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58"/>
  </p:notesMasterIdLst>
  <p:handoutMasterIdLst>
    <p:handoutMasterId r:id="rId59"/>
  </p:handoutMasterIdLst>
  <p:sldIdLst>
    <p:sldId id="431" r:id="rId2"/>
    <p:sldId id="393" r:id="rId3"/>
    <p:sldId id="408" r:id="rId4"/>
    <p:sldId id="409" r:id="rId5"/>
    <p:sldId id="429" r:id="rId6"/>
    <p:sldId id="410" r:id="rId7"/>
    <p:sldId id="413" r:id="rId8"/>
    <p:sldId id="257" r:id="rId9"/>
    <p:sldId id="305" r:id="rId10"/>
    <p:sldId id="258" r:id="rId11"/>
    <p:sldId id="334" r:id="rId12"/>
    <p:sldId id="299" r:id="rId13"/>
    <p:sldId id="301" r:id="rId14"/>
    <p:sldId id="300" r:id="rId15"/>
    <p:sldId id="259" r:id="rId16"/>
    <p:sldId id="321" r:id="rId17"/>
    <p:sldId id="280" r:id="rId18"/>
    <p:sldId id="430" r:id="rId19"/>
    <p:sldId id="324" r:id="rId20"/>
    <p:sldId id="433" r:id="rId21"/>
    <p:sldId id="383" r:id="rId22"/>
    <p:sldId id="417" r:id="rId23"/>
    <p:sldId id="382" r:id="rId24"/>
    <p:sldId id="326" r:id="rId25"/>
    <p:sldId id="416" r:id="rId26"/>
    <p:sldId id="368" r:id="rId27"/>
    <p:sldId id="419" r:id="rId28"/>
    <p:sldId id="420" r:id="rId29"/>
    <p:sldId id="421" r:id="rId30"/>
    <p:sldId id="432" r:id="rId31"/>
    <p:sldId id="394" r:id="rId32"/>
    <p:sldId id="385" r:id="rId33"/>
    <p:sldId id="330" r:id="rId34"/>
    <p:sldId id="335" r:id="rId35"/>
    <p:sldId id="346" r:id="rId36"/>
    <p:sldId id="347" r:id="rId37"/>
    <p:sldId id="332" r:id="rId38"/>
    <p:sldId id="331" r:id="rId39"/>
    <p:sldId id="391" r:id="rId40"/>
    <p:sldId id="418" r:id="rId41"/>
    <p:sldId id="422" r:id="rId42"/>
    <p:sldId id="296" r:id="rId43"/>
    <p:sldId id="286" r:id="rId44"/>
    <p:sldId id="316" r:id="rId45"/>
    <p:sldId id="310" r:id="rId46"/>
    <p:sldId id="362" r:id="rId47"/>
    <p:sldId id="388" r:id="rId48"/>
    <p:sldId id="389" r:id="rId49"/>
    <p:sldId id="390" r:id="rId50"/>
    <p:sldId id="403" r:id="rId51"/>
    <p:sldId id="284" r:id="rId52"/>
    <p:sldId id="423" r:id="rId53"/>
    <p:sldId id="424" r:id="rId54"/>
    <p:sldId id="425" r:id="rId55"/>
    <p:sldId id="404" r:id="rId56"/>
    <p:sldId id="428" r:id="rId57"/>
  </p:sldIdLst>
  <p:sldSz cx="9144000" cy="6858000" type="screen4x3"/>
  <p:notesSz cx="6797675" cy="9931400"/>
  <p:defaultTextStyle>
    <a:defPPr>
      <a:defRPr lang="ru-RU"/>
    </a:defPPr>
    <a:lvl1pPr algn="l" rtl="0" fontAlgn="base">
      <a:spcBef>
        <a:spcPct val="0"/>
      </a:spcBef>
      <a:spcAft>
        <a:spcPct val="0"/>
      </a:spcAft>
      <a:defRPr kern="1200">
        <a:solidFill>
          <a:schemeClr val="tx1"/>
        </a:solidFill>
        <a:latin typeface="Times New Roman" pitchFamily="100" charset="0"/>
        <a:ea typeface="ＭＳ Ｐゴシック" pitchFamily="100" charset="-128"/>
        <a:cs typeface="+mn-cs"/>
      </a:defRPr>
    </a:lvl1pPr>
    <a:lvl2pPr marL="457200" algn="l" rtl="0" fontAlgn="base">
      <a:spcBef>
        <a:spcPct val="0"/>
      </a:spcBef>
      <a:spcAft>
        <a:spcPct val="0"/>
      </a:spcAft>
      <a:defRPr kern="1200">
        <a:solidFill>
          <a:schemeClr val="tx1"/>
        </a:solidFill>
        <a:latin typeface="Times New Roman" pitchFamily="100" charset="0"/>
        <a:ea typeface="ＭＳ Ｐゴシック" pitchFamily="100" charset="-128"/>
        <a:cs typeface="+mn-cs"/>
      </a:defRPr>
    </a:lvl2pPr>
    <a:lvl3pPr marL="914400" algn="l" rtl="0" fontAlgn="base">
      <a:spcBef>
        <a:spcPct val="0"/>
      </a:spcBef>
      <a:spcAft>
        <a:spcPct val="0"/>
      </a:spcAft>
      <a:defRPr kern="1200">
        <a:solidFill>
          <a:schemeClr val="tx1"/>
        </a:solidFill>
        <a:latin typeface="Times New Roman" pitchFamily="100" charset="0"/>
        <a:ea typeface="ＭＳ Ｐゴシック" pitchFamily="100" charset="-128"/>
        <a:cs typeface="+mn-cs"/>
      </a:defRPr>
    </a:lvl3pPr>
    <a:lvl4pPr marL="1371600" algn="l" rtl="0" fontAlgn="base">
      <a:spcBef>
        <a:spcPct val="0"/>
      </a:spcBef>
      <a:spcAft>
        <a:spcPct val="0"/>
      </a:spcAft>
      <a:defRPr kern="1200">
        <a:solidFill>
          <a:schemeClr val="tx1"/>
        </a:solidFill>
        <a:latin typeface="Times New Roman" pitchFamily="100" charset="0"/>
        <a:ea typeface="ＭＳ Ｐゴシック" pitchFamily="100" charset="-128"/>
        <a:cs typeface="+mn-cs"/>
      </a:defRPr>
    </a:lvl4pPr>
    <a:lvl5pPr marL="1828800" algn="l" rtl="0" fontAlgn="base">
      <a:spcBef>
        <a:spcPct val="0"/>
      </a:spcBef>
      <a:spcAft>
        <a:spcPct val="0"/>
      </a:spcAft>
      <a:defRPr kern="1200">
        <a:solidFill>
          <a:schemeClr val="tx1"/>
        </a:solidFill>
        <a:latin typeface="Times New Roman" pitchFamily="100" charset="0"/>
        <a:ea typeface="ＭＳ Ｐゴシック" pitchFamily="100" charset="-128"/>
        <a:cs typeface="+mn-cs"/>
      </a:defRPr>
    </a:lvl5pPr>
    <a:lvl6pPr marL="2286000" algn="l" defTabSz="914400" rtl="0" eaLnBrk="1" latinLnBrk="0" hangingPunct="1">
      <a:defRPr kern="1200">
        <a:solidFill>
          <a:schemeClr val="tx1"/>
        </a:solidFill>
        <a:latin typeface="Times New Roman" pitchFamily="100" charset="0"/>
        <a:ea typeface="ＭＳ Ｐゴシック" pitchFamily="100" charset="-128"/>
        <a:cs typeface="+mn-cs"/>
      </a:defRPr>
    </a:lvl6pPr>
    <a:lvl7pPr marL="2743200" algn="l" defTabSz="914400" rtl="0" eaLnBrk="1" latinLnBrk="0" hangingPunct="1">
      <a:defRPr kern="1200">
        <a:solidFill>
          <a:schemeClr val="tx1"/>
        </a:solidFill>
        <a:latin typeface="Times New Roman" pitchFamily="100" charset="0"/>
        <a:ea typeface="ＭＳ Ｐゴシック" pitchFamily="100" charset="-128"/>
        <a:cs typeface="+mn-cs"/>
      </a:defRPr>
    </a:lvl7pPr>
    <a:lvl8pPr marL="3200400" algn="l" defTabSz="914400" rtl="0" eaLnBrk="1" latinLnBrk="0" hangingPunct="1">
      <a:defRPr kern="1200">
        <a:solidFill>
          <a:schemeClr val="tx1"/>
        </a:solidFill>
        <a:latin typeface="Times New Roman" pitchFamily="100" charset="0"/>
        <a:ea typeface="ＭＳ Ｐゴシック" pitchFamily="100" charset="-128"/>
        <a:cs typeface="+mn-cs"/>
      </a:defRPr>
    </a:lvl8pPr>
    <a:lvl9pPr marL="3657600" algn="l" defTabSz="914400" rtl="0" eaLnBrk="1" latinLnBrk="0" hangingPunct="1">
      <a:defRPr kern="1200">
        <a:solidFill>
          <a:schemeClr val="tx1"/>
        </a:solidFill>
        <a:latin typeface="Times New Roman" pitchFamily="100" charset="0"/>
        <a:ea typeface="ＭＳ Ｐゴシック" pitchFamily="10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990033"/>
    <a:srgbClr val="FF0000"/>
    <a:srgbClr val="0066FF"/>
    <a:srgbClr val="00FF00"/>
    <a:srgbClr val="FF99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ferSingleView="1">
    <p:restoredLeft sz="15620"/>
    <p:restoredTop sz="94660"/>
  </p:normalViewPr>
  <p:slideViewPr>
    <p:cSldViewPr>
      <p:cViewPr>
        <p:scale>
          <a:sx n="80" d="100"/>
          <a:sy n="80" d="100"/>
        </p:scale>
        <p:origin x="-17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7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17.wmf"/><Relationship Id="rId4" Type="http://schemas.openxmlformats.org/officeDocument/2006/relationships/image" Target="../media/image23.wmf"/><Relationship Id="rId9"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8.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6" Type="http://schemas.openxmlformats.org/officeDocument/2006/relationships/image" Target="../media/image56.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5" Type="http://schemas.openxmlformats.org/officeDocument/2006/relationships/image" Target="../media/image5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 Id="rId14"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2163" tIns="46081" rIns="92163" bIns="46081" numCol="1" anchor="t" anchorCtr="0" compatLnSpc="1">
            <a:prstTxWarp prst="textNoShape">
              <a:avLst/>
            </a:prstTxWarp>
          </a:bodyPr>
          <a:lstStyle>
            <a:lvl1pPr defTabSz="920750">
              <a:defRPr sz="1200"/>
            </a:lvl1pPr>
          </a:lstStyle>
          <a:p>
            <a:endParaRPr lang="fr-FR"/>
          </a:p>
        </p:txBody>
      </p:sp>
      <p:sp>
        <p:nvSpPr>
          <p:cNvPr id="3379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2163" tIns="46081" rIns="92163" bIns="46081" numCol="1" anchor="t" anchorCtr="0" compatLnSpc="1">
            <a:prstTxWarp prst="textNoShape">
              <a:avLst/>
            </a:prstTxWarp>
          </a:bodyPr>
          <a:lstStyle>
            <a:lvl1pPr algn="r" defTabSz="920750">
              <a:defRPr sz="1200"/>
            </a:lvl1pPr>
          </a:lstStyle>
          <a:p>
            <a:endParaRPr lang="fr-FR"/>
          </a:p>
        </p:txBody>
      </p:sp>
      <p:sp>
        <p:nvSpPr>
          <p:cNvPr id="33796" name="Rectangle 4"/>
          <p:cNvSpPr>
            <a:spLocks noGrp="1" noChangeArrowheads="1"/>
          </p:cNvSpPr>
          <p:nvPr>
            <p:ph type="ftr" sz="quarter" idx="2"/>
          </p:nvPr>
        </p:nvSpPr>
        <p:spPr bwMode="auto">
          <a:xfrm>
            <a:off x="0" y="9434513"/>
            <a:ext cx="2946400" cy="496887"/>
          </a:xfrm>
          <a:prstGeom prst="rect">
            <a:avLst/>
          </a:prstGeom>
          <a:noFill/>
          <a:ln>
            <a:noFill/>
          </a:ln>
          <a:effectLst/>
          <a:extLst/>
        </p:spPr>
        <p:txBody>
          <a:bodyPr vert="horz" wrap="square" lIns="92163" tIns="46081" rIns="92163" bIns="46081" numCol="1" anchor="b" anchorCtr="0" compatLnSpc="1">
            <a:prstTxWarp prst="textNoShape">
              <a:avLst/>
            </a:prstTxWarp>
          </a:bodyPr>
          <a:lstStyle>
            <a:lvl1pPr defTabSz="920750">
              <a:defRPr sz="1200"/>
            </a:lvl1pPr>
          </a:lstStyle>
          <a:p>
            <a:endParaRPr lang="fr-FR"/>
          </a:p>
        </p:txBody>
      </p:sp>
      <p:sp>
        <p:nvSpPr>
          <p:cNvPr id="33797" name="Rectangle 5"/>
          <p:cNvSpPr>
            <a:spLocks noGrp="1" noChangeArrowheads="1"/>
          </p:cNvSpPr>
          <p:nvPr>
            <p:ph type="sldNum" sz="quarter" idx="3"/>
          </p:nvPr>
        </p:nvSpPr>
        <p:spPr bwMode="auto">
          <a:xfrm>
            <a:off x="3851275" y="9434513"/>
            <a:ext cx="2946400" cy="496887"/>
          </a:xfrm>
          <a:prstGeom prst="rect">
            <a:avLst/>
          </a:prstGeom>
          <a:noFill/>
          <a:ln>
            <a:noFill/>
          </a:ln>
          <a:effectLst/>
          <a:extLst/>
        </p:spPr>
        <p:txBody>
          <a:bodyPr vert="horz" wrap="square" lIns="92163" tIns="46081" rIns="92163" bIns="46081" numCol="1" anchor="b" anchorCtr="0" compatLnSpc="1">
            <a:prstTxWarp prst="textNoShape">
              <a:avLst/>
            </a:prstTxWarp>
          </a:bodyPr>
          <a:lstStyle>
            <a:lvl1pPr algn="r" defTabSz="920750">
              <a:defRPr sz="1200"/>
            </a:lvl1pPr>
          </a:lstStyle>
          <a:p>
            <a:fld id="{EC8A4076-74CC-4ED6-A77B-79DD44C7F82A}" type="slidenum">
              <a:rPr lang="ru-RU"/>
              <a:pPr/>
              <a:t>‹N›</a:t>
            </a:fld>
            <a:endParaRPr lang="ru-RU"/>
          </a:p>
        </p:txBody>
      </p:sp>
    </p:spTree>
    <p:extLst>
      <p:ext uri="{BB962C8B-B14F-4D97-AF65-F5344CB8AC3E}">
        <p14:creationId xmlns:p14="http://schemas.microsoft.com/office/powerpoint/2010/main" val="300046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75779" name="Rectangle 3"/>
          <p:cNvSpPr>
            <a:spLocks noGrp="1" noChangeArrowheads="1"/>
          </p:cNvSpPr>
          <p:nvPr>
            <p:ph type="dt"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EE015140-FF54-4AAC-804B-D4DFF3F4BC8D}" type="datetime1">
              <a:rPr lang="fr-FR"/>
              <a:pPr/>
              <a:t>03/06/2013</a:t>
            </a:fld>
            <a:endParaRPr lang="fr-FR"/>
          </a:p>
        </p:txBody>
      </p:sp>
      <p:sp>
        <p:nvSpPr>
          <p:cNvPr id="17412"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14400" y="4724400"/>
            <a:ext cx="4953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5782"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75783" name="Rectangle 7"/>
          <p:cNvSpPr>
            <a:spLocks noGrp="1" noChangeArrowheads="1"/>
          </p:cNvSpPr>
          <p:nvPr>
            <p:ph type="sldNum" sz="quarter" idx="5"/>
          </p:nvPr>
        </p:nvSpPr>
        <p:spPr bwMode="auto">
          <a:xfrm>
            <a:off x="388620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5C31BD-520E-4B38-B993-EE319C244166}" type="slidenum">
              <a:rPr lang="fr-FR"/>
              <a:pPr/>
              <a:t>‹N›</a:t>
            </a:fld>
            <a:endParaRPr lang="fr-FR"/>
          </a:p>
        </p:txBody>
      </p:sp>
    </p:spTree>
    <p:extLst>
      <p:ext uri="{BB962C8B-B14F-4D97-AF65-F5344CB8AC3E}">
        <p14:creationId xmlns:p14="http://schemas.microsoft.com/office/powerpoint/2010/main" val="184475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00" charset="0"/>
        <a:ea typeface="ＭＳ Ｐゴシック" pitchFamily="100" charset="-128"/>
        <a:cs typeface="ＭＳ Ｐゴシック" pitchFamily="100" charset="-128"/>
      </a:defRPr>
    </a:lvl1pPr>
    <a:lvl2pPr marL="457200" algn="l" rtl="0" eaLnBrk="0" fontAlgn="base" hangingPunct="0">
      <a:spcBef>
        <a:spcPct val="30000"/>
      </a:spcBef>
      <a:spcAft>
        <a:spcPct val="0"/>
      </a:spcAft>
      <a:defRPr sz="1200" kern="1200">
        <a:solidFill>
          <a:schemeClr val="tx1"/>
        </a:solidFill>
        <a:latin typeface="Calibri"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Calibri" pitchFamily="100" charset="0"/>
        <a:ea typeface="ＭＳ Ｐゴシック" pitchFamily="100" charset="-128"/>
        <a:cs typeface="+mn-cs"/>
      </a:defRPr>
    </a:lvl3pPr>
    <a:lvl4pPr marL="1371600" algn="l" rtl="0" eaLnBrk="0" fontAlgn="base" hangingPunct="0">
      <a:spcBef>
        <a:spcPct val="30000"/>
      </a:spcBef>
      <a:spcAft>
        <a:spcPct val="0"/>
      </a:spcAft>
      <a:defRPr sz="1200" kern="1200">
        <a:solidFill>
          <a:schemeClr val="tx1"/>
        </a:solidFill>
        <a:latin typeface="Calibri" pitchFamily="100" charset="0"/>
        <a:ea typeface="ＭＳ Ｐゴシック" pitchFamily="100" charset="-128"/>
        <a:cs typeface="+mn-cs"/>
      </a:defRPr>
    </a:lvl4pPr>
    <a:lvl5pPr marL="1828800" algn="l" rtl="0" eaLnBrk="0" fontAlgn="base" hangingPunct="0">
      <a:spcBef>
        <a:spcPct val="30000"/>
      </a:spcBef>
      <a:spcAft>
        <a:spcPct val="0"/>
      </a:spcAft>
      <a:defRPr sz="1200" kern="1200">
        <a:solidFill>
          <a:schemeClr val="tx1"/>
        </a:solidFill>
        <a:latin typeface="Calibri" pitchFamily="100" charset="0"/>
        <a:ea typeface="ＭＳ Ｐゴシック" pitchFamily="10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3CFCF16B-4704-4928-8A06-FDC2F54FF72C}" type="slidenum">
              <a:rPr lang="ru-RU"/>
              <a:pPr/>
              <a:t>‹N›</a:t>
            </a:fld>
            <a:endParaRPr lang="ru-RU"/>
          </a:p>
        </p:txBody>
      </p:sp>
    </p:spTree>
    <p:extLst>
      <p:ext uri="{BB962C8B-B14F-4D97-AF65-F5344CB8AC3E}">
        <p14:creationId xmlns:p14="http://schemas.microsoft.com/office/powerpoint/2010/main" val="334772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00697741-1158-439E-A9CD-AAAEA160653F}" type="slidenum">
              <a:rPr lang="ru-RU"/>
              <a:pPr/>
              <a:t>‹N›</a:t>
            </a:fld>
            <a:endParaRPr lang="ru-RU"/>
          </a:p>
        </p:txBody>
      </p:sp>
    </p:spTree>
    <p:extLst>
      <p:ext uri="{BB962C8B-B14F-4D97-AF65-F5344CB8AC3E}">
        <p14:creationId xmlns:p14="http://schemas.microsoft.com/office/powerpoint/2010/main" val="193276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852BB7CE-1F4C-4E5C-9AEE-BFA5455D994F}" type="slidenum">
              <a:rPr lang="ru-RU"/>
              <a:pPr/>
              <a:t>‹N›</a:t>
            </a:fld>
            <a:endParaRPr lang="ru-RU"/>
          </a:p>
        </p:txBody>
      </p:sp>
    </p:spTree>
    <p:extLst>
      <p:ext uri="{BB962C8B-B14F-4D97-AF65-F5344CB8AC3E}">
        <p14:creationId xmlns:p14="http://schemas.microsoft.com/office/powerpoint/2010/main" val="3966435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endParaRPr lang="fr-FR"/>
          </a:p>
        </p:txBody>
      </p:sp>
      <p:sp>
        <p:nvSpPr>
          <p:cNvPr id="4" name="Rectangle 5"/>
          <p:cNvSpPr>
            <a:spLocks noGrp="1" noChangeArrowheads="1"/>
          </p:cNvSpPr>
          <p:nvPr>
            <p:ph type="ftr" sz="quarter" idx="11"/>
          </p:nvPr>
        </p:nvSpPr>
        <p:spPr>
          <a:ln/>
        </p:spPr>
        <p:txBody>
          <a:bodyPr/>
          <a:lstStyle>
            <a:lvl1pPr>
              <a:defRPr/>
            </a:lvl1pPr>
          </a:lstStyle>
          <a:p>
            <a:endParaRPr lang="fr-FR"/>
          </a:p>
        </p:txBody>
      </p:sp>
      <p:sp>
        <p:nvSpPr>
          <p:cNvPr id="5" name="Rectangle 6"/>
          <p:cNvSpPr>
            <a:spLocks noGrp="1" noChangeArrowheads="1"/>
          </p:cNvSpPr>
          <p:nvPr>
            <p:ph type="sldNum" sz="quarter" idx="12"/>
          </p:nvPr>
        </p:nvSpPr>
        <p:spPr>
          <a:ln/>
        </p:spPr>
        <p:txBody>
          <a:bodyPr/>
          <a:lstStyle>
            <a:lvl1pPr>
              <a:defRPr/>
            </a:lvl1pPr>
          </a:lstStyle>
          <a:p>
            <a:fld id="{A848A520-32E1-4D1C-AACD-FAC109986673}" type="slidenum">
              <a:rPr lang="ru-RU"/>
              <a:pPr/>
              <a:t>‹N›</a:t>
            </a:fld>
            <a:endParaRPr lang="ru-RU"/>
          </a:p>
        </p:txBody>
      </p:sp>
    </p:spTree>
    <p:extLst>
      <p:ext uri="{BB962C8B-B14F-4D97-AF65-F5344CB8AC3E}">
        <p14:creationId xmlns:p14="http://schemas.microsoft.com/office/powerpoint/2010/main" val="2535486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endParaRPr lang="fr-FR"/>
          </a:p>
        </p:txBody>
      </p:sp>
      <p:sp>
        <p:nvSpPr>
          <p:cNvPr id="7" name="Rectangle 5"/>
          <p:cNvSpPr>
            <a:spLocks noGrp="1" noChangeArrowheads="1"/>
          </p:cNvSpPr>
          <p:nvPr>
            <p:ph type="ftr" sz="quarter" idx="11"/>
          </p:nvPr>
        </p:nvSpPr>
        <p:spPr>
          <a:ln/>
        </p:spPr>
        <p:txBody>
          <a:bodyPr/>
          <a:lstStyle>
            <a:lvl1pPr>
              <a:defRPr/>
            </a:lvl1pPr>
          </a:lstStyle>
          <a:p>
            <a:endParaRPr lang="fr-FR"/>
          </a:p>
        </p:txBody>
      </p:sp>
      <p:sp>
        <p:nvSpPr>
          <p:cNvPr id="8" name="Rectangle 6"/>
          <p:cNvSpPr>
            <a:spLocks noGrp="1" noChangeArrowheads="1"/>
          </p:cNvSpPr>
          <p:nvPr>
            <p:ph type="sldNum" sz="quarter" idx="12"/>
          </p:nvPr>
        </p:nvSpPr>
        <p:spPr>
          <a:ln/>
        </p:spPr>
        <p:txBody>
          <a:bodyPr/>
          <a:lstStyle>
            <a:lvl1pPr>
              <a:defRPr/>
            </a:lvl1pPr>
          </a:lstStyle>
          <a:p>
            <a:fld id="{0C30F27B-C1C1-4D46-9B67-2D58BFD52CB6}" type="slidenum">
              <a:rPr lang="ru-RU"/>
              <a:pPr/>
              <a:t>‹N›</a:t>
            </a:fld>
            <a:endParaRPr lang="ru-RU"/>
          </a:p>
        </p:txBody>
      </p:sp>
    </p:spTree>
    <p:extLst>
      <p:ext uri="{BB962C8B-B14F-4D97-AF65-F5344CB8AC3E}">
        <p14:creationId xmlns:p14="http://schemas.microsoft.com/office/powerpoint/2010/main" val="90159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CDC5D5E7-3311-42F8-B654-C107CB531BF9}" type="slidenum">
              <a:rPr lang="ru-RU"/>
              <a:pPr/>
              <a:t>‹N›</a:t>
            </a:fld>
            <a:endParaRPr lang="ru-RU"/>
          </a:p>
        </p:txBody>
      </p:sp>
    </p:spTree>
    <p:extLst>
      <p:ext uri="{BB962C8B-B14F-4D97-AF65-F5344CB8AC3E}">
        <p14:creationId xmlns:p14="http://schemas.microsoft.com/office/powerpoint/2010/main" val="170917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1C9A2059-E29B-4EAB-83D7-488B958CA8EB}" type="slidenum">
              <a:rPr lang="ru-RU"/>
              <a:pPr/>
              <a:t>‹N›</a:t>
            </a:fld>
            <a:endParaRPr lang="ru-RU"/>
          </a:p>
        </p:txBody>
      </p:sp>
    </p:spTree>
    <p:extLst>
      <p:ext uri="{BB962C8B-B14F-4D97-AF65-F5344CB8AC3E}">
        <p14:creationId xmlns:p14="http://schemas.microsoft.com/office/powerpoint/2010/main" val="90483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9D9A022C-ACF2-4CF4-848C-2D7D113630A8}" type="slidenum">
              <a:rPr lang="ru-RU"/>
              <a:pPr/>
              <a:t>‹N›</a:t>
            </a:fld>
            <a:endParaRPr lang="ru-RU"/>
          </a:p>
        </p:txBody>
      </p:sp>
    </p:spTree>
    <p:extLst>
      <p:ext uri="{BB962C8B-B14F-4D97-AF65-F5344CB8AC3E}">
        <p14:creationId xmlns:p14="http://schemas.microsoft.com/office/powerpoint/2010/main" val="363414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1117FF88-B97F-4A31-9F2E-607837DFC1CE}" type="slidenum">
              <a:rPr lang="ru-RU"/>
              <a:pPr/>
              <a:t>‹N›</a:t>
            </a:fld>
            <a:endParaRPr lang="ru-RU"/>
          </a:p>
        </p:txBody>
      </p:sp>
    </p:spTree>
    <p:extLst>
      <p:ext uri="{BB962C8B-B14F-4D97-AF65-F5344CB8AC3E}">
        <p14:creationId xmlns:p14="http://schemas.microsoft.com/office/powerpoint/2010/main" val="1413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endParaRPr lang="fr-FR"/>
          </a:p>
        </p:txBody>
      </p:sp>
      <p:sp>
        <p:nvSpPr>
          <p:cNvPr id="8" name="Rectangle 5"/>
          <p:cNvSpPr>
            <a:spLocks noGrp="1" noChangeArrowheads="1"/>
          </p:cNvSpPr>
          <p:nvPr>
            <p:ph type="ftr" sz="quarter" idx="11"/>
          </p:nvPr>
        </p:nvSpPr>
        <p:spPr>
          <a:ln/>
        </p:spPr>
        <p:txBody>
          <a:bodyPr/>
          <a:lstStyle>
            <a:lvl1pPr>
              <a:defRPr/>
            </a:lvl1pPr>
          </a:lstStyle>
          <a:p>
            <a:endParaRPr lang="fr-FR"/>
          </a:p>
        </p:txBody>
      </p:sp>
      <p:sp>
        <p:nvSpPr>
          <p:cNvPr id="9" name="Rectangle 6"/>
          <p:cNvSpPr>
            <a:spLocks noGrp="1" noChangeArrowheads="1"/>
          </p:cNvSpPr>
          <p:nvPr>
            <p:ph type="sldNum" sz="quarter" idx="12"/>
          </p:nvPr>
        </p:nvSpPr>
        <p:spPr>
          <a:ln/>
        </p:spPr>
        <p:txBody>
          <a:bodyPr/>
          <a:lstStyle>
            <a:lvl1pPr>
              <a:defRPr/>
            </a:lvl1pPr>
          </a:lstStyle>
          <a:p>
            <a:fld id="{E346D5C0-8A0F-477E-A9FB-35383F04FA09}" type="slidenum">
              <a:rPr lang="ru-RU"/>
              <a:pPr/>
              <a:t>‹N›</a:t>
            </a:fld>
            <a:endParaRPr lang="ru-RU"/>
          </a:p>
        </p:txBody>
      </p:sp>
    </p:spTree>
    <p:extLst>
      <p:ext uri="{BB962C8B-B14F-4D97-AF65-F5344CB8AC3E}">
        <p14:creationId xmlns:p14="http://schemas.microsoft.com/office/powerpoint/2010/main" val="342544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endParaRPr lang="fr-FR"/>
          </a:p>
        </p:txBody>
      </p:sp>
      <p:sp>
        <p:nvSpPr>
          <p:cNvPr id="4" name="Rectangle 5"/>
          <p:cNvSpPr>
            <a:spLocks noGrp="1" noChangeArrowheads="1"/>
          </p:cNvSpPr>
          <p:nvPr>
            <p:ph type="ftr" sz="quarter" idx="11"/>
          </p:nvPr>
        </p:nvSpPr>
        <p:spPr>
          <a:ln/>
        </p:spPr>
        <p:txBody>
          <a:bodyPr/>
          <a:lstStyle>
            <a:lvl1pPr>
              <a:defRPr/>
            </a:lvl1pPr>
          </a:lstStyle>
          <a:p>
            <a:endParaRPr lang="fr-FR"/>
          </a:p>
        </p:txBody>
      </p:sp>
      <p:sp>
        <p:nvSpPr>
          <p:cNvPr id="5" name="Rectangle 6"/>
          <p:cNvSpPr>
            <a:spLocks noGrp="1" noChangeArrowheads="1"/>
          </p:cNvSpPr>
          <p:nvPr>
            <p:ph type="sldNum" sz="quarter" idx="12"/>
          </p:nvPr>
        </p:nvSpPr>
        <p:spPr>
          <a:ln/>
        </p:spPr>
        <p:txBody>
          <a:bodyPr/>
          <a:lstStyle>
            <a:lvl1pPr>
              <a:defRPr/>
            </a:lvl1pPr>
          </a:lstStyle>
          <a:p>
            <a:fld id="{12887A93-0021-4B30-959A-8D7CFD8E2ADE}" type="slidenum">
              <a:rPr lang="ru-RU"/>
              <a:pPr/>
              <a:t>‹N›</a:t>
            </a:fld>
            <a:endParaRPr lang="ru-RU"/>
          </a:p>
        </p:txBody>
      </p:sp>
    </p:spTree>
    <p:extLst>
      <p:ext uri="{BB962C8B-B14F-4D97-AF65-F5344CB8AC3E}">
        <p14:creationId xmlns:p14="http://schemas.microsoft.com/office/powerpoint/2010/main" val="344920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fr-FR"/>
          </a:p>
        </p:txBody>
      </p:sp>
      <p:sp>
        <p:nvSpPr>
          <p:cNvPr id="3" name="Rectangle 5"/>
          <p:cNvSpPr>
            <a:spLocks noGrp="1" noChangeArrowheads="1"/>
          </p:cNvSpPr>
          <p:nvPr>
            <p:ph type="ftr" sz="quarter" idx="11"/>
          </p:nvPr>
        </p:nvSpPr>
        <p:spPr>
          <a:ln/>
        </p:spPr>
        <p:txBody>
          <a:bodyPr/>
          <a:lstStyle>
            <a:lvl1pPr>
              <a:defRPr/>
            </a:lvl1pPr>
          </a:lstStyle>
          <a:p>
            <a:endParaRPr lang="fr-FR"/>
          </a:p>
        </p:txBody>
      </p:sp>
      <p:sp>
        <p:nvSpPr>
          <p:cNvPr id="4" name="Rectangle 6"/>
          <p:cNvSpPr>
            <a:spLocks noGrp="1" noChangeArrowheads="1"/>
          </p:cNvSpPr>
          <p:nvPr>
            <p:ph type="sldNum" sz="quarter" idx="12"/>
          </p:nvPr>
        </p:nvSpPr>
        <p:spPr>
          <a:ln/>
        </p:spPr>
        <p:txBody>
          <a:bodyPr/>
          <a:lstStyle>
            <a:lvl1pPr>
              <a:defRPr/>
            </a:lvl1pPr>
          </a:lstStyle>
          <a:p>
            <a:fld id="{630087C4-E4DD-4E35-B86E-4FCAC32AEC90}" type="slidenum">
              <a:rPr lang="ru-RU"/>
              <a:pPr/>
              <a:t>‹N›</a:t>
            </a:fld>
            <a:endParaRPr lang="ru-RU"/>
          </a:p>
        </p:txBody>
      </p:sp>
    </p:spTree>
    <p:extLst>
      <p:ext uri="{BB962C8B-B14F-4D97-AF65-F5344CB8AC3E}">
        <p14:creationId xmlns:p14="http://schemas.microsoft.com/office/powerpoint/2010/main" val="26216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3670A15E-9468-438C-AA8E-527CC67740A2}" type="slidenum">
              <a:rPr lang="ru-RU"/>
              <a:pPr/>
              <a:t>‹N›</a:t>
            </a:fld>
            <a:endParaRPr lang="ru-RU"/>
          </a:p>
        </p:txBody>
      </p:sp>
    </p:spTree>
    <p:extLst>
      <p:ext uri="{BB962C8B-B14F-4D97-AF65-F5344CB8AC3E}">
        <p14:creationId xmlns:p14="http://schemas.microsoft.com/office/powerpoint/2010/main" val="155388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18F4666A-C615-41AB-B3A7-0BD67E27DD98}" type="slidenum">
              <a:rPr lang="ru-RU"/>
              <a:pPr/>
              <a:t>‹N›</a:t>
            </a:fld>
            <a:endParaRPr lang="ru-RU"/>
          </a:p>
        </p:txBody>
      </p:sp>
    </p:spTree>
    <p:extLst>
      <p:ext uri="{BB962C8B-B14F-4D97-AF65-F5344CB8AC3E}">
        <p14:creationId xmlns:p14="http://schemas.microsoft.com/office/powerpoint/2010/main" val="62620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Cliquez et modifiez le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Cliquez pour modifier les styles du texte du masque</a:t>
            </a:r>
          </a:p>
          <a:p>
            <a:pPr lvl="1"/>
            <a:r>
              <a:rPr lang="ru-RU" smtClean="0"/>
              <a:t>Deuxième niveau</a:t>
            </a:r>
          </a:p>
          <a:p>
            <a:pPr lvl="2"/>
            <a:r>
              <a:rPr lang="ru-RU" smtClean="0"/>
              <a:t>Troisième niveau</a:t>
            </a:r>
          </a:p>
          <a:p>
            <a:pPr lvl="3"/>
            <a:r>
              <a:rPr lang="ru-RU" smtClean="0"/>
              <a:t>Quatrième niveau</a:t>
            </a:r>
          </a:p>
          <a:p>
            <a:pPr lvl="4"/>
            <a:r>
              <a:rPr lang="ru-RU" smtClean="0"/>
              <a:t>Cinquième niveau</a:t>
            </a:r>
          </a:p>
        </p:txBody>
      </p:sp>
      <p:sp>
        <p:nvSpPr>
          <p:cNvPr id="38605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fr-FR"/>
          </a:p>
        </p:txBody>
      </p:sp>
      <p:sp>
        <p:nvSpPr>
          <p:cNvPr id="38605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fr-FR"/>
          </a:p>
        </p:txBody>
      </p:sp>
      <p:sp>
        <p:nvSpPr>
          <p:cNvPr id="38605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DED86C6B-1E43-44DC-94BA-A8A7CE35FCE6}" type="slidenum">
              <a:rPr lang="ru-RU"/>
              <a:pPr/>
              <a:t>‹N›</a:t>
            </a:fld>
            <a:endParaRPr lang="ru-RU"/>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100" charset="-128"/>
          <a:cs typeface="ＭＳ Ｐゴシック" pitchFamily="100" charset="-128"/>
        </a:defRPr>
      </a:lvl1pPr>
      <a:lvl2pPr algn="ctr" rtl="0" eaLnBrk="0" fontAlgn="base" hangingPunct="0">
        <a:spcBef>
          <a:spcPct val="0"/>
        </a:spcBef>
        <a:spcAft>
          <a:spcPct val="0"/>
        </a:spcAft>
        <a:defRPr sz="4400">
          <a:solidFill>
            <a:schemeClr val="tx2"/>
          </a:solidFill>
          <a:latin typeface="Arial" charset="0"/>
          <a:ea typeface="ＭＳ Ｐゴシック" pitchFamily="100" charset="-128"/>
          <a:cs typeface="ＭＳ Ｐゴシック" pitchFamily="100" charset="-128"/>
        </a:defRPr>
      </a:lvl2pPr>
      <a:lvl3pPr algn="ctr" rtl="0" eaLnBrk="0" fontAlgn="base" hangingPunct="0">
        <a:spcBef>
          <a:spcPct val="0"/>
        </a:spcBef>
        <a:spcAft>
          <a:spcPct val="0"/>
        </a:spcAft>
        <a:defRPr sz="4400">
          <a:solidFill>
            <a:schemeClr val="tx2"/>
          </a:solidFill>
          <a:latin typeface="Arial" charset="0"/>
          <a:ea typeface="ＭＳ Ｐゴシック" pitchFamily="100" charset="-128"/>
          <a:cs typeface="ＭＳ Ｐゴシック" pitchFamily="100" charset="-128"/>
        </a:defRPr>
      </a:lvl3pPr>
      <a:lvl4pPr algn="ctr" rtl="0" eaLnBrk="0" fontAlgn="base" hangingPunct="0">
        <a:spcBef>
          <a:spcPct val="0"/>
        </a:spcBef>
        <a:spcAft>
          <a:spcPct val="0"/>
        </a:spcAft>
        <a:defRPr sz="4400">
          <a:solidFill>
            <a:schemeClr val="tx2"/>
          </a:solidFill>
          <a:latin typeface="Arial" charset="0"/>
          <a:ea typeface="ＭＳ Ｐゴシック" pitchFamily="100" charset="-128"/>
          <a:cs typeface="ＭＳ Ｐゴシック" pitchFamily="100" charset="-128"/>
        </a:defRPr>
      </a:lvl4pPr>
      <a:lvl5pPr algn="ctr" rtl="0" eaLnBrk="0" fontAlgn="base" hangingPunct="0">
        <a:spcBef>
          <a:spcPct val="0"/>
        </a:spcBef>
        <a:spcAft>
          <a:spcPct val="0"/>
        </a:spcAft>
        <a:defRPr sz="4400">
          <a:solidFill>
            <a:schemeClr val="tx2"/>
          </a:solidFill>
          <a:latin typeface="Arial" charset="0"/>
          <a:ea typeface="ＭＳ Ｐゴシック" pitchFamily="100" charset="-128"/>
          <a:cs typeface="ＭＳ Ｐゴシック" pitchFamily="100"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0" charset="-128"/>
          <a:cs typeface="ＭＳ Ｐゴシック" pitchFamily="10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8.wmf"/><Relationship Id="rId3" Type="http://schemas.openxmlformats.org/officeDocument/2006/relationships/notesSlide" Target="../notesSlides/notesSlide11.xml"/><Relationship Id="rId7" Type="http://schemas.openxmlformats.org/officeDocument/2006/relationships/image" Target="../media/image15.wmf"/><Relationship Id="rId12"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6.wmf"/><Relationship Id="rId1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4.wmf"/><Relationship Id="rId18" Type="http://schemas.openxmlformats.org/officeDocument/2006/relationships/oleObject" Target="../embeddings/oleObject16.bin"/><Relationship Id="rId26" Type="http://schemas.openxmlformats.org/officeDocument/2006/relationships/oleObject" Target="../embeddings/oleObject18.bin"/><Relationship Id="rId3" Type="http://schemas.openxmlformats.org/officeDocument/2006/relationships/notesSlide" Target="../notesSlides/notesSlide12.xml"/><Relationship Id="rId21" Type="http://schemas.openxmlformats.org/officeDocument/2006/relationships/image" Target="../media/image28.wmf"/><Relationship Id="rId7" Type="http://schemas.openxmlformats.org/officeDocument/2006/relationships/image" Target="../media/image21.wmf"/><Relationship Id="rId12" Type="http://schemas.openxmlformats.org/officeDocument/2006/relationships/oleObject" Target="../embeddings/oleObject13.bin"/><Relationship Id="rId17" Type="http://schemas.openxmlformats.org/officeDocument/2006/relationships/image" Target="../media/image26.wmf"/><Relationship Id="rId25" Type="http://schemas.openxmlformats.org/officeDocument/2006/relationships/image" Target="../media/image32.png"/><Relationship Id="rId2" Type="http://schemas.openxmlformats.org/officeDocument/2006/relationships/slideLayout" Target="../slideLayouts/slideLayout7.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23.wmf"/><Relationship Id="rId24" Type="http://schemas.openxmlformats.org/officeDocument/2006/relationships/image" Target="../media/image31.png"/><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30.png"/><Relationship Id="rId10" Type="http://schemas.openxmlformats.org/officeDocument/2006/relationships/oleObject" Target="../embeddings/oleObject12.bin"/><Relationship Id="rId19" Type="http://schemas.openxmlformats.org/officeDocument/2006/relationships/image" Target="../media/image27.wmf"/><Relationship Id="rId4" Type="http://schemas.openxmlformats.org/officeDocument/2006/relationships/oleObject" Target="../embeddings/oleObject9.bin"/><Relationship Id="rId9" Type="http://schemas.openxmlformats.org/officeDocument/2006/relationships/image" Target="../media/image22.wmf"/><Relationship Id="rId14" Type="http://schemas.openxmlformats.org/officeDocument/2006/relationships/oleObject" Target="../embeddings/oleObject14.bin"/><Relationship Id="rId22" Type="http://schemas.openxmlformats.org/officeDocument/2006/relationships/image" Target="../media/image29.png"/><Relationship Id="rId27"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3.xml"/><Relationship Id="rId7" Type="http://schemas.openxmlformats.org/officeDocument/2006/relationships/image" Target="../media/image34.wmf"/><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0.wmf"/><Relationship Id="rId3" Type="http://schemas.openxmlformats.org/officeDocument/2006/relationships/notesSlide" Target="../notesSlides/notesSlide14.xml"/><Relationship Id="rId7" Type="http://schemas.openxmlformats.org/officeDocument/2006/relationships/image" Target="../media/image33.wmf"/><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39.wmf"/><Relationship Id="rId5" Type="http://schemas.openxmlformats.org/officeDocument/2006/relationships/image" Target="../media/image38.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5.wmf"/><Relationship Id="rId18" Type="http://schemas.openxmlformats.org/officeDocument/2006/relationships/oleObject" Target="../embeddings/oleObject35.bin"/><Relationship Id="rId26" Type="http://schemas.openxmlformats.org/officeDocument/2006/relationships/oleObject" Target="../embeddings/oleObject39.bin"/><Relationship Id="rId3" Type="http://schemas.openxmlformats.org/officeDocument/2006/relationships/notesSlide" Target="../notesSlides/notesSlide15.xml"/><Relationship Id="rId21" Type="http://schemas.openxmlformats.org/officeDocument/2006/relationships/image" Target="../media/image49.wmf"/><Relationship Id="rId34" Type="http://schemas.openxmlformats.org/officeDocument/2006/relationships/image" Target="../media/image55.wmf"/><Relationship Id="rId7" Type="http://schemas.openxmlformats.org/officeDocument/2006/relationships/image" Target="../media/image42.wmf"/><Relationship Id="rId12" Type="http://schemas.openxmlformats.org/officeDocument/2006/relationships/oleObject" Target="../embeddings/oleObject32.bin"/><Relationship Id="rId17" Type="http://schemas.openxmlformats.org/officeDocument/2006/relationships/image" Target="../media/image47.wmf"/><Relationship Id="rId25" Type="http://schemas.openxmlformats.org/officeDocument/2006/relationships/image" Target="../media/image51.wmf"/><Relationship Id="rId33" Type="http://schemas.openxmlformats.org/officeDocument/2006/relationships/oleObject" Target="../embeddings/oleObject43.bin"/><Relationship Id="rId2" Type="http://schemas.openxmlformats.org/officeDocument/2006/relationships/slideLayout" Target="../slideLayouts/slideLayout7.xml"/><Relationship Id="rId16" Type="http://schemas.openxmlformats.org/officeDocument/2006/relationships/oleObject" Target="../embeddings/oleObject34.bin"/><Relationship Id="rId20" Type="http://schemas.openxmlformats.org/officeDocument/2006/relationships/oleObject" Target="../embeddings/oleObject36.bin"/><Relationship Id="rId29" Type="http://schemas.openxmlformats.org/officeDocument/2006/relationships/oleObject" Target="../embeddings/oleObject41.bin"/><Relationship Id="rId1" Type="http://schemas.openxmlformats.org/officeDocument/2006/relationships/vmlDrawing" Target="../drawings/vmlDrawing7.vml"/><Relationship Id="rId6" Type="http://schemas.openxmlformats.org/officeDocument/2006/relationships/oleObject" Target="../embeddings/oleObject29.bin"/><Relationship Id="rId11" Type="http://schemas.openxmlformats.org/officeDocument/2006/relationships/image" Target="../media/image44.wmf"/><Relationship Id="rId24" Type="http://schemas.openxmlformats.org/officeDocument/2006/relationships/oleObject" Target="../embeddings/oleObject38.bin"/><Relationship Id="rId32" Type="http://schemas.openxmlformats.org/officeDocument/2006/relationships/image" Target="../media/image54.wmf"/><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28" Type="http://schemas.openxmlformats.org/officeDocument/2006/relationships/image" Target="../media/image52.wmf"/><Relationship Id="rId36" Type="http://schemas.openxmlformats.org/officeDocument/2006/relationships/image" Target="../media/image56.wmf"/><Relationship Id="rId10" Type="http://schemas.openxmlformats.org/officeDocument/2006/relationships/oleObject" Target="../embeddings/oleObject31.bin"/><Relationship Id="rId19" Type="http://schemas.openxmlformats.org/officeDocument/2006/relationships/image" Target="../media/image48.wmf"/><Relationship Id="rId31" Type="http://schemas.openxmlformats.org/officeDocument/2006/relationships/oleObject" Target="../embeddings/oleObject42.bin"/><Relationship Id="rId4" Type="http://schemas.openxmlformats.org/officeDocument/2006/relationships/oleObject" Target="../embeddings/oleObject28.bin"/><Relationship Id="rId9" Type="http://schemas.openxmlformats.org/officeDocument/2006/relationships/image" Target="../media/image43.wmf"/><Relationship Id="rId14" Type="http://schemas.openxmlformats.org/officeDocument/2006/relationships/oleObject" Target="../embeddings/oleObject33.bin"/><Relationship Id="rId22" Type="http://schemas.openxmlformats.org/officeDocument/2006/relationships/oleObject" Target="../embeddings/oleObject37.bin"/><Relationship Id="rId27" Type="http://schemas.openxmlformats.org/officeDocument/2006/relationships/oleObject" Target="../embeddings/oleObject40.bin"/><Relationship Id="rId30" Type="http://schemas.openxmlformats.org/officeDocument/2006/relationships/image" Target="../media/image53.wmf"/><Relationship Id="rId35" Type="http://schemas.openxmlformats.org/officeDocument/2006/relationships/oleObject" Target="../embeddings/oleObject4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1.wmf"/><Relationship Id="rId3" Type="http://schemas.openxmlformats.org/officeDocument/2006/relationships/notesSlide" Target="../notesSlides/notesSlide16.xml"/><Relationship Id="rId7" Type="http://schemas.openxmlformats.org/officeDocument/2006/relationships/image" Target="../media/image58.wmf"/><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6.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17.xml"/><Relationship Id="rId7" Type="http://schemas.openxmlformats.org/officeDocument/2006/relationships/image" Target="../media/image63.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51.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64.wmf"/></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0.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55.bin"/><Relationship Id="rId5" Type="http://schemas.openxmlformats.org/officeDocument/2006/relationships/image" Target="../media/image79.wmf"/><Relationship Id="rId4"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2.wmf"/><Relationship Id="rId18" Type="http://schemas.openxmlformats.org/officeDocument/2006/relationships/image" Target="../media/image94.wmf"/><Relationship Id="rId3" Type="http://schemas.openxmlformats.org/officeDocument/2006/relationships/notesSlide" Target="../notesSlides/notesSlide30.xml"/><Relationship Id="rId7" Type="http://schemas.openxmlformats.org/officeDocument/2006/relationships/oleObject" Target="../embeddings/oleObject58.bin"/><Relationship Id="rId12" Type="http://schemas.openxmlformats.org/officeDocument/2006/relationships/oleObject" Target="../embeddings/oleObject60.bin"/><Relationship Id="rId17" Type="http://schemas.openxmlformats.org/officeDocument/2006/relationships/oleObject" Target="../embeddings/oleObject63.bin"/><Relationship Id="rId2" Type="http://schemas.openxmlformats.org/officeDocument/2006/relationships/slideLayout" Target="../slideLayouts/slideLayout13.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vmlDrawing" Target="../drawings/vmlDrawing11.vml"/><Relationship Id="rId6" Type="http://schemas.openxmlformats.org/officeDocument/2006/relationships/oleObject" Target="../embeddings/oleObject57.bin"/><Relationship Id="rId11" Type="http://schemas.openxmlformats.org/officeDocument/2006/relationships/image" Target="../media/image91.wmf"/><Relationship Id="rId5" Type="http://schemas.openxmlformats.org/officeDocument/2006/relationships/image" Target="../media/image79.wmf"/><Relationship Id="rId15" Type="http://schemas.openxmlformats.org/officeDocument/2006/relationships/oleObject" Target="../embeddings/oleObject62.bin"/><Relationship Id="rId10" Type="http://schemas.openxmlformats.org/officeDocument/2006/relationships/oleObject" Target="../embeddings/oleObject59.bin"/><Relationship Id="rId19" Type="http://schemas.openxmlformats.org/officeDocument/2006/relationships/oleObject" Target="../embeddings/oleObject64.bin"/><Relationship Id="rId4" Type="http://schemas.openxmlformats.org/officeDocument/2006/relationships/oleObject" Target="../embeddings/oleObject56.bin"/><Relationship Id="rId9" Type="http://schemas.openxmlformats.org/officeDocument/2006/relationships/image" Target="../media/image96.png"/><Relationship Id="rId1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18" Type="http://schemas.openxmlformats.org/officeDocument/2006/relationships/image" Target="../media/image112.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1.png"/><Relationship Id="rId2" Type="http://schemas.openxmlformats.org/officeDocument/2006/relationships/notesSlide" Target="../notesSlides/notesSlide31.xml"/><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9.png"/><Relationship Id="rId10" Type="http://schemas.openxmlformats.org/officeDocument/2006/relationships/image" Target="../media/image104.png"/><Relationship Id="rId19" Type="http://schemas.openxmlformats.org/officeDocument/2006/relationships/image" Target="../media/image113.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3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3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3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38.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0.wmf"/></Relationships>
</file>

<file path=ppt/slides/_rels/slide3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notesSlide" Target="../notesSlides/notesSlide40.xml"/><Relationship Id="rId7" Type="http://schemas.openxmlformats.org/officeDocument/2006/relationships/image" Target="../media/image134.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32.wmf"/><Relationship Id="rId5" Type="http://schemas.openxmlformats.org/officeDocument/2006/relationships/oleObject" Target="../embeddings/oleObject65.bin"/><Relationship Id="rId4" Type="http://schemas.openxmlformats.org/officeDocument/2006/relationships/image" Target="../media/image133.png"/></Relationships>
</file>

<file path=ppt/slides/_rels/slide4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4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oleObject" Target="../embeddings/oleObject66.bin"/></Relationships>
</file>

<file path=ppt/slides/_rels/slide43.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notesSlide" Target="../notesSlides/notesSlide43.xml"/><Relationship Id="rId7" Type="http://schemas.openxmlformats.org/officeDocument/2006/relationships/image" Target="../media/image143.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42.png"/><Relationship Id="rId5" Type="http://schemas.openxmlformats.org/officeDocument/2006/relationships/image" Target="../media/image79.wmf"/><Relationship Id="rId4" Type="http://schemas.openxmlformats.org/officeDocument/2006/relationships/oleObject" Target="../embeddings/oleObject67.bin"/></Relationships>
</file>

<file path=ppt/slides/_rels/slide4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4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46.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47.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14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57.w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69.bin"/><Relationship Id="rId5" Type="http://schemas.openxmlformats.org/officeDocument/2006/relationships/image" Target="../media/image156.wmf"/><Relationship Id="rId4" Type="http://schemas.openxmlformats.org/officeDocument/2006/relationships/oleObject" Target="../embeddings/oleObject68.bin"/></Relationships>
</file>

<file path=ppt/slides/_rels/slide52.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6"/>
          <p:cNvSpPr>
            <a:spLocks noChangeArrowheads="1"/>
          </p:cNvSpPr>
          <p:nvPr/>
        </p:nvSpPr>
        <p:spPr bwMode="auto">
          <a:xfrm>
            <a:off x="263525" y="1055688"/>
            <a:ext cx="8580438" cy="13112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t>SEARCH FOR HIGHER LAYING CHARMONIUM AND EXOTICS IN EXPERIMENTS USING HIGH QUALITY ANTIPROTON BEAM </a:t>
            </a:r>
          </a:p>
          <a:p>
            <a:pPr algn="ctr"/>
            <a:r>
              <a:rPr lang="en-US" sz="2000"/>
              <a:t>WITH MOMENTUM UP TO 15 GeV/c</a:t>
            </a:r>
          </a:p>
          <a:p>
            <a:pPr algn="ctr"/>
            <a:endParaRPr lang="en-US" sz="2000"/>
          </a:p>
        </p:txBody>
      </p:sp>
      <p:sp>
        <p:nvSpPr>
          <p:cNvPr id="18435" name="Rectangle 29"/>
          <p:cNvSpPr>
            <a:spLocks noChangeArrowheads="1"/>
          </p:cNvSpPr>
          <p:nvPr/>
        </p:nvSpPr>
        <p:spPr bwMode="auto">
          <a:xfrm>
            <a:off x="468313" y="2708275"/>
            <a:ext cx="8243887" cy="595313"/>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u="sng"/>
              <a:t>Barabanov M.Yu.</a:t>
            </a:r>
            <a:r>
              <a:rPr lang="en-US" sz="2000" b="1"/>
              <a:t>, Vodopyanov A.S.</a:t>
            </a:r>
          </a:p>
          <a:p>
            <a:pPr algn="ctr"/>
            <a:endParaRPr lang="en-US" sz="2000" b="1" baseline="30000"/>
          </a:p>
        </p:txBody>
      </p:sp>
      <p:sp>
        <p:nvSpPr>
          <p:cNvPr id="18436" name="Rectangle 30"/>
          <p:cNvSpPr>
            <a:spLocks noChangeArrowheads="1"/>
          </p:cNvSpPr>
          <p:nvPr/>
        </p:nvSpPr>
        <p:spPr bwMode="auto">
          <a:xfrm>
            <a:off x="738188" y="3100388"/>
            <a:ext cx="7759700" cy="2014537"/>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r>
              <a:rPr lang="en-US" i="1"/>
              <a:t>Veksler-Baldin Laboratory of High Energy Physics</a:t>
            </a:r>
          </a:p>
          <a:p>
            <a:pPr marL="342900" indent="-342900" algn="ctr"/>
            <a:r>
              <a:rPr lang="en-US" i="1"/>
              <a:t>Joint Institute for Nuclear Research</a:t>
            </a:r>
          </a:p>
          <a:p>
            <a:pPr marL="342900" indent="-342900" algn="ctr"/>
            <a:r>
              <a:rPr lang="en-US" i="1"/>
              <a:t>Dubna, Moscow region, Russia 141980</a:t>
            </a:r>
          </a:p>
          <a:p>
            <a:pPr marL="342900" indent="-342900" algn="ctr"/>
            <a:endParaRPr lang="en-US" i="1"/>
          </a:p>
          <a:p>
            <a:pPr marL="342900" indent="-342900" algn="ctr"/>
            <a:endParaRPr lang="en-US" i="1"/>
          </a:p>
          <a:p>
            <a:pPr marL="342900" indent="-342900" algn="ctr"/>
            <a:r>
              <a:rPr lang="en-US" b="1">
                <a:solidFill>
                  <a:srgbClr val="000099"/>
                </a:solidFill>
              </a:rPr>
              <a:t>PANDA Collaboration</a:t>
            </a:r>
          </a:p>
          <a:p>
            <a:pPr marL="342900" indent="-342900" algn="ctr"/>
            <a:endParaRPr lang="en-US" i="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323850" y="5011738"/>
            <a:ext cx="83883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t>Coupling strength between two quarks as a function of their distance. For small distances (</a:t>
            </a:r>
            <a:r>
              <a:rPr lang="en-US" i="1"/>
              <a:t>≤ 10</a:t>
            </a:r>
            <a:r>
              <a:rPr lang="en-US" i="1" baseline="30000"/>
              <a:t>-16</a:t>
            </a:r>
            <a:r>
              <a:rPr lang="en-US" i="1"/>
              <a:t> m</a:t>
            </a:r>
            <a:r>
              <a:rPr lang="en-US"/>
              <a:t>) the strengths </a:t>
            </a:r>
            <a:r>
              <a:rPr lang="ru-RU" i="1"/>
              <a:t>α</a:t>
            </a:r>
            <a:r>
              <a:rPr lang="en-US" i="1" baseline="-25000"/>
              <a:t>s</a:t>
            </a:r>
            <a:r>
              <a:rPr lang="en-US"/>
              <a:t> is </a:t>
            </a:r>
            <a:r>
              <a:rPr lang="en-US" i="1">
                <a:cs typeface="Times New Roman" pitchFamily="100" charset="0"/>
              </a:rPr>
              <a:t>≈ 0.1</a:t>
            </a:r>
            <a:r>
              <a:rPr lang="en-US">
                <a:cs typeface="Times New Roman" pitchFamily="100" charset="0"/>
              </a:rPr>
              <a:t>, allowing a theoretical description by perturbative QCD. For distances comparable to the size of the nucleon, the strength becomes so large (strong QCD) that quarks can not be further separated: they remain confined within the nucleon and another theoretical approaches must be developed and applicable.</a:t>
            </a:r>
            <a:r>
              <a:rPr lang="ru-RU">
                <a:cs typeface="Times New Roman" pitchFamily="100" charset="0"/>
              </a:rPr>
              <a:t> </a:t>
            </a:r>
            <a:endParaRPr lang="en-US">
              <a:cs typeface="Times New Roman" pitchFamily="100" charset="0"/>
            </a:endParaRPr>
          </a:p>
          <a:p>
            <a:pPr algn="just"/>
            <a:r>
              <a:rPr lang="en-US">
                <a:cs typeface="Times New Roman" pitchFamily="100" charset="0"/>
              </a:rPr>
              <a:t>For charmonium states </a:t>
            </a:r>
            <a:r>
              <a:rPr lang="en-US" i="1">
                <a:cs typeface="Times New Roman" pitchFamily="100" charset="0"/>
              </a:rPr>
              <a:t>α</a:t>
            </a:r>
            <a:r>
              <a:rPr lang="en-US" i="1" baseline="-25000">
                <a:cs typeface="Times New Roman" pitchFamily="100" charset="0"/>
              </a:rPr>
              <a:t>s</a:t>
            </a:r>
            <a:r>
              <a:rPr lang="en-US">
                <a:cs typeface="Times New Roman" pitchFamily="100" charset="0"/>
              </a:rPr>
              <a:t> </a:t>
            </a:r>
            <a:r>
              <a:rPr lang="en-US" i="1">
                <a:cs typeface="Times New Roman" pitchFamily="100" charset="0"/>
              </a:rPr>
              <a:t>≈ 0.3</a:t>
            </a:r>
            <a:r>
              <a:rPr lang="ru-RU">
                <a:cs typeface="Times New Roman" pitchFamily="100" charset="0"/>
              </a:rPr>
              <a:t> </a:t>
            </a:r>
            <a:r>
              <a:rPr lang="en-US">
                <a:cs typeface="Times New Roman" pitchFamily="100" charset="0"/>
              </a:rPr>
              <a:t>and </a:t>
            </a:r>
            <a:r>
              <a:rPr lang="en-US" i="1">
                <a:cs typeface="Times New Roman" pitchFamily="100" charset="0"/>
              </a:rPr>
              <a:t>&lt;v</a:t>
            </a:r>
            <a:r>
              <a:rPr lang="en-US" i="1" baseline="30000">
                <a:cs typeface="Times New Roman" pitchFamily="100" charset="0"/>
              </a:rPr>
              <a:t>2</a:t>
            </a:r>
            <a:r>
              <a:rPr lang="en-US" i="1">
                <a:cs typeface="Times New Roman" pitchFamily="100" charset="0"/>
              </a:rPr>
              <a:t>/c</a:t>
            </a:r>
            <a:r>
              <a:rPr lang="en-US" i="1" baseline="30000">
                <a:cs typeface="Times New Roman" pitchFamily="100" charset="0"/>
              </a:rPr>
              <a:t>2</a:t>
            </a:r>
            <a:r>
              <a:rPr lang="en-US" i="1">
                <a:cs typeface="Times New Roman" pitchFamily="100" charset="0"/>
              </a:rPr>
              <a:t>&gt;</a:t>
            </a:r>
            <a:r>
              <a:rPr lang="en-US">
                <a:cs typeface="Times New Roman" pitchFamily="100" charset="0"/>
              </a:rPr>
              <a:t> </a:t>
            </a:r>
            <a:r>
              <a:rPr lang="en-US" i="1">
                <a:cs typeface="Times New Roman" pitchFamily="100" charset="0"/>
              </a:rPr>
              <a:t>≈ 0.2</a:t>
            </a:r>
            <a:r>
              <a:rPr lang="en-US">
                <a:cs typeface="Times New Roman" pitchFamily="100" charset="0"/>
              </a:rPr>
              <a:t>.</a:t>
            </a:r>
            <a:endParaRPr lang="ru-RU">
              <a:cs typeface="Times New Roman" pitchFamily="100" charset="0"/>
            </a:endParaRPr>
          </a:p>
        </p:txBody>
      </p:sp>
      <p:pic>
        <p:nvPicPr>
          <p:cNvPr id="36868" name="Picture 13" descr="3p-1"/>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476375" y="188913"/>
            <a:ext cx="6191250" cy="4687887"/>
          </a:xfrm>
          <a:noFill/>
        </p:spPr>
      </p:pic>
      <p:graphicFrame>
        <p:nvGraphicFramePr>
          <p:cNvPr id="36866" name="Object 15"/>
          <p:cNvGraphicFramePr>
            <a:graphicFrameLocks noChangeAspect="1"/>
          </p:cNvGraphicFramePr>
          <p:nvPr/>
        </p:nvGraphicFramePr>
        <p:xfrm>
          <a:off x="1862138" y="1635125"/>
          <a:ext cx="5419725" cy="3586163"/>
        </p:xfrm>
        <a:graphic>
          <a:graphicData uri="http://schemas.openxmlformats.org/presentationml/2006/ole">
            <mc:AlternateContent xmlns:mc="http://schemas.openxmlformats.org/markup-compatibility/2006">
              <mc:Choice xmlns:v="urn:schemas-microsoft-com:vml" Requires="v">
                <p:oleObj spid="_x0000_s36872" name="Формула" r:id="rId5" imgW="101556" imgH="190417" progId="Equation.3">
                  <p:embed/>
                </p:oleObj>
              </mc:Choice>
              <mc:Fallback>
                <p:oleObj name="Формула" r:id="rId5" imgW="101556" imgH="190417"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138" y="1635125"/>
                        <a:ext cx="5419725" cy="358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20" name="Text Box 4"/>
          <p:cNvSpPr txBox="1">
            <a:spLocks noChangeArrowheads="1"/>
          </p:cNvSpPr>
          <p:nvPr/>
        </p:nvSpPr>
        <p:spPr bwMode="auto">
          <a:xfrm>
            <a:off x="323850" y="188913"/>
            <a:ext cx="84613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800">
                <a:latin typeface="Arial" charset="0"/>
              </a:rPr>
              <a:t>    </a:t>
            </a:r>
            <a:r>
              <a:rPr lang="en-US" sz="1600">
                <a:latin typeface="Arial" charset="0"/>
              </a:rPr>
              <a:t>In QCD-motivated quark potential models, quarkonium states are described as a quark-antiquark pair bound by an inter-quark force (potential) that includes a Coulomb-like one-gluon exchange potential dominates at small separation and a linearly increasing confining potential dominates at large separation. </a:t>
            </a:r>
          </a:p>
          <a:p>
            <a:pPr algn="just" eaLnBrk="1" hangingPunct="1">
              <a:spcBef>
                <a:spcPct val="50000"/>
              </a:spcBef>
            </a:pPr>
            <a:r>
              <a:rPr lang="en-US" sz="1600">
                <a:latin typeface="Arial" charset="0"/>
              </a:rPr>
              <a:t>   The energy levels are found by solving a non-relativistic Schrodinger equation:</a:t>
            </a:r>
            <a:endParaRPr lang="ru-RU" sz="1600">
              <a:latin typeface="Arial" charset="0"/>
            </a:endParaRPr>
          </a:p>
        </p:txBody>
      </p:sp>
      <p:graphicFrame>
        <p:nvGraphicFramePr>
          <p:cNvPr id="38914" name="Object 5"/>
          <p:cNvGraphicFramePr>
            <a:graphicFrameLocks noGrp="1" noChangeAspect="1"/>
          </p:cNvGraphicFramePr>
          <p:nvPr>
            <p:ph sz="half" idx="1"/>
          </p:nvPr>
        </p:nvGraphicFramePr>
        <p:xfrm>
          <a:off x="3203575" y="1665288"/>
          <a:ext cx="2781300" cy="649287"/>
        </p:xfrm>
        <a:graphic>
          <a:graphicData uri="http://schemas.openxmlformats.org/presentationml/2006/ole">
            <mc:AlternateContent xmlns:mc="http://schemas.openxmlformats.org/markup-compatibility/2006">
              <mc:Choice xmlns:v="urn:schemas-microsoft-com:vml" Requires="v">
                <p:oleObj spid="_x0000_s38950" name="Формула" r:id="rId4" imgW="2781300" imgH="508000" progId="Equation.3">
                  <p:embed/>
                </p:oleObj>
              </mc:Choice>
              <mc:Fallback>
                <p:oleObj name="Формула" r:id="rId4" imgW="2781300" imgH="5080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665288"/>
                        <a:ext cx="27813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5" name="Object 9"/>
          <p:cNvGraphicFramePr>
            <a:graphicFrameLocks noGrp="1" noChangeAspect="1"/>
          </p:cNvGraphicFramePr>
          <p:nvPr>
            <p:ph sz="quarter" idx="2"/>
          </p:nvPr>
        </p:nvGraphicFramePr>
        <p:xfrm>
          <a:off x="2951163" y="2852738"/>
          <a:ext cx="3276600" cy="615950"/>
        </p:xfrm>
        <a:graphic>
          <a:graphicData uri="http://schemas.openxmlformats.org/presentationml/2006/ole">
            <mc:AlternateContent xmlns:mc="http://schemas.openxmlformats.org/markup-compatibility/2006">
              <mc:Choice xmlns:v="urn:schemas-microsoft-com:vml" Requires="v">
                <p:oleObj spid="_x0000_s38951" name="Формула" r:id="rId6" imgW="3441700" imgH="508000" progId="Equation.3">
                  <p:embed/>
                </p:oleObj>
              </mc:Choice>
              <mc:Fallback>
                <p:oleObj name="Формула" r:id="rId6" imgW="3441700" imgH="5080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1163" y="2852738"/>
                        <a:ext cx="32766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1" name="Text Box 8"/>
          <p:cNvSpPr txBox="1">
            <a:spLocks noChangeArrowheads="1"/>
          </p:cNvSpPr>
          <p:nvPr/>
        </p:nvSpPr>
        <p:spPr bwMode="auto">
          <a:xfrm>
            <a:off x="215900" y="2457450"/>
            <a:ext cx="89281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r>
              <a:rPr lang="en-US" sz="1600">
                <a:latin typeface="Arial" charset="0"/>
              </a:rPr>
              <a:t>      In central symmetric potential field</a:t>
            </a:r>
            <a:r>
              <a:rPr lang="en-US" sz="1600" i="1">
                <a:latin typeface="Arial" charset="0"/>
              </a:rPr>
              <a:t> V(r) </a:t>
            </a:r>
            <a:r>
              <a:rPr lang="en-US" sz="1600">
                <a:latin typeface="Arial" charset="0"/>
              </a:rPr>
              <a:t>the Schrodinger-type equation</a:t>
            </a:r>
            <a:r>
              <a:rPr lang="en-US" sz="1600" i="1">
                <a:latin typeface="Arial" charset="0"/>
              </a:rPr>
              <a:t> </a:t>
            </a:r>
            <a:r>
              <a:rPr lang="en-US" sz="1600">
                <a:latin typeface="Arial" charset="0"/>
              </a:rPr>
              <a:t>can be written:</a:t>
            </a:r>
            <a:endParaRPr lang="ru-RU" sz="1600">
              <a:latin typeface="Arial" charset="0"/>
            </a:endParaRPr>
          </a:p>
          <a:p>
            <a:pPr eaLnBrk="1" hangingPunct="1">
              <a:spcBef>
                <a:spcPct val="50000"/>
              </a:spcBef>
            </a:pPr>
            <a:endParaRPr lang="ru-RU" sz="1800">
              <a:latin typeface="Arial" charset="0"/>
            </a:endParaRPr>
          </a:p>
        </p:txBody>
      </p:sp>
      <p:sp>
        <p:nvSpPr>
          <p:cNvPr id="38922" name="Text Box 13"/>
          <p:cNvSpPr txBox="1">
            <a:spLocks noChangeArrowheads="1"/>
          </p:cNvSpPr>
          <p:nvPr/>
        </p:nvSpPr>
        <p:spPr bwMode="auto">
          <a:xfrm>
            <a:off x="250825" y="3573463"/>
            <a:ext cx="8605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600">
                <a:latin typeface="Arial" charset="0"/>
              </a:rPr>
              <a:t>where </a:t>
            </a:r>
            <a:r>
              <a:rPr lang="en-US" sz="1600" i="1">
                <a:latin typeface="Arial" charset="0"/>
              </a:rPr>
              <a:t>U(0) = 0</a:t>
            </a:r>
            <a:r>
              <a:rPr lang="en-US" sz="1600">
                <a:latin typeface="Arial" charset="0"/>
              </a:rPr>
              <a:t> and </a:t>
            </a:r>
            <a:r>
              <a:rPr lang="en-US" sz="1600" i="1">
                <a:latin typeface="Arial" charset="0"/>
              </a:rPr>
              <a:t>U' (0) = R(0), </a:t>
            </a:r>
            <a:r>
              <a:rPr lang="en-US" sz="1600">
                <a:latin typeface="Arial" charset="0"/>
              </a:rPr>
              <a:t>and </a:t>
            </a:r>
            <a:r>
              <a:rPr lang="en-US" sz="1600" i="1">
                <a:latin typeface="Arial" charset="0"/>
              </a:rPr>
              <a:t>U(r) = rR(r),                 </a:t>
            </a:r>
            <a:r>
              <a:rPr lang="en-US" sz="1600">
                <a:latin typeface="Arial" charset="0"/>
              </a:rPr>
              <a:t>GeV,  </a:t>
            </a:r>
            <a:r>
              <a:rPr lang="en-US" sz="1600" i="1">
                <a:latin typeface="Arial" charset="0"/>
              </a:rPr>
              <a:t>R(r)</a:t>
            </a:r>
            <a:r>
              <a:rPr lang="en-US" sz="1600">
                <a:latin typeface="Arial" charset="0"/>
              </a:rPr>
              <a:t> – radial wave function, </a:t>
            </a:r>
            <a:r>
              <a:rPr lang="en-US" sz="1600" i="1">
                <a:latin typeface="Arial" charset="0"/>
              </a:rPr>
              <a:t>r</a:t>
            </a:r>
            <a:r>
              <a:rPr lang="en-US" sz="1600">
                <a:latin typeface="Arial" charset="0"/>
              </a:rPr>
              <a:t> – distance between quark and antiquark in quarkonium.</a:t>
            </a:r>
            <a:endParaRPr lang="ru-RU" sz="1600">
              <a:latin typeface="Arial" charset="0"/>
            </a:endParaRPr>
          </a:p>
        </p:txBody>
      </p:sp>
      <p:graphicFrame>
        <p:nvGraphicFramePr>
          <p:cNvPr id="38916" name="Object 14"/>
          <p:cNvGraphicFramePr>
            <a:graphicFrameLocks noGrp="1" noChangeAspect="1"/>
          </p:cNvGraphicFramePr>
          <p:nvPr>
            <p:ph sz="quarter" idx="3"/>
          </p:nvPr>
        </p:nvGraphicFramePr>
        <p:xfrm>
          <a:off x="5148263" y="3579813"/>
          <a:ext cx="1223962" cy="331787"/>
        </p:xfrm>
        <a:graphic>
          <a:graphicData uri="http://schemas.openxmlformats.org/presentationml/2006/ole">
            <mc:AlternateContent xmlns:mc="http://schemas.openxmlformats.org/markup-compatibility/2006">
              <mc:Choice xmlns:v="urn:schemas-microsoft-com:vml" Requires="v">
                <p:oleObj spid="_x0000_s38952" name="Формула" r:id="rId8" imgW="1219200" imgH="279400" progId="Equation.3">
                  <p:embed/>
                </p:oleObj>
              </mc:Choice>
              <mc:Fallback>
                <p:oleObj name="Формула" r:id="rId8" imgW="1219200" imgH="27940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3579813"/>
                        <a:ext cx="1223962"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8923" name="Group 17"/>
          <p:cNvGrpSpPr>
            <a:grpSpLocks/>
          </p:cNvGrpSpPr>
          <p:nvPr/>
        </p:nvGrpSpPr>
        <p:grpSpPr bwMode="auto">
          <a:xfrm>
            <a:off x="5795963" y="4149725"/>
            <a:ext cx="2808287" cy="827088"/>
            <a:chOff x="1701" y="1911"/>
            <a:chExt cx="2056" cy="624"/>
          </a:xfrm>
        </p:grpSpPr>
        <p:graphicFrame>
          <p:nvGraphicFramePr>
            <p:cNvPr id="38918" name="Object 18"/>
            <p:cNvGraphicFramePr>
              <a:graphicFrameLocks noChangeAspect="1"/>
            </p:cNvGraphicFramePr>
            <p:nvPr/>
          </p:nvGraphicFramePr>
          <p:xfrm>
            <a:off x="1701" y="1911"/>
            <a:ext cx="1174" cy="624"/>
          </p:xfrm>
          <a:graphic>
            <a:graphicData uri="http://schemas.openxmlformats.org/presentationml/2006/ole">
              <mc:AlternateContent xmlns:mc="http://schemas.openxmlformats.org/markup-compatibility/2006">
                <mc:Choice xmlns:v="urn:schemas-microsoft-com:vml" Requires="v">
                  <p:oleObj spid="_x0000_s38953" name="Формула" r:id="rId10" imgW="1002865" imgH="558558" progId="Equation.3">
                    <p:embed/>
                  </p:oleObj>
                </mc:Choice>
                <mc:Fallback>
                  <p:oleObj name="Формула" r:id="rId10" imgW="1002865" imgH="558558"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1" y="1911"/>
                          <a:ext cx="1174"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9" name="Object 19"/>
            <p:cNvGraphicFramePr>
              <a:graphicFrameLocks noChangeAspect="1"/>
            </p:cNvGraphicFramePr>
            <p:nvPr/>
          </p:nvGraphicFramePr>
          <p:xfrm>
            <a:off x="3068" y="1925"/>
            <a:ext cx="689" cy="414"/>
          </p:xfrm>
          <a:graphic>
            <a:graphicData uri="http://schemas.openxmlformats.org/presentationml/2006/ole">
              <mc:AlternateContent xmlns:mc="http://schemas.openxmlformats.org/markup-compatibility/2006">
                <mc:Choice xmlns:v="urn:schemas-microsoft-com:vml" Requires="v">
                  <p:oleObj spid="_x0000_s38954" name="Формула" r:id="rId12" imgW="583947" imgH="368140" progId="Equation.3">
                    <p:embed/>
                  </p:oleObj>
                </mc:Choice>
                <mc:Fallback>
                  <p:oleObj name="Формула" r:id="rId12" imgW="583947" imgH="368140" progId="Equation.3">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8" y="1925"/>
                          <a:ext cx="689" cy="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8924" name="Text Box 20"/>
          <p:cNvSpPr txBox="1">
            <a:spLocks noChangeArrowheads="1"/>
          </p:cNvSpPr>
          <p:nvPr/>
        </p:nvSpPr>
        <p:spPr bwMode="auto">
          <a:xfrm>
            <a:off x="250825" y="4184650"/>
            <a:ext cx="8101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600">
                <a:latin typeface="Arial" charset="0"/>
              </a:rPr>
              <a:t>     These properties underlie the choice most of potentials:                                </a:t>
            </a:r>
            <a:r>
              <a:rPr lang="en-US" sz="1200">
                <a:latin typeface="Arial" charset="0"/>
              </a:rPr>
              <a:t>or</a:t>
            </a:r>
            <a:r>
              <a:rPr lang="en-US" sz="1600">
                <a:latin typeface="Arial" charset="0"/>
              </a:rPr>
              <a:t> </a:t>
            </a:r>
            <a:endParaRPr lang="ru-RU" sz="1600">
              <a:latin typeface="Arial" charset="0"/>
            </a:endParaRPr>
          </a:p>
        </p:txBody>
      </p:sp>
      <p:grpSp>
        <p:nvGrpSpPr>
          <p:cNvPr id="38925" name="Group 21"/>
          <p:cNvGrpSpPr>
            <a:grpSpLocks/>
          </p:cNvGrpSpPr>
          <p:nvPr/>
        </p:nvGrpSpPr>
        <p:grpSpPr bwMode="auto">
          <a:xfrm>
            <a:off x="2843213" y="5049838"/>
            <a:ext cx="5365750" cy="366712"/>
            <a:chOff x="413" y="2763"/>
            <a:chExt cx="2884" cy="256"/>
          </a:xfrm>
        </p:grpSpPr>
        <p:graphicFrame>
          <p:nvGraphicFramePr>
            <p:cNvPr id="38917" name="Object 22"/>
            <p:cNvGraphicFramePr>
              <a:graphicFrameLocks noChangeAspect="1"/>
            </p:cNvGraphicFramePr>
            <p:nvPr/>
          </p:nvGraphicFramePr>
          <p:xfrm>
            <a:off x="413" y="2785"/>
            <a:ext cx="1171" cy="228"/>
          </p:xfrm>
          <a:graphic>
            <a:graphicData uri="http://schemas.openxmlformats.org/presentationml/2006/ole">
              <mc:AlternateContent xmlns:mc="http://schemas.openxmlformats.org/markup-compatibility/2006">
                <mc:Choice xmlns:v="urn:schemas-microsoft-com:vml" Requires="v">
                  <p:oleObj spid="_x0000_s38955" name="Формула" r:id="rId14" imgW="1104421" imgH="215806" progId="Equation.3">
                    <p:embed/>
                  </p:oleObj>
                </mc:Choice>
                <mc:Fallback>
                  <p:oleObj name="Формула" r:id="rId14" imgW="1104421" imgH="215806" progId="Equation.3">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3" y="2785"/>
                          <a:ext cx="11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31" name="Text Box 23"/>
            <p:cNvSpPr txBox="1">
              <a:spLocks noChangeArrowheads="1"/>
            </p:cNvSpPr>
            <p:nvPr/>
          </p:nvSpPr>
          <p:spPr bwMode="auto">
            <a:xfrm>
              <a:off x="1507" y="2763"/>
              <a:ext cx="179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800" i="1"/>
                <a:t> a</a:t>
              </a:r>
              <a:r>
                <a:rPr lang="en-US" sz="1800"/>
                <a:t> = 0.52 GeV;  </a:t>
              </a:r>
              <a:r>
                <a:rPr lang="en-US" sz="1800" i="1"/>
                <a:t>k </a:t>
              </a:r>
              <a:r>
                <a:rPr lang="en-US" sz="1800"/>
                <a:t>= 0.18 GeV. </a:t>
              </a:r>
              <a:endParaRPr lang="ru-RU" sz="1800" i="1"/>
            </a:p>
          </p:txBody>
        </p:sp>
      </p:grpSp>
      <p:sp>
        <p:nvSpPr>
          <p:cNvPr id="38926" name="Text Box 24"/>
          <p:cNvSpPr txBox="1">
            <a:spLocks noChangeArrowheads="1"/>
          </p:cNvSpPr>
          <p:nvPr/>
        </p:nvSpPr>
        <p:spPr bwMode="auto">
          <a:xfrm>
            <a:off x="215900" y="5049838"/>
            <a:ext cx="2627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600">
                <a:latin typeface="Arial" charset="0"/>
              </a:rPr>
              <a:t>     The Cornel potential:</a:t>
            </a:r>
            <a:endParaRPr lang="ru-RU" sz="1600">
              <a:latin typeface="Arial" charset="0"/>
            </a:endParaRPr>
          </a:p>
        </p:txBody>
      </p:sp>
      <p:sp>
        <p:nvSpPr>
          <p:cNvPr id="38927" name="Text Box 25"/>
          <p:cNvSpPr txBox="1">
            <a:spLocks noChangeArrowheads="1"/>
          </p:cNvSpPr>
          <p:nvPr/>
        </p:nvSpPr>
        <p:spPr bwMode="auto">
          <a:xfrm>
            <a:off x="287338" y="5589588"/>
            <a:ext cx="8497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latin typeface="Arial" charset="0"/>
            </a:endParaRPr>
          </a:p>
        </p:txBody>
      </p:sp>
      <p:sp>
        <p:nvSpPr>
          <p:cNvPr id="38928" name="Text Box 26"/>
          <p:cNvSpPr txBox="1">
            <a:spLocks noChangeArrowheads="1"/>
          </p:cNvSpPr>
          <p:nvPr/>
        </p:nvSpPr>
        <p:spPr bwMode="auto">
          <a:xfrm>
            <a:off x="250825" y="5589588"/>
            <a:ext cx="417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latin typeface="Arial" charset="0"/>
            </a:endParaRPr>
          </a:p>
        </p:txBody>
      </p:sp>
      <p:sp>
        <p:nvSpPr>
          <p:cNvPr id="38929" name="Text Box 27"/>
          <p:cNvSpPr txBox="1">
            <a:spLocks noChangeArrowheads="1"/>
          </p:cNvSpPr>
          <p:nvPr/>
        </p:nvSpPr>
        <p:spPr bwMode="auto">
          <a:xfrm>
            <a:off x="179388" y="5481638"/>
            <a:ext cx="86058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600">
                <a:latin typeface="Arial" charset="0"/>
              </a:rPr>
              <a:t>      The orbital levels are labeled by </a:t>
            </a:r>
            <a:r>
              <a:rPr lang="en-US" sz="1600" i="1">
                <a:latin typeface="Arial" charset="0"/>
              </a:rPr>
              <a:t>S, P, D,… </a:t>
            </a:r>
            <a:r>
              <a:rPr lang="en-US" sz="1600">
                <a:latin typeface="Arial" charset="0"/>
              </a:rPr>
              <a:t>corresponding to </a:t>
            </a:r>
            <a:r>
              <a:rPr lang="en-US" sz="1600" i="1">
                <a:latin typeface="Arial" charset="0"/>
              </a:rPr>
              <a:t>L = 0,1,2,…</a:t>
            </a:r>
            <a:r>
              <a:rPr lang="en-US" sz="1600">
                <a:latin typeface="Arial" charset="0"/>
              </a:rPr>
              <a:t>. The quark and antiquark spins couple to give the total spin </a:t>
            </a:r>
            <a:r>
              <a:rPr lang="en-US" sz="1600" i="1">
                <a:latin typeface="Arial" charset="0"/>
              </a:rPr>
              <a:t>S = 0</a:t>
            </a:r>
            <a:r>
              <a:rPr lang="en-US" sz="1600">
                <a:latin typeface="Arial" charset="0"/>
              </a:rPr>
              <a:t> (singlet) or </a:t>
            </a:r>
            <a:r>
              <a:rPr lang="en-US" sz="1600" i="1">
                <a:latin typeface="Arial" charset="0"/>
              </a:rPr>
              <a:t>S = 1 </a:t>
            </a:r>
            <a:r>
              <a:rPr lang="en-US" sz="1600">
                <a:latin typeface="Arial" charset="0"/>
              </a:rPr>
              <a:t>(triplet). Whole momentum of quark-antiquark system </a:t>
            </a:r>
            <a:r>
              <a:rPr lang="en-US" sz="1600" i="1">
                <a:latin typeface="Arial" charset="0"/>
              </a:rPr>
              <a:t>J = L+S.</a:t>
            </a:r>
            <a:r>
              <a:rPr lang="en-US" sz="1600">
                <a:latin typeface="Arial" charset="0"/>
              </a:rPr>
              <a:t> Quarkonium states are generally denote by </a:t>
            </a:r>
            <a:r>
              <a:rPr lang="en-US" sz="1600" i="1" baseline="30000">
                <a:latin typeface="Arial" charset="0"/>
              </a:rPr>
              <a:t>2S+1</a:t>
            </a:r>
            <a:r>
              <a:rPr lang="en-US" sz="1600" i="1">
                <a:latin typeface="Arial" charset="0"/>
              </a:rPr>
              <a:t>L</a:t>
            </a:r>
            <a:r>
              <a:rPr lang="en-US" sz="1600" i="1" baseline="-25000">
                <a:latin typeface="Arial" charset="0"/>
              </a:rPr>
              <a:t>J</a:t>
            </a:r>
            <a:r>
              <a:rPr lang="en-US" sz="1600">
                <a:latin typeface="Arial" charset="0"/>
              </a:rPr>
              <a:t> with quantum numbers </a:t>
            </a:r>
            <a:r>
              <a:rPr lang="en-US" sz="1600" i="1">
                <a:latin typeface="Arial" charset="0"/>
              </a:rPr>
              <a:t>J</a:t>
            </a:r>
            <a:r>
              <a:rPr lang="en-US" sz="1600" i="1" baseline="30000">
                <a:latin typeface="Arial" charset="0"/>
              </a:rPr>
              <a:t>PC</a:t>
            </a:r>
            <a:r>
              <a:rPr lang="en-US" sz="1600">
                <a:latin typeface="Arial" charset="0"/>
              </a:rPr>
              <a:t>, where parity </a:t>
            </a:r>
            <a:r>
              <a:rPr lang="en-US" sz="1600" i="1">
                <a:latin typeface="Arial" charset="0"/>
              </a:rPr>
              <a:t>P = (-1)</a:t>
            </a:r>
            <a:r>
              <a:rPr lang="en-US" sz="1600" i="1" baseline="30000">
                <a:latin typeface="Arial" charset="0"/>
              </a:rPr>
              <a:t>L+1</a:t>
            </a:r>
            <a:r>
              <a:rPr lang="en-US" sz="1600">
                <a:latin typeface="Arial" charset="0"/>
              </a:rPr>
              <a:t> and charge parity </a:t>
            </a:r>
            <a:r>
              <a:rPr lang="en-US" sz="1600" i="1">
                <a:latin typeface="Arial" charset="0"/>
              </a:rPr>
              <a:t>C = (-1)</a:t>
            </a:r>
            <a:r>
              <a:rPr lang="en-US" sz="1600" i="1" baseline="30000">
                <a:latin typeface="Arial" charset="0"/>
              </a:rPr>
              <a:t>L+S</a:t>
            </a:r>
            <a:r>
              <a:rPr lang="en-US" sz="1600">
                <a:latin typeface="Arial" charset="0"/>
              </a:rPr>
              <a:t>.</a:t>
            </a:r>
            <a:endParaRPr lang="ru-RU" sz="1600" i="1" baseline="30000">
              <a:latin typeface="Arial" charset="0"/>
            </a:endParaRPr>
          </a:p>
        </p:txBody>
      </p:sp>
      <p:sp>
        <p:nvSpPr>
          <p:cNvPr id="38930" name="Text Box 30"/>
          <p:cNvSpPr txBox="1">
            <a:spLocks noChangeArrowheads="1"/>
          </p:cNvSpPr>
          <p:nvPr/>
        </p:nvSpPr>
        <p:spPr bwMode="auto">
          <a:xfrm>
            <a:off x="395288" y="6513513"/>
            <a:ext cx="64452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r>
              <a:rPr lang="en-US" sz="1200">
                <a:latin typeface="Arial" charset="0"/>
              </a:rPr>
              <a:t>* A.A. Bykov et al. Physics – Uspekhi, V.143, N1, 1 (1984)</a:t>
            </a:r>
          </a:p>
          <a:p>
            <a:pPr eaLnBrk="1" hangingPunct="1">
              <a:spcBef>
                <a:spcPct val="50000"/>
              </a:spcBef>
            </a:pPr>
            <a:endParaRPr lang="ru-RU" sz="18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38"/>
          <p:cNvGraphicFramePr>
            <a:graphicFrameLocks noChangeAspect="1"/>
          </p:cNvGraphicFramePr>
          <p:nvPr/>
        </p:nvGraphicFramePr>
        <p:xfrm>
          <a:off x="576263" y="5124450"/>
          <a:ext cx="2608262" cy="322263"/>
        </p:xfrm>
        <a:graphic>
          <a:graphicData uri="http://schemas.openxmlformats.org/presentationml/2006/ole">
            <mc:AlternateContent xmlns:mc="http://schemas.openxmlformats.org/markup-compatibility/2006">
              <mc:Choice xmlns:v="urn:schemas-microsoft-com:vml" Requires="v">
                <p:oleObj spid="_x0000_s41017" name="Équation" r:id="rId4" imgW="2247900" imgH="279400" progId="Equation.3">
                  <p:embed/>
                </p:oleObj>
              </mc:Choice>
              <mc:Fallback>
                <p:oleObj name="Équation" r:id="rId4" imgW="2247900" imgH="279400" progId="Equation.3">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124450"/>
                        <a:ext cx="2608262"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3" name="Object 39"/>
          <p:cNvGraphicFramePr>
            <a:graphicFrameLocks noChangeAspect="1"/>
          </p:cNvGraphicFramePr>
          <p:nvPr/>
        </p:nvGraphicFramePr>
        <p:xfrm>
          <a:off x="4060825" y="4999038"/>
          <a:ext cx="4246563" cy="519112"/>
        </p:xfrm>
        <a:graphic>
          <a:graphicData uri="http://schemas.openxmlformats.org/presentationml/2006/ole">
            <mc:AlternateContent xmlns:mc="http://schemas.openxmlformats.org/markup-compatibility/2006">
              <mc:Choice xmlns:v="urn:schemas-microsoft-com:vml" Requires="v">
                <p:oleObj spid="_x0000_s41018" name="Формула" r:id="rId6" imgW="2400300" imgH="292100" progId="Equation.3">
                  <p:embed/>
                </p:oleObj>
              </mc:Choice>
              <mc:Fallback>
                <p:oleObj name="Формула" r:id="rId6" imgW="2400300" imgH="292100" progId="Equation.3">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0825" y="4999038"/>
                        <a:ext cx="424656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4" name="Object 40"/>
          <p:cNvGraphicFramePr>
            <a:graphicFrameLocks noChangeAspect="1"/>
          </p:cNvGraphicFramePr>
          <p:nvPr/>
        </p:nvGraphicFramePr>
        <p:xfrm>
          <a:off x="4425950" y="5895975"/>
          <a:ext cx="1423988" cy="328613"/>
        </p:xfrm>
        <a:graphic>
          <a:graphicData uri="http://schemas.openxmlformats.org/presentationml/2006/ole">
            <mc:AlternateContent xmlns:mc="http://schemas.openxmlformats.org/markup-compatibility/2006">
              <mc:Choice xmlns:v="urn:schemas-microsoft-com:vml" Requires="v">
                <p:oleObj spid="_x0000_s41019" name="Формула" r:id="rId8" imgW="761669" imgH="177723" progId="Equation.3">
                  <p:embed/>
                </p:oleObj>
              </mc:Choice>
              <mc:Fallback>
                <p:oleObj name="Формула" r:id="rId8" imgW="761669" imgH="177723" progId="Equation.3">
                  <p:embed/>
                  <p:pic>
                    <p:nvPicPr>
                      <p:cNvPr id="0"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5950" y="5895975"/>
                        <a:ext cx="1423988"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5" name="Object 41"/>
          <p:cNvGraphicFramePr>
            <a:graphicFrameLocks noChangeAspect="1"/>
          </p:cNvGraphicFramePr>
          <p:nvPr/>
        </p:nvGraphicFramePr>
        <p:xfrm>
          <a:off x="3995738" y="5541963"/>
          <a:ext cx="2547937" cy="334962"/>
        </p:xfrm>
        <a:graphic>
          <a:graphicData uri="http://schemas.openxmlformats.org/presentationml/2006/ole">
            <mc:AlternateContent xmlns:mc="http://schemas.openxmlformats.org/markup-compatibility/2006">
              <mc:Choice xmlns:v="urn:schemas-microsoft-com:vml" Requires="v">
                <p:oleObj spid="_x0000_s41020" name="Формула" r:id="rId10" imgW="1435100" imgH="190500" progId="Equation.3">
                  <p:embed/>
                </p:oleObj>
              </mc:Choice>
              <mc:Fallback>
                <p:oleObj name="Формула" r:id="rId10" imgW="1435100" imgH="190500" progId="Equation.3">
                  <p:embed/>
                  <p:pic>
                    <p:nvPicPr>
                      <p:cNvPr id="0"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38" y="5541963"/>
                        <a:ext cx="2547937"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2" name="Text Box 42"/>
          <p:cNvSpPr txBox="1">
            <a:spLocks noChangeArrowheads="1"/>
          </p:cNvSpPr>
          <p:nvPr/>
        </p:nvSpPr>
        <p:spPr bwMode="auto">
          <a:xfrm>
            <a:off x="300038" y="3830638"/>
            <a:ext cx="8450262"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r>
              <a:rPr lang="en-US" sz="1800"/>
              <a:t>   </a:t>
            </a:r>
            <a:r>
              <a:rPr lang="en-US" sz="1600">
                <a:latin typeface="Arial" charset="0"/>
              </a:rPr>
              <a:t>Izmestev A. has shown </a:t>
            </a:r>
            <a:r>
              <a:rPr lang="en-US" sz="1100" i="1">
                <a:latin typeface="Arial" charset="0"/>
              </a:rPr>
              <a:t>*Nucl. Phys., V.52, N.6 (1990) &amp; *Nucl. Phys., V.53, N.5 (1991)</a:t>
            </a:r>
            <a:r>
              <a:rPr lang="en-US" sz="1600">
                <a:latin typeface="Arial" charset="0"/>
              </a:rPr>
              <a:t> that in the case of curved coordinate space with radius </a:t>
            </a:r>
            <a:r>
              <a:rPr lang="en-US" sz="1600" i="1">
                <a:latin typeface="Arial" charset="0"/>
              </a:rPr>
              <a:t>a </a:t>
            </a:r>
            <a:r>
              <a:rPr lang="en-US" sz="1600">
                <a:latin typeface="Arial" charset="0"/>
              </a:rPr>
              <a:t>(confinement radius) and dimension </a:t>
            </a:r>
            <a:r>
              <a:rPr lang="en-US" sz="1600" i="1">
                <a:latin typeface="Arial" charset="0"/>
              </a:rPr>
              <a:t>N  </a:t>
            </a:r>
            <a:r>
              <a:rPr lang="en-US" sz="1600">
                <a:latin typeface="Arial" charset="0"/>
              </a:rPr>
              <a:t>at the dominant time component of the gluonic potential the quark-antiquark potential defines via Gauss equations. If space of physical system is compact (sphere S</a:t>
            </a:r>
            <a:r>
              <a:rPr lang="en-US" sz="1600" baseline="30000">
                <a:latin typeface="Arial" charset="0"/>
              </a:rPr>
              <a:t>3</a:t>
            </a:r>
            <a:r>
              <a:rPr lang="en-US" sz="1600">
                <a:latin typeface="Arial" charset="0"/>
              </a:rPr>
              <a:t>), the harmonic potential assures confinement:</a:t>
            </a:r>
            <a:endParaRPr lang="ru-RU" sz="1600">
              <a:latin typeface="Arial" charset="0"/>
            </a:endParaRPr>
          </a:p>
        </p:txBody>
      </p:sp>
      <p:sp>
        <p:nvSpPr>
          <p:cNvPr id="40973" name="Text Box 43"/>
          <p:cNvSpPr txBox="1">
            <a:spLocks noChangeArrowheads="1"/>
          </p:cNvSpPr>
          <p:nvPr/>
        </p:nvSpPr>
        <p:spPr bwMode="auto">
          <a:xfrm>
            <a:off x="142875" y="6491288"/>
            <a:ext cx="9001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800"/>
              <a:t>   </a:t>
            </a:r>
            <a:r>
              <a:rPr lang="en-US" sz="1600">
                <a:latin typeface="Arial" charset="0"/>
              </a:rPr>
              <a:t>where </a:t>
            </a:r>
            <a:r>
              <a:rPr lang="en-US" sz="1600" i="1">
                <a:latin typeface="Arial" charset="0"/>
              </a:rPr>
              <a:t>R(r), D(r)</a:t>
            </a:r>
            <a:r>
              <a:rPr lang="en-US" sz="1600">
                <a:latin typeface="Arial" charset="0"/>
              </a:rPr>
              <a:t> and </a:t>
            </a:r>
            <a:r>
              <a:rPr lang="en-US" sz="1600" i="1">
                <a:latin typeface="Arial" charset="0"/>
              </a:rPr>
              <a:t>G</a:t>
            </a:r>
            <a:r>
              <a:rPr lang="en-US" sz="1600" i="1" baseline="-25000">
                <a:latin typeface="Arial" charset="0"/>
              </a:rPr>
              <a:t>N</a:t>
            </a:r>
            <a:r>
              <a:rPr lang="en-US" sz="1600" i="1">
                <a:latin typeface="Arial" charset="0"/>
              </a:rPr>
              <a:t>(r) </a:t>
            </a:r>
            <a:r>
              <a:rPr lang="en-US" sz="1600">
                <a:latin typeface="Arial" charset="0"/>
              </a:rPr>
              <a:t>are scaling factor, gauging and determinant of metric tensor </a:t>
            </a:r>
            <a:r>
              <a:rPr lang="en-US" sz="1600" i="1">
                <a:latin typeface="Arial" charset="0"/>
              </a:rPr>
              <a:t>G</a:t>
            </a:r>
            <a:r>
              <a:rPr lang="el-GR" sz="1600" i="1" baseline="-25000">
                <a:latin typeface="Arial" charset="0"/>
                <a:cs typeface="Times New Roman" pitchFamily="100" charset="0"/>
              </a:rPr>
              <a:t>μν</a:t>
            </a:r>
            <a:r>
              <a:rPr lang="en-US" sz="1600" i="1">
                <a:latin typeface="Arial" charset="0"/>
                <a:cs typeface="Times New Roman" pitchFamily="100" charset="0"/>
              </a:rPr>
              <a:t>(r).</a:t>
            </a:r>
            <a:endParaRPr lang="el-GR" sz="1600" i="1">
              <a:latin typeface="Arial" charset="0"/>
              <a:cs typeface="Times New Roman" pitchFamily="100" charset="0"/>
            </a:endParaRPr>
          </a:p>
        </p:txBody>
      </p:sp>
      <p:graphicFrame>
        <p:nvGraphicFramePr>
          <p:cNvPr id="40966" name="Object 44"/>
          <p:cNvGraphicFramePr>
            <a:graphicFrameLocks noChangeAspect="1"/>
          </p:cNvGraphicFramePr>
          <p:nvPr/>
        </p:nvGraphicFramePr>
        <p:xfrm>
          <a:off x="519113" y="5524500"/>
          <a:ext cx="2774950" cy="352425"/>
        </p:xfrm>
        <a:graphic>
          <a:graphicData uri="http://schemas.openxmlformats.org/presentationml/2006/ole">
            <mc:AlternateContent xmlns:mc="http://schemas.openxmlformats.org/markup-compatibility/2006">
              <mc:Choice xmlns:v="urn:schemas-microsoft-com:vml" Requires="v">
                <p:oleObj spid="_x0000_s41021" name="Формула" r:id="rId12" imgW="1498600" imgH="190500" progId="Equation.3">
                  <p:embed/>
                </p:oleObj>
              </mc:Choice>
              <mc:Fallback>
                <p:oleObj name="Формула" r:id="rId12" imgW="1498600" imgH="190500" progId="Equation.3">
                  <p:embed/>
                  <p:pic>
                    <p:nvPicPr>
                      <p:cNvPr id="0"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113" y="5524500"/>
                        <a:ext cx="27749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7" name="Object 47"/>
          <p:cNvGraphicFramePr>
            <a:graphicFrameLocks noChangeAspect="1"/>
          </p:cNvGraphicFramePr>
          <p:nvPr/>
        </p:nvGraphicFramePr>
        <p:xfrm>
          <a:off x="1468438" y="6203950"/>
          <a:ext cx="2146300" cy="315913"/>
        </p:xfrm>
        <a:graphic>
          <a:graphicData uri="http://schemas.openxmlformats.org/presentationml/2006/ole">
            <mc:AlternateContent xmlns:mc="http://schemas.openxmlformats.org/markup-compatibility/2006">
              <mc:Choice xmlns:v="urn:schemas-microsoft-com:vml" Requires="v">
                <p:oleObj spid="_x0000_s41022" name="Формула" r:id="rId14" imgW="1485900" imgH="203200" progId="Equation.3">
                  <p:embed/>
                </p:oleObj>
              </mc:Choice>
              <mc:Fallback>
                <p:oleObj name="Формула" r:id="rId14" imgW="1485900" imgH="203200" progId="Equation.3">
                  <p:embed/>
                  <p:pic>
                    <p:nvPicPr>
                      <p:cNvPr id="0" name="Object 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8438" y="6203950"/>
                        <a:ext cx="21463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8" name="Object 50"/>
          <p:cNvGraphicFramePr>
            <a:graphicFrameLocks noChangeAspect="1"/>
          </p:cNvGraphicFramePr>
          <p:nvPr/>
        </p:nvGraphicFramePr>
        <p:xfrm>
          <a:off x="6767513" y="5534025"/>
          <a:ext cx="652462" cy="314325"/>
        </p:xfrm>
        <a:graphic>
          <a:graphicData uri="http://schemas.openxmlformats.org/presentationml/2006/ole">
            <mc:AlternateContent xmlns:mc="http://schemas.openxmlformats.org/markup-compatibility/2006">
              <mc:Choice xmlns:v="urn:schemas-microsoft-com:vml" Requires="v">
                <p:oleObj spid="_x0000_s41023" name="Формула" r:id="rId16" imgW="393529" imgH="190417" progId="Equation.3">
                  <p:embed/>
                </p:oleObj>
              </mc:Choice>
              <mc:Fallback>
                <p:oleObj name="Формула" r:id="rId16" imgW="393529" imgH="190417" progId="Equation.3">
                  <p:embed/>
                  <p:pic>
                    <p:nvPicPr>
                      <p:cNvPr id="0" name="Object 5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67513" y="5534025"/>
                        <a:ext cx="652462"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9" name="Object 51"/>
          <p:cNvGraphicFramePr>
            <a:graphicFrameLocks noChangeAspect="1"/>
          </p:cNvGraphicFramePr>
          <p:nvPr/>
        </p:nvGraphicFramePr>
        <p:xfrm>
          <a:off x="7639050" y="5546725"/>
          <a:ext cx="682625" cy="261938"/>
        </p:xfrm>
        <a:graphic>
          <a:graphicData uri="http://schemas.openxmlformats.org/presentationml/2006/ole">
            <mc:AlternateContent xmlns:mc="http://schemas.openxmlformats.org/markup-compatibility/2006">
              <mc:Choice xmlns:v="urn:schemas-microsoft-com:vml" Requires="v">
                <p:oleObj spid="_x0000_s41024" name="Формула" r:id="rId18" imgW="355292" imgH="152268" progId="Equation.3">
                  <p:embed/>
                </p:oleObj>
              </mc:Choice>
              <mc:Fallback>
                <p:oleObj name="Формула" r:id="rId18" imgW="355292" imgH="152268" progId="Equation.3">
                  <p:embed/>
                  <p:pic>
                    <p:nvPicPr>
                      <p:cNvPr id="0" name="Object 5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39050" y="5546725"/>
                        <a:ext cx="6826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4" name="Text Box 53"/>
          <p:cNvSpPr txBox="1">
            <a:spLocks noChangeArrowheads="1"/>
          </p:cNvSpPr>
          <p:nvPr/>
        </p:nvSpPr>
        <p:spPr bwMode="auto">
          <a:xfrm>
            <a:off x="0" y="5842000"/>
            <a:ext cx="489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800"/>
              <a:t>     </a:t>
            </a:r>
            <a:r>
              <a:rPr lang="en-US" sz="1600">
                <a:latin typeface="Arial" charset="0"/>
              </a:rPr>
              <a:t>When cotangent argument in V</a:t>
            </a:r>
            <a:r>
              <a:rPr lang="en-US" sz="1600" baseline="-25000">
                <a:latin typeface="Arial" charset="0"/>
              </a:rPr>
              <a:t>3</a:t>
            </a:r>
            <a:r>
              <a:rPr lang="en-US" sz="1600">
                <a:latin typeface="Arial" charset="0"/>
              </a:rPr>
              <a:t>(r) is small:</a:t>
            </a:r>
            <a:endParaRPr lang="ru-RU" sz="1600">
              <a:latin typeface="Arial" charset="0"/>
            </a:endParaRPr>
          </a:p>
        </p:txBody>
      </p:sp>
      <p:sp>
        <p:nvSpPr>
          <p:cNvPr id="40975" name="Text Box 56"/>
          <p:cNvSpPr txBox="1">
            <a:spLocks noChangeArrowheads="1"/>
          </p:cNvSpPr>
          <p:nvPr/>
        </p:nvSpPr>
        <p:spPr bwMode="auto">
          <a:xfrm>
            <a:off x="358775" y="6200775"/>
            <a:ext cx="1116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600">
                <a:latin typeface="Arial" charset="0"/>
              </a:rPr>
              <a:t>we get:</a:t>
            </a:r>
            <a:endParaRPr lang="ru-RU" sz="1600">
              <a:latin typeface="Arial" charset="0"/>
            </a:endParaRPr>
          </a:p>
        </p:txBody>
      </p:sp>
      <p:sp>
        <p:nvSpPr>
          <p:cNvPr id="40976" name="Text Box 65"/>
          <p:cNvSpPr txBox="1">
            <a:spLocks noChangeArrowheads="1"/>
          </p:cNvSpPr>
          <p:nvPr/>
        </p:nvSpPr>
        <p:spPr bwMode="auto">
          <a:xfrm>
            <a:off x="190500" y="0"/>
            <a:ext cx="871378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800"/>
              <a:t>   </a:t>
            </a:r>
            <a:r>
              <a:rPr lang="en-US" sz="1600">
                <a:latin typeface="Arial" charset="0"/>
              </a:rPr>
              <a:t>The quark potential models have successfully described the charmonium spectrum, which generally assumes short-range coulomb interaction and long-range linear confining interaction plus spin dependent part coming from one gluon exchange. The zero-order potential is:</a:t>
            </a:r>
            <a:endParaRPr lang="ru-RU" sz="1600">
              <a:latin typeface="Arial" charset="0"/>
            </a:endParaRPr>
          </a:p>
        </p:txBody>
      </p:sp>
      <p:sp>
        <p:nvSpPr>
          <p:cNvPr id="40977" name="Text Box 68"/>
          <p:cNvSpPr txBox="1">
            <a:spLocks noChangeArrowheads="1"/>
          </p:cNvSpPr>
          <p:nvPr/>
        </p:nvSpPr>
        <p:spPr bwMode="auto">
          <a:xfrm>
            <a:off x="395288" y="2060575"/>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p>
        </p:txBody>
      </p:sp>
      <p:sp>
        <p:nvSpPr>
          <p:cNvPr id="40978" name="Text Box 69"/>
          <p:cNvSpPr txBox="1">
            <a:spLocks noChangeArrowheads="1"/>
          </p:cNvSpPr>
          <p:nvPr/>
        </p:nvSpPr>
        <p:spPr bwMode="auto">
          <a:xfrm>
            <a:off x="300038" y="1530350"/>
            <a:ext cx="86645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600">
                <a:latin typeface="Arial" charset="0"/>
              </a:rPr>
              <a:t>where                                          defines a gaussian-smeared hyperfine interaction. </a:t>
            </a:r>
          </a:p>
          <a:p>
            <a:pPr algn="just" eaLnBrk="1" hangingPunct="1">
              <a:spcBef>
                <a:spcPct val="50000"/>
              </a:spcBef>
            </a:pPr>
            <a:r>
              <a:rPr lang="en-US" sz="1600">
                <a:latin typeface="Arial" charset="0"/>
              </a:rPr>
              <a:t>Solution of equation with </a:t>
            </a:r>
            <a:r>
              <a:rPr lang="en-US" sz="1600" i="1">
                <a:cs typeface="Times New Roman" pitchFamily="100" charset="0"/>
              </a:rPr>
              <a:t>H</a:t>
            </a:r>
            <a:r>
              <a:rPr lang="en-US" sz="1600" i="1" baseline="-25000">
                <a:cs typeface="Times New Roman" pitchFamily="100" charset="0"/>
              </a:rPr>
              <a:t>0</a:t>
            </a:r>
            <a:r>
              <a:rPr lang="en-US" sz="1600" i="1">
                <a:cs typeface="Times New Roman" pitchFamily="100" charset="0"/>
              </a:rPr>
              <a:t> = p</a:t>
            </a:r>
            <a:r>
              <a:rPr lang="en-US" sz="1600" baseline="30000">
                <a:cs typeface="Times New Roman" pitchFamily="100" charset="0"/>
              </a:rPr>
              <a:t>2</a:t>
            </a:r>
            <a:r>
              <a:rPr lang="en-US" sz="1600" i="1">
                <a:cs typeface="Times New Roman" pitchFamily="100" charset="0"/>
              </a:rPr>
              <a:t>/2m</a:t>
            </a:r>
            <a:r>
              <a:rPr lang="en-US" sz="1600" i="1" baseline="-25000">
                <a:cs typeface="Times New Roman" pitchFamily="100" charset="0"/>
              </a:rPr>
              <a:t>c</a:t>
            </a:r>
            <a:r>
              <a:rPr lang="en-US" sz="1600" i="1">
                <a:cs typeface="Times New Roman" pitchFamily="100" charset="0"/>
              </a:rPr>
              <a:t> +</a:t>
            </a:r>
            <a:r>
              <a:rPr lang="en-US" sz="1600" i="1">
                <a:latin typeface="Arial" charset="0"/>
                <a:cs typeface="Times New Roman" pitchFamily="100" charset="0"/>
              </a:rPr>
              <a:t>             </a:t>
            </a:r>
            <a:r>
              <a:rPr lang="en-US" sz="1600">
                <a:latin typeface="Arial" charset="0"/>
                <a:cs typeface="Times New Roman" pitchFamily="100" charset="0"/>
              </a:rPr>
              <a:t>gives zero order charmonium wavefunctions.</a:t>
            </a:r>
            <a:endParaRPr lang="ru-RU" sz="1600">
              <a:latin typeface="Arial" charset="0"/>
              <a:cs typeface="Times New Roman" pitchFamily="100" charset="0"/>
            </a:endParaRPr>
          </a:p>
          <a:p>
            <a:pPr algn="just" eaLnBrk="1" hangingPunct="1">
              <a:spcBef>
                <a:spcPct val="50000"/>
              </a:spcBef>
            </a:pPr>
            <a:r>
              <a:rPr lang="en-US" sz="1100" i="1">
                <a:latin typeface="Arial" charset="0"/>
                <a:cs typeface="Times New Roman" pitchFamily="100" charset="0"/>
              </a:rPr>
              <a:t>*T. Barnes, S. Godfrey, E. Swangon, Phys. Rev. D 72, 054026 (2005), hep-ph/ 0505002</a:t>
            </a:r>
            <a:r>
              <a:rPr lang="en-US" sz="1100">
                <a:latin typeface="Arial" charset="0"/>
                <a:cs typeface="Times New Roman" pitchFamily="100" charset="0"/>
              </a:rPr>
              <a:t> &amp;</a:t>
            </a:r>
            <a:r>
              <a:rPr lang="en-US" sz="1100" i="1">
                <a:latin typeface="Arial" charset="0"/>
                <a:cs typeface="Times New Roman" pitchFamily="100" charset="0"/>
              </a:rPr>
              <a:t> </a:t>
            </a:r>
            <a:r>
              <a:rPr lang="en-US" sz="1100" i="1">
                <a:cs typeface="Times New Roman" pitchFamily="100" charset="0"/>
              </a:rPr>
              <a:t>Ding G.J. et al., arXiV: 0708.3712 [hep-ph], 2008</a:t>
            </a:r>
            <a:endParaRPr lang="el-GR" sz="1100" i="1">
              <a:cs typeface="Times New Roman" pitchFamily="100" charset="0"/>
            </a:endParaRPr>
          </a:p>
          <a:p>
            <a:pPr algn="just" eaLnBrk="1" hangingPunct="1">
              <a:spcBef>
                <a:spcPct val="50000"/>
              </a:spcBef>
            </a:pPr>
            <a:endParaRPr lang="en-US" sz="1100" i="1">
              <a:latin typeface="Arial" charset="0"/>
              <a:cs typeface="Times New Roman" pitchFamily="100" charset="0"/>
            </a:endParaRPr>
          </a:p>
        </p:txBody>
      </p:sp>
      <p:sp>
        <p:nvSpPr>
          <p:cNvPr id="40979" name="Line 70"/>
          <p:cNvSpPr>
            <a:spLocks noChangeShapeType="1"/>
          </p:cNvSpPr>
          <p:nvPr/>
        </p:nvSpPr>
        <p:spPr bwMode="auto">
          <a:xfrm>
            <a:off x="0" y="3860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980" name="Text Box 72"/>
          <p:cNvSpPr txBox="1">
            <a:spLocks noChangeArrowheads="1"/>
          </p:cNvSpPr>
          <p:nvPr/>
        </p:nvSpPr>
        <p:spPr bwMode="auto">
          <a:xfrm>
            <a:off x="287338" y="2420938"/>
            <a:ext cx="8677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600">
                <a:latin typeface="Arial" charset="0"/>
              </a:rPr>
              <a:t>The splitting between the multiplets is determined by taking the matrix element of the </a:t>
            </a:r>
            <a:r>
              <a:rPr lang="en-US" sz="1600" i="1">
                <a:latin typeface="Arial" charset="0"/>
              </a:rPr>
              <a:t>V</a:t>
            </a:r>
            <a:r>
              <a:rPr lang="en-US" sz="1600" i="1" baseline="-25000">
                <a:latin typeface="Arial" charset="0"/>
              </a:rPr>
              <a:t>spin-dep  </a:t>
            </a:r>
            <a:r>
              <a:rPr lang="en-US" sz="1600">
                <a:latin typeface="Arial" charset="0"/>
              </a:rPr>
              <a:t>taken from one-gluon exchange Breit-Fermi-Hamiltonian between zero-order wave functions:</a:t>
            </a:r>
            <a:endParaRPr lang="ru-RU" sz="1600">
              <a:latin typeface="Arial" charset="0"/>
            </a:endParaRPr>
          </a:p>
        </p:txBody>
      </p:sp>
      <p:sp>
        <p:nvSpPr>
          <p:cNvPr id="40981" name="Text Box 73"/>
          <p:cNvSpPr txBox="1">
            <a:spLocks noChangeArrowheads="1"/>
          </p:cNvSpPr>
          <p:nvPr/>
        </p:nvSpPr>
        <p:spPr bwMode="auto">
          <a:xfrm>
            <a:off x="250825" y="3536950"/>
            <a:ext cx="867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600">
                <a:latin typeface="Arial" charset="0"/>
              </a:rPr>
              <a:t>where </a:t>
            </a:r>
            <a:r>
              <a:rPr lang="ru-RU" sz="1800" i="1"/>
              <a:t>α</a:t>
            </a:r>
            <a:r>
              <a:rPr lang="en-US" sz="1800" i="1" baseline="-25000"/>
              <a:t>s</a:t>
            </a:r>
            <a:r>
              <a:rPr lang="en-US" sz="1800"/>
              <a:t> </a:t>
            </a:r>
            <a:r>
              <a:rPr lang="en-US" sz="1600">
                <a:latin typeface="Arial" charset="0"/>
              </a:rPr>
              <a:t>-</a:t>
            </a:r>
            <a:r>
              <a:rPr lang="en-US" sz="1800"/>
              <a:t> </a:t>
            </a:r>
            <a:r>
              <a:rPr lang="en-US" sz="1600">
                <a:latin typeface="Arial" charset="0"/>
              </a:rPr>
              <a:t>coupling constant, </a:t>
            </a:r>
            <a:r>
              <a:rPr lang="en-US" sz="1600" i="1">
                <a:latin typeface="Arial" charset="0"/>
              </a:rPr>
              <a:t>b </a:t>
            </a:r>
            <a:r>
              <a:rPr lang="en-US" sz="1600">
                <a:latin typeface="Arial" charset="0"/>
              </a:rPr>
              <a:t>- string tension</a:t>
            </a:r>
            <a:r>
              <a:rPr lang="en-US" sz="1600" i="1">
                <a:latin typeface="Arial" charset="0"/>
              </a:rPr>
              <a:t>,      - </a:t>
            </a:r>
            <a:r>
              <a:rPr lang="en-US" sz="1600">
                <a:latin typeface="Arial" charset="0"/>
              </a:rPr>
              <a:t>hyperfine interaction smear parameter.</a:t>
            </a:r>
            <a:endParaRPr lang="ru-RU" sz="1600" i="1">
              <a:latin typeface="Arial" charset="0"/>
            </a:endParaRPr>
          </a:p>
        </p:txBody>
      </p:sp>
      <p:graphicFrame>
        <p:nvGraphicFramePr>
          <p:cNvPr id="40970" name="Object 76"/>
          <p:cNvGraphicFramePr>
            <a:graphicFrameLocks noChangeAspect="1"/>
          </p:cNvGraphicFramePr>
          <p:nvPr/>
        </p:nvGraphicFramePr>
        <p:xfrm>
          <a:off x="4643438" y="3644900"/>
          <a:ext cx="215900" cy="198438"/>
        </p:xfrm>
        <a:graphic>
          <a:graphicData uri="http://schemas.openxmlformats.org/presentationml/2006/ole">
            <mc:AlternateContent xmlns:mc="http://schemas.openxmlformats.org/markup-compatibility/2006">
              <mc:Choice xmlns:v="urn:schemas-microsoft-com:vml" Requires="v">
                <p:oleObj spid="_x0000_s41025" name="Формула" r:id="rId20" imgW="152334" imgH="139639" progId="Equation.3">
                  <p:embed/>
                </p:oleObj>
              </mc:Choice>
              <mc:Fallback>
                <p:oleObj name="Формула" r:id="rId20" imgW="152334" imgH="139639" progId="Equation.3">
                  <p:embed/>
                  <p:pic>
                    <p:nvPicPr>
                      <p:cNvPr id="0" name="Object 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43438" y="3644900"/>
                        <a:ext cx="2159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982" name="Picture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8400" y="895350"/>
            <a:ext cx="4038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66800" y="1541463"/>
            <a:ext cx="21177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43200" y="2971800"/>
            <a:ext cx="3505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41750" y="1931988"/>
            <a:ext cx="5842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Стрелка вправо 27"/>
          <p:cNvSpPr/>
          <p:nvPr/>
        </p:nvSpPr>
        <p:spPr>
          <a:xfrm>
            <a:off x="3841750" y="6313488"/>
            <a:ext cx="3468688" cy="109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ea typeface="ＭＳ Ｐゴシック" pitchFamily="100" charset="-128"/>
            </a:endParaRPr>
          </a:p>
        </p:txBody>
      </p:sp>
      <p:graphicFrame>
        <p:nvGraphicFramePr>
          <p:cNvPr id="4123" name="Object 18"/>
          <p:cNvGraphicFramePr>
            <a:graphicFrameLocks noChangeAspect="1"/>
          </p:cNvGraphicFramePr>
          <p:nvPr/>
        </p:nvGraphicFramePr>
        <p:xfrm>
          <a:off x="7493000" y="5838825"/>
          <a:ext cx="1420813" cy="733425"/>
        </p:xfrm>
        <a:graphic>
          <a:graphicData uri="http://schemas.openxmlformats.org/presentationml/2006/ole">
            <mc:AlternateContent xmlns:mc="http://schemas.openxmlformats.org/markup-compatibility/2006">
              <mc:Choice xmlns:v="urn:schemas-microsoft-com:vml" Requires="v">
                <p:oleObj spid="_x0000_s41026" name="Формула" r:id="rId26" imgW="1002865" imgH="558558" progId="Equation.3">
                  <p:embed/>
                </p:oleObj>
              </mc:Choice>
              <mc:Fallback>
                <p:oleObj name="Формула" r:id="rId26" imgW="1002865" imgH="558558" progId="Equation.3">
                  <p:embed/>
                  <p:pic>
                    <p:nvPicPr>
                      <p:cNvPr id="0"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93000" y="5838825"/>
                        <a:ext cx="1420813"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23"/>
                                        </p:tgtEl>
                                        <p:attrNameLst>
                                          <p:attrName>style.visibility</p:attrName>
                                        </p:attrNameLst>
                                      </p:cBhvr>
                                      <p:to>
                                        <p:strVal val="visible"/>
                                      </p:to>
                                    </p:set>
                                    <p:anim calcmode="lin" valueType="num">
                                      <p:cBhvr additive="base">
                                        <p:cTn id="13" dur="500" fill="hold"/>
                                        <p:tgtEl>
                                          <p:spTgt spid="4123"/>
                                        </p:tgtEl>
                                        <p:attrNameLst>
                                          <p:attrName>ppt_x</p:attrName>
                                        </p:attrNameLst>
                                      </p:cBhvr>
                                      <p:tavLst>
                                        <p:tav tm="0">
                                          <p:val>
                                            <p:strVal val="#ppt_x"/>
                                          </p:val>
                                        </p:tav>
                                        <p:tav tm="100000">
                                          <p:val>
                                            <p:strVal val="#ppt_x"/>
                                          </p:val>
                                        </p:tav>
                                      </p:tavLst>
                                    </p:anim>
                                    <p:anim calcmode="lin" valueType="num">
                                      <p:cBhvr additive="base">
                                        <p:cTn id="14" dur="500" fill="hold"/>
                                        <p:tgtEl>
                                          <p:spTgt spid="4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4" name="Text Box 22"/>
          <p:cNvSpPr txBox="1">
            <a:spLocks noChangeArrowheads="1"/>
          </p:cNvSpPr>
          <p:nvPr/>
        </p:nvSpPr>
        <p:spPr bwMode="auto">
          <a:xfrm>
            <a:off x="2125663" y="152400"/>
            <a:ext cx="5307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1800"/>
              <a:t>The graphic representation of Bethe –Solpeter equation.</a:t>
            </a:r>
            <a:endParaRPr lang="ru-RU" sz="1800"/>
          </a:p>
        </p:txBody>
      </p:sp>
      <p:grpSp>
        <p:nvGrpSpPr>
          <p:cNvPr id="43015" name="Group 24"/>
          <p:cNvGrpSpPr>
            <a:grpSpLocks/>
          </p:cNvGrpSpPr>
          <p:nvPr/>
        </p:nvGrpSpPr>
        <p:grpSpPr bwMode="auto">
          <a:xfrm>
            <a:off x="395288" y="728663"/>
            <a:ext cx="7850187" cy="2736850"/>
            <a:chOff x="158" y="436"/>
            <a:chExt cx="4945" cy="2858"/>
          </a:xfrm>
        </p:grpSpPr>
        <p:grpSp>
          <p:nvGrpSpPr>
            <p:cNvPr id="43019" name="Group 15"/>
            <p:cNvGrpSpPr>
              <a:grpSpLocks/>
            </p:cNvGrpSpPr>
            <p:nvPr/>
          </p:nvGrpSpPr>
          <p:grpSpPr bwMode="auto">
            <a:xfrm>
              <a:off x="158" y="436"/>
              <a:ext cx="4945" cy="2858"/>
              <a:chOff x="2290" y="1525"/>
              <a:chExt cx="1452" cy="907"/>
            </a:xfrm>
          </p:grpSpPr>
          <p:sp>
            <p:nvSpPr>
              <p:cNvPr id="43020" name="Oval 9"/>
              <p:cNvSpPr>
                <a:spLocks noChangeArrowheads="1"/>
              </p:cNvSpPr>
              <p:nvPr/>
            </p:nvSpPr>
            <p:spPr bwMode="auto">
              <a:xfrm>
                <a:off x="3379" y="1525"/>
                <a:ext cx="363" cy="90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3021" name="Line 10"/>
              <p:cNvSpPr>
                <a:spLocks noChangeShapeType="1"/>
              </p:cNvSpPr>
              <p:nvPr/>
            </p:nvSpPr>
            <p:spPr bwMode="auto">
              <a:xfrm flipH="1">
                <a:off x="3016" y="1797"/>
                <a:ext cx="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22" name="Line 11"/>
              <p:cNvSpPr>
                <a:spLocks noChangeShapeType="1"/>
              </p:cNvSpPr>
              <p:nvPr/>
            </p:nvSpPr>
            <p:spPr bwMode="auto">
              <a:xfrm flipH="1">
                <a:off x="3016" y="2160"/>
                <a:ext cx="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23" name="Rectangle 12"/>
              <p:cNvSpPr>
                <a:spLocks noChangeArrowheads="1"/>
              </p:cNvSpPr>
              <p:nvPr/>
            </p:nvSpPr>
            <p:spPr bwMode="auto">
              <a:xfrm>
                <a:off x="2653" y="1525"/>
                <a:ext cx="363" cy="9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3024" name="Line 13"/>
              <p:cNvSpPr>
                <a:spLocks noChangeShapeType="1"/>
              </p:cNvSpPr>
              <p:nvPr/>
            </p:nvSpPr>
            <p:spPr bwMode="auto">
              <a:xfrm flipH="1">
                <a:off x="2290" y="1797"/>
                <a:ext cx="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25" name="Line 14"/>
              <p:cNvSpPr>
                <a:spLocks noChangeShapeType="1"/>
              </p:cNvSpPr>
              <p:nvPr/>
            </p:nvSpPr>
            <p:spPr bwMode="auto">
              <a:xfrm flipH="1">
                <a:off x="2290" y="2160"/>
                <a:ext cx="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aphicFrame>
          <p:nvGraphicFramePr>
            <p:cNvPr id="43010" name="Object 16"/>
            <p:cNvGraphicFramePr>
              <a:graphicFrameLocks noChangeAspect="1"/>
            </p:cNvGraphicFramePr>
            <p:nvPr/>
          </p:nvGraphicFramePr>
          <p:xfrm>
            <a:off x="2940" y="713"/>
            <a:ext cx="719" cy="631"/>
          </p:xfrm>
          <a:graphic>
            <a:graphicData uri="http://schemas.openxmlformats.org/presentationml/2006/ole">
              <mc:AlternateContent xmlns:mc="http://schemas.openxmlformats.org/markup-compatibility/2006">
                <mc:Choice xmlns:v="urn:schemas-microsoft-com:vml" Requires="v">
                  <p:oleObj spid="_x0000_s43038" name="Формула" r:id="rId4" imgW="241300" imgH="228600" progId="Equation.3">
                    <p:embed/>
                  </p:oleObj>
                </mc:Choice>
                <mc:Fallback>
                  <p:oleObj name="Формула" r:id="rId4" imgW="241300" imgH="2286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 y="713"/>
                          <a:ext cx="719" cy="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1" name="Object 17"/>
            <p:cNvGraphicFramePr>
              <a:graphicFrameLocks noChangeAspect="1"/>
            </p:cNvGraphicFramePr>
            <p:nvPr/>
          </p:nvGraphicFramePr>
          <p:xfrm>
            <a:off x="2940" y="2437"/>
            <a:ext cx="722" cy="630"/>
          </p:xfrm>
          <a:graphic>
            <a:graphicData uri="http://schemas.openxmlformats.org/presentationml/2006/ole">
              <mc:AlternateContent xmlns:mc="http://schemas.openxmlformats.org/markup-compatibility/2006">
                <mc:Choice xmlns:v="urn:schemas-microsoft-com:vml" Requires="v">
                  <p:oleObj spid="_x0000_s43039" name="Формула" r:id="rId6" imgW="241300" imgH="228600" progId="Equation.3">
                    <p:embed/>
                  </p:oleObj>
                </mc:Choice>
                <mc:Fallback>
                  <p:oleObj name="Формула" r:id="rId6" imgW="241300" imgH="2286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0" y="2437"/>
                          <a:ext cx="722"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2" name="Object 19"/>
            <p:cNvGraphicFramePr>
              <a:graphicFrameLocks noChangeAspect="1"/>
            </p:cNvGraphicFramePr>
            <p:nvPr/>
          </p:nvGraphicFramePr>
          <p:xfrm>
            <a:off x="1551" y="1435"/>
            <a:ext cx="875" cy="681"/>
          </p:xfrm>
          <a:graphic>
            <a:graphicData uri="http://schemas.openxmlformats.org/presentationml/2006/ole">
              <mc:AlternateContent xmlns:mc="http://schemas.openxmlformats.org/markup-compatibility/2006">
                <mc:Choice xmlns:v="urn:schemas-microsoft-com:vml" Requires="v">
                  <p:oleObj spid="_x0000_s43040" name="Формула" r:id="rId8" imgW="241195" imgH="203112" progId="Equation.3">
                    <p:embed/>
                  </p:oleObj>
                </mc:Choice>
                <mc:Fallback>
                  <p:oleObj name="Формула" r:id="rId8" imgW="241195" imgH="203112" progId="Equation.3">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1" y="1435"/>
                          <a:ext cx="875" cy="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23"/>
            <p:cNvGraphicFramePr>
              <a:graphicFrameLocks noChangeAspect="1"/>
            </p:cNvGraphicFramePr>
            <p:nvPr/>
          </p:nvGraphicFramePr>
          <p:xfrm>
            <a:off x="4105" y="1434"/>
            <a:ext cx="725" cy="725"/>
          </p:xfrm>
          <a:graphic>
            <a:graphicData uri="http://schemas.openxmlformats.org/presentationml/2006/ole">
              <mc:AlternateContent xmlns:mc="http://schemas.openxmlformats.org/markup-compatibility/2006">
                <mc:Choice xmlns:v="urn:schemas-microsoft-com:vml" Requires="v">
                  <p:oleObj spid="_x0000_s43041" name="Формула" r:id="rId10" imgW="228600" imgH="228600" progId="Equation.3">
                    <p:embed/>
                  </p:oleObj>
                </mc:Choice>
                <mc:Fallback>
                  <p:oleObj name="Формула" r:id="rId10" imgW="228600" imgH="228600"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5" y="1434"/>
                          <a:ext cx="725"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3016" name="Text Box 25"/>
          <p:cNvSpPr txBox="1">
            <a:spLocks noChangeArrowheads="1"/>
          </p:cNvSpPr>
          <p:nvPr/>
        </p:nvSpPr>
        <p:spPr bwMode="auto">
          <a:xfrm>
            <a:off x="179388" y="3608388"/>
            <a:ext cx="8748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800"/>
              <a:t>Taking various</a:t>
            </a:r>
            <a:r>
              <a:rPr lang="en-US" sz="1800">
                <a:latin typeface="Arial" charset="0"/>
              </a:rPr>
              <a:t> </a:t>
            </a:r>
            <a:r>
              <a:rPr lang="en-US" sz="1800"/>
              <a:t>relativistic spin effects into account, a final potential can be written in a form:</a:t>
            </a:r>
            <a:endParaRPr lang="ru-RU" sz="1800"/>
          </a:p>
        </p:txBody>
      </p:sp>
      <p:sp>
        <p:nvSpPr>
          <p:cNvPr id="43017" name="Text Box 26"/>
          <p:cNvSpPr txBox="1">
            <a:spLocks noChangeArrowheads="1"/>
          </p:cNvSpPr>
          <p:nvPr/>
        </p:nvSpPr>
        <p:spPr bwMode="auto">
          <a:xfrm>
            <a:off x="611188" y="4941888"/>
            <a:ext cx="8208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latin typeface="Arial" charset="0"/>
            </a:endParaRPr>
          </a:p>
        </p:txBody>
      </p:sp>
      <p:pic>
        <p:nvPicPr>
          <p:cNvPr id="43018"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3968750"/>
            <a:ext cx="84423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3" name="Text Box 4"/>
          <p:cNvSpPr txBox="1">
            <a:spLocks noChangeArrowheads="1"/>
          </p:cNvSpPr>
          <p:nvPr/>
        </p:nvSpPr>
        <p:spPr bwMode="auto">
          <a:xfrm>
            <a:off x="0" y="333375"/>
            <a:ext cx="878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800"/>
              <a:t>         The relativistic corrections can be considered via relativistic Bethe-Solpeter equations:</a:t>
            </a:r>
            <a:endParaRPr lang="en-US" sz="1800">
              <a:cs typeface="Times New Roman" pitchFamily="100" charset="0"/>
            </a:endParaRPr>
          </a:p>
        </p:txBody>
      </p:sp>
      <p:graphicFrame>
        <p:nvGraphicFramePr>
          <p:cNvPr id="45058" name="Object 6"/>
          <p:cNvGraphicFramePr>
            <a:graphicFrameLocks noChangeAspect="1"/>
          </p:cNvGraphicFramePr>
          <p:nvPr/>
        </p:nvGraphicFramePr>
        <p:xfrm>
          <a:off x="900113" y="765175"/>
          <a:ext cx="7115175" cy="1076325"/>
        </p:xfrm>
        <a:graphic>
          <a:graphicData uri="http://schemas.openxmlformats.org/presentationml/2006/ole">
            <mc:AlternateContent xmlns:mc="http://schemas.openxmlformats.org/markup-compatibility/2006">
              <mc:Choice xmlns:v="urn:schemas-microsoft-com:vml" Requires="v">
                <p:oleObj spid="_x0000_s45081" name="Формула" r:id="rId4" imgW="3517900" imgH="533400" progId="Equation.3">
                  <p:embed/>
                </p:oleObj>
              </mc:Choice>
              <mc:Fallback>
                <p:oleObj name="Формула" r:id="rId4" imgW="3517900" imgH="533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765175"/>
                        <a:ext cx="7115175"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59" name="Object 8"/>
          <p:cNvGraphicFramePr>
            <a:graphicFrameLocks noChangeAspect="1"/>
          </p:cNvGraphicFramePr>
          <p:nvPr/>
        </p:nvGraphicFramePr>
        <p:xfrm>
          <a:off x="2987675" y="2133600"/>
          <a:ext cx="360363" cy="341313"/>
        </p:xfrm>
        <a:graphic>
          <a:graphicData uri="http://schemas.openxmlformats.org/presentationml/2006/ole">
            <mc:AlternateContent xmlns:mc="http://schemas.openxmlformats.org/markup-compatibility/2006">
              <mc:Choice xmlns:v="urn:schemas-microsoft-com:vml" Requires="v">
                <p:oleObj spid="_x0000_s45082" name="Формула" r:id="rId6" imgW="241300" imgH="228600" progId="Equation.3">
                  <p:embed/>
                </p:oleObj>
              </mc:Choice>
              <mc:Fallback>
                <p:oleObj name="Формула" r:id="rId6" imgW="241300" imgH="2286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2133600"/>
                        <a:ext cx="360363"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0" name="Object 9"/>
          <p:cNvGraphicFramePr>
            <a:graphicFrameLocks noChangeAspect="1"/>
          </p:cNvGraphicFramePr>
          <p:nvPr/>
        </p:nvGraphicFramePr>
        <p:xfrm>
          <a:off x="3708400" y="2133600"/>
          <a:ext cx="360363" cy="339725"/>
        </p:xfrm>
        <a:graphic>
          <a:graphicData uri="http://schemas.openxmlformats.org/presentationml/2006/ole">
            <mc:AlternateContent xmlns:mc="http://schemas.openxmlformats.org/markup-compatibility/2006">
              <mc:Choice xmlns:v="urn:schemas-microsoft-com:vml" Requires="v">
                <p:oleObj spid="_x0000_s45083" name="Формула" r:id="rId8" imgW="241300" imgH="228600" progId="Equation.3">
                  <p:embed/>
                </p:oleObj>
              </mc:Choice>
              <mc:Fallback>
                <p:oleObj name="Формула" r:id="rId8" imgW="241300" imgH="2286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133600"/>
                        <a:ext cx="36036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1" name="Object 10"/>
          <p:cNvGraphicFramePr>
            <a:graphicFrameLocks noChangeAspect="1"/>
          </p:cNvGraphicFramePr>
          <p:nvPr/>
        </p:nvGraphicFramePr>
        <p:xfrm>
          <a:off x="468313" y="3789363"/>
          <a:ext cx="8126412" cy="882650"/>
        </p:xfrm>
        <a:graphic>
          <a:graphicData uri="http://schemas.openxmlformats.org/presentationml/2006/ole">
            <mc:AlternateContent xmlns:mc="http://schemas.openxmlformats.org/markup-compatibility/2006">
              <mc:Choice xmlns:v="urn:schemas-microsoft-com:vml" Requires="v">
                <p:oleObj spid="_x0000_s45084" name="Формула" r:id="rId10" imgW="4445000" imgH="482600" progId="Equation.3">
                  <p:embed/>
                </p:oleObj>
              </mc:Choice>
              <mc:Fallback>
                <p:oleObj name="Формула" r:id="rId10" imgW="4445000" imgH="4826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3789363"/>
                        <a:ext cx="812641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4" name="Text Box 13"/>
          <p:cNvSpPr txBox="1">
            <a:spLocks noChangeArrowheads="1"/>
          </p:cNvSpPr>
          <p:nvPr/>
        </p:nvSpPr>
        <p:spPr bwMode="auto">
          <a:xfrm>
            <a:off x="323850" y="1844675"/>
            <a:ext cx="85121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800"/>
              <a:t>where </a:t>
            </a:r>
            <a:r>
              <a:rPr lang="en-US" sz="1800" i="1"/>
              <a:t>a</a:t>
            </a:r>
            <a:r>
              <a:rPr lang="en-US" sz="1800"/>
              <a:t> and </a:t>
            </a:r>
            <a:r>
              <a:rPr lang="en-US" sz="1800" i="1"/>
              <a:t>b </a:t>
            </a:r>
            <a:r>
              <a:rPr lang="en-US" sz="1800"/>
              <a:t>– quark and antiquark indexes, </a:t>
            </a:r>
            <a:r>
              <a:rPr lang="en-US" sz="1800" i="1"/>
              <a:t>J</a:t>
            </a:r>
            <a:r>
              <a:rPr lang="en-US" sz="1800" i="1" baseline="-25000"/>
              <a:t>ab</a:t>
            </a:r>
            <a:r>
              <a:rPr lang="en-US" sz="1800"/>
              <a:t> – formation amplitude of bound state  </a:t>
            </a:r>
          </a:p>
          <a:p>
            <a:pPr eaLnBrk="1" hangingPunct="1"/>
            <a:r>
              <a:rPr lang="en-US" sz="1800"/>
              <a:t>by quark </a:t>
            </a:r>
            <a:r>
              <a:rPr lang="en-US" sz="1800" i="1"/>
              <a:t>a</a:t>
            </a:r>
            <a:r>
              <a:rPr lang="en-US" sz="1800"/>
              <a:t> and antiquark </a:t>
            </a:r>
            <a:r>
              <a:rPr lang="en-US" sz="1800" i="1"/>
              <a:t>b</a:t>
            </a:r>
            <a:r>
              <a:rPr lang="en-US" sz="1800"/>
              <a:t> (      and </a:t>
            </a:r>
            <a:r>
              <a:rPr lang="en-US" sz="1800" i="1"/>
              <a:t>      </a:t>
            </a:r>
            <a:r>
              <a:rPr lang="en-US" sz="1800"/>
              <a:t>– their propogators), </a:t>
            </a:r>
            <a:r>
              <a:rPr lang="en-US" sz="1800" i="1"/>
              <a:t>G</a:t>
            </a:r>
            <a:r>
              <a:rPr lang="en-US" sz="1800" i="1" baseline="-25000"/>
              <a:t>ab</a:t>
            </a:r>
            <a:r>
              <a:rPr lang="en-US" sz="1800" baseline="-25000"/>
              <a:t> </a:t>
            </a:r>
            <a:r>
              <a:rPr lang="en-US" sz="1800"/>
              <a:t> - two particle irreducible </a:t>
            </a:r>
          </a:p>
          <a:p>
            <a:pPr eaLnBrk="1" hangingPunct="1"/>
            <a:r>
              <a:rPr lang="en-US" sz="1800"/>
              <a:t>nucleus of  Bethe-Solpeter equation describing interaction between quark and antiquark </a:t>
            </a:r>
          </a:p>
          <a:p>
            <a:pPr eaLnBrk="1" hangingPunct="1"/>
            <a:r>
              <a:rPr lang="en-US" sz="1800"/>
              <a:t>that  reduces to their bound state.</a:t>
            </a:r>
          </a:p>
          <a:p>
            <a:pPr eaLnBrk="1" hangingPunct="1"/>
            <a:endParaRPr lang="en-US" sz="1800"/>
          </a:p>
          <a:p>
            <a:pPr eaLnBrk="1" hangingPunct="1"/>
            <a:r>
              <a:rPr lang="en-US" sz="1800"/>
              <a:t>In momentum representation (in the center mass system of quark and antiquark) and </a:t>
            </a:r>
          </a:p>
          <a:p>
            <a:pPr eaLnBrk="1" hangingPunct="1"/>
            <a:r>
              <a:rPr lang="en-US" sz="1800"/>
              <a:t>assuming instantaneous interaction Bether-Solpeter equation can be written: </a:t>
            </a:r>
            <a:endParaRPr lang="ru-RU" sz="1800"/>
          </a:p>
        </p:txBody>
      </p:sp>
      <p:sp>
        <p:nvSpPr>
          <p:cNvPr id="45065" name="Text Box 14"/>
          <p:cNvSpPr txBox="1">
            <a:spLocks noChangeArrowheads="1"/>
          </p:cNvSpPr>
          <p:nvPr/>
        </p:nvSpPr>
        <p:spPr bwMode="auto">
          <a:xfrm>
            <a:off x="179388" y="4868863"/>
            <a:ext cx="8924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800"/>
              <a:t>where “~” means transition to the instantaneous interaction, </a:t>
            </a:r>
            <a:r>
              <a:rPr lang="en-US" sz="1800" i="1" baseline="-25000">
                <a:cs typeface="Times New Roman" pitchFamily="100" charset="0"/>
              </a:rPr>
              <a:t>        </a:t>
            </a:r>
            <a:r>
              <a:rPr lang="en-US" sz="1800" i="1">
                <a:cs typeface="Times New Roman" pitchFamily="100" charset="0"/>
              </a:rPr>
              <a:t>– </a:t>
            </a:r>
            <a:r>
              <a:rPr lang="en-US" sz="1800">
                <a:cs typeface="Times New Roman" pitchFamily="100" charset="0"/>
              </a:rPr>
              <a:t>projective operators </a:t>
            </a:r>
          </a:p>
          <a:p>
            <a:pPr eaLnBrk="1" hangingPunct="1"/>
            <a:r>
              <a:rPr lang="en-US" sz="1800">
                <a:cs typeface="Times New Roman" pitchFamily="100" charset="0"/>
              </a:rPr>
              <a:t>onto the states with positive and negative energy accordingly, </a:t>
            </a:r>
            <a:r>
              <a:rPr lang="el-GR" sz="1800" i="1">
                <a:cs typeface="Times New Roman" pitchFamily="100" charset="0"/>
              </a:rPr>
              <a:t>γ</a:t>
            </a:r>
            <a:r>
              <a:rPr lang="en-US" sz="1800" i="1" baseline="-25000">
                <a:cs typeface="Times New Roman" pitchFamily="100" charset="0"/>
              </a:rPr>
              <a:t>0</a:t>
            </a:r>
            <a:r>
              <a:rPr lang="en-US" sz="1800">
                <a:cs typeface="Times New Roman" pitchFamily="100" charset="0"/>
              </a:rPr>
              <a:t> – Dirac matrix, </a:t>
            </a:r>
            <a:r>
              <a:rPr lang="en-US" sz="1800" i="1">
                <a:cs typeface="Times New Roman" pitchFamily="100" charset="0"/>
              </a:rPr>
              <a:t>E</a:t>
            </a:r>
            <a:r>
              <a:rPr lang="en-US" sz="1800">
                <a:cs typeface="Times New Roman" pitchFamily="100" charset="0"/>
              </a:rPr>
              <a:t> – </a:t>
            </a:r>
          </a:p>
          <a:p>
            <a:pPr eaLnBrk="1" hangingPunct="1"/>
            <a:r>
              <a:rPr lang="en-US" sz="1800">
                <a:cs typeface="Times New Roman" pitchFamily="100" charset="0"/>
              </a:rPr>
              <a:t>energy of bound state, </a:t>
            </a:r>
            <a:r>
              <a:rPr lang="en-US" sz="1800" i="1">
                <a:cs typeface="Times New Roman" pitchFamily="100" charset="0"/>
              </a:rPr>
              <a:t>E</a:t>
            </a:r>
            <a:r>
              <a:rPr lang="en-US" sz="1800" i="1" baseline="-25000">
                <a:cs typeface="Times New Roman" pitchFamily="100" charset="0"/>
              </a:rPr>
              <a:t>a</a:t>
            </a:r>
            <a:r>
              <a:rPr lang="en-US" sz="1800" i="1">
                <a:cs typeface="Times New Roman" pitchFamily="100" charset="0"/>
              </a:rPr>
              <a:t> </a:t>
            </a:r>
            <a:r>
              <a:rPr lang="en-US" sz="1800">
                <a:cs typeface="Times New Roman" pitchFamily="100" charset="0"/>
              </a:rPr>
              <a:t>and</a:t>
            </a:r>
            <a:r>
              <a:rPr lang="en-US" sz="1800" i="1">
                <a:cs typeface="Times New Roman" pitchFamily="100" charset="0"/>
              </a:rPr>
              <a:t> E</a:t>
            </a:r>
            <a:r>
              <a:rPr lang="en-US" sz="1800" i="1" baseline="-25000">
                <a:cs typeface="Times New Roman" pitchFamily="100" charset="0"/>
              </a:rPr>
              <a:t>b </a:t>
            </a:r>
            <a:r>
              <a:rPr lang="en-US" sz="1800" i="1">
                <a:cs typeface="Times New Roman" pitchFamily="100" charset="0"/>
              </a:rPr>
              <a:t>– </a:t>
            </a:r>
            <a:r>
              <a:rPr lang="en-US" sz="1800">
                <a:cs typeface="Times New Roman" pitchFamily="100" charset="0"/>
              </a:rPr>
              <a:t>quark – antiquark energies.  To study quarkonium </a:t>
            </a:r>
          </a:p>
          <a:p>
            <a:pPr eaLnBrk="1" hangingPunct="1"/>
            <a:r>
              <a:rPr lang="en-US" sz="1800">
                <a:cs typeface="Times New Roman" pitchFamily="100" charset="0"/>
              </a:rPr>
              <a:t>spectroscopy one must define the quark - antiquark interaction, i.e. define </a:t>
            </a:r>
            <a:r>
              <a:rPr lang="en-US" sz="1800" i="1">
                <a:cs typeface="Times New Roman" pitchFamily="100" charset="0"/>
              </a:rPr>
              <a:t>G </a:t>
            </a:r>
            <a:r>
              <a:rPr lang="en-US" sz="1800">
                <a:cs typeface="Times New Roman" pitchFamily="100" charset="0"/>
              </a:rPr>
              <a:t>or</a:t>
            </a:r>
            <a:r>
              <a:rPr lang="en-US" sz="1800" i="1">
                <a:cs typeface="Times New Roman" pitchFamily="100" charset="0"/>
              </a:rPr>
              <a:t> </a:t>
            </a:r>
            <a:r>
              <a:rPr lang="en-US" sz="1800">
                <a:cs typeface="Times New Roman" pitchFamily="100" charset="0"/>
              </a:rPr>
              <a:t>equivalent</a:t>
            </a:r>
            <a:r>
              <a:rPr lang="en-US" sz="1800" i="1">
                <a:cs typeface="Times New Roman" pitchFamily="100" charset="0"/>
              </a:rPr>
              <a:t> V(r)</a:t>
            </a:r>
            <a:r>
              <a:rPr lang="en-US" sz="1800">
                <a:cs typeface="Times New Roman" pitchFamily="100" charset="0"/>
              </a:rPr>
              <a:t>.</a:t>
            </a:r>
            <a:endParaRPr lang="el-GR" sz="1800">
              <a:cs typeface="Times New Roman" pitchFamily="100" charset="0"/>
            </a:endParaRPr>
          </a:p>
        </p:txBody>
      </p:sp>
      <p:graphicFrame>
        <p:nvGraphicFramePr>
          <p:cNvPr id="45062" name="Object 15"/>
          <p:cNvGraphicFramePr>
            <a:graphicFrameLocks noChangeAspect="1"/>
          </p:cNvGraphicFramePr>
          <p:nvPr/>
        </p:nvGraphicFramePr>
        <p:xfrm>
          <a:off x="5724525" y="4868863"/>
          <a:ext cx="398463" cy="377825"/>
        </p:xfrm>
        <a:graphic>
          <a:graphicData uri="http://schemas.openxmlformats.org/presentationml/2006/ole">
            <mc:AlternateContent xmlns:mc="http://schemas.openxmlformats.org/markup-compatibility/2006">
              <mc:Choice xmlns:v="urn:schemas-microsoft-com:vml" Requires="v">
                <p:oleObj spid="_x0000_s45085" name="Формула" r:id="rId12" imgW="253890" imgH="241195" progId="Equation.3">
                  <p:embed/>
                </p:oleObj>
              </mc:Choice>
              <mc:Fallback>
                <p:oleObj name="Формула" r:id="rId12" imgW="253890" imgH="241195"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4525" y="4868863"/>
                        <a:ext cx="398463"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23" name="Rectangle 1033"/>
          <p:cNvSpPr>
            <a:spLocks noChangeArrowheads="1"/>
          </p:cNvSpPr>
          <p:nvPr/>
        </p:nvSpPr>
        <p:spPr bwMode="auto">
          <a:xfrm>
            <a:off x="5219700" y="4508500"/>
            <a:ext cx="2232025" cy="9144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47124" name="Rectangle 1032"/>
          <p:cNvSpPr>
            <a:spLocks noChangeArrowheads="1"/>
          </p:cNvSpPr>
          <p:nvPr/>
        </p:nvSpPr>
        <p:spPr bwMode="auto">
          <a:xfrm>
            <a:off x="900113" y="4473575"/>
            <a:ext cx="3708400" cy="973138"/>
          </a:xfrm>
          <a:prstGeom prst="rect">
            <a:avLst/>
          </a:prstGeom>
          <a:solidFill>
            <a:schemeClr val="accent1"/>
          </a:solidFill>
          <a:ln w="9525">
            <a:solidFill>
              <a:schemeClr val="tx1"/>
            </a:solidFill>
            <a:miter lim="800000"/>
            <a:headEnd/>
            <a:tailEnd/>
          </a:ln>
        </p:spPr>
        <p:txBody>
          <a:bodyPr wrap="none" anchor="ctr"/>
          <a:lstStyle/>
          <a:p>
            <a:endParaRPr lang="fr-FR"/>
          </a:p>
        </p:txBody>
      </p:sp>
      <p:graphicFrame>
        <p:nvGraphicFramePr>
          <p:cNvPr id="47106" name="Object 37"/>
          <p:cNvGraphicFramePr>
            <a:graphicFrameLocks noChangeAspect="1"/>
          </p:cNvGraphicFramePr>
          <p:nvPr/>
        </p:nvGraphicFramePr>
        <p:xfrm>
          <a:off x="6032500" y="285750"/>
          <a:ext cx="2693988" cy="349250"/>
        </p:xfrm>
        <a:graphic>
          <a:graphicData uri="http://schemas.openxmlformats.org/presentationml/2006/ole">
            <mc:AlternateContent xmlns:mc="http://schemas.openxmlformats.org/markup-compatibility/2006">
              <mc:Choice xmlns:v="urn:schemas-microsoft-com:vml" Requires="v">
                <p:oleObj spid="_x0000_s47208" name="Формула" r:id="rId4" imgW="2133600" imgH="279400" progId="Equation.3">
                  <p:embed/>
                </p:oleObj>
              </mc:Choice>
              <mc:Fallback>
                <p:oleObj name="Формула" r:id="rId4" imgW="2133600" imgH="279400" progId="Equation.3">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0" y="285750"/>
                        <a:ext cx="26939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7" name="Object 36"/>
          <p:cNvGraphicFramePr>
            <a:graphicFrameLocks noChangeAspect="1"/>
          </p:cNvGraphicFramePr>
          <p:nvPr/>
        </p:nvGraphicFramePr>
        <p:xfrm>
          <a:off x="6588125" y="1341438"/>
          <a:ext cx="1289050" cy="360362"/>
        </p:xfrm>
        <a:graphic>
          <a:graphicData uri="http://schemas.openxmlformats.org/presentationml/2006/ole">
            <mc:AlternateContent xmlns:mc="http://schemas.openxmlformats.org/markup-compatibility/2006">
              <mc:Choice xmlns:v="urn:schemas-microsoft-com:vml" Requires="v">
                <p:oleObj spid="_x0000_s47209" name="Формула" r:id="rId6" imgW="850531" imgH="241195" progId="Equation.3">
                  <p:embed/>
                </p:oleObj>
              </mc:Choice>
              <mc:Fallback>
                <p:oleObj name="Формула" r:id="rId6" imgW="850531" imgH="241195" progId="Equation.3">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1341438"/>
                        <a:ext cx="1289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5" name="Rectangle 40"/>
          <p:cNvSpPr>
            <a:spLocks noChangeArrowheads="1"/>
          </p:cNvSpPr>
          <p:nvPr/>
        </p:nvSpPr>
        <p:spPr bwMode="auto">
          <a:xfrm>
            <a:off x="215900" y="1665288"/>
            <a:ext cx="84248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cs typeface="Times New Roman" pitchFamily="100" charset="0"/>
              </a:rPr>
              <a:t>contribute two set of generators of the SU(2) group. Thus the </a:t>
            </a:r>
            <a:r>
              <a:rPr lang="en-US" i="1">
                <a:cs typeface="Times New Roman" pitchFamily="100" charset="0"/>
              </a:rPr>
              <a:t>SU</a:t>
            </a:r>
            <a:r>
              <a:rPr lang="en-US">
                <a:cs typeface="Times New Roman" pitchFamily="100" charset="0"/>
              </a:rPr>
              <a:t>(2) group generates the action on a three-dimensional sphere S</a:t>
            </a:r>
            <a:r>
              <a:rPr lang="en-US" baseline="30000">
                <a:cs typeface="Times New Roman" pitchFamily="100" charset="0"/>
              </a:rPr>
              <a:t>3</a:t>
            </a:r>
            <a:r>
              <a:rPr lang="en-US">
                <a:cs typeface="Times New Roman" pitchFamily="100" charset="0"/>
              </a:rPr>
              <a:t>.  This action consists of the translation with whirling around the direction of translation. We get a Hamiltonian:</a:t>
            </a:r>
            <a:endParaRPr lang="ru-RU">
              <a:cs typeface="Times New Roman" pitchFamily="100" charset="0"/>
            </a:endParaRPr>
          </a:p>
        </p:txBody>
      </p:sp>
      <p:graphicFrame>
        <p:nvGraphicFramePr>
          <p:cNvPr id="47108" name="Object 35"/>
          <p:cNvGraphicFramePr>
            <a:graphicFrameLocks noChangeAspect="1"/>
          </p:cNvGraphicFramePr>
          <p:nvPr/>
        </p:nvGraphicFramePr>
        <p:xfrm>
          <a:off x="503238" y="2593975"/>
          <a:ext cx="3781425" cy="609600"/>
        </p:xfrm>
        <a:graphic>
          <a:graphicData uri="http://schemas.openxmlformats.org/presentationml/2006/ole">
            <mc:AlternateContent xmlns:mc="http://schemas.openxmlformats.org/markup-compatibility/2006">
              <mc:Choice xmlns:v="urn:schemas-microsoft-com:vml" Requires="v">
                <p:oleObj spid="_x0000_s47210" name="Формула" r:id="rId8" imgW="3060700" imgH="520700" progId="Equation.3">
                  <p:embed/>
                </p:oleObj>
              </mc:Choice>
              <mc:Fallback>
                <p:oleObj name="Формула" r:id="rId8" imgW="3060700" imgH="520700" progId="Equation.3">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238" y="2593975"/>
                        <a:ext cx="3781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6" name="Rectangle 41"/>
          <p:cNvSpPr>
            <a:spLocks noChangeArrowheads="1"/>
          </p:cNvSpPr>
          <p:nvPr/>
        </p:nvSpPr>
        <p:spPr bwMode="auto">
          <a:xfrm>
            <a:off x="1835150" y="3911600"/>
            <a:ext cx="2197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cs typeface="Times New Roman" pitchFamily="100" charset="0"/>
            </a:endParaRPr>
          </a:p>
          <a:p>
            <a:endParaRPr lang="en-US">
              <a:cs typeface="Times New Roman" pitchFamily="100" charset="0"/>
            </a:endParaRPr>
          </a:p>
          <a:p>
            <a:r>
              <a:rPr lang="en-US">
                <a:cs typeface="Times New Roman" pitchFamily="100" charset="0"/>
              </a:rPr>
              <a:t>The spectrum is:</a:t>
            </a:r>
            <a:endParaRPr lang="ru-RU">
              <a:cs typeface="Times New Roman" pitchFamily="100" charset="0"/>
            </a:endParaRPr>
          </a:p>
        </p:txBody>
      </p:sp>
      <p:graphicFrame>
        <p:nvGraphicFramePr>
          <p:cNvPr id="47109" name="Object 34"/>
          <p:cNvGraphicFramePr>
            <a:graphicFrameLocks noChangeAspect="1"/>
          </p:cNvGraphicFramePr>
          <p:nvPr/>
        </p:nvGraphicFramePr>
        <p:xfrm>
          <a:off x="1150938" y="4768850"/>
          <a:ext cx="3205162" cy="620713"/>
        </p:xfrm>
        <a:graphic>
          <a:graphicData uri="http://schemas.openxmlformats.org/presentationml/2006/ole">
            <mc:AlternateContent xmlns:mc="http://schemas.openxmlformats.org/markup-compatibility/2006">
              <mc:Choice xmlns:v="urn:schemas-microsoft-com:vml" Requires="v">
                <p:oleObj spid="_x0000_s47211" name="Формула" r:id="rId10" imgW="2895600" imgH="558800" progId="Equation.3">
                  <p:embed/>
                </p:oleObj>
              </mc:Choice>
              <mc:Fallback>
                <p:oleObj name="Формула" r:id="rId10" imgW="2895600" imgH="558800" progId="Equation.3">
                  <p:embed/>
                  <p:pic>
                    <p:nvPicPr>
                      <p:cNvPr id="0"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0938" y="4768850"/>
                        <a:ext cx="32051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7" name="Rectangle 42"/>
          <p:cNvSpPr>
            <a:spLocks noChangeArrowheads="1"/>
          </p:cNvSpPr>
          <p:nvPr/>
        </p:nvSpPr>
        <p:spPr bwMode="auto">
          <a:xfrm>
            <a:off x="5219700" y="3948113"/>
            <a:ext cx="2076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endParaRPr lang="en-US">
              <a:cs typeface="Times New Roman" pitchFamily="100" charset="0"/>
            </a:endParaRPr>
          </a:p>
          <a:p>
            <a:pPr algn="just"/>
            <a:endParaRPr lang="en-US">
              <a:cs typeface="Times New Roman" pitchFamily="100" charset="0"/>
            </a:endParaRPr>
          </a:p>
          <a:p>
            <a:pPr algn="just"/>
            <a:r>
              <a:rPr lang="en-US">
                <a:cs typeface="Times New Roman" pitchFamily="100" charset="0"/>
              </a:rPr>
              <a:t>  The wave function:</a:t>
            </a:r>
          </a:p>
        </p:txBody>
      </p:sp>
      <p:graphicFrame>
        <p:nvGraphicFramePr>
          <p:cNvPr id="47110" name="Object 33"/>
          <p:cNvGraphicFramePr>
            <a:graphicFrameLocks noChangeAspect="1"/>
          </p:cNvGraphicFramePr>
          <p:nvPr/>
        </p:nvGraphicFramePr>
        <p:xfrm>
          <a:off x="5508625" y="4905375"/>
          <a:ext cx="1438275" cy="404813"/>
        </p:xfrm>
        <a:graphic>
          <a:graphicData uri="http://schemas.openxmlformats.org/presentationml/2006/ole">
            <mc:AlternateContent xmlns:mc="http://schemas.openxmlformats.org/markup-compatibility/2006">
              <mc:Choice xmlns:v="urn:schemas-microsoft-com:vml" Requires="v">
                <p:oleObj spid="_x0000_s47212" name="Формула" r:id="rId12" imgW="914400" imgH="254000" progId="Equation.3">
                  <p:embed/>
                </p:oleObj>
              </mc:Choice>
              <mc:Fallback>
                <p:oleObj name="Формула" r:id="rId12" imgW="914400" imgH="254000" progId="Equation.3">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625" y="4905375"/>
                        <a:ext cx="14382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8" name="Rectangle 43"/>
          <p:cNvSpPr>
            <a:spLocks noChangeArrowheads="1"/>
          </p:cNvSpPr>
          <p:nvPr/>
        </p:nvSpPr>
        <p:spPr bwMode="auto">
          <a:xfrm>
            <a:off x="250825" y="5589588"/>
            <a:ext cx="4716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cs typeface="Times New Roman" pitchFamily="100" charset="0"/>
              </a:rPr>
              <a:t>was taken as eigenfunction of total momentum </a:t>
            </a:r>
          </a:p>
        </p:txBody>
      </p:sp>
      <p:sp>
        <p:nvSpPr>
          <p:cNvPr id="47129" name="Rectangle 44"/>
          <p:cNvSpPr>
            <a:spLocks noChangeArrowheads="1"/>
          </p:cNvSpPr>
          <p:nvPr/>
        </p:nvSpPr>
        <p:spPr bwMode="auto">
          <a:xfrm>
            <a:off x="7524750" y="5589588"/>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cs typeface="Times New Roman" pitchFamily="100" charset="0"/>
              </a:rPr>
              <a:t>   of the top.  </a:t>
            </a:r>
            <a:endParaRPr lang="ru-RU">
              <a:cs typeface="Times New Roman" pitchFamily="100" charset="0"/>
            </a:endParaRPr>
          </a:p>
        </p:txBody>
      </p:sp>
      <p:sp>
        <p:nvSpPr>
          <p:cNvPr id="47130" name="Rectangle 47"/>
          <p:cNvSpPr>
            <a:spLocks noChangeArrowheads="1"/>
          </p:cNvSpPr>
          <p:nvPr/>
        </p:nvSpPr>
        <p:spPr bwMode="auto">
          <a:xfrm>
            <a:off x="287338" y="1304925"/>
            <a:ext cx="5275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linear combinations of these orthonormal operators</a:t>
            </a:r>
            <a:endParaRPr lang="ru-RU"/>
          </a:p>
        </p:txBody>
      </p:sp>
      <p:sp>
        <p:nvSpPr>
          <p:cNvPr id="47131" name="Rectangle 50"/>
          <p:cNvSpPr>
            <a:spLocks noChangeArrowheads="1"/>
          </p:cNvSpPr>
          <p:nvPr/>
        </p:nvSpPr>
        <p:spPr bwMode="auto">
          <a:xfrm>
            <a:off x="323850" y="26035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Let us define the set of generators of </a:t>
            </a:r>
            <a:r>
              <a:rPr lang="en-US" i="1"/>
              <a:t>SO</a:t>
            </a:r>
            <a:r>
              <a:rPr lang="en-US"/>
              <a:t>(4) group</a:t>
            </a:r>
            <a:endParaRPr lang="ru-RU"/>
          </a:p>
        </p:txBody>
      </p:sp>
      <p:sp>
        <p:nvSpPr>
          <p:cNvPr id="47132" name="Line 52"/>
          <p:cNvSpPr>
            <a:spLocks noChangeShapeType="1"/>
          </p:cNvSpPr>
          <p:nvPr/>
        </p:nvSpPr>
        <p:spPr bwMode="auto">
          <a:xfrm>
            <a:off x="4859338" y="5805488"/>
            <a:ext cx="722312"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7133" name="Line 53"/>
          <p:cNvSpPr>
            <a:spLocks noChangeShapeType="1"/>
          </p:cNvSpPr>
          <p:nvPr/>
        </p:nvSpPr>
        <p:spPr bwMode="auto">
          <a:xfrm>
            <a:off x="5148263" y="476250"/>
            <a:ext cx="722312"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7134" name="Line 54"/>
          <p:cNvSpPr>
            <a:spLocks noChangeShapeType="1"/>
          </p:cNvSpPr>
          <p:nvPr/>
        </p:nvSpPr>
        <p:spPr bwMode="auto">
          <a:xfrm>
            <a:off x="5724525" y="1520825"/>
            <a:ext cx="720725"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7135" name="Rectangle 55"/>
          <p:cNvSpPr>
            <a:spLocks noChangeArrowheads="1"/>
          </p:cNvSpPr>
          <p:nvPr/>
        </p:nvSpPr>
        <p:spPr bwMode="auto">
          <a:xfrm>
            <a:off x="0" y="6092825"/>
            <a:ext cx="8856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latin typeface="Arial" charset="0"/>
              </a:rPr>
              <a:t>* </a:t>
            </a:r>
            <a:r>
              <a:rPr lang="ru-RU" sz="1200">
                <a:latin typeface="Arial" charset="0"/>
              </a:rPr>
              <a:t>Advances in Applied Clifford Algebras, V.8, N.2, p.235-2</a:t>
            </a:r>
            <a:r>
              <a:rPr lang="en-US" sz="1200">
                <a:latin typeface="Arial" charset="0"/>
              </a:rPr>
              <a:t>54</a:t>
            </a:r>
            <a:r>
              <a:rPr lang="ru-RU" sz="1200">
                <a:latin typeface="Arial" charset="0"/>
              </a:rPr>
              <a:t> (1998)</a:t>
            </a:r>
            <a:r>
              <a:rPr lang="en-US" sz="1200">
                <a:latin typeface="Arial" charset="0"/>
              </a:rPr>
              <a:t> </a:t>
            </a:r>
            <a:r>
              <a:rPr lang="en-US" sz="1200" i="1">
                <a:latin typeface="Arial" charset="0"/>
              </a:rPr>
              <a:t>&amp;</a:t>
            </a:r>
            <a:r>
              <a:rPr lang="en-US" sz="1200">
                <a:latin typeface="Arial" charset="0"/>
              </a:rPr>
              <a:t> </a:t>
            </a:r>
            <a:r>
              <a:rPr lang="ru-RU" sz="1200">
                <a:latin typeface="Arial" charset="0"/>
              </a:rPr>
              <a:t>V.8, N.2, p.2</a:t>
            </a:r>
            <a:r>
              <a:rPr lang="en-US" sz="1200">
                <a:latin typeface="Arial" charset="0"/>
              </a:rPr>
              <a:t>5</a:t>
            </a:r>
            <a:r>
              <a:rPr lang="ru-RU" sz="1200">
                <a:latin typeface="Arial" charset="0"/>
              </a:rPr>
              <a:t>5-2</a:t>
            </a:r>
            <a:r>
              <a:rPr lang="en-US" sz="1200">
                <a:latin typeface="Arial" charset="0"/>
              </a:rPr>
              <a:t>70</a:t>
            </a:r>
            <a:r>
              <a:rPr lang="ru-RU" sz="1200">
                <a:latin typeface="Arial" charset="0"/>
              </a:rPr>
              <a:t> (1998)</a:t>
            </a:r>
            <a:r>
              <a:rPr lang="en-US" sz="1200">
                <a:latin typeface="Arial" charset="0"/>
              </a:rPr>
              <a:t> </a:t>
            </a:r>
            <a:r>
              <a:rPr lang="ru-RU" sz="1200">
                <a:latin typeface="Arial" charset="0"/>
              </a:rPr>
              <a:t>.</a:t>
            </a:r>
          </a:p>
        </p:txBody>
      </p:sp>
      <p:graphicFrame>
        <p:nvGraphicFramePr>
          <p:cNvPr id="47111" name="Object 2060"/>
          <p:cNvGraphicFramePr>
            <a:graphicFrameLocks noGrp="1" noChangeAspect="1"/>
          </p:cNvGraphicFramePr>
          <p:nvPr>
            <p:ph sz="half" idx="4294967295"/>
          </p:nvPr>
        </p:nvGraphicFramePr>
        <p:xfrm>
          <a:off x="5076825" y="3281363"/>
          <a:ext cx="2627313" cy="395287"/>
        </p:xfrm>
        <a:graphic>
          <a:graphicData uri="http://schemas.openxmlformats.org/presentationml/2006/ole">
            <mc:AlternateContent xmlns:mc="http://schemas.openxmlformats.org/markup-compatibility/2006">
              <mc:Choice xmlns:v="urn:schemas-microsoft-com:vml" Requires="v">
                <p:oleObj spid="_x0000_s47213" name="Формула" r:id="rId14" imgW="1511300" imgH="228600" progId="Equation.3">
                  <p:embed/>
                </p:oleObj>
              </mc:Choice>
              <mc:Fallback>
                <p:oleObj name="Формула" r:id="rId14" imgW="1511300" imgH="228600" progId="Equation.3">
                  <p:embed/>
                  <p:pic>
                    <p:nvPicPr>
                      <p:cNvPr id="0" name="Object 20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6825" y="3281363"/>
                        <a:ext cx="2627313" cy="39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112" name="Object 2072"/>
          <p:cNvGraphicFramePr>
            <a:graphicFrameLocks noGrp="1" noChangeAspect="1"/>
          </p:cNvGraphicFramePr>
          <p:nvPr>
            <p:ph sz="quarter" idx="4294967295"/>
          </p:nvPr>
        </p:nvGraphicFramePr>
        <p:xfrm>
          <a:off x="3733800" y="3746500"/>
          <a:ext cx="4806950" cy="593725"/>
        </p:xfrm>
        <a:graphic>
          <a:graphicData uri="http://schemas.openxmlformats.org/presentationml/2006/ole">
            <mc:AlternateContent xmlns:mc="http://schemas.openxmlformats.org/markup-compatibility/2006">
              <mc:Choice xmlns:v="urn:schemas-microsoft-com:vml" Requires="v">
                <p:oleObj spid="_x0000_s47214" name="Формула" r:id="rId16" imgW="4216400" imgH="520700" progId="Equation.3">
                  <p:embed/>
                </p:oleObj>
              </mc:Choice>
              <mc:Fallback>
                <p:oleObj name="Формула" r:id="rId16" imgW="4216400" imgH="520700" progId="Equation.3">
                  <p:embed/>
                  <p:pic>
                    <p:nvPicPr>
                      <p:cNvPr id="0" name="Object 207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00" y="3746500"/>
                        <a:ext cx="48069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36" name="Text Box 2068"/>
          <p:cNvSpPr txBox="1">
            <a:spLocks noChangeArrowheads="1"/>
          </p:cNvSpPr>
          <p:nvPr/>
        </p:nvSpPr>
        <p:spPr bwMode="auto">
          <a:xfrm>
            <a:off x="3708400" y="3500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endParaRPr lang="fr-FR" sz="1800" b="1"/>
          </a:p>
        </p:txBody>
      </p:sp>
      <p:graphicFrame>
        <p:nvGraphicFramePr>
          <p:cNvPr id="47113" name="Object 2077"/>
          <p:cNvGraphicFramePr>
            <a:graphicFrameLocks noGrp="1" noChangeAspect="1"/>
          </p:cNvGraphicFramePr>
          <p:nvPr>
            <p:ph sz="quarter" idx="4294967295"/>
          </p:nvPr>
        </p:nvGraphicFramePr>
        <p:xfrm>
          <a:off x="2916238" y="3359150"/>
          <a:ext cx="827087" cy="273050"/>
        </p:xfrm>
        <a:graphic>
          <a:graphicData uri="http://schemas.openxmlformats.org/presentationml/2006/ole">
            <mc:AlternateContent xmlns:mc="http://schemas.openxmlformats.org/markup-compatibility/2006">
              <mc:Choice xmlns:v="urn:schemas-microsoft-com:vml" Requires="v">
                <p:oleObj spid="_x0000_s47215" name="Формула" r:id="rId18" imgW="609336" imgH="203112" progId="Equation.3">
                  <p:embed/>
                </p:oleObj>
              </mc:Choice>
              <mc:Fallback>
                <p:oleObj name="Формула" r:id="rId18" imgW="609336" imgH="203112" progId="Equation.3">
                  <p:embed/>
                  <p:pic>
                    <p:nvPicPr>
                      <p:cNvPr id="0" name="Object 207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6238" y="3359150"/>
                        <a:ext cx="827087"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37" name="Text Box 2084"/>
          <p:cNvSpPr txBox="1">
            <a:spLocks noChangeArrowheads="1"/>
          </p:cNvSpPr>
          <p:nvPr/>
        </p:nvSpPr>
        <p:spPr bwMode="auto">
          <a:xfrm>
            <a:off x="42640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endParaRPr lang="fr-FR" sz="1800" b="1"/>
          </a:p>
        </p:txBody>
      </p:sp>
      <p:sp>
        <p:nvSpPr>
          <p:cNvPr id="47138" name="Text Box 2088"/>
          <p:cNvSpPr txBox="1">
            <a:spLocks noChangeArrowheads="1"/>
          </p:cNvSpPr>
          <p:nvPr/>
        </p:nvSpPr>
        <p:spPr bwMode="auto">
          <a:xfrm>
            <a:off x="4767263"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endParaRPr lang="fr-FR" sz="1800" b="1"/>
          </a:p>
        </p:txBody>
      </p:sp>
      <p:sp>
        <p:nvSpPr>
          <p:cNvPr id="47139" name="Text Box 2098"/>
          <p:cNvSpPr txBox="1">
            <a:spLocks noChangeArrowheads="1"/>
          </p:cNvSpPr>
          <p:nvPr/>
        </p:nvSpPr>
        <p:spPr bwMode="auto">
          <a:xfrm>
            <a:off x="2339975" y="692150"/>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b="1"/>
          </a:p>
        </p:txBody>
      </p:sp>
      <p:sp>
        <p:nvSpPr>
          <p:cNvPr id="47140" name="Text Box 2109"/>
          <p:cNvSpPr txBox="1">
            <a:spLocks noChangeArrowheads="1"/>
          </p:cNvSpPr>
          <p:nvPr/>
        </p:nvSpPr>
        <p:spPr bwMode="auto">
          <a:xfrm>
            <a:off x="287338" y="1016000"/>
            <a:ext cx="5703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800"/>
              <a:t>Dilatation operator     defined on the sphere S</a:t>
            </a:r>
            <a:r>
              <a:rPr lang="en-US" sz="1800" baseline="30000"/>
              <a:t>3</a:t>
            </a:r>
            <a:r>
              <a:rPr lang="en-US" sz="1800"/>
              <a:t>  has the form </a:t>
            </a:r>
            <a:endParaRPr lang="ru-RU" sz="1800" i="1"/>
          </a:p>
        </p:txBody>
      </p:sp>
      <p:graphicFrame>
        <p:nvGraphicFramePr>
          <p:cNvPr id="47114" name="Object 2110"/>
          <p:cNvGraphicFramePr>
            <a:graphicFrameLocks noChangeAspect="1"/>
          </p:cNvGraphicFramePr>
          <p:nvPr/>
        </p:nvGraphicFramePr>
        <p:xfrm>
          <a:off x="2087563" y="1052513"/>
          <a:ext cx="433387" cy="288925"/>
        </p:xfrm>
        <a:graphic>
          <a:graphicData uri="http://schemas.openxmlformats.org/presentationml/2006/ole">
            <mc:AlternateContent xmlns:mc="http://schemas.openxmlformats.org/markup-compatibility/2006">
              <mc:Choice xmlns:v="urn:schemas-microsoft-com:vml" Requires="v">
                <p:oleObj spid="_x0000_s47216" name="Equation" r:id="rId20" imgW="177569" imgH="202936" progId="Equation.3">
                  <p:embed/>
                </p:oleObj>
              </mc:Choice>
              <mc:Fallback>
                <p:oleObj name="Equation" r:id="rId20" imgW="177569" imgH="202936" progId="Equation.3">
                  <p:embed/>
                  <p:pic>
                    <p:nvPicPr>
                      <p:cNvPr id="0" name="Object 21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87563" y="1052513"/>
                        <a:ext cx="4333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41" name="Line 2113"/>
          <p:cNvSpPr>
            <a:spLocks noChangeShapeType="1"/>
          </p:cNvSpPr>
          <p:nvPr/>
        </p:nvSpPr>
        <p:spPr bwMode="auto">
          <a:xfrm>
            <a:off x="6011863" y="1233488"/>
            <a:ext cx="792162"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47115" name="Object 2114"/>
          <p:cNvGraphicFramePr>
            <a:graphicFrameLocks noChangeAspect="1"/>
          </p:cNvGraphicFramePr>
          <p:nvPr/>
        </p:nvGraphicFramePr>
        <p:xfrm>
          <a:off x="6877050" y="1016000"/>
          <a:ext cx="1981200" cy="339725"/>
        </p:xfrm>
        <a:graphic>
          <a:graphicData uri="http://schemas.openxmlformats.org/presentationml/2006/ole">
            <mc:AlternateContent xmlns:mc="http://schemas.openxmlformats.org/markup-compatibility/2006">
              <mc:Choice xmlns:v="urn:schemas-microsoft-com:vml" Requires="v">
                <p:oleObj spid="_x0000_s47217" name="Формула" r:id="rId22" imgW="1625600" imgH="279400" progId="Equation.3">
                  <p:embed/>
                </p:oleObj>
              </mc:Choice>
              <mc:Fallback>
                <p:oleObj name="Формула" r:id="rId22" imgW="1625600" imgH="279400" progId="Equation.3">
                  <p:embed/>
                  <p:pic>
                    <p:nvPicPr>
                      <p:cNvPr id="0" name="Object 21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77050" y="1016000"/>
                        <a:ext cx="19812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42" name="Text Box 2115"/>
          <p:cNvSpPr txBox="1">
            <a:spLocks noChangeArrowheads="1"/>
          </p:cNvSpPr>
          <p:nvPr/>
        </p:nvSpPr>
        <p:spPr bwMode="auto">
          <a:xfrm>
            <a:off x="755650" y="2960688"/>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latin typeface="Arial" charset="0"/>
            </a:endParaRPr>
          </a:p>
        </p:txBody>
      </p:sp>
      <p:sp>
        <p:nvSpPr>
          <p:cNvPr id="47143" name="Text Box 2116"/>
          <p:cNvSpPr txBox="1">
            <a:spLocks noChangeArrowheads="1"/>
          </p:cNvSpPr>
          <p:nvPr/>
        </p:nvSpPr>
        <p:spPr bwMode="auto">
          <a:xfrm>
            <a:off x="215900" y="2889250"/>
            <a:ext cx="27003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en-US" sz="1800"/>
          </a:p>
          <a:p>
            <a:pPr eaLnBrk="1" hangingPunct="1">
              <a:spcBef>
                <a:spcPct val="50000"/>
              </a:spcBef>
            </a:pPr>
            <a:r>
              <a:rPr lang="en-US" sz="1800"/>
              <a:t>When radius of the sphere:</a:t>
            </a:r>
            <a:endParaRPr lang="ru-RU" sz="1800"/>
          </a:p>
        </p:txBody>
      </p:sp>
      <p:sp>
        <p:nvSpPr>
          <p:cNvPr id="47144" name="Text Box 2117"/>
          <p:cNvSpPr txBox="1">
            <a:spLocks noChangeArrowheads="1"/>
          </p:cNvSpPr>
          <p:nvPr/>
        </p:nvSpPr>
        <p:spPr bwMode="auto">
          <a:xfrm>
            <a:off x="611188" y="3608388"/>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latin typeface="Arial" charset="0"/>
            </a:endParaRPr>
          </a:p>
        </p:txBody>
      </p:sp>
      <p:sp>
        <p:nvSpPr>
          <p:cNvPr id="47145" name="Text Box 2118"/>
          <p:cNvSpPr txBox="1">
            <a:spLocks noChangeArrowheads="1"/>
          </p:cNvSpPr>
          <p:nvPr/>
        </p:nvSpPr>
        <p:spPr bwMode="auto">
          <a:xfrm>
            <a:off x="179388" y="3752850"/>
            <a:ext cx="3563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800"/>
              <a:t>the Hamiltonian tends to the Pauli operator for the free particle motion:</a:t>
            </a:r>
            <a:endParaRPr lang="ru-RU" sz="1800"/>
          </a:p>
        </p:txBody>
      </p:sp>
      <p:sp>
        <p:nvSpPr>
          <p:cNvPr id="47146" name="Line 2119"/>
          <p:cNvSpPr>
            <a:spLocks noChangeShapeType="1"/>
          </p:cNvSpPr>
          <p:nvPr/>
        </p:nvSpPr>
        <p:spPr bwMode="auto">
          <a:xfrm>
            <a:off x="4032250" y="3500438"/>
            <a:ext cx="792163"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7147" name="Text Box 2120"/>
          <p:cNvSpPr txBox="1">
            <a:spLocks noChangeArrowheads="1"/>
          </p:cNvSpPr>
          <p:nvPr/>
        </p:nvSpPr>
        <p:spPr bwMode="auto">
          <a:xfrm>
            <a:off x="358775" y="657225"/>
            <a:ext cx="633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latin typeface="Arial" charset="0"/>
            </a:endParaRPr>
          </a:p>
        </p:txBody>
      </p:sp>
      <p:sp>
        <p:nvSpPr>
          <p:cNvPr id="47148" name="Text Box 2121"/>
          <p:cNvSpPr txBox="1">
            <a:spLocks noChangeArrowheads="1"/>
          </p:cNvSpPr>
          <p:nvPr/>
        </p:nvSpPr>
        <p:spPr bwMode="auto">
          <a:xfrm>
            <a:off x="287338" y="620713"/>
            <a:ext cx="8856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800"/>
              <a:t>where    and     are coordinate and momentum operators,        is angular momentum operator.</a:t>
            </a:r>
            <a:endParaRPr lang="ru-RU" sz="1800"/>
          </a:p>
        </p:txBody>
      </p:sp>
      <p:graphicFrame>
        <p:nvGraphicFramePr>
          <p:cNvPr id="47116" name="Object 2122"/>
          <p:cNvGraphicFramePr>
            <a:graphicFrameLocks noChangeAspect="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spid="_x0000_s47218" name="Формула" r:id="rId24" imgW="139579" imgH="266469" progId="Equation.3">
                  <p:embed/>
                </p:oleObj>
              </mc:Choice>
              <mc:Fallback>
                <p:oleObj name="Формула" r:id="rId24" imgW="139579" imgH="266469" progId="Equation.3">
                  <p:embed/>
                  <p:pic>
                    <p:nvPicPr>
                      <p:cNvPr id="0" name="Object 21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02150" y="3295650"/>
                        <a:ext cx="1397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7" name="Object 2123"/>
          <p:cNvGraphicFramePr>
            <a:graphicFrameLocks noChangeAspect="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spid="_x0000_s47219" name="Формула" r:id="rId26" imgW="139579" imgH="266469" progId="Equation.3">
                  <p:embed/>
                </p:oleObj>
              </mc:Choice>
              <mc:Fallback>
                <p:oleObj name="Формула" r:id="rId26" imgW="139579" imgH="266469" progId="Equation.3">
                  <p:embed/>
                  <p:pic>
                    <p:nvPicPr>
                      <p:cNvPr id="0" name="Object 21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02150" y="3295650"/>
                        <a:ext cx="1397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49" name="Rectangle 2125"/>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47118" name="Object 2124"/>
          <p:cNvGraphicFramePr>
            <a:graphicFrameLocks noChangeAspect="1"/>
          </p:cNvGraphicFramePr>
          <p:nvPr/>
        </p:nvGraphicFramePr>
        <p:xfrm>
          <a:off x="935038" y="657225"/>
          <a:ext cx="234950" cy="288925"/>
        </p:xfrm>
        <a:graphic>
          <a:graphicData uri="http://schemas.openxmlformats.org/presentationml/2006/ole">
            <mc:AlternateContent xmlns:mc="http://schemas.openxmlformats.org/markup-compatibility/2006">
              <mc:Choice xmlns:v="urn:schemas-microsoft-com:vml" Requires="v">
                <p:oleObj spid="_x0000_s47220" name="Формула" r:id="rId27" imgW="126835" imgH="152202" progId="Equation.3">
                  <p:embed/>
                </p:oleObj>
              </mc:Choice>
              <mc:Fallback>
                <p:oleObj name="Формула" r:id="rId27" imgW="126835" imgH="152202" progId="Equation.3">
                  <p:embed/>
                  <p:pic>
                    <p:nvPicPr>
                      <p:cNvPr id="0" name="Object 21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35038" y="657225"/>
                        <a:ext cx="234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50" name="Rectangle 2127"/>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47119" name="Object 2126"/>
          <p:cNvGraphicFramePr>
            <a:graphicFrameLocks noChangeAspect="1"/>
          </p:cNvGraphicFramePr>
          <p:nvPr/>
        </p:nvGraphicFramePr>
        <p:xfrm>
          <a:off x="1547813" y="657225"/>
          <a:ext cx="223837" cy="296863"/>
        </p:xfrm>
        <a:graphic>
          <a:graphicData uri="http://schemas.openxmlformats.org/presentationml/2006/ole">
            <mc:AlternateContent xmlns:mc="http://schemas.openxmlformats.org/markup-compatibility/2006">
              <mc:Choice xmlns:v="urn:schemas-microsoft-com:vml" Requires="v">
                <p:oleObj spid="_x0000_s47221" name="Формула" r:id="rId29" imgW="139639" imgH="190417" progId="Equation.3">
                  <p:embed/>
                </p:oleObj>
              </mc:Choice>
              <mc:Fallback>
                <p:oleObj name="Формула" r:id="rId29" imgW="139639" imgH="190417" progId="Equation.3">
                  <p:embed/>
                  <p:pic>
                    <p:nvPicPr>
                      <p:cNvPr id="0" name="Object 212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47813" y="657225"/>
                        <a:ext cx="22383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51" name="Rectangle 2129"/>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47120" name="Object 2128"/>
          <p:cNvGraphicFramePr>
            <a:graphicFrameLocks noChangeAspect="1"/>
          </p:cNvGraphicFramePr>
          <p:nvPr/>
        </p:nvGraphicFramePr>
        <p:xfrm>
          <a:off x="5616575" y="620713"/>
          <a:ext cx="323850" cy="323850"/>
        </p:xfrm>
        <a:graphic>
          <a:graphicData uri="http://schemas.openxmlformats.org/presentationml/2006/ole">
            <mc:AlternateContent xmlns:mc="http://schemas.openxmlformats.org/markup-compatibility/2006">
              <mc:Choice xmlns:v="urn:schemas-microsoft-com:vml" Requires="v">
                <p:oleObj spid="_x0000_s47222" name="Формула" r:id="rId31" imgW="190417" imgH="190417" progId="Equation.3">
                  <p:embed/>
                </p:oleObj>
              </mc:Choice>
              <mc:Fallback>
                <p:oleObj name="Формула" r:id="rId31" imgW="190417" imgH="190417" progId="Equation.3">
                  <p:embed/>
                  <p:pic>
                    <p:nvPicPr>
                      <p:cNvPr id="0" name="Object 212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16575" y="620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52" name="Text Box 2130"/>
          <p:cNvSpPr txBox="1">
            <a:spLocks noChangeArrowheads="1"/>
          </p:cNvSpPr>
          <p:nvPr/>
        </p:nvSpPr>
        <p:spPr bwMode="auto">
          <a:xfrm>
            <a:off x="5472113" y="2708275"/>
            <a:ext cx="2773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latin typeface="Arial" charset="0"/>
            </a:endParaRPr>
          </a:p>
        </p:txBody>
      </p:sp>
      <p:sp>
        <p:nvSpPr>
          <p:cNvPr id="47153" name="Text Box 2131"/>
          <p:cNvSpPr txBox="1">
            <a:spLocks noChangeArrowheads="1"/>
          </p:cNvSpPr>
          <p:nvPr/>
        </p:nvSpPr>
        <p:spPr bwMode="auto">
          <a:xfrm>
            <a:off x="4392613" y="2708275"/>
            <a:ext cx="4427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800"/>
              <a:t>where      - spin operator, </a:t>
            </a:r>
            <a:r>
              <a:rPr lang="en-US" sz="1800" i="1"/>
              <a:t>m </a:t>
            </a:r>
            <a:r>
              <a:rPr lang="en-US" sz="1800"/>
              <a:t>-</a:t>
            </a:r>
            <a:r>
              <a:rPr lang="en-US" sz="1800" i="1"/>
              <a:t> </a:t>
            </a:r>
            <a:r>
              <a:rPr lang="en-US" sz="1800"/>
              <a:t>mass of the top.</a:t>
            </a:r>
            <a:endParaRPr lang="ru-RU" sz="1800"/>
          </a:p>
        </p:txBody>
      </p:sp>
      <p:sp>
        <p:nvSpPr>
          <p:cNvPr id="47154" name="Rectangle 2133"/>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47121" name="Object 2132"/>
          <p:cNvGraphicFramePr>
            <a:graphicFrameLocks noChangeAspect="1"/>
          </p:cNvGraphicFramePr>
          <p:nvPr/>
        </p:nvGraphicFramePr>
        <p:xfrm>
          <a:off x="5111750" y="2781300"/>
          <a:ext cx="212725" cy="252413"/>
        </p:xfrm>
        <a:graphic>
          <a:graphicData uri="http://schemas.openxmlformats.org/presentationml/2006/ole">
            <mc:AlternateContent xmlns:mc="http://schemas.openxmlformats.org/markup-compatibility/2006">
              <mc:Choice xmlns:v="urn:schemas-microsoft-com:vml" Requires="v">
                <p:oleObj spid="_x0000_s47223" name="Формула" r:id="rId33" imgW="152202" imgH="177569" progId="Equation.3">
                  <p:embed/>
                </p:oleObj>
              </mc:Choice>
              <mc:Fallback>
                <p:oleObj name="Формула" r:id="rId33" imgW="152202" imgH="177569" progId="Equation.3">
                  <p:embed/>
                  <p:pic>
                    <p:nvPicPr>
                      <p:cNvPr id="0" name="Object 21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11750" y="2781300"/>
                        <a:ext cx="2127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55" name="Text Box 2134"/>
          <p:cNvSpPr txBox="1">
            <a:spLocks noChangeArrowheads="1"/>
          </p:cNvSpPr>
          <p:nvPr/>
        </p:nvSpPr>
        <p:spPr bwMode="auto">
          <a:xfrm>
            <a:off x="215900" y="2600325"/>
            <a:ext cx="255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fr-FR" sz="1800"/>
          </a:p>
        </p:txBody>
      </p:sp>
      <p:sp>
        <p:nvSpPr>
          <p:cNvPr id="47156" name="Rectangle 2136"/>
          <p:cNvSpPr>
            <a:spLocks noChangeArrowheads="1"/>
          </p:cNvSpPr>
          <p:nvPr/>
        </p:nvSpPr>
        <p:spPr bwMode="auto">
          <a:xfrm>
            <a:off x="0" y="3127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47122" name="Object 2135"/>
          <p:cNvGraphicFramePr>
            <a:graphicFrameLocks noChangeAspect="1"/>
          </p:cNvGraphicFramePr>
          <p:nvPr/>
        </p:nvGraphicFramePr>
        <p:xfrm>
          <a:off x="5795963" y="5616575"/>
          <a:ext cx="1836737" cy="365125"/>
        </p:xfrm>
        <a:graphic>
          <a:graphicData uri="http://schemas.openxmlformats.org/presentationml/2006/ole">
            <mc:AlternateContent xmlns:mc="http://schemas.openxmlformats.org/markup-compatibility/2006">
              <mc:Choice xmlns:v="urn:schemas-microsoft-com:vml" Requires="v">
                <p:oleObj spid="_x0000_s47224" name="Формула" r:id="rId35" imgW="1524000" imgH="304800" progId="Equation.3">
                  <p:embed/>
                </p:oleObj>
              </mc:Choice>
              <mc:Fallback>
                <p:oleObj name="Формула" r:id="rId35" imgW="1524000" imgH="304800" progId="Equation.3">
                  <p:embed/>
                  <p:pic>
                    <p:nvPicPr>
                      <p:cNvPr id="0" name="Object 213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795963" y="5616575"/>
                        <a:ext cx="18367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9154" name="Object 4"/>
          <p:cNvGraphicFramePr>
            <a:graphicFrameLocks noChangeAspect="1"/>
          </p:cNvGraphicFramePr>
          <p:nvPr/>
        </p:nvGraphicFramePr>
        <p:xfrm>
          <a:off x="1331913" y="4221163"/>
          <a:ext cx="5716587" cy="1357312"/>
        </p:xfrm>
        <a:graphic>
          <a:graphicData uri="http://schemas.openxmlformats.org/presentationml/2006/ole">
            <mc:AlternateContent xmlns:mc="http://schemas.openxmlformats.org/markup-compatibility/2006">
              <mc:Choice xmlns:v="urn:schemas-microsoft-com:vml" Requires="v">
                <p:oleObj spid="_x0000_s49182" name="Формула" r:id="rId4" imgW="5321300" imgH="1066800" progId="Equation.3">
                  <p:embed/>
                </p:oleObj>
              </mc:Choice>
              <mc:Fallback>
                <p:oleObj name="Формула" r:id="rId4" imgW="5321300" imgH="1066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221163"/>
                        <a:ext cx="571658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9" name="Rectangle 5"/>
          <p:cNvSpPr>
            <a:spLocks noChangeArrowheads="1"/>
          </p:cNvSpPr>
          <p:nvPr/>
        </p:nvSpPr>
        <p:spPr bwMode="auto">
          <a:xfrm>
            <a:off x="323850" y="2924175"/>
            <a:ext cx="83169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endParaRPr lang="en-US"/>
          </a:p>
          <a:p>
            <a:r>
              <a:rPr lang="en-US"/>
              <a:t>Finally, the formula for resonance mass spectrum can be written in the following form</a:t>
            </a:r>
          </a:p>
          <a:p>
            <a:r>
              <a:rPr lang="en-US"/>
              <a:t>(we used the system in which               ):</a:t>
            </a:r>
            <a:endParaRPr lang="ru-RU"/>
          </a:p>
        </p:txBody>
      </p:sp>
      <p:sp>
        <p:nvSpPr>
          <p:cNvPr id="49160" name="Rectangle 6"/>
          <p:cNvSpPr>
            <a:spLocks noChangeArrowheads="1"/>
          </p:cNvSpPr>
          <p:nvPr/>
        </p:nvSpPr>
        <p:spPr bwMode="auto">
          <a:xfrm>
            <a:off x="358775" y="4518025"/>
            <a:ext cx="83915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endParaRPr lang="en-US"/>
          </a:p>
          <a:p>
            <a:pPr algn="just"/>
            <a:endParaRPr lang="en-US"/>
          </a:p>
          <a:p>
            <a:pPr algn="just"/>
            <a:endParaRPr lang="en-US"/>
          </a:p>
          <a:p>
            <a:pPr algn="just"/>
            <a:endParaRPr lang="en-US"/>
          </a:p>
          <a:p>
            <a:pPr algn="just"/>
            <a:r>
              <a:rPr lang="en-US"/>
              <a:t>where </a:t>
            </a:r>
            <a:r>
              <a:rPr lang="en-US" i="1"/>
              <a:t>P</a:t>
            </a:r>
            <a:r>
              <a:rPr lang="en-US" i="1" baseline="-25000"/>
              <a:t>0</a:t>
            </a:r>
            <a:r>
              <a:rPr lang="en-US"/>
              <a:t> – is the basic momentum. The momentum of relative motion of decay products </a:t>
            </a:r>
            <a:r>
              <a:rPr lang="en-US" i="1"/>
              <a:t>P</a:t>
            </a:r>
            <a:r>
              <a:rPr lang="en-US" i="1" baseline="-25000"/>
              <a:t>n</a:t>
            </a:r>
            <a:r>
              <a:rPr lang="en-US"/>
              <a:t> (particles </a:t>
            </a:r>
            <a:r>
              <a:rPr lang="en-US" i="1"/>
              <a:t>a</a:t>
            </a:r>
            <a:r>
              <a:rPr lang="en-US"/>
              <a:t> and </a:t>
            </a:r>
            <a:r>
              <a:rPr lang="en-US" i="1"/>
              <a:t>b </a:t>
            </a:r>
            <a:r>
              <a:rPr lang="en-US"/>
              <a:t>in the center-of-mass system of decaying resonance) is quantized relatively </a:t>
            </a:r>
            <a:r>
              <a:rPr lang="en-US" i="1"/>
              <a:t>P</a:t>
            </a:r>
            <a:r>
              <a:rPr lang="en-US" i="1" baseline="-25000"/>
              <a:t>0.</a:t>
            </a:r>
            <a:r>
              <a:rPr lang="en-US" i="1"/>
              <a:t>. R</a:t>
            </a:r>
            <a:r>
              <a:rPr lang="en-US" i="1" baseline="-25000"/>
              <a:t>0</a:t>
            </a:r>
            <a:r>
              <a:rPr lang="en-US" i="1"/>
              <a:t>  </a:t>
            </a:r>
            <a:r>
              <a:rPr lang="en-US"/>
              <a:t>is the parameter with dimension of the length conjugated to </a:t>
            </a:r>
            <a:r>
              <a:rPr lang="en-US" i="1"/>
              <a:t>P</a:t>
            </a:r>
            <a:r>
              <a:rPr lang="en-US" i="1" baseline="-25000"/>
              <a:t>0</a:t>
            </a:r>
            <a:r>
              <a:rPr lang="en-US" i="1"/>
              <a:t>.</a:t>
            </a:r>
            <a:endParaRPr lang="en-US" i="1" baseline="-25000"/>
          </a:p>
        </p:txBody>
      </p:sp>
      <p:sp>
        <p:nvSpPr>
          <p:cNvPr id="49161" name="Rectangle 7"/>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49162" name="Rectangle 8"/>
          <p:cNvSpPr>
            <a:spLocks noChangeArrowheads="1"/>
          </p:cNvSpPr>
          <p:nvPr/>
        </p:nvSpPr>
        <p:spPr bwMode="auto">
          <a:xfrm>
            <a:off x="250825" y="260350"/>
            <a:ext cx="8226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In the framework of this approach in the relativistic case the Hamiltonian of a decaying </a:t>
            </a:r>
          </a:p>
          <a:p>
            <a:r>
              <a:rPr lang="en-US"/>
              <a:t>resonance is defined with the equation (                     is a binary decay channel ):</a:t>
            </a:r>
          </a:p>
        </p:txBody>
      </p:sp>
      <p:graphicFrame>
        <p:nvGraphicFramePr>
          <p:cNvPr id="49155" name="Object 9"/>
          <p:cNvGraphicFramePr>
            <a:graphicFrameLocks noChangeAspect="1"/>
          </p:cNvGraphicFramePr>
          <p:nvPr/>
        </p:nvGraphicFramePr>
        <p:xfrm>
          <a:off x="1619250" y="1152525"/>
          <a:ext cx="5616575" cy="706438"/>
        </p:xfrm>
        <a:graphic>
          <a:graphicData uri="http://schemas.openxmlformats.org/presentationml/2006/ole">
            <mc:AlternateContent xmlns:mc="http://schemas.openxmlformats.org/markup-compatibility/2006">
              <mc:Choice xmlns:v="urn:schemas-microsoft-com:vml" Requires="v">
                <p:oleObj spid="_x0000_s49183" name="Формула" r:id="rId6" imgW="4457700" imgH="558800" progId="Equation.3">
                  <p:embed/>
                </p:oleObj>
              </mc:Choice>
              <mc:Fallback>
                <p:oleObj name="Формула" r:id="rId6" imgW="4457700" imgH="5588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1152525"/>
                        <a:ext cx="56165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3" name="Rectangle 10"/>
          <p:cNvSpPr>
            <a:spLocks noChangeArrowheads="1"/>
          </p:cNvSpPr>
          <p:nvPr/>
        </p:nvSpPr>
        <p:spPr bwMode="auto">
          <a:xfrm>
            <a:off x="215900" y="1881188"/>
            <a:ext cx="763428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a:t>were </a:t>
            </a:r>
            <a:r>
              <a:rPr lang="en-US" sz="2000" i="1"/>
              <a:t>m</a:t>
            </a:r>
            <a:r>
              <a:rPr lang="en-US" sz="2000" i="1" baseline="-25000"/>
              <a:t>a</a:t>
            </a:r>
            <a:r>
              <a:rPr lang="en-US"/>
              <a:t> and </a:t>
            </a:r>
            <a:r>
              <a:rPr lang="en-US" sz="2000" i="1"/>
              <a:t>m</a:t>
            </a:r>
            <a:r>
              <a:rPr lang="en-US" sz="2000" i="1" baseline="-25000"/>
              <a:t>b</a:t>
            </a:r>
            <a:r>
              <a:rPr lang="en-US"/>
              <a:t> are the masses of resonance decay products (particles </a:t>
            </a:r>
            <a:r>
              <a:rPr lang="en-US" i="1"/>
              <a:t>a</a:t>
            </a:r>
            <a:r>
              <a:rPr lang="en-US"/>
              <a:t> and  </a:t>
            </a:r>
            <a:r>
              <a:rPr lang="en-US" i="1"/>
              <a:t>b</a:t>
            </a:r>
            <a:r>
              <a:rPr lang="en-US"/>
              <a:t>).  </a:t>
            </a:r>
          </a:p>
          <a:p>
            <a:pPr algn="just"/>
            <a:r>
              <a:rPr lang="en-US"/>
              <a:t>The spectrum of the Hamiltonian is:</a:t>
            </a:r>
            <a:endParaRPr lang="ru-RU" b="1"/>
          </a:p>
        </p:txBody>
      </p:sp>
      <p:graphicFrame>
        <p:nvGraphicFramePr>
          <p:cNvPr id="49156" name="Object 11"/>
          <p:cNvGraphicFramePr>
            <a:graphicFrameLocks noChangeAspect="1"/>
          </p:cNvGraphicFramePr>
          <p:nvPr/>
        </p:nvGraphicFramePr>
        <p:xfrm>
          <a:off x="1908175" y="2649538"/>
          <a:ext cx="5257800" cy="757237"/>
        </p:xfrm>
        <a:graphic>
          <a:graphicData uri="http://schemas.openxmlformats.org/presentationml/2006/ole">
            <mc:AlternateContent xmlns:mc="http://schemas.openxmlformats.org/markup-compatibility/2006">
              <mc:Choice xmlns:v="urn:schemas-microsoft-com:vml" Requires="v">
                <p:oleObj spid="_x0000_s49184" name="Формула" r:id="rId8" imgW="4178300" imgH="609600" progId="Equation.3">
                  <p:embed/>
                </p:oleObj>
              </mc:Choice>
              <mc:Fallback>
                <p:oleObj name="Формула" r:id="rId8" imgW="4178300" imgH="6096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175" y="2649538"/>
                        <a:ext cx="52578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4" name="Rectangle 1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49157" name="Object 13"/>
          <p:cNvGraphicFramePr>
            <a:graphicFrameLocks noChangeAspect="1"/>
          </p:cNvGraphicFramePr>
          <p:nvPr/>
        </p:nvGraphicFramePr>
        <p:xfrm>
          <a:off x="4032250" y="558800"/>
          <a:ext cx="1116013" cy="296863"/>
        </p:xfrm>
        <a:graphic>
          <a:graphicData uri="http://schemas.openxmlformats.org/presentationml/2006/ole">
            <mc:AlternateContent xmlns:mc="http://schemas.openxmlformats.org/markup-compatibility/2006">
              <mc:Choice xmlns:v="urn:schemas-microsoft-com:vml" Requires="v">
                <p:oleObj spid="_x0000_s49185" name="Equation" r:id="rId10" imgW="609336" imgH="165028" progId="Equation.3">
                  <p:embed/>
                </p:oleObj>
              </mc:Choice>
              <mc:Fallback>
                <p:oleObj name="Equation" r:id="rId10" imgW="609336" imgH="165028"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558800"/>
                        <a:ext cx="11160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5" name="Rectangle 14"/>
          <p:cNvSpPr>
            <a:spLocks noChangeArrowheads="1"/>
          </p:cNvSpPr>
          <p:nvPr/>
        </p:nvSpPr>
        <p:spPr bwMode="auto">
          <a:xfrm>
            <a:off x="0" y="161925"/>
            <a:ext cx="2619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solidFill>
                  <a:srgbClr val="000000"/>
                </a:solidFill>
                <a:latin typeface="Arial" charset="0"/>
                <a:cs typeface="Times New Roman" pitchFamily="100" charset="0"/>
              </a:rPr>
              <a:t> </a:t>
            </a:r>
            <a:r>
              <a:rPr lang="ru-RU" sz="1100">
                <a:latin typeface="Arial" charset="0"/>
                <a:cs typeface="Times New Roman" pitchFamily="100" charset="0"/>
              </a:rPr>
              <a:t> </a:t>
            </a:r>
            <a:endParaRPr lang="ru-RU">
              <a:latin typeface="Arial" charset="0"/>
              <a:cs typeface="Times New Roman" pitchFamily="100" charset="0"/>
            </a:endParaRPr>
          </a:p>
        </p:txBody>
      </p:sp>
      <p:sp>
        <p:nvSpPr>
          <p:cNvPr id="49166" name="Rectangle 15"/>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49158" name="Object 16"/>
          <p:cNvGraphicFramePr>
            <a:graphicFrameLocks noChangeAspect="1"/>
          </p:cNvGraphicFramePr>
          <p:nvPr/>
        </p:nvGraphicFramePr>
        <p:xfrm>
          <a:off x="3203575" y="3824288"/>
          <a:ext cx="792163" cy="258762"/>
        </p:xfrm>
        <a:graphic>
          <a:graphicData uri="http://schemas.openxmlformats.org/presentationml/2006/ole">
            <mc:AlternateContent xmlns:mc="http://schemas.openxmlformats.org/markup-compatibility/2006">
              <mc:Choice xmlns:v="urn:schemas-microsoft-com:vml" Requires="v">
                <p:oleObj spid="_x0000_s49186" name="Equation" r:id="rId12" imgW="494870" imgH="164957" progId="Equation.3">
                  <p:embed/>
                </p:oleObj>
              </mc:Choice>
              <mc:Fallback>
                <p:oleObj name="Equation" r:id="rId12" imgW="494870" imgH="164957"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575" y="3824288"/>
                        <a:ext cx="7921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3"/>
          <p:cNvSpPr>
            <a:spLocks noChangeArrowheads="1"/>
          </p:cNvSpPr>
          <p:nvPr/>
        </p:nvSpPr>
        <p:spPr bwMode="auto">
          <a:xfrm>
            <a:off x="179388" y="188913"/>
            <a:ext cx="8605837" cy="10795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51207" name="Rectangle 31"/>
          <p:cNvSpPr>
            <a:spLocks noChangeArrowheads="1"/>
          </p:cNvSpPr>
          <p:nvPr/>
        </p:nvSpPr>
        <p:spPr bwMode="auto">
          <a:xfrm>
            <a:off x="250825" y="60515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08" name="Rectangle 32"/>
          <p:cNvSpPr>
            <a:spLocks noChangeArrowheads="1"/>
          </p:cNvSpPr>
          <p:nvPr/>
        </p:nvSpPr>
        <p:spPr bwMode="auto">
          <a:xfrm>
            <a:off x="250825" y="6280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09" name="Rectangle 33"/>
          <p:cNvSpPr>
            <a:spLocks noChangeArrowheads="1"/>
          </p:cNvSpPr>
          <p:nvPr/>
        </p:nvSpPr>
        <p:spPr bwMode="auto">
          <a:xfrm>
            <a:off x="250825" y="6537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10" name="Rectangle 39"/>
          <p:cNvSpPr>
            <a:spLocks noChangeArrowheads="1"/>
          </p:cNvSpPr>
          <p:nvPr/>
        </p:nvSpPr>
        <p:spPr bwMode="auto">
          <a:xfrm>
            <a:off x="250825" y="957897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1200">
                <a:latin typeface="Arial" charset="0"/>
                <a:cs typeface="Times New Roman" pitchFamily="100" charset="0"/>
              </a:rPr>
              <a:t> </a:t>
            </a:r>
            <a:endParaRPr lang="en-US">
              <a:latin typeface="Arial" charset="0"/>
              <a:cs typeface="Times New Roman" pitchFamily="100" charset="0"/>
            </a:endParaRPr>
          </a:p>
        </p:txBody>
      </p:sp>
      <p:sp>
        <p:nvSpPr>
          <p:cNvPr id="51211" name="Rectangle 41"/>
          <p:cNvSpPr>
            <a:spLocks noChangeArrowheads="1"/>
          </p:cNvSpPr>
          <p:nvPr/>
        </p:nvSpPr>
        <p:spPr bwMode="auto">
          <a:xfrm>
            <a:off x="-215900" y="152400"/>
            <a:ext cx="95408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t>The </a:t>
            </a:r>
            <a:r>
              <a:rPr lang="en-US" i="1">
                <a:latin typeface="Arial" charset="0"/>
              </a:rPr>
              <a:t>cc</a:t>
            </a:r>
            <a:r>
              <a:rPr lang="en-US" sz="2000" b="1"/>
              <a:t> system has been investigated in great detail first in e</a:t>
            </a:r>
            <a:r>
              <a:rPr lang="en-US" sz="2000" b="1" baseline="30000"/>
              <a:t>+</a:t>
            </a:r>
            <a:r>
              <a:rPr lang="en-US" sz="2000" b="1"/>
              <a:t>e</a:t>
            </a:r>
            <a:r>
              <a:rPr lang="en-US" sz="2000" b="1" baseline="30000"/>
              <a:t>-</a:t>
            </a:r>
            <a:r>
              <a:rPr lang="en-US" sz="2000" b="1"/>
              <a:t>-reactions, and afterwards on</a:t>
            </a:r>
            <a:r>
              <a:rPr lang="en-US" sz="2000" b="1" i="1"/>
              <a:t> </a:t>
            </a:r>
            <a:r>
              <a:rPr lang="en-US" sz="2000" b="1"/>
              <a:t>a restricted scale (E</a:t>
            </a:r>
            <a:r>
              <a:rPr lang="en-US" sz="2000" b="1" baseline="-25000"/>
              <a:t>p </a:t>
            </a:r>
            <a:r>
              <a:rPr lang="en-US" sz="2000" b="1">
                <a:cs typeface="Times New Roman" pitchFamily="100" charset="0"/>
              </a:rPr>
              <a:t>≤ 9 GeV), but with high precision in </a:t>
            </a:r>
          </a:p>
          <a:p>
            <a:pPr algn="ctr"/>
            <a:r>
              <a:rPr lang="en-US" sz="2000" b="1" i="1">
                <a:cs typeface="Times New Roman" pitchFamily="100" charset="0"/>
              </a:rPr>
              <a:t>pp</a:t>
            </a:r>
            <a:r>
              <a:rPr lang="en-US" sz="2000" b="1">
                <a:cs typeface="Times New Roman" pitchFamily="100" charset="0"/>
              </a:rPr>
              <a:t>-annihilation (the experiments R704 at CERN and E760/E835 at Fermilab). </a:t>
            </a:r>
          </a:p>
          <a:p>
            <a:pPr algn="ctr"/>
            <a:endParaRPr lang="en-US" sz="2000" b="1">
              <a:cs typeface="Times New Roman" pitchFamily="100" charset="0"/>
            </a:endParaRPr>
          </a:p>
          <a:p>
            <a:pPr algn="ctr"/>
            <a:r>
              <a:rPr lang="en-US" sz="2000" b="1" u="sng">
                <a:solidFill>
                  <a:srgbClr val="0000FF"/>
                </a:solidFill>
                <a:cs typeface="Times New Roman" pitchFamily="100" charset="0"/>
              </a:rPr>
              <a:t>The number of unsolved questions related to charmonium has remained:</a:t>
            </a:r>
            <a:r>
              <a:rPr lang="ru-RU" sz="2000" b="1">
                <a:cs typeface="Times New Roman" pitchFamily="100" charset="0"/>
              </a:rPr>
              <a:t> </a:t>
            </a:r>
            <a:endParaRPr lang="en-US" sz="2000" b="1">
              <a:cs typeface="Times New Roman" pitchFamily="100" charset="0"/>
            </a:endParaRPr>
          </a:p>
        </p:txBody>
      </p:sp>
      <p:sp>
        <p:nvSpPr>
          <p:cNvPr id="51212" name="Rectangle 48"/>
          <p:cNvSpPr>
            <a:spLocks noChangeArrowheads="1"/>
          </p:cNvSpPr>
          <p:nvPr/>
        </p:nvSpPr>
        <p:spPr bwMode="auto">
          <a:xfrm>
            <a:off x="142875" y="5157788"/>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en-US"/>
              <a:t>  decays into particle-antiparticle or </a:t>
            </a:r>
            <a:r>
              <a:rPr lang="en-US" i="1"/>
              <a:t>DD</a:t>
            </a:r>
            <a:r>
              <a:rPr lang="en-US"/>
              <a:t>-pair:</a:t>
            </a:r>
            <a:r>
              <a:rPr lang="en-US" b="1"/>
              <a:t> </a:t>
            </a:r>
            <a:r>
              <a:rPr lang="en-US" i="1"/>
              <a:t>pp → </a:t>
            </a:r>
            <a:r>
              <a:rPr lang="en-US"/>
              <a:t>(</a:t>
            </a:r>
            <a:r>
              <a:rPr lang="en-US" i="1"/>
              <a:t>Ψ, </a:t>
            </a:r>
            <a:r>
              <a:rPr lang="el-GR" i="1"/>
              <a:t>η</a:t>
            </a:r>
            <a:r>
              <a:rPr lang="en-US" i="1" baseline="-25000"/>
              <a:t>c</a:t>
            </a:r>
            <a:r>
              <a:rPr lang="en-US" i="1"/>
              <a:t>,</a:t>
            </a:r>
            <a:r>
              <a:rPr lang="en-US" i="1" baseline="-25000"/>
              <a:t>, </a:t>
            </a:r>
            <a:r>
              <a:rPr lang="el-GR" i="1">
                <a:cs typeface="Times New Roman" pitchFamily="100" charset="0"/>
              </a:rPr>
              <a:t>χ</a:t>
            </a:r>
            <a:r>
              <a:rPr lang="en-US" i="1" baseline="-25000">
                <a:cs typeface="Times New Roman" pitchFamily="100" charset="0"/>
              </a:rPr>
              <a:t>cJ</a:t>
            </a:r>
            <a:r>
              <a:rPr lang="en-US" i="1">
                <a:cs typeface="Times New Roman" pitchFamily="100" charset="0"/>
              </a:rPr>
              <a:t>,..</a:t>
            </a:r>
            <a:r>
              <a:rPr lang="en-US">
                <a:cs typeface="Times New Roman" pitchFamily="100" charset="0"/>
              </a:rPr>
              <a:t>)</a:t>
            </a:r>
            <a:r>
              <a:rPr lang="en-US" i="1">
                <a:cs typeface="Times New Roman" pitchFamily="100" charset="0"/>
              </a:rPr>
              <a:t> </a:t>
            </a:r>
            <a:r>
              <a:rPr lang="en-US" i="1"/>
              <a:t>→          ,         ,            ,          </a:t>
            </a:r>
            <a:r>
              <a:rPr lang="en-US"/>
              <a:t>;</a:t>
            </a:r>
          </a:p>
          <a:p>
            <a:pPr algn="just">
              <a:buFontTx/>
              <a:buChar char="-"/>
            </a:pPr>
            <a:r>
              <a:rPr lang="en-US"/>
              <a:t>  decays into light hadrons: </a:t>
            </a:r>
            <a:r>
              <a:rPr lang="en-US" i="1"/>
              <a:t>pp</a:t>
            </a:r>
            <a:r>
              <a:rPr lang="en-US"/>
              <a:t> </a:t>
            </a:r>
            <a:r>
              <a:rPr lang="en-US" i="1">
                <a:cs typeface="Times New Roman" pitchFamily="100" charset="0"/>
              </a:rPr>
              <a:t>→ (Ψ, </a:t>
            </a:r>
            <a:r>
              <a:rPr lang="el-GR" i="1">
                <a:cs typeface="Times New Roman" pitchFamily="100" charset="0"/>
              </a:rPr>
              <a:t>η</a:t>
            </a:r>
            <a:r>
              <a:rPr lang="en-US" i="1" baseline="-25000">
                <a:cs typeface="Times New Roman" pitchFamily="100" charset="0"/>
              </a:rPr>
              <a:t>c</a:t>
            </a:r>
            <a:r>
              <a:rPr lang="en-US" i="1">
                <a:cs typeface="Times New Roman" pitchFamily="100" charset="0"/>
              </a:rPr>
              <a:t>,..)</a:t>
            </a:r>
            <a:r>
              <a:rPr lang="en-US" i="1">
                <a:latin typeface="Arial" charset="0"/>
                <a:cs typeface="Times New Roman" pitchFamily="100" charset="0"/>
              </a:rPr>
              <a:t> </a:t>
            </a:r>
            <a:r>
              <a:rPr lang="en-US" i="1"/>
              <a:t>→ ρπ</a:t>
            </a:r>
            <a:r>
              <a:rPr lang="en-US"/>
              <a:t>;   </a:t>
            </a:r>
            <a:r>
              <a:rPr lang="en-US" i="1"/>
              <a:t>pp → Ψ</a:t>
            </a:r>
            <a:r>
              <a:rPr lang="en-US" i="1">
                <a:latin typeface="Arial" charset="0"/>
              </a:rPr>
              <a:t> </a:t>
            </a:r>
            <a:r>
              <a:rPr lang="en-US" i="1"/>
              <a:t>→</a:t>
            </a:r>
            <a:r>
              <a:rPr lang="en-US" i="1">
                <a:latin typeface="Arial" charset="0"/>
              </a:rPr>
              <a:t> </a:t>
            </a:r>
            <a:r>
              <a:rPr lang="en-US" i="1"/>
              <a:t>π</a:t>
            </a:r>
            <a:r>
              <a:rPr lang="en-US" i="1" baseline="30000"/>
              <a:t>+</a:t>
            </a:r>
            <a:r>
              <a:rPr lang="en-US" i="1"/>
              <a:t>π </a:t>
            </a:r>
            <a:r>
              <a:rPr lang="en-US" i="1" baseline="30000"/>
              <a:t>-</a:t>
            </a:r>
            <a:r>
              <a:rPr lang="en-US"/>
              <a:t>, </a:t>
            </a:r>
            <a:r>
              <a:rPr lang="en-US" i="1"/>
              <a:t>pp → Ψ</a:t>
            </a:r>
            <a:r>
              <a:rPr lang="en-US" i="1">
                <a:latin typeface="Arial" charset="0"/>
              </a:rPr>
              <a:t> </a:t>
            </a:r>
            <a:r>
              <a:rPr lang="en-US" i="1"/>
              <a:t>→ ωπ</a:t>
            </a:r>
            <a:r>
              <a:rPr lang="en-US" i="1" baseline="30000"/>
              <a:t>0</a:t>
            </a:r>
            <a:r>
              <a:rPr lang="en-US"/>
              <a:t>, </a:t>
            </a:r>
            <a:r>
              <a:rPr lang="en-US" i="1"/>
              <a:t>η</a:t>
            </a:r>
            <a:r>
              <a:rPr lang="ru-RU" i="1"/>
              <a:t>π</a:t>
            </a:r>
            <a:r>
              <a:rPr lang="en-US" i="1" baseline="30000"/>
              <a:t>0</a:t>
            </a:r>
            <a:r>
              <a:rPr lang="en-US"/>
              <a:t>,…</a:t>
            </a:r>
            <a:r>
              <a:rPr lang="ru-RU"/>
              <a:t> </a:t>
            </a:r>
            <a:r>
              <a:rPr lang="en-US"/>
              <a:t>;</a:t>
            </a:r>
          </a:p>
          <a:p>
            <a:pPr algn="just">
              <a:buFontTx/>
              <a:buChar char="-"/>
            </a:pPr>
            <a:r>
              <a:rPr lang="en-US"/>
              <a:t>decays with </a:t>
            </a:r>
            <a:r>
              <a:rPr lang="en-US" i="1"/>
              <a:t>J/</a:t>
            </a:r>
            <a:r>
              <a:rPr lang="el-GR" i="1">
                <a:cs typeface="Times New Roman" pitchFamily="100" charset="0"/>
              </a:rPr>
              <a:t>Ψ</a:t>
            </a:r>
            <a:r>
              <a:rPr lang="en-US">
                <a:cs typeface="Times New Roman" pitchFamily="100" charset="0"/>
              </a:rPr>
              <a:t>, </a:t>
            </a:r>
            <a:r>
              <a:rPr lang="el-GR" i="1">
                <a:cs typeface="Times New Roman" pitchFamily="100" charset="0"/>
              </a:rPr>
              <a:t>Ψ</a:t>
            </a:r>
            <a:r>
              <a:rPr lang="en-US" i="1">
                <a:cs typeface="Times New Roman" pitchFamily="100" charset="0"/>
              </a:rPr>
              <a:t>'</a:t>
            </a:r>
            <a:r>
              <a:rPr lang="en-US">
                <a:cs typeface="Times New Roman" pitchFamily="100" charset="0"/>
              </a:rPr>
              <a:t> and</a:t>
            </a:r>
            <a:r>
              <a:rPr lang="en-US" i="1">
                <a:cs typeface="Times New Roman" pitchFamily="100" charset="0"/>
              </a:rPr>
              <a:t> h</a:t>
            </a:r>
            <a:r>
              <a:rPr lang="en-US" i="1" baseline="-25000">
                <a:cs typeface="Times New Roman" pitchFamily="100" charset="0"/>
              </a:rPr>
              <a:t>c</a:t>
            </a:r>
            <a:r>
              <a:rPr lang="en-US">
                <a:cs typeface="Times New Roman" pitchFamily="100" charset="0"/>
              </a:rPr>
              <a:t> in the final state:</a:t>
            </a:r>
            <a:r>
              <a:rPr lang="en-US">
                <a:solidFill>
                  <a:srgbClr val="0000FF"/>
                </a:solidFill>
                <a:cs typeface="Times New Roman" pitchFamily="100" charset="0"/>
              </a:rPr>
              <a:t>  </a:t>
            </a:r>
            <a:r>
              <a:rPr lang="en-US" i="1">
                <a:cs typeface="Times New Roman" pitchFamily="100" charset="0"/>
              </a:rPr>
              <a:t>pp </a:t>
            </a:r>
            <a:r>
              <a:rPr lang="en-US" i="1"/>
              <a:t>→ J/Ψ </a:t>
            </a:r>
            <a:r>
              <a:rPr lang="en-US" i="1">
                <a:cs typeface="Arial" charset="0"/>
              </a:rPr>
              <a:t>+ X </a:t>
            </a:r>
            <a:r>
              <a:rPr lang="en-US">
                <a:cs typeface="Arial" charset="0"/>
              </a:rPr>
              <a:t>=&gt;</a:t>
            </a:r>
            <a:r>
              <a:rPr lang="en-US" i="1">
                <a:cs typeface="Arial" charset="0"/>
              </a:rPr>
              <a:t> pp </a:t>
            </a:r>
            <a:r>
              <a:rPr lang="en-US" i="1"/>
              <a:t>→ J/Ψ π</a:t>
            </a:r>
            <a:r>
              <a:rPr lang="en-US" i="1" baseline="30000"/>
              <a:t>+</a:t>
            </a:r>
            <a:r>
              <a:rPr lang="en-US" i="1"/>
              <a:t>π </a:t>
            </a:r>
            <a:r>
              <a:rPr lang="en-US" i="1" baseline="30000"/>
              <a:t>-</a:t>
            </a:r>
            <a:r>
              <a:rPr lang="en-US"/>
              <a:t>,</a:t>
            </a:r>
            <a:r>
              <a:rPr lang="en-US" i="1"/>
              <a:t> pp → J/Ψ π</a:t>
            </a:r>
            <a:r>
              <a:rPr lang="en-US" i="1" baseline="30000"/>
              <a:t>0</a:t>
            </a:r>
            <a:r>
              <a:rPr lang="en-US" i="1"/>
              <a:t>π</a:t>
            </a:r>
            <a:r>
              <a:rPr lang="en-US" i="1" baseline="30000"/>
              <a:t>0</a:t>
            </a:r>
            <a:r>
              <a:rPr lang="en-US"/>
              <a:t>;</a:t>
            </a:r>
            <a:endParaRPr lang="en-US" baseline="30000"/>
          </a:p>
          <a:p>
            <a:pPr algn="just"/>
            <a:r>
              <a:rPr lang="en-US" baseline="30000"/>
              <a:t>       </a:t>
            </a:r>
            <a:r>
              <a:rPr lang="en-US" i="1"/>
              <a:t>pp → </a:t>
            </a:r>
            <a:r>
              <a:rPr lang="el-GR" i="1"/>
              <a:t>Ψ</a:t>
            </a:r>
            <a:r>
              <a:rPr lang="en-US" i="1"/>
              <a:t>' + X </a:t>
            </a:r>
            <a:r>
              <a:rPr lang="en-US"/>
              <a:t>=&gt;</a:t>
            </a:r>
            <a:r>
              <a:rPr lang="en-US" i="1"/>
              <a:t> pp → </a:t>
            </a:r>
            <a:r>
              <a:rPr lang="el-GR" i="1"/>
              <a:t>Ψ</a:t>
            </a:r>
            <a:r>
              <a:rPr lang="en-US" i="1"/>
              <a:t>' π</a:t>
            </a:r>
            <a:r>
              <a:rPr lang="en-US" i="1" baseline="30000"/>
              <a:t>+</a:t>
            </a:r>
            <a:r>
              <a:rPr lang="en-US" i="1"/>
              <a:t>π </a:t>
            </a:r>
            <a:r>
              <a:rPr lang="en-US" i="1" baseline="30000"/>
              <a:t>-</a:t>
            </a:r>
            <a:r>
              <a:rPr lang="en-US"/>
              <a:t>,</a:t>
            </a:r>
            <a:r>
              <a:rPr lang="en-US" i="1"/>
              <a:t> pp → </a:t>
            </a:r>
            <a:r>
              <a:rPr lang="el-GR" i="1"/>
              <a:t>Ψ</a:t>
            </a:r>
            <a:r>
              <a:rPr lang="en-US" i="1"/>
              <a:t>' π</a:t>
            </a:r>
            <a:r>
              <a:rPr lang="en-US" i="1" baseline="30000"/>
              <a:t>0</a:t>
            </a:r>
            <a:r>
              <a:rPr lang="en-US" i="1"/>
              <a:t>π</a:t>
            </a:r>
            <a:r>
              <a:rPr lang="en-US" i="1" baseline="30000"/>
              <a:t>0</a:t>
            </a:r>
            <a:r>
              <a:rPr lang="en-US"/>
              <a:t>; </a:t>
            </a:r>
            <a:r>
              <a:rPr lang="en-US" i="1" baseline="30000"/>
              <a:t> </a:t>
            </a:r>
            <a:r>
              <a:rPr lang="en-US" i="1"/>
              <a:t>pp → h</a:t>
            </a:r>
            <a:r>
              <a:rPr lang="en-US" i="1" baseline="-25000"/>
              <a:t>c</a:t>
            </a:r>
            <a:r>
              <a:rPr lang="en-US" i="1"/>
              <a:t> π</a:t>
            </a:r>
            <a:r>
              <a:rPr lang="en-US" i="1" baseline="30000"/>
              <a:t>+</a:t>
            </a:r>
            <a:r>
              <a:rPr lang="en-US" i="1"/>
              <a:t>π </a:t>
            </a:r>
            <a:r>
              <a:rPr lang="en-US" i="1" baseline="30000"/>
              <a:t>-</a:t>
            </a:r>
            <a:r>
              <a:rPr lang="en-US"/>
              <a:t>,</a:t>
            </a:r>
            <a:r>
              <a:rPr lang="en-US" i="1"/>
              <a:t> pp → h</a:t>
            </a:r>
            <a:r>
              <a:rPr lang="en-US" i="1" baseline="-25000"/>
              <a:t>c</a:t>
            </a:r>
            <a:r>
              <a:rPr lang="en-US" i="1"/>
              <a:t> π</a:t>
            </a:r>
            <a:r>
              <a:rPr lang="en-US" i="1" baseline="30000"/>
              <a:t>0</a:t>
            </a:r>
            <a:r>
              <a:rPr lang="en-US" i="1"/>
              <a:t>π</a:t>
            </a:r>
            <a:r>
              <a:rPr lang="en-US" i="1" baseline="30000"/>
              <a:t>0</a:t>
            </a:r>
            <a:r>
              <a:rPr lang="en-US"/>
              <a:t>.</a:t>
            </a:r>
          </a:p>
        </p:txBody>
      </p:sp>
      <p:sp>
        <p:nvSpPr>
          <p:cNvPr id="51213" name="Rectangle 55"/>
          <p:cNvSpPr>
            <a:spLocks noChangeArrowheads="1"/>
          </p:cNvSpPr>
          <p:nvPr/>
        </p:nvSpPr>
        <p:spPr bwMode="auto">
          <a:xfrm>
            <a:off x="0" y="3282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14" name="Rectangle 56"/>
          <p:cNvSpPr>
            <a:spLocks noChangeArrowheads="1"/>
          </p:cNvSpPr>
          <p:nvPr/>
        </p:nvSpPr>
        <p:spPr bwMode="auto">
          <a:xfrm>
            <a:off x="0" y="35115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15" name="Rectangle 57"/>
          <p:cNvSpPr>
            <a:spLocks noChangeArrowheads="1"/>
          </p:cNvSpPr>
          <p:nvPr/>
        </p:nvSpPr>
        <p:spPr bwMode="auto">
          <a:xfrm>
            <a:off x="263525" y="4816475"/>
            <a:ext cx="8713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600" b="1" u="sng">
                <a:solidFill>
                  <a:srgbClr val="0000FF"/>
                </a:solidFill>
              </a:rPr>
              <a:t>IN GENERAL ONE CAN IDENTIFY THREE MAIN CLASSES OF CHARMONIUM DECAYS:</a:t>
            </a:r>
            <a:endParaRPr lang="ru-RU" sz="1600" b="1" u="sng">
              <a:solidFill>
                <a:srgbClr val="0000FF"/>
              </a:solidFill>
            </a:endParaRPr>
          </a:p>
        </p:txBody>
      </p:sp>
      <p:sp>
        <p:nvSpPr>
          <p:cNvPr id="51216" name="Rectangle 69"/>
          <p:cNvSpPr>
            <a:spLocks noChangeArrowheads="1"/>
          </p:cNvSpPr>
          <p:nvPr/>
        </p:nvSpPr>
        <p:spPr bwMode="auto">
          <a:xfrm>
            <a:off x="0" y="31321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17" name="Line 78"/>
          <p:cNvSpPr>
            <a:spLocks noChangeShapeType="1"/>
          </p:cNvSpPr>
          <p:nvPr/>
        </p:nvSpPr>
        <p:spPr bwMode="auto">
          <a:xfrm>
            <a:off x="358775" y="944563"/>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18" name="Rectangle 81"/>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19" name="Rectangle 87"/>
          <p:cNvSpPr>
            <a:spLocks noChangeArrowheads="1"/>
          </p:cNvSpPr>
          <p:nvPr/>
        </p:nvSpPr>
        <p:spPr bwMode="auto">
          <a:xfrm>
            <a:off x="287338" y="1673225"/>
            <a:ext cx="84613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88925" algn="just"/>
            <a:r>
              <a:rPr lang="en-US" sz="1600" b="1">
                <a:latin typeface="Arial" charset="0"/>
              </a:rPr>
              <a:t>•</a:t>
            </a:r>
            <a:r>
              <a:rPr lang="ru-RU">
                <a:latin typeface="Arial" charset="0"/>
              </a:rPr>
              <a:t> </a:t>
            </a:r>
            <a:r>
              <a:rPr lang="en-US" sz="1600" b="1">
                <a:latin typeface="Arial" charset="0"/>
              </a:rPr>
              <a:t>singlet </a:t>
            </a:r>
            <a:r>
              <a:rPr lang="en-US" sz="1600" b="1" i="1" baseline="30000">
                <a:latin typeface="Arial" charset="0"/>
              </a:rPr>
              <a:t>1</a:t>
            </a:r>
            <a:r>
              <a:rPr lang="en-US" sz="1600" b="1" i="1">
                <a:latin typeface="Arial" charset="0"/>
              </a:rPr>
              <a:t>D</a:t>
            </a:r>
            <a:r>
              <a:rPr lang="en-US" sz="1600" b="1" i="1" baseline="-25000">
                <a:latin typeface="Arial" charset="0"/>
              </a:rPr>
              <a:t>2</a:t>
            </a:r>
            <a:r>
              <a:rPr lang="en-US" sz="1600" b="1" i="1">
                <a:latin typeface="Arial" charset="0"/>
              </a:rPr>
              <a:t> </a:t>
            </a:r>
            <a:r>
              <a:rPr lang="en-US" sz="1600" b="1">
                <a:latin typeface="Arial" charset="0"/>
              </a:rPr>
              <a:t>and triplet </a:t>
            </a:r>
            <a:r>
              <a:rPr lang="en-US" sz="1600" b="1" i="1" baseline="30000">
                <a:latin typeface="Arial" charset="0"/>
              </a:rPr>
              <a:t>3</a:t>
            </a:r>
            <a:r>
              <a:rPr lang="en-US" sz="1600" b="1" i="1">
                <a:latin typeface="Arial" charset="0"/>
              </a:rPr>
              <a:t>D</a:t>
            </a:r>
            <a:r>
              <a:rPr lang="en-US" sz="1600" b="1" i="1" baseline="-25000">
                <a:latin typeface="Arial" charset="0"/>
              </a:rPr>
              <a:t>J</a:t>
            </a:r>
            <a:r>
              <a:rPr lang="en-US" sz="1600" b="1">
                <a:latin typeface="Arial" charset="0"/>
              </a:rPr>
              <a:t> charmonium states are not determined yet;</a:t>
            </a:r>
            <a:r>
              <a:rPr lang="ru-RU" b="1">
                <a:latin typeface="Arial" charset="0"/>
              </a:rPr>
              <a:t> </a:t>
            </a:r>
            <a:endParaRPr lang="en-US" b="1">
              <a:latin typeface="Arial" charset="0"/>
            </a:endParaRPr>
          </a:p>
          <a:p>
            <a:pPr indent="288925" algn="just"/>
            <a:r>
              <a:rPr lang="en-US" sz="1600" b="1">
                <a:latin typeface="Arial" charset="0"/>
              </a:rPr>
              <a:t>•</a:t>
            </a:r>
            <a:r>
              <a:rPr lang="ru-RU" b="1">
                <a:latin typeface="Arial" charset="0"/>
              </a:rPr>
              <a:t> </a:t>
            </a:r>
            <a:r>
              <a:rPr lang="en-US" sz="1600" b="1">
                <a:latin typeface="Arial" charset="0"/>
              </a:rPr>
              <a:t>higher laying singlet </a:t>
            </a:r>
            <a:r>
              <a:rPr lang="en-US" sz="1600" b="1" i="1" baseline="30000">
                <a:latin typeface="Arial" charset="0"/>
              </a:rPr>
              <a:t>1</a:t>
            </a:r>
            <a:r>
              <a:rPr lang="en-US" sz="1600" b="1" i="1">
                <a:latin typeface="Arial" charset="0"/>
              </a:rPr>
              <a:t>S</a:t>
            </a:r>
            <a:r>
              <a:rPr lang="en-US" sz="1600" b="1" i="1" baseline="-25000">
                <a:latin typeface="Arial" charset="0"/>
              </a:rPr>
              <a:t>0 </a:t>
            </a:r>
            <a:r>
              <a:rPr lang="en-US" sz="1600" b="1" i="1">
                <a:latin typeface="Arial" charset="0"/>
              </a:rPr>
              <a:t>, </a:t>
            </a:r>
            <a:r>
              <a:rPr lang="en-US" sz="1600" b="1" i="1" baseline="30000">
                <a:latin typeface="Arial" charset="0"/>
              </a:rPr>
              <a:t>1</a:t>
            </a:r>
            <a:r>
              <a:rPr lang="en-US" sz="1600" b="1" i="1">
                <a:latin typeface="Arial" charset="0"/>
              </a:rPr>
              <a:t>P</a:t>
            </a:r>
            <a:r>
              <a:rPr lang="en-US" sz="1600" b="1" i="1" baseline="-25000">
                <a:latin typeface="Arial" charset="0"/>
              </a:rPr>
              <a:t>1</a:t>
            </a:r>
            <a:r>
              <a:rPr lang="en-US" sz="1600" b="1" i="1">
                <a:latin typeface="Arial" charset="0"/>
              </a:rPr>
              <a:t> </a:t>
            </a:r>
            <a:r>
              <a:rPr lang="en-US" sz="1600" b="1">
                <a:latin typeface="Arial" charset="0"/>
              </a:rPr>
              <a:t>and triplet </a:t>
            </a:r>
            <a:r>
              <a:rPr lang="en-US" sz="1600" b="1" i="1" baseline="30000">
                <a:latin typeface="Arial" charset="0"/>
              </a:rPr>
              <a:t>3</a:t>
            </a:r>
            <a:r>
              <a:rPr lang="en-US" sz="1600" b="1" i="1">
                <a:latin typeface="Arial" charset="0"/>
              </a:rPr>
              <a:t>S</a:t>
            </a:r>
            <a:r>
              <a:rPr lang="en-US" sz="1600" b="1" i="1" baseline="-25000">
                <a:latin typeface="Arial" charset="0"/>
              </a:rPr>
              <a:t>1</a:t>
            </a:r>
            <a:r>
              <a:rPr lang="en-US" sz="1600" b="1">
                <a:latin typeface="Arial" charset="0"/>
              </a:rPr>
              <a:t> </a:t>
            </a:r>
            <a:r>
              <a:rPr lang="en-US" sz="1600" b="1" i="1">
                <a:latin typeface="Arial" charset="0"/>
              </a:rPr>
              <a:t>, </a:t>
            </a:r>
            <a:r>
              <a:rPr lang="en-US" sz="1600" b="1" i="1" baseline="30000">
                <a:latin typeface="Arial" charset="0"/>
              </a:rPr>
              <a:t>3</a:t>
            </a:r>
            <a:r>
              <a:rPr lang="en-US" sz="1600" b="1" i="1">
                <a:latin typeface="Arial" charset="0"/>
              </a:rPr>
              <a:t>P</a:t>
            </a:r>
            <a:r>
              <a:rPr lang="en-US" sz="1600" b="1" i="1" baseline="-25000">
                <a:latin typeface="Arial" charset="0"/>
              </a:rPr>
              <a:t>J</a:t>
            </a:r>
            <a:r>
              <a:rPr lang="en-US" sz="1600" b="1" i="1">
                <a:latin typeface="Arial" charset="0"/>
              </a:rPr>
              <a:t>  </a:t>
            </a:r>
            <a:r>
              <a:rPr lang="en-US" sz="1600" b="1">
                <a:latin typeface="Arial" charset="0"/>
              </a:rPr>
              <a:t>– charmonium states are poorly</a:t>
            </a:r>
          </a:p>
          <a:p>
            <a:pPr indent="288925" algn="just"/>
            <a:r>
              <a:rPr lang="en-US" sz="1600" b="1">
                <a:latin typeface="Arial" charset="0"/>
              </a:rPr>
              <a:t>   investigated;</a:t>
            </a:r>
          </a:p>
          <a:p>
            <a:pPr indent="288925" algn="just"/>
            <a:r>
              <a:rPr lang="en-US" sz="1600">
                <a:latin typeface="Arial" charset="0"/>
              </a:rPr>
              <a:t>• </a:t>
            </a:r>
            <a:r>
              <a:rPr lang="en-US" sz="1600" b="1">
                <a:latin typeface="Arial" charset="0"/>
              </a:rPr>
              <a:t>only few partial widths of </a:t>
            </a:r>
            <a:r>
              <a:rPr lang="en-US" sz="1600" b="1" i="1" baseline="30000">
                <a:latin typeface="Arial" charset="0"/>
              </a:rPr>
              <a:t>3</a:t>
            </a:r>
            <a:r>
              <a:rPr lang="en-US" sz="1600" b="1" i="1">
                <a:latin typeface="Arial" charset="0"/>
              </a:rPr>
              <a:t>P</a:t>
            </a:r>
            <a:r>
              <a:rPr lang="en-US" sz="1600" b="1" i="1" baseline="-25000">
                <a:latin typeface="Arial" charset="0"/>
              </a:rPr>
              <a:t>J </a:t>
            </a:r>
            <a:r>
              <a:rPr lang="en-US" sz="1600" b="1">
                <a:latin typeface="Arial" charset="0"/>
              </a:rPr>
              <a:t>-states are known </a:t>
            </a:r>
            <a:r>
              <a:rPr lang="en-US" sz="1600">
                <a:latin typeface="Arial" charset="0"/>
              </a:rPr>
              <a:t>(some of the measured decay</a:t>
            </a:r>
          </a:p>
          <a:p>
            <a:pPr indent="288925" algn="just"/>
            <a:r>
              <a:rPr lang="en-US" sz="1600">
                <a:latin typeface="Arial" charset="0"/>
              </a:rPr>
              <a:t>  widths don’t fit theoretical schemes and additional experimental check</a:t>
            </a:r>
          </a:p>
          <a:p>
            <a:pPr indent="288925" algn="just"/>
            <a:r>
              <a:rPr lang="en-US" sz="1600">
                <a:latin typeface="Arial" charset="0"/>
              </a:rPr>
              <a:t>  or reconsideration of the corresponding theoretical models is needed, more</a:t>
            </a:r>
          </a:p>
          <a:p>
            <a:pPr indent="288925" algn="just"/>
            <a:r>
              <a:rPr lang="en-US" sz="1600">
                <a:latin typeface="Arial" charset="0"/>
              </a:rPr>
              <a:t>  data on different decay modes are desirable to clarify the situation)</a:t>
            </a:r>
            <a:r>
              <a:rPr lang="en-US" sz="1600" b="1">
                <a:latin typeface="Arial" charset="0"/>
              </a:rPr>
              <a:t>;</a:t>
            </a:r>
          </a:p>
          <a:p>
            <a:pPr indent="288925" algn="just"/>
            <a:r>
              <a:rPr lang="en-US" b="1"/>
              <a:t>• </a:t>
            </a:r>
            <a:r>
              <a:rPr lang="en-US" sz="1600" b="1">
                <a:latin typeface="Arial" charset="0"/>
              </a:rPr>
              <a:t>almost nothing is known about partial width of </a:t>
            </a:r>
            <a:r>
              <a:rPr lang="en-US" sz="1600" b="1" i="1" baseline="30000">
                <a:latin typeface="Arial" charset="0"/>
              </a:rPr>
              <a:t>1</a:t>
            </a:r>
            <a:r>
              <a:rPr lang="en-US" sz="1600" b="1" i="1">
                <a:latin typeface="Arial" charset="0"/>
              </a:rPr>
              <a:t>D</a:t>
            </a:r>
            <a:r>
              <a:rPr lang="en-US" sz="1600" b="1" i="1" baseline="-25000">
                <a:latin typeface="Arial" charset="0"/>
              </a:rPr>
              <a:t>2</a:t>
            </a:r>
            <a:r>
              <a:rPr lang="en-US" sz="1600" b="1" i="1">
                <a:latin typeface="Arial" charset="0"/>
              </a:rPr>
              <a:t> </a:t>
            </a:r>
            <a:r>
              <a:rPr lang="en-US" sz="1600" b="1">
                <a:latin typeface="Arial" charset="0"/>
              </a:rPr>
              <a:t>and</a:t>
            </a:r>
            <a:r>
              <a:rPr lang="en-US" sz="1600" b="1" i="1">
                <a:latin typeface="Arial" charset="0"/>
              </a:rPr>
              <a:t> </a:t>
            </a:r>
            <a:r>
              <a:rPr lang="en-US" sz="1600" b="1" i="1" baseline="30000">
                <a:latin typeface="Arial" charset="0"/>
              </a:rPr>
              <a:t>3</a:t>
            </a:r>
            <a:r>
              <a:rPr lang="en-US" sz="1600" b="1" i="1">
                <a:latin typeface="Arial" charset="0"/>
              </a:rPr>
              <a:t>D</a:t>
            </a:r>
            <a:r>
              <a:rPr lang="en-US" sz="1600" b="1" i="1" baseline="-25000">
                <a:latin typeface="Arial" charset="0"/>
              </a:rPr>
              <a:t>J</a:t>
            </a:r>
            <a:r>
              <a:rPr lang="en-US" sz="1600" b="1">
                <a:latin typeface="Arial" charset="0"/>
              </a:rPr>
              <a:t> charmonium states</a:t>
            </a:r>
            <a:r>
              <a:rPr lang="en-US" sz="1600">
                <a:latin typeface="Arial" charset="0"/>
              </a:rPr>
              <a:t>.</a:t>
            </a:r>
            <a:r>
              <a:rPr lang="ru-RU">
                <a:latin typeface="Arial" charset="0"/>
              </a:rPr>
              <a:t> </a:t>
            </a:r>
            <a:endParaRPr lang="en-US">
              <a:latin typeface="Arial" charset="0"/>
            </a:endParaRPr>
          </a:p>
          <a:p>
            <a:pPr indent="288925" algn="just" eaLnBrk="0" hangingPunct="0"/>
            <a:r>
              <a:rPr lang="en-US" sz="1400" b="1" u="sng">
                <a:solidFill>
                  <a:srgbClr val="0000FF"/>
                </a:solidFill>
                <a:latin typeface="Arial" charset="0"/>
              </a:rPr>
              <a:t>AS RESULT:</a:t>
            </a:r>
            <a:endParaRPr lang="ru-RU" sz="1400" b="1" u="sng">
              <a:solidFill>
                <a:srgbClr val="0000FF"/>
              </a:solidFill>
              <a:latin typeface="Arial" charset="0"/>
            </a:endParaRPr>
          </a:p>
          <a:p>
            <a:pPr indent="288925" algn="just" eaLnBrk="0" hangingPunct="0"/>
            <a:r>
              <a:rPr lang="en-US" sz="1600" b="1"/>
              <a:t>•  </a:t>
            </a:r>
            <a:r>
              <a:rPr lang="en-US" sz="1600" b="1">
                <a:latin typeface="Arial" charset="0"/>
                <a:cs typeface="Times New Roman" pitchFamily="100" charset="0"/>
              </a:rPr>
              <a:t>little is known on charmonium states  above the the </a:t>
            </a:r>
            <a:r>
              <a:rPr lang="en-US" sz="1600" b="1" i="1">
                <a:latin typeface="Arial" charset="0"/>
                <a:cs typeface="Times New Roman" pitchFamily="100" charset="0"/>
              </a:rPr>
              <a:t>DD</a:t>
            </a:r>
            <a:r>
              <a:rPr lang="en-US" sz="1600" b="1">
                <a:latin typeface="Arial" charset="0"/>
                <a:cs typeface="Times New Roman" pitchFamily="100" charset="0"/>
              </a:rPr>
              <a:t> – threshold (</a:t>
            </a:r>
            <a:r>
              <a:rPr lang="en-US" sz="1600" b="1" i="1">
                <a:latin typeface="Arial" charset="0"/>
                <a:cs typeface="Times New Roman" pitchFamily="100" charset="0"/>
              </a:rPr>
              <a:t>S, P, D</a:t>
            </a:r>
            <a:r>
              <a:rPr lang="en-US" sz="1600" b="1">
                <a:latin typeface="Arial" charset="0"/>
                <a:cs typeface="Times New Roman" pitchFamily="100" charset="0"/>
              </a:rPr>
              <a:t>,</a:t>
            </a:r>
            <a:r>
              <a:rPr lang="en-US" sz="1600" b="1" i="1">
                <a:latin typeface="Arial" charset="0"/>
                <a:cs typeface="Times New Roman" pitchFamily="100" charset="0"/>
              </a:rPr>
              <a:t>….</a:t>
            </a:r>
            <a:r>
              <a:rPr lang="en-US" sz="1600" b="1">
                <a:latin typeface="Arial" charset="0"/>
                <a:cs typeface="Times New Roman" pitchFamily="100" charset="0"/>
              </a:rPr>
              <a:t>);</a:t>
            </a:r>
            <a:r>
              <a:rPr lang="ru-RU" sz="1600" b="1">
                <a:latin typeface="Arial" charset="0"/>
                <a:cs typeface="Times New Roman" pitchFamily="100" charset="0"/>
              </a:rPr>
              <a:t> </a:t>
            </a:r>
            <a:endParaRPr lang="en-US" sz="1600" b="1">
              <a:latin typeface="Arial" charset="0"/>
              <a:cs typeface="Times New Roman" pitchFamily="100" charset="0"/>
            </a:endParaRPr>
          </a:p>
          <a:p>
            <a:pPr indent="288925" algn="just" eaLnBrk="0" hangingPunct="0"/>
            <a:r>
              <a:rPr lang="en-US" sz="1600" b="1"/>
              <a:t>• </a:t>
            </a:r>
            <a:r>
              <a:rPr lang="en-US" sz="1600" b="1">
                <a:latin typeface="Arial" charset="0"/>
                <a:cs typeface="Arial" charset="0"/>
              </a:rPr>
              <a:t> many recently discovered states above </a:t>
            </a:r>
            <a:r>
              <a:rPr lang="en-US" sz="1600" b="1" i="1">
                <a:latin typeface="Arial" charset="0"/>
                <a:cs typeface="Arial" charset="0"/>
              </a:rPr>
              <a:t>DD</a:t>
            </a:r>
            <a:r>
              <a:rPr lang="en-US" sz="1600" b="1">
                <a:latin typeface="Arial" charset="0"/>
                <a:cs typeface="Arial" charset="0"/>
              </a:rPr>
              <a:t> - threshold (</a:t>
            </a:r>
            <a:r>
              <a:rPr lang="en-US" sz="1600" b="1" i="1">
                <a:latin typeface="Arial" charset="0"/>
                <a:cs typeface="Arial" charset="0"/>
              </a:rPr>
              <a:t>XYZ</a:t>
            </a:r>
            <a:r>
              <a:rPr lang="en-US" sz="1600" b="1">
                <a:latin typeface="Arial" charset="0"/>
                <a:cs typeface="Arial" charset="0"/>
              </a:rPr>
              <a:t>-states) expect  their</a:t>
            </a:r>
          </a:p>
          <a:p>
            <a:pPr indent="288925" algn="just" eaLnBrk="0" hangingPunct="0"/>
            <a:r>
              <a:rPr lang="en-US" sz="1600" b="1">
                <a:latin typeface="Arial" charset="0"/>
                <a:cs typeface="Arial" charset="0"/>
              </a:rPr>
              <a:t>   verification and explanation (their interpretation now is far from being obvious).</a:t>
            </a:r>
          </a:p>
        </p:txBody>
      </p:sp>
      <p:sp>
        <p:nvSpPr>
          <p:cNvPr id="51220" name="Rectangle 90"/>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21" name="Rectangle 9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22" name="Rectangle 95"/>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51223" name="Line 96"/>
          <p:cNvSpPr>
            <a:spLocks noChangeShapeType="1"/>
          </p:cNvSpPr>
          <p:nvPr/>
        </p:nvSpPr>
        <p:spPr bwMode="auto">
          <a:xfrm>
            <a:off x="6032500" y="401320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24" name="Line 97"/>
          <p:cNvSpPr>
            <a:spLocks noChangeShapeType="1"/>
          </p:cNvSpPr>
          <p:nvPr/>
        </p:nvSpPr>
        <p:spPr bwMode="auto">
          <a:xfrm>
            <a:off x="4827588" y="4268788"/>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25" name="Line 98"/>
          <p:cNvSpPr>
            <a:spLocks noChangeShapeType="1"/>
          </p:cNvSpPr>
          <p:nvPr/>
        </p:nvSpPr>
        <p:spPr bwMode="auto">
          <a:xfrm>
            <a:off x="3768725" y="525462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26" name="Line 105"/>
          <p:cNvSpPr>
            <a:spLocks noChangeShapeType="1"/>
          </p:cNvSpPr>
          <p:nvPr/>
        </p:nvSpPr>
        <p:spPr bwMode="auto">
          <a:xfrm>
            <a:off x="4500563" y="530066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27" name="Line 108"/>
          <p:cNvSpPr>
            <a:spLocks noChangeShapeType="1"/>
          </p:cNvSpPr>
          <p:nvPr/>
        </p:nvSpPr>
        <p:spPr bwMode="auto">
          <a:xfrm>
            <a:off x="2808288" y="555307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28" name="Line 111"/>
          <p:cNvSpPr>
            <a:spLocks noChangeShapeType="1"/>
          </p:cNvSpPr>
          <p:nvPr/>
        </p:nvSpPr>
        <p:spPr bwMode="auto">
          <a:xfrm>
            <a:off x="4352925" y="583882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29" name="Line 112"/>
          <p:cNvSpPr>
            <a:spLocks noChangeShapeType="1"/>
          </p:cNvSpPr>
          <p:nvPr/>
        </p:nvSpPr>
        <p:spPr bwMode="auto">
          <a:xfrm>
            <a:off x="7566025" y="583882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0" name="Line 115"/>
          <p:cNvSpPr>
            <a:spLocks noChangeShapeType="1"/>
          </p:cNvSpPr>
          <p:nvPr/>
        </p:nvSpPr>
        <p:spPr bwMode="auto">
          <a:xfrm>
            <a:off x="4967288" y="555307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1" name="Line 116"/>
          <p:cNvSpPr>
            <a:spLocks noChangeShapeType="1"/>
          </p:cNvSpPr>
          <p:nvPr/>
        </p:nvSpPr>
        <p:spPr bwMode="auto">
          <a:xfrm>
            <a:off x="6624638" y="555307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2" name="Line 117"/>
          <p:cNvSpPr>
            <a:spLocks noChangeShapeType="1"/>
          </p:cNvSpPr>
          <p:nvPr/>
        </p:nvSpPr>
        <p:spPr bwMode="auto">
          <a:xfrm>
            <a:off x="6142038" y="609441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3" name="Line 118"/>
          <p:cNvSpPr>
            <a:spLocks noChangeShapeType="1"/>
          </p:cNvSpPr>
          <p:nvPr/>
        </p:nvSpPr>
        <p:spPr bwMode="auto">
          <a:xfrm>
            <a:off x="4392613" y="6921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4" name="Line 119"/>
          <p:cNvSpPr>
            <a:spLocks noChangeShapeType="1"/>
          </p:cNvSpPr>
          <p:nvPr/>
        </p:nvSpPr>
        <p:spPr bwMode="auto">
          <a:xfrm>
            <a:off x="358775" y="90805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5" name="Line 121"/>
          <p:cNvSpPr>
            <a:spLocks noChangeShapeType="1"/>
          </p:cNvSpPr>
          <p:nvPr/>
        </p:nvSpPr>
        <p:spPr bwMode="auto">
          <a:xfrm>
            <a:off x="1008063" y="29686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6" name="Line 123"/>
          <p:cNvSpPr>
            <a:spLocks noChangeShapeType="1"/>
          </p:cNvSpPr>
          <p:nvPr/>
        </p:nvSpPr>
        <p:spPr bwMode="auto">
          <a:xfrm>
            <a:off x="446088" y="609441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7" name="Line 124"/>
          <p:cNvSpPr>
            <a:spLocks noChangeShapeType="1"/>
          </p:cNvSpPr>
          <p:nvPr/>
        </p:nvSpPr>
        <p:spPr bwMode="auto">
          <a:xfrm>
            <a:off x="2016125" y="60944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38" name="Line 125"/>
          <p:cNvSpPr>
            <a:spLocks noChangeShapeType="1"/>
          </p:cNvSpPr>
          <p:nvPr/>
        </p:nvSpPr>
        <p:spPr bwMode="auto">
          <a:xfrm>
            <a:off x="3403600" y="60944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aphicFrame>
        <p:nvGraphicFramePr>
          <p:cNvPr id="51202" name="Object 126"/>
          <p:cNvGraphicFramePr>
            <a:graphicFrameLocks noGrp="1" noChangeAspect="1"/>
          </p:cNvGraphicFramePr>
          <p:nvPr>
            <p:ph sz="half" idx="1"/>
          </p:nvPr>
        </p:nvGraphicFramePr>
        <p:xfrm>
          <a:off x="6588125" y="5192713"/>
          <a:ext cx="503238" cy="279400"/>
        </p:xfrm>
        <a:graphic>
          <a:graphicData uri="http://schemas.openxmlformats.org/presentationml/2006/ole">
            <mc:AlternateContent xmlns:mc="http://schemas.openxmlformats.org/markup-compatibility/2006">
              <mc:Choice xmlns:v="urn:schemas-microsoft-com:vml" Requires="v">
                <p:oleObj spid="_x0000_s51254" name="Формула" r:id="rId4" imgW="342751" imgH="190417" progId="Equation.3">
                  <p:embed/>
                </p:oleObj>
              </mc:Choice>
              <mc:Fallback>
                <p:oleObj name="Формула" r:id="rId4" imgW="342751" imgH="190417" progId="Equation.3">
                  <p:embed/>
                  <p:pic>
                    <p:nvPicPr>
                      <p:cNvPr id="0" name="Object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5192713"/>
                        <a:ext cx="503238"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3" name="Object 128"/>
          <p:cNvGraphicFramePr>
            <a:graphicFrameLocks noGrp="1" noChangeAspect="1"/>
          </p:cNvGraphicFramePr>
          <p:nvPr>
            <p:ph sz="half" idx="2"/>
          </p:nvPr>
        </p:nvGraphicFramePr>
        <p:xfrm>
          <a:off x="7202488" y="5192713"/>
          <a:ext cx="393700" cy="284162"/>
        </p:xfrm>
        <a:graphic>
          <a:graphicData uri="http://schemas.openxmlformats.org/presentationml/2006/ole">
            <mc:AlternateContent xmlns:mc="http://schemas.openxmlformats.org/markup-compatibility/2006">
              <mc:Choice xmlns:v="urn:schemas-microsoft-com:vml" Requires="v">
                <p:oleObj spid="_x0000_s51255" name="Equation" r:id="rId6" imgW="228501" imgH="165028" progId="Equation.3">
                  <p:embed/>
                </p:oleObj>
              </mc:Choice>
              <mc:Fallback>
                <p:oleObj name="Equation" r:id="rId6" imgW="228501" imgH="165028" progId="Equation.3">
                  <p:embed/>
                  <p:pic>
                    <p:nvPicPr>
                      <p:cNvPr id="0" name="Object 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488" y="5192713"/>
                        <a:ext cx="393700"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39" name="Line 131"/>
          <p:cNvSpPr>
            <a:spLocks noChangeShapeType="1"/>
          </p:cNvSpPr>
          <p:nvPr/>
        </p:nvSpPr>
        <p:spPr bwMode="auto">
          <a:xfrm>
            <a:off x="6069013" y="583882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40" name="Line 132"/>
          <p:cNvSpPr>
            <a:spLocks noChangeShapeType="1"/>
          </p:cNvSpPr>
          <p:nvPr/>
        </p:nvSpPr>
        <p:spPr bwMode="auto">
          <a:xfrm>
            <a:off x="4791075" y="60944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aphicFrame>
        <p:nvGraphicFramePr>
          <p:cNvPr id="51204" name="Object 42"/>
          <p:cNvGraphicFramePr>
            <a:graphicFrameLocks noChangeAspect="1"/>
          </p:cNvGraphicFramePr>
          <p:nvPr/>
        </p:nvGraphicFramePr>
        <p:xfrm>
          <a:off x="8515350" y="5145088"/>
          <a:ext cx="476250" cy="330200"/>
        </p:xfrm>
        <a:graphic>
          <a:graphicData uri="http://schemas.openxmlformats.org/presentationml/2006/ole">
            <mc:AlternateContent xmlns:mc="http://schemas.openxmlformats.org/markup-compatibility/2006">
              <mc:Choice xmlns:v="urn:schemas-microsoft-com:vml" Requires="v">
                <p:oleObj spid="_x0000_s51256" name="Equation" r:id="rId8" imgW="291973" imgH="203112" progId="Equation.3">
                  <p:embed/>
                </p:oleObj>
              </mc:Choice>
              <mc:Fallback>
                <p:oleObj name="Equation" r:id="rId8" imgW="291973" imgH="203112" progId="Equation.3">
                  <p:embed/>
                  <p:pic>
                    <p:nvPicPr>
                      <p:cNvPr id="0" name="Object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5350" y="5145088"/>
                        <a:ext cx="4762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7785100" y="5145088"/>
          <a:ext cx="593725" cy="328612"/>
        </p:xfrm>
        <a:graphic>
          <a:graphicData uri="http://schemas.openxmlformats.org/presentationml/2006/ole">
            <mc:AlternateContent xmlns:mc="http://schemas.openxmlformats.org/markup-compatibility/2006">
              <mc:Choice xmlns:v="urn:schemas-microsoft-com:vml" Requires="v">
                <p:oleObj spid="_x0000_s51257" name="Equation" r:id="rId10" imgW="368140" imgH="203112" progId="Equation.3">
                  <p:embed/>
                </p:oleObj>
              </mc:Choice>
              <mc:Fallback>
                <p:oleObj name="Equation" r:id="rId10" imgW="368140" imgH="203112"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5100" y="5145088"/>
                        <a:ext cx="593725"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1" name="TextBox 5"/>
          <p:cNvSpPr txBox="1">
            <a:spLocks noChangeArrowheads="1"/>
          </p:cNvSpPr>
          <p:nvPr/>
        </p:nvSpPr>
        <p:spPr bwMode="auto">
          <a:xfrm>
            <a:off x="0" y="5108575"/>
            <a:ext cx="292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6000">
                <a:solidFill>
                  <a:srgbClr val="FF0000"/>
                </a:solidFill>
              </a:rPr>
              <a:t>!</a:t>
            </a:r>
            <a:endParaRPr lang="ru-RU" sz="6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384175"/>
            <a:ext cx="6365875"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0"/>
            <a:ext cx="6691312"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ext Box 7"/>
          <p:cNvSpPr txBox="1">
            <a:spLocks noChangeArrowheads="1"/>
          </p:cNvSpPr>
          <p:nvPr/>
        </p:nvSpPr>
        <p:spPr bwMode="auto">
          <a:xfrm>
            <a:off x="306388" y="5734050"/>
            <a:ext cx="85867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r>
              <a:rPr lang="en-US" sz="1400">
                <a:latin typeface="Arial" charset="0"/>
              </a:rPr>
              <a:t>The solid lines are potential model &amp; LQCD predictions; the shaded lines are the observed conventional charmonium states; the blue horizontal dashed lines represent various </a:t>
            </a:r>
            <a:r>
              <a:rPr lang="en-US" sz="1400" i="1">
                <a:latin typeface="Arial" charset="0"/>
              </a:rPr>
              <a:t>D</a:t>
            </a:r>
            <a:r>
              <a:rPr lang="en-US" sz="1400" i="1" baseline="-25000">
                <a:latin typeface="Arial" charset="0"/>
              </a:rPr>
              <a:t>S</a:t>
            </a:r>
            <a:r>
              <a:rPr lang="en-US" sz="1400" i="1" baseline="30000">
                <a:latin typeface="Arial" charset="0"/>
              </a:rPr>
              <a:t>(*)</a:t>
            </a:r>
            <a:r>
              <a:rPr lang="en-US" sz="1400" i="1">
                <a:latin typeface="Arial" charset="0"/>
              </a:rPr>
              <a:t>D</a:t>
            </a:r>
            <a:r>
              <a:rPr lang="en-US" sz="1400" i="1" baseline="-25000">
                <a:latin typeface="Arial" charset="0"/>
              </a:rPr>
              <a:t>S</a:t>
            </a:r>
            <a:r>
              <a:rPr lang="en-US" sz="1400" i="1" baseline="30000">
                <a:latin typeface="Arial" charset="0"/>
              </a:rPr>
              <a:t>(*)</a:t>
            </a:r>
            <a:r>
              <a:rPr lang="en-US" sz="1400" i="1">
                <a:latin typeface="Arial" charset="0"/>
              </a:rPr>
              <a:t> </a:t>
            </a:r>
            <a:r>
              <a:rPr lang="en-US" sz="1400">
                <a:latin typeface="Arial" charset="0"/>
              </a:rPr>
              <a:t>thresholds; the red</a:t>
            </a:r>
            <a:r>
              <a:rPr lang="en-US" sz="1400" i="1">
                <a:latin typeface="Arial" charset="0"/>
              </a:rPr>
              <a:t> </a:t>
            </a:r>
            <a:r>
              <a:rPr lang="en-US" sz="1400">
                <a:latin typeface="Arial" charset="0"/>
              </a:rPr>
              <a:t>dots are the newly discovered charmonium-like states placed in the column with the most probable spin assignment. The states in the last column don’t fit elsewhere and appear to be truly exotics. </a:t>
            </a:r>
            <a:endParaRPr lang="ru-RU" sz="1400">
              <a:latin typeface="Arial" charset="0"/>
            </a:endParaRPr>
          </a:p>
        </p:txBody>
      </p:sp>
      <p:sp>
        <p:nvSpPr>
          <p:cNvPr id="55299" name="Line 8"/>
          <p:cNvSpPr>
            <a:spLocks noChangeShapeType="1"/>
          </p:cNvSpPr>
          <p:nvPr/>
        </p:nvSpPr>
        <p:spPr bwMode="auto">
          <a:xfrm>
            <a:off x="6491288" y="6002338"/>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5300" name="Picture 2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50938" y="0"/>
            <a:ext cx="6443662" cy="5521325"/>
          </a:xfrm>
          <a:noFill/>
        </p:spPr>
      </p:pic>
      <p:pic>
        <p:nvPicPr>
          <p:cNvPr id="553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445125"/>
            <a:ext cx="29162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884238" y="6519863"/>
            <a:ext cx="738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spcBef>
                <a:spcPct val="50000"/>
              </a:spcBef>
            </a:pPr>
            <a:r>
              <a:rPr lang="en-US" sz="1600"/>
              <a:t>Expected masses of qq-mesons, glueballs, hybrids and two-body production thresholds.</a:t>
            </a:r>
            <a:endParaRPr lang="ru-RU" sz="1600"/>
          </a:p>
        </p:txBody>
      </p:sp>
      <p:sp>
        <p:nvSpPr>
          <p:cNvPr id="20483" name="Line 7"/>
          <p:cNvSpPr>
            <a:spLocks noChangeShapeType="1"/>
          </p:cNvSpPr>
          <p:nvPr/>
        </p:nvSpPr>
        <p:spPr bwMode="auto">
          <a:xfrm>
            <a:off x="2709863" y="6642100"/>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2048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8245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0"/>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1541463" y="544513"/>
            <a:ext cx="5915025" cy="6073775"/>
          </a:xfrm>
          <a:noFill/>
        </p:spPr>
      </p:pic>
      <p:sp>
        <p:nvSpPr>
          <p:cNvPr id="20486" name="Text Box 21"/>
          <p:cNvSpPr txBox="1">
            <a:spLocks noChangeArrowheads="1"/>
          </p:cNvSpPr>
          <p:nvPr/>
        </p:nvSpPr>
        <p:spPr bwMode="auto">
          <a:xfrm>
            <a:off x="1724025" y="6313488"/>
            <a:ext cx="876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800"/>
              <a:t>Ulrich Wiedner</a:t>
            </a:r>
            <a:endParaRPr lang="ru-RU" sz="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0"/>
            <a:ext cx="8755063"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9575" y="434975"/>
            <a:ext cx="8393113" cy="5805488"/>
          </a:xfrm>
          <a:noFill/>
        </p:spPr>
      </p:pic>
      <p:pic>
        <p:nvPicPr>
          <p:cNvPr id="6144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163" y="0"/>
            <a:ext cx="46767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Прямоугольник 5"/>
          <p:cNvSpPr>
            <a:spLocks noChangeArrowheads="1"/>
          </p:cNvSpPr>
          <p:nvPr/>
        </p:nvSpPr>
        <p:spPr bwMode="auto">
          <a:xfrm>
            <a:off x="263525" y="6280150"/>
            <a:ext cx="88804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latin typeface="Arial" charset="0"/>
              </a:rPr>
              <a:t>Many (&gt; 20) new states: above </a:t>
            </a:r>
            <a:r>
              <a:rPr lang="en-US" sz="1400" b="1" i="1">
                <a:latin typeface="Arial" charset="0"/>
              </a:rPr>
              <a:t>DD</a:t>
            </a:r>
            <a:r>
              <a:rPr lang="en-US" sz="1400" b="1">
                <a:latin typeface="Arial" charset="0"/>
              </a:rPr>
              <a:t> –  threshold for the recent years were revealed in experiment.</a:t>
            </a:r>
          </a:p>
          <a:p>
            <a:r>
              <a:rPr lang="en-US" sz="1400" b="1">
                <a:latin typeface="Arial" charset="0"/>
              </a:rPr>
              <a:t> Most of these heavy states are not explained by theory and wait for their verification and explanation.</a:t>
            </a:r>
          </a:p>
          <a:p>
            <a:pPr>
              <a:spcBef>
                <a:spcPct val="50000"/>
              </a:spcBef>
            </a:pPr>
            <a:endParaRPr lang="ru-RU" b="1">
              <a:latin typeface="Arial" charset="0"/>
            </a:endParaRPr>
          </a:p>
        </p:txBody>
      </p:sp>
      <p:sp>
        <p:nvSpPr>
          <p:cNvPr id="61445" name="Line 7"/>
          <p:cNvSpPr>
            <a:spLocks noChangeShapeType="1"/>
          </p:cNvSpPr>
          <p:nvPr/>
        </p:nvSpPr>
        <p:spPr bwMode="auto">
          <a:xfrm>
            <a:off x="3074988" y="6350000"/>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14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513" y="4779963"/>
            <a:ext cx="197167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400" y="5364163"/>
            <a:ext cx="1333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Rectangle 8"/>
          <p:cNvSpPr>
            <a:spLocks noChangeArrowheads="1"/>
          </p:cNvSpPr>
          <p:nvPr/>
        </p:nvSpPr>
        <p:spPr bwMode="auto">
          <a:xfrm>
            <a:off x="7310438" y="4786313"/>
            <a:ext cx="63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r>
              <a:rPr lang="en-US" sz="8000">
                <a:solidFill>
                  <a:srgbClr val="FF0000"/>
                </a:solidFill>
                <a:cs typeface="Times New Roman" pitchFamily="100" charset="0"/>
              </a:rPr>
              <a:t>?</a:t>
            </a:r>
            <a:endParaRPr lang="en-US" sz="8000">
              <a:cs typeface="Times New Roman" pitchFamily="100" charset="0"/>
            </a:endParaRPr>
          </a:p>
        </p:txBody>
      </p:sp>
      <p:sp>
        <p:nvSpPr>
          <p:cNvPr id="61449" name="Прямоугольник 8"/>
          <p:cNvSpPr>
            <a:spLocks noChangeArrowheads="1"/>
          </p:cNvSpPr>
          <p:nvPr/>
        </p:nvSpPr>
        <p:spPr bwMode="auto">
          <a:xfrm>
            <a:off x="5995988" y="4706938"/>
            <a:ext cx="687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CC"/>
                </a:solidFill>
                <a:latin typeface="Arial" charset="0"/>
                <a:cs typeface="Arial Unicode MS" pitchFamily="100" charset="0"/>
              </a:rPr>
              <a:t>BESIII</a:t>
            </a:r>
            <a:endParaRPr lang="ru-RU" sz="1400">
              <a:latin typeface="Arial" charset="0"/>
              <a:cs typeface="Arial Unicode MS" pitchFamily="100" charset="0"/>
            </a:endParaRPr>
          </a:p>
        </p:txBody>
      </p:sp>
      <p:sp>
        <p:nvSpPr>
          <p:cNvPr id="61450" name="Прямоугольник 9"/>
          <p:cNvSpPr>
            <a:spLocks noChangeArrowheads="1"/>
          </p:cNvSpPr>
          <p:nvPr/>
        </p:nvSpPr>
        <p:spPr bwMode="auto">
          <a:xfrm>
            <a:off x="5119688" y="4779963"/>
            <a:ext cx="887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a:solidFill>
                  <a:srgbClr val="990033"/>
                </a:solidFill>
                <a:latin typeface="Arial" charset="0"/>
                <a:cs typeface="Arial Unicode MS" pitchFamily="100" charset="0"/>
              </a:rPr>
              <a:t>Z</a:t>
            </a:r>
            <a:r>
              <a:rPr lang="en-US" altLang="zh-CN" sz="1200" b="1" baseline="-25000">
                <a:solidFill>
                  <a:srgbClr val="990033"/>
                </a:solidFill>
                <a:latin typeface="Arial" charset="0"/>
                <a:cs typeface="Arial Unicode MS" pitchFamily="100" charset="0"/>
              </a:rPr>
              <a:t>c</a:t>
            </a:r>
            <a:r>
              <a:rPr lang="en-US" altLang="zh-CN" sz="1200" b="1">
                <a:solidFill>
                  <a:srgbClr val="990033"/>
                </a:solidFill>
                <a:latin typeface="Arial" charset="0"/>
                <a:cs typeface="Arial Unicode MS" pitchFamily="100" charset="0"/>
              </a:rPr>
              <a:t>(3900)</a:t>
            </a:r>
            <a:r>
              <a:rPr lang="en-US" sz="1200" i="1" baseline="30000">
                <a:solidFill>
                  <a:srgbClr val="990033"/>
                </a:solidFill>
                <a:latin typeface="Arial" charset="0"/>
                <a:cs typeface="Arial Unicode MS" pitchFamily="100" charset="0"/>
              </a:rPr>
              <a:t> +</a:t>
            </a:r>
            <a:endParaRPr lang="ru-RU" sz="1200" b="1">
              <a:solidFill>
                <a:srgbClr val="990033"/>
              </a:solidFill>
              <a:latin typeface="Arial" charset="0"/>
              <a:cs typeface="Arial Unicode MS" pitchFamily="100"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225425"/>
            <a:ext cx="59055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8" y="981075"/>
            <a:ext cx="36703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1895475"/>
            <a:ext cx="41290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Овальная выноска 15"/>
          <p:cNvSpPr>
            <a:spLocks noChangeArrowheads="1"/>
          </p:cNvSpPr>
          <p:nvPr/>
        </p:nvSpPr>
        <p:spPr bwMode="auto">
          <a:xfrm>
            <a:off x="5667375" y="3209925"/>
            <a:ext cx="2957513" cy="1350963"/>
          </a:xfrm>
          <a:prstGeom prst="wedgeEllipseCallout">
            <a:avLst>
              <a:gd name="adj1" fmla="val -18741"/>
              <a:gd name="adj2" fmla="val 62528"/>
            </a:avLst>
          </a:prstGeom>
          <a:solidFill>
            <a:schemeClr val="bg1"/>
          </a:solidFill>
          <a:ln w="25400">
            <a:solidFill>
              <a:srgbClr val="2D2D8A"/>
            </a:solidFill>
            <a:miter lim="800000"/>
            <a:headEnd/>
            <a:tailEnd/>
          </a:ln>
        </p:spPr>
        <p:txBody>
          <a:bodyPr anchor="ctr"/>
          <a:lstStyle/>
          <a:p>
            <a:pPr algn="ctr"/>
            <a:r>
              <a:rPr lang="en-US" altLang="zh-CN">
                <a:solidFill>
                  <a:srgbClr val="000099"/>
                </a:solidFill>
                <a:ea typeface="宋体" pitchFamily="100" charset="-122"/>
              </a:rPr>
              <a:t>Z</a:t>
            </a:r>
            <a:r>
              <a:rPr lang="en-US" altLang="zh-CN" baseline="-25000">
                <a:solidFill>
                  <a:srgbClr val="000099"/>
                </a:solidFill>
                <a:ea typeface="宋体" pitchFamily="100" charset="-122"/>
              </a:rPr>
              <a:t>c</a:t>
            </a:r>
            <a:r>
              <a:rPr lang="en-US" altLang="zh-CN">
                <a:solidFill>
                  <a:srgbClr val="000099"/>
                </a:solidFill>
                <a:ea typeface="宋体" pitchFamily="100" charset="-122"/>
              </a:rPr>
              <a:t>(3900)</a:t>
            </a:r>
            <a:r>
              <a:rPr lang="en-US" altLang="zh-CN" baseline="30000">
                <a:solidFill>
                  <a:srgbClr val="000099"/>
                </a:solidFill>
                <a:ea typeface="宋体" pitchFamily="100" charset="-122"/>
              </a:rPr>
              <a:t>±</a:t>
            </a:r>
            <a:r>
              <a:rPr lang="en-US" altLang="zh-CN" baseline="30000">
                <a:solidFill>
                  <a:srgbClr val="000099"/>
                </a:solidFill>
                <a:cs typeface="Arial Unicode MS" pitchFamily="100" charset="0"/>
              </a:rPr>
              <a:t> </a:t>
            </a:r>
            <a:r>
              <a:rPr lang="en-US" altLang="zh-CN">
                <a:solidFill>
                  <a:srgbClr val="000099"/>
                </a:solidFill>
                <a:cs typeface="Arial Unicode MS" pitchFamily="100" charset="0"/>
              </a:rPr>
              <a:t>→ </a:t>
            </a:r>
            <a:r>
              <a:rPr lang="en-US" i="1">
                <a:solidFill>
                  <a:srgbClr val="000099"/>
                </a:solidFill>
                <a:cs typeface="Arial Unicode MS" pitchFamily="100" charset="0"/>
              </a:rPr>
              <a:t>J/Ψπ</a:t>
            </a:r>
            <a:r>
              <a:rPr lang="en-US" altLang="zh-CN" baseline="30000">
                <a:solidFill>
                  <a:srgbClr val="000099"/>
                </a:solidFill>
                <a:ea typeface="宋体" pitchFamily="100" charset="-122"/>
              </a:rPr>
              <a:t>±</a:t>
            </a:r>
            <a:endParaRPr lang="en-US" altLang="zh-CN" baseline="30000">
              <a:solidFill>
                <a:srgbClr val="000099"/>
              </a:solidFill>
              <a:cs typeface="Arial Unicode MS" pitchFamily="100" charset="0"/>
            </a:endParaRPr>
          </a:p>
          <a:p>
            <a:pPr algn="ctr"/>
            <a:r>
              <a:rPr lang="en-US" sz="2800" baseline="30000">
                <a:solidFill>
                  <a:srgbClr val="FF0000"/>
                </a:solidFill>
                <a:cs typeface="Arial Unicode MS" pitchFamily="100" charset="0"/>
              </a:rPr>
              <a:t>new charged</a:t>
            </a:r>
            <a:r>
              <a:rPr lang="en-US" sz="2800">
                <a:solidFill>
                  <a:srgbClr val="FF0000"/>
                </a:solidFill>
                <a:cs typeface="Arial Unicode MS" pitchFamily="100" charset="0"/>
              </a:rPr>
              <a:t> </a:t>
            </a:r>
            <a:r>
              <a:rPr lang="en-US" sz="2800" baseline="30000">
                <a:solidFill>
                  <a:srgbClr val="FF0000"/>
                </a:solidFill>
                <a:cs typeface="Arial Unicode MS" pitchFamily="100" charset="0"/>
              </a:rPr>
              <a:t>state!</a:t>
            </a:r>
          </a:p>
          <a:p>
            <a:pPr algn="ctr"/>
            <a:r>
              <a:rPr lang="en-US" sz="2800" baseline="30000">
                <a:solidFill>
                  <a:srgbClr val="FF0000"/>
                </a:solidFill>
                <a:cs typeface="Arial Unicode MS" pitchFamily="100" charset="0"/>
              </a:rPr>
              <a:t>BES III</a:t>
            </a:r>
            <a:endParaRPr lang="ru-RU" sz="2800" baseline="30000">
              <a:solidFill>
                <a:srgbClr val="FF0000"/>
              </a:solidFill>
              <a:cs typeface="Arial Unicode MS" pitchFamily="100" charset="0"/>
            </a:endParaRPr>
          </a:p>
        </p:txBody>
      </p:sp>
      <p:pic>
        <p:nvPicPr>
          <p:cNvPr id="317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425" y="609600"/>
            <a:ext cx="2630488"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Стрелка влево 7"/>
          <p:cNvSpPr/>
          <p:nvPr/>
        </p:nvSpPr>
        <p:spPr>
          <a:xfrm>
            <a:off x="4024313" y="4341813"/>
            <a:ext cx="2227262" cy="474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ea typeface="ＭＳ Ｐゴシック" pitchFamily="100" charset="-128"/>
            </a:endParaRPr>
          </a:p>
        </p:txBody>
      </p:sp>
      <p:sp>
        <p:nvSpPr>
          <p:cNvPr id="9" name="Стрелка влево 8"/>
          <p:cNvSpPr/>
          <p:nvPr/>
        </p:nvSpPr>
        <p:spPr>
          <a:xfrm>
            <a:off x="3074988" y="1530350"/>
            <a:ext cx="2921000" cy="328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ea typeface="ＭＳ Ｐゴシック" pitchFamily="100" charset="-128"/>
            </a:endParaRPr>
          </a:p>
        </p:txBody>
      </p:sp>
      <p:sp>
        <p:nvSpPr>
          <p:cNvPr id="63497" name="TextBox 9"/>
          <p:cNvSpPr txBox="1">
            <a:spLocks noChangeArrowheads="1"/>
          </p:cNvSpPr>
          <p:nvPr/>
        </p:nvSpPr>
        <p:spPr bwMode="auto">
          <a:xfrm>
            <a:off x="4754563" y="5510213"/>
            <a:ext cx="3943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2000">
                <a:solidFill>
                  <a:srgbClr val="FF0000"/>
                </a:solidFill>
              </a:rPr>
              <a:t>WHAT ARE THESE STATES? CHARMONIUM OR WHAT?</a:t>
            </a:r>
            <a:endParaRPr lang="ru-RU" sz="2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ppt_x"/>
                                          </p:val>
                                        </p:tav>
                                        <p:tav tm="100000">
                                          <p:val>
                                            <p:strVal val="#ppt_x"/>
                                          </p:val>
                                        </p:tav>
                                      </p:tavLst>
                                    </p:anim>
                                    <p:anim calcmode="lin" valueType="num">
                                      <p:cBhvr additive="base">
                                        <p:cTn id="8"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5538" name="Object 12"/>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65548" name="Формула" r:id="rId4" imgW="114151" imgH="215619" progId="Equation.3">
                  <p:embed/>
                </p:oleObj>
              </mc:Choice>
              <mc:Fallback>
                <p:oleObj name="Формула" r:id="rId4" imgW="114151" imgH="215619"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0" name="Text Box 10"/>
          <p:cNvSpPr txBox="1">
            <a:spLocks noChangeArrowheads="1"/>
          </p:cNvSpPr>
          <p:nvPr/>
        </p:nvSpPr>
        <p:spPr bwMode="auto">
          <a:xfrm>
            <a:off x="409575" y="152400"/>
            <a:ext cx="832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2000">
                <a:latin typeface="Arial" charset="0"/>
              </a:rPr>
              <a:t>Summary of </a:t>
            </a:r>
            <a:r>
              <a:rPr lang="en-US" sz="2000" i="1">
                <a:latin typeface="Arial" charset="0"/>
              </a:rPr>
              <a:t>XYZ</a:t>
            </a:r>
            <a:r>
              <a:rPr lang="en-US" sz="2000">
                <a:latin typeface="Arial" charset="0"/>
              </a:rPr>
              <a:t>-particles. Most were observed in one definite channel.</a:t>
            </a:r>
            <a:endParaRPr lang="ru-RU" sz="2000">
              <a:latin typeface="Arial" charset="0"/>
            </a:endParaRPr>
          </a:p>
        </p:txBody>
      </p:sp>
      <p:graphicFrame>
        <p:nvGraphicFramePr>
          <p:cNvPr id="65539" name="Object 14"/>
          <p:cNvGraphicFramePr>
            <a:graphicFrameLocks noGrp="1" noChangeAspect="1"/>
          </p:cNvGraphicFramePr>
          <p:nvPr>
            <p:ph sz="half" idx="2"/>
          </p:nvPr>
        </p:nvGraphicFramePr>
        <p:xfrm>
          <a:off x="5954713" y="2516188"/>
          <a:ext cx="1425575" cy="2692400"/>
        </p:xfrm>
        <a:graphic>
          <a:graphicData uri="http://schemas.openxmlformats.org/presentationml/2006/ole">
            <mc:AlternateContent xmlns:mc="http://schemas.openxmlformats.org/markup-compatibility/2006">
              <mc:Choice xmlns:v="urn:schemas-microsoft-com:vml" Requires="v">
                <p:oleObj spid="_x0000_s65549" name="Формула" r:id="rId6" imgW="114151" imgH="215619" progId="Equation.3">
                  <p:embed/>
                </p:oleObj>
              </mc:Choice>
              <mc:Fallback>
                <p:oleObj name="Формула" r:id="rId6" imgW="114151" imgH="215619"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713" y="2516188"/>
                        <a:ext cx="1425575"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554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620713"/>
            <a:ext cx="85344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325438"/>
            <a:ext cx="6581775" cy="653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0"/>
            <a:ext cx="29718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763588"/>
            <a:ext cx="144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9388" y="738188"/>
            <a:ext cx="8713787" cy="6119812"/>
          </a:xfrm>
          <a:noFill/>
        </p:spPr>
      </p:pic>
      <p:sp>
        <p:nvSpPr>
          <p:cNvPr id="69635" name="Text Box 5"/>
          <p:cNvSpPr txBox="1">
            <a:spLocks noChangeArrowheads="1"/>
          </p:cNvSpPr>
          <p:nvPr/>
        </p:nvSpPr>
        <p:spPr bwMode="auto">
          <a:xfrm>
            <a:off x="503238" y="0"/>
            <a:ext cx="824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spcBef>
                <a:spcPct val="50000"/>
              </a:spcBef>
            </a:pPr>
            <a:r>
              <a:rPr lang="en-US" sz="2000">
                <a:solidFill>
                  <a:schemeClr val="tx2"/>
                </a:solidFill>
              </a:rPr>
              <a:t>CHARMONIUM PRODUCTION MECHANISMS</a:t>
            </a:r>
            <a:endParaRPr lang="ru-RU" sz="200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19125" y="271463"/>
            <a:ext cx="7956550" cy="434975"/>
          </a:xfrm>
        </p:spPr>
        <p:txBody>
          <a:bodyPr/>
          <a:lstStyle/>
          <a:p>
            <a:pPr eaLnBrk="1" hangingPunct="1"/>
            <a:r>
              <a:rPr lang="en-US" sz="2000" smtClean="0"/>
              <a:t>CHARMONIUM PRODUCTION MECHANISMS RELEVANT TO THE </a:t>
            </a:r>
            <a:r>
              <a:rPr lang="en-US" sz="2000" i="1" smtClean="0"/>
              <a:t>XYZ </a:t>
            </a:r>
            <a:r>
              <a:rPr lang="en-US" sz="2000" smtClean="0"/>
              <a:t>– STATES (</a:t>
            </a:r>
            <a:r>
              <a:rPr lang="en-US" sz="2000" i="1" smtClean="0"/>
              <a:t>XYZ </a:t>
            </a:r>
            <a:r>
              <a:rPr lang="en-US" sz="2000" smtClean="0"/>
              <a:t>- PARTICLES)</a:t>
            </a:r>
            <a:endParaRPr lang="ru-RU" sz="2000" smtClean="0"/>
          </a:p>
        </p:txBody>
      </p:sp>
      <p:sp>
        <p:nvSpPr>
          <p:cNvPr id="71683" name="Text Box 3"/>
          <p:cNvSpPr txBox="1">
            <a:spLocks noChangeArrowheads="1"/>
          </p:cNvSpPr>
          <p:nvPr/>
        </p:nvSpPr>
        <p:spPr bwMode="auto">
          <a:xfrm>
            <a:off x="323850" y="908050"/>
            <a:ext cx="860425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600">
                <a:latin typeface="Arial" charset="0"/>
                <a:cs typeface="Arial" charset="0"/>
              </a:rPr>
              <a:t>■  </a:t>
            </a:r>
            <a:r>
              <a:rPr lang="en-US" sz="2000" i="1">
                <a:latin typeface="Arial" charset="0"/>
                <a:cs typeface="Arial" charset="0"/>
              </a:rPr>
              <a:t>B </a:t>
            </a:r>
            <a:r>
              <a:rPr lang="en-US" sz="1800" i="1">
                <a:latin typeface="Arial" charset="0"/>
              </a:rPr>
              <a:t>→ K(cc)</a:t>
            </a:r>
            <a:r>
              <a:rPr lang="en-US" sz="1800">
                <a:latin typeface="Arial" charset="0"/>
              </a:rPr>
              <a:t> =&gt; </a:t>
            </a:r>
            <a:r>
              <a:rPr lang="en-US" sz="1800" i="1">
                <a:latin typeface="Arial" charset="0"/>
              </a:rPr>
              <a:t>J </a:t>
            </a:r>
            <a:r>
              <a:rPr lang="en-US" sz="1800" i="1" baseline="30000">
                <a:latin typeface="Arial" charset="0"/>
              </a:rPr>
              <a:t>PC </a:t>
            </a:r>
            <a:r>
              <a:rPr lang="en-US" sz="1800" i="1">
                <a:latin typeface="Arial" charset="0"/>
              </a:rPr>
              <a:t>= 0</a:t>
            </a:r>
            <a:r>
              <a:rPr lang="en-US" sz="1800" i="1" baseline="30000">
                <a:latin typeface="Arial" charset="0"/>
              </a:rPr>
              <a:t> -+</a:t>
            </a:r>
            <a:r>
              <a:rPr lang="en-US" sz="1800" i="1">
                <a:latin typeface="Arial" charset="0"/>
              </a:rPr>
              <a:t>, 1</a:t>
            </a:r>
            <a:r>
              <a:rPr lang="en-US" sz="1800" i="1" baseline="30000">
                <a:latin typeface="Arial" charset="0"/>
              </a:rPr>
              <a:t> - -</a:t>
            </a:r>
            <a:r>
              <a:rPr lang="en-US" sz="1800" i="1">
                <a:latin typeface="Arial" charset="0"/>
              </a:rPr>
              <a:t>, 1</a:t>
            </a:r>
            <a:r>
              <a:rPr lang="en-US" sz="1800" i="1" baseline="30000">
                <a:latin typeface="Arial" charset="0"/>
              </a:rPr>
              <a:t> ++</a:t>
            </a:r>
            <a:r>
              <a:rPr lang="en-US" sz="1800" i="1">
                <a:latin typeface="Arial" charset="0"/>
              </a:rPr>
              <a:t>, 2</a:t>
            </a:r>
            <a:r>
              <a:rPr lang="en-US" sz="1800" i="1" baseline="30000">
                <a:latin typeface="Arial" charset="0"/>
              </a:rPr>
              <a:t>-+</a:t>
            </a:r>
            <a:r>
              <a:rPr lang="en-US" sz="1800" i="1">
                <a:latin typeface="Arial" charset="0"/>
              </a:rPr>
              <a:t>    </a:t>
            </a:r>
            <a:r>
              <a:rPr lang="el-GR" sz="1800" i="1">
                <a:latin typeface="Arial" charset="0"/>
                <a:cs typeface="Arial" charset="0"/>
              </a:rPr>
              <a:t>β</a:t>
            </a:r>
            <a:r>
              <a:rPr lang="en-US" sz="1800" i="1">
                <a:latin typeface="Arial" charset="0"/>
                <a:cs typeface="Arial" charset="0"/>
              </a:rPr>
              <a:t> ≈ 2 </a:t>
            </a:r>
            <a:r>
              <a:rPr lang="ru-RU" sz="1800" i="1">
                <a:latin typeface="Arial" charset="0"/>
                <a:cs typeface="Arial" charset="0"/>
              </a:rPr>
              <a:t>х</a:t>
            </a:r>
            <a:r>
              <a:rPr lang="en-US" sz="1800" i="1">
                <a:latin typeface="Arial" charset="0"/>
                <a:cs typeface="Arial" charset="0"/>
              </a:rPr>
              <a:t> 10</a:t>
            </a:r>
            <a:r>
              <a:rPr lang="en-US" sz="1800" i="1" baseline="30000">
                <a:latin typeface="Arial" charset="0"/>
                <a:cs typeface="Arial" charset="0"/>
              </a:rPr>
              <a:t> -3</a:t>
            </a:r>
            <a:r>
              <a:rPr lang="en-US" sz="1800" i="1">
                <a:latin typeface="Arial" charset="0"/>
                <a:cs typeface="Arial" charset="0"/>
              </a:rPr>
              <a:t>. B</a:t>
            </a:r>
            <a:r>
              <a:rPr lang="en-US" sz="1800" i="1" baseline="30000">
                <a:latin typeface="Arial" charset="0"/>
                <a:cs typeface="Arial" charset="0"/>
              </a:rPr>
              <a:t>+</a:t>
            </a:r>
            <a:r>
              <a:rPr lang="en-US" sz="1800" i="1">
                <a:latin typeface="Arial" charset="0"/>
                <a:cs typeface="Arial" charset="0"/>
              </a:rPr>
              <a:t> = ub, B</a:t>
            </a:r>
            <a:r>
              <a:rPr lang="en-US" sz="1800" i="1" baseline="30000">
                <a:latin typeface="Arial" charset="0"/>
                <a:cs typeface="Arial" charset="0"/>
              </a:rPr>
              <a:t>0</a:t>
            </a:r>
            <a:r>
              <a:rPr lang="en-US" sz="1800" i="1">
                <a:latin typeface="Arial" charset="0"/>
                <a:cs typeface="Arial" charset="0"/>
              </a:rPr>
              <a:t> = db, B</a:t>
            </a:r>
            <a:r>
              <a:rPr lang="en-US" sz="1800" i="1" baseline="30000">
                <a:latin typeface="Arial" charset="0"/>
                <a:cs typeface="Arial" charset="0"/>
              </a:rPr>
              <a:t>-</a:t>
            </a:r>
            <a:r>
              <a:rPr lang="en-US" sz="1800" i="1">
                <a:latin typeface="Arial" charset="0"/>
                <a:cs typeface="Arial" charset="0"/>
              </a:rPr>
              <a:t> = ub.</a:t>
            </a:r>
            <a:endParaRPr lang="ru-RU" sz="2000" i="1" baseline="30000">
              <a:latin typeface="Arial" charset="0"/>
              <a:cs typeface="Arial" charset="0"/>
            </a:endParaRPr>
          </a:p>
          <a:p>
            <a:pPr algn="just" eaLnBrk="1" hangingPunct="1">
              <a:spcBef>
                <a:spcPct val="50000"/>
              </a:spcBef>
            </a:pPr>
            <a:r>
              <a:rPr lang="en-US" sz="1600" b="1" i="1">
                <a:latin typeface="Arial" charset="0"/>
                <a:cs typeface="Arial" charset="0"/>
              </a:rPr>
              <a:t>B-</a:t>
            </a:r>
            <a:r>
              <a:rPr lang="en-US" sz="1600" b="1">
                <a:latin typeface="Arial" charset="0"/>
                <a:cs typeface="Arial" charset="0"/>
              </a:rPr>
              <a:t>decays to final states containing cc mesons.</a:t>
            </a:r>
            <a:r>
              <a:rPr lang="en-US" sz="1600">
                <a:latin typeface="Arial" charset="0"/>
                <a:cs typeface="Arial" charset="0"/>
              </a:rPr>
              <a:t> At the quark level, the dominant decay mechanism is the weak interaction transition of a </a:t>
            </a:r>
            <a:r>
              <a:rPr lang="en-US" sz="1600" i="1">
                <a:latin typeface="Arial" charset="0"/>
                <a:cs typeface="Arial" charset="0"/>
              </a:rPr>
              <a:t>b</a:t>
            </a:r>
            <a:r>
              <a:rPr lang="en-US" sz="1600">
                <a:latin typeface="Arial" charset="0"/>
                <a:cs typeface="Arial" charset="0"/>
              </a:rPr>
              <a:t> quark to </a:t>
            </a:r>
            <a:r>
              <a:rPr lang="en-US" sz="1600" i="1">
                <a:latin typeface="Arial" charset="0"/>
                <a:cs typeface="Arial" charset="0"/>
              </a:rPr>
              <a:t>c</a:t>
            </a:r>
            <a:r>
              <a:rPr lang="en-US" sz="1600">
                <a:latin typeface="Arial" charset="0"/>
                <a:cs typeface="Arial" charset="0"/>
              </a:rPr>
              <a:t> quark accompanied by the emission of a virtual </a:t>
            </a:r>
            <a:r>
              <a:rPr lang="en-US" sz="1600" i="1">
                <a:latin typeface="Arial" charset="0"/>
                <a:cs typeface="Arial" charset="0"/>
              </a:rPr>
              <a:t>W </a:t>
            </a:r>
            <a:r>
              <a:rPr lang="en-US" sz="1600" i="1" baseline="30000">
                <a:latin typeface="Arial" charset="0"/>
                <a:cs typeface="Arial" charset="0"/>
              </a:rPr>
              <a:t>– </a:t>
            </a:r>
            <a:r>
              <a:rPr lang="en-US" sz="1600">
                <a:latin typeface="Arial" charset="0"/>
                <a:cs typeface="Arial" charset="0"/>
              </a:rPr>
              <a:t>boson, the mediator of the weak interaction. Approximately half of the time, the </a:t>
            </a:r>
            <a:r>
              <a:rPr lang="en-US" sz="1600" i="1">
                <a:latin typeface="Arial" charset="0"/>
                <a:cs typeface="Arial" charset="0"/>
              </a:rPr>
              <a:t>W</a:t>
            </a:r>
            <a:r>
              <a:rPr lang="en-US" sz="1600" i="1" baseline="30000">
                <a:latin typeface="Arial" charset="0"/>
                <a:cs typeface="Arial" charset="0"/>
              </a:rPr>
              <a:t> – </a:t>
            </a:r>
            <a:r>
              <a:rPr lang="en-US" sz="1600">
                <a:latin typeface="Arial" charset="0"/>
                <a:cs typeface="Arial" charset="0"/>
              </a:rPr>
              <a:t>boson matirializes as a </a:t>
            </a:r>
            <a:r>
              <a:rPr lang="en-US" sz="1600" i="1">
                <a:latin typeface="Arial" charset="0"/>
                <a:cs typeface="Arial" charset="0"/>
              </a:rPr>
              <a:t>sc</a:t>
            </a:r>
            <a:r>
              <a:rPr lang="en-US" sz="1600">
                <a:latin typeface="Arial" charset="0"/>
                <a:cs typeface="Arial" charset="0"/>
              </a:rPr>
              <a:t> pair. So, almost half of all </a:t>
            </a:r>
            <a:r>
              <a:rPr lang="en-US" sz="1600" i="1">
                <a:latin typeface="Arial" charset="0"/>
                <a:cs typeface="Arial" charset="0"/>
              </a:rPr>
              <a:t>B-</a:t>
            </a:r>
            <a:r>
              <a:rPr lang="en-US" sz="1600">
                <a:latin typeface="Arial" charset="0"/>
                <a:cs typeface="Arial" charset="0"/>
              </a:rPr>
              <a:t>meson decays result in a final state that contains </a:t>
            </a:r>
            <a:r>
              <a:rPr lang="en-US" sz="1600" i="1">
                <a:latin typeface="Arial" charset="0"/>
                <a:cs typeface="Arial" charset="0"/>
              </a:rPr>
              <a:t>c</a:t>
            </a:r>
            <a:r>
              <a:rPr lang="en-US" sz="1600">
                <a:latin typeface="Arial" charset="0"/>
                <a:cs typeface="Arial" charset="0"/>
              </a:rPr>
              <a:t> and </a:t>
            </a:r>
            <a:r>
              <a:rPr lang="en-US" sz="1600" i="1">
                <a:latin typeface="Arial" charset="0"/>
                <a:cs typeface="Arial" charset="0"/>
              </a:rPr>
              <a:t>c</a:t>
            </a:r>
            <a:r>
              <a:rPr lang="en-US" sz="1600">
                <a:latin typeface="Arial" charset="0"/>
                <a:cs typeface="Arial" charset="0"/>
              </a:rPr>
              <a:t> quarks. When these final-state </a:t>
            </a:r>
            <a:r>
              <a:rPr lang="en-US" sz="1600" i="1">
                <a:latin typeface="Arial" charset="0"/>
                <a:cs typeface="Arial" charset="0"/>
              </a:rPr>
              <a:t>c</a:t>
            </a:r>
            <a:r>
              <a:rPr lang="en-US" sz="1600">
                <a:latin typeface="Arial" charset="0"/>
                <a:cs typeface="Arial" charset="0"/>
              </a:rPr>
              <a:t> and </a:t>
            </a:r>
            <a:r>
              <a:rPr lang="en-US" sz="1600" i="1">
                <a:latin typeface="Arial" charset="0"/>
                <a:cs typeface="Arial" charset="0"/>
              </a:rPr>
              <a:t>c</a:t>
            </a:r>
            <a:r>
              <a:rPr lang="en-US" sz="1600">
                <a:latin typeface="Arial" charset="0"/>
                <a:cs typeface="Arial" charset="0"/>
              </a:rPr>
              <a:t> quarks are produced close to each other in phase space, they can coalesce to form a </a:t>
            </a:r>
            <a:r>
              <a:rPr lang="en-US" sz="1600" i="1">
                <a:latin typeface="Arial" charset="0"/>
                <a:cs typeface="Arial" charset="0"/>
              </a:rPr>
              <a:t>cc</a:t>
            </a:r>
            <a:r>
              <a:rPr lang="en-US" sz="1600">
                <a:latin typeface="Arial" charset="0"/>
                <a:cs typeface="Arial" charset="0"/>
              </a:rPr>
              <a:t> meson. The simplest charmonium producing </a:t>
            </a:r>
            <a:r>
              <a:rPr lang="en-US" sz="1600" i="1">
                <a:latin typeface="Arial" charset="0"/>
                <a:cs typeface="Arial" charset="0"/>
              </a:rPr>
              <a:t>B-</a:t>
            </a:r>
            <a:r>
              <a:rPr lang="en-US" sz="1600">
                <a:latin typeface="Arial" charset="0"/>
                <a:cs typeface="Arial" charset="0"/>
              </a:rPr>
              <a:t>meson decays are those where the </a:t>
            </a:r>
            <a:r>
              <a:rPr lang="en-US" sz="1600" i="1">
                <a:latin typeface="Arial" charset="0"/>
                <a:cs typeface="Arial" charset="0"/>
              </a:rPr>
              <a:t>s</a:t>
            </a:r>
            <a:r>
              <a:rPr lang="en-US" sz="1600">
                <a:latin typeface="Arial" charset="0"/>
                <a:cs typeface="Arial" charset="0"/>
              </a:rPr>
              <a:t> quark from the </a:t>
            </a:r>
            <a:r>
              <a:rPr lang="en-US" sz="1600" i="1">
                <a:latin typeface="Arial" charset="0"/>
                <a:cs typeface="Arial" charset="0"/>
              </a:rPr>
              <a:t>W</a:t>
            </a:r>
            <a:r>
              <a:rPr lang="en-US" sz="1600" i="1" baseline="30000">
                <a:latin typeface="Arial" charset="0"/>
                <a:cs typeface="Arial" charset="0"/>
              </a:rPr>
              <a:t> – </a:t>
            </a:r>
            <a:r>
              <a:rPr lang="en-US" sz="1600">
                <a:latin typeface="Arial" charset="0"/>
                <a:cs typeface="Arial" charset="0"/>
              </a:rPr>
              <a:t>combines with</a:t>
            </a:r>
            <a:r>
              <a:rPr lang="en-US" sz="1600" i="1">
                <a:latin typeface="Arial" charset="0"/>
                <a:cs typeface="Arial" charset="0"/>
              </a:rPr>
              <a:t> </a:t>
            </a:r>
            <a:r>
              <a:rPr lang="en-US" sz="1600">
                <a:latin typeface="Arial" charset="0"/>
                <a:cs typeface="Arial" charset="0"/>
              </a:rPr>
              <a:t>the parent </a:t>
            </a:r>
            <a:r>
              <a:rPr lang="en-US" sz="1600" i="1">
                <a:latin typeface="Arial" charset="0"/>
                <a:cs typeface="Arial" charset="0"/>
              </a:rPr>
              <a:t>B</a:t>
            </a:r>
            <a:r>
              <a:rPr lang="en-US" sz="1600">
                <a:latin typeface="Arial" charset="0"/>
                <a:cs typeface="Arial" charset="0"/>
              </a:rPr>
              <a:t>-meson’s </a:t>
            </a:r>
            <a:r>
              <a:rPr lang="en-US" sz="1600" i="1">
                <a:latin typeface="Arial" charset="0"/>
                <a:cs typeface="Arial" charset="0"/>
              </a:rPr>
              <a:t>u</a:t>
            </a:r>
            <a:r>
              <a:rPr lang="en-US" sz="1600">
                <a:latin typeface="Arial" charset="0"/>
                <a:cs typeface="Arial" charset="0"/>
              </a:rPr>
              <a:t> or </a:t>
            </a:r>
            <a:r>
              <a:rPr lang="en-US" sz="1600" i="1">
                <a:latin typeface="Arial" charset="0"/>
                <a:cs typeface="Arial" charset="0"/>
              </a:rPr>
              <a:t>d</a:t>
            </a:r>
            <a:r>
              <a:rPr lang="en-US" sz="1600">
                <a:latin typeface="Arial" charset="0"/>
                <a:cs typeface="Arial" charset="0"/>
              </a:rPr>
              <a:t> quark to form a </a:t>
            </a:r>
            <a:r>
              <a:rPr lang="en-US" sz="1600" i="1">
                <a:latin typeface="Arial" charset="0"/>
                <a:cs typeface="Arial" charset="0"/>
              </a:rPr>
              <a:t>K</a:t>
            </a:r>
            <a:r>
              <a:rPr lang="en-US" sz="1600">
                <a:latin typeface="Arial" charset="0"/>
                <a:cs typeface="Arial" charset="0"/>
              </a:rPr>
              <a:t>-meson (</a:t>
            </a:r>
            <a:r>
              <a:rPr lang="en-US" sz="1600" i="1">
                <a:latin typeface="Arial" charset="0"/>
                <a:cs typeface="Arial" charset="0"/>
              </a:rPr>
              <a:t>K</a:t>
            </a:r>
            <a:r>
              <a:rPr lang="en-US" sz="1600" i="1" baseline="30000">
                <a:latin typeface="Arial" charset="0"/>
                <a:cs typeface="Arial" charset="0"/>
              </a:rPr>
              <a:t>+ </a:t>
            </a:r>
            <a:r>
              <a:rPr lang="en-US" sz="1600" i="1">
                <a:latin typeface="Arial" charset="0"/>
                <a:cs typeface="Arial" charset="0"/>
              </a:rPr>
              <a:t>= us; K</a:t>
            </a:r>
            <a:r>
              <a:rPr lang="en-US" sz="1600" i="1" baseline="30000">
                <a:latin typeface="Arial" charset="0"/>
                <a:cs typeface="Arial" charset="0"/>
              </a:rPr>
              <a:t>0</a:t>
            </a:r>
            <a:r>
              <a:rPr lang="en-US" sz="1600" i="1">
                <a:latin typeface="Arial" charset="0"/>
                <a:cs typeface="Arial" charset="0"/>
              </a:rPr>
              <a:t> = ds</a:t>
            </a:r>
            <a:r>
              <a:rPr lang="en-US" sz="1600">
                <a:latin typeface="Arial" charset="0"/>
                <a:cs typeface="Arial" charset="0"/>
              </a:rPr>
              <a:t>).</a:t>
            </a:r>
          </a:p>
          <a:p>
            <a:pPr algn="just" eaLnBrk="1" hangingPunct="1">
              <a:spcBef>
                <a:spcPct val="50000"/>
              </a:spcBef>
            </a:pPr>
            <a:r>
              <a:rPr lang="en-US" sz="1600">
                <a:latin typeface="Arial" charset="0"/>
                <a:cs typeface="Arial" charset="0"/>
              </a:rPr>
              <a:t>■  </a:t>
            </a:r>
            <a:r>
              <a:rPr lang="en-US" sz="1600" b="1">
                <a:latin typeface="Arial" charset="0"/>
                <a:cs typeface="Arial" charset="0"/>
              </a:rPr>
              <a:t>Production of </a:t>
            </a:r>
            <a:r>
              <a:rPr lang="en-US" sz="1600" b="1" i="1">
                <a:latin typeface="Arial" charset="0"/>
                <a:cs typeface="Arial" charset="0"/>
              </a:rPr>
              <a:t>J</a:t>
            </a:r>
            <a:r>
              <a:rPr lang="en-US" sz="1600" b="1" i="1" baseline="30000">
                <a:latin typeface="Arial" charset="0"/>
                <a:cs typeface="Arial" charset="0"/>
              </a:rPr>
              <a:t> PC </a:t>
            </a:r>
            <a:r>
              <a:rPr lang="en-US" sz="1600" b="1" i="1">
                <a:latin typeface="Arial" charset="0"/>
                <a:cs typeface="Arial" charset="0"/>
              </a:rPr>
              <a:t>= 1</a:t>
            </a:r>
            <a:r>
              <a:rPr lang="en-US" sz="1600" b="1" i="1" baseline="30000">
                <a:latin typeface="Arial" charset="0"/>
                <a:cs typeface="Arial" charset="0"/>
              </a:rPr>
              <a:t>-- </a:t>
            </a:r>
            <a:r>
              <a:rPr lang="en-US" sz="1600" b="1">
                <a:latin typeface="Arial" charset="0"/>
                <a:cs typeface="Arial" charset="0"/>
              </a:rPr>
              <a:t>charmonium states via initial</a:t>
            </a:r>
            <a:r>
              <a:rPr lang="en-US" sz="1600" b="1" i="1">
                <a:latin typeface="Arial" charset="0"/>
                <a:cs typeface="Arial" charset="0"/>
              </a:rPr>
              <a:t> </a:t>
            </a:r>
            <a:r>
              <a:rPr lang="en-US" sz="1600" b="1">
                <a:latin typeface="Arial" charset="0"/>
                <a:cs typeface="Arial" charset="0"/>
              </a:rPr>
              <a:t>state radiation (ISR). </a:t>
            </a:r>
            <a:r>
              <a:rPr lang="en-US" sz="1600">
                <a:latin typeface="Arial" charset="0"/>
                <a:cs typeface="Arial" charset="0"/>
              </a:rPr>
              <a:t>In </a:t>
            </a:r>
            <a:r>
              <a:rPr lang="en-US" sz="1600" i="1">
                <a:latin typeface="Arial" charset="0"/>
                <a:cs typeface="Arial" charset="0"/>
              </a:rPr>
              <a:t>e</a:t>
            </a:r>
            <a:r>
              <a:rPr lang="en-US" sz="1600" i="1" baseline="30000">
                <a:latin typeface="Arial" charset="0"/>
                <a:cs typeface="Arial" charset="0"/>
              </a:rPr>
              <a:t>+</a:t>
            </a:r>
            <a:r>
              <a:rPr lang="en-US" sz="1600" i="1">
                <a:latin typeface="Arial" charset="0"/>
                <a:cs typeface="Arial" charset="0"/>
              </a:rPr>
              <a:t>e</a:t>
            </a:r>
            <a:r>
              <a:rPr lang="en-US" sz="1600" i="1" baseline="30000">
                <a:latin typeface="Arial" charset="0"/>
                <a:cs typeface="Arial" charset="0"/>
              </a:rPr>
              <a:t>- </a:t>
            </a:r>
            <a:r>
              <a:rPr lang="en-US" sz="1600">
                <a:latin typeface="Arial" charset="0"/>
                <a:cs typeface="Arial" charset="0"/>
              </a:rPr>
              <a:t>collisions at a cm energy of 10580 MeV the initial-state </a:t>
            </a:r>
            <a:r>
              <a:rPr lang="en-US" sz="1600" i="1">
                <a:latin typeface="Arial" charset="0"/>
                <a:cs typeface="Arial" charset="0"/>
              </a:rPr>
              <a:t>e</a:t>
            </a:r>
            <a:r>
              <a:rPr lang="en-US" sz="1600" i="1" baseline="30000">
                <a:latin typeface="Arial" charset="0"/>
                <a:cs typeface="Arial" charset="0"/>
              </a:rPr>
              <a:t>+</a:t>
            </a:r>
            <a:r>
              <a:rPr lang="en-US" sz="1600">
                <a:latin typeface="Arial" charset="0"/>
                <a:cs typeface="Arial" charset="0"/>
              </a:rPr>
              <a:t> or </a:t>
            </a:r>
            <a:r>
              <a:rPr lang="en-US" sz="1600" i="1">
                <a:latin typeface="Arial" charset="0"/>
                <a:cs typeface="Arial" charset="0"/>
              </a:rPr>
              <a:t>e</a:t>
            </a:r>
            <a:r>
              <a:rPr lang="en-US" sz="1600" i="1" baseline="30000">
                <a:latin typeface="Arial" charset="0"/>
                <a:cs typeface="Arial" charset="0"/>
              </a:rPr>
              <a:t>- </a:t>
            </a:r>
            <a:r>
              <a:rPr lang="en-US" sz="1600">
                <a:latin typeface="Arial" charset="0"/>
                <a:cs typeface="Arial" charset="0"/>
              </a:rPr>
              <a:t>occasionally radiates a high-energy </a:t>
            </a:r>
            <a:r>
              <a:rPr lang="el-GR" sz="1600">
                <a:latin typeface="Arial" charset="0"/>
                <a:cs typeface="Times New Roman" pitchFamily="100" charset="0"/>
              </a:rPr>
              <a:t>γ</a:t>
            </a:r>
            <a:r>
              <a:rPr lang="en-US" sz="1600">
                <a:latin typeface="Arial" charset="0"/>
                <a:cs typeface="Arial" charset="0"/>
              </a:rPr>
              <a:t>-ray (</a:t>
            </a:r>
            <a:r>
              <a:rPr lang="el-GR" sz="1800" i="1">
                <a:cs typeface="Times New Roman" pitchFamily="100" charset="0"/>
              </a:rPr>
              <a:t>γ</a:t>
            </a:r>
            <a:r>
              <a:rPr lang="en-US" sz="1800" i="1" baseline="-25000">
                <a:latin typeface="Arial" charset="0"/>
                <a:cs typeface="Times New Roman" pitchFamily="100" charset="0"/>
              </a:rPr>
              <a:t>ISR </a:t>
            </a:r>
            <a:r>
              <a:rPr lang="en-US" sz="1600">
                <a:latin typeface="Arial" charset="0"/>
                <a:cs typeface="Times New Roman" pitchFamily="100" charset="0"/>
              </a:rPr>
              <a:t>= 4000 MeV – 5000 MeV</a:t>
            </a:r>
            <a:r>
              <a:rPr lang="en-US" sz="1600">
                <a:latin typeface="Arial" charset="0"/>
                <a:cs typeface="Arial" charset="0"/>
              </a:rPr>
              <a:t>), and </a:t>
            </a:r>
            <a:r>
              <a:rPr lang="en-US" sz="1600" i="1">
                <a:latin typeface="Arial" charset="0"/>
                <a:cs typeface="Arial" charset="0"/>
              </a:rPr>
              <a:t>e</a:t>
            </a:r>
            <a:r>
              <a:rPr lang="en-US" sz="1600" i="1" baseline="30000">
                <a:latin typeface="Arial" charset="0"/>
                <a:cs typeface="Arial" charset="0"/>
              </a:rPr>
              <a:t>+</a:t>
            </a:r>
            <a:r>
              <a:rPr lang="en-US" sz="1600" baseline="30000">
                <a:latin typeface="Arial" charset="0"/>
                <a:cs typeface="Arial" charset="0"/>
              </a:rPr>
              <a:t> </a:t>
            </a:r>
            <a:r>
              <a:rPr lang="en-US" sz="1600">
                <a:latin typeface="Arial" charset="0"/>
                <a:cs typeface="Arial" charset="0"/>
              </a:rPr>
              <a:t>and </a:t>
            </a:r>
            <a:r>
              <a:rPr lang="en-US" sz="1600" i="1">
                <a:latin typeface="Arial" charset="0"/>
                <a:cs typeface="Arial" charset="0"/>
              </a:rPr>
              <a:t>e</a:t>
            </a:r>
            <a:r>
              <a:rPr lang="en-US" sz="1600" i="1" baseline="30000">
                <a:latin typeface="Arial" charset="0"/>
                <a:cs typeface="Arial" charset="0"/>
              </a:rPr>
              <a:t>- </a:t>
            </a:r>
            <a:r>
              <a:rPr lang="en-US" sz="1600">
                <a:latin typeface="Arial" charset="0"/>
                <a:cs typeface="Arial" charset="0"/>
              </a:rPr>
              <a:t>subsequently annihilate at a reduced cm energy that correspond to the range of mass values of charmonium mesons. Thus, the ISR process can directly produce charmonium states with </a:t>
            </a:r>
            <a:r>
              <a:rPr lang="en-US" sz="1600" i="1">
                <a:latin typeface="Arial" charset="0"/>
                <a:cs typeface="Arial" charset="0"/>
              </a:rPr>
              <a:t>J</a:t>
            </a:r>
            <a:r>
              <a:rPr lang="en-US" sz="1600" i="1" baseline="30000">
                <a:latin typeface="Arial" charset="0"/>
                <a:cs typeface="Arial" charset="0"/>
              </a:rPr>
              <a:t> PC </a:t>
            </a:r>
            <a:r>
              <a:rPr lang="en-US" sz="1600" i="1">
                <a:latin typeface="Arial" charset="0"/>
                <a:cs typeface="Arial" charset="0"/>
              </a:rPr>
              <a:t>=</a:t>
            </a:r>
            <a:r>
              <a:rPr lang="en-US" sz="1600" i="1" baseline="30000">
                <a:latin typeface="Arial" charset="0"/>
                <a:cs typeface="Arial" charset="0"/>
              </a:rPr>
              <a:t> </a:t>
            </a:r>
            <a:r>
              <a:rPr lang="en-US" sz="1600" i="1">
                <a:latin typeface="Arial" charset="0"/>
                <a:cs typeface="Arial" charset="0"/>
              </a:rPr>
              <a:t>1</a:t>
            </a:r>
            <a:r>
              <a:rPr lang="en-US" sz="1600" i="1" baseline="30000">
                <a:latin typeface="Arial" charset="0"/>
                <a:cs typeface="Arial" charset="0"/>
              </a:rPr>
              <a:t> - -</a:t>
            </a:r>
            <a:r>
              <a:rPr lang="en-US" sz="1600" baseline="30000">
                <a:latin typeface="Arial" charset="0"/>
                <a:cs typeface="Arial" charset="0"/>
              </a:rPr>
              <a:t> </a:t>
            </a:r>
            <a:r>
              <a:rPr lang="en-US" sz="1600">
                <a:latin typeface="Arial" charset="0"/>
                <a:cs typeface="Arial" charset="0"/>
              </a:rPr>
              <a:t>.</a:t>
            </a:r>
          </a:p>
          <a:p>
            <a:pPr algn="just" eaLnBrk="1" hangingPunct="1">
              <a:spcBef>
                <a:spcPct val="50000"/>
              </a:spcBef>
            </a:pPr>
            <a:r>
              <a:rPr lang="en-US" sz="1800">
                <a:latin typeface="Arial" charset="0"/>
              </a:rPr>
              <a:t>■  </a:t>
            </a:r>
            <a:r>
              <a:rPr lang="en-US" sz="1600" b="1">
                <a:latin typeface="Arial" charset="0"/>
              </a:rPr>
              <a:t>Charmonium associated production  with </a:t>
            </a:r>
            <a:r>
              <a:rPr lang="en-US" sz="1600" b="1" i="1">
                <a:latin typeface="Arial" charset="0"/>
              </a:rPr>
              <a:t>J/Ψ </a:t>
            </a:r>
            <a:r>
              <a:rPr lang="en-US" sz="1600" b="1">
                <a:latin typeface="Arial" charset="0"/>
              </a:rPr>
              <a:t>in</a:t>
            </a:r>
            <a:r>
              <a:rPr lang="en-US" sz="1600" b="1" i="1">
                <a:latin typeface="Arial" charset="0"/>
              </a:rPr>
              <a:t> e</a:t>
            </a:r>
            <a:r>
              <a:rPr lang="en-US" sz="1600" b="1" i="1" baseline="30000">
                <a:latin typeface="Arial" charset="0"/>
              </a:rPr>
              <a:t>+</a:t>
            </a:r>
            <a:r>
              <a:rPr lang="en-US" sz="1600" b="1" i="1">
                <a:latin typeface="Arial" charset="0"/>
              </a:rPr>
              <a:t>e</a:t>
            </a:r>
            <a:r>
              <a:rPr lang="en-US" sz="1600" b="1" i="1" baseline="30000">
                <a:latin typeface="Arial" charset="0"/>
              </a:rPr>
              <a:t>- </a:t>
            </a:r>
            <a:r>
              <a:rPr lang="en-US" sz="1600" b="1">
                <a:latin typeface="Arial" charset="0"/>
              </a:rPr>
              <a:t>annihilation</a:t>
            </a:r>
            <a:r>
              <a:rPr lang="en-US" sz="1600">
                <a:latin typeface="Arial" charset="0"/>
              </a:rPr>
              <a:t>. </a:t>
            </a:r>
            <a:r>
              <a:rPr lang="en-US" sz="1600" b="1" i="1">
                <a:latin typeface="Arial" charset="0"/>
              </a:rPr>
              <a:t>J </a:t>
            </a:r>
            <a:r>
              <a:rPr lang="en-US" sz="1600" b="1" i="1" baseline="30000">
                <a:latin typeface="Arial" charset="0"/>
              </a:rPr>
              <a:t>PC</a:t>
            </a:r>
            <a:r>
              <a:rPr lang="en-US" sz="1600" b="1" i="1">
                <a:latin typeface="Arial" charset="0"/>
              </a:rPr>
              <a:t> = </a:t>
            </a:r>
            <a:r>
              <a:rPr lang="en-US" sz="1600" b="1">
                <a:latin typeface="Arial" charset="0"/>
              </a:rPr>
              <a:t>0 </a:t>
            </a:r>
            <a:r>
              <a:rPr lang="en-US" sz="1600" b="1" baseline="30000">
                <a:latin typeface="Arial" charset="0"/>
              </a:rPr>
              <a:t>-+ </a:t>
            </a:r>
            <a:r>
              <a:rPr lang="en-US" sz="1600" b="1">
                <a:latin typeface="Arial" charset="0"/>
              </a:rPr>
              <a:t>and </a:t>
            </a:r>
            <a:r>
              <a:rPr lang="en-US" sz="1600" b="1" i="1">
                <a:latin typeface="Arial" charset="0"/>
              </a:rPr>
              <a:t>0</a:t>
            </a:r>
            <a:r>
              <a:rPr lang="en-US" sz="1600" b="1" i="1" baseline="30000">
                <a:latin typeface="Arial" charset="0"/>
              </a:rPr>
              <a:t>++ </a:t>
            </a:r>
            <a:r>
              <a:rPr lang="en-US" sz="1600" b="1">
                <a:latin typeface="Arial" charset="0"/>
              </a:rPr>
              <a:t>. </a:t>
            </a:r>
            <a:r>
              <a:rPr lang="en-US" sz="1600">
                <a:latin typeface="Arial" charset="0"/>
              </a:rPr>
              <a:t>In studies of </a:t>
            </a:r>
            <a:r>
              <a:rPr lang="en-US" sz="1600" i="1">
                <a:latin typeface="Arial" charset="0"/>
              </a:rPr>
              <a:t>e</a:t>
            </a:r>
            <a:r>
              <a:rPr lang="en-US" sz="1600" i="1" baseline="30000">
                <a:latin typeface="Arial" charset="0"/>
              </a:rPr>
              <a:t>+</a:t>
            </a:r>
            <a:r>
              <a:rPr lang="en-US" sz="1600" i="1">
                <a:latin typeface="Arial" charset="0"/>
              </a:rPr>
              <a:t>e</a:t>
            </a:r>
            <a:r>
              <a:rPr lang="en-US" sz="1600" i="1" baseline="30000">
                <a:latin typeface="Arial" charset="0"/>
              </a:rPr>
              <a:t>- </a:t>
            </a:r>
            <a:r>
              <a:rPr lang="en-US" sz="1600">
                <a:latin typeface="Arial" charset="0"/>
              </a:rPr>
              <a:t>annihilations</a:t>
            </a:r>
            <a:r>
              <a:rPr lang="en-US" sz="1600" i="1" baseline="30000">
                <a:latin typeface="Arial" charset="0"/>
              </a:rPr>
              <a:t>  </a:t>
            </a:r>
            <a:r>
              <a:rPr lang="en-US" sz="1600">
                <a:latin typeface="Arial" charset="0"/>
              </a:rPr>
              <a:t>at cm energies near 10580 MeV =&gt; Belle discovered that in inclusive annihilation process =&gt;</a:t>
            </a:r>
            <a:r>
              <a:rPr lang="en-US" sz="1800">
                <a:latin typeface="Arial" charset="0"/>
              </a:rPr>
              <a:t> </a:t>
            </a:r>
            <a:r>
              <a:rPr lang="en-US" sz="1600" i="1">
                <a:latin typeface="Arial" charset="0"/>
              </a:rPr>
              <a:t>e</a:t>
            </a:r>
            <a:r>
              <a:rPr lang="en-US" sz="1600" i="1" baseline="30000">
                <a:latin typeface="Arial" charset="0"/>
              </a:rPr>
              <a:t>+</a:t>
            </a:r>
            <a:r>
              <a:rPr lang="en-US" sz="1600" i="1">
                <a:latin typeface="Arial" charset="0"/>
              </a:rPr>
              <a:t>e</a:t>
            </a:r>
            <a:r>
              <a:rPr lang="en-US" sz="1600" i="1" baseline="30000">
                <a:latin typeface="Arial" charset="0"/>
              </a:rPr>
              <a:t>- </a:t>
            </a:r>
            <a:r>
              <a:rPr lang="en-US" sz="1600" i="1">
                <a:latin typeface="Arial" charset="0"/>
              </a:rPr>
              <a:t>→</a:t>
            </a:r>
            <a:r>
              <a:rPr lang="en-US" sz="1600" i="1" baseline="30000">
                <a:latin typeface="Arial" charset="0"/>
              </a:rPr>
              <a:t> </a:t>
            </a:r>
            <a:r>
              <a:rPr lang="en-US" sz="1600" i="1">
                <a:latin typeface="Arial" charset="0"/>
              </a:rPr>
              <a:t>J/Ψ + (cc) </a:t>
            </a:r>
            <a:r>
              <a:rPr lang="en-US" sz="1600">
                <a:latin typeface="Arial" charset="0"/>
              </a:rPr>
              <a:t>=&gt; </a:t>
            </a:r>
            <a:r>
              <a:rPr lang="en-US" sz="1600" i="1">
                <a:latin typeface="Arial" charset="0"/>
              </a:rPr>
              <a:t>J/Ψ + </a:t>
            </a:r>
            <a:r>
              <a:rPr lang="el-GR" sz="1600" i="1">
                <a:latin typeface="Arial" charset="0"/>
                <a:cs typeface="Arial" charset="0"/>
              </a:rPr>
              <a:t>η</a:t>
            </a:r>
            <a:r>
              <a:rPr lang="en-US" sz="1600" i="1" baseline="-25000">
                <a:latin typeface="Arial" charset="0"/>
                <a:cs typeface="Arial" charset="0"/>
              </a:rPr>
              <a:t>c </a:t>
            </a:r>
            <a:r>
              <a:rPr lang="en-US" sz="1600">
                <a:latin typeface="Arial" charset="0"/>
                <a:cs typeface="Arial" charset="0"/>
              </a:rPr>
              <a:t>or </a:t>
            </a:r>
            <a:r>
              <a:rPr lang="en-US" sz="1600" i="1">
                <a:latin typeface="Arial" charset="0"/>
                <a:cs typeface="Arial" charset="0"/>
              </a:rPr>
              <a:t>J/Ψ +</a:t>
            </a:r>
            <a:r>
              <a:rPr lang="en-US" sz="1800" baseline="30000">
                <a:latin typeface="Arial" charset="0"/>
                <a:cs typeface="Arial" charset="0"/>
              </a:rPr>
              <a:t> </a:t>
            </a:r>
            <a:r>
              <a:rPr lang="el-GR" sz="1800" i="1">
                <a:latin typeface="Arial" charset="0"/>
                <a:cs typeface="Times New Roman" pitchFamily="100" charset="0"/>
              </a:rPr>
              <a:t>χ</a:t>
            </a:r>
            <a:r>
              <a:rPr lang="en-US" sz="1600" i="1" baseline="-25000">
                <a:latin typeface="Arial" charset="0"/>
                <a:cs typeface="Arial" charset="0"/>
              </a:rPr>
              <a:t>c0  </a:t>
            </a:r>
            <a:r>
              <a:rPr lang="en-US" sz="1600">
                <a:latin typeface="Arial" charset="0"/>
                <a:cs typeface="Arial" charset="0"/>
              </a:rPr>
              <a:t>(J=0≠1≠2).</a:t>
            </a:r>
          </a:p>
          <a:p>
            <a:pPr algn="just" eaLnBrk="1" hangingPunct="1">
              <a:spcBef>
                <a:spcPct val="50000"/>
              </a:spcBef>
            </a:pPr>
            <a:r>
              <a:rPr lang="en-US" sz="1800">
                <a:latin typeface="Arial" charset="0"/>
              </a:rPr>
              <a:t>■ </a:t>
            </a:r>
            <a:r>
              <a:rPr lang="en-US" sz="1600" b="1">
                <a:latin typeface="Arial" charset="0"/>
              </a:rPr>
              <a:t>Two photon collisions. </a:t>
            </a:r>
            <a:r>
              <a:rPr lang="en-US" sz="1600">
                <a:latin typeface="Arial" charset="0"/>
              </a:rPr>
              <a:t>In high energy </a:t>
            </a:r>
            <a:r>
              <a:rPr lang="en-US" sz="1600" i="1">
                <a:latin typeface="Arial" charset="0"/>
              </a:rPr>
              <a:t>e</a:t>
            </a:r>
            <a:r>
              <a:rPr lang="en-US" sz="1600" i="1" baseline="30000">
                <a:latin typeface="Arial" charset="0"/>
              </a:rPr>
              <a:t>+</a:t>
            </a:r>
            <a:r>
              <a:rPr lang="en-US" sz="1600" i="1">
                <a:latin typeface="Arial" charset="0"/>
              </a:rPr>
              <a:t>e</a:t>
            </a:r>
            <a:r>
              <a:rPr lang="en-US" sz="1600" i="1" baseline="30000">
                <a:latin typeface="Arial" charset="0"/>
              </a:rPr>
              <a:t>-</a:t>
            </a:r>
            <a:r>
              <a:rPr lang="en-US" sz="1600" i="1">
                <a:latin typeface="Arial" charset="0"/>
              </a:rPr>
              <a:t> </a:t>
            </a:r>
            <a:r>
              <a:rPr lang="en-US" sz="1600">
                <a:latin typeface="Arial" charset="0"/>
              </a:rPr>
              <a:t>machines, photon-photon collisions are produced when both an incoming </a:t>
            </a:r>
            <a:r>
              <a:rPr lang="en-US" sz="1600" i="1">
                <a:latin typeface="Arial" charset="0"/>
              </a:rPr>
              <a:t>e</a:t>
            </a:r>
            <a:r>
              <a:rPr lang="en-US" sz="1600" i="1" baseline="30000">
                <a:latin typeface="Arial" charset="0"/>
              </a:rPr>
              <a:t>+</a:t>
            </a:r>
            <a:r>
              <a:rPr lang="en-US" sz="1600">
                <a:latin typeface="Arial" charset="0"/>
              </a:rPr>
              <a:t> and </a:t>
            </a:r>
            <a:r>
              <a:rPr lang="en-US" sz="1600" i="1">
                <a:latin typeface="Arial" charset="0"/>
              </a:rPr>
              <a:t>e</a:t>
            </a:r>
            <a:r>
              <a:rPr lang="en-US" sz="1600" i="1" baseline="30000">
                <a:latin typeface="Arial" charset="0"/>
              </a:rPr>
              <a:t>- </a:t>
            </a:r>
            <a:r>
              <a:rPr lang="en-US" sz="1600">
                <a:latin typeface="Arial" charset="0"/>
              </a:rPr>
              <a:t>radiate photons that subsequently interact with each other. Two photon interactions can directly produce particles with </a:t>
            </a:r>
            <a:r>
              <a:rPr lang="en-US" sz="1600" b="1" i="1">
                <a:latin typeface="Arial" charset="0"/>
              </a:rPr>
              <a:t>J</a:t>
            </a:r>
            <a:r>
              <a:rPr lang="en-US" sz="1600" b="1" i="1" baseline="30000">
                <a:latin typeface="Arial" charset="0"/>
              </a:rPr>
              <a:t>PC</a:t>
            </a:r>
            <a:r>
              <a:rPr lang="en-US" sz="1600" b="1">
                <a:latin typeface="Arial" charset="0"/>
              </a:rPr>
              <a:t>=0 </a:t>
            </a:r>
            <a:r>
              <a:rPr lang="en-US" sz="1600" b="1" baseline="30000">
                <a:latin typeface="Arial" charset="0"/>
              </a:rPr>
              <a:t>-+</a:t>
            </a:r>
            <a:r>
              <a:rPr lang="en-US" sz="1600" b="1">
                <a:latin typeface="Arial" charset="0"/>
              </a:rPr>
              <a:t>, 0</a:t>
            </a:r>
            <a:r>
              <a:rPr lang="en-US" sz="1600" b="1" baseline="30000">
                <a:latin typeface="Arial" charset="0"/>
              </a:rPr>
              <a:t> ++</a:t>
            </a:r>
            <a:r>
              <a:rPr lang="en-US" sz="1600" b="1">
                <a:latin typeface="Arial" charset="0"/>
              </a:rPr>
              <a:t>, 2 </a:t>
            </a:r>
            <a:r>
              <a:rPr lang="en-US" sz="1600" b="1" baseline="30000">
                <a:latin typeface="Arial" charset="0"/>
              </a:rPr>
              <a:t>-+</a:t>
            </a:r>
            <a:r>
              <a:rPr lang="en-US" sz="1600" b="1">
                <a:latin typeface="Arial" charset="0"/>
              </a:rPr>
              <a:t>, 2</a:t>
            </a:r>
            <a:r>
              <a:rPr lang="en-US" sz="1600" b="1" baseline="30000">
                <a:latin typeface="Arial" charset="0"/>
              </a:rPr>
              <a:t>++</a:t>
            </a:r>
            <a:r>
              <a:rPr lang="en-US" sz="1600" b="1">
                <a:latin typeface="Arial" charset="0"/>
              </a:rPr>
              <a:t>.</a:t>
            </a:r>
            <a:endParaRPr lang="el-GR" sz="1600" b="1" i="1">
              <a:latin typeface="Arial" charset="0"/>
            </a:endParaRPr>
          </a:p>
        </p:txBody>
      </p:sp>
      <p:sp>
        <p:nvSpPr>
          <p:cNvPr id="71684" name="Line 4"/>
          <p:cNvSpPr>
            <a:spLocks noChangeShapeType="1"/>
          </p:cNvSpPr>
          <p:nvPr/>
        </p:nvSpPr>
        <p:spPr bwMode="auto">
          <a:xfrm>
            <a:off x="4067175" y="1449388"/>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85" name="Line 5"/>
          <p:cNvSpPr>
            <a:spLocks noChangeShapeType="1"/>
          </p:cNvSpPr>
          <p:nvPr/>
        </p:nvSpPr>
        <p:spPr bwMode="auto">
          <a:xfrm>
            <a:off x="3816350" y="2420938"/>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86" name="Line 6"/>
          <p:cNvSpPr>
            <a:spLocks noChangeShapeType="1"/>
          </p:cNvSpPr>
          <p:nvPr/>
        </p:nvSpPr>
        <p:spPr bwMode="auto">
          <a:xfrm>
            <a:off x="4097338" y="215106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87" name="Line 7"/>
          <p:cNvSpPr>
            <a:spLocks noChangeShapeType="1"/>
          </p:cNvSpPr>
          <p:nvPr/>
        </p:nvSpPr>
        <p:spPr bwMode="auto">
          <a:xfrm>
            <a:off x="7559675" y="2636838"/>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88" name="Line 8"/>
          <p:cNvSpPr>
            <a:spLocks noChangeShapeType="1"/>
          </p:cNvSpPr>
          <p:nvPr/>
        </p:nvSpPr>
        <p:spPr bwMode="auto">
          <a:xfrm>
            <a:off x="7632700" y="2420938"/>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89" name="Line 9"/>
          <p:cNvSpPr>
            <a:spLocks noChangeShapeType="1"/>
          </p:cNvSpPr>
          <p:nvPr/>
        </p:nvSpPr>
        <p:spPr bwMode="auto">
          <a:xfrm>
            <a:off x="3743325" y="314166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90" name="Line 10"/>
          <p:cNvSpPr>
            <a:spLocks noChangeShapeType="1"/>
          </p:cNvSpPr>
          <p:nvPr/>
        </p:nvSpPr>
        <p:spPr bwMode="auto">
          <a:xfrm>
            <a:off x="4176713" y="314166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91" name="Line 11"/>
          <p:cNvSpPr>
            <a:spLocks noChangeShapeType="1"/>
          </p:cNvSpPr>
          <p:nvPr/>
        </p:nvSpPr>
        <p:spPr bwMode="auto">
          <a:xfrm>
            <a:off x="7235825" y="314166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92" name="Line 12"/>
          <p:cNvSpPr>
            <a:spLocks noChangeShapeType="1"/>
          </p:cNvSpPr>
          <p:nvPr/>
        </p:nvSpPr>
        <p:spPr bwMode="auto">
          <a:xfrm>
            <a:off x="7993063" y="314166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93" name="Line 13"/>
          <p:cNvSpPr>
            <a:spLocks noChangeShapeType="1"/>
          </p:cNvSpPr>
          <p:nvPr/>
        </p:nvSpPr>
        <p:spPr bwMode="auto">
          <a:xfrm>
            <a:off x="1547813" y="105251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94" name="Line 14"/>
          <p:cNvSpPr>
            <a:spLocks noChangeShapeType="1"/>
          </p:cNvSpPr>
          <p:nvPr/>
        </p:nvSpPr>
        <p:spPr bwMode="auto">
          <a:xfrm>
            <a:off x="4751388" y="543242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95" name="Line 15"/>
          <p:cNvSpPr>
            <a:spLocks noChangeShapeType="1"/>
          </p:cNvSpPr>
          <p:nvPr/>
        </p:nvSpPr>
        <p:spPr bwMode="auto">
          <a:xfrm>
            <a:off x="6551613" y="1016000"/>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96" name="Line 16"/>
          <p:cNvSpPr>
            <a:spLocks noChangeShapeType="1"/>
          </p:cNvSpPr>
          <p:nvPr/>
        </p:nvSpPr>
        <p:spPr bwMode="auto">
          <a:xfrm>
            <a:off x="7451725" y="101600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97" name="Line 17"/>
          <p:cNvSpPr>
            <a:spLocks noChangeShapeType="1"/>
          </p:cNvSpPr>
          <p:nvPr/>
        </p:nvSpPr>
        <p:spPr bwMode="auto">
          <a:xfrm>
            <a:off x="8172450" y="101600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09575" y="1233488"/>
            <a:ext cx="8331200" cy="5624512"/>
          </a:xfrm>
          <a:noFill/>
        </p:spPr>
      </p:pic>
      <p:pic>
        <p:nvPicPr>
          <p:cNvPr id="737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3" y="0"/>
            <a:ext cx="7724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175" y="4560888"/>
            <a:ext cx="276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238" y="581025"/>
            <a:ext cx="7289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aIR_3DModel_72dpi_Legend_0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63600" y="1171575"/>
            <a:ext cx="7272338" cy="5210175"/>
          </a:xfrm>
          <a:noFill/>
        </p:spPr>
      </p:pic>
      <p:sp>
        <p:nvSpPr>
          <p:cNvPr id="22531" name="Rectangle 5"/>
          <p:cNvSpPr>
            <a:spLocks noChangeArrowheads="1"/>
          </p:cNvSpPr>
          <p:nvPr/>
        </p:nvSpPr>
        <p:spPr bwMode="auto">
          <a:xfrm>
            <a:off x="3311525" y="6345238"/>
            <a:ext cx="254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t>Proposed layout of HESR</a:t>
            </a:r>
            <a:endParaRPr lang="ru-RU" i="1"/>
          </a:p>
        </p:txBody>
      </p:sp>
      <p:sp>
        <p:nvSpPr>
          <p:cNvPr id="22532" name="Text Box 6"/>
          <p:cNvSpPr txBox="1">
            <a:spLocks noChangeArrowheads="1"/>
          </p:cNvSpPr>
          <p:nvPr/>
        </p:nvSpPr>
        <p:spPr bwMode="auto">
          <a:xfrm>
            <a:off x="142875" y="188913"/>
            <a:ext cx="88582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600">
                <a:latin typeface="Arial" charset="0"/>
              </a:rPr>
              <a:t>The PANDA experiment will be one of the key experiments at the Facility for Antiproton and Ion Research FAIR. Antiprotons accumulated in the High Energy Storage Ring HESR will collide with the fixed internal hydrogen or nuclear target. A beam luminosity of an order of 2x10</a:t>
            </a:r>
            <a:r>
              <a:rPr lang="en-US" sz="1600" baseline="30000">
                <a:latin typeface="Arial" charset="0"/>
              </a:rPr>
              <a:t>32</a:t>
            </a:r>
            <a:r>
              <a:rPr lang="en-US" sz="1600">
                <a:latin typeface="Arial" charset="0"/>
              </a:rPr>
              <a:t>sm</a:t>
            </a:r>
            <a:r>
              <a:rPr lang="en-US" sz="1600" baseline="30000">
                <a:latin typeface="Arial" charset="0"/>
              </a:rPr>
              <a:t>-2</a:t>
            </a:r>
            <a:r>
              <a:rPr lang="en-US" sz="1600">
                <a:latin typeface="Arial" charset="0"/>
              </a:rPr>
              <a:t>c</a:t>
            </a:r>
            <a:r>
              <a:rPr lang="en-US" sz="1600" baseline="30000">
                <a:latin typeface="Arial" charset="0"/>
              </a:rPr>
              <a:t>-1</a:t>
            </a:r>
            <a:r>
              <a:rPr lang="en-US" sz="1600">
                <a:latin typeface="Arial" charset="0"/>
              </a:rPr>
              <a:t> and momentum resolution </a:t>
            </a:r>
            <a:r>
              <a:rPr lang="ru-RU" sz="1600">
                <a:latin typeface="Arial" charset="0"/>
              </a:rPr>
              <a:t>σ</a:t>
            </a:r>
            <a:r>
              <a:rPr lang="en-US" sz="1600">
                <a:latin typeface="Arial" charset="0"/>
              </a:rPr>
              <a:t>(p)/p of an order of 10</a:t>
            </a:r>
            <a:r>
              <a:rPr lang="en-US" sz="1600" baseline="30000">
                <a:latin typeface="Arial" charset="0"/>
              </a:rPr>
              <a:t>-5</a:t>
            </a:r>
            <a:r>
              <a:rPr lang="en-US" sz="1600">
                <a:latin typeface="Arial" charset="0"/>
              </a:rPr>
              <a:t> are expected. The scientists from different countries intend to do fundamental research on various topics around the weak, electromagnetic and strong forces, exotic states of matter and the structure of hadrons. </a:t>
            </a:r>
            <a:endParaRPr lang="ru-RU" sz="1600">
              <a:latin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17"/>
          <p:cNvGraphicFramePr>
            <a:graphicFrameLocks noGrp="1" noChangeAspect="1"/>
          </p:cNvGraphicFramePr>
          <p:nvPr>
            <p:ph sz="quarter" idx="2"/>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spid="_x0000_s77885" name="Формула" r:id="rId4" imgW="114151" imgH="215619" progId="Equation.3">
                  <p:embed/>
                </p:oleObj>
              </mc:Choice>
              <mc:Fallback>
                <p:oleObj name="Формула" r:id="rId4" imgW="114151" imgH="215619"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7" name="Object 20"/>
          <p:cNvGraphicFramePr>
            <a:graphicFrameLocks noGrp="1" noChangeAspect="1"/>
          </p:cNvGraphicFramePr>
          <p:nvPr>
            <p:ph sz="quarter" idx="3"/>
          </p:nvPr>
        </p:nvGraphicFramePr>
        <p:xfrm>
          <a:off x="6610350" y="4924425"/>
          <a:ext cx="114300" cy="215900"/>
        </p:xfrm>
        <a:graphic>
          <a:graphicData uri="http://schemas.openxmlformats.org/presentationml/2006/ole">
            <mc:AlternateContent xmlns:mc="http://schemas.openxmlformats.org/markup-compatibility/2006">
              <mc:Choice xmlns:v="urn:schemas-microsoft-com:vml" Requires="v">
                <p:oleObj spid="_x0000_s77886" name="Формула" r:id="rId6" imgW="114151" imgH="215619" progId="Equation.3">
                  <p:embed/>
                </p:oleObj>
              </mc:Choice>
              <mc:Fallback>
                <p:oleObj name="Формула" r:id="rId6" imgW="114151" imgH="215619"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4924425"/>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35" name="Text Box 10"/>
          <p:cNvSpPr txBox="1">
            <a:spLocks noChangeArrowheads="1"/>
          </p:cNvSpPr>
          <p:nvPr/>
        </p:nvSpPr>
        <p:spPr bwMode="auto">
          <a:xfrm>
            <a:off x="2447925" y="1592263"/>
            <a:ext cx="4319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800">
                <a:cs typeface="Times New Roman" pitchFamily="100" charset="0"/>
              </a:rPr>
              <a:t>The low laying charmonium hybrid states:</a:t>
            </a:r>
            <a:endParaRPr lang="ru-RU" sz="1800">
              <a:cs typeface="Times New Roman" pitchFamily="100" charset="0"/>
            </a:endParaRPr>
          </a:p>
        </p:txBody>
      </p:sp>
      <p:sp>
        <p:nvSpPr>
          <p:cNvPr id="77836" name="Text Box 12"/>
          <p:cNvSpPr txBox="1">
            <a:spLocks noChangeArrowheads="1"/>
          </p:cNvSpPr>
          <p:nvPr/>
        </p:nvSpPr>
        <p:spPr bwMode="auto">
          <a:xfrm>
            <a:off x="503238" y="3681413"/>
            <a:ext cx="8413750"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r>
              <a:rPr lang="en-US" sz="1800"/>
              <a:t>Charmonium hybrids p</a:t>
            </a:r>
            <a:r>
              <a:rPr lang="en-US" sz="1600">
                <a:latin typeface="Arial" charset="0"/>
              </a:rPr>
              <a:t>redominantly decay via electromagnetic and hadronic transitions and into the open charm final states:</a:t>
            </a:r>
            <a:endParaRPr lang="en-US" sz="1600" i="1">
              <a:latin typeface="Arial" charset="0"/>
            </a:endParaRPr>
          </a:p>
          <a:p>
            <a:pPr algn="just" eaLnBrk="1" hangingPunct="1"/>
            <a:r>
              <a:rPr lang="en-US" sz="1600" i="1">
                <a:latin typeface="Arial" charset="0"/>
              </a:rPr>
              <a:t>• ccg</a:t>
            </a:r>
            <a:r>
              <a:rPr lang="en-US" sz="1600">
                <a:latin typeface="Arial" charset="0"/>
              </a:rPr>
              <a:t>→ (</a:t>
            </a:r>
            <a:r>
              <a:rPr lang="el-GR" sz="1600" i="1">
                <a:latin typeface="Arial" charset="0"/>
              </a:rPr>
              <a:t>Ψ</a:t>
            </a:r>
            <a:r>
              <a:rPr lang="en-US" sz="1600" i="1">
                <a:latin typeface="Arial" charset="0"/>
              </a:rPr>
              <a:t>, </a:t>
            </a:r>
            <a:r>
              <a:rPr lang="el-GR" sz="1600" i="1">
                <a:latin typeface="Arial" charset="0"/>
              </a:rPr>
              <a:t>χ</a:t>
            </a:r>
            <a:r>
              <a:rPr lang="en-US" sz="1600" i="1" baseline="-25000">
                <a:latin typeface="Arial" charset="0"/>
              </a:rPr>
              <a:t>cJ</a:t>
            </a:r>
            <a:r>
              <a:rPr lang="en-US" sz="1600">
                <a:latin typeface="Arial" charset="0"/>
              </a:rPr>
              <a:t>)</a:t>
            </a:r>
            <a:r>
              <a:rPr lang="en-US" sz="1600" i="1">
                <a:latin typeface="Arial" charset="0"/>
              </a:rPr>
              <a:t> </a:t>
            </a:r>
            <a:r>
              <a:rPr lang="en-US" sz="1600">
                <a:latin typeface="Arial" charset="0"/>
              </a:rPr>
              <a:t>+ light mesons (</a:t>
            </a:r>
            <a:r>
              <a:rPr lang="el-GR" sz="1600" i="1">
                <a:latin typeface="Arial" charset="0"/>
              </a:rPr>
              <a:t>η</a:t>
            </a:r>
            <a:r>
              <a:rPr lang="en-US" sz="1600" i="1">
                <a:latin typeface="Arial" charset="0"/>
              </a:rPr>
              <a:t>, </a:t>
            </a:r>
            <a:r>
              <a:rPr lang="el-GR" sz="1600" i="1">
                <a:latin typeface="Arial" charset="0"/>
              </a:rPr>
              <a:t>η</a:t>
            </a:r>
            <a:r>
              <a:rPr lang="en-US" sz="1600" i="1">
                <a:latin typeface="Arial" charset="0"/>
              </a:rPr>
              <a:t>′, </a:t>
            </a:r>
            <a:r>
              <a:rPr lang="el-GR" sz="1600" i="1">
                <a:latin typeface="Arial" charset="0"/>
              </a:rPr>
              <a:t>ω</a:t>
            </a:r>
            <a:r>
              <a:rPr lang="en-US" sz="1600" i="1">
                <a:latin typeface="Arial" charset="0"/>
              </a:rPr>
              <a:t>, </a:t>
            </a:r>
            <a:r>
              <a:rPr lang="el-GR" sz="1600" i="1">
                <a:latin typeface="Arial" charset="0"/>
              </a:rPr>
              <a:t>φ</a:t>
            </a:r>
            <a:r>
              <a:rPr lang="en-US" sz="1600">
                <a:latin typeface="Arial" charset="0"/>
              </a:rPr>
              <a:t>) - these modes supply small widths and significant branch fractions; </a:t>
            </a:r>
            <a:endParaRPr lang="en-US" sz="1600" i="1">
              <a:latin typeface="Arial" charset="0"/>
            </a:endParaRPr>
          </a:p>
          <a:p>
            <a:pPr algn="just" eaLnBrk="1" hangingPunct="1"/>
            <a:r>
              <a:rPr lang="en-US" sz="1600" i="1">
                <a:latin typeface="Arial" charset="0"/>
              </a:rPr>
              <a:t>• ccg</a:t>
            </a:r>
            <a:r>
              <a:rPr lang="en-US" sz="1600">
                <a:latin typeface="Arial" charset="0"/>
              </a:rPr>
              <a:t>→ </a:t>
            </a:r>
            <a:r>
              <a:rPr lang="en-US" sz="1600" i="1">
                <a:latin typeface="Arial" charset="0"/>
              </a:rPr>
              <a:t>DD</a:t>
            </a:r>
            <a:r>
              <a:rPr lang="en-US" sz="1600" i="1" baseline="-25000">
                <a:latin typeface="Arial" charset="0"/>
              </a:rPr>
              <a:t>J</a:t>
            </a:r>
            <a:r>
              <a:rPr lang="en-US" sz="1600" i="1">
                <a:latin typeface="Arial" charset="0"/>
              </a:rPr>
              <a:t>*.</a:t>
            </a:r>
            <a:r>
              <a:rPr lang="en-US" sz="1600">
                <a:latin typeface="Arial" charset="0"/>
              </a:rPr>
              <a:t>  In this case </a:t>
            </a:r>
            <a:r>
              <a:rPr lang="en-US" sz="1600" i="1">
                <a:latin typeface="Arial" charset="0"/>
              </a:rPr>
              <a:t>S-wave (L = 0) + P-wave (L = 1)</a:t>
            </a:r>
            <a:r>
              <a:rPr lang="en-US" sz="1600">
                <a:latin typeface="Arial" charset="0"/>
              </a:rPr>
              <a:t> final states should dominate over decays to </a:t>
            </a:r>
            <a:r>
              <a:rPr lang="en-US" sz="1600" i="1">
                <a:latin typeface="Arial" charset="0"/>
              </a:rPr>
              <a:t>DD</a:t>
            </a:r>
            <a:r>
              <a:rPr lang="en-US" sz="1600">
                <a:latin typeface="Arial" charset="0"/>
              </a:rPr>
              <a:t> (are forbidden </a:t>
            </a:r>
            <a:r>
              <a:rPr lang="el-GR" sz="1600"/>
              <a:t>→</a:t>
            </a:r>
            <a:r>
              <a:rPr lang="en-US" sz="1600"/>
              <a:t> </a:t>
            </a:r>
            <a:r>
              <a:rPr lang="en-US" sz="1600" i="1">
                <a:latin typeface="Arial" charset="0"/>
              </a:rPr>
              <a:t>CP</a:t>
            </a:r>
            <a:r>
              <a:rPr lang="en-US" sz="1600">
                <a:latin typeface="Arial" charset="0"/>
              </a:rPr>
              <a:t> violation) and partial width to should be very small.</a:t>
            </a:r>
            <a:endParaRPr lang="en-US" sz="1600" b="1">
              <a:latin typeface="Arial" charset="0"/>
            </a:endParaRPr>
          </a:p>
          <a:p>
            <a:pPr algn="just" eaLnBrk="1" hangingPunct="1"/>
            <a:r>
              <a:rPr lang="en-US" sz="1600" b="1">
                <a:latin typeface="Arial" charset="0"/>
              </a:rPr>
              <a:t>   </a:t>
            </a:r>
            <a:r>
              <a:rPr lang="en-US" sz="1600">
                <a:latin typeface="Arial" charset="0"/>
              </a:rPr>
              <a:t>The most interesting and promising decay channels of charmed hybrids have been, in particular, analyzed: </a:t>
            </a:r>
          </a:p>
          <a:p>
            <a:pPr eaLnBrk="1" hangingPunct="1"/>
            <a:r>
              <a:rPr lang="en-US" sz="1600">
                <a:latin typeface="Arial" charset="0"/>
              </a:rPr>
              <a:t> </a:t>
            </a:r>
            <a:r>
              <a:rPr lang="el-GR" sz="1800"/>
              <a:t>•  </a:t>
            </a:r>
            <a:r>
              <a:rPr lang="en-US" sz="1800" i="1"/>
              <a:t>pp  </a:t>
            </a:r>
            <a:r>
              <a:rPr lang="el-GR" sz="1800" i="1"/>
              <a:t>→  </a:t>
            </a:r>
            <a:r>
              <a:rPr lang="en-US" sz="1800" i="1"/>
              <a:t>          </a:t>
            </a:r>
            <a:r>
              <a:rPr lang="el-GR" sz="1800"/>
              <a:t>(</a:t>
            </a:r>
            <a:r>
              <a:rPr lang="el-GR" sz="1800" i="1"/>
              <a:t>0</a:t>
            </a:r>
            <a:r>
              <a:rPr lang="el-GR" sz="1800" i="1" baseline="30000"/>
              <a:t>-+</a:t>
            </a:r>
            <a:r>
              <a:rPr lang="el-GR" sz="1800" i="1"/>
              <a:t>, 1</a:t>
            </a:r>
            <a:r>
              <a:rPr lang="el-GR" sz="1800" i="1" baseline="30000"/>
              <a:t>-+</a:t>
            </a:r>
            <a:r>
              <a:rPr lang="el-GR" sz="1800" i="1"/>
              <a:t> , 2</a:t>
            </a:r>
            <a:r>
              <a:rPr lang="el-GR" sz="1800" i="1" baseline="30000"/>
              <a:t>-+</a:t>
            </a:r>
            <a:r>
              <a:rPr lang="el-GR" sz="1800"/>
              <a:t>)</a:t>
            </a:r>
            <a:r>
              <a:rPr lang="el-GR" sz="1800" i="1"/>
              <a:t> η  </a:t>
            </a:r>
            <a:r>
              <a:rPr lang="el-GR" sz="1800"/>
              <a:t>→</a:t>
            </a:r>
            <a:r>
              <a:rPr lang="el-GR" sz="1800" i="1"/>
              <a:t> χ</a:t>
            </a:r>
            <a:r>
              <a:rPr lang="ru-RU" sz="1800" i="1" baseline="-25000"/>
              <a:t>c</a:t>
            </a:r>
            <a:r>
              <a:rPr lang="el-GR" sz="1800" i="1" baseline="-25000"/>
              <a:t>0,1,2</a:t>
            </a:r>
            <a:r>
              <a:rPr lang="el-GR" sz="1800" i="1"/>
              <a:t> </a:t>
            </a:r>
            <a:r>
              <a:rPr lang="el-GR" sz="1800"/>
              <a:t>(</a:t>
            </a:r>
            <a:r>
              <a:rPr lang="el-GR" sz="1800" i="1"/>
              <a:t>η, ππ</a:t>
            </a:r>
            <a:r>
              <a:rPr lang="el-GR" sz="1800"/>
              <a:t>;…);</a:t>
            </a:r>
            <a:endParaRPr lang="el-GR" sz="1800" i="1"/>
          </a:p>
          <a:p>
            <a:pPr eaLnBrk="1" hangingPunct="1"/>
            <a:r>
              <a:rPr lang="el-GR" sz="1800" i="1"/>
              <a:t> •  </a:t>
            </a:r>
            <a:r>
              <a:rPr lang="en-US" sz="1800" i="1"/>
              <a:t>pp  </a:t>
            </a:r>
            <a:r>
              <a:rPr lang="el-GR" sz="1800" i="1"/>
              <a:t>→  </a:t>
            </a:r>
            <a:r>
              <a:rPr lang="en-US" sz="1800" i="1"/>
              <a:t>          </a:t>
            </a:r>
            <a:r>
              <a:rPr lang="el-GR" sz="1800"/>
              <a:t>(</a:t>
            </a:r>
            <a:r>
              <a:rPr lang="el-GR" sz="1800" i="1"/>
              <a:t>0</a:t>
            </a:r>
            <a:r>
              <a:rPr lang="el-GR" sz="1800" i="1" baseline="30000"/>
              <a:t>+-</a:t>
            </a:r>
            <a:r>
              <a:rPr lang="el-GR" sz="1800" i="1"/>
              <a:t>, 1</a:t>
            </a:r>
            <a:r>
              <a:rPr lang="el-GR" sz="1800" i="1" baseline="30000"/>
              <a:t>+-</a:t>
            </a:r>
            <a:r>
              <a:rPr lang="el-GR" sz="1800" i="1"/>
              <a:t> , 2</a:t>
            </a:r>
            <a:r>
              <a:rPr lang="el-GR" sz="1800" i="1" baseline="30000"/>
              <a:t>+-</a:t>
            </a:r>
            <a:r>
              <a:rPr lang="el-GR" sz="1800"/>
              <a:t>)</a:t>
            </a:r>
            <a:r>
              <a:rPr lang="el-GR" sz="1800" i="1"/>
              <a:t> η </a:t>
            </a:r>
            <a:r>
              <a:rPr lang="el-GR" sz="1800"/>
              <a:t>→</a:t>
            </a:r>
            <a:r>
              <a:rPr lang="el-GR" sz="1800" i="1"/>
              <a:t>  χ</a:t>
            </a:r>
            <a:r>
              <a:rPr lang="ru-RU" sz="1800" i="1" baseline="-25000"/>
              <a:t>c</a:t>
            </a:r>
            <a:r>
              <a:rPr lang="el-GR" sz="1800" i="1" baseline="-25000"/>
              <a:t>0,1,2</a:t>
            </a:r>
            <a:r>
              <a:rPr lang="el-GR" sz="1800" i="1"/>
              <a:t> </a:t>
            </a:r>
            <a:r>
              <a:rPr lang="el-GR" sz="1800"/>
              <a:t>(</a:t>
            </a:r>
            <a:r>
              <a:rPr lang="el-GR" sz="1800" i="1"/>
              <a:t>η, ππ</a:t>
            </a:r>
            <a:r>
              <a:rPr lang="el-GR" sz="1800"/>
              <a:t>;…);</a:t>
            </a:r>
            <a:r>
              <a:rPr lang="en-US" sz="1800"/>
              <a:t>           </a:t>
            </a:r>
            <a:endParaRPr lang="el-GR" sz="1800" i="1"/>
          </a:p>
          <a:p>
            <a:pPr eaLnBrk="1" hangingPunct="1"/>
            <a:r>
              <a:rPr lang="en-US" sz="1800" i="1"/>
              <a:t> •</a:t>
            </a:r>
            <a:r>
              <a:rPr lang="en-US" sz="1800"/>
              <a:t>  </a:t>
            </a:r>
            <a:r>
              <a:rPr lang="en-US" sz="1800" i="1"/>
              <a:t>pp  →       </a:t>
            </a:r>
            <a:r>
              <a:rPr lang="en-US" sz="1800"/>
              <a:t>(</a:t>
            </a:r>
            <a:r>
              <a:rPr lang="en-US" sz="1800" i="1"/>
              <a:t>0</a:t>
            </a:r>
            <a:r>
              <a:rPr lang="en-US" sz="1800" i="1" baseline="30000"/>
              <a:t>- -</a:t>
            </a:r>
            <a:r>
              <a:rPr lang="en-US" sz="1800"/>
              <a:t>, </a:t>
            </a:r>
            <a:r>
              <a:rPr lang="en-US" sz="1800" i="1"/>
              <a:t>1</a:t>
            </a:r>
            <a:r>
              <a:rPr lang="en-US" sz="1800" i="1" baseline="30000"/>
              <a:t>- - </a:t>
            </a:r>
            <a:r>
              <a:rPr lang="en-US" sz="1800" i="1"/>
              <a:t>, 2</a:t>
            </a:r>
            <a:r>
              <a:rPr lang="en-US" sz="1800" i="1" baseline="30000"/>
              <a:t>- -</a:t>
            </a:r>
            <a:r>
              <a:rPr lang="en-US" sz="1800"/>
              <a:t>)</a:t>
            </a:r>
            <a:r>
              <a:rPr lang="en-US" sz="1800" i="1"/>
              <a:t>   →  J/</a:t>
            </a:r>
            <a:r>
              <a:rPr lang="el-GR" sz="1800" i="1"/>
              <a:t>Ψ </a:t>
            </a:r>
            <a:r>
              <a:rPr lang="en-US" sz="1800"/>
              <a:t>(</a:t>
            </a:r>
            <a:r>
              <a:rPr lang="el-GR" sz="1800" i="1"/>
              <a:t>η</a:t>
            </a:r>
            <a:r>
              <a:rPr lang="en-US" sz="1800" i="1"/>
              <a:t>, </a:t>
            </a:r>
            <a:r>
              <a:rPr lang="el-GR" sz="1800" i="1"/>
              <a:t>ω </a:t>
            </a:r>
            <a:r>
              <a:rPr lang="en-US" sz="1800" i="1"/>
              <a:t>, </a:t>
            </a:r>
            <a:r>
              <a:rPr lang="el-GR" sz="1800" i="1"/>
              <a:t>ππ</a:t>
            </a:r>
            <a:r>
              <a:rPr lang="en-US" sz="1800" i="1"/>
              <a:t>,…</a:t>
            </a:r>
            <a:r>
              <a:rPr lang="en-US" sz="1800"/>
              <a:t>);                    </a:t>
            </a:r>
            <a:endParaRPr lang="en-US" sz="1800" i="1"/>
          </a:p>
          <a:p>
            <a:pPr eaLnBrk="1" hangingPunct="1"/>
            <a:r>
              <a:rPr lang="en-US" sz="1800" i="1"/>
              <a:t> •  pp  →           ,           ,         </a:t>
            </a:r>
            <a:r>
              <a:rPr lang="en-US" sz="1800"/>
              <a:t>(</a:t>
            </a:r>
            <a:r>
              <a:rPr lang="en-US" sz="1800" i="1"/>
              <a:t>0</a:t>
            </a:r>
            <a:r>
              <a:rPr lang="en-US" sz="1800" i="1" baseline="30000"/>
              <a:t>-+</a:t>
            </a:r>
            <a:r>
              <a:rPr lang="en-US" sz="1800" i="1"/>
              <a:t>, 1</a:t>
            </a:r>
            <a:r>
              <a:rPr lang="en-US" sz="1800" i="1" baseline="30000"/>
              <a:t>-+</a:t>
            </a:r>
            <a:r>
              <a:rPr lang="en-US" sz="1800" i="1"/>
              <a:t> , 2</a:t>
            </a:r>
            <a:r>
              <a:rPr lang="en-US" sz="1800" i="1" baseline="30000"/>
              <a:t>-+</a:t>
            </a:r>
            <a:r>
              <a:rPr lang="en-US" sz="1800" i="1"/>
              <a:t>, 0</a:t>
            </a:r>
            <a:r>
              <a:rPr lang="en-US" sz="1800" i="1" baseline="30000"/>
              <a:t>+-</a:t>
            </a:r>
            <a:r>
              <a:rPr lang="en-US" sz="1800" i="1"/>
              <a:t>, 1</a:t>
            </a:r>
            <a:r>
              <a:rPr lang="en-US" sz="1800" i="1" baseline="30000"/>
              <a:t>+-</a:t>
            </a:r>
            <a:r>
              <a:rPr lang="en-US" sz="1800" i="1"/>
              <a:t> , 2</a:t>
            </a:r>
            <a:r>
              <a:rPr lang="en-US" sz="1800" i="1" baseline="30000"/>
              <a:t>+-</a:t>
            </a:r>
            <a:r>
              <a:rPr lang="en-US" sz="1800" i="1"/>
              <a:t>, 1</a:t>
            </a:r>
            <a:r>
              <a:rPr lang="en-US" sz="1800" i="1" baseline="30000"/>
              <a:t>++</a:t>
            </a:r>
            <a:r>
              <a:rPr lang="en-US" sz="1800"/>
              <a:t>)</a:t>
            </a:r>
            <a:r>
              <a:rPr lang="en-US" sz="1800" i="1"/>
              <a:t> </a:t>
            </a:r>
            <a:r>
              <a:rPr lang="el-GR" sz="1800" i="1"/>
              <a:t>η</a:t>
            </a:r>
            <a:r>
              <a:rPr lang="en-US" sz="1800" i="1"/>
              <a:t>  →          </a:t>
            </a:r>
            <a:r>
              <a:rPr lang="el-GR" sz="1800" i="1"/>
              <a:t>η </a:t>
            </a:r>
            <a:r>
              <a:rPr lang="en-US" sz="1800"/>
              <a:t>.</a:t>
            </a:r>
            <a:endParaRPr lang="ru-RU" sz="1800"/>
          </a:p>
        </p:txBody>
      </p:sp>
      <p:sp>
        <p:nvSpPr>
          <p:cNvPr id="77837" name="Line 13"/>
          <p:cNvSpPr>
            <a:spLocks noChangeShapeType="1"/>
          </p:cNvSpPr>
          <p:nvPr/>
        </p:nvSpPr>
        <p:spPr bwMode="auto">
          <a:xfrm>
            <a:off x="827088" y="425767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38" name="Line 14"/>
          <p:cNvSpPr>
            <a:spLocks noChangeShapeType="1"/>
          </p:cNvSpPr>
          <p:nvPr/>
        </p:nvSpPr>
        <p:spPr bwMode="auto">
          <a:xfrm>
            <a:off x="827088" y="476091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39" name="Line 15"/>
          <p:cNvSpPr>
            <a:spLocks noChangeShapeType="1"/>
          </p:cNvSpPr>
          <p:nvPr/>
        </p:nvSpPr>
        <p:spPr bwMode="auto">
          <a:xfrm>
            <a:off x="1511300" y="472440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40" name="Line 16"/>
          <p:cNvSpPr>
            <a:spLocks noChangeShapeType="1"/>
          </p:cNvSpPr>
          <p:nvPr/>
        </p:nvSpPr>
        <p:spPr bwMode="auto">
          <a:xfrm>
            <a:off x="827088" y="5805488"/>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41" name="Rectangle 24"/>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77828" name="Object 23"/>
          <p:cNvGraphicFramePr>
            <a:graphicFrameLocks noChangeAspect="1"/>
          </p:cNvGraphicFramePr>
          <p:nvPr/>
        </p:nvGraphicFramePr>
        <p:xfrm>
          <a:off x="1511300" y="5672138"/>
          <a:ext cx="504825" cy="341312"/>
        </p:xfrm>
        <a:graphic>
          <a:graphicData uri="http://schemas.openxmlformats.org/presentationml/2006/ole">
            <mc:AlternateContent xmlns:mc="http://schemas.openxmlformats.org/markup-compatibility/2006">
              <mc:Choice xmlns:v="urn:schemas-microsoft-com:vml" Requires="v">
                <p:oleObj spid="_x0000_s77887" name="Формула" r:id="rId7" imgW="355446" imgH="241195" progId="Equation.3">
                  <p:embed/>
                </p:oleObj>
              </mc:Choice>
              <mc:Fallback>
                <p:oleObj name="Формула" r:id="rId7" imgW="355446" imgH="241195" progId="Equation.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300" y="5672138"/>
                        <a:ext cx="504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42" name="Rectangle 25"/>
          <p:cNvSpPr>
            <a:spLocks noChangeArrowheads="1"/>
          </p:cNvSpPr>
          <p:nvPr/>
        </p:nvSpPr>
        <p:spPr bwMode="auto">
          <a:xfrm>
            <a:off x="179388" y="152400"/>
            <a:ext cx="87852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u="sng">
                <a:solidFill>
                  <a:srgbClr val="FF0000"/>
                </a:solidFill>
              </a:rPr>
              <a:t>Two different kinds of experiments are foreseen at FAIR </a:t>
            </a:r>
            <a:r>
              <a:rPr lang="en-US">
                <a:solidFill>
                  <a:srgbClr val="FF0000"/>
                </a:solidFill>
              </a:rPr>
              <a:t>:</a:t>
            </a:r>
          </a:p>
          <a:p>
            <a:pPr algn="just"/>
            <a:r>
              <a:rPr lang="en-US"/>
              <a:t> </a:t>
            </a:r>
            <a:r>
              <a:rPr lang="en-US" i="1">
                <a:latin typeface="Arial" charset="0"/>
              </a:rPr>
              <a:t>•  </a:t>
            </a:r>
            <a:r>
              <a:rPr lang="en-US"/>
              <a:t>production experiment –  </a:t>
            </a:r>
            <a:r>
              <a:rPr lang="en-US" i="1"/>
              <a:t>pp</a:t>
            </a:r>
            <a:r>
              <a:rPr lang="en-US"/>
              <a:t> </a:t>
            </a:r>
            <a:r>
              <a:rPr lang="en-US" i="1"/>
              <a:t>→ X + M</a:t>
            </a:r>
            <a:r>
              <a:rPr lang="en-US"/>
              <a:t>, where </a:t>
            </a:r>
            <a:r>
              <a:rPr lang="en-US" i="1"/>
              <a:t>M = </a:t>
            </a:r>
            <a:r>
              <a:rPr lang="el-GR" i="1"/>
              <a:t>π</a:t>
            </a:r>
            <a:r>
              <a:rPr lang="en-US" i="1"/>
              <a:t>, </a:t>
            </a:r>
            <a:r>
              <a:rPr lang="el-GR" i="1"/>
              <a:t>η</a:t>
            </a:r>
            <a:r>
              <a:rPr lang="en-US" i="1"/>
              <a:t>, </a:t>
            </a:r>
            <a:r>
              <a:rPr lang="el-GR" i="1"/>
              <a:t>ω</a:t>
            </a:r>
            <a:r>
              <a:rPr lang="en-US"/>
              <a:t>,…    (conventional states plus states with exotic quantum numbers)</a:t>
            </a:r>
          </a:p>
          <a:p>
            <a:pPr algn="just"/>
            <a:r>
              <a:rPr lang="en-US" i="1">
                <a:latin typeface="Arial" charset="0"/>
              </a:rPr>
              <a:t>•</a:t>
            </a:r>
            <a:r>
              <a:rPr lang="en-US"/>
              <a:t>  formation experiment (annihilation process) –  </a:t>
            </a:r>
            <a:r>
              <a:rPr lang="en-US" i="1"/>
              <a:t>pp</a:t>
            </a:r>
            <a:r>
              <a:rPr lang="en-US"/>
              <a:t> </a:t>
            </a:r>
            <a:r>
              <a:rPr lang="en-US" i="1"/>
              <a:t>→</a:t>
            </a:r>
            <a:r>
              <a:rPr lang="en-US"/>
              <a:t> </a:t>
            </a:r>
            <a:r>
              <a:rPr lang="en-US" i="1"/>
              <a:t>X → M</a:t>
            </a:r>
            <a:r>
              <a:rPr lang="en-US" i="1" baseline="-25000"/>
              <a:t>1</a:t>
            </a:r>
            <a:r>
              <a:rPr lang="en-US" i="1"/>
              <a:t>M</a:t>
            </a:r>
            <a:r>
              <a:rPr lang="en-US" i="1" baseline="-25000"/>
              <a:t>2</a:t>
            </a:r>
            <a:r>
              <a:rPr lang="en-US" i="1"/>
              <a:t>  </a:t>
            </a:r>
            <a:r>
              <a:rPr lang="en-US"/>
              <a:t>(conventional states plus states with non-exotic quantum numbers)</a:t>
            </a:r>
            <a:endParaRPr lang="el-GR"/>
          </a:p>
        </p:txBody>
      </p:sp>
      <p:sp>
        <p:nvSpPr>
          <p:cNvPr id="77843" name="Line 26"/>
          <p:cNvSpPr>
            <a:spLocks noChangeShapeType="1"/>
          </p:cNvSpPr>
          <p:nvPr/>
        </p:nvSpPr>
        <p:spPr bwMode="auto">
          <a:xfrm>
            <a:off x="2916238" y="565150"/>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44" name="Line 27"/>
          <p:cNvSpPr>
            <a:spLocks noChangeShapeType="1"/>
          </p:cNvSpPr>
          <p:nvPr/>
        </p:nvSpPr>
        <p:spPr bwMode="auto">
          <a:xfrm>
            <a:off x="4827588" y="1092200"/>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7845"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1916113"/>
            <a:ext cx="429101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6" name="Line 30"/>
          <p:cNvSpPr>
            <a:spLocks noChangeShapeType="1"/>
          </p:cNvSpPr>
          <p:nvPr/>
        </p:nvSpPr>
        <p:spPr bwMode="auto">
          <a:xfrm>
            <a:off x="811213" y="6057900"/>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47" name="Rectangle 32"/>
          <p:cNvSpPr>
            <a:spLocks noChangeArrowheads="1"/>
          </p:cNvSpPr>
          <p:nvPr/>
        </p:nvSpPr>
        <p:spPr bwMode="auto">
          <a:xfrm>
            <a:off x="0" y="3113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77829" name="Object 31"/>
          <p:cNvGraphicFramePr>
            <a:graphicFrameLocks noChangeAspect="1"/>
          </p:cNvGraphicFramePr>
          <p:nvPr/>
        </p:nvGraphicFramePr>
        <p:xfrm>
          <a:off x="1547813" y="5913438"/>
          <a:ext cx="576262" cy="436562"/>
        </p:xfrm>
        <a:graphic>
          <a:graphicData uri="http://schemas.openxmlformats.org/presentationml/2006/ole">
            <mc:AlternateContent xmlns:mc="http://schemas.openxmlformats.org/markup-compatibility/2006">
              <mc:Choice xmlns:v="urn:schemas-microsoft-com:vml" Requires="v">
                <p:oleObj spid="_x0000_s77888" name="Формула" r:id="rId10" imgW="355292" imgH="266469" progId="Equation.3">
                  <p:embed/>
                </p:oleObj>
              </mc:Choice>
              <mc:Fallback>
                <p:oleObj name="Формула" r:id="rId10" imgW="355292" imgH="266469" progId="Equation.3">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813" y="5913438"/>
                        <a:ext cx="5762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48" name="Line 33"/>
          <p:cNvSpPr>
            <a:spLocks noChangeShapeType="1"/>
          </p:cNvSpPr>
          <p:nvPr/>
        </p:nvSpPr>
        <p:spPr bwMode="auto">
          <a:xfrm>
            <a:off x="827088" y="6345238"/>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49" name="Rectangle 35"/>
          <p:cNvSpPr>
            <a:spLocks noChangeArrowheads="1"/>
          </p:cNvSpPr>
          <p:nvPr/>
        </p:nvSpPr>
        <p:spPr bwMode="auto">
          <a:xfrm>
            <a:off x="0" y="3146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77830" name="Object 34"/>
          <p:cNvGraphicFramePr>
            <a:graphicFrameLocks noChangeAspect="1"/>
          </p:cNvGraphicFramePr>
          <p:nvPr/>
        </p:nvGraphicFramePr>
        <p:xfrm>
          <a:off x="1541463" y="6276975"/>
          <a:ext cx="260350" cy="287338"/>
        </p:xfrm>
        <a:graphic>
          <a:graphicData uri="http://schemas.openxmlformats.org/presentationml/2006/ole">
            <mc:AlternateContent xmlns:mc="http://schemas.openxmlformats.org/markup-compatibility/2006">
              <mc:Choice xmlns:v="urn:schemas-microsoft-com:vml" Requires="v">
                <p:oleObj spid="_x0000_s77889" name="Формула" r:id="rId12" imgW="177569" imgH="202936" progId="Equation.3">
                  <p:embed/>
                </p:oleObj>
              </mc:Choice>
              <mc:Fallback>
                <p:oleObj name="Формула" r:id="rId12" imgW="177569" imgH="202936" progId="Equation.3">
                  <p:embed/>
                  <p:pic>
                    <p:nvPicPr>
                      <p:cNvPr id="0" name="Object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1463" y="6276975"/>
                        <a:ext cx="2603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50" name="Line 36"/>
          <p:cNvSpPr>
            <a:spLocks noChangeShapeType="1"/>
          </p:cNvSpPr>
          <p:nvPr/>
        </p:nvSpPr>
        <p:spPr bwMode="auto">
          <a:xfrm>
            <a:off x="863600" y="659765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51" name="Rectangle 38"/>
          <p:cNvSpPr>
            <a:spLocks noChangeArrowheads="1"/>
          </p:cNvSpPr>
          <p:nvPr/>
        </p:nvSpPr>
        <p:spPr bwMode="auto">
          <a:xfrm>
            <a:off x="0" y="3127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77831" name="Object 37"/>
          <p:cNvGraphicFramePr>
            <a:graphicFrameLocks noChangeAspect="1"/>
          </p:cNvGraphicFramePr>
          <p:nvPr/>
        </p:nvGraphicFramePr>
        <p:xfrm>
          <a:off x="1547813" y="6516688"/>
          <a:ext cx="504825" cy="341312"/>
        </p:xfrm>
        <a:graphic>
          <a:graphicData uri="http://schemas.openxmlformats.org/presentationml/2006/ole">
            <mc:AlternateContent xmlns:mc="http://schemas.openxmlformats.org/markup-compatibility/2006">
              <mc:Choice xmlns:v="urn:schemas-microsoft-com:vml" Requires="v">
                <p:oleObj spid="_x0000_s77890" name="Формула" r:id="rId14" imgW="355446" imgH="241195" progId="Equation.3">
                  <p:embed/>
                </p:oleObj>
              </mc:Choice>
              <mc:Fallback>
                <p:oleObj name="Формула" r:id="rId14" imgW="355446" imgH="241195" progId="Equation.3">
                  <p:embed/>
                  <p:pic>
                    <p:nvPicPr>
                      <p:cNvPr id="0"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6516688"/>
                        <a:ext cx="504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52" name="Rectangle 40"/>
          <p:cNvSpPr>
            <a:spLocks noChangeArrowheads="1"/>
          </p:cNvSpPr>
          <p:nvPr/>
        </p:nvSpPr>
        <p:spPr bwMode="auto">
          <a:xfrm>
            <a:off x="0" y="3113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77832" name="Object 39"/>
          <p:cNvGraphicFramePr>
            <a:graphicFrameLocks noChangeAspect="1"/>
          </p:cNvGraphicFramePr>
          <p:nvPr/>
        </p:nvGraphicFramePr>
        <p:xfrm>
          <a:off x="2232025" y="6461125"/>
          <a:ext cx="504825" cy="396875"/>
        </p:xfrm>
        <a:graphic>
          <a:graphicData uri="http://schemas.openxmlformats.org/presentationml/2006/ole">
            <mc:AlternateContent xmlns:mc="http://schemas.openxmlformats.org/markup-compatibility/2006">
              <mc:Choice xmlns:v="urn:schemas-microsoft-com:vml" Requires="v">
                <p:oleObj spid="_x0000_s77891" name="Формула" r:id="rId15" imgW="342603" imgH="266469" progId="Equation.3">
                  <p:embed/>
                </p:oleObj>
              </mc:Choice>
              <mc:Fallback>
                <p:oleObj name="Формула" r:id="rId15" imgW="342603" imgH="266469" progId="Equation.3">
                  <p:embed/>
                  <p:pic>
                    <p:nvPicPr>
                      <p:cNvPr id="0" name="Object 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2025" y="6461125"/>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53" name="Rectangle 42"/>
          <p:cNvSpPr>
            <a:spLocks noChangeArrowheads="1"/>
          </p:cNvSpPr>
          <p:nvPr/>
        </p:nvSpPr>
        <p:spPr bwMode="auto">
          <a:xfrm>
            <a:off x="0" y="31321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77833" name="Object 41"/>
          <p:cNvGraphicFramePr>
            <a:graphicFrameLocks noChangeAspect="1"/>
          </p:cNvGraphicFramePr>
          <p:nvPr/>
        </p:nvGraphicFramePr>
        <p:xfrm>
          <a:off x="2916238" y="6497638"/>
          <a:ext cx="323850" cy="323850"/>
        </p:xfrm>
        <a:graphic>
          <a:graphicData uri="http://schemas.openxmlformats.org/presentationml/2006/ole">
            <mc:AlternateContent xmlns:mc="http://schemas.openxmlformats.org/markup-compatibility/2006">
              <mc:Choice xmlns:v="urn:schemas-microsoft-com:vml" Requires="v">
                <p:oleObj spid="_x0000_s77892" name="Формула" r:id="rId17" imgW="228600" imgH="228600" progId="Equation.3">
                  <p:embed/>
                </p:oleObj>
              </mc:Choice>
              <mc:Fallback>
                <p:oleObj name="Формула" r:id="rId17" imgW="228600" imgH="228600" progId="Equation.3">
                  <p:embed/>
                  <p:pic>
                    <p:nvPicPr>
                      <p:cNvPr id="0" name="Object 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6238" y="64976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54" name="Rectangle 44"/>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77855" name="Line 51"/>
          <p:cNvSpPr>
            <a:spLocks noChangeShapeType="1"/>
          </p:cNvSpPr>
          <p:nvPr/>
        </p:nvSpPr>
        <p:spPr bwMode="auto">
          <a:xfrm>
            <a:off x="2124075" y="49768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 name="Овальная выноска 33"/>
          <p:cNvSpPr/>
          <p:nvPr/>
        </p:nvSpPr>
        <p:spPr>
          <a:xfrm>
            <a:off x="5857875" y="6057900"/>
            <a:ext cx="3286125" cy="3286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i="1">
                <a:solidFill>
                  <a:srgbClr val="FF0000"/>
                </a:solidFill>
                <a:ea typeface="ＭＳ Ｐゴシック" pitchFamily="100" charset="-128"/>
              </a:rPr>
              <a:t>J </a:t>
            </a:r>
            <a:r>
              <a:rPr lang="en-US" i="1" baseline="30000">
                <a:solidFill>
                  <a:srgbClr val="FF0000"/>
                </a:solidFill>
                <a:ea typeface="ＭＳ Ｐゴシック" pitchFamily="100" charset="-128"/>
              </a:rPr>
              <a:t>PC </a:t>
            </a:r>
            <a:r>
              <a:rPr lang="en-US" i="1">
                <a:solidFill>
                  <a:srgbClr val="FF0000"/>
                </a:solidFill>
                <a:ea typeface="ＭＳ Ｐゴシック" pitchFamily="100" charset="-128"/>
              </a:rPr>
              <a:t>= 0</a:t>
            </a:r>
            <a:r>
              <a:rPr lang="en-US" i="1" baseline="30000">
                <a:solidFill>
                  <a:srgbClr val="FF0000"/>
                </a:solidFill>
                <a:ea typeface="ＭＳ Ｐゴシック" pitchFamily="100" charset="-128"/>
              </a:rPr>
              <a:t>- -</a:t>
            </a:r>
            <a:r>
              <a:rPr lang="en-US" i="1">
                <a:solidFill>
                  <a:srgbClr val="FF0000"/>
                </a:solidFill>
                <a:ea typeface="ＭＳ Ｐゴシック" pitchFamily="100" charset="-128"/>
              </a:rPr>
              <a:t> </a:t>
            </a:r>
            <a:r>
              <a:rPr lang="en-US">
                <a:solidFill>
                  <a:srgbClr val="FF0000"/>
                </a:solidFill>
                <a:ea typeface="ＭＳ Ｐゴシック" pitchFamily="100" charset="-128"/>
              </a:rPr>
              <a:t>→</a:t>
            </a:r>
            <a:r>
              <a:rPr lang="en-US">
                <a:solidFill>
                  <a:srgbClr val="FFFFFF"/>
                </a:solidFill>
                <a:ea typeface="ＭＳ Ｐゴシック" pitchFamily="100" charset="-128"/>
              </a:rPr>
              <a:t> </a:t>
            </a:r>
            <a:r>
              <a:rPr lang="en-US">
                <a:solidFill>
                  <a:srgbClr val="FF0000"/>
                </a:solidFill>
                <a:ea typeface="ＭＳ Ｐゴシック" pitchFamily="100" charset="-128"/>
              </a:rPr>
              <a:t>exotic!</a:t>
            </a:r>
            <a:r>
              <a:rPr lang="en-US" baseline="30000">
                <a:solidFill>
                  <a:srgbClr val="FF0000"/>
                </a:solidFill>
                <a:ea typeface="ＭＳ Ｐゴシック" pitchFamily="100" charset="-128"/>
              </a:rPr>
              <a:t>         </a:t>
            </a:r>
            <a:r>
              <a:rPr lang="en-US">
                <a:solidFill>
                  <a:srgbClr val="FF0000"/>
                </a:solidFill>
                <a:ea typeface="ＭＳ Ｐゴシック" pitchFamily="100" charset="-128"/>
              </a:rPr>
              <a:t> </a:t>
            </a:r>
            <a:endParaRPr lang="ru-RU">
              <a:solidFill>
                <a:srgbClr val="FF0000"/>
              </a:solidFill>
              <a:ea typeface="ＭＳ Ｐゴシック" pitchFamily="100" charset="-128"/>
            </a:endParaRPr>
          </a:p>
        </p:txBody>
      </p:sp>
      <p:cxnSp>
        <p:nvCxnSpPr>
          <p:cNvPr id="38" name="Прямая со стрелкой 37"/>
          <p:cNvCxnSpPr>
            <a:cxnSpLocks noChangeShapeType="1"/>
          </p:cNvCxnSpPr>
          <p:nvPr/>
        </p:nvCxnSpPr>
        <p:spPr bwMode="auto">
          <a:xfrm rot="10800000" flipV="1">
            <a:off x="1979613" y="6276975"/>
            <a:ext cx="3797300" cy="146050"/>
          </a:xfrm>
          <a:prstGeom prst="straightConnector1">
            <a:avLst/>
          </a:prstGeom>
          <a:noFill/>
          <a:ln w="9525">
            <a:solidFill>
              <a:srgbClr val="2F2F98"/>
            </a:solidFill>
            <a:round/>
            <a:headEnd/>
            <a:tailEnd type="arrow" w="med" len="med"/>
          </a:ln>
          <a:extLst>
            <a:ext uri="{909E8E84-426E-40DD-AFC4-6F175D3DCCD1}">
              <a14:hiddenFill xmlns:a14="http://schemas.microsoft.com/office/drawing/2010/main">
                <a:noFill/>
              </a14:hiddenFill>
            </a:ext>
          </a:extLst>
        </p:spPr>
      </p:cxnSp>
      <p:graphicFrame>
        <p:nvGraphicFramePr>
          <p:cNvPr id="77834" name="Object 43"/>
          <p:cNvGraphicFramePr>
            <a:graphicFrameLocks noChangeAspect="1"/>
          </p:cNvGraphicFramePr>
          <p:nvPr/>
        </p:nvGraphicFramePr>
        <p:xfrm>
          <a:off x="6750050" y="6532563"/>
          <a:ext cx="487363" cy="333375"/>
        </p:xfrm>
        <a:graphic>
          <a:graphicData uri="http://schemas.openxmlformats.org/presentationml/2006/ole">
            <mc:AlternateContent xmlns:mc="http://schemas.openxmlformats.org/markup-compatibility/2006">
              <mc:Choice xmlns:v="urn:schemas-microsoft-com:vml" Requires="v">
                <p:oleObj spid="_x0000_s77893" name="Формула" r:id="rId19" imgW="368140" imgH="253890" progId="Equation.3">
                  <p:embed/>
                </p:oleObj>
              </mc:Choice>
              <mc:Fallback>
                <p:oleObj name="Формула" r:id="rId19" imgW="368140" imgH="253890" progId="Equation.3">
                  <p:embed/>
                  <p:pic>
                    <p:nvPicPr>
                      <p:cNvPr id="0" name="Object 4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50050" y="6532563"/>
                        <a:ext cx="4873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Объект 2"/>
          <p:cNvSpPr>
            <a:spLocks noGrp="1"/>
          </p:cNvSpPr>
          <p:nvPr>
            <p:ph idx="1"/>
          </p:nvPr>
        </p:nvSpPr>
        <p:spPr>
          <a:xfrm>
            <a:off x="215900" y="0"/>
            <a:ext cx="8677275" cy="6597650"/>
          </a:xfrm>
        </p:spPr>
        <p:txBody>
          <a:bodyPr/>
          <a:lstStyle/>
          <a:p>
            <a:pPr marL="0" indent="0">
              <a:buFontTx/>
              <a:buNone/>
            </a:pPr>
            <a:r>
              <a:rPr lang="ru-RU" b="1" smtClean="0"/>
              <a:t>   </a:t>
            </a:r>
            <a:r>
              <a:rPr lang="ru-RU" sz="1600" b="1" smtClean="0"/>
              <a:t>Мезоны с ароматом</a:t>
            </a:r>
          </a:p>
          <a:p>
            <a:pPr marL="0" indent="0" algn="just"/>
            <a:r>
              <a:rPr lang="ru-RU" sz="1600" smtClean="0"/>
              <a:t>Для мезонов с ароматом схема названий немного проще. Имя дает мезону тяжелейший из двух кварков. Порядок от тяжёлого к легкому следующий: </a:t>
            </a:r>
            <a:r>
              <a:rPr lang="ru-RU" sz="1600" i="1" smtClean="0"/>
              <a:t>t</a:t>
            </a:r>
            <a:r>
              <a:rPr lang="ru-RU" sz="1600" smtClean="0"/>
              <a:t> &gt; </a:t>
            </a:r>
            <a:r>
              <a:rPr lang="ru-RU" sz="1600" i="1" smtClean="0"/>
              <a:t>b</a:t>
            </a:r>
            <a:r>
              <a:rPr lang="ru-RU" sz="1600" smtClean="0"/>
              <a:t> &gt; </a:t>
            </a:r>
            <a:r>
              <a:rPr lang="ru-RU" sz="1600" i="1" smtClean="0"/>
              <a:t>c</a:t>
            </a:r>
            <a:r>
              <a:rPr lang="ru-RU" sz="1600" smtClean="0"/>
              <a:t> &gt; </a:t>
            </a:r>
            <a:r>
              <a:rPr lang="ru-RU" sz="1600" i="1" smtClean="0"/>
              <a:t>s</a:t>
            </a:r>
            <a:r>
              <a:rPr lang="ru-RU" sz="1600" smtClean="0"/>
              <a:t> &gt; </a:t>
            </a:r>
            <a:r>
              <a:rPr lang="ru-RU" sz="1600" i="1" smtClean="0"/>
              <a:t>d</a:t>
            </a:r>
            <a:r>
              <a:rPr lang="ru-RU" sz="1600" smtClean="0"/>
              <a:t> &gt; </a:t>
            </a:r>
            <a:r>
              <a:rPr lang="ru-RU" sz="1600" i="1" smtClean="0"/>
              <a:t>u</a:t>
            </a:r>
            <a:r>
              <a:rPr lang="ru-RU" sz="1600" smtClean="0"/>
              <a:t>. Однако у </a:t>
            </a:r>
            <a:r>
              <a:rPr lang="ru-RU" sz="1600" i="1" smtClean="0"/>
              <a:t>u</a:t>
            </a:r>
            <a:r>
              <a:rPr lang="ru-RU" sz="1600" smtClean="0"/>
              <a:t>- и </a:t>
            </a:r>
            <a:r>
              <a:rPr lang="ru-RU" sz="1600" i="1" smtClean="0"/>
              <a:t>d</a:t>
            </a:r>
            <a:r>
              <a:rPr lang="ru-RU" sz="1600" smtClean="0"/>
              <a:t>-кварков аромата нет, вследствие этого они не влияют на название. Кварк </a:t>
            </a:r>
            <a:r>
              <a:rPr lang="ru-RU" sz="1600" i="1" smtClean="0"/>
              <a:t>t</a:t>
            </a:r>
            <a:r>
              <a:rPr lang="ru-RU" sz="1600" smtClean="0"/>
              <a:t> никогда не встречается в адронах, но символ для мезонов, содержащих </a:t>
            </a:r>
            <a:r>
              <a:rPr lang="ru-RU" sz="1600" i="1" smtClean="0"/>
              <a:t>t</a:t>
            </a:r>
            <a:r>
              <a:rPr lang="ru-RU" sz="1600" smtClean="0"/>
              <a:t>, зарезервирован.</a:t>
            </a:r>
          </a:p>
          <a:p>
            <a:pPr marL="0" indent="0" algn="just"/>
            <a:r>
              <a:rPr lang="ru-RU" sz="1600" smtClean="0"/>
              <a:t>Если второй кварк тоже имеет аромат (любой, кроме </a:t>
            </a:r>
            <a:r>
              <a:rPr lang="ru-RU" sz="1600" i="1" smtClean="0"/>
              <a:t>u</a:t>
            </a:r>
            <a:r>
              <a:rPr lang="ru-RU" sz="1600" smtClean="0"/>
              <a:t> и </a:t>
            </a:r>
            <a:r>
              <a:rPr lang="ru-RU" sz="1600" i="1" smtClean="0"/>
              <a:t>d</a:t>
            </a:r>
            <a:r>
              <a:rPr lang="ru-RU" sz="1600" smtClean="0"/>
              <a:t>), то его наличие обозначается в виде нижнего индекса (</a:t>
            </a:r>
            <a:r>
              <a:rPr lang="ru-RU" sz="1600" i="1" smtClean="0"/>
              <a:t>s</a:t>
            </a:r>
            <a:r>
              <a:rPr lang="ru-RU" sz="1600" smtClean="0"/>
              <a:t>, </a:t>
            </a:r>
            <a:r>
              <a:rPr lang="ru-RU" sz="1600" i="1" smtClean="0"/>
              <a:t>c</a:t>
            </a:r>
            <a:r>
              <a:rPr lang="ru-RU" sz="1600" smtClean="0"/>
              <a:t> или </a:t>
            </a:r>
            <a:r>
              <a:rPr lang="ru-RU" sz="1600" i="1" smtClean="0"/>
              <a:t>b</a:t>
            </a:r>
            <a:r>
              <a:rPr lang="ru-RU" sz="1600" smtClean="0"/>
              <a:t> и, теоретически, </a:t>
            </a:r>
            <a:r>
              <a:rPr lang="ru-RU" sz="1600" i="1" smtClean="0"/>
              <a:t>t</a:t>
            </a:r>
            <a:r>
              <a:rPr lang="ru-RU" sz="1600" smtClean="0"/>
              <a:t>).</a:t>
            </a:r>
          </a:p>
          <a:p>
            <a:pPr marL="0" indent="0" algn="just"/>
            <a:r>
              <a:rPr lang="ru-RU" sz="1600" smtClean="0"/>
              <a:t>Если мезон принадлежит нормальной спин-чётной последовательности, то есть </a:t>
            </a:r>
            <a:r>
              <a:rPr lang="ru-RU" sz="1600" i="1" smtClean="0"/>
              <a:t>J</a:t>
            </a:r>
            <a:r>
              <a:rPr lang="ru-RU" sz="1600" i="1" baseline="30000" smtClean="0"/>
              <a:t>P</a:t>
            </a:r>
            <a:r>
              <a:rPr lang="ru-RU" sz="1600" smtClean="0"/>
              <a:t> = 0</a:t>
            </a:r>
            <a:r>
              <a:rPr lang="ru-RU" sz="1600" baseline="30000" smtClean="0"/>
              <a:t>+</a:t>
            </a:r>
            <a:r>
              <a:rPr lang="ru-RU" sz="1600" smtClean="0"/>
              <a:t>, 1</a:t>
            </a:r>
            <a:r>
              <a:rPr lang="ru-RU" sz="1600" baseline="30000" smtClean="0"/>
              <a:t>−</a:t>
            </a:r>
            <a:r>
              <a:rPr lang="ru-RU" sz="1600" smtClean="0"/>
              <a:t>, 2</a:t>
            </a:r>
            <a:r>
              <a:rPr lang="ru-RU" sz="1600" baseline="30000" smtClean="0"/>
              <a:t>+</a:t>
            </a:r>
            <a:r>
              <a:rPr lang="ru-RU" sz="1600" smtClean="0"/>
              <a:t>, …, то добавляется верхний индекс «*».</a:t>
            </a:r>
          </a:p>
          <a:p>
            <a:pPr marL="0" indent="0" algn="just"/>
            <a:r>
              <a:rPr lang="ru-RU" sz="1600" smtClean="0"/>
              <a:t>Для мезонов, за исключением псевдоскаляров (0</a:t>
            </a:r>
            <a:r>
              <a:rPr lang="ru-RU" sz="1600" baseline="30000" smtClean="0"/>
              <a:t>−</a:t>
            </a:r>
            <a:r>
              <a:rPr lang="ru-RU" sz="1600" smtClean="0"/>
              <a:t>) и векторов (1</a:t>
            </a:r>
            <a:r>
              <a:rPr lang="ru-RU" sz="1600" baseline="30000" smtClean="0"/>
              <a:t>−</a:t>
            </a:r>
            <a:r>
              <a:rPr lang="ru-RU" sz="1600" smtClean="0"/>
              <a:t>), добавляется в виде нижнего индекса квантовое число полного углового момента </a:t>
            </a:r>
            <a:r>
              <a:rPr lang="ru-RU" sz="1600" i="1" smtClean="0"/>
              <a:t>J</a:t>
            </a:r>
            <a:r>
              <a:rPr lang="ru-RU" sz="1600" smtClean="0"/>
              <a:t>.</a:t>
            </a:r>
          </a:p>
          <a:p>
            <a:pPr marL="0" indent="0" algn="just">
              <a:buFontTx/>
              <a:buNone/>
            </a:pPr>
            <a:endParaRPr lang="ru-RU" sz="1600" smtClean="0"/>
          </a:p>
        </p:txBody>
      </p:sp>
      <p:graphicFrame>
        <p:nvGraphicFramePr>
          <p:cNvPr id="35894" name="Group 54"/>
          <p:cNvGraphicFramePr>
            <a:graphicFrameLocks noGrp="1"/>
          </p:cNvGraphicFramePr>
          <p:nvPr/>
        </p:nvGraphicFramePr>
        <p:xfrm>
          <a:off x="611188" y="3536950"/>
          <a:ext cx="8029575" cy="2870200"/>
        </p:xfrm>
        <a:graphic>
          <a:graphicData uri="http://schemas.openxmlformats.org/drawingml/2006/table">
            <a:tbl>
              <a:tblPr/>
              <a:tblGrid>
                <a:gridCol w="2008187"/>
                <a:gridCol w="2006600"/>
                <a:gridCol w="2008188"/>
                <a:gridCol w="2006600"/>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100" charset="-128"/>
                        </a:rPr>
                        <a:t>кварковый состав</a:t>
                      </a:r>
                    </a:p>
                  </a:txBody>
                  <a:tcPr marL="91448" marR="91448" marT="45738" marB="45738"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100" charset="-128"/>
                        </a:rPr>
                        <a:t>Изоспин</a:t>
                      </a:r>
                    </a:p>
                  </a:txBody>
                  <a:tcPr marL="91448" marR="91448" marT="45738" marB="45738"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ea typeface="ＭＳ Ｐゴシック" pitchFamily="100" charset="-128"/>
                        </a:rPr>
                        <a:t>J</a:t>
                      </a:r>
                      <a:r>
                        <a:rPr kumimoji="0" lang="en-US" sz="1800" b="0" i="1" u="none" strike="noStrike" cap="none" normalizeH="0" baseline="30000" smtClean="0">
                          <a:ln>
                            <a:noFill/>
                          </a:ln>
                          <a:solidFill>
                            <a:schemeClr val="tx1"/>
                          </a:solidFill>
                          <a:effectLst/>
                          <a:latin typeface="Arial" charset="0"/>
                          <a:ea typeface="ＭＳ Ｐゴシック" pitchFamily="100" charset="-128"/>
                        </a:rPr>
                        <a:t>P</a:t>
                      </a:r>
                      <a:r>
                        <a:rPr kumimoji="0" lang="en-US" sz="1800" b="0" i="0" u="none" strike="noStrike" cap="none" normalizeH="0" baseline="0" smtClean="0">
                          <a:ln>
                            <a:noFill/>
                          </a:ln>
                          <a:solidFill>
                            <a:schemeClr val="tx1"/>
                          </a:solidFill>
                          <a:effectLst/>
                          <a:latin typeface="Arial" charset="0"/>
                          <a:ea typeface="ＭＳ Ｐゴシック" pitchFamily="100" charset="-128"/>
                        </a:rPr>
                        <a:t> = 0</a:t>
                      </a:r>
                      <a:r>
                        <a:rPr kumimoji="0" lang="en-US" sz="1800" b="0" i="0" u="none" strike="noStrike" cap="none" normalizeH="0" baseline="30000" smtClean="0">
                          <a:ln>
                            <a:noFill/>
                          </a:ln>
                          <a:solidFill>
                            <a:schemeClr val="tx1"/>
                          </a:solidFill>
                          <a:effectLst/>
                          <a:latin typeface="Arial" charset="0"/>
                          <a:ea typeface="ＭＳ Ｐゴシック" pitchFamily="100" charset="-128"/>
                        </a:rPr>
                        <a:t>−</a:t>
                      </a:r>
                      <a:r>
                        <a:rPr kumimoji="0" lang="en-US" sz="1800" b="0" i="0" u="none" strike="noStrike" cap="none" normalizeH="0" baseline="0" smtClean="0">
                          <a:ln>
                            <a:noFill/>
                          </a:ln>
                          <a:solidFill>
                            <a:schemeClr val="tx1"/>
                          </a:solidFill>
                          <a:effectLst/>
                          <a:latin typeface="Arial" charset="0"/>
                          <a:ea typeface="ＭＳ Ｐゴシック" pitchFamily="100" charset="-128"/>
                        </a:rPr>
                        <a:t>, 1</a:t>
                      </a:r>
                      <a:r>
                        <a:rPr kumimoji="0" lang="en-US" sz="1800" b="0" i="0" u="none" strike="noStrike" cap="none" normalizeH="0" baseline="30000" smtClean="0">
                          <a:ln>
                            <a:noFill/>
                          </a:ln>
                          <a:solidFill>
                            <a:schemeClr val="tx1"/>
                          </a:solidFill>
                          <a:effectLst/>
                          <a:latin typeface="Arial" charset="0"/>
                          <a:ea typeface="ＭＳ Ｐゴシック" pitchFamily="100" charset="-128"/>
                        </a:rPr>
                        <a:t>+</a:t>
                      </a:r>
                      <a:r>
                        <a:rPr kumimoji="0" lang="en-US" sz="1800" b="0" i="0" u="none" strike="noStrike" cap="none" normalizeH="0" baseline="0" smtClean="0">
                          <a:ln>
                            <a:noFill/>
                          </a:ln>
                          <a:solidFill>
                            <a:schemeClr val="tx1"/>
                          </a:solidFill>
                          <a:effectLst/>
                          <a:latin typeface="Arial" charset="0"/>
                          <a:ea typeface="ＭＳ Ｐゴシック" pitchFamily="100" charset="-128"/>
                        </a:rPr>
                        <a:t>, 2</a:t>
                      </a:r>
                      <a:r>
                        <a:rPr kumimoji="0" lang="en-US" sz="1800" b="0" i="0" u="none" strike="noStrike" cap="none" normalizeH="0" baseline="30000" smtClean="0">
                          <a:ln>
                            <a:noFill/>
                          </a:ln>
                          <a:solidFill>
                            <a:schemeClr val="tx1"/>
                          </a:solidFill>
                          <a:effectLst/>
                          <a:latin typeface="Arial" charset="0"/>
                          <a:ea typeface="ＭＳ Ｐゴシック" pitchFamily="100" charset="-128"/>
                        </a:rPr>
                        <a:t>−</a:t>
                      </a:r>
                      <a:r>
                        <a:rPr kumimoji="0" lang="en-US" sz="1800" b="0" i="0" u="none" strike="noStrike" cap="none" normalizeH="0" baseline="0" smtClean="0">
                          <a:ln>
                            <a:noFill/>
                          </a:ln>
                          <a:solidFill>
                            <a:schemeClr val="tx1"/>
                          </a:solidFill>
                          <a:effectLst/>
                          <a:latin typeface="Arial" charset="0"/>
                          <a:ea typeface="ＭＳ Ｐゴシック" pitchFamily="100" charset="-128"/>
                        </a:rPr>
                        <a:t>…</a:t>
                      </a:r>
                    </a:p>
                  </a:txBody>
                  <a:tcPr marL="91448" marR="91448" marT="45738" marB="45738"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ea typeface="ＭＳ Ｐゴシック" pitchFamily="100" charset="-128"/>
                        </a:rPr>
                        <a:t>J</a:t>
                      </a:r>
                      <a:r>
                        <a:rPr kumimoji="0" lang="en-US" sz="1800" b="0" i="1" u="none" strike="noStrike" cap="none" normalizeH="0" baseline="30000" smtClean="0">
                          <a:ln>
                            <a:noFill/>
                          </a:ln>
                          <a:solidFill>
                            <a:schemeClr val="tx1"/>
                          </a:solidFill>
                          <a:effectLst/>
                          <a:latin typeface="Arial" charset="0"/>
                          <a:ea typeface="ＭＳ Ｐゴシック" pitchFamily="100" charset="-128"/>
                        </a:rPr>
                        <a:t>P</a:t>
                      </a:r>
                      <a:r>
                        <a:rPr kumimoji="0" lang="en-US" sz="1800" b="0" i="0" u="none" strike="noStrike" cap="none" normalizeH="0" baseline="0" smtClean="0">
                          <a:ln>
                            <a:noFill/>
                          </a:ln>
                          <a:solidFill>
                            <a:schemeClr val="tx1"/>
                          </a:solidFill>
                          <a:effectLst/>
                          <a:latin typeface="Arial" charset="0"/>
                          <a:ea typeface="ＭＳ Ｐゴシック" pitchFamily="100" charset="-128"/>
                        </a:rPr>
                        <a:t> = 0</a:t>
                      </a:r>
                      <a:r>
                        <a:rPr kumimoji="0" lang="en-US" sz="1800" b="0" i="0" u="none" strike="noStrike" cap="none" normalizeH="0" baseline="30000" smtClean="0">
                          <a:ln>
                            <a:noFill/>
                          </a:ln>
                          <a:solidFill>
                            <a:schemeClr val="tx1"/>
                          </a:solidFill>
                          <a:effectLst/>
                          <a:latin typeface="Arial" charset="0"/>
                          <a:ea typeface="ＭＳ Ｐゴシック" pitchFamily="100" charset="-128"/>
                        </a:rPr>
                        <a:t>+</a:t>
                      </a:r>
                      <a:r>
                        <a:rPr kumimoji="0" lang="en-US" sz="1800" b="0" i="0" u="none" strike="noStrike" cap="none" normalizeH="0" baseline="0" smtClean="0">
                          <a:ln>
                            <a:noFill/>
                          </a:ln>
                          <a:solidFill>
                            <a:schemeClr val="tx1"/>
                          </a:solidFill>
                          <a:effectLst/>
                          <a:latin typeface="Arial" charset="0"/>
                          <a:ea typeface="ＭＳ Ｐゴシック" pitchFamily="100" charset="-128"/>
                        </a:rPr>
                        <a:t>, 1</a:t>
                      </a:r>
                      <a:r>
                        <a:rPr kumimoji="0" lang="en-US" sz="1800" b="0" i="0" u="none" strike="noStrike" cap="none" normalizeH="0" baseline="30000" smtClean="0">
                          <a:ln>
                            <a:noFill/>
                          </a:ln>
                          <a:solidFill>
                            <a:schemeClr val="tx1"/>
                          </a:solidFill>
                          <a:effectLst/>
                          <a:latin typeface="Arial" charset="0"/>
                          <a:ea typeface="ＭＳ Ｐゴシック" pitchFamily="100" charset="-128"/>
                        </a:rPr>
                        <a:t>−</a:t>
                      </a:r>
                      <a:r>
                        <a:rPr kumimoji="0" lang="en-US" sz="1800" b="0" i="0" u="none" strike="noStrike" cap="none" normalizeH="0" baseline="0" smtClean="0">
                          <a:ln>
                            <a:noFill/>
                          </a:ln>
                          <a:solidFill>
                            <a:schemeClr val="tx1"/>
                          </a:solidFill>
                          <a:effectLst/>
                          <a:latin typeface="Arial" charset="0"/>
                          <a:ea typeface="ＭＳ Ｐゴシック" pitchFamily="100" charset="-128"/>
                        </a:rPr>
                        <a:t>, 2</a:t>
                      </a:r>
                      <a:r>
                        <a:rPr kumimoji="0" lang="en-US" sz="1800" b="0" i="0" u="none" strike="noStrike" cap="none" normalizeH="0" baseline="30000" smtClean="0">
                          <a:ln>
                            <a:noFill/>
                          </a:ln>
                          <a:solidFill>
                            <a:schemeClr val="tx1"/>
                          </a:solidFill>
                          <a:effectLst/>
                          <a:latin typeface="Arial" charset="0"/>
                          <a:ea typeface="ＭＳ Ｐゴシック" pitchFamily="100" charset="-128"/>
                        </a:rPr>
                        <a:t>+</a:t>
                      </a:r>
                      <a:r>
                        <a:rPr kumimoji="0" lang="en-US" sz="1800" b="0" i="0" u="none" strike="noStrike" cap="none" normalizeH="0" baseline="0" smtClean="0">
                          <a:ln>
                            <a:noFill/>
                          </a:ln>
                          <a:solidFill>
                            <a:schemeClr val="tx1"/>
                          </a:solidFill>
                          <a:effectLst/>
                          <a:latin typeface="Arial" charset="0"/>
                          <a:ea typeface="ＭＳ Ｐゴシック" pitchFamily="100" charset="-128"/>
                        </a:rPr>
                        <a:t>…</a:t>
                      </a:r>
                    </a:p>
                  </a:txBody>
                  <a:tcPr marL="91448" marR="91448" marT="45738" marB="45738"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100" charset="-128"/>
                        </a:rPr>
                        <a:t>1/2</a:t>
                      </a:r>
                    </a:p>
                  </a:txBody>
                  <a:tcPr marL="91448" marR="91448" marT="45738" marB="45738"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100" charset="-128"/>
                        </a:rPr>
                        <a:t>1/2</a:t>
                      </a:r>
                    </a:p>
                  </a:txBody>
                  <a:tcPr marL="91448" marR="91448" marT="45738" marB="45738"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100" charset="-128"/>
                        </a:rPr>
                        <a:t>0</a:t>
                      </a:r>
                    </a:p>
                  </a:txBody>
                  <a:tcPr marL="91448" marR="91448" marT="45738" marB="45738"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100" charset="-128"/>
                        </a:rPr>
                        <a:t>1/2</a:t>
                      </a:r>
                    </a:p>
                  </a:txBody>
                  <a:tcPr marL="91448" marR="91448" marT="45738" marB="45738"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100" charset="-128"/>
                        </a:rPr>
                        <a:t>0</a:t>
                      </a:r>
                    </a:p>
                  </a:txBody>
                  <a:tcPr marL="91448" marR="91448" marT="45738" marB="45738"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ＭＳ Ｐゴシック" pitchFamily="100" charset="-128"/>
                        </a:rPr>
                        <a:t>0</a:t>
                      </a:r>
                    </a:p>
                  </a:txBody>
                  <a:tcPr marL="91448" marR="91448" marT="45738" marB="45738"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a typeface="ＭＳ Ｐゴシック" pitchFamily="100" charset="-128"/>
                      </a:endParaRPr>
                    </a:p>
                  </a:txBody>
                  <a:tcPr marL="91448" marR="91448" marT="45738" marB="45738"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990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4276725"/>
            <a:ext cx="682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9"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4519613"/>
            <a:ext cx="682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013" y="4930775"/>
            <a:ext cx="2476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1"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425" y="5272088"/>
            <a:ext cx="6826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2"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0" y="5664200"/>
            <a:ext cx="2206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3"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000" y="6008688"/>
            <a:ext cx="22066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4"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163" y="4286250"/>
            <a:ext cx="3286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5"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2100" y="4598988"/>
            <a:ext cx="3730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6"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1938" y="4941888"/>
            <a:ext cx="431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7"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3050" y="5348288"/>
            <a:ext cx="33813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8"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84800" y="5699125"/>
            <a:ext cx="3905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9"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800" y="6008688"/>
            <a:ext cx="38893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2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96188" y="4264025"/>
            <a:ext cx="31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21" name="Picture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96188" y="4598988"/>
            <a:ext cx="314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22"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96188" y="4941888"/>
            <a:ext cx="43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23" name="Picture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6188" y="5345113"/>
            <a:ext cx="31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24" name="Picture 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96188" y="5653088"/>
            <a:ext cx="392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25" name="Picture 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96188" y="6008688"/>
            <a:ext cx="398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0"/>
            <a:ext cx="88582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5875338"/>
            <a:ext cx="84296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5"/>
          <p:cNvSpPr txBox="1">
            <a:spLocks noChangeArrowheads="1"/>
          </p:cNvSpPr>
          <p:nvPr/>
        </p:nvSpPr>
        <p:spPr bwMode="auto">
          <a:xfrm>
            <a:off x="153988" y="5802313"/>
            <a:ext cx="292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6000">
                <a:solidFill>
                  <a:srgbClr val="FF0000"/>
                </a:solidFill>
              </a:rPr>
              <a:t>!</a:t>
            </a:r>
            <a:endParaRPr lang="ru-RU" sz="6000">
              <a:solidFill>
                <a:srgbClr val="FF0000"/>
              </a:solidFill>
            </a:endParaRPr>
          </a:p>
        </p:txBody>
      </p:sp>
      <p:sp>
        <p:nvSpPr>
          <p:cNvPr id="81925" name="Прямоугольник 4"/>
          <p:cNvSpPr>
            <a:spLocks noChangeArrowheads="1"/>
          </p:cNvSpPr>
          <p:nvPr/>
        </p:nvSpPr>
        <p:spPr bwMode="auto">
          <a:xfrm>
            <a:off x="0" y="1712913"/>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rPr>
              <a:t>!</a:t>
            </a:r>
            <a:endParaRPr lang="ru-RU" sz="2000">
              <a:solidFill>
                <a:srgbClr val="FF0000"/>
              </a:solidFill>
            </a:endParaRPr>
          </a:p>
        </p:txBody>
      </p:sp>
      <p:sp>
        <p:nvSpPr>
          <p:cNvPr id="81926" name="Прямоугольник 5"/>
          <p:cNvSpPr>
            <a:spLocks noChangeArrowheads="1"/>
          </p:cNvSpPr>
          <p:nvPr/>
        </p:nvSpPr>
        <p:spPr bwMode="auto">
          <a:xfrm>
            <a:off x="0" y="1019175"/>
            <a:ext cx="239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0000"/>
                </a:solidFill>
              </a:rPr>
              <a:t>!</a:t>
            </a:r>
            <a:endParaRPr lang="ru-RU" sz="2000">
              <a:solidFill>
                <a:srgbClr val="FF0000"/>
              </a:solidFill>
            </a:endParaRPr>
          </a:p>
        </p:txBody>
      </p:sp>
      <p:sp>
        <p:nvSpPr>
          <p:cNvPr id="81927" name="Прямоугольник 7"/>
          <p:cNvSpPr>
            <a:spLocks noChangeArrowheads="1"/>
          </p:cNvSpPr>
          <p:nvPr/>
        </p:nvSpPr>
        <p:spPr bwMode="auto">
          <a:xfrm>
            <a:off x="0" y="3867150"/>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rPr>
              <a:t>!</a:t>
            </a:r>
            <a:endParaRPr lang="ru-RU" sz="2000">
              <a:solidFill>
                <a:srgbClr val="FF0000"/>
              </a:solidFill>
            </a:endParaRPr>
          </a:p>
        </p:txBody>
      </p:sp>
      <p:sp>
        <p:nvSpPr>
          <p:cNvPr id="81928" name="Прямоугольник 8"/>
          <p:cNvSpPr>
            <a:spLocks noChangeArrowheads="1"/>
          </p:cNvSpPr>
          <p:nvPr/>
        </p:nvSpPr>
        <p:spPr bwMode="auto">
          <a:xfrm>
            <a:off x="0" y="5473700"/>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rPr>
              <a:t>!</a:t>
            </a:r>
            <a:endParaRPr lang="ru-RU" sz="2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415088"/>
            <a:ext cx="26193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5425"/>
            <a:ext cx="28082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203200"/>
            <a:ext cx="29162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8"/>
          <p:cNvPicPr>
            <a:picLocks noGrp="1" noChangeAspect="1" noChangeArrowheads="1"/>
          </p:cNvPicPr>
          <p:nvPr>
            <p:ph type="body" idx="1"/>
          </p:nvPr>
        </p:nvPicPr>
        <p:blipFill>
          <a:blip r:embed="rId6">
            <a:extLst>
              <a:ext uri="{28A0092B-C50C-407E-A947-70E740481C1C}">
                <a14:useLocalDpi xmlns:a14="http://schemas.microsoft.com/office/drawing/2010/main" val="0"/>
              </a:ext>
            </a:extLst>
          </a:blip>
          <a:srcRect/>
          <a:stretch>
            <a:fillRect/>
          </a:stretch>
        </p:blipFill>
        <p:spPr>
          <a:xfrm>
            <a:off x="431800" y="873125"/>
            <a:ext cx="8280400" cy="5580063"/>
          </a:xfrm>
          <a:noFill/>
        </p:spPr>
      </p:pic>
      <p:sp>
        <p:nvSpPr>
          <p:cNvPr id="83974" name="Line 20"/>
          <p:cNvSpPr>
            <a:spLocks noChangeShapeType="1"/>
          </p:cNvSpPr>
          <p:nvPr/>
        </p:nvSpPr>
        <p:spPr bwMode="auto">
          <a:xfrm>
            <a:off x="1655763" y="765175"/>
            <a:ext cx="144462" cy="1079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3975" name="Line 21"/>
          <p:cNvSpPr>
            <a:spLocks noChangeShapeType="1"/>
          </p:cNvSpPr>
          <p:nvPr/>
        </p:nvSpPr>
        <p:spPr bwMode="auto">
          <a:xfrm>
            <a:off x="4679950" y="800100"/>
            <a:ext cx="144463" cy="9731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5900" y="333375"/>
            <a:ext cx="8748713" cy="5999163"/>
          </a:xfrm>
          <a:noFill/>
        </p:spPr>
      </p:pic>
      <p:pic>
        <p:nvPicPr>
          <p:cNvPr id="860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0" y="6421438"/>
            <a:ext cx="115093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60350"/>
            <a:ext cx="8640762" cy="60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6381750"/>
            <a:ext cx="20875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2400"/>
            <a:ext cx="86772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6338888"/>
            <a:ext cx="196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7338" y="225425"/>
            <a:ext cx="8640762" cy="6156325"/>
          </a:xfrm>
          <a:noFill/>
        </p:spPr>
      </p:pic>
      <p:pic>
        <p:nvPicPr>
          <p:cNvPr id="9216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6381750"/>
            <a:ext cx="17589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60338"/>
            <a:ext cx="8605838" cy="5965825"/>
          </a:xfrm>
          <a:noFill/>
        </p:spPr>
      </p:pic>
      <p:pic>
        <p:nvPicPr>
          <p:cNvPr id="942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23850" y="6094413"/>
            <a:ext cx="511175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727075"/>
            <a:ext cx="86169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482600" y="5473700"/>
            <a:ext cx="81057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spcBef>
                <a:spcPct val="50000"/>
              </a:spcBef>
            </a:pPr>
            <a:r>
              <a:rPr lang="en-US" sz="1600">
                <a:latin typeface="Arial" charset="0"/>
              </a:rPr>
              <a:t>In order to yield the necessary information from the antiproton-proton collisions a versatile PANDA detector will be build being able to provide precise trajectory reconstruction, energy and momentum measurements and very efficient identification of charged particles in full coverage of the solid angle and wide energy range.</a:t>
            </a:r>
            <a:r>
              <a:rPr lang="ru-RU" sz="1600">
                <a:latin typeface="Arial" charset="0"/>
              </a:rPr>
              <a:t> </a:t>
            </a:r>
          </a:p>
        </p:txBody>
      </p:sp>
      <p:pic>
        <p:nvPicPr>
          <p:cNvPr id="24579"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79388"/>
            <a:ext cx="8797925" cy="3870325"/>
          </a:xfrm>
          <a:noFill/>
        </p:spPr>
      </p:pic>
      <p:sp>
        <p:nvSpPr>
          <p:cNvPr id="8" name="Стрелка вверх 7"/>
          <p:cNvSpPr>
            <a:spLocks noChangeArrowheads="1"/>
          </p:cNvSpPr>
          <p:nvPr/>
        </p:nvSpPr>
        <p:spPr bwMode="auto">
          <a:xfrm>
            <a:off x="4024313" y="4378325"/>
            <a:ext cx="292100" cy="949325"/>
          </a:xfrm>
          <a:prstGeom prst="upArrow">
            <a:avLst>
              <a:gd name="adj1" fmla="val 50000"/>
              <a:gd name="adj2" fmla="val 49999"/>
            </a:avLst>
          </a:prstGeom>
          <a:solidFill>
            <a:schemeClr val="accent2"/>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lgn="ctr"/>
            <a:endParaRPr lang="fr-FR">
              <a:solidFill>
                <a:srgbClr val="FFFFFF"/>
              </a:solidFill>
              <a:latin typeface="Arial" charset="0"/>
            </a:endParaRPr>
          </a:p>
        </p:txBody>
      </p:sp>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288" y="2378075"/>
            <a:ext cx="2271712"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fld id="{42F6F68C-96C9-4BDE-BAA2-7F08674BCD68}" type="slidenum">
              <a:rPr lang="en-US" altLang="zh-CN" sz="1400">
                <a:latin typeface="Arial" charset="0"/>
              </a:rPr>
              <a:pPr eaLnBrk="1" hangingPunct="1"/>
              <a:t>40</a:t>
            </a:fld>
            <a:endParaRPr lang="en-US" altLang="zh-CN" sz="1400">
              <a:latin typeface="Arial" charset="0"/>
            </a:endParaRPr>
          </a:p>
        </p:txBody>
      </p:sp>
      <p:sp>
        <p:nvSpPr>
          <p:cNvPr id="98308" name="Rectangle 2"/>
          <p:cNvSpPr>
            <a:spLocks noGrp="1" noChangeArrowheads="1"/>
          </p:cNvSpPr>
          <p:nvPr>
            <p:ph type="title"/>
          </p:nvPr>
        </p:nvSpPr>
        <p:spPr>
          <a:xfrm>
            <a:off x="1187450" y="115888"/>
            <a:ext cx="7524750" cy="573087"/>
          </a:xfrm>
        </p:spPr>
        <p:txBody>
          <a:bodyPr/>
          <a:lstStyle/>
          <a:p>
            <a:r>
              <a:rPr lang="en-US" sz="4000" smtClean="0">
                <a:latin typeface="Arial Unicode MS" pitchFamily="100" charset="0"/>
                <a:cs typeface="Arial Unicode MS" pitchFamily="100" charset="0"/>
              </a:rPr>
              <a:t>Belle observed </a:t>
            </a:r>
            <a:r>
              <a:rPr lang="pl-PL" sz="4000" smtClean="0">
                <a:latin typeface="Arial Unicode MS" pitchFamily="100" charset="0"/>
                <a:cs typeface="Arial Unicode MS" pitchFamily="100" charset="0"/>
              </a:rPr>
              <a:t>Two Z</a:t>
            </a:r>
            <a:r>
              <a:rPr lang="en-US" altLang="zh-CN" sz="4000" baseline="30000" smtClean="0">
                <a:latin typeface="Arial Unicode MS" pitchFamily="100" charset="0"/>
                <a:cs typeface="Arial Unicode MS" pitchFamily="100" charset="0"/>
              </a:rPr>
              <a:t>±</a:t>
            </a:r>
            <a:r>
              <a:rPr lang="en-US" altLang="zh-CN" sz="4000" smtClean="0">
                <a:latin typeface="Arial Unicode MS" pitchFamily="100" charset="0"/>
                <a:cs typeface="Arial Unicode MS" pitchFamily="100" charset="0"/>
              </a:rPr>
              <a:t>→</a:t>
            </a:r>
            <a:r>
              <a:rPr lang="el-GR" sz="4000" smtClean="0">
                <a:latin typeface="Arial Unicode MS" pitchFamily="100" charset="0"/>
                <a:cs typeface="Arial Unicode MS" pitchFamily="100" charset="0"/>
              </a:rPr>
              <a:t>χ</a:t>
            </a:r>
            <a:r>
              <a:rPr lang="pl-PL" sz="4000" baseline="-12000" smtClean="0">
                <a:latin typeface="Arial Unicode MS" pitchFamily="100" charset="0"/>
                <a:cs typeface="Arial Unicode MS" pitchFamily="100" charset="0"/>
              </a:rPr>
              <a:t>c1</a:t>
            </a:r>
            <a:r>
              <a:rPr lang="el-GR" sz="4000" smtClean="0">
                <a:latin typeface="Arial Unicode MS" pitchFamily="100" charset="0"/>
                <a:cs typeface="Arial Unicode MS" pitchFamily="100" charset="0"/>
              </a:rPr>
              <a:t>π</a:t>
            </a:r>
            <a:r>
              <a:rPr lang="en-US" altLang="zh-CN" sz="4000" baseline="30000" smtClean="0">
                <a:latin typeface="Arial Unicode MS" pitchFamily="100" charset="0"/>
                <a:cs typeface="Arial Unicode MS" pitchFamily="100" charset="0"/>
              </a:rPr>
              <a:t>±</a:t>
            </a:r>
          </a:p>
        </p:txBody>
      </p:sp>
      <p:sp>
        <p:nvSpPr>
          <p:cNvPr id="98309" name="Rectangle 3"/>
          <p:cNvSpPr>
            <a:spLocks noGrp="1" noChangeArrowheads="1"/>
          </p:cNvSpPr>
          <p:nvPr>
            <p:ph type="body" idx="1"/>
          </p:nvPr>
        </p:nvSpPr>
        <p:spPr>
          <a:xfrm>
            <a:off x="228600" y="914400"/>
            <a:ext cx="8915400" cy="5257800"/>
          </a:xfrm>
        </p:spPr>
        <p:txBody>
          <a:bodyPr/>
          <a:lstStyle/>
          <a:p>
            <a:pPr>
              <a:buClr>
                <a:schemeClr val="tx1"/>
              </a:buClr>
              <a:buFont typeface="Wingdings" pitchFamily="100" charset="2"/>
              <a:buChar char="§"/>
            </a:pPr>
            <a:r>
              <a:rPr lang="en-US" altLang="zh-CN" sz="2400" smtClean="0">
                <a:solidFill>
                  <a:srgbClr val="0000CC"/>
                </a:solidFill>
                <a:latin typeface="Arial Unicode MS" pitchFamily="100" charset="0"/>
                <a:cs typeface="Arial Unicode MS" pitchFamily="100" charset="0"/>
              </a:rPr>
              <a:t>Dalitz-plot analysis of </a:t>
            </a:r>
            <a:r>
              <a:rPr lang="en-US" altLang="zh-CN" sz="2400" u="sng" smtClean="0">
                <a:solidFill>
                  <a:srgbClr val="0000CC"/>
                </a:solidFill>
                <a:latin typeface="Arial Unicode MS" pitchFamily="100" charset="0"/>
                <a:cs typeface="Arial Unicode MS" pitchFamily="100" charset="0"/>
              </a:rPr>
              <a:t>B</a:t>
            </a:r>
            <a:r>
              <a:rPr lang="en-US" altLang="zh-CN" sz="2400" baseline="30000" smtClean="0">
                <a:solidFill>
                  <a:srgbClr val="0000CC"/>
                </a:solidFill>
                <a:latin typeface="Arial Unicode MS" pitchFamily="100" charset="0"/>
                <a:cs typeface="Arial Unicode MS" pitchFamily="100" charset="0"/>
              </a:rPr>
              <a:t>0</a:t>
            </a:r>
            <a:r>
              <a:rPr lang="en-US" altLang="zh-CN" sz="2400" smtClean="0">
                <a:solidFill>
                  <a:srgbClr val="0000CC"/>
                </a:solidFill>
                <a:latin typeface="Arial Unicode MS" pitchFamily="100" charset="0"/>
                <a:cs typeface="Arial Unicode MS" pitchFamily="100" charset="0"/>
              </a:rPr>
              <a:t>→</a:t>
            </a:r>
            <a:r>
              <a:rPr lang="el-GR" sz="2400" smtClean="0">
                <a:solidFill>
                  <a:srgbClr val="0000CC"/>
                </a:solidFill>
                <a:latin typeface="Arial Unicode MS" pitchFamily="100" charset="0"/>
                <a:cs typeface="Arial Unicode MS" pitchFamily="100" charset="0"/>
              </a:rPr>
              <a:t>χ</a:t>
            </a:r>
            <a:r>
              <a:rPr lang="en-US" altLang="zh-CN" sz="2400" baseline="-12000" smtClean="0">
                <a:solidFill>
                  <a:srgbClr val="0000CC"/>
                </a:solidFill>
                <a:latin typeface="Arial Unicode MS" pitchFamily="100" charset="0"/>
                <a:cs typeface="Arial Unicode MS" pitchFamily="100" charset="0"/>
              </a:rPr>
              <a:t>c1</a:t>
            </a:r>
            <a:r>
              <a:rPr lang="el-GR" sz="2400" smtClean="0">
                <a:solidFill>
                  <a:srgbClr val="0000CC"/>
                </a:solidFill>
                <a:latin typeface="Arial Unicode MS" pitchFamily="100" charset="0"/>
                <a:cs typeface="Arial Unicode MS" pitchFamily="100" charset="0"/>
              </a:rPr>
              <a:t>π</a:t>
            </a:r>
            <a:r>
              <a:rPr lang="en-US" altLang="zh-CN" sz="2400" baseline="30000" smtClean="0">
                <a:solidFill>
                  <a:srgbClr val="0000CC"/>
                </a:solidFill>
                <a:latin typeface="Arial Unicode MS" pitchFamily="100" charset="0"/>
                <a:cs typeface="Arial Unicode MS" pitchFamily="100" charset="0"/>
              </a:rPr>
              <a:t>+</a:t>
            </a:r>
            <a:r>
              <a:rPr lang="en-US" altLang="zh-CN" sz="2400" smtClean="0">
                <a:solidFill>
                  <a:srgbClr val="0000CC"/>
                </a:solidFill>
                <a:latin typeface="Arial Unicode MS" pitchFamily="100" charset="0"/>
                <a:cs typeface="Arial Unicode MS" pitchFamily="100" charset="0"/>
              </a:rPr>
              <a:t>K</a:t>
            </a:r>
            <a:r>
              <a:rPr lang="en-US" altLang="zh-CN" sz="2400" baseline="30000" smtClean="0">
                <a:solidFill>
                  <a:srgbClr val="0000CC"/>
                </a:solidFill>
                <a:latin typeface="Arial Unicode MS" pitchFamily="100" charset="0"/>
                <a:cs typeface="Arial Unicode MS" pitchFamily="100" charset="0"/>
              </a:rPr>
              <a:t>-</a:t>
            </a:r>
            <a:r>
              <a:rPr lang="en-US" altLang="zh-CN" sz="2400" smtClean="0">
                <a:solidFill>
                  <a:srgbClr val="0000CC"/>
                </a:solidFill>
                <a:latin typeface="Arial Unicode MS" pitchFamily="100" charset="0"/>
                <a:cs typeface="Arial Unicode MS" pitchFamily="100" charset="0"/>
              </a:rPr>
              <a:t> </a:t>
            </a:r>
            <a:r>
              <a:rPr lang="pl-PL" sz="2400" smtClean="0">
                <a:solidFill>
                  <a:srgbClr val="0000CC"/>
                </a:solidFill>
                <a:latin typeface="Arial Unicode MS" pitchFamily="100" charset="0"/>
                <a:cs typeface="Arial Unicode MS" pitchFamily="100" charset="0"/>
              </a:rPr>
              <a:t>  </a:t>
            </a:r>
            <a:r>
              <a:rPr lang="el-GR" sz="2400" smtClean="0">
                <a:solidFill>
                  <a:srgbClr val="0000CC"/>
                </a:solidFill>
                <a:latin typeface="Arial Unicode MS" pitchFamily="100" charset="0"/>
                <a:cs typeface="Arial Unicode MS" pitchFamily="100" charset="0"/>
              </a:rPr>
              <a:t>χ</a:t>
            </a:r>
            <a:r>
              <a:rPr lang="en-US" altLang="zh-CN" sz="2400" baseline="-12000" smtClean="0">
                <a:solidFill>
                  <a:srgbClr val="0000CC"/>
                </a:solidFill>
                <a:latin typeface="Arial Unicode MS" pitchFamily="100" charset="0"/>
                <a:cs typeface="Arial Unicode MS" pitchFamily="100" charset="0"/>
              </a:rPr>
              <a:t>c1</a:t>
            </a:r>
            <a:r>
              <a:rPr lang="en-US" altLang="zh-CN" sz="2400" smtClean="0">
                <a:solidFill>
                  <a:srgbClr val="0000CC"/>
                </a:solidFill>
                <a:latin typeface="Arial Unicode MS" pitchFamily="100" charset="0"/>
                <a:cs typeface="Arial Unicode MS" pitchFamily="100" charset="0"/>
              </a:rPr>
              <a:t> →J/</a:t>
            </a:r>
            <a:r>
              <a:rPr lang="el-GR" sz="2400" smtClean="0">
                <a:solidFill>
                  <a:srgbClr val="0000CC"/>
                </a:solidFill>
                <a:latin typeface="Arial Unicode MS" pitchFamily="100" charset="0"/>
                <a:cs typeface="Arial Unicode MS" pitchFamily="100" charset="0"/>
              </a:rPr>
              <a:t>ψγ</a:t>
            </a:r>
            <a:r>
              <a:rPr lang="en-US" altLang="zh-CN" sz="2400" smtClean="0">
                <a:solidFill>
                  <a:srgbClr val="0000CC"/>
                </a:solidFill>
                <a:latin typeface="Arial Unicode MS" pitchFamily="100" charset="0"/>
                <a:cs typeface="Arial Unicode MS" pitchFamily="100" charset="0"/>
              </a:rPr>
              <a:t> </a:t>
            </a:r>
            <a:r>
              <a:rPr lang="pl-PL" sz="2400" smtClean="0">
                <a:solidFill>
                  <a:srgbClr val="0000CC"/>
                </a:solidFill>
                <a:latin typeface="Arial Unicode MS" pitchFamily="100" charset="0"/>
                <a:cs typeface="Arial Unicode MS" pitchFamily="100" charset="0"/>
              </a:rPr>
              <a:t> </a:t>
            </a:r>
            <a:r>
              <a:rPr lang="en-US" altLang="zh-CN" sz="2400" smtClean="0">
                <a:solidFill>
                  <a:srgbClr val="0000CC"/>
                </a:solidFill>
                <a:latin typeface="Arial Unicode MS" pitchFamily="100" charset="0"/>
                <a:cs typeface="Arial Unicode MS" pitchFamily="100" charset="0"/>
              </a:rPr>
              <a:t>with 657M B</a:t>
            </a:r>
            <a:r>
              <a:rPr lang="en-US" altLang="zh-CN" sz="2400" u="sng" smtClean="0">
                <a:solidFill>
                  <a:srgbClr val="0000CC"/>
                </a:solidFill>
                <a:latin typeface="Arial Unicode MS" pitchFamily="100" charset="0"/>
                <a:cs typeface="Arial Unicode MS" pitchFamily="100" charset="0"/>
              </a:rPr>
              <a:t>B</a:t>
            </a:r>
            <a:endParaRPr lang="pl-PL" sz="2400" b="1" u="sng" smtClean="0">
              <a:solidFill>
                <a:srgbClr val="0000CC"/>
              </a:solidFill>
              <a:latin typeface="Arial Unicode MS" pitchFamily="100" charset="0"/>
              <a:cs typeface="Arial Unicode MS" pitchFamily="100" charset="0"/>
            </a:endParaRPr>
          </a:p>
          <a:p>
            <a:pPr>
              <a:buClr>
                <a:schemeClr val="tx1"/>
              </a:buClr>
              <a:buFont typeface="Wingdings" pitchFamily="100" charset="2"/>
              <a:buChar char="§"/>
            </a:pPr>
            <a:r>
              <a:rPr lang="pl-PL" sz="2400" smtClean="0">
                <a:solidFill>
                  <a:srgbClr val="0000CC"/>
                </a:solidFill>
                <a:latin typeface="Arial Unicode MS" pitchFamily="100" charset="0"/>
                <a:cs typeface="Arial Unicode MS" pitchFamily="100" charset="0"/>
              </a:rPr>
              <a:t>Dalitz plot m</a:t>
            </a:r>
            <a:r>
              <a:rPr lang="en-US" altLang="zh-CN" sz="2400" smtClean="0">
                <a:solidFill>
                  <a:srgbClr val="0000CC"/>
                </a:solidFill>
                <a:latin typeface="Arial Unicode MS" pitchFamily="100" charset="0"/>
                <a:cs typeface="Arial Unicode MS" pitchFamily="100" charset="0"/>
              </a:rPr>
              <a:t>odels: known K*→K</a:t>
            </a:r>
            <a:r>
              <a:rPr lang="el-GR" sz="2400" smtClean="0">
                <a:solidFill>
                  <a:srgbClr val="0000CC"/>
                </a:solidFill>
                <a:latin typeface="Arial Unicode MS" pitchFamily="100" charset="0"/>
                <a:cs typeface="Arial Unicode MS" pitchFamily="100" charset="0"/>
              </a:rPr>
              <a:t>π</a:t>
            </a:r>
            <a:r>
              <a:rPr lang="en-US" altLang="zh-CN" sz="2400" smtClean="0">
                <a:solidFill>
                  <a:srgbClr val="0000CC"/>
                </a:solidFill>
                <a:latin typeface="Arial Unicode MS" pitchFamily="100" charset="0"/>
                <a:cs typeface="Arial Unicode MS" pitchFamily="100" charset="0"/>
              </a:rPr>
              <a:t> only </a:t>
            </a:r>
            <a:endParaRPr lang="pl-PL" sz="2400" smtClean="0">
              <a:solidFill>
                <a:srgbClr val="0000CC"/>
              </a:solidFill>
              <a:latin typeface="Arial Unicode MS" pitchFamily="100" charset="0"/>
              <a:cs typeface="Arial Unicode MS" pitchFamily="100" charset="0"/>
            </a:endParaRPr>
          </a:p>
          <a:p>
            <a:pPr>
              <a:buClr>
                <a:schemeClr val="tx1"/>
              </a:buClr>
              <a:buFont typeface="Wingdings" pitchFamily="100" charset="2"/>
              <a:buNone/>
            </a:pPr>
            <a:r>
              <a:rPr lang="pl-PL" sz="2400" smtClean="0">
                <a:solidFill>
                  <a:srgbClr val="0000CC"/>
                </a:solidFill>
                <a:latin typeface="Arial Unicode MS" pitchFamily="100" charset="0"/>
                <a:cs typeface="Arial Unicode MS" pitchFamily="100" charset="0"/>
              </a:rPr>
              <a:t>                                   </a:t>
            </a:r>
            <a:r>
              <a:rPr lang="en-US" altLang="zh-CN" sz="2400" smtClean="0">
                <a:solidFill>
                  <a:srgbClr val="0000CC"/>
                </a:solidFill>
                <a:latin typeface="Arial Unicode MS" pitchFamily="100" charset="0"/>
                <a:cs typeface="Arial Unicode MS" pitchFamily="100" charset="0"/>
              </a:rPr>
              <a:t>K*’s + one Z →</a:t>
            </a:r>
            <a:r>
              <a:rPr lang="el-GR" sz="2400" smtClean="0">
                <a:solidFill>
                  <a:srgbClr val="0000CC"/>
                </a:solidFill>
                <a:latin typeface="Arial Unicode MS" pitchFamily="100" charset="0"/>
                <a:cs typeface="Arial Unicode MS" pitchFamily="100" charset="0"/>
              </a:rPr>
              <a:t>χ</a:t>
            </a:r>
            <a:r>
              <a:rPr lang="en-US" altLang="zh-CN" sz="2400" baseline="-12000" smtClean="0">
                <a:solidFill>
                  <a:srgbClr val="0000CC"/>
                </a:solidFill>
                <a:latin typeface="Arial Unicode MS" pitchFamily="100" charset="0"/>
                <a:cs typeface="Arial Unicode MS" pitchFamily="100" charset="0"/>
              </a:rPr>
              <a:t>c1</a:t>
            </a:r>
            <a:r>
              <a:rPr lang="el-GR" sz="2400" smtClean="0">
                <a:solidFill>
                  <a:srgbClr val="0000CC"/>
                </a:solidFill>
                <a:latin typeface="Arial Unicode MS" pitchFamily="100" charset="0"/>
                <a:cs typeface="Arial Unicode MS" pitchFamily="100" charset="0"/>
              </a:rPr>
              <a:t>π</a:t>
            </a:r>
            <a:r>
              <a:rPr lang="en-US" altLang="zh-CN" sz="2400" baseline="30000" smtClean="0">
                <a:solidFill>
                  <a:srgbClr val="0000CC"/>
                </a:solidFill>
                <a:latin typeface="Arial Unicode MS" pitchFamily="100" charset="0"/>
                <a:cs typeface="Arial Unicode MS" pitchFamily="100" charset="0"/>
              </a:rPr>
              <a:t>±</a:t>
            </a:r>
            <a:r>
              <a:rPr lang="en-US" altLang="zh-CN" sz="2400" smtClean="0">
                <a:solidFill>
                  <a:srgbClr val="0000CC"/>
                </a:solidFill>
                <a:latin typeface="Arial Unicode MS" pitchFamily="100" charset="0"/>
                <a:cs typeface="Arial Unicode MS" pitchFamily="100" charset="0"/>
              </a:rPr>
              <a:t> </a:t>
            </a:r>
            <a:endParaRPr lang="pl-PL" sz="2400" smtClean="0">
              <a:solidFill>
                <a:srgbClr val="0000CC"/>
              </a:solidFill>
              <a:latin typeface="Arial Unicode MS" pitchFamily="100" charset="0"/>
              <a:cs typeface="Arial Unicode MS" pitchFamily="100" charset="0"/>
            </a:endParaRPr>
          </a:p>
          <a:p>
            <a:pPr>
              <a:buClr>
                <a:schemeClr val="tx1"/>
              </a:buClr>
              <a:buFont typeface="Wingdings" pitchFamily="100" charset="2"/>
              <a:buNone/>
            </a:pPr>
            <a:r>
              <a:rPr lang="pl-PL" sz="2400" smtClean="0">
                <a:solidFill>
                  <a:srgbClr val="0000CC"/>
                </a:solidFill>
                <a:latin typeface="Arial Unicode MS" pitchFamily="100" charset="0"/>
                <a:cs typeface="Arial Unicode MS" pitchFamily="100" charset="0"/>
              </a:rPr>
              <a:t>                                   </a:t>
            </a:r>
            <a:r>
              <a:rPr lang="en-US" altLang="zh-CN" sz="2400" smtClean="0">
                <a:solidFill>
                  <a:srgbClr val="0000CC"/>
                </a:solidFill>
                <a:latin typeface="Arial Unicode MS" pitchFamily="100" charset="0"/>
                <a:cs typeface="Arial Unicode MS" pitchFamily="100" charset="0"/>
              </a:rPr>
              <a:t>K*’s + two Z</a:t>
            </a:r>
            <a:r>
              <a:rPr lang="en-US" altLang="zh-CN" sz="2400" baseline="30000" smtClean="0">
                <a:solidFill>
                  <a:srgbClr val="0000CC"/>
                </a:solidFill>
                <a:latin typeface="Arial Unicode MS" pitchFamily="100" charset="0"/>
                <a:cs typeface="Arial Unicode MS" pitchFamily="100" charset="0"/>
              </a:rPr>
              <a:t>±</a:t>
            </a:r>
            <a:r>
              <a:rPr lang="en-US" altLang="zh-CN" sz="2400" smtClean="0">
                <a:solidFill>
                  <a:srgbClr val="0000CC"/>
                </a:solidFill>
                <a:latin typeface="Arial Unicode MS" pitchFamily="100" charset="0"/>
                <a:cs typeface="Arial Unicode MS" pitchFamily="100" charset="0"/>
              </a:rPr>
              <a:t> states </a:t>
            </a:r>
            <a:r>
              <a:rPr lang="pl-PL" sz="2400" smtClean="0">
                <a:solidFill>
                  <a:srgbClr val="0000CC"/>
                </a:solidFill>
                <a:latin typeface="Arial Unicode MS" pitchFamily="100" charset="0"/>
                <a:cs typeface="Arial Unicode MS" pitchFamily="100" charset="0"/>
                <a:sym typeface="Wingdings" pitchFamily="100" charset="2"/>
              </a:rPr>
              <a:t></a:t>
            </a:r>
            <a:r>
              <a:rPr lang="pl-PL" sz="2400" smtClean="0">
                <a:solidFill>
                  <a:srgbClr val="0000CC"/>
                </a:solidFill>
                <a:latin typeface="Arial Unicode MS" pitchFamily="100" charset="0"/>
                <a:cs typeface="Arial Unicode MS" pitchFamily="100" charset="0"/>
              </a:rPr>
              <a:t> favored by data</a:t>
            </a:r>
            <a:endParaRPr lang="en-US" altLang="zh-CN" sz="2400" smtClean="0">
              <a:solidFill>
                <a:srgbClr val="0000CC"/>
              </a:solidFill>
              <a:latin typeface="Arial Unicode MS" pitchFamily="100" charset="0"/>
              <a:cs typeface="Arial Unicode MS" pitchFamily="100" charset="0"/>
            </a:endParaRPr>
          </a:p>
        </p:txBody>
      </p:sp>
      <p:sp>
        <p:nvSpPr>
          <p:cNvPr id="507919" name="Rectangle 15"/>
          <p:cNvSpPr>
            <a:spLocks noChangeArrowheads="1"/>
          </p:cNvSpPr>
          <p:nvPr/>
        </p:nvSpPr>
        <p:spPr bwMode="auto">
          <a:xfrm>
            <a:off x="3394075" y="6027738"/>
            <a:ext cx="2773363" cy="641350"/>
          </a:xfrm>
          <a:prstGeom prst="rect">
            <a:avLst/>
          </a:prstGeom>
          <a:solidFill>
            <a:srgbClr val="FFFFFF"/>
          </a:solidFill>
          <a:ln>
            <a:noFill/>
          </a:ln>
          <a:effectLst/>
          <a:extLst/>
        </p:spPr>
        <p:txBody>
          <a:bodyPr wrap="none">
            <a:spAutoFit/>
          </a:bodyPr>
          <a:lstStyle/>
          <a:p>
            <a:pPr eaLnBrk="0" hangingPunct="0"/>
            <a:r>
              <a:rPr lang="en-US" altLang="zh-CN">
                <a:effectLst>
                  <a:outerShdw blurRad="38100" dist="38100" dir="2700000" algn="tl">
                    <a:srgbClr val="C0C0C0"/>
                  </a:outerShdw>
                </a:effectLst>
                <a:latin typeface="Arial" charset="0"/>
                <a:ea typeface="宋体" pitchFamily="100" charset="-122"/>
              </a:rPr>
              <a:t>M(</a:t>
            </a:r>
            <a:r>
              <a:rPr lang="el-GR">
                <a:effectLst>
                  <a:outerShdw blurRad="38100" dist="38100" dir="2700000" algn="tl">
                    <a:srgbClr val="C0C0C0"/>
                  </a:outerShdw>
                </a:effectLst>
                <a:latin typeface="Arial" charset="0"/>
                <a:ea typeface="宋体" pitchFamily="100" charset="-122"/>
              </a:rPr>
              <a:t>χ</a:t>
            </a:r>
            <a:r>
              <a:rPr lang="en-US" altLang="zh-CN" baseline="-12000">
                <a:effectLst>
                  <a:outerShdw blurRad="38100" dist="38100" dir="2700000" algn="tl">
                    <a:srgbClr val="C0C0C0"/>
                  </a:outerShdw>
                </a:effectLst>
                <a:latin typeface="Arial" charset="0"/>
                <a:ea typeface="宋体" pitchFamily="100" charset="-122"/>
              </a:rPr>
              <a:t>c1</a:t>
            </a:r>
            <a:r>
              <a:rPr lang="el-GR">
                <a:effectLst>
                  <a:outerShdw blurRad="38100" dist="38100" dir="2700000" algn="tl">
                    <a:srgbClr val="C0C0C0"/>
                  </a:outerShdw>
                </a:effectLst>
                <a:latin typeface="Arial" charset="0"/>
                <a:ea typeface="宋体" pitchFamily="100" charset="-122"/>
              </a:rPr>
              <a:t>π</a:t>
            </a:r>
            <a:r>
              <a:rPr lang="en-US" altLang="zh-CN" baseline="30000">
                <a:effectLst>
                  <a:outerShdw blurRad="38100" dist="38100" dir="2700000" algn="tl">
                    <a:srgbClr val="C0C0C0"/>
                  </a:outerShdw>
                </a:effectLst>
                <a:latin typeface="Arial" charset="0"/>
                <a:ea typeface="宋体" pitchFamily="100" charset="-122"/>
              </a:rPr>
              <a:t>+</a:t>
            </a:r>
            <a:r>
              <a:rPr lang="en-US" altLang="zh-CN">
                <a:effectLst>
                  <a:outerShdw blurRad="38100" dist="38100" dir="2700000" algn="tl">
                    <a:srgbClr val="C0C0C0"/>
                  </a:outerShdw>
                </a:effectLst>
                <a:latin typeface="Arial" charset="0"/>
                <a:ea typeface="宋体" pitchFamily="100" charset="-122"/>
              </a:rPr>
              <a:t>) </a:t>
            </a:r>
            <a:endParaRPr lang="pl-PL">
              <a:effectLst>
                <a:outerShdw blurRad="38100" dist="38100" dir="2700000" algn="tl">
                  <a:srgbClr val="C0C0C0"/>
                </a:outerShdw>
              </a:effectLst>
              <a:latin typeface="Arial" charset="0"/>
              <a:ea typeface="宋体" pitchFamily="100" charset="-122"/>
            </a:endParaRPr>
          </a:p>
          <a:p>
            <a:pPr eaLnBrk="0" hangingPunct="0"/>
            <a:r>
              <a:rPr lang="en-US" altLang="zh-CN">
                <a:effectLst>
                  <a:outerShdw blurRad="38100" dist="38100" dir="2700000" algn="tl">
                    <a:srgbClr val="C0C0C0"/>
                  </a:outerShdw>
                </a:effectLst>
                <a:latin typeface="Arial" charset="0"/>
                <a:ea typeface="宋体" pitchFamily="100" charset="-122"/>
              </a:rPr>
              <a:t>for 1&lt;M</a:t>
            </a:r>
            <a:r>
              <a:rPr lang="en-US" altLang="zh-CN" baseline="30000">
                <a:effectLst>
                  <a:outerShdw blurRad="38100" dist="38100" dir="2700000" algn="tl">
                    <a:srgbClr val="C0C0C0"/>
                  </a:outerShdw>
                </a:effectLst>
                <a:latin typeface="Arial" charset="0"/>
                <a:ea typeface="宋体" pitchFamily="100" charset="-122"/>
              </a:rPr>
              <a:t>2</a:t>
            </a:r>
            <a:r>
              <a:rPr lang="en-US" altLang="zh-CN">
                <a:effectLst>
                  <a:outerShdw blurRad="38100" dist="38100" dir="2700000" algn="tl">
                    <a:srgbClr val="C0C0C0"/>
                  </a:outerShdw>
                </a:effectLst>
                <a:latin typeface="Arial" charset="0"/>
                <a:ea typeface="宋体" pitchFamily="100" charset="-122"/>
              </a:rPr>
              <a:t>(K</a:t>
            </a:r>
            <a:r>
              <a:rPr lang="en-US" altLang="zh-CN" baseline="30000">
                <a:effectLst>
                  <a:outerShdw blurRad="38100" dist="38100" dir="2700000" algn="tl">
                    <a:srgbClr val="C0C0C0"/>
                  </a:outerShdw>
                </a:effectLst>
                <a:latin typeface="Arial" charset="0"/>
                <a:ea typeface="宋体" pitchFamily="100" charset="-122"/>
              </a:rPr>
              <a:t>-</a:t>
            </a:r>
            <a:r>
              <a:rPr lang="el-GR">
                <a:effectLst>
                  <a:outerShdw blurRad="38100" dist="38100" dir="2700000" algn="tl">
                    <a:srgbClr val="C0C0C0"/>
                  </a:outerShdw>
                </a:effectLst>
                <a:latin typeface="Arial" charset="0"/>
                <a:ea typeface="宋体" pitchFamily="100" charset="-122"/>
              </a:rPr>
              <a:t>π</a:t>
            </a:r>
            <a:r>
              <a:rPr lang="en-US" altLang="zh-CN" baseline="30000">
                <a:effectLst>
                  <a:outerShdw blurRad="38100" dist="38100" dir="2700000" algn="tl">
                    <a:srgbClr val="C0C0C0"/>
                  </a:outerShdw>
                </a:effectLst>
                <a:latin typeface="Arial" charset="0"/>
                <a:ea typeface="宋体" pitchFamily="100" charset="-122"/>
              </a:rPr>
              <a:t>+</a:t>
            </a:r>
            <a:r>
              <a:rPr lang="en-US" altLang="zh-CN">
                <a:effectLst>
                  <a:outerShdw blurRad="38100" dist="38100" dir="2700000" algn="tl">
                    <a:srgbClr val="C0C0C0"/>
                  </a:outerShdw>
                </a:effectLst>
                <a:latin typeface="Arial" charset="0"/>
                <a:ea typeface="宋体" pitchFamily="100" charset="-122"/>
              </a:rPr>
              <a:t>)&lt;1.75GeV</a:t>
            </a:r>
            <a:r>
              <a:rPr lang="en-US" altLang="zh-CN" baseline="30000">
                <a:effectLst>
                  <a:outerShdw blurRad="38100" dist="38100" dir="2700000" algn="tl">
                    <a:srgbClr val="C0C0C0"/>
                  </a:outerShdw>
                </a:effectLst>
                <a:latin typeface="Arial" charset="0"/>
                <a:ea typeface="宋体" pitchFamily="100" charset="-122"/>
              </a:rPr>
              <a:t>2</a:t>
            </a:r>
          </a:p>
        </p:txBody>
      </p:sp>
      <p:sp>
        <p:nvSpPr>
          <p:cNvPr id="98311" name="Rectangle 16"/>
          <p:cNvSpPr>
            <a:spLocks noChangeArrowheads="1"/>
          </p:cNvSpPr>
          <p:nvPr/>
        </p:nvSpPr>
        <p:spPr bwMode="auto">
          <a:xfrm>
            <a:off x="6019800" y="2971800"/>
            <a:ext cx="3124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0000CC"/>
                </a:solidFill>
                <a:latin typeface="Tahoma" pitchFamily="100" charset="0"/>
                <a:ea typeface="宋体" pitchFamily="100" charset="-122"/>
              </a:rPr>
              <a:t>–</a:t>
            </a:r>
            <a:r>
              <a:rPr lang="en-US" altLang="zh-CN" sz="2000" b="1">
                <a:solidFill>
                  <a:srgbClr val="0000CC"/>
                </a:solidFill>
                <a:latin typeface="Lucida Grande" pitchFamily="100" charset="0"/>
                <a:ea typeface="宋体" pitchFamily="100" charset="-122"/>
              </a:rPr>
              <a:t>̶̶̶̶̶̶</a:t>
            </a:r>
            <a:r>
              <a:rPr lang="en-US" altLang="zh-CN" sz="2000" b="1">
                <a:solidFill>
                  <a:srgbClr val="0000CC"/>
                </a:solidFill>
                <a:latin typeface="Tahoma" pitchFamily="100" charset="0"/>
                <a:ea typeface="宋体" pitchFamily="100" charset="-122"/>
              </a:rPr>
              <a:t> –</a:t>
            </a:r>
            <a:r>
              <a:rPr lang="en-US" altLang="zh-CN" sz="2000" b="1">
                <a:solidFill>
                  <a:srgbClr val="0000CC"/>
                </a:solidFill>
                <a:latin typeface="Lucida Grande" pitchFamily="100" charset="0"/>
                <a:ea typeface="宋体" pitchFamily="100" charset="-122"/>
              </a:rPr>
              <a:t>̶̶̶̶̶̶</a:t>
            </a:r>
            <a:r>
              <a:rPr lang="en-US" altLang="zh-CN" b="1">
                <a:latin typeface="Tahoma" pitchFamily="100" charset="0"/>
                <a:ea typeface="宋体" pitchFamily="100" charset="-122"/>
              </a:rPr>
              <a:t>  </a:t>
            </a:r>
            <a:r>
              <a:rPr lang="en-US" altLang="zh-CN" sz="1600" b="1">
                <a:latin typeface="Tahoma" pitchFamily="100" charset="0"/>
                <a:ea typeface="宋体" pitchFamily="100" charset="-122"/>
              </a:rPr>
              <a:t>fit </a:t>
            </a:r>
            <a:r>
              <a:rPr lang="pl-PL" sz="1600" b="1">
                <a:latin typeface="Tahoma" pitchFamily="100" charset="0"/>
                <a:ea typeface="宋体" pitchFamily="100" charset="-122"/>
              </a:rPr>
              <a:t>for </a:t>
            </a:r>
            <a:r>
              <a:rPr lang="en-US" altLang="zh-CN" sz="1600" b="1">
                <a:latin typeface="Tahoma" pitchFamily="100" charset="0"/>
                <a:ea typeface="宋体" pitchFamily="100" charset="-122"/>
              </a:rPr>
              <a:t>model</a:t>
            </a:r>
            <a:r>
              <a:rPr lang="pl-PL" sz="1600" b="1">
                <a:latin typeface="Tahoma" pitchFamily="100" charset="0"/>
                <a:ea typeface="宋体" pitchFamily="100" charset="-122"/>
              </a:rPr>
              <a:t> with K*’s</a:t>
            </a:r>
            <a:r>
              <a:rPr lang="en-US" altLang="zh-CN" sz="1600" b="1">
                <a:latin typeface="Tahoma" pitchFamily="100" charset="0"/>
                <a:ea typeface="宋体" pitchFamily="100" charset="-122"/>
              </a:rPr>
              <a:t> </a:t>
            </a:r>
            <a:r>
              <a:rPr lang="en-US" altLang="zh-CN" b="1">
                <a:latin typeface="Tahoma" pitchFamily="100" charset="0"/>
                <a:ea typeface="宋体" pitchFamily="100" charset="-122"/>
              </a:rPr>
              <a:t> </a:t>
            </a:r>
          </a:p>
          <a:p>
            <a:r>
              <a:rPr lang="en-US" altLang="zh-CN" sz="2000" b="1">
                <a:solidFill>
                  <a:srgbClr val="F13617"/>
                </a:solidFill>
                <a:latin typeface="Tahoma" pitchFamily="100" charset="0"/>
                <a:ea typeface="宋体" pitchFamily="100" charset="-122"/>
              </a:rPr>
              <a:t>–</a:t>
            </a:r>
            <a:r>
              <a:rPr lang="en-US" altLang="zh-CN" sz="2000" b="1">
                <a:solidFill>
                  <a:srgbClr val="F13617"/>
                </a:solidFill>
                <a:latin typeface="Lucida Grande" pitchFamily="100" charset="0"/>
                <a:ea typeface="宋体" pitchFamily="100" charset="-122"/>
              </a:rPr>
              <a:t>̶̶̶̶̶̶</a:t>
            </a:r>
            <a:r>
              <a:rPr lang="en-US" altLang="zh-CN" sz="2000" b="1">
                <a:solidFill>
                  <a:srgbClr val="F13617"/>
                </a:solidFill>
                <a:latin typeface="Tahoma" pitchFamily="100" charset="0"/>
                <a:ea typeface="宋体" pitchFamily="100" charset="-122"/>
              </a:rPr>
              <a:t> –</a:t>
            </a:r>
            <a:r>
              <a:rPr lang="en-US" altLang="zh-CN" sz="2000" b="1">
                <a:solidFill>
                  <a:srgbClr val="F13617"/>
                </a:solidFill>
                <a:latin typeface="Lucida Grande" pitchFamily="100" charset="0"/>
                <a:ea typeface="宋体" pitchFamily="100" charset="-122"/>
              </a:rPr>
              <a:t>̶̶̶̶̶̶</a:t>
            </a:r>
            <a:r>
              <a:rPr lang="en-US" altLang="zh-CN" b="1">
                <a:latin typeface="Tahoma" pitchFamily="100" charset="0"/>
                <a:ea typeface="宋体" pitchFamily="100" charset="-122"/>
              </a:rPr>
              <a:t>  </a:t>
            </a:r>
            <a:r>
              <a:rPr lang="en-US" altLang="zh-CN" sz="1600" b="1">
                <a:latin typeface="Tahoma" pitchFamily="100" charset="0"/>
                <a:ea typeface="宋体" pitchFamily="100" charset="-122"/>
              </a:rPr>
              <a:t>fit for double Z model</a:t>
            </a:r>
          </a:p>
          <a:p>
            <a:r>
              <a:rPr lang="en-US" altLang="zh-CN" sz="2000" b="1">
                <a:solidFill>
                  <a:srgbClr val="24AE34"/>
                </a:solidFill>
                <a:latin typeface="Tahoma" pitchFamily="100" charset="0"/>
                <a:ea typeface="宋体" pitchFamily="100" charset="-122"/>
              </a:rPr>
              <a:t>–</a:t>
            </a:r>
            <a:r>
              <a:rPr lang="en-US" altLang="zh-CN" sz="2000" b="1">
                <a:solidFill>
                  <a:srgbClr val="24AE34"/>
                </a:solidFill>
                <a:latin typeface="Lucida Grande" pitchFamily="100" charset="0"/>
                <a:ea typeface="宋体" pitchFamily="100" charset="-122"/>
              </a:rPr>
              <a:t>̶̶̶̶̶̶</a:t>
            </a:r>
            <a:r>
              <a:rPr lang="en-US" altLang="zh-CN" sz="2000" b="1">
                <a:solidFill>
                  <a:srgbClr val="24AE34"/>
                </a:solidFill>
                <a:latin typeface="Tahoma" pitchFamily="100" charset="0"/>
                <a:ea typeface="宋体" pitchFamily="100" charset="-122"/>
              </a:rPr>
              <a:t> –</a:t>
            </a:r>
            <a:r>
              <a:rPr lang="en-US" altLang="zh-CN" sz="2000" b="1">
                <a:solidFill>
                  <a:srgbClr val="24AE34"/>
                </a:solidFill>
                <a:latin typeface="Lucida Grande" pitchFamily="100" charset="0"/>
                <a:ea typeface="宋体" pitchFamily="100" charset="-122"/>
              </a:rPr>
              <a:t>̶̶̶̶̶̶</a:t>
            </a:r>
            <a:r>
              <a:rPr lang="en-US" altLang="zh-CN" b="1">
                <a:latin typeface="Tahoma" pitchFamily="100" charset="0"/>
                <a:ea typeface="宋体" pitchFamily="100" charset="-122"/>
              </a:rPr>
              <a:t>  </a:t>
            </a:r>
            <a:r>
              <a:rPr lang="en-US" altLang="zh-CN" sz="1600" b="1">
                <a:latin typeface="Tahoma" pitchFamily="100" charset="0"/>
                <a:ea typeface="宋体" pitchFamily="100" charset="-122"/>
              </a:rPr>
              <a:t>Z</a:t>
            </a:r>
            <a:r>
              <a:rPr lang="en-US" altLang="zh-CN" b="1" baseline="-12000">
                <a:latin typeface="Tahoma" pitchFamily="100" charset="0"/>
                <a:ea typeface="宋体" pitchFamily="100" charset="-122"/>
              </a:rPr>
              <a:t>1</a:t>
            </a:r>
            <a:r>
              <a:rPr lang="en-US" altLang="zh-CN" sz="1600" b="1">
                <a:latin typeface="Tahoma" pitchFamily="100" charset="0"/>
                <a:ea typeface="宋体" pitchFamily="100" charset="-122"/>
              </a:rPr>
              <a:t> contribution</a:t>
            </a:r>
          </a:p>
          <a:p>
            <a:r>
              <a:rPr lang="en-US" altLang="zh-CN" sz="2000" b="1">
                <a:solidFill>
                  <a:srgbClr val="993366"/>
                </a:solidFill>
                <a:latin typeface="Tahoma" pitchFamily="100" charset="0"/>
                <a:ea typeface="宋体" pitchFamily="100" charset="-122"/>
              </a:rPr>
              <a:t>–</a:t>
            </a:r>
            <a:r>
              <a:rPr lang="en-US" altLang="zh-CN" sz="2000" b="1">
                <a:solidFill>
                  <a:srgbClr val="993366"/>
                </a:solidFill>
                <a:latin typeface="Lucida Grande" pitchFamily="100" charset="0"/>
                <a:ea typeface="宋体" pitchFamily="100" charset="-122"/>
              </a:rPr>
              <a:t>̶̶̶̶̶̶</a:t>
            </a:r>
            <a:r>
              <a:rPr lang="en-US" altLang="zh-CN" sz="2000" b="1">
                <a:solidFill>
                  <a:srgbClr val="993366"/>
                </a:solidFill>
                <a:latin typeface="Tahoma" pitchFamily="100" charset="0"/>
                <a:ea typeface="宋体" pitchFamily="100" charset="-122"/>
              </a:rPr>
              <a:t> –</a:t>
            </a:r>
            <a:r>
              <a:rPr lang="en-US" altLang="zh-CN" sz="2000" b="1">
                <a:solidFill>
                  <a:srgbClr val="993366"/>
                </a:solidFill>
                <a:latin typeface="Lucida Grande" pitchFamily="100" charset="0"/>
                <a:ea typeface="宋体" pitchFamily="100" charset="-122"/>
              </a:rPr>
              <a:t>̶̶̶̶̶̶</a:t>
            </a:r>
            <a:r>
              <a:rPr lang="en-US" altLang="zh-CN" b="1">
                <a:latin typeface="Tahoma" pitchFamily="100" charset="0"/>
                <a:ea typeface="宋体" pitchFamily="100" charset="-122"/>
              </a:rPr>
              <a:t>  </a:t>
            </a:r>
            <a:r>
              <a:rPr lang="en-US" altLang="zh-CN" sz="1600" b="1">
                <a:latin typeface="Tahoma" pitchFamily="100" charset="0"/>
                <a:ea typeface="宋体" pitchFamily="100" charset="-122"/>
              </a:rPr>
              <a:t>Z</a:t>
            </a:r>
            <a:r>
              <a:rPr lang="en-US" altLang="zh-CN" b="1" baseline="-12000">
                <a:latin typeface="Tahoma" pitchFamily="100" charset="0"/>
                <a:ea typeface="宋体" pitchFamily="100" charset="-122"/>
              </a:rPr>
              <a:t>2</a:t>
            </a:r>
            <a:r>
              <a:rPr lang="en-US" altLang="zh-CN" sz="1600" b="1">
                <a:latin typeface="Tahoma" pitchFamily="100" charset="0"/>
                <a:ea typeface="宋体" pitchFamily="100" charset="-122"/>
              </a:rPr>
              <a:t> contribution</a:t>
            </a:r>
            <a:endParaRPr lang="en-US" altLang="zh-CN" b="1">
              <a:latin typeface="Tahoma" pitchFamily="100" charset="0"/>
              <a:ea typeface="宋体" pitchFamily="100" charset="-122"/>
            </a:endParaRPr>
          </a:p>
        </p:txBody>
      </p:sp>
      <p:sp>
        <p:nvSpPr>
          <p:cNvPr id="98312" name="Text Box 17"/>
          <p:cNvSpPr txBox="1">
            <a:spLocks noChangeArrowheads="1"/>
          </p:cNvSpPr>
          <p:nvPr/>
        </p:nvSpPr>
        <p:spPr bwMode="auto">
          <a:xfrm>
            <a:off x="179388" y="2198688"/>
            <a:ext cx="2879725" cy="366712"/>
          </a:xfrm>
          <a:prstGeom prst="rect">
            <a:avLst/>
          </a:prstGeom>
          <a:solidFill>
            <a:schemeClr val="accent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spcBef>
                <a:spcPct val="20000"/>
              </a:spcBef>
              <a:buClr>
                <a:schemeClr val="folHlink"/>
              </a:buClr>
              <a:buSzPct val="60000"/>
              <a:buFont typeface="Wingdings" pitchFamily="100" charset="2"/>
              <a:buNone/>
            </a:pPr>
            <a:r>
              <a:rPr lang="en-US" altLang="zh-CN" sz="1800">
                <a:latin typeface="Arial" charset="0"/>
                <a:ea typeface="宋体" pitchFamily="100" charset="-122"/>
              </a:rPr>
              <a:t>PRD</a:t>
            </a:r>
            <a:r>
              <a:rPr lang="pl-PL" sz="1800">
                <a:latin typeface="Arial" charset="0"/>
                <a:ea typeface="宋体" pitchFamily="100" charset="-122"/>
              </a:rPr>
              <a:t> 78, 072004 (2008)</a:t>
            </a:r>
            <a:endParaRPr lang="en-US" altLang="zh-CN" sz="1600">
              <a:latin typeface="Arial" charset="0"/>
              <a:ea typeface="宋体" pitchFamily="100" charset="-122"/>
            </a:endParaRPr>
          </a:p>
        </p:txBody>
      </p:sp>
      <p:sp>
        <p:nvSpPr>
          <p:cNvPr id="507922" name="Rectangle 18"/>
          <p:cNvSpPr>
            <a:spLocks noChangeArrowheads="1"/>
          </p:cNvSpPr>
          <p:nvPr/>
        </p:nvSpPr>
        <p:spPr bwMode="auto">
          <a:xfrm>
            <a:off x="3203575" y="2774950"/>
            <a:ext cx="2438400" cy="366713"/>
          </a:xfrm>
          <a:prstGeom prst="rect">
            <a:avLst/>
          </a:prstGeom>
          <a:noFill/>
          <a:ln>
            <a:noFill/>
          </a:ln>
          <a:effectLst/>
          <a:extLst/>
        </p:spPr>
        <p:txBody>
          <a:bodyPr>
            <a:spAutoFit/>
          </a:bodyPr>
          <a:lstStyle/>
          <a:p>
            <a:r>
              <a:rPr lang="pl-PL">
                <a:effectLst>
                  <a:outerShdw blurRad="38100" dist="38100" dir="2700000" algn="tl">
                    <a:srgbClr val="C0C0C0"/>
                  </a:outerShdw>
                </a:effectLst>
                <a:latin typeface="Arial" charset="0"/>
                <a:cs typeface="Arial" charset="0"/>
              </a:rPr>
              <a:t> </a:t>
            </a:r>
            <a:r>
              <a:rPr lang="en-US" altLang="zh-CN">
                <a:effectLst>
                  <a:outerShdw blurRad="38100" dist="38100" dir="2700000" algn="tl">
                    <a:srgbClr val="C0C0C0"/>
                  </a:outerShdw>
                </a:effectLst>
                <a:latin typeface="Arial" charset="0"/>
                <a:cs typeface="Arial" charset="0"/>
              </a:rPr>
              <a:t>Significance: </a:t>
            </a:r>
            <a:r>
              <a:rPr lang="pl-PL">
                <a:effectLst>
                  <a:outerShdw blurRad="38100" dist="38100" dir="2700000" algn="tl">
                    <a:srgbClr val="C0C0C0"/>
                  </a:outerShdw>
                </a:effectLst>
                <a:latin typeface="Arial" charset="0"/>
                <a:cs typeface="Arial" charset="0"/>
              </a:rPr>
              <a:t>5.7</a:t>
            </a:r>
            <a:r>
              <a:rPr lang="el-GR">
                <a:effectLst>
                  <a:outerShdw blurRad="38100" dist="38100" dir="2700000" algn="tl">
                    <a:srgbClr val="C0C0C0"/>
                  </a:outerShdw>
                </a:effectLst>
                <a:latin typeface="Arial" charset="0"/>
                <a:cs typeface="Arial" charset="0"/>
                <a:sym typeface="Symbol" pitchFamily="100" charset="2"/>
              </a:rPr>
              <a:t></a:t>
            </a:r>
          </a:p>
        </p:txBody>
      </p:sp>
      <p:pic>
        <p:nvPicPr>
          <p:cNvPr id="98314" name="Picture 19" descr="B-logo"/>
          <p:cNvPicPr>
            <a:picLocks noChangeAspect="1" noChangeArrowheads="1"/>
          </p:cNvPicPr>
          <p:nvPr/>
        </p:nvPicPr>
        <p:blipFill>
          <a:blip r:embed="rId4" cstate="print">
            <a:clrChange>
              <a:clrFrom>
                <a:srgbClr val="0000FF"/>
              </a:clrFrom>
              <a:clrTo>
                <a:srgbClr val="0000FF">
                  <a:alpha val="0"/>
                </a:srgbClr>
              </a:clrTo>
            </a:clrChange>
            <a:lum bright="-6000" contrast="6000"/>
            <a:extLst>
              <a:ext uri="{28A0092B-C50C-407E-A947-70E740481C1C}">
                <a14:useLocalDpi xmlns:a14="http://schemas.microsoft.com/office/drawing/2010/main" val="0"/>
              </a:ext>
            </a:extLst>
          </a:blip>
          <a:srcRect/>
          <a:stretch>
            <a:fillRect/>
          </a:stretch>
        </p:blipFill>
        <p:spPr bwMode="auto">
          <a:xfrm>
            <a:off x="80963" y="58738"/>
            <a:ext cx="674687" cy="614362"/>
          </a:xfrm>
          <a:prstGeom prst="rect">
            <a:avLst/>
          </a:prstGeom>
          <a:solidFill>
            <a:srgbClr val="305A8C"/>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98306" name="Object 2"/>
          <p:cNvGraphicFramePr>
            <a:graphicFrameLocks noChangeAspect="1"/>
          </p:cNvGraphicFramePr>
          <p:nvPr/>
        </p:nvGraphicFramePr>
        <p:xfrm>
          <a:off x="6227763" y="4606925"/>
          <a:ext cx="2720975" cy="2135188"/>
        </p:xfrm>
        <a:graphic>
          <a:graphicData uri="http://schemas.openxmlformats.org/presentationml/2006/ole">
            <mc:AlternateContent xmlns:mc="http://schemas.openxmlformats.org/markup-compatibility/2006">
              <mc:Choice xmlns:v="urn:schemas-microsoft-com:vml" Requires="v">
                <p:oleObj spid="_x0000_s98320" name="Equation" r:id="rId5" imgW="1587500" imgH="1193800" progId="Equation.3">
                  <p:embed/>
                </p:oleObj>
              </mc:Choice>
              <mc:Fallback>
                <p:oleObj name="Equation" r:id="rId5" imgW="1587500" imgH="1193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4606925"/>
                        <a:ext cx="2720975" cy="2135188"/>
                      </a:xfrm>
                      <a:prstGeom prst="rect">
                        <a:avLst/>
                      </a:prstGeom>
                      <a:solidFill>
                        <a:srgbClr val="C0C0C0"/>
                      </a:solidFill>
                      <a:ln w="19050">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8315"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3316288"/>
            <a:ext cx="3497263"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3252788"/>
            <a:ext cx="2760662"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800" y="325438"/>
            <a:ext cx="8786813" cy="6418262"/>
          </a:xfrm>
          <a:noFill/>
        </p:spPr>
      </p:pic>
      <p:pic>
        <p:nvPicPr>
          <p:cNvPr id="10035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6423025"/>
            <a:ext cx="266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4451350"/>
            <a:ext cx="22590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Text Box 10"/>
          <p:cNvSpPr txBox="1">
            <a:spLocks noChangeArrowheads="1"/>
          </p:cNvSpPr>
          <p:nvPr/>
        </p:nvSpPr>
        <p:spPr bwMode="auto">
          <a:xfrm>
            <a:off x="1223963" y="0"/>
            <a:ext cx="7920037"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1800" b="1">
                <a:solidFill>
                  <a:schemeClr val="tx2"/>
                </a:solidFill>
              </a:rPr>
              <a:t>The </a:t>
            </a:r>
            <a:r>
              <a:rPr lang="en-US" sz="1800" b="1" i="1">
                <a:solidFill>
                  <a:schemeClr val="tx2"/>
                </a:solidFill>
              </a:rPr>
              <a:t>XYZ</a:t>
            </a:r>
            <a:r>
              <a:rPr lang="en-US" sz="1800" b="1">
                <a:solidFill>
                  <a:schemeClr val="tx2"/>
                </a:solidFill>
              </a:rPr>
              <a:t> particles</a:t>
            </a:r>
          </a:p>
          <a:p>
            <a:pPr eaLnBrk="1" hangingPunct="1"/>
            <a:endParaRPr lang="en-US" sz="1800" b="1">
              <a:solidFill>
                <a:srgbClr val="000066"/>
              </a:solidFill>
            </a:endParaRPr>
          </a:p>
          <a:p>
            <a:pPr eaLnBrk="1" hangingPunct="1"/>
            <a:r>
              <a:rPr lang="en-US" sz="1800" b="1">
                <a:solidFill>
                  <a:srgbClr val="0000FF"/>
                </a:solidFill>
                <a:cs typeface="Times New Roman" pitchFamily="100" charset="0"/>
              </a:rPr>
              <a:t>• </a:t>
            </a:r>
            <a:r>
              <a:rPr lang="en-US" sz="1800" b="1">
                <a:solidFill>
                  <a:srgbClr val="000066"/>
                </a:solidFill>
                <a:cs typeface="Times New Roman" pitchFamily="100" charset="0"/>
              </a:rPr>
              <a:t> </a:t>
            </a:r>
            <a:r>
              <a:rPr lang="en-US" sz="1800" b="1">
                <a:solidFill>
                  <a:srgbClr val="0000FF"/>
                </a:solidFill>
                <a:cs typeface="Times New Roman" pitchFamily="100" charset="0"/>
              </a:rPr>
              <a:t>X(3915) – </a:t>
            </a:r>
            <a:r>
              <a:rPr lang="el-GR" sz="1800" b="1">
                <a:solidFill>
                  <a:srgbClr val="0000FF"/>
                </a:solidFill>
                <a:cs typeface="Times New Roman" pitchFamily="100" charset="0"/>
              </a:rPr>
              <a:t>γγ</a:t>
            </a:r>
            <a:r>
              <a:rPr lang="en-US" sz="1800" b="1">
                <a:solidFill>
                  <a:srgbClr val="0000FF"/>
                </a:solidFill>
                <a:cs typeface="Times New Roman" pitchFamily="100" charset="0"/>
              </a:rPr>
              <a:t> </a:t>
            </a:r>
            <a:r>
              <a:rPr lang="en-US" sz="1800" b="1">
                <a:solidFill>
                  <a:srgbClr val="0000FF"/>
                </a:solidFill>
              </a:rPr>
              <a:t>→ </a:t>
            </a:r>
            <a:r>
              <a:rPr lang="el-GR" sz="1800">
                <a:solidFill>
                  <a:srgbClr val="0000FF"/>
                </a:solidFill>
              </a:rPr>
              <a:t>ω</a:t>
            </a:r>
            <a:r>
              <a:rPr lang="en-US" sz="1800" b="1">
                <a:solidFill>
                  <a:srgbClr val="0000FF"/>
                </a:solidFill>
              </a:rPr>
              <a:t>J/ </a:t>
            </a:r>
            <a:r>
              <a:rPr lang="el-GR" sz="1800" b="1">
                <a:solidFill>
                  <a:srgbClr val="0000FF"/>
                </a:solidFill>
              </a:rPr>
              <a:t>ψ</a:t>
            </a:r>
            <a:r>
              <a:rPr lang="en-US" sz="1800">
                <a:latin typeface="Arial" charset="0"/>
              </a:rPr>
              <a:t> </a:t>
            </a:r>
            <a:r>
              <a:rPr lang="en-US" sz="1800">
                <a:solidFill>
                  <a:srgbClr val="0000FF"/>
                </a:solidFill>
              </a:rPr>
              <a:t>(J</a:t>
            </a:r>
            <a:r>
              <a:rPr lang="en-US" sz="1800" baseline="30000">
                <a:solidFill>
                  <a:srgbClr val="0000FF"/>
                </a:solidFill>
              </a:rPr>
              <a:t>PC</a:t>
            </a:r>
            <a:r>
              <a:rPr lang="en-US" sz="1800">
                <a:solidFill>
                  <a:srgbClr val="0000FF"/>
                </a:solidFill>
              </a:rPr>
              <a:t> = ?</a:t>
            </a:r>
            <a:r>
              <a:rPr lang="en-US" sz="1800" baseline="30000">
                <a:solidFill>
                  <a:srgbClr val="0000FF"/>
                </a:solidFill>
              </a:rPr>
              <a:t>++</a:t>
            </a:r>
            <a:r>
              <a:rPr lang="en-US" sz="1800">
                <a:solidFill>
                  <a:srgbClr val="0000FF"/>
                </a:solidFill>
              </a:rPr>
              <a:t> </a:t>
            </a:r>
            <a:r>
              <a:rPr lang="en-US" sz="1800" b="1">
                <a:solidFill>
                  <a:srgbClr val="0000FF"/>
                </a:solidFill>
              </a:rPr>
              <a:t>=&gt; </a:t>
            </a:r>
            <a:r>
              <a:rPr lang="en-US" sz="1800">
                <a:solidFill>
                  <a:srgbClr val="0000FF"/>
                </a:solidFill>
              </a:rPr>
              <a:t>may be J</a:t>
            </a:r>
            <a:r>
              <a:rPr lang="en-US" sz="1800" baseline="30000">
                <a:solidFill>
                  <a:srgbClr val="0000FF"/>
                </a:solidFill>
              </a:rPr>
              <a:t>PC</a:t>
            </a:r>
            <a:r>
              <a:rPr lang="en-US" sz="1800">
                <a:solidFill>
                  <a:srgbClr val="0000FF"/>
                </a:solidFill>
              </a:rPr>
              <a:t> = 0 </a:t>
            </a:r>
            <a:r>
              <a:rPr lang="en-US" sz="1800" baseline="30000">
                <a:solidFill>
                  <a:srgbClr val="0000FF"/>
                </a:solidFill>
              </a:rPr>
              <a:t>++</a:t>
            </a:r>
            <a:r>
              <a:rPr lang="en-US" sz="1800">
                <a:solidFill>
                  <a:srgbClr val="0000FF"/>
                </a:solidFill>
              </a:rPr>
              <a:t>)</a:t>
            </a:r>
            <a:endParaRPr lang="en-US" sz="1800">
              <a:solidFill>
                <a:srgbClr val="0000FF"/>
              </a:solidFill>
              <a:cs typeface="Times New Roman" pitchFamily="100" charset="0"/>
            </a:endParaRPr>
          </a:p>
          <a:p>
            <a:pPr eaLnBrk="1" hangingPunct="1"/>
            <a:endParaRPr lang="en-US" sz="1800">
              <a:solidFill>
                <a:srgbClr val="000066"/>
              </a:solidFill>
              <a:cs typeface="Times New Roman" pitchFamily="100" charset="0"/>
            </a:endParaRPr>
          </a:p>
          <a:p>
            <a:pPr eaLnBrk="1" hangingPunct="1"/>
            <a:r>
              <a:rPr lang="en-US" sz="1800" b="1">
                <a:solidFill>
                  <a:srgbClr val="000066"/>
                </a:solidFill>
                <a:cs typeface="Times New Roman" pitchFamily="100" charset="0"/>
              </a:rPr>
              <a:t>•  Z(3930) – </a:t>
            </a:r>
            <a:r>
              <a:rPr lang="el-GR" sz="1800" b="1">
                <a:solidFill>
                  <a:srgbClr val="000066"/>
                </a:solidFill>
                <a:cs typeface="Times New Roman" pitchFamily="100" charset="0"/>
              </a:rPr>
              <a:t>γγ</a:t>
            </a:r>
            <a:r>
              <a:rPr lang="en-US" sz="1800" b="1">
                <a:solidFill>
                  <a:srgbClr val="000066"/>
                </a:solidFill>
                <a:cs typeface="Times New Roman" pitchFamily="100" charset="0"/>
              </a:rPr>
              <a:t> → DD (</a:t>
            </a:r>
            <a:r>
              <a:rPr lang="en-US" sz="1800">
                <a:solidFill>
                  <a:srgbClr val="000066"/>
                </a:solidFill>
                <a:cs typeface="Times New Roman" pitchFamily="100" charset="0"/>
              </a:rPr>
              <a:t>only J</a:t>
            </a:r>
            <a:r>
              <a:rPr lang="en-US" sz="1800" baseline="30000">
                <a:solidFill>
                  <a:srgbClr val="000066"/>
                </a:solidFill>
                <a:cs typeface="Times New Roman" pitchFamily="100" charset="0"/>
              </a:rPr>
              <a:t>PC </a:t>
            </a:r>
            <a:r>
              <a:rPr lang="en-US" sz="1800">
                <a:solidFill>
                  <a:srgbClr val="000066"/>
                </a:solidFill>
                <a:cs typeface="Times New Roman" pitchFamily="100" charset="0"/>
              </a:rPr>
              <a:t>= 0</a:t>
            </a:r>
            <a:r>
              <a:rPr lang="en-US" sz="1800" baseline="30000">
                <a:solidFill>
                  <a:srgbClr val="000066"/>
                </a:solidFill>
                <a:cs typeface="Times New Roman" pitchFamily="100" charset="0"/>
              </a:rPr>
              <a:t>++</a:t>
            </a:r>
            <a:r>
              <a:rPr lang="en-US" sz="1800">
                <a:solidFill>
                  <a:srgbClr val="000066"/>
                </a:solidFill>
                <a:cs typeface="Times New Roman" pitchFamily="100" charset="0"/>
              </a:rPr>
              <a:t> and J</a:t>
            </a:r>
            <a:r>
              <a:rPr lang="en-US" sz="1800" baseline="30000">
                <a:solidFill>
                  <a:srgbClr val="000066"/>
                </a:solidFill>
                <a:cs typeface="Times New Roman" pitchFamily="100" charset="0"/>
              </a:rPr>
              <a:t>PC</a:t>
            </a:r>
            <a:r>
              <a:rPr lang="en-US" sz="1800" baseline="-25000">
                <a:solidFill>
                  <a:srgbClr val="000066"/>
                </a:solidFill>
                <a:cs typeface="Times New Roman" pitchFamily="100" charset="0"/>
              </a:rPr>
              <a:t> </a:t>
            </a:r>
            <a:r>
              <a:rPr lang="en-US" sz="1800">
                <a:solidFill>
                  <a:srgbClr val="000066"/>
                </a:solidFill>
                <a:cs typeface="Times New Roman" pitchFamily="100" charset="0"/>
              </a:rPr>
              <a:t>=</a:t>
            </a:r>
            <a:r>
              <a:rPr lang="en-US" sz="1800" baseline="-25000">
                <a:cs typeface="Times New Roman" pitchFamily="100" charset="0"/>
              </a:rPr>
              <a:t> </a:t>
            </a:r>
            <a:r>
              <a:rPr lang="en-US" sz="1800">
                <a:solidFill>
                  <a:srgbClr val="000066"/>
                </a:solidFill>
                <a:cs typeface="Times New Roman" pitchFamily="100" charset="0"/>
              </a:rPr>
              <a:t>2</a:t>
            </a:r>
            <a:r>
              <a:rPr lang="en-US" sz="1800" baseline="30000">
                <a:solidFill>
                  <a:srgbClr val="000066"/>
                </a:solidFill>
                <a:cs typeface="Times New Roman" pitchFamily="100" charset="0"/>
              </a:rPr>
              <a:t>++</a:t>
            </a:r>
            <a:r>
              <a:rPr lang="en-US" sz="1800">
                <a:solidFill>
                  <a:srgbClr val="000066"/>
                </a:solidFill>
                <a:cs typeface="Times New Roman" pitchFamily="100" charset="0"/>
              </a:rPr>
              <a:t>)</a:t>
            </a:r>
          </a:p>
          <a:p>
            <a:pPr eaLnBrk="1" hangingPunct="1"/>
            <a:endParaRPr lang="en-US" sz="1800" b="1">
              <a:solidFill>
                <a:srgbClr val="000066"/>
              </a:solidFill>
              <a:cs typeface="Times New Roman" pitchFamily="100" charset="0"/>
            </a:endParaRPr>
          </a:p>
          <a:p>
            <a:pPr eaLnBrk="1" hangingPunct="1"/>
            <a:r>
              <a:rPr lang="en-US" sz="1800" b="1">
                <a:solidFill>
                  <a:srgbClr val="000066"/>
                </a:solidFill>
                <a:cs typeface="Times New Roman" pitchFamily="100" charset="0"/>
                <a:sym typeface="Symbol" pitchFamily="100" charset="2"/>
              </a:rPr>
              <a:t>•</a:t>
            </a:r>
            <a:r>
              <a:rPr lang="en-US" sz="1800">
                <a:cs typeface="Times New Roman" pitchFamily="100" charset="0"/>
              </a:rPr>
              <a:t> </a:t>
            </a:r>
            <a:r>
              <a:rPr lang="en-US" sz="1800" b="1">
                <a:solidFill>
                  <a:srgbClr val="000066"/>
                </a:solidFill>
                <a:cs typeface="Times New Roman" pitchFamily="100" charset="0"/>
              </a:rPr>
              <a:t>Y(3940) – B </a:t>
            </a:r>
            <a:r>
              <a:rPr lang="en-US" sz="1800" b="1">
                <a:solidFill>
                  <a:srgbClr val="000066"/>
                </a:solidFill>
              </a:rPr>
              <a:t>→ K</a:t>
            </a:r>
            <a:r>
              <a:rPr lang="el-GR" sz="1800" b="1">
                <a:solidFill>
                  <a:srgbClr val="000066"/>
                </a:solidFill>
                <a:cs typeface="Times New Roman" pitchFamily="100" charset="0"/>
              </a:rPr>
              <a:t>ω</a:t>
            </a:r>
            <a:r>
              <a:rPr lang="en-US" sz="1800" b="1">
                <a:solidFill>
                  <a:srgbClr val="000066"/>
                </a:solidFill>
                <a:cs typeface="Times New Roman" pitchFamily="100" charset="0"/>
              </a:rPr>
              <a:t>J/</a:t>
            </a:r>
            <a:r>
              <a:rPr lang="el-GR" sz="1800" b="1">
                <a:solidFill>
                  <a:srgbClr val="000066"/>
                </a:solidFill>
                <a:cs typeface="Times New Roman" pitchFamily="100" charset="0"/>
              </a:rPr>
              <a:t>ψ</a:t>
            </a:r>
            <a:r>
              <a:rPr lang="en-US" sz="1800" b="1">
                <a:solidFill>
                  <a:srgbClr val="000066"/>
                </a:solidFill>
                <a:cs typeface="Times New Roman" pitchFamily="100" charset="0"/>
              </a:rPr>
              <a:t> (</a:t>
            </a:r>
            <a:r>
              <a:rPr lang="en-US" sz="1800">
                <a:solidFill>
                  <a:srgbClr val="000066"/>
                </a:solidFill>
                <a:cs typeface="Times New Roman" pitchFamily="100" charset="0"/>
              </a:rPr>
              <a:t>J</a:t>
            </a:r>
            <a:r>
              <a:rPr lang="en-US" sz="1800" baseline="30000">
                <a:solidFill>
                  <a:srgbClr val="000066"/>
                </a:solidFill>
                <a:cs typeface="Times New Roman" pitchFamily="100" charset="0"/>
              </a:rPr>
              <a:t>PC</a:t>
            </a:r>
            <a:r>
              <a:rPr lang="en-US" sz="1800">
                <a:solidFill>
                  <a:srgbClr val="000066"/>
                </a:solidFill>
                <a:cs typeface="Times New Roman" pitchFamily="100" charset="0"/>
              </a:rPr>
              <a:t> = 1</a:t>
            </a:r>
            <a:r>
              <a:rPr lang="en-US" sz="1800" baseline="30000">
                <a:solidFill>
                  <a:srgbClr val="000066"/>
                </a:solidFill>
                <a:cs typeface="Times New Roman" pitchFamily="100" charset="0"/>
              </a:rPr>
              <a:t>++</a:t>
            </a:r>
            <a:r>
              <a:rPr lang="en-US" sz="1800">
                <a:solidFill>
                  <a:srgbClr val="000066"/>
                </a:solidFill>
                <a:cs typeface="Times New Roman" pitchFamily="100" charset="0"/>
              </a:rPr>
              <a:t>)</a:t>
            </a:r>
            <a:r>
              <a:rPr lang="en-US" sz="1800" b="1">
                <a:solidFill>
                  <a:srgbClr val="000066"/>
                </a:solidFill>
                <a:cs typeface="Times New Roman" pitchFamily="100" charset="0"/>
              </a:rPr>
              <a:t> </a:t>
            </a:r>
          </a:p>
          <a:p>
            <a:pPr eaLnBrk="1" hangingPunct="1">
              <a:buFontTx/>
              <a:buChar char="•"/>
            </a:pPr>
            <a:endParaRPr lang="en-US" sz="1800" b="1">
              <a:solidFill>
                <a:srgbClr val="000066"/>
              </a:solidFill>
              <a:cs typeface="Times New Roman" pitchFamily="100" charset="0"/>
            </a:endParaRPr>
          </a:p>
          <a:p>
            <a:pPr eaLnBrk="1" hangingPunct="1"/>
            <a:r>
              <a:rPr lang="en-US" sz="1800" b="1">
                <a:solidFill>
                  <a:srgbClr val="000066"/>
                </a:solidFill>
                <a:cs typeface="Times New Roman" pitchFamily="100" charset="0"/>
                <a:sym typeface="Symbol" pitchFamily="100" charset="2"/>
              </a:rPr>
              <a:t>•</a:t>
            </a:r>
            <a:r>
              <a:rPr lang="en-US" sz="1800">
                <a:cs typeface="Times New Roman" pitchFamily="100" charset="0"/>
              </a:rPr>
              <a:t> </a:t>
            </a:r>
            <a:r>
              <a:rPr lang="en-US" sz="1800" b="1">
                <a:solidFill>
                  <a:srgbClr val="000066"/>
                </a:solidFill>
                <a:cs typeface="Times New Roman" pitchFamily="100" charset="0"/>
              </a:rPr>
              <a:t>X(3940) – e</a:t>
            </a:r>
            <a:r>
              <a:rPr lang="en-US" sz="1800" b="1" baseline="30000">
                <a:solidFill>
                  <a:srgbClr val="000066"/>
                </a:solidFill>
                <a:cs typeface="Times New Roman" pitchFamily="100" charset="0"/>
              </a:rPr>
              <a:t>+</a:t>
            </a:r>
            <a:r>
              <a:rPr lang="en-US" sz="1800" b="1">
                <a:solidFill>
                  <a:srgbClr val="000066"/>
                </a:solidFill>
                <a:cs typeface="Times New Roman" pitchFamily="100" charset="0"/>
              </a:rPr>
              <a:t>e</a:t>
            </a:r>
            <a:r>
              <a:rPr lang="en-US" sz="1800" b="1" baseline="30000">
                <a:solidFill>
                  <a:srgbClr val="000066"/>
                </a:solidFill>
                <a:cs typeface="Times New Roman" pitchFamily="100" charset="0"/>
              </a:rPr>
              <a:t>-</a:t>
            </a:r>
            <a:r>
              <a:rPr lang="en-US" sz="1800" b="1">
                <a:solidFill>
                  <a:srgbClr val="000066"/>
                </a:solidFill>
                <a:cs typeface="Times New Roman" pitchFamily="100" charset="0"/>
              </a:rPr>
              <a:t> </a:t>
            </a:r>
            <a:r>
              <a:rPr lang="en-US" sz="1800" b="1">
                <a:solidFill>
                  <a:srgbClr val="000066"/>
                </a:solidFill>
              </a:rPr>
              <a:t>→ </a:t>
            </a:r>
            <a:r>
              <a:rPr lang="en-US" sz="1800" b="1">
                <a:solidFill>
                  <a:srgbClr val="000066"/>
                </a:solidFill>
                <a:cs typeface="Times New Roman" pitchFamily="100" charset="0"/>
              </a:rPr>
              <a:t>J/</a:t>
            </a:r>
            <a:r>
              <a:rPr lang="el-GR" sz="1800" b="1">
                <a:solidFill>
                  <a:srgbClr val="000066"/>
                </a:solidFill>
                <a:cs typeface="Times New Roman" pitchFamily="100" charset="0"/>
              </a:rPr>
              <a:t>ψ </a:t>
            </a:r>
            <a:r>
              <a:rPr lang="en-US" sz="1800" b="1">
                <a:solidFill>
                  <a:srgbClr val="000066"/>
                </a:solidFill>
                <a:cs typeface="Times New Roman" pitchFamily="100" charset="0"/>
              </a:rPr>
              <a:t>DD</a:t>
            </a:r>
            <a:r>
              <a:rPr lang="en-US" sz="1800" b="1" baseline="30000">
                <a:solidFill>
                  <a:srgbClr val="000066"/>
                </a:solidFill>
                <a:cs typeface="Times New Roman" pitchFamily="100" charset="0"/>
              </a:rPr>
              <a:t>* </a:t>
            </a:r>
            <a:r>
              <a:rPr lang="en-US" sz="1800" b="1">
                <a:solidFill>
                  <a:srgbClr val="000066"/>
                </a:solidFill>
                <a:cs typeface="Times New Roman" pitchFamily="100" charset="0"/>
              </a:rPr>
              <a:t>(</a:t>
            </a:r>
            <a:r>
              <a:rPr lang="en-US" sz="1800">
                <a:solidFill>
                  <a:srgbClr val="000066"/>
                </a:solidFill>
                <a:cs typeface="Times New Roman" pitchFamily="100" charset="0"/>
              </a:rPr>
              <a:t>J</a:t>
            </a:r>
            <a:r>
              <a:rPr lang="en-US" sz="1800" baseline="30000">
                <a:solidFill>
                  <a:srgbClr val="000066"/>
                </a:solidFill>
                <a:cs typeface="Times New Roman" pitchFamily="100" charset="0"/>
              </a:rPr>
              <a:t>PC</a:t>
            </a:r>
            <a:r>
              <a:rPr lang="en-US" sz="1800">
                <a:solidFill>
                  <a:srgbClr val="000066"/>
                </a:solidFill>
                <a:cs typeface="Times New Roman" pitchFamily="100" charset="0"/>
              </a:rPr>
              <a:t> = 0</a:t>
            </a:r>
            <a:r>
              <a:rPr lang="en-US" sz="1800" baseline="30000">
                <a:solidFill>
                  <a:srgbClr val="000066"/>
                </a:solidFill>
                <a:cs typeface="Times New Roman" pitchFamily="100" charset="0"/>
              </a:rPr>
              <a:t>-+</a:t>
            </a:r>
            <a:r>
              <a:rPr lang="en-US" sz="1800">
                <a:solidFill>
                  <a:srgbClr val="000066"/>
                </a:solidFill>
                <a:cs typeface="Times New Roman" pitchFamily="100" charset="0"/>
              </a:rPr>
              <a:t>,</a:t>
            </a:r>
            <a:r>
              <a:rPr lang="en-US" sz="1800" baseline="30000">
                <a:solidFill>
                  <a:srgbClr val="000066"/>
                </a:solidFill>
                <a:cs typeface="Times New Roman" pitchFamily="100" charset="0"/>
              </a:rPr>
              <a:t> </a:t>
            </a:r>
            <a:r>
              <a:rPr lang="en-US" sz="1800">
                <a:solidFill>
                  <a:srgbClr val="000066"/>
                </a:solidFill>
                <a:cs typeface="Times New Roman" pitchFamily="100" charset="0"/>
              </a:rPr>
              <a:t>not 0</a:t>
            </a:r>
            <a:r>
              <a:rPr lang="en-US" sz="1800" baseline="30000">
                <a:solidFill>
                  <a:srgbClr val="000066"/>
                </a:solidFill>
                <a:cs typeface="Times New Roman" pitchFamily="100" charset="0"/>
              </a:rPr>
              <a:t>++</a:t>
            </a:r>
            <a:r>
              <a:rPr lang="en-US" sz="1800">
                <a:solidFill>
                  <a:srgbClr val="000066"/>
                </a:solidFill>
                <a:cs typeface="Times New Roman" pitchFamily="100" charset="0"/>
              </a:rPr>
              <a:t>)</a:t>
            </a:r>
            <a:r>
              <a:rPr lang="en-US" sz="1800" baseline="-25000">
                <a:cs typeface="Times New Roman" pitchFamily="100" charset="0"/>
              </a:rPr>
              <a:t> </a:t>
            </a:r>
          </a:p>
          <a:p>
            <a:pPr eaLnBrk="1" hangingPunct="1"/>
            <a:r>
              <a:rPr lang="en-US" sz="1800" b="1">
                <a:solidFill>
                  <a:srgbClr val="000066"/>
                </a:solidFill>
                <a:cs typeface="Times New Roman" pitchFamily="100" charset="0"/>
                <a:sym typeface="Symbol" pitchFamily="100" charset="2"/>
              </a:rPr>
              <a:t>• X(4160) </a:t>
            </a:r>
            <a:r>
              <a:rPr lang="en-US" sz="1800" b="1">
                <a:solidFill>
                  <a:srgbClr val="000066"/>
                </a:solidFill>
                <a:cs typeface="Times New Roman" pitchFamily="100" charset="0"/>
              </a:rPr>
              <a:t>– e+e- </a:t>
            </a:r>
            <a:r>
              <a:rPr lang="en-US" sz="1800" b="1">
                <a:solidFill>
                  <a:srgbClr val="000066"/>
                </a:solidFill>
              </a:rPr>
              <a:t>→ J/ </a:t>
            </a:r>
            <a:r>
              <a:rPr lang="el-GR" sz="1800" b="1">
                <a:solidFill>
                  <a:srgbClr val="000066"/>
                </a:solidFill>
              </a:rPr>
              <a:t>ψ</a:t>
            </a:r>
            <a:r>
              <a:rPr lang="en-US" sz="1800" b="1">
                <a:solidFill>
                  <a:srgbClr val="000066"/>
                </a:solidFill>
              </a:rPr>
              <a:t> D</a:t>
            </a:r>
            <a:r>
              <a:rPr lang="en-US" sz="1800" b="1" baseline="30000">
                <a:solidFill>
                  <a:srgbClr val="000066"/>
                </a:solidFill>
              </a:rPr>
              <a:t>*</a:t>
            </a:r>
            <a:r>
              <a:rPr lang="en-US" sz="1800" b="1">
                <a:solidFill>
                  <a:srgbClr val="000066"/>
                </a:solidFill>
              </a:rPr>
              <a:t>D</a:t>
            </a:r>
            <a:r>
              <a:rPr lang="en-US" sz="1800" b="1" baseline="30000">
                <a:solidFill>
                  <a:srgbClr val="000066"/>
                </a:solidFill>
              </a:rPr>
              <a:t>*</a:t>
            </a:r>
            <a:r>
              <a:rPr lang="en-US" sz="1800" b="1">
                <a:solidFill>
                  <a:srgbClr val="000066"/>
                </a:solidFill>
              </a:rPr>
              <a:t> (</a:t>
            </a:r>
            <a:r>
              <a:rPr lang="en-US" sz="1800">
                <a:solidFill>
                  <a:srgbClr val="000066"/>
                </a:solidFill>
              </a:rPr>
              <a:t>J</a:t>
            </a:r>
            <a:r>
              <a:rPr lang="en-US" sz="1800" baseline="30000">
                <a:solidFill>
                  <a:srgbClr val="000066"/>
                </a:solidFill>
              </a:rPr>
              <a:t>PC</a:t>
            </a:r>
            <a:r>
              <a:rPr lang="en-US" sz="1800">
                <a:solidFill>
                  <a:srgbClr val="000066"/>
                </a:solidFill>
              </a:rPr>
              <a:t> = 0</a:t>
            </a:r>
            <a:r>
              <a:rPr lang="en-US" sz="1800" baseline="30000">
                <a:solidFill>
                  <a:srgbClr val="000066"/>
                </a:solidFill>
              </a:rPr>
              <a:t>-+</a:t>
            </a:r>
            <a:r>
              <a:rPr lang="en-US" sz="1800">
                <a:solidFill>
                  <a:srgbClr val="000066"/>
                </a:solidFill>
              </a:rPr>
              <a:t>,</a:t>
            </a:r>
            <a:r>
              <a:rPr lang="en-US" sz="1800" b="1">
                <a:solidFill>
                  <a:srgbClr val="000066"/>
                </a:solidFill>
              </a:rPr>
              <a:t> </a:t>
            </a:r>
            <a:r>
              <a:rPr lang="en-US" sz="1800">
                <a:solidFill>
                  <a:srgbClr val="000066"/>
                </a:solidFill>
              </a:rPr>
              <a:t>not 0</a:t>
            </a:r>
            <a:r>
              <a:rPr lang="en-US" sz="1800" baseline="30000">
                <a:solidFill>
                  <a:srgbClr val="000066"/>
                </a:solidFill>
              </a:rPr>
              <a:t>++</a:t>
            </a:r>
            <a:r>
              <a:rPr lang="en-US" sz="1800">
                <a:solidFill>
                  <a:srgbClr val="000066"/>
                </a:solidFill>
              </a:rPr>
              <a:t>)</a:t>
            </a:r>
            <a:r>
              <a:rPr lang="en-US" sz="1800" b="1">
                <a:solidFill>
                  <a:srgbClr val="000066"/>
                </a:solidFill>
              </a:rPr>
              <a:t> </a:t>
            </a:r>
          </a:p>
          <a:p>
            <a:pPr eaLnBrk="1" hangingPunct="1"/>
            <a:endParaRPr lang="en-US" sz="1800" b="1">
              <a:solidFill>
                <a:srgbClr val="0000FF"/>
              </a:solidFill>
              <a:cs typeface="Times New Roman" pitchFamily="100" charset="0"/>
            </a:endParaRPr>
          </a:p>
          <a:p>
            <a:pPr eaLnBrk="1" hangingPunct="1"/>
            <a:r>
              <a:rPr lang="en-US" sz="1800" b="1">
                <a:solidFill>
                  <a:srgbClr val="0000FF"/>
                </a:solidFill>
                <a:cs typeface="Times New Roman" pitchFamily="100" charset="0"/>
              </a:rPr>
              <a:t>•</a:t>
            </a:r>
            <a:r>
              <a:rPr lang="en-US" sz="1800">
                <a:cs typeface="Times New Roman" pitchFamily="100" charset="0"/>
              </a:rPr>
              <a:t> </a:t>
            </a:r>
            <a:r>
              <a:rPr lang="en-US" sz="1800" b="1">
                <a:solidFill>
                  <a:srgbClr val="0000FF"/>
                </a:solidFill>
                <a:cs typeface="Times New Roman" pitchFamily="100" charset="0"/>
              </a:rPr>
              <a:t>Y(4140) – B </a:t>
            </a:r>
            <a:r>
              <a:rPr lang="en-US" sz="1800" b="1">
                <a:solidFill>
                  <a:srgbClr val="0000FF"/>
                </a:solidFill>
              </a:rPr>
              <a:t>→ K</a:t>
            </a:r>
            <a:r>
              <a:rPr lang="el-GR" sz="1800">
                <a:solidFill>
                  <a:srgbClr val="0000FF"/>
                </a:solidFill>
              </a:rPr>
              <a:t>φ</a:t>
            </a:r>
            <a:r>
              <a:rPr lang="en-US" sz="1800" b="1">
                <a:solidFill>
                  <a:srgbClr val="0000FF"/>
                </a:solidFill>
              </a:rPr>
              <a:t>J/ </a:t>
            </a:r>
            <a:r>
              <a:rPr lang="el-GR" sz="1800" b="1">
                <a:solidFill>
                  <a:srgbClr val="0000FF"/>
                </a:solidFill>
              </a:rPr>
              <a:t>ψ</a:t>
            </a:r>
            <a:r>
              <a:rPr lang="en-US" sz="1800">
                <a:solidFill>
                  <a:srgbClr val="0000FF"/>
                </a:solidFill>
                <a:cs typeface="Times New Roman" pitchFamily="100" charset="0"/>
              </a:rPr>
              <a:t> (B </a:t>
            </a:r>
            <a:r>
              <a:rPr lang="en-US" sz="1800">
                <a:solidFill>
                  <a:srgbClr val="0000FF"/>
                </a:solidFill>
              </a:rPr>
              <a:t>→ K</a:t>
            </a:r>
            <a:r>
              <a:rPr lang="el-GR" sz="1800">
                <a:solidFill>
                  <a:srgbClr val="0000FF"/>
                </a:solidFill>
              </a:rPr>
              <a:t>ω</a:t>
            </a:r>
            <a:r>
              <a:rPr lang="en-US" sz="1800">
                <a:solidFill>
                  <a:srgbClr val="0000FF"/>
                </a:solidFill>
              </a:rPr>
              <a:t>J/ </a:t>
            </a:r>
            <a:r>
              <a:rPr lang="el-GR" sz="1800">
                <a:solidFill>
                  <a:srgbClr val="0000FF"/>
                </a:solidFill>
              </a:rPr>
              <a:t>ψ</a:t>
            </a:r>
            <a:r>
              <a:rPr lang="en-US" sz="1800">
                <a:solidFill>
                  <a:srgbClr val="0000FF"/>
                </a:solidFill>
              </a:rPr>
              <a:t> </a:t>
            </a:r>
            <a:r>
              <a:rPr lang="en-US" sz="1800">
                <a:solidFill>
                  <a:srgbClr val="0000FF"/>
                </a:solidFill>
                <a:cs typeface="Times New Roman" pitchFamily="100" charset="0"/>
              </a:rPr>
              <a:t>)(J</a:t>
            </a:r>
            <a:r>
              <a:rPr lang="en-US" sz="1800" baseline="30000">
                <a:solidFill>
                  <a:srgbClr val="0000FF"/>
                </a:solidFill>
                <a:cs typeface="Times New Roman" pitchFamily="100" charset="0"/>
              </a:rPr>
              <a:t>PC</a:t>
            </a:r>
            <a:r>
              <a:rPr lang="en-US" sz="1800">
                <a:solidFill>
                  <a:srgbClr val="0000FF"/>
                </a:solidFill>
                <a:cs typeface="Times New Roman" pitchFamily="100" charset="0"/>
              </a:rPr>
              <a:t> = ?</a:t>
            </a:r>
            <a:r>
              <a:rPr lang="en-US" sz="1800" baseline="30000">
                <a:solidFill>
                  <a:srgbClr val="0000FF"/>
                </a:solidFill>
                <a:cs typeface="Times New Roman" pitchFamily="100" charset="0"/>
              </a:rPr>
              <a:t>?+</a:t>
            </a:r>
            <a:r>
              <a:rPr lang="en-US" sz="1800">
                <a:solidFill>
                  <a:srgbClr val="0000FF"/>
                </a:solidFill>
                <a:cs typeface="Times New Roman" pitchFamily="100" charset="0"/>
              </a:rPr>
              <a:t>)</a:t>
            </a:r>
          </a:p>
          <a:p>
            <a:pPr eaLnBrk="1" hangingPunct="1"/>
            <a:r>
              <a:rPr lang="en-US" sz="1800" b="1">
                <a:solidFill>
                  <a:srgbClr val="0000FF"/>
                </a:solidFill>
                <a:cs typeface="Times New Roman" pitchFamily="100" charset="0"/>
              </a:rPr>
              <a:t>•</a:t>
            </a:r>
            <a:r>
              <a:rPr lang="en-US" sz="1800">
                <a:cs typeface="Times New Roman" pitchFamily="100" charset="0"/>
              </a:rPr>
              <a:t> </a:t>
            </a:r>
            <a:r>
              <a:rPr lang="en-US" sz="1800" b="1">
                <a:solidFill>
                  <a:srgbClr val="0000FF"/>
                </a:solidFill>
                <a:cs typeface="Times New Roman" pitchFamily="100" charset="0"/>
              </a:rPr>
              <a:t>X(4350)</a:t>
            </a:r>
            <a:r>
              <a:rPr lang="en-US" sz="1800">
                <a:solidFill>
                  <a:srgbClr val="0000FF"/>
                </a:solidFill>
                <a:cs typeface="Times New Roman" pitchFamily="100" charset="0"/>
              </a:rPr>
              <a:t> </a:t>
            </a:r>
            <a:r>
              <a:rPr lang="en-US" sz="1800" b="1">
                <a:solidFill>
                  <a:srgbClr val="0000FF"/>
                </a:solidFill>
                <a:cs typeface="Times New Roman" pitchFamily="100" charset="0"/>
              </a:rPr>
              <a:t>– </a:t>
            </a:r>
            <a:r>
              <a:rPr lang="el-GR" sz="1800" b="1">
                <a:solidFill>
                  <a:srgbClr val="0000FF"/>
                </a:solidFill>
                <a:cs typeface="Times New Roman" pitchFamily="100" charset="0"/>
              </a:rPr>
              <a:t>γγ</a:t>
            </a:r>
            <a:r>
              <a:rPr lang="en-US" sz="1800" b="1">
                <a:solidFill>
                  <a:srgbClr val="0000FF"/>
                </a:solidFill>
                <a:cs typeface="Times New Roman" pitchFamily="100" charset="0"/>
              </a:rPr>
              <a:t> </a:t>
            </a:r>
            <a:r>
              <a:rPr lang="en-US" sz="1800" b="1">
                <a:solidFill>
                  <a:srgbClr val="0000FF"/>
                </a:solidFill>
              </a:rPr>
              <a:t>→ </a:t>
            </a:r>
            <a:r>
              <a:rPr lang="el-GR" sz="1800">
                <a:solidFill>
                  <a:srgbClr val="0000FF"/>
                </a:solidFill>
              </a:rPr>
              <a:t>φ</a:t>
            </a:r>
            <a:r>
              <a:rPr lang="en-US" sz="1800" b="1">
                <a:solidFill>
                  <a:srgbClr val="0000FF"/>
                </a:solidFill>
              </a:rPr>
              <a:t>J/ </a:t>
            </a:r>
            <a:r>
              <a:rPr lang="el-GR" sz="1800" b="1">
                <a:solidFill>
                  <a:srgbClr val="0000FF"/>
                </a:solidFill>
              </a:rPr>
              <a:t>ψ</a:t>
            </a:r>
            <a:r>
              <a:rPr lang="en-US" sz="1800"/>
              <a:t>     </a:t>
            </a:r>
            <a:r>
              <a:rPr lang="en-US" sz="1800">
                <a:solidFill>
                  <a:srgbClr val="0000FF"/>
                </a:solidFill>
              </a:rPr>
              <a:t>(J</a:t>
            </a:r>
            <a:r>
              <a:rPr lang="en-US" sz="1800" baseline="30000">
                <a:solidFill>
                  <a:srgbClr val="0000FF"/>
                </a:solidFill>
              </a:rPr>
              <a:t>PC</a:t>
            </a:r>
            <a:r>
              <a:rPr lang="en-US" sz="1800">
                <a:solidFill>
                  <a:srgbClr val="0000FF"/>
                </a:solidFill>
              </a:rPr>
              <a:t> = 0, 2</a:t>
            </a:r>
            <a:r>
              <a:rPr lang="en-US" sz="1800" baseline="30000">
                <a:solidFill>
                  <a:srgbClr val="0000FF"/>
                </a:solidFill>
              </a:rPr>
              <a:t>++</a:t>
            </a:r>
            <a:r>
              <a:rPr lang="en-US" sz="1800">
                <a:solidFill>
                  <a:srgbClr val="0000FF"/>
                </a:solidFill>
              </a:rPr>
              <a:t>)</a:t>
            </a:r>
            <a:endParaRPr lang="el-GR" sz="1800" b="1">
              <a:solidFill>
                <a:srgbClr val="000066"/>
              </a:solidFill>
              <a:cs typeface="Times New Roman" pitchFamily="100" charset="0"/>
            </a:endParaRPr>
          </a:p>
          <a:p>
            <a:pPr eaLnBrk="1" hangingPunct="1"/>
            <a:r>
              <a:rPr lang="en-US" sz="1800" b="1">
                <a:solidFill>
                  <a:srgbClr val="0000FF"/>
                </a:solidFill>
                <a:cs typeface="Times New Roman" pitchFamily="100" charset="0"/>
              </a:rPr>
              <a:t>•</a:t>
            </a:r>
            <a:r>
              <a:rPr lang="en-US" sz="1800">
                <a:cs typeface="Times New Roman" pitchFamily="100" charset="0"/>
              </a:rPr>
              <a:t> </a:t>
            </a:r>
            <a:r>
              <a:rPr lang="en-US" sz="1800" b="1">
                <a:solidFill>
                  <a:srgbClr val="0000FF"/>
                </a:solidFill>
                <a:cs typeface="Times New Roman" pitchFamily="100" charset="0"/>
              </a:rPr>
              <a:t>Y(4274) – B </a:t>
            </a:r>
            <a:r>
              <a:rPr lang="en-US" sz="1800" b="1">
                <a:solidFill>
                  <a:srgbClr val="0000FF"/>
                </a:solidFill>
              </a:rPr>
              <a:t>→ K</a:t>
            </a:r>
            <a:r>
              <a:rPr lang="el-GR" sz="1800">
                <a:solidFill>
                  <a:srgbClr val="0000FF"/>
                </a:solidFill>
              </a:rPr>
              <a:t>φ</a:t>
            </a:r>
            <a:r>
              <a:rPr lang="en-US" sz="1800" b="1">
                <a:solidFill>
                  <a:srgbClr val="0000FF"/>
                </a:solidFill>
              </a:rPr>
              <a:t>J/ </a:t>
            </a:r>
            <a:r>
              <a:rPr lang="el-GR" sz="1800" b="1">
                <a:solidFill>
                  <a:srgbClr val="0000FF"/>
                </a:solidFill>
              </a:rPr>
              <a:t>ψ</a:t>
            </a:r>
            <a:r>
              <a:rPr lang="en-US" sz="1800"/>
              <a:t>   </a:t>
            </a:r>
            <a:r>
              <a:rPr lang="en-US" sz="1800">
                <a:solidFill>
                  <a:srgbClr val="0000FF"/>
                </a:solidFill>
              </a:rPr>
              <a:t>(J</a:t>
            </a:r>
            <a:r>
              <a:rPr lang="en-US" sz="1800" baseline="30000">
                <a:solidFill>
                  <a:srgbClr val="0000FF"/>
                </a:solidFill>
              </a:rPr>
              <a:t>PC</a:t>
            </a:r>
            <a:r>
              <a:rPr lang="en-US" sz="1800">
                <a:solidFill>
                  <a:srgbClr val="0000FF"/>
                </a:solidFill>
              </a:rPr>
              <a:t> = ?</a:t>
            </a:r>
            <a:r>
              <a:rPr lang="en-US" sz="1800" baseline="30000">
                <a:solidFill>
                  <a:srgbClr val="0000FF"/>
                </a:solidFill>
              </a:rPr>
              <a:t>?+</a:t>
            </a:r>
            <a:r>
              <a:rPr lang="en-US" sz="1800">
                <a:solidFill>
                  <a:srgbClr val="0000FF"/>
                </a:solidFill>
              </a:rPr>
              <a:t>)</a:t>
            </a:r>
            <a:endParaRPr lang="en-US" sz="1800" b="1">
              <a:solidFill>
                <a:srgbClr val="0000FF"/>
              </a:solidFill>
            </a:endParaRPr>
          </a:p>
          <a:p>
            <a:pPr eaLnBrk="1" hangingPunct="1"/>
            <a:endParaRPr lang="en-US" sz="1800" b="1">
              <a:solidFill>
                <a:srgbClr val="000066"/>
              </a:solidFill>
            </a:endParaRPr>
          </a:p>
          <a:p>
            <a:pPr eaLnBrk="1" hangingPunct="1"/>
            <a:r>
              <a:rPr lang="en-US" sz="1800" b="1">
                <a:solidFill>
                  <a:srgbClr val="000066"/>
                </a:solidFill>
                <a:cs typeface="Arial" charset="0"/>
              </a:rPr>
              <a:t>• Y(4260) – e</a:t>
            </a:r>
            <a:r>
              <a:rPr lang="en-US" sz="1800" b="1" baseline="30000">
                <a:solidFill>
                  <a:srgbClr val="000066"/>
                </a:solidFill>
                <a:cs typeface="Arial" charset="0"/>
              </a:rPr>
              <a:t>+</a:t>
            </a:r>
            <a:r>
              <a:rPr lang="en-US" sz="1800" b="1">
                <a:solidFill>
                  <a:srgbClr val="000066"/>
                </a:solidFill>
                <a:cs typeface="Arial" charset="0"/>
              </a:rPr>
              <a:t>e</a:t>
            </a:r>
            <a:r>
              <a:rPr lang="en-US" sz="1800" b="1" baseline="30000">
                <a:solidFill>
                  <a:srgbClr val="000066"/>
                </a:solidFill>
                <a:cs typeface="Arial" charset="0"/>
              </a:rPr>
              <a:t>- </a:t>
            </a:r>
            <a:r>
              <a:rPr lang="en-US" sz="1800" b="1">
                <a:solidFill>
                  <a:srgbClr val="000066"/>
                </a:solidFill>
              </a:rPr>
              <a:t>→ </a:t>
            </a:r>
            <a:r>
              <a:rPr lang="el-GR" sz="1800" b="1">
                <a:solidFill>
                  <a:srgbClr val="000066"/>
                </a:solidFill>
                <a:cs typeface="Times New Roman" pitchFamily="100" charset="0"/>
              </a:rPr>
              <a:t>γ π</a:t>
            </a:r>
            <a:r>
              <a:rPr lang="en-US" sz="1800" b="1" baseline="30000">
                <a:solidFill>
                  <a:srgbClr val="000066"/>
                </a:solidFill>
                <a:cs typeface="Times New Roman" pitchFamily="100" charset="0"/>
              </a:rPr>
              <a:t>+</a:t>
            </a:r>
            <a:r>
              <a:rPr lang="el-GR" sz="1800" b="1">
                <a:solidFill>
                  <a:srgbClr val="000066"/>
                </a:solidFill>
                <a:cs typeface="Times New Roman" pitchFamily="100" charset="0"/>
              </a:rPr>
              <a:t>π</a:t>
            </a:r>
            <a:r>
              <a:rPr lang="en-US" sz="1800" b="1" baseline="30000">
                <a:solidFill>
                  <a:srgbClr val="000066"/>
                </a:solidFill>
                <a:cs typeface="Times New Roman" pitchFamily="100" charset="0"/>
              </a:rPr>
              <a:t>-</a:t>
            </a:r>
            <a:r>
              <a:rPr lang="en-US" sz="1800" b="1">
                <a:solidFill>
                  <a:srgbClr val="000066"/>
                </a:solidFill>
                <a:cs typeface="Times New Roman" pitchFamily="100" charset="0"/>
              </a:rPr>
              <a:t>J/</a:t>
            </a:r>
            <a:r>
              <a:rPr lang="el-GR" sz="1800" b="1">
                <a:solidFill>
                  <a:srgbClr val="000066"/>
                </a:solidFill>
                <a:cs typeface="Times New Roman" pitchFamily="100" charset="0"/>
              </a:rPr>
              <a:t>ψ</a:t>
            </a:r>
            <a:r>
              <a:rPr lang="en-US" sz="1800" b="1">
                <a:solidFill>
                  <a:srgbClr val="000066"/>
                </a:solidFill>
                <a:cs typeface="Times New Roman" pitchFamily="100" charset="0"/>
              </a:rPr>
              <a:t> (</a:t>
            </a:r>
            <a:r>
              <a:rPr lang="en-US" sz="1800">
                <a:solidFill>
                  <a:srgbClr val="000066"/>
                </a:solidFill>
                <a:cs typeface="Times New Roman" pitchFamily="100" charset="0"/>
                <a:sym typeface="Symbol" pitchFamily="100" charset="2"/>
              </a:rPr>
              <a:t>no evidence for</a:t>
            </a:r>
            <a:r>
              <a:rPr lang="en-US" sz="1800">
                <a:solidFill>
                  <a:srgbClr val="000066"/>
                </a:solidFill>
                <a:cs typeface="Times New Roman" pitchFamily="100" charset="0"/>
              </a:rPr>
              <a:t> open charm decay DD, …, D</a:t>
            </a:r>
            <a:r>
              <a:rPr lang="en-US" sz="1800" baseline="30000">
                <a:solidFill>
                  <a:srgbClr val="000066"/>
                </a:solidFill>
                <a:cs typeface="Times New Roman" pitchFamily="100" charset="0"/>
              </a:rPr>
              <a:t>*</a:t>
            </a:r>
            <a:r>
              <a:rPr lang="en-US" sz="1800">
                <a:solidFill>
                  <a:srgbClr val="000066"/>
                </a:solidFill>
                <a:cs typeface="Times New Roman" pitchFamily="100" charset="0"/>
              </a:rPr>
              <a:t>D</a:t>
            </a:r>
            <a:r>
              <a:rPr lang="en-US" sz="1800" baseline="30000">
                <a:solidFill>
                  <a:srgbClr val="000066"/>
                </a:solidFill>
                <a:cs typeface="Times New Roman" pitchFamily="100" charset="0"/>
              </a:rPr>
              <a:t>*</a:t>
            </a:r>
            <a:r>
              <a:rPr lang="en-US" sz="1800">
                <a:solidFill>
                  <a:srgbClr val="000066"/>
                </a:solidFill>
                <a:cs typeface="Times New Roman" pitchFamily="100" charset="0"/>
              </a:rPr>
              <a:t>)</a:t>
            </a:r>
          </a:p>
          <a:p>
            <a:pPr eaLnBrk="1" hangingPunct="1"/>
            <a:endParaRPr lang="en-US" sz="1800" b="1">
              <a:solidFill>
                <a:srgbClr val="000066"/>
              </a:solidFill>
              <a:cs typeface="Times New Roman" pitchFamily="100" charset="0"/>
            </a:endParaRPr>
          </a:p>
          <a:p>
            <a:pPr eaLnBrk="1" hangingPunct="1"/>
            <a:r>
              <a:rPr lang="en-US" sz="1800" b="1">
                <a:solidFill>
                  <a:srgbClr val="000066"/>
                </a:solidFill>
                <a:cs typeface="Arial" charset="0"/>
              </a:rPr>
              <a:t>• Y(4350) – e</a:t>
            </a:r>
            <a:r>
              <a:rPr lang="en-US" sz="1800" b="1" baseline="30000">
                <a:solidFill>
                  <a:srgbClr val="000066"/>
                </a:solidFill>
                <a:cs typeface="Arial" charset="0"/>
              </a:rPr>
              <a:t>+</a:t>
            </a:r>
            <a:r>
              <a:rPr lang="en-US" sz="1800" b="1">
                <a:solidFill>
                  <a:srgbClr val="000066"/>
                </a:solidFill>
                <a:cs typeface="Arial" charset="0"/>
              </a:rPr>
              <a:t>e</a:t>
            </a:r>
            <a:r>
              <a:rPr lang="en-US" sz="1800" b="1" baseline="30000">
                <a:solidFill>
                  <a:srgbClr val="000066"/>
                </a:solidFill>
                <a:cs typeface="Arial" charset="0"/>
              </a:rPr>
              <a:t>- </a:t>
            </a:r>
            <a:r>
              <a:rPr lang="en-US" sz="1800" b="1">
                <a:solidFill>
                  <a:srgbClr val="000066"/>
                </a:solidFill>
              </a:rPr>
              <a:t>→ </a:t>
            </a:r>
            <a:r>
              <a:rPr lang="el-GR" sz="1800" b="1">
                <a:solidFill>
                  <a:srgbClr val="000066"/>
                </a:solidFill>
                <a:cs typeface="Times New Roman" pitchFamily="100" charset="0"/>
              </a:rPr>
              <a:t>γ π</a:t>
            </a:r>
            <a:r>
              <a:rPr lang="en-US" sz="1800" b="1" baseline="30000">
                <a:solidFill>
                  <a:srgbClr val="000066"/>
                </a:solidFill>
                <a:cs typeface="Times New Roman" pitchFamily="100" charset="0"/>
              </a:rPr>
              <a:t>+</a:t>
            </a:r>
            <a:r>
              <a:rPr lang="el-GR" sz="1800" b="1">
                <a:solidFill>
                  <a:srgbClr val="000066"/>
                </a:solidFill>
                <a:cs typeface="Times New Roman" pitchFamily="100" charset="0"/>
              </a:rPr>
              <a:t>π</a:t>
            </a:r>
            <a:r>
              <a:rPr lang="en-US" sz="1800" b="1" baseline="30000">
                <a:solidFill>
                  <a:srgbClr val="000066"/>
                </a:solidFill>
                <a:cs typeface="Times New Roman" pitchFamily="100" charset="0"/>
              </a:rPr>
              <a:t>-</a:t>
            </a:r>
            <a:r>
              <a:rPr lang="el-GR" sz="1800" b="1">
                <a:solidFill>
                  <a:srgbClr val="000066"/>
                </a:solidFill>
                <a:cs typeface="Times New Roman" pitchFamily="100" charset="0"/>
              </a:rPr>
              <a:t>ψ</a:t>
            </a:r>
            <a:r>
              <a:rPr lang="en-US" sz="1800" b="1">
                <a:solidFill>
                  <a:srgbClr val="000066"/>
                </a:solidFill>
                <a:cs typeface="Times New Roman" pitchFamily="100" charset="0"/>
              </a:rPr>
              <a:t>(</a:t>
            </a:r>
            <a:r>
              <a:rPr lang="en-US" sz="1800" b="1" i="1">
                <a:solidFill>
                  <a:srgbClr val="000066"/>
                </a:solidFill>
                <a:cs typeface="Times New Roman" pitchFamily="100" charset="0"/>
              </a:rPr>
              <a:t>2S</a:t>
            </a:r>
            <a:r>
              <a:rPr lang="en-US" sz="1800" b="1">
                <a:solidFill>
                  <a:srgbClr val="000066"/>
                </a:solidFill>
                <a:cs typeface="Times New Roman" pitchFamily="100" charset="0"/>
              </a:rPr>
              <a:t>)</a:t>
            </a:r>
            <a:r>
              <a:rPr lang="en-US" sz="1800" b="1">
                <a:solidFill>
                  <a:srgbClr val="000066"/>
                </a:solidFill>
                <a:cs typeface="Arial" charset="0"/>
                <a:sym typeface="Symbol" pitchFamily="100" charset="2"/>
              </a:rPr>
              <a:t>  </a:t>
            </a:r>
            <a:r>
              <a:rPr lang="en-US" sz="1800">
                <a:solidFill>
                  <a:srgbClr val="000066"/>
                </a:solidFill>
                <a:cs typeface="Arial" charset="0"/>
                <a:sym typeface="Symbol" pitchFamily="100" charset="2"/>
              </a:rPr>
              <a:t>(no evidence for</a:t>
            </a:r>
            <a:r>
              <a:rPr lang="en-US" sz="1800">
                <a:solidFill>
                  <a:srgbClr val="000066"/>
                </a:solidFill>
                <a:cs typeface="Arial" charset="0"/>
              </a:rPr>
              <a:t> open charm decay DD, …, D</a:t>
            </a:r>
            <a:r>
              <a:rPr lang="en-US" sz="1800" baseline="30000">
                <a:solidFill>
                  <a:srgbClr val="000066"/>
                </a:solidFill>
                <a:cs typeface="Arial" charset="0"/>
              </a:rPr>
              <a:t>*</a:t>
            </a:r>
            <a:r>
              <a:rPr lang="en-US" sz="1800">
                <a:solidFill>
                  <a:srgbClr val="000066"/>
                </a:solidFill>
                <a:cs typeface="Arial" charset="0"/>
              </a:rPr>
              <a:t>D</a:t>
            </a:r>
            <a:r>
              <a:rPr lang="en-US" sz="1800" baseline="30000">
                <a:solidFill>
                  <a:srgbClr val="000066"/>
                </a:solidFill>
                <a:cs typeface="Arial" charset="0"/>
              </a:rPr>
              <a:t>*</a:t>
            </a:r>
            <a:r>
              <a:rPr lang="en-US" sz="1800">
                <a:solidFill>
                  <a:srgbClr val="000066"/>
                </a:solidFill>
                <a:cs typeface="Arial" charset="0"/>
              </a:rPr>
              <a:t>)</a:t>
            </a:r>
            <a:endParaRPr lang="en-US" sz="1800">
              <a:solidFill>
                <a:srgbClr val="000066"/>
              </a:solidFill>
              <a:cs typeface="Arial" charset="0"/>
              <a:sym typeface="Symbol" pitchFamily="100" charset="2"/>
            </a:endParaRPr>
          </a:p>
          <a:p>
            <a:pPr eaLnBrk="1" hangingPunct="1"/>
            <a:endParaRPr lang="en-US" sz="1800" b="1">
              <a:solidFill>
                <a:srgbClr val="000066"/>
              </a:solidFill>
              <a:cs typeface="Arial" charset="0"/>
              <a:sym typeface="Symbol" pitchFamily="100" charset="2"/>
            </a:endParaRPr>
          </a:p>
          <a:p>
            <a:pPr eaLnBrk="1" hangingPunct="1"/>
            <a:r>
              <a:rPr lang="en-US" sz="1800" b="1">
                <a:solidFill>
                  <a:srgbClr val="000066"/>
                </a:solidFill>
                <a:cs typeface="Arial" charset="0"/>
                <a:sym typeface="Symbol" pitchFamily="100" charset="2"/>
              </a:rPr>
              <a:t>• Y(4660) </a:t>
            </a:r>
            <a:r>
              <a:rPr lang="en-US" sz="1800" b="1">
                <a:solidFill>
                  <a:srgbClr val="000066"/>
                </a:solidFill>
                <a:cs typeface="Arial" charset="0"/>
              </a:rPr>
              <a:t>–</a:t>
            </a:r>
            <a:r>
              <a:rPr lang="en-US" sz="1800">
                <a:cs typeface="Arial" charset="0"/>
              </a:rPr>
              <a:t> </a:t>
            </a:r>
            <a:r>
              <a:rPr lang="en-US" sz="1800" b="1">
                <a:solidFill>
                  <a:srgbClr val="000066"/>
                </a:solidFill>
                <a:cs typeface="Arial" charset="0"/>
              </a:rPr>
              <a:t>e</a:t>
            </a:r>
            <a:r>
              <a:rPr lang="en-US" sz="1800" b="1" baseline="30000">
                <a:solidFill>
                  <a:srgbClr val="000066"/>
                </a:solidFill>
                <a:cs typeface="Arial" charset="0"/>
              </a:rPr>
              <a:t>+</a:t>
            </a:r>
            <a:r>
              <a:rPr lang="en-US" sz="1800" b="1">
                <a:solidFill>
                  <a:srgbClr val="000066"/>
                </a:solidFill>
                <a:cs typeface="Arial" charset="0"/>
              </a:rPr>
              <a:t>e</a:t>
            </a:r>
            <a:r>
              <a:rPr lang="en-US" sz="1800" b="1" baseline="30000">
                <a:solidFill>
                  <a:srgbClr val="000066"/>
                </a:solidFill>
                <a:cs typeface="Arial" charset="0"/>
              </a:rPr>
              <a:t>-</a:t>
            </a:r>
            <a:r>
              <a:rPr lang="en-US" sz="1800" b="1" baseline="30000">
                <a:cs typeface="Arial" charset="0"/>
              </a:rPr>
              <a:t> </a:t>
            </a:r>
            <a:r>
              <a:rPr lang="en-US" sz="1800" b="1">
                <a:solidFill>
                  <a:srgbClr val="000066"/>
                </a:solidFill>
              </a:rPr>
              <a:t>→ </a:t>
            </a:r>
            <a:r>
              <a:rPr lang="el-GR" sz="1800" b="1">
                <a:solidFill>
                  <a:srgbClr val="000066"/>
                </a:solidFill>
              </a:rPr>
              <a:t>γ</a:t>
            </a:r>
            <a:r>
              <a:rPr lang="en-US" sz="1800" b="1">
                <a:solidFill>
                  <a:srgbClr val="000066"/>
                </a:solidFill>
              </a:rPr>
              <a:t> </a:t>
            </a:r>
            <a:r>
              <a:rPr lang="el-GR" sz="1800" b="1">
                <a:solidFill>
                  <a:srgbClr val="000066"/>
                </a:solidFill>
              </a:rPr>
              <a:t>π</a:t>
            </a:r>
            <a:r>
              <a:rPr lang="en-US" sz="1800" b="1" baseline="30000">
                <a:solidFill>
                  <a:srgbClr val="000066"/>
                </a:solidFill>
              </a:rPr>
              <a:t>+ </a:t>
            </a:r>
            <a:r>
              <a:rPr lang="el-GR" sz="1800" b="1">
                <a:solidFill>
                  <a:srgbClr val="000066"/>
                </a:solidFill>
              </a:rPr>
              <a:t>π</a:t>
            </a:r>
            <a:r>
              <a:rPr lang="en-US" sz="1800" b="1" baseline="30000">
                <a:solidFill>
                  <a:srgbClr val="000066"/>
                </a:solidFill>
              </a:rPr>
              <a:t>- </a:t>
            </a:r>
            <a:r>
              <a:rPr lang="el-GR" sz="1800" b="1">
                <a:solidFill>
                  <a:srgbClr val="000066"/>
                </a:solidFill>
              </a:rPr>
              <a:t>ψ</a:t>
            </a:r>
            <a:r>
              <a:rPr lang="en-US" sz="1800" b="1">
                <a:solidFill>
                  <a:srgbClr val="000066"/>
                </a:solidFill>
              </a:rPr>
              <a:t>(2S)(</a:t>
            </a:r>
            <a:r>
              <a:rPr lang="en-US" sz="1800">
                <a:solidFill>
                  <a:srgbClr val="000066"/>
                </a:solidFill>
              </a:rPr>
              <a:t>no evidence</a:t>
            </a:r>
            <a:r>
              <a:rPr lang="en-US" sz="1800" b="1">
                <a:solidFill>
                  <a:srgbClr val="000066"/>
                </a:solidFill>
              </a:rPr>
              <a:t> </a:t>
            </a:r>
            <a:r>
              <a:rPr lang="en-US" sz="1800">
                <a:solidFill>
                  <a:srgbClr val="000066"/>
                </a:solidFill>
              </a:rPr>
              <a:t>for open charm decay DD, …, D</a:t>
            </a:r>
            <a:r>
              <a:rPr lang="en-US" sz="1800" baseline="30000">
                <a:solidFill>
                  <a:srgbClr val="000066"/>
                </a:solidFill>
              </a:rPr>
              <a:t>*</a:t>
            </a:r>
            <a:r>
              <a:rPr lang="en-US" sz="1800">
                <a:solidFill>
                  <a:srgbClr val="000066"/>
                </a:solidFill>
              </a:rPr>
              <a:t>D</a:t>
            </a:r>
            <a:r>
              <a:rPr lang="en-US" sz="1800" baseline="30000">
                <a:solidFill>
                  <a:srgbClr val="000066"/>
                </a:solidFill>
              </a:rPr>
              <a:t>*</a:t>
            </a:r>
            <a:r>
              <a:rPr lang="en-US" sz="1800">
                <a:solidFill>
                  <a:srgbClr val="000066"/>
                </a:solidFill>
              </a:rPr>
              <a:t>)</a:t>
            </a:r>
            <a:endParaRPr lang="en-US" sz="1800" b="1">
              <a:solidFill>
                <a:srgbClr val="000066"/>
              </a:solidFill>
            </a:endParaRPr>
          </a:p>
          <a:p>
            <a:pPr eaLnBrk="1" hangingPunct="1"/>
            <a:endParaRPr lang="en-US" sz="1800" b="1">
              <a:solidFill>
                <a:srgbClr val="000066"/>
              </a:solidFill>
            </a:endParaRPr>
          </a:p>
          <a:p>
            <a:pPr eaLnBrk="1" hangingPunct="1"/>
            <a:r>
              <a:rPr lang="en-US" sz="1800" b="1">
                <a:solidFill>
                  <a:srgbClr val="000066"/>
                </a:solidFill>
                <a:sym typeface="Symbol" pitchFamily="100" charset="2"/>
              </a:rPr>
              <a:t>• Z</a:t>
            </a:r>
            <a:r>
              <a:rPr lang="en-US" sz="1800" b="1" baseline="30000">
                <a:solidFill>
                  <a:srgbClr val="000066"/>
                </a:solidFill>
                <a:cs typeface="Arial" charset="0"/>
                <a:sym typeface="Symbol" pitchFamily="100" charset="2"/>
              </a:rPr>
              <a:t>±</a:t>
            </a:r>
            <a:r>
              <a:rPr lang="en-US" sz="1800" b="1">
                <a:solidFill>
                  <a:srgbClr val="000066"/>
                </a:solidFill>
                <a:cs typeface="Arial" charset="0"/>
                <a:sym typeface="Symbol" pitchFamily="100" charset="2"/>
              </a:rPr>
              <a:t>(4430) </a:t>
            </a:r>
            <a:r>
              <a:rPr lang="en-US" sz="1800" b="1">
                <a:solidFill>
                  <a:srgbClr val="000066"/>
                </a:solidFill>
                <a:cs typeface="Arial" charset="0"/>
              </a:rPr>
              <a:t>– B </a:t>
            </a:r>
            <a:r>
              <a:rPr lang="en-US" sz="1800" b="1">
                <a:solidFill>
                  <a:srgbClr val="000066"/>
                </a:solidFill>
              </a:rPr>
              <a:t>→ K</a:t>
            </a:r>
            <a:r>
              <a:rPr lang="el-GR" sz="1800" b="1">
                <a:solidFill>
                  <a:srgbClr val="000066"/>
                </a:solidFill>
                <a:cs typeface="Times New Roman" pitchFamily="100" charset="0"/>
              </a:rPr>
              <a:t>π</a:t>
            </a:r>
            <a:r>
              <a:rPr lang="en-US" sz="1800" b="1" baseline="30000">
                <a:solidFill>
                  <a:srgbClr val="000066"/>
                </a:solidFill>
                <a:cs typeface="Times New Roman" pitchFamily="100" charset="0"/>
              </a:rPr>
              <a:t>± </a:t>
            </a:r>
            <a:r>
              <a:rPr lang="el-GR" sz="1800" b="1">
                <a:solidFill>
                  <a:srgbClr val="000066"/>
                </a:solidFill>
                <a:cs typeface="Times New Roman" pitchFamily="100" charset="0"/>
              </a:rPr>
              <a:t>ψ</a:t>
            </a:r>
            <a:r>
              <a:rPr lang="en-US" sz="1800" b="1">
                <a:solidFill>
                  <a:srgbClr val="000066"/>
                </a:solidFill>
                <a:cs typeface="Times New Roman" pitchFamily="100" charset="0"/>
              </a:rPr>
              <a:t>(</a:t>
            </a:r>
            <a:r>
              <a:rPr lang="en-US" sz="1800" b="1" i="1">
                <a:solidFill>
                  <a:srgbClr val="000066"/>
                </a:solidFill>
                <a:cs typeface="Times New Roman" pitchFamily="100" charset="0"/>
              </a:rPr>
              <a:t>2S</a:t>
            </a:r>
            <a:r>
              <a:rPr lang="en-US" sz="1800" b="1">
                <a:solidFill>
                  <a:srgbClr val="000066"/>
                </a:solidFill>
                <a:cs typeface="Times New Roman" pitchFamily="100" charset="0"/>
              </a:rPr>
              <a:t>); </a:t>
            </a:r>
            <a:r>
              <a:rPr lang="en-US" sz="1800" b="1">
                <a:solidFill>
                  <a:srgbClr val="000066"/>
                </a:solidFill>
                <a:cs typeface="Times New Roman" pitchFamily="100" charset="0"/>
                <a:sym typeface="Symbol" pitchFamily="100" charset="2"/>
              </a:rPr>
              <a:t>Z</a:t>
            </a:r>
            <a:r>
              <a:rPr lang="en-US" sz="1800" b="1" baseline="30000">
                <a:solidFill>
                  <a:srgbClr val="000066"/>
                </a:solidFill>
                <a:cs typeface="Times New Roman" pitchFamily="100" charset="0"/>
                <a:sym typeface="Symbol" pitchFamily="100" charset="2"/>
              </a:rPr>
              <a:t>±</a:t>
            </a:r>
            <a:r>
              <a:rPr lang="en-US" sz="1800" b="1">
                <a:solidFill>
                  <a:srgbClr val="000066"/>
                </a:solidFill>
                <a:cs typeface="Times New Roman" pitchFamily="100" charset="0"/>
                <a:sym typeface="Symbol" pitchFamily="100" charset="2"/>
              </a:rPr>
              <a:t>(4050) </a:t>
            </a:r>
            <a:r>
              <a:rPr lang="en-US" sz="1800" b="1">
                <a:solidFill>
                  <a:srgbClr val="000066"/>
                </a:solidFill>
                <a:cs typeface="Times New Roman" pitchFamily="100" charset="0"/>
              </a:rPr>
              <a:t>– B </a:t>
            </a:r>
            <a:r>
              <a:rPr lang="en-US" sz="1800" b="1">
                <a:solidFill>
                  <a:srgbClr val="000066"/>
                </a:solidFill>
              </a:rPr>
              <a:t>→ K </a:t>
            </a:r>
            <a:r>
              <a:rPr lang="el-GR" sz="1800" b="1">
                <a:solidFill>
                  <a:srgbClr val="000066"/>
                </a:solidFill>
              </a:rPr>
              <a:t>π</a:t>
            </a:r>
            <a:r>
              <a:rPr lang="en-US" sz="1800" b="1" baseline="30000">
                <a:solidFill>
                  <a:srgbClr val="000066"/>
                </a:solidFill>
              </a:rPr>
              <a:t>±</a:t>
            </a:r>
            <a:r>
              <a:rPr lang="el-GR" sz="1800" b="1">
                <a:solidFill>
                  <a:srgbClr val="000066"/>
                </a:solidFill>
                <a:cs typeface="Times New Roman" pitchFamily="100" charset="0"/>
              </a:rPr>
              <a:t>χ</a:t>
            </a:r>
            <a:r>
              <a:rPr lang="en-US" sz="1800" b="1" baseline="-25000">
                <a:solidFill>
                  <a:srgbClr val="000066"/>
                </a:solidFill>
                <a:cs typeface="Times New Roman" pitchFamily="100" charset="0"/>
              </a:rPr>
              <a:t>c1</a:t>
            </a:r>
            <a:r>
              <a:rPr lang="en-US" sz="1800" b="1">
                <a:solidFill>
                  <a:srgbClr val="000066"/>
                </a:solidFill>
                <a:cs typeface="Times New Roman" pitchFamily="100" charset="0"/>
              </a:rPr>
              <a:t>; </a:t>
            </a:r>
            <a:r>
              <a:rPr lang="en-US" sz="1800" b="1">
                <a:solidFill>
                  <a:srgbClr val="000066"/>
                </a:solidFill>
                <a:cs typeface="Times New Roman" pitchFamily="100" charset="0"/>
                <a:sym typeface="Symbol" pitchFamily="100" charset="2"/>
              </a:rPr>
              <a:t>Z</a:t>
            </a:r>
            <a:r>
              <a:rPr lang="en-US" sz="1800" b="1" baseline="30000">
                <a:solidFill>
                  <a:srgbClr val="000066"/>
                </a:solidFill>
                <a:cs typeface="Times New Roman" pitchFamily="100" charset="0"/>
                <a:sym typeface="Symbol" pitchFamily="100" charset="2"/>
              </a:rPr>
              <a:t>±</a:t>
            </a:r>
            <a:r>
              <a:rPr lang="en-US" sz="1800" b="1">
                <a:solidFill>
                  <a:srgbClr val="000066"/>
                </a:solidFill>
                <a:cs typeface="Times New Roman" pitchFamily="100" charset="0"/>
                <a:sym typeface="Symbol" pitchFamily="100" charset="2"/>
              </a:rPr>
              <a:t>(4250) </a:t>
            </a:r>
            <a:r>
              <a:rPr lang="en-US" sz="1800" b="1">
                <a:solidFill>
                  <a:srgbClr val="000066"/>
                </a:solidFill>
                <a:cs typeface="Times New Roman" pitchFamily="100" charset="0"/>
              </a:rPr>
              <a:t>– B </a:t>
            </a:r>
            <a:r>
              <a:rPr lang="en-US" sz="1800" b="1">
                <a:solidFill>
                  <a:srgbClr val="000066"/>
                </a:solidFill>
              </a:rPr>
              <a:t>→ K </a:t>
            </a:r>
            <a:r>
              <a:rPr lang="el-GR" sz="1800" b="1">
                <a:solidFill>
                  <a:srgbClr val="000066"/>
                </a:solidFill>
              </a:rPr>
              <a:t>π</a:t>
            </a:r>
            <a:r>
              <a:rPr lang="en-US" sz="1800" b="1" baseline="30000">
                <a:solidFill>
                  <a:srgbClr val="000066"/>
                </a:solidFill>
              </a:rPr>
              <a:t>±</a:t>
            </a:r>
            <a:r>
              <a:rPr lang="el-GR" sz="1800" b="1">
                <a:solidFill>
                  <a:srgbClr val="000066"/>
                </a:solidFill>
              </a:rPr>
              <a:t>χ</a:t>
            </a:r>
            <a:r>
              <a:rPr lang="en-US" sz="1800" b="1" baseline="-25000">
                <a:solidFill>
                  <a:srgbClr val="000066"/>
                </a:solidFill>
              </a:rPr>
              <a:t>c1</a:t>
            </a:r>
            <a:endParaRPr lang="el-GR" sz="1800" b="1" baseline="-25000">
              <a:solidFill>
                <a:srgbClr val="000066"/>
              </a:solidFill>
              <a:cs typeface="Times New Roman" pitchFamily="100" charset="0"/>
            </a:endParaRPr>
          </a:p>
          <a:p>
            <a:pPr eaLnBrk="1" hangingPunct="1"/>
            <a:r>
              <a:rPr lang="en-US" sz="1800" b="1" baseline="30000">
                <a:solidFill>
                  <a:srgbClr val="000066"/>
                </a:solidFill>
                <a:cs typeface="Times New Roman" pitchFamily="100" charset="0"/>
              </a:rPr>
              <a:t> </a:t>
            </a:r>
            <a:endParaRPr lang="el-GR" sz="1800" b="1" baseline="30000">
              <a:solidFill>
                <a:srgbClr val="000066"/>
              </a:solidFill>
              <a:cs typeface="Times New Roman" pitchFamily="100" charset="0"/>
            </a:endParaRPr>
          </a:p>
          <a:p>
            <a:pPr algn="just" eaLnBrk="1" hangingPunct="1"/>
            <a:r>
              <a:rPr lang="en-US" sz="1800" b="1">
                <a:solidFill>
                  <a:srgbClr val="000066"/>
                </a:solidFill>
                <a:cs typeface="Times New Roman" pitchFamily="100" charset="0"/>
                <a:sym typeface="Symbol" pitchFamily="100" charset="2"/>
              </a:rPr>
              <a:t>•</a:t>
            </a:r>
            <a:r>
              <a:rPr lang="en-US" sz="1800">
                <a:solidFill>
                  <a:srgbClr val="000066"/>
                </a:solidFill>
                <a:cs typeface="Times New Roman" pitchFamily="100" charset="0"/>
              </a:rPr>
              <a:t> ISR 1</a:t>
            </a:r>
            <a:r>
              <a:rPr lang="en-US" sz="1800" baseline="30000">
                <a:solidFill>
                  <a:srgbClr val="000066"/>
                </a:solidFill>
                <a:cs typeface="Times New Roman" pitchFamily="100" charset="0"/>
              </a:rPr>
              <a:t>--</a:t>
            </a:r>
            <a:r>
              <a:rPr lang="en-US" sz="1800">
                <a:solidFill>
                  <a:srgbClr val="000066"/>
                </a:solidFill>
                <a:cs typeface="Times New Roman" pitchFamily="100" charset="0"/>
              </a:rPr>
              <a:t> states =&gt; higher laying conventional cc states</a:t>
            </a:r>
            <a:r>
              <a:rPr lang="en-US" sz="1800" baseline="-25000">
                <a:cs typeface="Times New Roman" pitchFamily="100" charset="0"/>
              </a:rPr>
              <a:t> </a:t>
            </a:r>
            <a:r>
              <a:rPr lang="en-US" sz="1800">
                <a:solidFill>
                  <a:srgbClr val="000066"/>
                </a:solidFill>
                <a:cs typeface="Times New Roman" pitchFamily="100" charset="0"/>
              </a:rPr>
              <a:t>: Y(4350) &lt;=&gt; 3</a:t>
            </a:r>
            <a:r>
              <a:rPr lang="en-US" sz="1800" baseline="30000">
                <a:solidFill>
                  <a:srgbClr val="000066"/>
                </a:solidFill>
                <a:cs typeface="Times New Roman" pitchFamily="100" charset="0"/>
              </a:rPr>
              <a:t>3</a:t>
            </a:r>
            <a:r>
              <a:rPr lang="en-US" sz="1800">
                <a:solidFill>
                  <a:srgbClr val="000066"/>
                </a:solidFill>
                <a:cs typeface="Times New Roman" pitchFamily="100" charset="0"/>
              </a:rPr>
              <a:t>D</a:t>
            </a:r>
            <a:r>
              <a:rPr lang="en-US" sz="1800" baseline="-25000">
                <a:solidFill>
                  <a:srgbClr val="000066"/>
                </a:solidFill>
                <a:cs typeface="Times New Roman" pitchFamily="100" charset="0"/>
              </a:rPr>
              <a:t>1 </a:t>
            </a:r>
            <a:r>
              <a:rPr lang="en-US" sz="1800">
                <a:solidFill>
                  <a:srgbClr val="000066"/>
                </a:solidFill>
                <a:cs typeface="Times New Roman" pitchFamily="100" charset="0"/>
              </a:rPr>
              <a:t>and          Y (4660) &lt;=&gt; 5</a:t>
            </a:r>
            <a:r>
              <a:rPr lang="en-US" sz="1800" baseline="30000">
                <a:solidFill>
                  <a:srgbClr val="000066"/>
                </a:solidFill>
                <a:cs typeface="Times New Roman" pitchFamily="100" charset="0"/>
              </a:rPr>
              <a:t>3</a:t>
            </a:r>
            <a:r>
              <a:rPr lang="en-US" sz="1800">
                <a:solidFill>
                  <a:srgbClr val="000066"/>
                </a:solidFill>
                <a:cs typeface="Times New Roman" pitchFamily="100" charset="0"/>
              </a:rPr>
              <a:t>S</a:t>
            </a:r>
            <a:r>
              <a:rPr lang="en-US" sz="1800" baseline="-25000">
                <a:solidFill>
                  <a:srgbClr val="000066"/>
                </a:solidFill>
                <a:cs typeface="Times New Roman" pitchFamily="100" charset="0"/>
              </a:rPr>
              <a:t>1</a:t>
            </a:r>
            <a:r>
              <a:rPr lang="en-US" sz="1800">
                <a:solidFill>
                  <a:srgbClr val="000066"/>
                </a:solidFill>
                <a:cs typeface="Times New Roman" pitchFamily="100" charset="0"/>
              </a:rPr>
              <a:t> respectively: Ding G.J. et al., arXiV: 0708.3712 [hep-ph].</a:t>
            </a:r>
            <a:endParaRPr lang="el-GR" sz="1800" baseline="30000">
              <a:solidFill>
                <a:srgbClr val="000066"/>
              </a:solidFill>
              <a:cs typeface="Times New Roman" pitchFamily="100" charset="0"/>
            </a:endParaRPr>
          </a:p>
          <a:p>
            <a:pPr algn="ctr" eaLnBrk="1" hangingPunct="1"/>
            <a:endParaRPr lang="ru-RU" sz="2000" b="1">
              <a:solidFill>
                <a:srgbClr val="000066"/>
              </a:solidFill>
              <a:cs typeface="Times New Roman" pitchFamily="100" charset="0"/>
            </a:endParaRPr>
          </a:p>
        </p:txBody>
      </p:sp>
      <p:graphicFrame>
        <p:nvGraphicFramePr>
          <p:cNvPr id="102402" name="Object 11"/>
          <p:cNvGraphicFramePr>
            <a:graphicFrameLocks noChangeAspect="1"/>
          </p:cNvGraphicFramePr>
          <p:nvPr/>
        </p:nvGraphicFramePr>
        <p:xfrm>
          <a:off x="4514850" y="3327400"/>
          <a:ext cx="114300" cy="203200"/>
        </p:xfrm>
        <a:graphic>
          <a:graphicData uri="http://schemas.openxmlformats.org/presentationml/2006/ole">
            <mc:AlternateContent xmlns:mc="http://schemas.openxmlformats.org/markup-compatibility/2006">
              <mc:Choice xmlns:v="urn:schemas-microsoft-com:vml" Requires="v">
                <p:oleObj spid="_x0000_s102428" name="Формула" r:id="rId4" imgW="114201" imgH="203024" progId="Equation.3">
                  <p:embed/>
                </p:oleObj>
              </mc:Choice>
              <mc:Fallback>
                <p:oleObj name="Формула" r:id="rId4" imgW="114201" imgH="203024"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7400"/>
                        <a:ext cx="1143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4" name="Line 15"/>
          <p:cNvSpPr>
            <a:spLocks noChangeShapeType="1"/>
          </p:cNvSpPr>
          <p:nvPr/>
        </p:nvSpPr>
        <p:spPr bwMode="auto">
          <a:xfrm>
            <a:off x="3203575" y="119697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05" name="Line 18"/>
          <p:cNvSpPr>
            <a:spLocks noChangeShapeType="1"/>
          </p:cNvSpPr>
          <p:nvPr/>
        </p:nvSpPr>
        <p:spPr bwMode="auto">
          <a:xfrm>
            <a:off x="3924300" y="256540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06" name="Line 20"/>
          <p:cNvSpPr>
            <a:spLocks noChangeShapeType="1"/>
          </p:cNvSpPr>
          <p:nvPr/>
        </p:nvSpPr>
        <p:spPr bwMode="auto">
          <a:xfrm>
            <a:off x="3671888" y="227647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07" name="Line 31"/>
          <p:cNvSpPr>
            <a:spLocks noChangeShapeType="1"/>
          </p:cNvSpPr>
          <p:nvPr/>
        </p:nvSpPr>
        <p:spPr bwMode="auto">
          <a:xfrm>
            <a:off x="7775575" y="47609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08" name="Line 33"/>
          <p:cNvSpPr>
            <a:spLocks noChangeShapeType="1"/>
          </p:cNvSpPr>
          <p:nvPr/>
        </p:nvSpPr>
        <p:spPr bwMode="auto">
          <a:xfrm>
            <a:off x="8640763" y="476091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09" name="Line 35"/>
          <p:cNvSpPr>
            <a:spLocks noChangeShapeType="1"/>
          </p:cNvSpPr>
          <p:nvPr/>
        </p:nvSpPr>
        <p:spPr bwMode="auto">
          <a:xfrm>
            <a:off x="5903913" y="6345238"/>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10" name="Line 45"/>
          <p:cNvSpPr>
            <a:spLocks noChangeShapeType="1"/>
          </p:cNvSpPr>
          <p:nvPr/>
        </p:nvSpPr>
        <p:spPr bwMode="auto">
          <a:xfrm>
            <a:off x="7740650" y="530066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11" name="Line 47"/>
          <p:cNvSpPr>
            <a:spLocks noChangeShapeType="1"/>
          </p:cNvSpPr>
          <p:nvPr/>
        </p:nvSpPr>
        <p:spPr bwMode="auto">
          <a:xfrm>
            <a:off x="8604250" y="530066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12" name="Line 64"/>
          <p:cNvSpPr>
            <a:spLocks noChangeShapeType="1"/>
          </p:cNvSpPr>
          <p:nvPr/>
        </p:nvSpPr>
        <p:spPr bwMode="auto">
          <a:xfrm>
            <a:off x="7524750" y="422116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13" name="Line 65"/>
          <p:cNvSpPr>
            <a:spLocks noChangeShapeType="1"/>
          </p:cNvSpPr>
          <p:nvPr/>
        </p:nvSpPr>
        <p:spPr bwMode="auto">
          <a:xfrm>
            <a:off x="8388350" y="422116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14" name="AutoShape 69"/>
          <p:cNvSpPr>
            <a:spLocks/>
          </p:cNvSpPr>
          <p:nvPr/>
        </p:nvSpPr>
        <p:spPr bwMode="auto">
          <a:xfrm>
            <a:off x="719138" y="4257675"/>
            <a:ext cx="612775" cy="1223963"/>
          </a:xfrm>
          <a:prstGeom prst="leftBrace">
            <a:avLst>
              <a:gd name="adj1" fmla="val 1664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2415" name="AutoShape 71"/>
          <p:cNvSpPr>
            <a:spLocks/>
          </p:cNvSpPr>
          <p:nvPr/>
        </p:nvSpPr>
        <p:spPr bwMode="auto">
          <a:xfrm>
            <a:off x="576263" y="692150"/>
            <a:ext cx="755650" cy="1728788"/>
          </a:xfrm>
          <a:prstGeom prst="leftBrace">
            <a:avLst>
              <a:gd name="adj1" fmla="val 1906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2416" name="AutoShape 82"/>
          <p:cNvSpPr>
            <a:spLocks noChangeArrowheads="1"/>
          </p:cNvSpPr>
          <p:nvPr/>
        </p:nvSpPr>
        <p:spPr bwMode="auto">
          <a:xfrm>
            <a:off x="1368425" y="152400"/>
            <a:ext cx="1547813" cy="396875"/>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a:r>
              <a:rPr lang="en-US" sz="1200">
                <a:latin typeface="Arial" charset="0"/>
              </a:rPr>
              <a:t>new state</a:t>
            </a:r>
            <a:endParaRPr lang="ru-RU" sz="1200">
              <a:latin typeface="Arial" charset="0"/>
            </a:endParaRPr>
          </a:p>
        </p:txBody>
      </p:sp>
      <p:sp>
        <p:nvSpPr>
          <p:cNvPr id="102417" name="AutoShape 85"/>
          <p:cNvSpPr>
            <a:spLocks/>
          </p:cNvSpPr>
          <p:nvPr/>
        </p:nvSpPr>
        <p:spPr bwMode="auto">
          <a:xfrm>
            <a:off x="576263" y="3176588"/>
            <a:ext cx="755650" cy="684212"/>
          </a:xfrm>
          <a:prstGeom prst="lef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2418" name="AutoShape 87"/>
          <p:cNvSpPr>
            <a:spLocks noChangeArrowheads="1"/>
          </p:cNvSpPr>
          <p:nvPr/>
        </p:nvSpPr>
        <p:spPr bwMode="auto">
          <a:xfrm>
            <a:off x="1476375" y="2744788"/>
            <a:ext cx="1582738" cy="360362"/>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a:r>
              <a:rPr lang="en-US" sz="1200">
                <a:latin typeface="Arial" charset="0"/>
              </a:rPr>
              <a:t>new states</a:t>
            </a:r>
            <a:endParaRPr lang="ru-RU" sz="1200">
              <a:latin typeface="Arial" charset="0"/>
            </a:endParaRPr>
          </a:p>
        </p:txBody>
      </p:sp>
      <p:sp>
        <p:nvSpPr>
          <p:cNvPr id="102419" name="Text Box 88"/>
          <p:cNvSpPr txBox="1">
            <a:spLocks noChangeArrowheads="1"/>
          </p:cNvSpPr>
          <p:nvPr/>
        </p:nvSpPr>
        <p:spPr bwMode="auto">
          <a:xfrm>
            <a:off x="6732588" y="2312988"/>
            <a:ext cx="2195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200" b="1">
                <a:latin typeface="Arial" charset="0"/>
              </a:rPr>
              <a:t>double charmonium decay</a:t>
            </a:r>
            <a:endParaRPr lang="ru-RU" sz="1200" b="1">
              <a:latin typeface="Arial" charset="0"/>
            </a:endParaRPr>
          </a:p>
        </p:txBody>
      </p:sp>
      <p:sp>
        <p:nvSpPr>
          <p:cNvPr id="102420" name="Line 89"/>
          <p:cNvSpPr>
            <a:spLocks noChangeShapeType="1"/>
          </p:cNvSpPr>
          <p:nvPr/>
        </p:nvSpPr>
        <p:spPr bwMode="auto">
          <a:xfrm flipH="1" flipV="1">
            <a:off x="5688013" y="2384425"/>
            <a:ext cx="1116012" cy="36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21" name="Line 91"/>
          <p:cNvSpPr>
            <a:spLocks noChangeShapeType="1"/>
          </p:cNvSpPr>
          <p:nvPr/>
        </p:nvSpPr>
        <p:spPr bwMode="auto">
          <a:xfrm flipH="1">
            <a:off x="6227763" y="2420938"/>
            <a:ext cx="5762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102422" name="Picture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650" y="3429000"/>
            <a:ext cx="19081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3" name="Picture 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875" y="3438525"/>
            <a:ext cx="1765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4" name="Line 100"/>
          <p:cNvSpPr>
            <a:spLocks noChangeShapeType="1"/>
          </p:cNvSpPr>
          <p:nvPr/>
        </p:nvSpPr>
        <p:spPr bwMode="auto">
          <a:xfrm flipV="1">
            <a:off x="4572000" y="4076700"/>
            <a:ext cx="1331913" cy="2555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1" name="Rectangle 4"/>
          <p:cNvSpPr>
            <a:spLocks noChangeArrowheads="1"/>
          </p:cNvSpPr>
          <p:nvPr/>
        </p:nvSpPr>
        <p:spPr bwMode="auto">
          <a:xfrm>
            <a:off x="0" y="0"/>
            <a:ext cx="9432925"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b="1"/>
              <a:t>Theory referred many years for the lack of new data in hadron spectroscopy especially above </a:t>
            </a:r>
            <a:r>
              <a:rPr lang="en-US" b="1" i="1"/>
              <a:t>DD </a:t>
            </a:r>
            <a:r>
              <a:rPr lang="en-US" b="1"/>
              <a:t>- threshold.</a:t>
            </a:r>
          </a:p>
          <a:p>
            <a:pPr marL="342900" indent="-342900">
              <a:spcBef>
                <a:spcPct val="20000"/>
              </a:spcBef>
              <a:buFontTx/>
              <a:buChar char="•"/>
            </a:pPr>
            <a:r>
              <a:rPr lang="en-US" b="1"/>
              <a:t>Now theory does not know where to put the new recently discovered states.</a:t>
            </a:r>
          </a:p>
          <a:p>
            <a:pPr marL="342900" indent="-342900">
              <a:spcBef>
                <a:spcPct val="20000"/>
              </a:spcBef>
              <a:buFontTx/>
              <a:buChar char="•"/>
            </a:pPr>
            <a:r>
              <a:rPr lang="en-US" b="1"/>
              <a:t>Eleven of the </a:t>
            </a:r>
            <a:r>
              <a:rPr lang="en-US" b="1" i="1"/>
              <a:t>XYZ </a:t>
            </a:r>
            <a:r>
              <a:rPr lang="en-US" b="1"/>
              <a:t>particles seems possible to interpret as radial excited singlet &amp; triplet states of charmonium in the framework of the combined approach considered above:</a:t>
            </a:r>
            <a:endParaRPr lang="en-US" b="1" i="1"/>
          </a:p>
          <a:p>
            <a:pPr marL="742950" lvl="1" indent="-285750">
              <a:spcBef>
                <a:spcPct val="20000"/>
              </a:spcBef>
              <a:buFontTx/>
              <a:buChar char="–"/>
            </a:pPr>
            <a:r>
              <a:rPr lang="en-US">
                <a:solidFill>
                  <a:srgbClr val="0000FF"/>
                </a:solidFill>
              </a:rPr>
              <a:t>X(3872) – </a:t>
            </a:r>
            <a:r>
              <a:rPr lang="en-US" i="1">
                <a:solidFill>
                  <a:srgbClr val="0000FF"/>
                </a:solidFill>
              </a:rPr>
              <a:t>D</a:t>
            </a:r>
            <a:r>
              <a:rPr lang="en-US" i="1" baseline="30000">
                <a:solidFill>
                  <a:srgbClr val="0000FF"/>
                </a:solidFill>
              </a:rPr>
              <a:t>*0</a:t>
            </a:r>
            <a:r>
              <a:rPr lang="en-US" i="1">
                <a:solidFill>
                  <a:srgbClr val="0000FF"/>
                </a:solidFill>
              </a:rPr>
              <a:t>D</a:t>
            </a:r>
            <a:r>
              <a:rPr lang="en-US" i="1" baseline="30000">
                <a:solidFill>
                  <a:srgbClr val="0000FF"/>
                </a:solidFill>
              </a:rPr>
              <a:t>0</a:t>
            </a:r>
            <a:r>
              <a:rPr lang="en-US" i="1">
                <a:solidFill>
                  <a:srgbClr val="0000FF"/>
                </a:solidFill>
              </a:rPr>
              <a:t> </a:t>
            </a:r>
            <a:r>
              <a:rPr lang="en-US">
                <a:solidFill>
                  <a:srgbClr val="0000FF"/>
                </a:solidFill>
              </a:rPr>
              <a:t>molecule or tetraquark [</a:t>
            </a:r>
            <a:r>
              <a:rPr lang="en-US" i="1">
                <a:solidFill>
                  <a:srgbClr val="0000FF"/>
                </a:solidFill>
              </a:rPr>
              <a:t>(cq) (cq)</a:t>
            </a:r>
            <a:r>
              <a:rPr lang="en-US">
                <a:solidFill>
                  <a:srgbClr val="0000FF"/>
                </a:solidFill>
              </a:rPr>
              <a:t>]</a:t>
            </a:r>
            <a:r>
              <a:rPr lang="en-US" baseline="-25000">
                <a:solidFill>
                  <a:srgbClr val="0000FF"/>
                </a:solidFill>
              </a:rPr>
              <a:t>S-wave </a:t>
            </a:r>
            <a:r>
              <a:rPr lang="en-US">
                <a:solidFill>
                  <a:srgbClr val="0000FF"/>
                </a:solidFill>
              </a:rPr>
              <a:t> </a:t>
            </a:r>
            <a:r>
              <a:rPr lang="en-US" i="1">
                <a:solidFill>
                  <a:srgbClr val="0000FF"/>
                </a:solidFill>
              </a:rPr>
              <a:t>(q = u, d) </a:t>
            </a:r>
            <a:r>
              <a:rPr lang="en-US" baseline="30000">
                <a:solidFill>
                  <a:schemeClr val="tx2"/>
                </a:solidFill>
              </a:rPr>
              <a:t>*)</a:t>
            </a:r>
            <a:r>
              <a:rPr lang="en-US" i="1" baseline="30000">
                <a:solidFill>
                  <a:srgbClr val="0000FF"/>
                </a:solidFill>
              </a:rPr>
              <a:t> </a:t>
            </a:r>
            <a:r>
              <a:rPr lang="en-US" i="1">
                <a:solidFill>
                  <a:srgbClr val="0000FF"/>
                </a:solidFill>
              </a:rPr>
              <a:t> </a:t>
            </a:r>
            <a:r>
              <a:rPr lang="en-US">
                <a:solidFill>
                  <a:srgbClr val="0000FF"/>
                </a:solidFill>
              </a:rPr>
              <a:t> </a:t>
            </a:r>
          </a:p>
          <a:p>
            <a:pPr marL="742950" lvl="1" indent="-285750">
              <a:spcBef>
                <a:spcPct val="20000"/>
              </a:spcBef>
            </a:pPr>
            <a:r>
              <a:rPr lang="en-US">
                <a:solidFill>
                  <a:srgbClr val="0000FF"/>
                </a:solidFill>
              </a:rPr>
              <a:t>    The interpretation as</a:t>
            </a:r>
            <a:r>
              <a:rPr lang="en-US" i="1">
                <a:solidFill>
                  <a:srgbClr val="0000FF"/>
                </a:solidFill>
              </a:rPr>
              <a:t> </a:t>
            </a:r>
            <a:r>
              <a:rPr lang="en-US" i="1">
                <a:solidFill>
                  <a:srgbClr val="0000FF"/>
                </a:solidFill>
                <a:sym typeface="Symbol" pitchFamily="100" charset="2"/>
              </a:rPr>
              <a:t></a:t>
            </a:r>
            <a:r>
              <a:rPr lang="en-US" i="1" baseline="-25000">
                <a:solidFill>
                  <a:srgbClr val="0000FF"/>
                </a:solidFill>
                <a:sym typeface="Symbol" pitchFamily="100" charset="2"/>
              </a:rPr>
              <a:t>c2</a:t>
            </a:r>
            <a:r>
              <a:rPr lang="en-US" i="1">
                <a:solidFill>
                  <a:srgbClr val="0000FF"/>
                </a:solidFill>
                <a:sym typeface="Symbol" pitchFamily="100" charset="2"/>
              </a:rPr>
              <a:t>(2P)</a:t>
            </a:r>
            <a:r>
              <a:rPr lang="en-US" i="1">
                <a:solidFill>
                  <a:srgbClr val="0000FF"/>
                </a:solidFill>
              </a:rPr>
              <a:t> </a:t>
            </a:r>
            <a:r>
              <a:rPr lang="en-US">
                <a:solidFill>
                  <a:srgbClr val="0000FF"/>
                </a:solidFill>
              </a:rPr>
              <a:t>state X(3872) </a:t>
            </a:r>
            <a:r>
              <a:rPr lang="en-US">
                <a:solidFill>
                  <a:srgbClr val="0000FF"/>
                </a:solidFill>
                <a:cs typeface="Times New Roman" pitchFamily="100" charset="0"/>
              </a:rPr>
              <a:t>→ </a:t>
            </a:r>
            <a:r>
              <a:rPr lang="el-GR" i="1">
                <a:solidFill>
                  <a:srgbClr val="0000FF"/>
                </a:solidFill>
                <a:cs typeface="Times New Roman" pitchFamily="100" charset="0"/>
              </a:rPr>
              <a:t>ω</a:t>
            </a:r>
            <a:r>
              <a:rPr lang="en-US" i="1">
                <a:solidFill>
                  <a:srgbClr val="0000FF"/>
                </a:solidFill>
                <a:cs typeface="Times New Roman" pitchFamily="100" charset="0"/>
              </a:rPr>
              <a:t>J/ </a:t>
            </a:r>
            <a:r>
              <a:rPr lang="el-GR" i="1">
                <a:solidFill>
                  <a:srgbClr val="0000FF"/>
                </a:solidFill>
                <a:cs typeface="Times New Roman" pitchFamily="100" charset="0"/>
                <a:sym typeface="Symbol" pitchFamily="100" charset="2"/>
              </a:rPr>
              <a:t>Ψ</a:t>
            </a:r>
            <a:r>
              <a:rPr lang="en-US">
                <a:solidFill>
                  <a:srgbClr val="0000FF"/>
                </a:solidFill>
                <a:cs typeface="Times New Roman" pitchFamily="100" charset="0"/>
              </a:rPr>
              <a:t> seems to be interesting! </a:t>
            </a:r>
            <a:r>
              <a:rPr lang="en-US" baseline="30000">
                <a:cs typeface="Times New Roman" pitchFamily="100" charset="0"/>
              </a:rPr>
              <a:t>*)</a:t>
            </a:r>
          </a:p>
          <a:p>
            <a:pPr marL="742950" lvl="1" indent="-285750">
              <a:spcBef>
                <a:spcPct val="20000"/>
              </a:spcBef>
              <a:buFontTx/>
              <a:buChar char="–"/>
            </a:pPr>
            <a:r>
              <a:rPr lang="en-US">
                <a:solidFill>
                  <a:srgbClr val="0000FF"/>
                </a:solidFill>
                <a:cs typeface="Times New Roman" pitchFamily="100" charset="0"/>
              </a:rPr>
              <a:t>X(3915) – </a:t>
            </a:r>
            <a:r>
              <a:rPr lang="el-GR" i="1">
                <a:solidFill>
                  <a:srgbClr val="FF0066"/>
                </a:solidFill>
                <a:cs typeface="Times New Roman" pitchFamily="100" charset="0"/>
              </a:rPr>
              <a:t>χ</a:t>
            </a:r>
            <a:r>
              <a:rPr lang="en-US" i="1" baseline="-25000">
                <a:solidFill>
                  <a:srgbClr val="FF0066"/>
                </a:solidFill>
                <a:cs typeface="Times New Roman" pitchFamily="100" charset="0"/>
                <a:sym typeface="Symbol" pitchFamily="100" charset="2"/>
              </a:rPr>
              <a:t>c0</a:t>
            </a:r>
            <a:r>
              <a:rPr lang="en-US" i="1">
                <a:solidFill>
                  <a:srgbClr val="FF0066"/>
                </a:solidFill>
                <a:cs typeface="Times New Roman" pitchFamily="100" charset="0"/>
                <a:sym typeface="Symbol" pitchFamily="100" charset="2"/>
              </a:rPr>
              <a:t>(2P)</a:t>
            </a:r>
            <a:endParaRPr lang="en-US">
              <a:solidFill>
                <a:srgbClr val="FF0066"/>
              </a:solidFill>
              <a:cs typeface="Times New Roman" pitchFamily="100" charset="0"/>
            </a:endParaRPr>
          </a:p>
          <a:p>
            <a:pPr marL="742950" lvl="1" indent="-285750">
              <a:spcBef>
                <a:spcPct val="20000"/>
              </a:spcBef>
              <a:buFontTx/>
              <a:buChar char="–"/>
            </a:pPr>
            <a:r>
              <a:rPr lang="en-US">
                <a:solidFill>
                  <a:srgbClr val="0000FF"/>
                </a:solidFill>
                <a:cs typeface="Times New Roman" pitchFamily="100" charset="0"/>
              </a:rPr>
              <a:t>Y(3940) – </a:t>
            </a:r>
            <a:r>
              <a:rPr lang="el-GR" i="1">
                <a:solidFill>
                  <a:srgbClr val="FF0066"/>
                </a:solidFill>
                <a:cs typeface="Times New Roman" pitchFamily="100" charset="0"/>
              </a:rPr>
              <a:t>χ</a:t>
            </a:r>
            <a:r>
              <a:rPr lang="en-US" i="1" baseline="-25000">
                <a:solidFill>
                  <a:srgbClr val="FF0066"/>
                </a:solidFill>
                <a:cs typeface="Times New Roman" pitchFamily="100" charset="0"/>
                <a:sym typeface="Symbol" pitchFamily="100" charset="2"/>
              </a:rPr>
              <a:t>c1</a:t>
            </a:r>
            <a:r>
              <a:rPr lang="en-US" i="1">
                <a:solidFill>
                  <a:srgbClr val="FF0066"/>
                </a:solidFill>
                <a:cs typeface="Times New Roman" pitchFamily="100" charset="0"/>
                <a:sym typeface="Symbol" pitchFamily="100" charset="2"/>
              </a:rPr>
              <a:t>(2P)</a:t>
            </a:r>
          </a:p>
          <a:p>
            <a:pPr marL="742950" lvl="1" indent="-285750">
              <a:spcBef>
                <a:spcPct val="20000"/>
              </a:spcBef>
              <a:buFontTx/>
              <a:buChar char="–"/>
            </a:pPr>
            <a:r>
              <a:rPr lang="en-US">
                <a:solidFill>
                  <a:srgbClr val="0000FF"/>
                </a:solidFill>
                <a:cs typeface="Times New Roman" pitchFamily="100" charset="0"/>
              </a:rPr>
              <a:t>Z(3930) – </a:t>
            </a:r>
            <a:r>
              <a:rPr lang="en-US" i="1">
                <a:solidFill>
                  <a:srgbClr val="FF0066"/>
                </a:solidFill>
                <a:cs typeface="Times New Roman" pitchFamily="100" charset="0"/>
                <a:sym typeface="Symbol" pitchFamily="100" charset="2"/>
              </a:rPr>
              <a:t></a:t>
            </a:r>
            <a:r>
              <a:rPr lang="en-US" i="1" baseline="-25000">
                <a:solidFill>
                  <a:srgbClr val="FF0066"/>
                </a:solidFill>
                <a:cs typeface="Times New Roman" pitchFamily="100" charset="0"/>
                <a:sym typeface="Symbol" pitchFamily="100" charset="2"/>
              </a:rPr>
              <a:t>c2</a:t>
            </a:r>
            <a:r>
              <a:rPr lang="en-US" i="1">
                <a:solidFill>
                  <a:srgbClr val="FF0066"/>
                </a:solidFill>
                <a:cs typeface="Times New Roman" pitchFamily="100" charset="0"/>
                <a:sym typeface="Symbol" pitchFamily="100" charset="2"/>
              </a:rPr>
              <a:t>(2P) </a:t>
            </a:r>
          </a:p>
          <a:p>
            <a:pPr marL="742950" lvl="1" indent="-285750">
              <a:spcBef>
                <a:spcPct val="20000"/>
              </a:spcBef>
              <a:buFontTx/>
              <a:buChar char="–"/>
            </a:pPr>
            <a:r>
              <a:rPr lang="en-US">
                <a:solidFill>
                  <a:srgbClr val="0000FF"/>
                </a:solidFill>
                <a:cs typeface="Times New Roman" pitchFamily="100" charset="0"/>
                <a:sym typeface="Symbol" pitchFamily="100" charset="2"/>
              </a:rPr>
              <a:t>X(3940) – </a:t>
            </a:r>
            <a:r>
              <a:rPr lang="en-US" i="1">
                <a:solidFill>
                  <a:srgbClr val="FF0066"/>
                </a:solidFill>
                <a:cs typeface="Times New Roman" pitchFamily="100" charset="0"/>
                <a:sym typeface="Symbol" pitchFamily="100" charset="2"/>
              </a:rPr>
              <a:t></a:t>
            </a:r>
            <a:r>
              <a:rPr lang="en-US" i="1" baseline="-25000">
                <a:solidFill>
                  <a:srgbClr val="FF0066"/>
                </a:solidFill>
                <a:cs typeface="Times New Roman" pitchFamily="100" charset="0"/>
                <a:sym typeface="Symbol" pitchFamily="100" charset="2"/>
              </a:rPr>
              <a:t>c</a:t>
            </a:r>
            <a:r>
              <a:rPr lang="en-US" i="1">
                <a:solidFill>
                  <a:srgbClr val="FF0066"/>
                </a:solidFill>
                <a:cs typeface="Times New Roman" pitchFamily="100" charset="0"/>
                <a:sym typeface="Symbol" pitchFamily="100" charset="2"/>
              </a:rPr>
              <a:t>(3S)</a:t>
            </a:r>
            <a:r>
              <a:rPr lang="en-US">
                <a:solidFill>
                  <a:srgbClr val="0000FF"/>
                </a:solidFill>
                <a:cs typeface="Times New Roman" pitchFamily="100" charset="0"/>
                <a:sym typeface="Symbol" pitchFamily="100" charset="2"/>
              </a:rPr>
              <a:t>  </a:t>
            </a:r>
          </a:p>
          <a:p>
            <a:pPr marL="742950" lvl="1" indent="-285750">
              <a:spcBef>
                <a:spcPct val="20000"/>
              </a:spcBef>
              <a:buFontTx/>
              <a:buChar char="–"/>
            </a:pPr>
            <a:r>
              <a:rPr lang="en-US">
                <a:solidFill>
                  <a:srgbClr val="0000FF"/>
                </a:solidFill>
                <a:cs typeface="Times New Roman" pitchFamily="100" charset="0"/>
                <a:sym typeface="Symbol" pitchFamily="100" charset="2"/>
              </a:rPr>
              <a:t>Y(4140) – tetraquark state </a:t>
            </a:r>
            <a:r>
              <a:rPr lang="en-US">
                <a:solidFill>
                  <a:srgbClr val="0000FF"/>
                </a:solidFill>
                <a:cs typeface="Times New Roman" pitchFamily="100" charset="0"/>
              </a:rPr>
              <a:t>[</a:t>
            </a:r>
            <a:r>
              <a:rPr lang="en-US" i="1">
                <a:solidFill>
                  <a:srgbClr val="0000FF"/>
                </a:solidFill>
                <a:cs typeface="Times New Roman" pitchFamily="100" charset="0"/>
              </a:rPr>
              <a:t>(cq) (cq)</a:t>
            </a:r>
            <a:r>
              <a:rPr lang="en-US">
                <a:solidFill>
                  <a:srgbClr val="0000FF"/>
                </a:solidFill>
                <a:cs typeface="Times New Roman" pitchFamily="100" charset="0"/>
              </a:rPr>
              <a:t>] </a:t>
            </a:r>
            <a:r>
              <a:rPr lang="en-US" baseline="-25000">
                <a:solidFill>
                  <a:srgbClr val="0000FF"/>
                </a:solidFill>
                <a:cs typeface="Times New Roman" pitchFamily="100" charset="0"/>
              </a:rPr>
              <a:t>S-wave</a:t>
            </a:r>
            <a:r>
              <a:rPr lang="en-US">
                <a:solidFill>
                  <a:srgbClr val="0000FF"/>
                </a:solidFill>
                <a:cs typeface="Times New Roman" pitchFamily="100" charset="0"/>
              </a:rPr>
              <a:t> or [</a:t>
            </a:r>
            <a:r>
              <a:rPr lang="en-US" i="1">
                <a:solidFill>
                  <a:srgbClr val="0000FF"/>
                </a:solidFill>
                <a:cs typeface="Times New Roman" pitchFamily="100" charset="0"/>
              </a:rPr>
              <a:t>(cs) (cs)</a:t>
            </a:r>
            <a:r>
              <a:rPr lang="en-US">
                <a:solidFill>
                  <a:srgbClr val="0000FF"/>
                </a:solidFill>
                <a:cs typeface="Times New Roman" pitchFamily="100" charset="0"/>
              </a:rPr>
              <a:t>] </a:t>
            </a:r>
            <a:r>
              <a:rPr lang="en-US" baseline="-25000">
                <a:solidFill>
                  <a:srgbClr val="0000FF"/>
                </a:solidFill>
                <a:cs typeface="Times New Roman" pitchFamily="100" charset="0"/>
              </a:rPr>
              <a:t>S-wave</a:t>
            </a:r>
            <a:r>
              <a:rPr lang="en-US">
                <a:solidFill>
                  <a:srgbClr val="0000FF"/>
                </a:solidFill>
                <a:cs typeface="Times New Roman" pitchFamily="100" charset="0"/>
              </a:rPr>
              <a:t> or </a:t>
            </a:r>
            <a:r>
              <a:rPr lang="en-US" i="1">
                <a:solidFill>
                  <a:srgbClr val="0000FF"/>
                </a:solidFill>
                <a:cs typeface="Times New Roman" pitchFamily="100" charset="0"/>
              </a:rPr>
              <a:t>D</a:t>
            </a:r>
            <a:r>
              <a:rPr lang="en-US" i="1" baseline="30000">
                <a:solidFill>
                  <a:srgbClr val="0000FF"/>
                </a:solidFill>
                <a:cs typeface="Times New Roman" pitchFamily="100" charset="0"/>
              </a:rPr>
              <a:t>*+</a:t>
            </a:r>
            <a:r>
              <a:rPr lang="en-US" i="1" baseline="-25000">
                <a:solidFill>
                  <a:srgbClr val="0000FF"/>
                </a:solidFill>
                <a:cs typeface="Times New Roman" pitchFamily="100" charset="0"/>
              </a:rPr>
              <a:t>s</a:t>
            </a:r>
            <a:r>
              <a:rPr lang="en-US" i="1">
                <a:solidFill>
                  <a:srgbClr val="0000FF"/>
                </a:solidFill>
                <a:cs typeface="Times New Roman" pitchFamily="100" charset="0"/>
              </a:rPr>
              <a:t>D</a:t>
            </a:r>
            <a:r>
              <a:rPr lang="en-US" i="1" baseline="30000">
                <a:solidFill>
                  <a:srgbClr val="0000FF"/>
                </a:solidFill>
                <a:cs typeface="Times New Roman" pitchFamily="100" charset="0"/>
              </a:rPr>
              <a:t>*-</a:t>
            </a:r>
            <a:r>
              <a:rPr lang="en-US" i="1" baseline="-25000">
                <a:solidFill>
                  <a:srgbClr val="0000FF"/>
                </a:solidFill>
                <a:cs typeface="Times New Roman" pitchFamily="100" charset="0"/>
              </a:rPr>
              <a:t>s</a:t>
            </a:r>
            <a:r>
              <a:rPr lang="en-US" baseline="-25000">
                <a:solidFill>
                  <a:srgbClr val="0000FF"/>
                </a:solidFill>
                <a:cs typeface="Times New Roman" pitchFamily="100" charset="0"/>
              </a:rPr>
              <a:t> </a:t>
            </a:r>
            <a:r>
              <a:rPr lang="en-US">
                <a:solidFill>
                  <a:srgbClr val="0000FF"/>
                </a:solidFill>
                <a:cs typeface="Times New Roman" pitchFamily="100" charset="0"/>
              </a:rPr>
              <a:t>molecule </a:t>
            </a:r>
            <a:r>
              <a:rPr lang="en-US" baseline="30000">
                <a:solidFill>
                  <a:schemeClr val="tx2"/>
                </a:solidFill>
                <a:cs typeface="Times New Roman" pitchFamily="100" charset="0"/>
              </a:rPr>
              <a:t>*)</a:t>
            </a:r>
            <a:r>
              <a:rPr lang="en-US">
                <a:solidFill>
                  <a:srgbClr val="0000FF"/>
                </a:solidFill>
                <a:cs typeface="Times New Roman" pitchFamily="100" charset="0"/>
              </a:rPr>
              <a:t> </a:t>
            </a:r>
            <a:endParaRPr lang="en-US" i="1" baseline="-25000">
              <a:solidFill>
                <a:srgbClr val="0000FF"/>
              </a:solidFill>
              <a:cs typeface="Times New Roman" pitchFamily="100" charset="0"/>
              <a:sym typeface="Symbol" pitchFamily="100" charset="2"/>
            </a:endParaRPr>
          </a:p>
          <a:p>
            <a:pPr marL="742950" lvl="1" indent="-285750">
              <a:spcBef>
                <a:spcPct val="20000"/>
              </a:spcBef>
              <a:buFontTx/>
              <a:buChar char="–"/>
            </a:pPr>
            <a:r>
              <a:rPr lang="en-US">
                <a:solidFill>
                  <a:srgbClr val="0000FF"/>
                </a:solidFill>
                <a:cs typeface="Times New Roman" pitchFamily="100" charset="0"/>
                <a:sym typeface="Symbol" pitchFamily="100" charset="2"/>
              </a:rPr>
              <a:t>X(4160) – </a:t>
            </a:r>
            <a:r>
              <a:rPr lang="en-US" i="1">
                <a:solidFill>
                  <a:srgbClr val="FF0066"/>
                </a:solidFill>
                <a:cs typeface="Times New Roman" pitchFamily="100" charset="0"/>
                <a:sym typeface="Symbol" pitchFamily="100" charset="2"/>
              </a:rPr>
              <a:t></a:t>
            </a:r>
            <a:r>
              <a:rPr lang="en-US" i="1" baseline="-25000">
                <a:solidFill>
                  <a:srgbClr val="FF0066"/>
                </a:solidFill>
                <a:cs typeface="Times New Roman" pitchFamily="100" charset="0"/>
                <a:sym typeface="Symbol" pitchFamily="100" charset="2"/>
              </a:rPr>
              <a:t>c</a:t>
            </a:r>
            <a:r>
              <a:rPr lang="en-US" i="1">
                <a:solidFill>
                  <a:srgbClr val="FF0066"/>
                </a:solidFill>
                <a:cs typeface="Times New Roman" pitchFamily="100" charset="0"/>
                <a:sym typeface="Symbol" pitchFamily="100" charset="2"/>
              </a:rPr>
              <a:t>(4S)</a:t>
            </a:r>
            <a:r>
              <a:rPr lang="en-US" i="1">
                <a:solidFill>
                  <a:srgbClr val="0000FF"/>
                </a:solidFill>
                <a:cs typeface="Times New Roman" pitchFamily="100" charset="0"/>
                <a:sym typeface="Symbol" pitchFamily="100" charset="2"/>
              </a:rPr>
              <a:t> </a:t>
            </a:r>
          </a:p>
          <a:p>
            <a:pPr marL="742950" lvl="1" indent="-285750">
              <a:spcBef>
                <a:spcPct val="20000"/>
              </a:spcBef>
              <a:buFontTx/>
              <a:buChar char="–"/>
            </a:pPr>
            <a:r>
              <a:rPr lang="en-US">
                <a:solidFill>
                  <a:srgbClr val="0000FF"/>
                </a:solidFill>
                <a:cs typeface="Times New Roman" pitchFamily="100" charset="0"/>
                <a:sym typeface="Symbol" pitchFamily="100" charset="2"/>
              </a:rPr>
              <a:t>Y(4260) – </a:t>
            </a:r>
            <a:r>
              <a:rPr lang="el-GR" i="1">
                <a:solidFill>
                  <a:srgbClr val="FF0066"/>
                </a:solidFill>
                <a:cs typeface="Times New Roman" pitchFamily="100" charset="0"/>
                <a:sym typeface="Symbol" pitchFamily="100" charset="2"/>
              </a:rPr>
              <a:t>Ψ</a:t>
            </a:r>
            <a:r>
              <a:rPr lang="he-IL" i="1">
                <a:solidFill>
                  <a:srgbClr val="FF0066"/>
                </a:solidFill>
                <a:cs typeface="Arial" charset="0"/>
                <a:sym typeface="Symbol" pitchFamily="100" charset="2"/>
              </a:rPr>
              <a:t>׳׳</a:t>
            </a:r>
            <a:r>
              <a:rPr lang="he-IL">
                <a:solidFill>
                  <a:srgbClr val="0000FF"/>
                </a:solidFill>
                <a:cs typeface="Arial" charset="0"/>
                <a:sym typeface="Symbol" pitchFamily="100" charset="2"/>
              </a:rPr>
              <a:t> </a:t>
            </a:r>
            <a:r>
              <a:rPr lang="en-US">
                <a:solidFill>
                  <a:srgbClr val="0000FF"/>
                </a:solidFill>
                <a:cs typeface="Arial" charset="0"/>
                <a:sym typeface="Symbol" pitchFamily="100" charset="2"/>
              </a:rPr>
              <a:t>; charmed hybrid </a:t>
            </a:r>
            <a:r>
              <a:rPr lang="en-US" i="1">
                <a:solidFill>
                  <a:srgbClr val="0000FF"/>
                </a:solidFill>
                <a:cs typeface="Arial" charset="0"/>
                <a:sym typeface="Symbol" pitchFamily="100" charset="2"/>
              </a:rPr>
              <a:t>(ccg) </a:t>
            </a:r>
            <a:r>
              <a:rPr lang="en-US">
                <a:solidFill>
                  <a:srgbClr val="0000FF"/>
                </a:solidFill>
                <a:cs typeface="Arial" charset="0"/>
                <a:sym typeface="Symbol" pitchFamily="100" charset="2"/>
              </a:rPr>
              <a:t>or</a:t>
            </a:r>
            <a:r>
              <a:rPr lang="en-US" i="1">
                <a:solidFill>
                  <a:srgbClr val="0000FF"/>
                </a:solidFill>
                <a:cs typeface="Arial" charset="0"/>
                <a:sym typeface="Symbol" pitchFamily="100" charset="2"/>
              </a:rPr>
              <a:t> </a:t>
            </a:r>
            <a:r>
              <a:rPr lang="en-US">
                <a:solidFill>
                  <a:srgbClr val="0000FF"/>
                </a:solidFill>
                <a:cs typeface="Arial" charset="0"/>
                <a:sym typeface="Symbol" pitchFamily="100" charset="2"/>
              </a:rPr>
              <a:t>tetraquark</a:t>
            </a:r>
            <a:r>
              <a:rPr lang="en-US">
                <a:solidFill>
                  <a:srgbClr val="0000FF"/>
                </a:solidFill>
                <a:cs typeface="Arial" charset="0"/>
              </a:rPr>
              <a:t> [</a:t>
            </a:r>
            <a:r>
              <a:rPr lang="en-US" i="1">
                <a:solidFill>
                  <a:srgbClr val="0000FF"/>
                </a:solidFill>
                <a:cs typeface="Arial" charset="0"/>
              </a:rPr>
              <a:t>(cs) (cs)</a:t>
            </a:r>
            <a:r>
              <a:rPr lang="en-US">
                <a:solidFill>
                  <a:srgbClr val="0000FF"/>
                </a:solidFill>
                <a:cs typeface="Arial" charset="0"/>
              </a:rPr>
              <a:t>]</a:t>
            </a:r>
            <a:r>
              <a:rPr lang="en-US" baseline="-25000">
                <a:solidFill>
                  <a:srgbClr val="0000FF"/>
                </a:solidFill>
                <a:cs typeface="Arial" charset="0"/>
              </a:rPr>
              <a:t>S-wave </a:t>
            </a:r>
            <a:r>
              <a:rPr lang="en-US">
                <a:solidFill>
                  <a:srgbClr val="0000FF"/>
                </a:solidFill>
                <a:cs typeface="Arial" charset="0"/>
              </a:rPr>
              <a:t>or </a:t>
            </a:r>
            <a:r>
              <a:rPr lang="en-US" i="1">
                <a:solidFill>
                  <a:srgbClr val="0000FF"/>
                </a:solidFill>
                <a:cs typeface="Arial" charset="0"/>
              </a:rPr>
              <a:t>D</a:t>
            </a:r>
            <a:r>
              <a:rPr lang="en-US" i="1" baseline="30000">
                <a:solidFill>
                  <a:srgbClr val="0000FF"/>
                </a:solidFill>
                <a:cs typeface="Arial" charset="0"/>
              </a:rPr>
              <a:t>0</a:t>
            </a:r>
            <a:r>
              <a:rPr lang="en-US" i="1">
                <a:solidFill>
                  <a:srgbClr val="0000FF"/>
                </a:solidFill>
                <a:cs typeface="Arial" charset="0"/>
              </a:rPr>
              <a:t>D</a:t>
            </a:r>
            <a:r>
              <a:rPr lang="en-US" i="1" baseline="30000">
                <a:solidFill>
                  <a:srgbClr val="0000FF"/>
                </a:solidFill>
                <a:cs typeface="Arial" charset="0"/>
              </a:rPr>
              <a:t>*</a:t>
            </a:r>
            <a:r>
              <a:rPr lang="en-US">
                <a:solidFill>
                  <a:srgbClr val="0000FF"/>
                </a:solidFill>
                <a:cs typeface="Arial" charset="0"/>
              </a:rPr>
              <a:t>, </a:t>
            </a:r>
            <a:r>
              <a:rPr lang="en-US" i="1">
                <a:solidFill>
                  <a:srgbClr val="0000FF"/>
                </a:solidFill>
                <a:cs typeface="Arial" charset="0"/>
              </a:rPr>
              <a:t>DD</a:t>
            </a:r>
            <a:r>
              <a:rPr lang="en-US" i="1" baseline="-25000">
                <a:solidFill>
                  <a:srgbClr val="0000FF"/>
                </a:solidFill>
                <a:cs typeface="Arial" charset="0"/>
              </a:rPr>
              <a:t>1 </a:t>
            </a:r>
            <a:r>
              <a:rPr lang="en-US">
                <a:solidFill>
                  <a:srgbClr val="0000FF"/>
                </a:solidFill>
                <a:cs typeface="Arial" charset="0"/>
              </a:rPr>
              <a:t>molecule</a:t>
            </a:r>
            <a:r>
              <a:rPr lang="en-US" baseline="30000">
                <a:solidFill>
                  <a:schemeClr val="tx2"/>
                </a:solidFill>
                <a:cs typeface="Arial" charset="0"/>
              </a:rPr>
              <a:t>*)</a:t>
            </a:r>
            <a:endParaRPr lang="en-US" i="1">
              <a:solidFill>
                <a:srgbClr val="0000FF"/>
              </a:solidFill>
              <a:cs typeface="Arial" charset="0"/>
            </a:endParaRPr>
          </a:p>
          <a:p>
            <a:pPr marL="742950" lvl="1" indent="-285750">
              <a:spcBef>
                <a:spcPct val="20000"/>
              </a:spcBef>
            </a:pPr>
            <a:r>
              <a:rPr lang="en-US" i="1">
                <a:solidFill>
                  <a:srgbClr val="0000FF"/>
                </a:solidFill>
                <a:cs typeface="Arial" charset="0"/>
              </a:rPr>
              <a:t>–   </a:t>
            </a:r>
            <a:r>
              <a:rPr lang="en-US">
                <a:solidFill>
                  <a:srgbClr val="0000FF"/>
                </a:solidFill>
                <a:cs typeface="Arial" charset="0"/>
                <a:sym typeface="Symbol" pitchFamily="100" charset="2"/>
              </a:rPr>
              <a:t>Y(4350) – </a:t>
            </a:r>
            <a:r>
              <a:rPr lang="el-GR" i="1">
                <a:solidFill>
                  <a:srgbClr val="FF0066"/>
                </a:solidFill>
                <a:cs typeface="Times New Roman" pitchFamily="100" charset="0"/>
                <a:sym typeface="Symbol" pitchFamily="100" charset="2"/>
              </a:rPr>
              <a:t>Ψ</a:t>
            </a:r>
            <a:r>
              <a:rPr lang="en-US" i="1">
                <a:solidFill>
                  <a:srgbClr val="FF0066"/>
                </a:solidFill>
                <a:cs typeface="Times New Roman" pitchFamily="100" charset="0"/>
                <a:sym typeface="Symbol" pitchFamily="100" charset="2"/>
              </a:rPr>
              <a:t> </a:t>
            </a:r>
            <a:r>
              <a:rPr lang="he-IL" i="1">
                <a:solidFill>
                  <a:srgbClr val="FF0066"/>
                </a:solidFill>
                <a:cs typeface="Arial" charset="0"/>
                <a:sym typeface="Symbol" pitchFamily="100" charset="2"/>
              </a:rPr>
              <a:t>׳׳׳</a:t>
            </a:r>
            <a:r>
              <a:rPr lang="en-US">
                <a:solidFill>
                  <a:srgbClr val="FF0066"/>
                </a:solidFill>
                <a:cs typeface="Arial" charset="0"/>
                <a:sym typeface="Symbol" pitchFamily="100" charset="2"/>
              </a:rPr>
              <a:t>··</a:t>
            </a:r>
            <a:r>
              <a:rPr lang="en-US">
                <a:solidFill>
                  <a:srgbClr val="0000FF"/>
                </a:solidFill>
                <a:cs typeface="Arial" charset="0"/>
                <a:sym typeface="Symbol" pitchFamily="100" charset="2"/>
              </a:rPr>
              <a:t>, charmed hybrid </a:t>
            </a:r>
            <a:r>
              <a:rPr lang="en-US" i="1">
                <a:solidFill>
                  <a:srgbClr val="0000FF"/>
                </a:solidFill>
                <a:cs typeface="Arial" charset="0"/>
                <a:sym typeface="Symbol" pitchFamily="100" charset="2"/>
              </a:rPr>
              <a:t>(ccg) </a:t>
            </a:r>
            <a:r>
              <a:rPr lang="en-US">
                <a:solidFill>
                  <a:srgbClr val="0000FF"/>
                </a:solidFill>
                <a:cs typeface="Arial" charset="0"/>
                <a:sym typeface="Symbol" pitchFamily="100" charset="2"/>
              </a:rPr>
              <a:t>or</a:t>
            </a:r>
            <a:r>
              <a:rPr lang="en-US" i="1">
                <a:solidFill>
                  <a:srgbClr val="0000FF"/>
                </a:solidFill>
                <a:cs typeface="Arial" charset="0"/>
                <a:sym typeface="Symbol" pitchFamily="100" charset="2"/>
              </a:rPr>
              <a:t> </a:t>
            </a:r>
            <a:r>
              <a:rPr lang="en-US">
                <a:solidFill>
                  <a:srgbClr val="0000FF"/>
                </a:solidFill>
                <a:cs typeface="Arial" charset="0"/>
                <a:sym typeface="Symbol" pitchFamily="100" charset="2"/>
              </a:rPr>
              <a:t>tetraquark</a:t>
            </a:r>
            <a:r>
              <a:rPr lang="en-US">
                <a:solidFill>
                  <a:srgbClr val="0000FF"/>
                </a:solidFill>
                <a:cs typeface="Arial" charset="0"/>
              </a:rPr>
              <a:t> [</a:t>
            </a:r>
            <a:r>
              <a:rPr lang="en-US" i="1">
                <a:solidFill>
                  <a:srgbClr val="0000FF"/>
                </a:solidFill>
                <a:cs typeface="Arial" charset="0"/>
              </a:rPr>
              <a:t>(cs) (cs)</a:t>
            </a:r>
            <a:r>
              <a:rPr lang="en-US">
                <a:solidFill>
                  <a:srgbClr val="0000FF"/>
                </a:solidFill>
                <a:cs typeface="Arial" charset="0"/>
              </a:rPr>
              <a:t>]</a:t>
            </a:r>
            <a:r>
              <a:rPr lang="en-US" baseline="-25000">
                <a:solidFill>
                  <a:srgbClr val="0000FF"/>
                </a:solidFill>
                <a:cs typeface="Arial" charset="0"/>
              </a:rPr>
              <a:t>P-wave </a:t>
            </a:r>
            <a:r>
              <a:rPr lang="en-US" baseline="30000">
                <a:solidFill>
                  <a:schemeClr val="tx2"/>
                </a:solidFill>
                <a:cs typeface="Arial" charset="0"/>
              </a:rPr>
              <a:t>*)</a:t>
            </a:r>
            <a:endParaRPr lang="en-US">
              <a:cs typeface="Arial" charset="0"/>
            </a:endParaRPr>
          </a:p>
          <a:p>
            <a:pPr marL="742950" lvl="1" indent="-285750">
              <a:spcBef>
                <a:spcPct val="20000"/>
              </a:spcBef>
            </a:pPr>
            <a:r>
              <a:rPr lang="en-US" i="1">
                <a:solidFill>
                  <a:srgbClr val="0000FF"/>
                </a:solidFill>
                <a:cs typeface="Arial" charset="0"/>
              </a:rPr>
              <a:t>–   </a:t>
            </a:r>
            <a:r>
              <a:rPr lang="en-US">
                <a:solidFill>
                  <a:srgbClr val="0000FF"/>
                </a:solidFill>
                <a:cs typeface="Arial" charset="0"/>
              </a:rPr>
              <a:t>Y(4630) </a:t>
            </a:r>
            <a:r>
              <a:rPr lang="en-US" i="1">
                <a:solidFill>
                  <a:srgbClr val="0000FF"/>
                </a:solidFill>
                <a:cs typeface="Arial" charset="0"/>
              </a:rPr>
              <a:t>– </a:t>
            </a:r>
            <a:r>
              <a:rPr lang="en-US" i="1" baseline="30000">
                <a:solidFill>
                  <a:srgbClr val="FF0066"/>
                </a:solidFill>
                <a:cs typeface="Arial" charset="0"/>
              </a:rPr>
              <a:t>3</a:t>
            </a:r>
            <a:r>
              <a:rPr lang="en-US" i="1">
                <a:solidFill>
                  <a:srgbClr val="FF0066"/>
                </a:solidFill>
                <a:cs typeface="Arial" charset="0"/>
              </a:rPr>
              <a:t>D</a:t>
            </a:r>
            <a:r>
              <a:rPr lang="en-US" i="1" baseline="-25000">
                <a:solidFill>
                  <a:srgbClr val="FF0066"/>
                </a:solidFill>
                <a:cs typeface="Arial" charset="0"/>
              </a:rPr>
              <a:t>1</a:t>
            </a:r>
            <a:r>
              <a:rPr lang="en-US">
                <a:solidFill>
                  <a:srgbClr val="0000FF"/>
                </a:solidFill>
                <a:cs typeface="Arial" charset="0"/>
              </a:rPr>
              <a:t>; tetraquark state</a:t>
            </a:r>
            <a:r>
              <a:rPr lang="en-US" i="1">
                <a:solidFill>
                  <a:srgbClr val="0000FF"/>
                </a:solidFill>
                <a:cs typeface="Arial" charset="0"/>
              </a:rPr>
              <a:t>  </a:t>
            </a:r>
            <a:r>
              <a:rPr lang="en-US">
                <a:solidFill>
                  <a:srgbClr val="0000FF"/>
                </a:solidFill>
                <a:cs typeface="Arial" charset="0"/>
              </a:rPr>
              <a:t>[</a:t>
            </a:r>
            <a:r>
              <a:rPr lang="en-US" i="1">
                <a:solidFill>
                  <a:srgbClr val="0000FF"/>
                </a:solidFill>
                <a:cs typeface="Arial" charset="0"/>
              </a:rPr>
              <a:t>(cd) (cd)</a:t>
            </a:r>
            <a:r>
              <a:rPr lang="en-US">
                <a:solidFill>
                  <a:srgbClr val="0000FF"/>
                </a:solidFill>
                <a:cs typeface="Arial" charset="0"/>
              </a:rPr>
              <a:t>]</a:t>
            </a:r>
            <a:r>
              <a:rPr lang="en-US" i="1">
                <a:solidFill>
                  <a:srgbClr val="0000FF"/>
                </a:solidFill>
                <a:cs typeface="Arial" charset="0"/>
              </a:rPr>
              <a:t> </a:t>
            </a:r>
            <a:r>
              <a:rPr lang="en-US">
                <a:solidFill>
                  <a:srgbClr val="0000FF"/>
                </a:solidFill>
                <a:cs typeface="Arial" charset="0"/>
              </a:rPr>
              <a:t>or</a:t>
            </a:r>
            <a:r>
              <a:rPr lang="en-US" i="1">
                <a:solidFill>
                  <a:srgbClr val="0000FF"/>
                </a:solidFill>
                <a:cs typeface="Arial" charset="0"/>
              </a:rPr>
              <a:t> </a:t>
            </a:r>
            <a:r>
              <a:rPr lang="en-US">
                <a:solidFill>
                  <a:srgbClr val="0000FF"/>
                </a:solidFill>
                <a:cs typeface="Arial" charset="0"/>
              </a:rPr>
              <a:t>baryonium (</a:t>
            </a:r>
            <a:r>
              <a:rPr lang="el-GR" i="1">
                <a:solidFill>
                  <a:srgbClr val="0000FF"/>
                </a:solidFill>
                <a:cs typeface="Times New Roman" pitchFamily="100" charset="0"/>
              </a:rPr>
              <a:t>Λ</a:t>
            </a:r>
            <a:r>
              <a:rPr lang="en-US" i="1" baseline="30000">
                <a:solidFill>
                  <a:srgbClr val="0000FF"/>
                </a:solidFill>
                <a:cs typeface="Arial" charset="0"/>
              </a:rPr>
              <a:t>+</a:t>
            </a:r>
            <a:r>
              <a:rPr lang="en-US" i="1" baseline="-25000">
                <a:solidFill>
                  <a:srgbClr val="0000FF"/>
                </a:solidFill>
                <a:cs typeface="Arial" charset="0"/>
              </a:rPr>
              <a:t>c </a:t>
            </a:r>
            <a:r>
              <a:rPr lang="el-GR" i="1">
                <a:solidFill>
                  <a:srgbClr val="0000FF"/>
                </a:solidFill>
                <a:cs typeface="Times New Roman" pitchFamily="100" charset="0"/>
              </a:rPr>
              <a:t>Λ</a:t>
            </a:r>
            <a:r>
              <a:rPr lang="en-US" i="1" baseline="30000">
                <a:solidFill>
                  <a:srgbClr val="0000FF"/>
                </a:solidFill>
                <a:cs typeface="Arial" charset="0"/>
              </a:rPr>
              <a:t>-</a:t>
            </a:r>
            <a:r>
              <a:rPr lang="en-US" i="1" baseline="-25000">
                <a:solidFill>
                  <a:srgbClr val="0000FF"/>
                </a:solidFill>
                <a:cs typeface="Arial" charset="0"/>
              </a:rPr>
              <a:t>c </a:t>
            </a:r>
            <a:r>
              <a:rPr lang="en-US">
                <a:solidFill>
                  <a:srgbClr val="0000FF"/>
                </a:solidFill>
                <a:cs typeface="Arial" charset="0"/>
              </a:rPr>
              <a:t>) </a:t>
            </a:r>
            <a:r>
              <a:rPr lang="en-US" baseline="30000">
                <a:cs typeface="Arial" charset="0"/>
              </a:rPr>
              <a:t>*) </a:t>
            </a:r>
            <a:endParaRPr lang="en-US" sz="1200" i="1" baseline="30000">
              <a:cs typeface="Arial" charset="0"/>
            </a:endParaRPr>
          </a:p>
          <a:p>
            <a:pPr marL="742950" lvl="1" indent="-285750">
              <a:spcBef>
                <a:spcPct val="20000"/>
              </a:spcBef>
            </a:pPr>
            <a:r>
              <a:rPr lang="en-US" i="1">
                <a:solidFill>
                  <a:srgbClr val="0000FF"/>
                </a:solidFill>
                <a:cs typeface="Arial" charset="0"/>
              </a:rPr>
              <a:t>–</a:t>
            </a:r>
            <a:r>
              <a:rPr lang="en-US">
                <a:solidFill>
                  <a:srgbClr val="0000FF"/>
                </a:solidFill>
                <a:cs typeface="Arial" charset="0"/>
                <a:sym typeface="Symbol" pitchFamily="100" charset="2"/>
              </a:rPr>
              <a:t>   Y(4660) – </a:t>
            </a:r>
            <a:r>
              <a:rPr lang="el-GR" i="1">
                <a:solidFill>
                  <a:srgbClr val="FF0066"/>
                </a:solidFill>
                <a:cs typeface="Times New Roman" pitchFamily="100" charset="0"/>
                <a:sym typeface="Symbol" pitchFamily="100" charset="2"/>
              </a:rPr>
              <a:t>Ψ</a:t>
            </a:r>
            <a:r>
              <a:rPr lang="he-IL" i="1">
                <a:solidFill>
                  <a:srgbClr val="FF0066"/>
                </a:solidFill>
                <a:cs typeface="Arial" charset="0"/>
                <a:sym typeface="Symbol" pitchFamily="100" charset="2"/>
              </a:rPr>
              <a:t>׳׳׳׳</a:t>
            </a:r>
            <a:r>
              <a:rPr lang="he-IL">
                <a:solidFill>
                  <a:srgbClr val="FF0066"/>
                </a:solidFill>
                <a:cs typeface="Arial" charset="0"/>
                <a:sym typeface="Symbol" pitchFamily="100" charset="2"/>
              </a:rPr>
              <a:t> </a:t>
            </a:r>
            <a:r>
              <a:rPr lang="en-US">
                <a:solidFill>
                  <a:srgbClr val="FF0066"/>
                </a:solidFill>
                <a:cs typeface="Arial" charset="0"/>
                <a:sym typeface="Symbol" pitchFamily="100" charset="2"/>
              </a:rPr>
              <a:t>···</a:t>
            </a:r>
            <a:r>
              <a:rPr lang="en-US">
                <a:solidFill>
                  <a:srgbClr val="0000FF"/>
                </a:solidFill>
                <a:cs typeface="Arial" charset="0"/>
                <a:sym typeface="Symbol" pitchFamily="100" charset="2"/>
              </a:rPr>
              <a:t>, tetraquark </a:t>
            </a:r>
            <a:r>
              <a:rPr lang="en-US">
                <a:solidFill>
                  <a:srgbClr val="0000FF"/>
                </a:solidFill>
                <a:cs typeface="Arial" charset="0"/>
              </a:rPr>
              <a:t>[</a:t>
            </a:r>
            <a:r>
              <a:rPr lang="en-US" i="1">
                <a:solidFill>
                  <a:srgbClr val="0000FF"/>
                </a:solidFill>
                <a:cs typeface="Arial" charset="0"/>
              </a:rPr>
              <a:t>(cs) (cs)</a:t>
            </a:r>
            <a:r>
              <a:rPr lang="en-US">
                <a:solidFill>
                  <a:srgbClr val="0000FF"/>
                </a:solidFill>
                <a:cs typeface="Arial" charset="0"/>
              </a:rPr>
              <a:t>]</a:t>
            </a:r>
            <a:r>
              <a:rPr lang="en-US" baseline="-25000">
                <a:solidFill>
                  <a:srgbClr val="0000FF"/>
                </a:solidFill>
                <a:cs typeface="Arial" charset="0"/>
              </a:rPr>
              <a:t>2P-wave</a:t>
            </a:r>
            <a:r>
              <a:rPr lang="en-US">
                <a:solidFill>
                  <a:srgbClr val="0000FF"/>
                </a:solidFill>
                <a:cs typeface="Arial" charset="0"/>
                <a:sym typeface="Symbol" pitchFamily="100" charset="2"/>
              </a:rPr>
              <a:t> or baryonium </a:t>
            </a:r>
            <a:r>
              <a:rPr lang="en-US" baseline="30000">
                <a:solidFill>
                  <a:schemeClr val="tx2"/>
                </a:solidFill>
                <a:cs typeface="Arial" charset="0"/>
              </a:rPr>
              <a:t>*)    </a:t>
            </a:r>
            <a:r>
              <a:rPr lang="en-US" sz="1400">
                <a:solidFill>
                  <a:srgbClr val="000066"/>
                </a:solidFill>
                <a:cs typeface="Arial" charset="0"/>
              </a:rPr>
              <a:t>Ding G.J. et al., arXiV: 0708.3712 </a:t>
            </a:r>
            <a:endParaRPr lang="en-US" sz="1400" i="1">
              <a:solidFill>
                <a:srgbClr val="0000FF"/>
              </a:solidFill>
              <a:cs typeface="Arial" charset="0"/>
              <a:sym typeface="Symbol" pitchFamily="100" charset="2"/>
            </a:endParaRPr>
          </a:p>
          <a:p>
            <a:pPr marL="742950" lvl="1" indent="-285750">
              <a:spcBef>
                <a:spcPct val="20000"/>
              </a:spcBef>
            </a:pPr>
            <a:r>
              <a:rPr lang="en-US" i="1">
                <a:solidFill>
                  <a:srgbClr val="0000FF"/>
                </a:solidFill>
                <a:cs typeface="Arial" charset="0"/>
              </a:rPr>
              <a:t>–  Z</a:t>
            </a:r>
            <a:r>
              <a:rPr lang="en-US" baseline="30000">
                <a:solidFill>
                  <a:srgbClr val="0000FF"/>
                </a:solidFill>
                <a:cs typeface="Arial" charset="0"/>
              </a:rPr>
              <a:t>±</a:t>
            </a:r>
            <a:r>
              <a:rPr lang="en-US">
                <a:solidFill>
                  <a:srgbClr val="0000FF"/>
                </a:solidFill>
                <a:cs typeface="Arial" charset="0"/>
              </a:rPr>
              <a:t>(4430) </a:t>
            </a:r>
            <a:r>
              <a:rPr lang="en-US">
                <a:solidFill>
                  <a:srgbClr val="0000FF"/>
                </a:solidFill>
                <a:cs typeface="Arial" charset="0"/>
                <a:sym typeface="Symbol" pitchFamily="100" charset="2"/>
              </a:rPr>
              <a:t>– charged tetraquark state [</a:t>
            </a:r>
            <a:r>
              <a:rPr lang="en-US" i="1">
                <a:solidFill>
                  <a:srgbClr val="0000FF"/>
                </a:solidFill>
                <a:cs typeface="Arial" charset="0"/>
                <a:sym typeface="Symbol" pitchFamily="100" charset="2"/>
              </a:rPr>
              <a:t>(cu)</a:t>
            </a:r>
            <a:r>
              <a:rPr lang="en-US">
                <a:solidFill>
                  <a:srgbClr val="0000FF"/>
                </a:solidFill>
                <a:cs typeface="Arial" charset="0"/>
                <a:sym typeface="Symbol" pitchFamily="100" charset="2"/>
              </a:rPr>
              <a:t>][</a:t>
            </a:r>
            <a:r>
              <a:rPr lang="en-US" i="1">
                <a:solidFill>
                  <a:srgbClr val="0000FF"/>
                </a:solidFill>
                <a:cs typeface="Arial" charset="0"/>
                <a:sym typeface="Symbol" pitchFamily="100" charset="2"/>
              </a:rPr>
              <a:t>(cd)</a:t>
            </a:r>
            <a:r>
              <a:rPr lang="en-US">
                <a:solidFill>
                  <a:srgbClr val="0000FF"/>
                </a:solidFill>
                <a:cs typeface="Arial" charset="0"/>
                <a:sym typeface="Symbol" pitchFamily="100" charset="2"/>
              </a:rPr>
              <a:t>] or baryonium </a:t>
            </a:r>
            <a:r>
              <a:rPr lang="el-GR" i="1">
                <a:solidFill>
                  <a:srgbClr val="0000FF"/>
                </a:solidFill>
                <a:cs typeface="Times New Roman" pitchFamily="100" charset="0"/>
                <a:sym typeface="Symbol" pitchFamily="100" charset="2"/>
              </a:rPr>
              <a:t>Λ</a:t>
            </a:r>
            <a:r>
              <a:rPr lang="en-US" i="1" baseline="30000">
                <a:solidFill>
                  <a:srgbClr val="0000FF"/>
                </a:solidFill>
                <a:cs typeface="Arial" charset="0"/>
                <a:sym typeface="Symbol" pitchFamily="100" charset="2"/>
              </a:rPr>
              <a:t>±</a:t>
            </a:r>
            <a:r>
              <a:rPr lang="en-US" i="1" baseline="-25000">
                <a:solidFill>
                  <a:srgbClr val="0000FF"/>
                </a:solidFill>
                <a:cs typeface="Arial" charset="0"/>
                <a:sym typeface="Symbol" pitchFamily="100" charset="2"/>
              </a:rPr>
              <a:t>c</a:t>
            </a:r>
            <a:r>
              <a:rPr lang="el-GR" i="1">
                <a:solidFill>
                  <a:srgbClr val="0000FF"/>
                </a:solidFill>
                <a:cs typeface="Times New Roman" pitchFamily="100" charset="0"/>
                <a:sym typeface="Symbol" pitchFamily="100" charset="2"/>
              </a:rPr>
              <a:t>Σ</a:t>
            </a:r>
            <a:r>
              <a:rPr lang="en-US" i="1" baseline="30000">
                <a:solidFill>
                  <a:srgbClr val="0000FF"/>
                </a:solidFill>
                <a:cs typeface="Arial" charset="0"/>
                <a:sym typeface="Symbol" pitchFamily="100" charset="2"/>
              </a:rPr>
              <a:t>0</a:t>
            </a:r>
            <a:r>
              <a:rPr lang="en-US" i="1" baseline="-25000">
                <a:solidFill>
                  <a:srgbClr val="0000FF"/>
                </a:solidFill>
                <a:cs typeface="Arial" charset="0"/>
                <a:sym typeface="Symbol" pitchFamily="100" charset="2"/>
              </a:rPr>
              <a:t>c</a:t>
            </a:r>
            <a:r>
              <a:rPr lang="en-US">
                <a:solidFill>
                  <a:srgbClr val="0000FF"/>
                </a:solidFill>
                <a:cs typeface="Arial" charset="0"/>
                <a:sym typeface="Symbol" pitchFamily="100" charset="2"/>
              </a:rPr>
              <a:t> or </a:t>
            </a:r>
            <a:r>
              <a:rPr lang="en-US" i="1">
                <a:solidFill>
                  <a:srgbClr val="0000FF"/>
                </a:solidFill>
                <a:cs typeface="Arial" charset="0"/>
                <a:sym typeface="Symbol" pitchFamily="100" charset="2"/>
              </a:rPr>
              <a:t>D</a:t>
            </a:r>
            <a:r>
              <a:rPr lang="en-US" i="1" baseline="30000">
                <a:solidFill>
                  <a:srgbClr val="0000FF"/>
                </a:solidFill>
                <a:cs typeface="Arial" charset="0"/>
                <a:sym typeface="Symbol" pitchFamily="100" charset="2"/>
              </a:rPr>
              <a:t>*+</a:t>
            </a:r>
            <a:r>
              <a:rPr lang="en-US" i="1">
                <a:solidFill>
                  <a:srgbClr val="0000FF"/>
                </a:solidFill>
                <a:cs typeface="Arial" charset="0"/>
                <a:sym typeface="Symbol" pitchFamily="100" charset="2"/>
              </a:rPr>
              <a:t>D</a:t>
            </a:r>
            <a:r>
              <a:rPr lang="en-US" i="1" baseline="30000">
                <a:solidFill>
                  <a:srgbClr val="0000FF"/>
                </a:solidFill>
                <a:cs typeface="Arial" charset="0"/>
                <a:sym typeface="Symbol" pitchFamily="100" charset="2"/>
              </a:rPr>
              <a:t>0</a:t>
            </a:r>
            <a:r>
              <a:rPr lang="en-US" i="1" baseline="-25000">
                <a:solidFill>
                  <a:srgbClr val="0000FF"/>
                </a:solidFill>
                <a:cs typeface="Arial" charset="0"/>
                <a:sym typeface="Symbol" pitchFamily="100" charset="2"/>
              </a:rPr>
              <a:t>1</a:t>
            </a:r>
            <a:r>
              <a:rPr lang="en-US">
                <a:solidFill>
                  <a:srgbClr val="0000FF"/>
                </a:solidFill>
                <a:cs typeface="Arial" charset="0"/>
                <a:sym typeface="Symbol" pitchFamily="100" charset="2"/>
              </a:rPr>
              <a:t> molecule</a:t>
            </a:r>
            <a:r>
              <a:rPr lang="en-US" baseline="30000">
                <a:cs typeface="Arial" charset="0"/>
              </a:rPr>
              <a:t>*)</a:t>
            </a:r>
            <a:r>
              <a:rPr lang="en-US">
                <a:solidFill>
                  <a:srgbClr val="0000FF"/>
                </a:solidFill>
                <a:cs typeface="Arial" charset="0"/>
              </a:rPr>
              <a:t> </a:t>
            </a:r>
            <a:endParaRPr lang="en-US" i="1">
              <a:solidFill>
                <a:srgbClr val="0000FF"/>
              </a:solidFill>
              <a:cs typeface="Arial" charset="0"/>
              <a:sym typeface="Symbol" pitchFamily="100" charset="2"/>
            </a:endParaRPr>
          </a:p>
          <a:p>
            <a:pPr marL="342900" indent="-342900">
              <a:spcBef>
                <a:spcPct val="20000"/>
              </a:spcBef>
            </a:pPr>
            <a:r>
              <a:rPr lang="en-US" sz="1600">
                <a:latin typeface="Arial" charset="0"/>
                <a:cs typeface="Arial" charset="0"/>
              </a:rPr>
              <a:t>        </a:t>
            </a:r>
            <a:r>
              <a:rPr lang="en-US" sz="1600" baseline="30000">
                <a:solidFill>
                  <a:schemeClr val="tx2"/>
                </a:solidFill>
                <a:cs typeface="Arial" charset="0"/>
                <a:sym typeface="Symbol" pitchFamily="100" charset="2"/>
              </a:rPr>
              <a:t>*</a:t>
            </a:r>
            <a:r>
              <a:rPr lang="en-US" sz="1600" baseline="30000">
                <a:latin typeface="Arial" charset="0"/>
                <a:cs typeface="Arial" charset="0"/>
              </a:rPr>
              <a:t>)</a:t>
            </a:r>
            <a:r>
              <a:rPr lang="en-US" sz="1600">
                <a:latin typeface="Arial" charset="0"/>
                <a:cs typeface="Arial" charset="0"/>
              </a:rPr>
              <a:t> N. Brambilla et al., </a:t>
            </a:r>
            <a:r>
              <a:rPr lang="ru-RU" sz="1600">
                <a:latin typeface="Arial" charset="0"/>
                <a:cs typeface="Arial" charset="0"/>
              </a:rPr>
              <a:t>Eur.Phys.J. C 71 (2011) 1534.</a:t>
            </a:r>
            <a:endParaRPr lang="en-US" sz="1600">
              <a:solidFill>
                <a:srgbClr val="0000FF"/>
              </a:solidFill>
              <a:cs typeface="Arial" charset="0"/>
              <a:sym typeface="Symbol" pitchFamily="100" charset="2"/>
            </a:endParaRPr>
          </a:p>
          <a:p>
            <a:pPr marL="342900" indent="-342900">
              <a:spcBef>
                <a:spcPct val="20000"/>
              </a:spcBef>
            </a:pPr>
            <a:r>
              <a:rPr lang="en-US" sz="1600">
                <a:latin typeface="Arial" charset="0"/>
                <a:cs typeface="Arial" charset="0"/>
              </a:rPr>
              <a:t>                                                       </a:t>
            </a:r>
            <a:r>
              <a:rPr lang="en-US" sz="1600" b="1">
                <a:solidFill>
                  <a:schemeClr val="tx2"/>
                </a:solidFill>
                <a:latin typeface="Arial" charset="0"/>
                <a:cs typeface="Arial" charset="0"/>
              </a:rPr>
              <a:t> HADROCHARMONIUM</a:t>
            </a:r>
          </a:p>
          <a:p>
            <a:pPr marL="342900" indent="-342900">
              <a:spcBef>
                <a:spcPct val="20000"/>
              </a:spcBef>
            </a:pPr>
            <a:r>
              <a:rPr lang="en-US" sz="2000">
                <a:solidFill>
                  <a:srgbClr val="0000FF"/>
                </a:solidFill>
                <a:cs typeface="Arial" charset="0"/>
                <a:sym typeface="Symbol" pitchFamily="100" charset="2"/>
              </a:rPr>
              <a:t>   Y(4260)          Y(4350)        Y(4660)           </a:t>
            </a:r>
            <a:r>
              <a:rPr lang="en-US" sz="2000" i="1">
                <a:solidFill>
                  <a:srgbClr val="0000FF"/>
                </a:solidFill>
                <a:cs typeface="Arial" charset="0"/>
              </a:rPr>
              <a:t>Z</a:t>
            </a:r>
            <a:r>
              <a:rPr lang="en-US" sz="2000" baseline="30000">
                <a:solidFill>
                  <a:srgbClr val="0000FF"/>
                </a:solidFill>
                <a:cs typeface="Arial" charset="0"/>
              </a:rPr>
              <a:t>±</a:t>
            </a:r>
            <a:r>
              <a:rPr lang="en-US" sz="2000">
                <a:solidFill>
                  <a:srgbClr val="0000FF"/>
                </a:solidFill>
                <a:cs typeface="Arial" charset="0"/>
              </a:rPr>
              <a:t>(4050)</a:t>
            </a:r>
            <a:r>
              <a:rPr lang="en-US" sz="2000">
                <a:solidFill>
                  <a:srgbClr val="0000FF"/>
                </a:solidFill>
                <a:cs typeface="Arial" charset="0"/>
                <a:sym typeface="Symbol" pitchFamily="100" charset="2"/>
              </a:rPr>
              <a:t>          </a:t>
            </a:r>
            <a:r>
              <a:rPr lang="en-US" sz="2000" i="1">
                <a:solidFill>
                  <a:srgbClr val="0000FF"/>
                </a:solidFill>
                <a:cs typeface="Arial" charset="0"/>
              </a:rPr>
              <a:t>Z</a:t>
            </a:r>
            <a:r>
              <a:rPr lang="en-US" sz="2000" baseline="30000">
                <a:solidFill>
                  <a:srgbClr val="0000FF"/>
                </a:solidFill>
                <a:cs typeface="Arial" charset="0"/>
              </a:rPr>
              <a:t>±</a:t>
            </a:r>
            <a:r>
              <a:rPr lang="en-US" sz="2000">
                <a:solidFill>
                  <a:srgbClr val="0000FF"/>
                </a:solidFill>
                <a:cs typeface="Arial" charset="0"/>
              </a:rPr>
              <a:t>(4250)          </a:t>
            </a:r>
            <a:r>
              <a:rPr lang="en-US" sz="2000" i="1">
                <a:solidFill>
                  <a:srgbClr val="0000FF"/>
                </a:solidFill>
                <a:cs typeface="Arial" charset="0"/>
              </a:rPr>
              <a:t>Z</a:t>
            </a:r>
            <a:r>
              <a:rPr lang="en-US" sz="2000" baseline="30000">
                <a:solidFill>
                  <a:srgbClr val="0000FF"/>
                </a:solidFill>
                <a:cs typeface="Arial" charset="0"/>
              </a:rPr>
              <a:t>±</a:t>
            </a:r>
            <a:r>
              <a:rPr lang="en-US" sz="2000">
                <a:solidFill>
                  <a:srgbClr val="0000FF"/>
                </a:solidFill>
                <a:cs typeface="Arial" charset="0"/>
              </a:rPr>
              <a:t>(4430)</a:t>
            </a:r>
          </a:p>
        </p:txBody>
      </p:sp>
      <p:sp>
        <p:nvSpPr>
          <p:cNvPr id="104452" name="Line 9"/>
          <p:cNvSpPr>
            <a:spLocks noChangeShapeType="1"/>
          </p:cNvSpPr>
          <p:nvPr/>
        </p:nvSpPr>
        <p:spPr bwMode="auto">
          <a:xfrm>
            <a:off x="5219700" y="1665288"/>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53" name="Line 10"/>
          <p:cNvSpPr>
            <a:spLocks noChangeShapeType="1"/>
          </p:cNvSpPr>
          <p:nvPr/>
        </p:nvSpPr>
        <p:spPr bwMode="auto">
          <a:xfrm>
            <a:off x="7200900" y="3608388"/>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54" name="Line 11"/>
          <p:cNvSpPr>
            <a:spLocks noChangeShapeType="1"/>
          </p:cNvSpPr>
          <p:nvPr/>
        </p:nvSpPr>
        <p:spPr bwMode="auto">
          <a:xfrm>
            <a:off x="6156325" y="43291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55" name="Line 13"/>
          <p:cNvSpPr>
            <a:spLocks noChangeShapeType="1"/>
          </p:cNvSpPr>
          <p:nvPr/>
        </p:nvSpPr>
        <p:spPr bwMode="auto">
          <a:xfrm>
            <a:off x="1217613" y="32702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aphicFrame>
        <p:nvGraphicFramePr>
          <p:cNvPr id="104450" name="Object 1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485" name="Формула" r:id="rId4" imgW="114151" imgH="215619" progId="Equation.3">
                  <p:embed/>
                </p:oleObj>
              </mc:Choice>
              <mc:Fallback>
                <p:oleObj name="Формула" r:id="rId4" imgW="114151" imgH="215619"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6" name="Line 15"/>
          <p:cNvSpPr>
            <a:spLocks noChangeShapeType="1"/>
          </p:cNvSpPr>
          <p:nvPr/>
        </p:nvSpPr>
        <p:spPr bwMode="auto">
          <a:xfrm>
            <a:off x="7704138" y="5589588"/>
            <a:ext cx="1444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57" name="Line 16"/>
          <p:cNvSpPr>
            <a:spLocks noChangeShapeType="1"/>
          </p:cNvSpPr>
          <p:nvPr/>
        </p:nvSpPr>
        <p:spPr bwMode="auto">
          <a:xfrm>
            <a:off x="2195513" y="162877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58" name="Line 18"/>
          <p:cNvSpPr>
            <a:spLocks noChangeShapeType="1"/>
          </p:cNvSpPr>
          <p:nvPr/>
        </p:nvSpPr>
        <p:spPr bwMode="auto">
          <a:xfrm>
            <a:off x="5651500" y="364490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59" name="Line 19"/>
          <p:cNvSpPr>
            <a:spLocks noChangeShapeType="1"/>
          </p:cNvSpPr>
          <p:nvPr/>
        </p:nvSpPr>
        <p:spPr bwMode="auto">
          <a:xfrm>
            <a:off x="6767513" y="5589588"/>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0" name="Line 21"/>
          <p:cNvSpPr>
            <a:spLocks noChangeShapeType="1"/>
          </p:cNvSpPr>
          <p:nvPr/>
        </p:nvSpPr>
        <p:spPr bwMode="auto">
          <a:xfrm>
            <a:off x="4787900" y="56245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1" name="Line 22"/>
          <p:cNvSpPr>
            <a:spLocks noChangeShapeType="1"/>
          </p:cNvSpPr>
          <p:nvPr/>
        </p:nvSpPr>
        <p:spPr bwMode="auto">
          <a:xfrm>
            <a:off x="3959225" y="43291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2" name="Line 23"/>
          <p:cNvSpPr>
            <a:spLocks noChangeShapeType="1"/>
          </p:cNvSpPr>
          <p:nvPr/>
        </p:nvSpPr>
        <p:spPr bwMode="auto">
          <a:xfrm>
            <a:off x="4103688" y="465296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3" name="Line 25"/>
          <p:cNvSpPr>
            <a:spLocks noChangeShapeType="1"/>
          </p:cNvSpPr>
          <p:nvPr/>
        </p:nvSpPr>
        <p:spPr bwMode="auto">
          <a:xfrm>
            <a:off x="4140200" y="530066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4" name="Line 28"/>
          <p:cNvSpPr>
            <a:spLocks noChangeShapeType="1"/>
          </p:cNvSpPr>
          <p:nvPr/>
        </p:nvSpPr>
        <p:spPr bwMode="auto">
          <a:xfrm>
            <a:off x="3914775" y="364807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5" name="Line 29"/>
          <p:cNvSpPr>
            <a:spLocks noChangeShapeType="1"/>
          </p:cNvSpPr>
          <p:nvPr/>
        </p:nvSpPr>
        <p:spPr bwMode="auto">
          <a:xfrm>
            <a:off x="6300788" y="4616450"/>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6" name="Line 30"/>
          <p:cNvSpPr>
            <a:spLocks noChangeShapeType="1"/>
          </p:cNvSpPr>
          <p:nvPr/>
        </p:nvSpPr>
        <p:spPr bwMode="auto">
          <a:xfrm>
            <a:off x="3995738" y="4976813"/>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7" name="Line 31"/>
          <p:cNvSpPr>
            <a:spLocks noChangeShapeType="1"/>
          </p:cNvSpPr>
          <p:nvPr/>
        </p:nvSpPr>
        <p:spPr bwMode="auto">
          <a:xfrm>
            <a:off x="7451725" y="425767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68" name="Line 43"/>
          <p:cNvSpPr>
            <a:spLocks noChangeShapeType="1"/>
          </p:cNvSpPr>
          <p:nvPr/>
        </p:nvSpPr>
        <p:spPr bwMode="auto">
          <a:xfrm flipH="1">
            <a:off x="1150938" y="6416675"/>
            <a:ext cx="3205162"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4469" name="Line 47"/>
          <p:cNvSpPr>
            <a:spLocks noChangeShapeType="1"/>
          </p:cNvSpPr>
          <p:nvPr/>
        </p:nvSpPr>
        <p:spPr bwMode="auto">
          <a:xfrm flipH="1">
            <a:off x="2663825" y="6416675"/>
            <a:ext cx="1692275"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4470" name="Line 49"/>
          <p:cNvSpPr>
            <a:spLocks noChangeShapeType="1"/>
          </p:cNvSpPr>
          <p:nvPr/>
        </p:nvSpPr>
        <p:spPr bwMode="auto">
          <a:xfrm flipH="1">
            <a:off x="3995738" y="6416675"/>
            <a:ext cx="323850"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4471" name="Line 50"/>
          <p:cNvSpPr>
            <a:spLocks noChangeShapeType="1"/>
          </p:cNvSpPr>
          <p:nvPr/>
        </p:nvSpPr>
        <p:spPr bwMode="auto">
          <a:xfrm>
            <a:off x="4284663" y="6416675"/>
            <a:ext cx="358775"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4472" name="Line 51"/>
          <p:cNvSpPr>
            <a:spLocks noChangeShapeType="1"/>
          </p:cNvSpPr>
          <p:nvPr/>
        </p:nvSpPr>
        <p:spPr bwMode="auto">
          <a:xfrm>
            <a:off x="4319588" y="6416675"/>
            <a:ext cx="1944687"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4473" name="Line 52"/>
          <p:cNvSpPr>
            <a:spLocks noChangeShapeType="1"/>
          </p:cNvSpPr>
          <p:nvPr/>
        </p:nvSpPr>
        <p:spPr bwMode="auto">
          <a:xfrm>
            <a:off x="4319588" y="6416675"/>
            <a:ext cx="3455987"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4474" name="Line 53"/>
          <p:cNvSpPr>
            <a:spLocks noChangeShapeType="1"/>
          </p:cNvSpPr>
          <p:nvPr/>
        </p:nvSpPr>
        <p:spPr bwMode="auto">
          <a:xfrm>
            <a:off x="7956550" y="425767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475" name="AutoShape 55"/>
          <p:cNvSpPr>
            <a:spLocks noChangeArrowheads="1"/>
          </p:cNvSpPr>
          <p:nvPr/>
        </p:nvSpPr>
        <p:spPr bwMode="auto">
          <a:xfrm>
            <a:off x="4389438" y="2151063"/>
            <a:ext cx="3359150" cy="1227137"/>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p:spPr>
        <p:txBody>
          <a:bodyPr/>
          <a:lstStyle/>
          <a:p>
            <a:pPr algn="ctr"/>
            <a:r>
              <a:rPr lang="en-US">
                <a:solidFill>
                  <a:srgbClr val="0000FF"/>
                </a:solidFill>
              </a:rPr>
              <a:t>Y(4140) –</a:t>
            </a:r>
            <a:r>
              <a:rPr lang="en-US"/>
              <a:t> </a:t>
            </a:r>
            <a:r>
              <a:rPr lang="en-US">
                <a:solidFill>
                  <a:srgbClr val="0000FF"/>
                </a:solidFill>
              </a:rPr>
              <a:t>1 </a:t>
            </a:r>
            <a:r>
              <a:rPr lang="en-US" i="1" baseline="30000">
                <a:solidFill>
                  <a:srgbClr val="0000FF"/>
                </a:solidFill>
              </a:rPr>
              <a:t>1</a:t>
            </a:r>
            <a:r>
              <a:rPr lang="en-US" i="1">
                <a:solidFill>
                  <a:srgbClr val="0000FF"/>
                </a:solidFill>
              </a:rPr>
              <a:t>D</a:t>
            </a:r>
            <a:r>
              <a:rPr lang="en-US" i="1" baseline="-25000">
                <a:solidFill>
                  <a:srgbClr val="0000FF"/>
                </a:solidFill>
              </a:rPr>
              <a:t>2</a:t>
            </a:r>
          </a:p>
          <a:p>
            <a:pPr algn="ctr"/>
            <a:r>
              <a:rPr lang="en-US">
                <a:solidFill>
                  <a:srgbClr val="0000FF"/>
                </a:solidFill>
              </a:rPr>
              <a:t>Y(4274) – 2 </a:t>
            </a:r>
            <a:r>
              <a:rPr lang="en-US" i="1" baseline="30000">
                <a:solidFill>
                  <a:srgbClr val="0000FF"/>
                </a:solidFill>
              </a:rPr>
              <a:t>1</a:t>
            </a:r>
            <a:r>
              <a:rPr lang="en-US" i="1">
                <a:solidFill>
                  <a:srgbClr val="0000FF"/>
                </a:solidFill>
              </a:rPr>
              <a:t>D</a:t>
            </a:r>
            <a:r>
              <a:rPr lang="en-US" i="1" baseline="-25000">
                <a:solidFill>
                  <a:srgbClr val="0000FF"/>
                </a:solidFill>
              </a:rPr>
              <a:t>2</a:t>
            </a:r>
          </a:p>
          <a:p>
            <a:pPr algn="ctr"/>
            <a:r>
              <a:rPr lang="en-US">
                <a:solidFill>
                  <a:srgbClr val="0000FF"/>
                </a:solidFill>
              </a:rPr>
              <a:t>Z</a:t>
            </a:r>
            <a:r>
              <a:rPr lang="en-US" i="1" baseline="-25000">
                <a:solidFill>
                  <a:srgbClr val="0000FF"/>
                </a:solidFill>
                <a:sym typeface="Symbol" pitchFamily="100" charset="2"/>
              </a:rPr>
              <a:t>c </a:t>
            </a:r>
            <a:r>
              <a:rPr lang="en-US">
                <a:solidFill>
                  <a:srgbClr val="0000FF"/>
                </a:solidFill>
              </a:rPr>
              <a:t>(3900) – tetraquark J</a:t>
            </a:r>
            <a:r>
              <a:rPr lang="en-US" baseline="30000">
                <a:solidFill>
                  <a:srgbClr val="0000FF"/>
                </a:solidFill>
              </a:rPr>
              <a:t>PC</a:t>
            </a:r>
            <a:r>
              <a:rPr lang="en-US">
                <a:solidFill>
                  <a:srgbClr val="0000FF"/>
                </a:solidFill>
              </a:rPr>
              <a:t> = 1</a:t>
            </a:r>
            <a:r>
              <a:rPr lang="en-US" baseline="30000">
                <a:solidFill>
                  <a:srgbClr val="0000FF"/>
                </a:solidFill>
              </a:rPr>
              <a:t>++</a:t>
            </a:r>
            <a:endParaRPr lang="en-US">
              <a:solidFill>
                <a:srgbClr val="0000FF"/>
              </a:solidFill>
            </a:endParaRPr>
          </a:p>
          <a:p>
            <a:pPr algn="ctr"/>
            <a:r>
              <a:rPr lang="en-US" i="1">
                <a:solidFill>
                  <a:srgbClr val="0000FF"/>
                </a:solidFill>
              </a:rPr>
              <a:t>May be??</a:t>
            </a:r>
            <a:endParaRPr lang="ru-RU" i="1">
              <a:solidFill>
                <a:srgbClr val="0000FF"/>
              </a:solidFill>
            </a:endParaRPr>
          </a:p>
        </p:txBody>
      </p:sp>
      <p:sp>
        <p:nvSpPr>
          <p:cNvPr id="104476" name="TextBox 5"/>
          <p:cNvSpPr txBox="1">
            <a:spLocks noChangeArrowheads="1"/>
          </p:cNvSpPr>
          <p:nvPr/>
        </p:nvSpPr>
        <p:spPr bwMode="auto">
          <a:xfrm>
            <a:off x="153988" y="215900"/>
            <a:ext cx="292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6000">
                <a:solidFill>
                  <a:srgbClr val="FF0000"/>
                </a:solidFill>
              </a:rPr>
              <a:t>!</a:t>
            </a:r>
            <a:endParaRPr lang="ru-RU" sz="6000">
              <a:solidFill>
                <a:srgbClr val="FF0000"/>
              </a:solidFill>
            </a:endParaRPr>
          </a:p>
        </p:txBody>
      </p:sp>
      <p:pic>
        <p:nvPicPr>
          <p:cNvPr id="104477"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6188" y="1895475"/>
            <a:ext cx="27781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8"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7413" y="1603375"/>
            <a:ext cx="10683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9"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2025" y="1639888"/>
            <a:ext cx="561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0" name="TextBox 31"/>
          <p:cNvSpPr txBox="1">
            <a:spLocks noChangeArrowheads="1"/>
          </p:cNvSpPr>
          <p:nvPr/>
        </p:nvSpPr>
        <p:spPr bwMode="auto">
          <a:xfrm>
            <a:off x="8223250" y="1566863"/>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400"/>
              <a:t>by</a:t>
            </a:r>
            <a:endParaRPr lang="ru-RU" sz="1400"/>
          </a:p>
        </p:txBody>
      </p:sp>
      <p:cxnSp>
        <p:nvCxnSpPr>
          <p:cNvPr id="35" name="Прямая со стрелкой 34"/>
          <p:cNvCxnSpPr>
            <a:endCxn id="104476" idx="1"/>
          </p:cNvCxnSpPr>
          <p:nvPr/>
        </p:nvCxnSpPr>
        <p:spPr>
          <a:xfrm>
            <a:off x="-1255713" y="-157163"/>
            <a:ext cx="1409701" cy="8763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1"/>
          <p:cNvSpPr txBox="1">
            <a:spLocks noChangeArrowheads="1"/>
          </p:cNvSpPr>
          <p:nvPr/>
        </p:nvSpPr>
        <p:spPr bwMode="auto">
          <a:xfrm>
            <a:off x="250825" y="225425"/>
            <a:ext cx="8677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spcBef>
                <a:spcPct val="50000"/>
              </a:spcBef>
            </a:pPr>
            <a:r>
              <a:rPr lang="en-US" sz="1600" b="1"/>
              <a:t>THE SPECTRUM OF SINGLET (</a:t>
            </a:r>
            <a:r>
              <a:rPr lang="en-US" sz="1600" b="1" i="1" baseline="30000"/>
              <a:t>1</a:t>
            </a:r>
            <a:r>
              <a:rPr lang="en-US" sz="1600" b="1" i="1"/>
              <a:t>S</a:t>
            </a:r>
            <a:r>
              <a:rPr lang="en-US" sz="1600" b="1" i="1" baseline="-25000"/>
              <a:t>0</a:t>
            </a:r>
            <a:r>
              <a:rPr lang="en-US" sz="1600" b="1"/>
              <a:t>) AND TRIPLET (</a:t>
            </a:r>
            <a:r>
              <a:rPr lang="en-US" sz="1600" b="1" i="1" baseline="30000"/>
              <a:t>3</a:t>
            </a:r>
            <a:r>
              <a:rPr lang="en-US" sz="1600" b="1" i="1"/>
              <a:t>S</a:t>
            </a:r>
            <a:r>
              <a:rPr lang="en-US" sz="1600" b="1" i="1" baseline="-25000"/>
              <a:t>1</a:t>
            </a:r>
            <a:r>
              <a:rPr lang="en-US" sz="1600" b="1"/>
              <a:t>) STATES OF CHARMONIUM</a:t>
            </a:r>
            <a:endParaRPr lang="ru-RU" sz="1600" b="1"/>
          </a:p>
        </p:txBody>
      </p:sp>
      <p:pic>
        <p:nvPicPr>
          <p:cNvPr id="1064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8" y="508000"/>
            <a:ext cx="8678862"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Прямая со стрелкой 13"/>
          <p:cNvCxnSpPr>
            <a:cxnSpLocks noChangeShapeType="1"/>
          </p:cNvCxnSpPr>
          <p:nvPr/>
        </p:nvCxnSpPr>
        <p:spPr bwMode="auto">
          <a:xfrm rot="16200000" flipV="1">
            <a:off x="6233319" y="2301081"/>
            <a:ext cx="730250" cy="547688"/>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8" name="Прямая со стрелкой 17"/>
          <p:cNvCxnSpPr/>
          <p:nvPr/>
        </p:nvCxnSpPr>
        <p:spPr>
          <a:xfrm rot="10800000">
            <a:off x="6324600" y="2819400"/>
            <a:ext cx="496888" cy="1381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Прямоугольник 18"/>
          <p:cNvSpPr>
            <a:spLocks noChangeArrowheads="1"/>
          </p:cNvSpPr>
          <p:nvPr/>
        </p:nvSpPr>
        <p:spPr bwMode="auto">
          <a:xfrm>
            <a:off x="6397625" y="3027363"/>
            <a:ext cx="47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3</a:t>
            </a:r>
            <a:r>
              <a:rPr lang="en-US" sz="1200" baseline="30000"/>
              <a:t>3</a:t>
            </a:r>
            <a:r>
              <a:rPr lang="en-US" sz="1200"/>
              <a:t>D</a:t>
            </a:r>
            <a:r>
              <a:rPr lang="en-US" sz="1200" baseline="-25000"/>
              <a:t>1</a:t>
            </a:r>
            <a:endParaRPr lang="ru-RU" sz="1200"/>
          </a:p>
        </p:txBody>
      </p:sp>
      <p:sp>
        <p:nvSpPr>
          <p:cNvPr id="20" name="Прямоугольник 19"/>
          <p:cNvSpPr>
            <a:spLocks noChangeArrowheads="1"/>
          </p:cNvSpPr>
          <p:nvPr/>
        </p:nvSpPr>
        <p:spPr bwMode="auto">
          <a:xfrm>
            <a:off x="6580188" y="2333625"/>
            <a:ext cx="446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5</a:t>
            </a:r>
            <a:r>
              <a:rPr lang="en-US" sz="1200" baseline="30000"/>
              <a:t>3</a:t>
            </a:r>
            <a:r>
              <a:rPr lang="en-US" sz="1200"/>
              <a:t>S</a:t>
            </a:r>
            <a:r>
              <a:rPr lang="en-US" sz="1200" baseline="-25000"/>
              <a:t>1</a:t>
            </a:r>
            <a:endParaRPr lang="ru-RU" sz="1200"/>
          </a:p>
        </p:txBody>
      </p:sp>
      <p:sp>
        <p:nvSpPr>
          <p:cNvPr id="21" name="Прямоугольник 20"/>
          <p:cNvSpPr>
            <a:spLocks noChangeArrowheads="1"/>
          </p:cNvSpPr>
          <p:nvPr/>
        </p:nvSpPr>
        <p:spPr bwMode="auto">
          <a:xfrm>
            <a:off x="6858000" y="2881313"/>
            <a:ext cx="2262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Ding G.J. et al., arXiv: 0708:3712</a:t>
            </a:r>
            <a:endParaRPr lang="ru-RU" sz="1200"/>
          </a:p>
        </p:txBody>
      </p:sp>
      <p:pic>
        <p:nvPicPr>
          <p:cNvPr id="1065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963" y="4852988"/>
            <a:ext cx="24542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850" y="2378075"/>
            <a:ext cx="13509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avec flèche 6"/>
          <p:cNvCxnSpPr>
            <a:cxnSpLocks noChangeShapeType="1"/>
          </p:cNvCxnSpPr>
          <p:nvPr/>
        </p:nvCxnSpPr>
        <p:spPr bwMode="auto">
          <a:xfrm flipH="1" flipV="1">
            <a:off x="6324600" y="1600200"/>
            <a:ext cx="547688" cy="12811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 name="Прямоугольник 18"/>
          <p:cNvSpPr>
            <a:spLocks noChangeArrowheads="1"/>
          </p:cNvSpPr>
          <p:nvPr/>
        </p:nvSpPr>
        <p:spPr bwMode="auto">
          <a:xfrm>
            <a:off x="6438900" y="1709738"/>
            <a:ext cx="1422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M(6</a:t>
            </a:r>
            <a:r>
              <a:rPr lang="en-US" sz="1200" baseline="30000"/>
              <a:t>3</a:t>
            </a:r>
            <a:r>
              <a:rPr lang="en-US" sz="1200"/>
              <a:t>S</a:t>
            </a:r>
            <a:r>
              <a:rPr lang="en-US" sz="1200" baseline="-25000"/>
              <a:t>1</a:t>
            </a:r>
            <a:r>
              <a:rPr lang="en-US" sz="1200"/>
              <a:t>)=4977MeV</a:t>
            </a:r>
            <a:endParaRPr lang="ru-RU"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10"/>
                                        </p:tgtEl>
                                        <p:attrNameLst>
                                          <p:attrName>style.visibility</p:attrName>
                                        </p:attrNameLst>
                                      </p:cBhvr>
                                      <p:to>
                                        <p:strVal val="visible"/>
                                      </p:to>
                                    </p:set>
                                    <p:anim calcmode="lin" valueType="num">
                                      <p:cBhvr additive="base">
                                        <p:cTn id="37" dur="500" fill="hold"/>
                                        <p:tgtEl>
                                          <p:spTgt spid="51210"/>
                                        </p:tgtEl>
                                        <p:attrNameLst>
                                          <p:attrName>ppt_x</p:attrName>
                                        </p:attrNameLst>
                                      </p:cBhvr>
                                      <p:tavLst>
                                        <p:tav tm="0">
                                          <p:val>
                                            <p:strVal val="#ppt_x"/>
                                          </p:val>
                                        </p:tav>
                                        <p:tav tm="100000">
                                          <p:val>
                                            <p:strVal val="#ppt_x"/>
                                          </p:val>
                                        </p:tav>
                                      </p:tavLst>
                                    </p:anim>
                                    <p:anim calcmode="lin" valueType="num">
                                      <p:cBhvr additive="base">
                                        <p:cTn id="38"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ChangeArrowheads="1"/>
          </p:cNvSpPr>
          <p:nvPr/>
        </p:nvSpPr>
        <p:spPr bwMode="auto">
          <a:xfrm>
            <a:off x="0" y="427038"/>
            <a:ext cx="8964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600" b="1"/>
              <a:t>             THE SPECTRUM OF SINGLET (</a:t>
            </a:r>
            <a:r>
              <a:rPr lang="en-US" sz="1600" b="1" i="1" baseline="30000"/>
              <a:t>1</a:t>
            </a:r>
            <a:r>
              <a:rPr lang="en-US" sz="1600" b="1" i="1"/>
              <a:t>P</a:t>
            </a:r>
            <a:r>
              <a:rPr lang="en-US" sz="1600" b="1" i="1" baseline="-25000"/>
              <a:t>1</a:t>
            </a:r>
            <a:r>
              <a:rPr lang="en-US" sz="1600" b="1"/>
              <a:t>) AND TRIPLET (</a:t>
            </a:r>
            <a:r>
              <a:rPr lang="en-US" sz="1600" b="1" i="1" baseline="30000"/>
              <a:t>3</a:t>
            </a:r>
            <a:r>
              <a:rPr lang="en-US" sz="1600" b="1" i="1"/>
              <a:t>P</a:t>
            </a:r>
            <a:r>
              <a:rPr lang="en-US" sz="1600" b="1" i="1" baseline="-25000"/>
              <a:t>J</a:t>
            </a:r>
            <a:r>
              <a:rPr lang="en-US" sz="1600" b="1"/>
              <a:t>) STATES OF CHARMONIUM</a:t>
            </a:r>
          </a:p>
        </p:txBody>
      </p:sp>
      <p:pic>
        <p:nvPicPr>
          <p:cNvPr id="10854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88" y="776288"/>
            <a:ext cx="8251825"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5364163"/>
            <a:ext cx="24542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5"/>
          <p:cNvSpPr txBox="1">
            <a:spLocks noChangeArrowheads="1"/>
          </p:cNvSpPr>
          <p:nvPr/>
        </p:nvSpPr>
        <p:spPr bwMode="auto">
          <a:xfrm>
            <a:off x="179388" y="225425"/>
            <a:ext cx="8713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spcBef>
                <a:spcPct val="50000"/>
              </a:spcBef>
            </a:pPr>
            <a:r>
              <a:rPr lang="en-US" sz="1600" b="1"/>
              <a:t>THE SPECTRUM OF SINGLET </a:t>
            </a:r>
            <a:r>
              <a:rPr lang="en-US" sz="1600" b="1" i="1" baseline="30000"/>
              <a:t>1</a:t>
            </a:r>
            <a:r>
              <a:rPr lang="en-US" sz="1600" b="1" i="1"/>
              <a:t>D</a:t>
            </a:r>
            <a:r>
              <a:rPr lang="en-US" sz="1600" b="1" i="1" baseline="-25000"/>
              <a:t>2</a:t>
            </a:r>
            <a:r>
              <a:rPr lang="en-US" sz="1600" b="1"/>
              <a:t> AND TRIPLET</a:t>
            </a:r>
            <a:r>
              <a:rPr lang="en-US" sz="1600" b="1" baseline="30000"/>
              <a:t>  </a:t>
            </a:r>
            <a:r>
              <a:rPr lang="en-US" sz="1600" b="1" i="1" baseline="30000"/>
              <a:t>3</a:t>
            </a:r>
            <a:r>
              <a:rPr lang="en-US" sz="1600" b="1" i="1"/>
              <a:t>D</a:t>
            </a:r>
            <a:r>
              <a:rPr lang="en-US" sz="1600" b="1" i="1" baseline="-25000"/>
              <a:t>J</a:t>
            </a:r>
            <a:r>
              <a:rPr lang="en-US" sz="1600" b="1"/>
              <a:t> STATES OF CHARMONIUM</a:t>
            </a:r>
            <a:endParaRPr lang="ru-RU" sz="1600" b="1"/>
          </a:p>
        </p:txBody>
      </p:sp>
      <p:pic>
        <p:nvPicPr>
          <p:cNvPr id="110595" name="Picture 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19138" y="620713"/>
            <a:ext cx="7921625" cy="5927725"/>
          </a:xfrm>
          <a:noFill/>
        </p:spPr>
      </p:pic>
      <p:pic>
        <p:nvPicPr>
          <p:cNvPr id="1105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5327650"/>
            <a:ext cx="24526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Gra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330200"/>
            <a:ext cx="9053512"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2"/>
          <p:cNvSpPr txBox="1">
            <a:spLocks noChangeArrowheads="1"/>
          </p:cNvSpPr>
          <p:nvPr/>
        </p:nvSpPr>
        <p:spPr bwMode="auto">
          <a:xfrm>
            <a:off x="320675" y="90488"/>
            <a:ext cx="8351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1600" b="1"/>
              <a:t>SPECTRUM OF CHARMED HYBRIDS WITH QUANTUM NUMBERS </a:t>
            </a:r>
          </a:p>
          <a:p>
            <a:pPr algn="ctr" eaLnBrk="1" hangingPunct="1"/>
            <a:r>
              <a:rPr lang="en-US" sz="1600" b="1"/>
              <a:t>J</a:t>
            </a:r>
            <a:r>
              <a:rPr lang="en-US" sz="1600" b="1" baseline="30000"/>
              <a:t>PC</a:t>
            </a:r>
            <a:r>
              <a:rPr lang="en-US" sz="1600" b="1"/>
              <a:t> = 3</a:t>
            </a:r>
            <a:r>
              <a:rPr lang="en-US" sz="1600" b="1" baseline="30000"/>
              <a:t>+-</a:t>
            </a:r>
            <a:r>
              <a:rPr lang="en-US" sz="1600" b="1"/>
              <a:t>, 2</a:t>
            </a:r>
            <a:r>
              <a:rPr lang="en-US" sz="1600" b="1" baseline="30000"/>
              <a:t>++</a:t>
            </a:r>
            <a:r>
              <a:rPr lang="en-US" sz="1600" b="1"/>
              <a:t>, 2</a:t>
            </a:r>
            <a:r>
              <a:rPr lang="en-US" sz="1600" b="1" baseline="30000"/>
              <a:t>-+</a:t>
            </a:r>
            <a:r>
              <a:rPr lang="en-US" sz="1600" b="1"/>
              <a:t>, 1</a:t>
            </a:r>
            <a:r>
              <a:rPr lang="en-US" sz="1600" b="1" baseline="30000"/>
              <a:t>-+</a:t>
            </a:r>
            <a:r>
              <a:rPr lang="en-US" sz="1600" b="1"/>
              <a:t>, 1</a:t>
            </a:r>
            <a:r>
              <a:rPr lang="en-US" sz="1600" b="1" baseline="30000"/>
              <a:t>- -</a:t>
            </a:r>
            <a:r>
              <a:rPr lang="en-US" sz="1600" b="1"/>
              <a:t>, 0</a:t>
            </a:r>
            <a:r>
              <a:rPr lang="en-US" sz="1600" b="1" baseline="30000"/>
              <a:t>-+</a:t>
            </a:r>
            <a:r>
              <a:rPr lang="en-US" sz="1600" b="1"/>
              <a:t>, 0</a:t>
            </a:r>
            <a:r>
              <a:rPr lang="en-US" sz="1600" b="1" baseline="30000"/>
              <a:t>++</a:t>
            </a:r>
            <a:r>
              <a:rPr lang="en-US" sz="1600" b="1"/>
              <a:t>.</a:t>
            </a:r>
            <a:endParaRPr lang="ru-RU" sz="1600" b="1"/>
          </a:p>
        </p:txBody>
      </p:sp>
      <p:sp>
        <p:nvSpPr>
          <p:cNvPr id="112644" name="AutoShape 7"/>
          <p:cNvSpPr>
            <a:spLocks noChangeArrowheads="1"/>
          </p:cNvSpPr>
          <p:nvPr/>
        </p:nvSpPr>
        <p:spPr bwMode="auto">
          <a:xfrm>
            <a:off x="7486650" y="4473575"/>
            <a:ext cx="1476375" cy="1116013"/>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a:r>
              <a:rPr lang="en-US"/>
              <a:t>has the lowest mass</a:t>
            </a:r>
            <a:r>
              <a:rPr lang="ru-RU"/>
              <a:t> </a:t>
            </a:r>
          </a:p>
        </p:txBody>
      </p:sp>
      <p:sp>
        <p:nvSpPr>
          <p:cNvPr id="112645" name="Line 8"/>
          <p:cNvSpPr>
            <a:spLocks noChangeShapeType="1"/>
          </p:cNvSpPr>
          <p:nvPr/>
        </p:nvSpPr>
        <p:spPr bwMode="auto">
          <a:xfrm flipH="1" flipV="1">
            <a:off x="5256213" y="5589588"/>
            <a:ext cx="23034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 name="Овальная выноска 5"/>
          <p:cNvSpPr/>
          <p:nvPr/>
        </p:nvSpPr>
        <p:spPr>
          <a:xfrm>
            <a:off x="6689725" y="763588"/>
            <a:ext cx="1533525" cy="584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latin typeface="Times New Roman" pitchFamily="100" charset="0"/>
                <a:ea typeface="ＭＳ Ｐゴシック" pitchFamily="100" charset="-128"/>
                <a:cs typeface="Times New Roman" pitchFamily="100" charset="0"/>
              </a:rPr>
              <a:t>J</a:t>
            </a:r>
            <a:r>
              <a:rPr lang="en-US" baseline="30000">
                <a:solidFill>
                  <a:schemeClr val="tx1"/>
                </a:solidFill>
                <a:latin typeface="Times New Roman" pitchFamily="100" charset="0"/>
                <a:ea typeface="ＭＳ Ｐゴシック" pitchFamily="100" charset="-128"/>
                <a:cs typeface="Times New Roman" pitchFamily="100" charset="0"/>
              </a:rPr>
              <a:t>PC </a:t>
            </a:r>
            <a:r>
              <a:rPr lang="en-US">
                <a:solidFill>
                  <a:schemeClr val="tx1"/>
                </a:solidFill>
                <a:latin typeface="Times New Roman" pitchFamily="100" charset="0"/>
                <a:ea typeface="ＭＳ Ｐゴシック" pitchFamily="100" charset="-128"/>
                <a:cs typeface="Times New Roman" pitchFamily="100" charset="0"/>
              </a:rPr>
              <a:t>exotic</a:t>
            </a:r>
            <a:r>
              <a:rPr lang="en-US" baseline="30000">
                <a:solidFill>
                  <a:srgbClr val="FFFFFF"/>
                </a:solidFill>
                <a:latin typeface="Times New Roman" pitchFamily="100" charset="0"/>
                <a:ea typeface="ＭＳ Ｐゴシック" pitchFamily="100" charset="-128"/>
                <a:cs typeface="Times New Roman" pitchFamily="100" charset="0"/>
              </a:rPr>
              <a:t> </a:t>
            </a:r>
            <a:endParaRPr lang="ru-RU">
              <a:solidFill>
                <a:srgbClr val="FFFFFF"/>
              </a:solidFill>
              <a:latin typeface="Times New Roman" pitchFamily="100" charset="0"/>
              <a:ea typeface="ＭＳ Ｐゴシック" pitchFamily="100" charset="-128"/>
              <a:cs typeface="Times New Roman" pitchFamily="100" charset="0"/>
            </a:endParaRPr>
          </a:p>
        </p:txBody>
      </p:sp>
      <p:sp>
        <p:nvSpPr>
          <p:cNvPr id="11" name="Овальная выноска 10"/>
          <p:cNvSpPr/>
          <p:nvPr/>
        </p:nvSpPr>
        <p:spPr>
          <a:xfrm>
            <a:off x="6653213" y="1493838"/>
            <a:ext cx="2081212" cy="6937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latin typeface="Times New Roman" pitchFamily="100" charset="0"/>
                <a:ea typeface="ＭＳ Ｐゴシック" pitchFamily="100" charset="-128"/>
                <a:cs typeface="Times New Roman" pitchFamily="100" charset="0"/>
              </a:rPr>
              <a:t>J</a:t>
            </a:r>
            <a:r>
              <a:rPr lang="en-US" baseline="30000">
                <a:solidFill>
                  <a:schemeClr val="tx1"/>
                </a:solidFill>
                <a:latin typeface="Times New Roman" pitchFamily="100" charset="0"/>
                <a:ea typeface="ＭＳ Ｐゴシック" pitchFamily="100" charset="-128"/>
                <a:cs typeface="Times New Roman" pitchFamily="100" charset="0"/>
              </a:rPr>
              <a:t>PC  </a:t>
            </a:r>
            <a:r>
              <a:rPr lang="en-US">
                <a:solidFill>
                  <a:schemeClr val="tx1"/>
                </a:solidFill>
                <a:latin typeface="Times New Roman" pitchFamily="100" charset="0"/>
                <a:ea typeface="ＭＳ Ｐゴシック" pitchFamily="100" charset="-128"/>
                <a:cs typeface="Times New Roman" pitchFamily="100" charset="0"/>
              </a:rPr>
              <a:t>nonexotic</a:t>
            </a:r>
            <a:r>
              <a:rPr lang="en-US" baseline="30000">
                <a:solidFill>
                  <a:srgbClr val="FFFFFF"/>
                </a:solidFill>
                <a:latin typeface="Times New Roman" pitchFamily="100" charset="0"/>
                <a:ea typeface="ＭＳ Ｐゴシック" pitchFamily="100" charset="-128"/>
                <a:cs typeface="Times New Roman" pitchFamily="100" charset="0"/>
              </a:rPr>
              <a:t> </a:t>
            </a:r>
            <a:endParaRPr lang="ru-RU">
              <a:solidFill>
                <a:srgbClr val="FFFFFF"/>
              </a:solidFill>
              <a:latin typeface="Times New Roman" pitchFamily="100" charset="0"/>
              <a:ea typeface="ＭＳ Ｐゴシック" pitchFamily="100" charset="-128"/>
              <a:cs typeface="Times New Roman" pitchFamily="100" charset="0"/>
            </a:endParaRPr>
          </a:p>
        </p:txBody>
      </p:sp>
      <p:cxnSp>
        <p:nvCxnSpPr>
          <p:cNvPr id="112648" name="Прямая со стрелкой 12"/>
          <p:cNvCxnSpPr>
            <a:cxnSpLocks noChangeShapeType="1"/>
            <a:stCxn id="11" idx="8"/>
          </p:cNvCxnSpPr>
          <p:nvPr/>
        </p:nvCxnSpPr>
        <p:spPr bwMode="auto">
          <a:xfrm rot="5400000" flipH="1">
            <a:off x="6711950" y="1727200"/>
            <a:ext cx="14288" cy="1081088"/>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12649" name="Прямая со стрелкой 14"/>
          <p:cNvCxnSpPr>
            <a:cxnSpLocks noChangeShapeType="1"/>
            <a:stCxn id="6" idx="8"/>
          </p:cNvCxnSpPr>
          <p:nvPr/>
        </p:nvCxnSpPr>
        <p:spPr bwMode="auto">
          <a:xfrm rot="5400000" flipH="1">
            <a:off x="6201569" y="484982"/>
            <a:ext cx="0" cy="187166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2"/>
          <p:cNvSpPr txBox="1">
            <a:spLocks noChangeArrowheads="1"/>
          </p:cNvSpPr>
          <p:nvPr/>
        </p:nvSpPr>
        <p:spPr bwMode="auto">
          <a:xfrm>
            <a:off x="287338" y="225425"/>
            <a:ext cx="86407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1600" b="1"/>
              <a:t>SPECTRUM OF CHARMED HYBRIDS WITH QUANTUM NUMBERS </a:t>
            </a:r>
          </a:p>
          <a:p>
            <a:pPr algn="ctr" eaLnBrk="1" hangingPunct="1"/>
            <a:r>
              <a:rPr lang="en-US" sz="1600"/>
              <a:t> </a:t>
            </a:r>
            <a:r>
              <a:rPr lang="en-US" sz="1600" b="1"/>
              <a:t>J</a:t>
            </a:r>
            <a:r>
              <a:rPr lang="en-US" sz="1600" b="1" baseline="30000"/>
              <a:t>PC</a:t>
            </a:r>
            <a:r>
              <a:rPr lang="en-US" sz="1600" b="1"/>
              <a:t> = 3</a:t>
            </a:r>
            <a:r>
              <a:rPr lang="en-US" sz="1600" b="1" baseline="30000"/>
              <a:t>-+</a:t>
            </a:r>
            <a:r>
              <a:rPr lang="en-US" sz="1600" b="1"/>
              <a:t>, 2</a:t>
            </a:r>
            <a:r>
              <a:rPr lang="en-US" sz="1600" b="1" baseline="30000"/>
              <a:t>--</a:t>
            </a:r>
            <a:r>
              <a:rPr lang="en-US" sz="1600" b="1"/>
              <a:t>, 2</a:t>
            </a:r>
            <a:r>
              <a:rPr lang="en-US" sz="1600" b="1" baseline="30000"/>
              <a:t>+-</a:t>
            </a:r>
            <a:r>
              <a:rPr lang="en-US" sz="1600" b="1"/>
              <a:t>, 1</a:t>
            </a:r>
            <a:r>
              <a:rPr lang="en-US" sz="1600" b="1" baseline="30000"/>
              <a:t>+-</a:t>
            </a:r>
            <a:r>
              <a:rPr lang="en-US" sz="1600" b="1"/>
              <a:t>, 1</a:t>
            </a:r>
            <a:r>
              <a:rPr lang="en-US" sz="1600" b="1" baseline="30000"/>
              <a:t>++</a:t>
            </a:r>
            <a:r>
              <a:rPr lang="en-US" sz="1600" b="1"/>
              <a:t>, 0</a:t>
            </a:r>
            <a:r>
              <a:rPr lang="en-US" sz="1600" b="1" baseline="30000"/>
              <a:t>+-</a:t>
            </a:r>
            <a:r>
              <a:rPr lang="en-US" sz="1600" b="1"/>
              <a:t>, 0</a:t>
            </a:r>
            <a:r>
              <a:rPr lang="en-US" sz="1600" b="1" baseline="30000"/>
              <a:t>--</a:t>
            </a:r>
            <a:r>
              <a:rPr lang="en-US" sz="1600" b="1"/>
              <a:t>.</a:t>
            </a:r>
            <a:endParaRPr lang="ru-RU" sz="1600" b="1"/>
          </a:p>
        </p:txBody>
      </p:sp>
      <p:pic>
        <p:nvPicPr>
          <p:cNvPr id="114691" name="Picture 2" descr="Grap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733425"/>
            <a:ext cx="8707437"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лако 2"/>
          <p:cNvSpPr/>
          <p:nvPr/>
        </p:nvSpPr>
        <p:spPr>
          <a:xfrm>
            <a:off x="5688013" y="4797425"/>
            <a:ext cx="3240087" cy="14398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sz="1200">
                <a:solidFill>
                  <a:schemeClr val="tx1"/>
                </a:solidFill>
                <a:ea typeface="ＭＳ Ｐゴシック" pitchFamily="100" charset="-128"/>
              </a:rPr>
              <a:t>The well accepted picture is tha</a:t>
            </a:r>
            <a:r>
              <a:rPr lang="en-US" sz="1200">
                <a:solidFill>
                  <a:schemeClr val="tx1"/>
                </a:solidFill>
                <a:ea typeface="ＭＳ Ｐゴシック" pitchFamily="100" charset="-128"/>
              </a:rPr>
              <a:t> </a:t>
            </a:r>
            <a:r>
              <a:rPr lang="ru-RU" sz="1200">
                <a:solidFill>
                  <a:schemeClr val="tx1"/>
                </a:solidFill>
                <a:ea typeface="ＭＳ Ｐゴシック" pitchFamily="100" charset="-128"/>
              </a:rPr>
              <a:t>the quartet 1</a:t>
            </a:r>
            <a:r>
              <a:rPr lang="en-US" sz="1200" baseline="30000">
                <a:solidFill>
                  <a:schemeClr val="tx1"/>
                </a:solidFill>
                <a:ea typeface="ＭＳ Ｐゴシック" pitchFamily="100" charset="-128"/>
              </a:rPr>
              <a:t>--</a:t>
            </a:r>
            <a:r>
              <a:rPr lang="ru-RU" sz="1200">
                <a:solidFill>
                  <a:schemeClr val="tx1"/>
                </a:solidFill>
                <a:ea typeface="ＭＳ Ｐゴシック" pitchFamily="100" charset="-128"/>
              </a:rPr>
              <a:t>,(0,1,2)</a:t>
            </a:r>
            <a:r>
              <a:rPr lang="en-US" sz="1200" baseline="30000">
                <a:solidFill>
                  <a:schemeClr val="tx1"/>
                </a:solidFill>
                <a:ea typeface="ＭＳ Ｐゴシック" pitchFamily="100" charset="-128"/>
              </a:rPr>
              <a:t>-</a:t>
            </a:r>
            <a:r>
              <a:rPr lang="ru-RU" sz="1200" baseline="30000">
                <a:solidFill>
                  <a:schemeClr val="tx1"/>
                </a:solidFill>
                <a:ea typeface="ＭＳ Ｐゴシック" pitchFamily="100" charset="-128"/>
              </a:rPr>
              <a:t>+</a:t>
            </a:r>
            <a:r>
              <a:rPr lang="ru-RU" sz="1200">
                <a:solidFill>
                  <a:schemeClr val="tx1"/>
                </a:solidFill>
                <a:ea typeface="ＭＳ Ｐゴシック" pitchFamily="100" charset="-128"/>
              </a:rPr>
              <a:t> is lower in mass than</a:t>
            </a:r>
          </a:p>
          <a:p>
            <a:r>
              <a:rPr lang="ru-RU" sz="1200">
                <a:solidFill>
                  <a:schemeClr val="tx1"/>
                </a:solidFill>
                <a:ea typeface="ＭＳ Ｐゴシック" pitchFamily="100" charset="-128"/>
              </a:rPr>
              <a:t>1</a:t>
            </a:r>
            <a:r>
              <a:rPr lang="ru-RU" sz="1200" baseline="30000">
                <a:solidFill>
                  <a:schemeClr val="tx1"/>
                </a:solidFill>
                <a:ea typeface="ＭＳ Ｐゴシック" pitchFamily="100" charset="-128"/>
              </a:rPr>
              <a:t>++</a:t>
            </a:r>
            <a:r>
              <a:rPr lang="ru-RU" sz="1200">
                <a:solidFill>
                  <a:schemeClr val="tx1"/>
                </a:solidFill>
                <a:ea typeface="ＭＳ Ｐゴシック" pitchFamily="100" charset="-128"/>
              </a:rPr>
              <a:t>,(0,1,2)</a:t>
            </a:r>
            <a:r>
              <a:rPr lang="ru-RU" sz="1200" baseline="30000">
                <a:solidFill>
                  <a:schemeClr val="tx1"/>
                </a:solidFill>
                <a:ea typeface="ＭＳ Ｐゴシック" pitchFamily="100" charset="-128"/>
              </a:rPr>
              <a:t>+</a:t>
            </a:r>
            <a:r>
              <a:rPr lang="en-US" sz="1200" baseline="30000">
                <a:solidFill>
                  <a:schemeClr val="tx1"/>
                </a:solidFill>
                <a:ea typeface="ＭＳ Ｐゴシック" pitchFamily="100" charset="-128"/>
              </a:rPr>
              <a:t>-</a:t>
            </a:r>
            <a:r>
              <a:rPr lang="ru-RU" sz="1200">
                <a:solidFill>
                  <a:schemeClr val="tx1"/>
                </a:solidFill>
                <a:ea typeface="ＭＳ Ｐゴシック" pitchFamily="100" charset="-128"/>
              </a:rPr>
              <a:t>. The expected splitting is about 1</a:t>
            </a:r>
            <a:r>
              <a:rPr lang="en-US" sz="1200">
                <a:solidFill>
                  <a:schemeClr val="tx1"/>
                </a:solidFill>
                <a:ea typeface="ＭＳ Ｐゴシック" pitchFamily="100" charset="-128"/>
              </a:rPr>
              <a:t>0</a:t>
            </a:r>
            <a:r>
              <a:rPr lang="ru-RU" sz="1200">
                <a:solidFill>
                  <a:schemeClr val="tx1"/>
                </a:solidFill>
                <a:ea typeface="ＭＳ Ｐゴシック" pitchFamily="100" charset="-128"/>
              </a:rPr>
              <a:t>0-250</a:t>
            </a:r>
            <a:r>
              <a:rPr lang="en-US" sz="1200">
                <a:solidFill>
                  <a:schemeClr val="tx1"/>
                </a:solidFill>
                <a:ea typeface="ＭＳ Ｐゴシック" pitchFamily="100" charset="-128"/>
              </a:rPr>
              <a:t> </a:t>
            </a:r>
            <a:r>
              <a:rPr lang="ru-RU" sz="1200">
                <a:solidFill>
                  <a:schemeClr val="tx1"/>
                </a:solidFill>
                <a:ea typeface="ＭＳ Ｐゴシック" pitchFamily="100" charset="-128"/>
              </a:rPr>
              <a:t>MeV from 1</a:t>
            </a:r>
            <a:r>
              <a:rPr lang="en-US" sz="1200" baseline="30000">
                <a:solidFill>
                  <a:schemeClr val="tx1"/>
                </a:solidFill>
                <a:ea typeface="ＭＳ Ｐゴシック" pitchFamily="100" charset="-128"/>
              </a:rPr>
              <a:t>-</a:t>
            </a:r>
            <a:r>
              <a:rPr lang="ru-RU" sz="1200" baseline="30000">
                <a:solidFill>
                  <a:schemeClr val="tx1"/>
                </a:solidFill>
                <a:ea typeface="ＭＳ Ｐゴシック" pitchFamily="100" charset="-128"/>
              </a:rPr>
              <a:t>+</a:t>
            </a:r>
            <a:r>
              <a:rPr lang="ru-RU" sz="1200">
                <a:solidFill>
                  <a:schemeClr val="tx1"/>
                </a:solidFill>
                <a:ea typeface="ＭＳ Ｐゴシック" pitchFamily="100" charset="-128"/>
              </a:rPr>
              <a:t> to 0</a:t>
            </a:r>
            <a:r>
              <a:rPr lang="ru-RU" sz="1200" baseline="30000">
                <a:solidFill>
                  <a:schemeClr val="tx1"/>
                </a:solidFill>
                <a:ea typeface="ＭＳ Ｐゴシック" pitchFamily="100" charset="-128"/>
              </a:rPr>
              <a:t>+</a:t>
            </a:r>
            <a:r>
              <a:rPr lang="en-US" sz="1200" baseline="30000">
                <a:solidFill>
                  <a:schemeClr val="tx1"/>
                </a:solidFill>
                <a:ea typeface="ＭＳ Ｐゴシック" pitchFamily="100" charset="-128"/>
              </a:rPr>
              <a:t>-</a:t>
            </a:r>
            <a:endParaRPr lang="ru-RU" sz="1200" baseline="30000">
              <a:solidFill>
                <a:schemeClr val="tx1"/>
              </a:solidFill>
              <a:ea typeface="ＭＳ Ｐゴシック" pitchFamily="100" charset="-128"/>
            </a:endParaRPr>
          </a:p>
        </p:txBody>
      </p:sp>
      <p:sp>
        <p:nvSpPr>
          <p:cNvPr id="5" name="Овальная выноска 4"/>
          <p:cNvSpPr/>
          <p:nvPr/>
        </p:nvSpPr>
        <p:spPr>
          <a:xfrm>
            <a:off x="6616700" y="1895475"/>
            <a:ext cx="1752600" cy="5111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latin typeface="Times New Roman" pitchFamily="100" charset="0"/>
              <a:ea typeface="ＭＳ Ｐゴシック" pitchFamily="100" charset="-128"/>
              <a:cs typeface="Times New Roman" pitchFamily="100" charset="0"/>
            </a:endParaRPr>
          </a:p>
          <a:p>
            <a:pPr algn="ctr"/>
            <a:r>
              <a:rPr lang="en-US">
                <a:solidFill>
                  <a:schemeClr val="tx1"/>
                </a:solidFill>
                <a:latin typeface="Times New Roman" pitchFamily="100" charset="0"/>
                <a:ea typeface="ＭＳ Ｐゴシック" pitchFamily="100" charset="-128"/>
                <a:cs typeface="Times New Roman" pitchFamily="100" charset="0"/>
              </a:rPr>
              <a:t>J</a:t>
            </a:r>
            <a:r>
              <a:rPr lang="en-US" baseline="30000">
                <a:solidFill>
                  <a:schemeClr val="tx1"/>
                </a:solidFill>
                <a:latin typeface="Times New Roman" pitchFamily="100" charset="0"/>
                <a:ea typeface="ＭＳ Ｐゴシック" pitchFamily="100" charset="-128"/>
                <a:cs typeface="Times New Roman" pitchFamily="100" charset="0"/>
              </a:rPr>
              <a:t>PC </a:t>
            </a:r>
            <a:r>
              <a:rPr lang="en-US">
                <a:solidFill>
                  <a:schemeClr val="tx1"/>
                </a:solidFill>
                <a:latin typeface="Times New Roman" pitchFamily="100" charset="0"/>
                <a:ea typeface="ＭＳ Ｐゴシック" pitchFamily="100" charset="-128"/>
                <a:cs typeface="Times New Roman" pitchFamily="100" charset="0"/>
              </a:rPr>
              <a:t>exotic</a:t>
            </a:r>
            <a:r>
              <a:rPr lang="en-US" baseline="30000">
                <a:solidFill>
                  <a:srgbClr val="FFFFFF"/>
                </a:solidFill>
                <a:latin typeface="Times New Roman" pitchFamily="100" charset="0"/>
                <a:ea typeface="ＭＳ Ｐゴシック" pitchFamily="100" charset="-128"/>
                <a:cs typeface="Times New Roman" pitchFamily="100" charset="0"/>
              </a:rPr>
              <a:t> </a:t>
            </a:r>
            <a:endParaRPr lang="ru-RU">
              <a:solidFill>
                <a:srgbClr val="FFFFFF"/>
              </a:solidFill>
              <a:latin typeface="Times New Roman" pitchFamily="100" charset="0"/>
              <a:ea typeface="ＭＳ Ｐゴシック" pitchFamily="100" charset="-128"/>
              <a:cs typeface="Times New Roman" pitchFamily="100" charset="0"/>
            </a:endParaRPr>
          </a:p>
          <a:p>
            <a:pPr algn="ctr"/>
            <a:endParaRPr lang="ru-RU">
              <a:solidFill>
                <a:srgbClr val="FFFFFF"/>
              </a:solidFill>
              <a:ea typeface="ＭＳ Ｐゴシック" pitchFamily="100" charset="-128"/>
              <a:cs typeface="Times New Roman" pitchFamily="100" charset="0"/>
            </a:endParaRPr>
          </a:p>
        </p:txBody>
      </p:sp>
      <p:sp>
        <p:nvSpPr>
          <p:cNvPr id="6" name="Овальная выноска 5"/>
          <p:cNvSpPr/>
          <p:nvPr/>
        </p:nvSpPr>
        <p:spPr>
          <a:xfrm>
            <a:off x="6689725" y="836613"/>
            <a:ext cx="2190750" cy="6207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latin typeface="Times New Roman" pitchFamily="100" charset="0"/>
              <a:ea typeface="ＭＳ Ｐゴシック" pitchFamily="100" charset="-128"/>
              <a:cs typeface="Times New Roman" pitchFamily="100" charset="0"/>
            </a:endParaRPr>
          </a:p>
          <a:p>
            <a:pPr algn="ctr"/>
            <a:r>
              <a:rPr lang="en-US">
                <a:solidFill>
                  <a:schemeClr val="tx1"/>
                </a:solidFill>
                <a:latin typeface="Times New Roman" pitchFamily="100" charset="0"/>
                <a:ea typeface="ＭＳ Ｐゴシック" pitchFamily="100" charset="-128"/>
                <a:cs typeface="Times New Roman" pitchFamily="100" charset="0"/>
              </a:rPr>
              <a:t>J</a:t>
            </a:r>
            <a:r>
              <a:rPr lang="en-US" baseline="30000">
                <a:solidFill>
                  <a:schemeClr val="tx1"/>
                </a:solidFill>
                <a:latin typeface="Times New Roman" pitchFamily="100" charset="0"/>
                <a:ea typeface="ＭＳ Ｐゴシック" pitchFamily="100" charset="-128"/>
                <a:cs typeface="Times New Roman" pitchFamily="100" charset="0"/>
              </a:rPr>
              <a:t>PC </a:t>
            </a:r>
            <a:r>
              <a:rPr lang="en-US">
                <a:solidFill>
                  <a:schemeClr val="tx1"/>
                </a:solidFill>
                <a:latin typeface="Times New Roman" pitchFamily="100" charset="0"/>
                <a:ea typeface="ＭＳ Ｐゴシック" pitchFamily="100" charset="-128"/>
                <a:cs typeface="Times New Roman" pitchFamily="100" charset="0"/>
              </a:rPr>
              <a:t>nonexotic</a:t>
            </a:r>
            <a:r>
              <a:rPr lang="en-US" baseline="30000">
                <a:solidFill>
                  <a:srgbClr val="FFFFFF"/>
                </a:solidFill>
                <a:latin typeface="Times New Roman" pitchFamily="100" charset="0"/>
                <a:ea typeface="ＭＳ Ｐゴシック" pitchFamily="100" charset="-128"/>
                <a:cs typeface="Times New Roman" pitchFamily="100" charset="0"/>
              </a:rPr>
              <a:t> </a:t>
            </a:r>
            <a:endParaRPr lang="ru-RU">
              <a:solidFill>
                <a:srgbClr val="FFFFFF"/>
              </a:solidFill>
              <a:latin typeface="Times New Roman" pitchFamily="100" charset="0"/>
              <a:ea typeface="ＭＳ Ｐゴシック" pitchFamily="100" charset="-128"/>
              <a:cs typeface="Times New Roman" pitchFamily="100" charset="0"/>
            </a:endParaRPr>
          </a:p>
          <a:p>
            <a:pPr algn="ctr"/>
            <a:endParaRPr lang="ru-RU">
              <a:solidFill>
                <a:srgbClr val="FFFFFF"/>
              </a:solidFill>
              <a:ea typeface="ＭＳ Ｐゴシック" pitchFamily="100" charset="-128"/>
              <a:cs typeface="Times New Roman" pitchFamily="100" charset="0"/>
            </a:endParaRPr>
          </a:p>
        </p:txBody>
      </p:sp>
      <p:cxnSp>
        <p:nvCxnSpPr>
          <p:cNvPr id="114695" name="Прямая со стрелкой 7"/>
          <p:cNvCxnSpPr>
            <a:cxnSpLocks noChangeShapeType="1"/>
            <a:stCxn id="5" idx="8"/>
          </p:cNvCxnSpPr>
          <p:nvPr/>
        </p:nvCxnSpPr>
        <p:spPr bwMode="auto">
          <a:xfrm rot="5400000" flipH="1">
            <a:off x="6530181" y="1872457"/>
            <a:ext cx="136525" cy="105886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14696" name="Прямая со стрелкой 9"/>
          <p:cNvCxnSpPr>
            <a:cxnSpLocks noChangeShapeType="1"/>
            <a:stCxn id="6" idx="8"/>
          </p:cNvCxnSpPr>
          <p:nvPr/>
        </p:nvCxnSpPr>
        <p:spPr bwMode="auto">
          <a:xfrm rot="5400000" flipH="1">
            <a:off x="6258719" y="464344"/>
            <a:ext cx="4763" cy="213677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114697" name="Line 9"/>
          <p:cNvSpPr>
            <a:spLocks noChangeShapeType="1"/>
          </p:cNvSpPr>
          <p:nvPr/>
        </p:nvSpPr>
        <p:spPr bwMode="auto">
          <a:xfrm flipH="1" flipV="1">
            <a:off x="4267200" y="5562600"/>
            <a:ext cx="1981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2"/>
          <p:cNvSpPr txBox="1">
            <a:spLocks noChangeArrowheads="1"/>
          </p:cNvSpPr>
          <p:nvPr/>
        </p:nvSpPr>
        <p:spPr bwMode="auto">
          <a:xfrm>
            <a:off x="547688" y="165100"/>
            <a:ext cx="8351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1600" b="1"/>
              <a:t>THE SPECTRUM OF TETRAQUARKS WITH THE HIDDEN CHARM.</a:t>
            </a:r>
            <a:endParaRPr lang="ru-RU" sz="1800"/>
          </a:p>
        </p:txBody>
      </p:sp>
      <p:pic>
        <p:nvPicPr>
          <p:cNvPr id="11673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3" y="581025"/>
            <a:ext cx="8626475"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a:spLocks noChangeArrowheads="1"/>
          </p:cNvSpPr>
          <p:nvPr/>
        </p:nvSpPr>
        <p:spPr bwMode="auto">
          <a:xfrm>
            <a:off x="2527300" y="5437188"/>
            <a:ext cx="3614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J</a:t>
            </a:r>
            <a:r>
              <a:rPr lang="en-US" sz="1200" baseline="30000"/>
              <a:t>PC</a:t>
            </a:r>
            <a:r>
              <a:rPr lang="en-US" sz="1200"/>
              <a:t> = 1</a:t>
            </a:r>
            <a:r>
              <a:rPr lang="en-US" sz="1200" baseline="30000"/>
              <a:t>++ </a:t>
            </a:r>
            <a:r>
              <a:rPr lang="en-US" sz="1200"/>
              <a:t> favoured  in 2013 by LHCb arXiv: 1302:6269</a:t>
            </a:r>
            <a:endParaRPr lang="ru-RU" sz="1200"/>
          </a:p>
        </p:txBody>
      </p:sp>
      <p:cxnSp>
        <p:nvCxnSpPr>
          <p:cNvPr id="14" name="Прямая со стрелкой 13"/>
          <p:cNvCxnSpPr>
            <a:cxnSpLocks noChangeShapeType="1"/>
          </p:cNvCxnSpPr>
          <p:nvPr/>
        </p:nvCxnSpPr>
        <p:spPr bwMode="auto">
          <a:xfrm flipV="1">
            <a:off x="3659188" y="4816475"/>
            <a:ext cx="1350962" cy="65722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pic>
        <p:nvPicPr>
          <p:cNvPr id="11674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5327650"/>
            <a:ext cx="2452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Прямая со стрелкой 18"/>
          <p:cNvCxnSpPr>
            <a:cxnSpLocks noChangeShapeType="1"/>
          </p:cNvCxnSpPr>
          <p:nvPr/>
        </p:nvCxnSpPr>
        <p:spPr bwMode="auto">
          <a:xfrm rot="10800000" flipV="1">
            <a:off x="5740400" y="3903663"/>
            <a:ext cx="1679575" cy="6207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7346950" y="3757613"/>
            <a:ext cx="1797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sz="1200"/>
              <a:t>charge partner of X(3872)</a:t>
            </a:r>
            <a:endParaRPr lang="ru-RU" sz="1200"/>
          </a:p>
        </p:txBody>
      </p:sp>
      <p:sp>
        <p:nvSpPr>
          <p:cNvPr id="23" name="TextBox 22"/>
          <p:cNvSpPr txBox="1">
            <a:spLocks noChangeArrowheads="1"/>
          </p:cNvSpPr>
          <p:nvPr/>
        </p:nvSpPr>
        <p:spPr bwMode="auto">
          <a:xfrm>
            <a:off x="6046788" y="4370388"/>
            <a:ext cx="985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r>
              <a:rPr lang="en-US" altLang="zh-CN" sz="1400">
                <a:solidFill>
                  <a:srgbClr val="0000CC"/>
                </a:solidFill>
                <a:latin typeface="Arial Unicode MS" pitchFamily="100" charset="0"/>
                <a:cs typeface="Arial Unicode MS" pitchFamily="100" charset="0"/>
              </a:rPr>
              <a:t>Z(3880)</a:t>
            </a:r>
            <a:r>
              <a:rPr lang="el-GR" altLang="zh-CN" sz="1400" baseline="30000">
                <a:solidFill>
                  <a:srgbClr val="0000CC"/>
                </a:solidFill>
                <a:latin typeface="Arial Unicode MS" pitchFamily="100" charset="0"/>
                <a:cs typeface="Arial Unicode MS" pitchFamily="100" charset="0"/>
                <a:sym typeface="Symbol" pitchFamily="100" charset="2"/>
              </a:rPr>
              <a:t></a:t>
            </a:r>
            <a:endParaRPr lang="ru-RU" sz="1400">
              <a:cs typeface="Arial Unicode MS" pitchFamily="100" charset="0"/>
            </a:endParaRPr>
          </a:p>
        </p:txBody>
      </p:sp>
      <p:sp>
        <p:nvSpPr>
          <p:cNvPr id="2" name="Rectangle 1"/>
          <p:cNvSpPr>
            <a:spLocks noChangeArrowheads="1"/>
          </p:cNvSpPr>
          <p:nvPr/>
        </p:nvSpPr>
        <p:spPr bwMode="auto">
          <a:xfrm>
            <a:off x="4635500" y="2306638"/>
            <a:ext cx="1277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CC"/>
                </a:solidFill>
                <a:latin typeface="Arial Unicode MS" pitchFamily="100" charset="0"/>
                <a:cs typeface="Arial Unicode MS" pitchFamily="100" charset="0"/>
              </a:rPr>
              <a:t>X(4200-4300)</a:t>
            </a:r>
            <a:endParaRPr lang="ru-RU" sz="1400">
              <a:cs typeface="Arial Unicode MS" pitchFamily="100"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descr="Panda_v912_2D_lar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811213"/>
            <a:ext cx="6711950" cy="4525962"/>
          </a:xfrm>
          <a:noFill/>
        </p:spPr>
      </p:pic>
      <p:sp>
        <p:nvSpPr>
          <p:cNvPr id="26627" name="TextBox 4"/>
          <p:cNvSpPr txBox="1">
            <a:spLocks noChangeArrowheads="1"/>
          </p:cNvSpPr>
          <p:nvPr/>
        </p:nvSpPr>
        <p:spPr bwMode="auto">
          <a:xfrm>
            <a:off x="323850" y="484188"/>
            <a:ext cx="3706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1800" b="1">
                <a:latin typeface="Helvetica" pitchFamily="100" charset="0"/>
              </a:rPr>
              <a:t>Target spectrometer</a:t>
            </a:r>
            <a:endParaRPr lang="ru-RU" sz="1800"/>
          </a:p>
        </p:txBody>
      </p:sp>
      <p:sp>
        <p:nvSpPr>
          <p:cNvPr id="26628" name="TextBox 5"/>
          <p:cNvSpPr txBox="1">
            <a:spLocks noChangeArrowheads="1"/>
          </p:cNvSpPr>
          <p:nvPr/>
        </p:nvSpPr>
        <p:spPr bwMode="auto">
          <a:xfrm>
            <a:off x="5903913" y="536575"/>
            <a:ext cx="2989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1800" b="1">
                <a:latin typeface="Helvetica" pitchFamily="100" charset="0"/>
              </a:rPr>
              <a:t>Forward spectrometer</a:t>
            </a:r>
            <a:endParaRPr lang="de-DE" sz="1800" b="1">
              <a:latin typeface="Helvetica" pitchFamily="100" charset="0"/>
            </a:endParaRPr>
          </a:p>
        </p:txBody>
      </p:sp>
      <p:cxnSp>
        <p:nvCxnSpPr>
          <p:cNvPr id="3" name="Прямая со стрелкой 2"/>
          <p:cNvCxnSpPr/>
          <p:nvPr/>
        </p:nvCxnSpPr>
        <p:spPr>
          <a:xfrm>
            <a:off x="1223963" y="854075"/>
            <a:ext cx="647700" cy="153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630" name="Прямая со стрелкой 6"/>
          <p:cNvCxnSpPr>
            <a:cxnSpLocks noChangeShapeType="1"/>
          </p:cNvCxnSpPr>
          <p:nvPr/>
        </p:nvCxnSpPr>
        <p:spPr bwMode="auto">
          <a:xfrm flipH="1">
            <a:off x="6300788" y="854075"/>
            <a:ext cx="827087" cy="5953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26631" name="TextBox 8"/>
          <p:cNvSpPr txBox="1">
            <a:spLocks noChangeArrowheads="1"/>
          </p:cNvSpPr>
          <p:nvPr/>
        </p:nvSpPr>
        <p:spPr bwMode="auto">
          <a:xfrm>
            <a:off x="242888" y="4689475"/>
            <a:ext cx="87852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endParaRPr lang="fr-FR" sz="1500"/>
          </a:p>
        </p:txBody>
      </p:sp>
      <p:sp>
        <p:nvSpPr>
          <p:cNvPr id="26632" name="Прямоугольник 8"/>
          <p:cNvSpPr>
            <a:spLocks noChangeArrowheads="1"/>
          </p:cNvSpPr>
          <p:nvPr/>
        </p:nvSpPr>
        <p:spPr bwMode="auto">
          <a:xfrm>
            <a:off x="263525" y="5254625"/>
            <a:ext cx="86169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atin typeface="Arial" charset="0"/>
              </a:rPr>
              <a:t>To achieve high momentum resolution the detector must consist of two magnetic spectrometers: target spectrometer consisting of a superconducting magnetic solenoid around the interaction region relevant for measurements at large angles and forward spectrometer based on a dipole magnet to momentum-analyze the forward-going particles.</a:t>
            </a:r>
            <a:r>
              <a:rPr lang="en-US"/>
              <a:t> </a:t>
            </a:r>
            <a:endParaRPr lang="ru-RU"/>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ъект 2"/>
          <p:cNvSpPr>
            <a:spLocks noGrp="1"/>
          </p:cNvSpPr>
          <p:nvPr>
            <p:ph idx="1"/>
          </p:nvPr>
        </p:nvSpPr>
        <p:spPr/>
        <p:txBody>
          <a:bodyPr/>
          <a:lstStyle/>
          <a:p>
            <a:pPr marL="0" indent="0">
              <a:buFontTx/>
              <a:buNone/>
            </a:pPr>
            <a:endParaRPr lang="fr-FR" smtClean="0"/>
          </a:p>
        </p:txBody>
      </p:sp>
      <p:pic>
        <p:nvPicPr>
          <p:cNvPr id="1187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52400"/>
            <a:ext cx="8383587"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6262688"/>
            <a:ext cx="5267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6313488"/>
            <a:ext cx="15827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3"/>
          <p:cNvSpPr txBox="1">
            <a:spLocks noChangeArrowheads="1"/>
          </p:cNvSpPr>
          <p:nvPr/>
        </p:nvSpPr>
        <p:spPr bwMode="auto">
          <a:xfrm>
            <a:off x="0" y="3500438"/>
            <a:ext cx="8748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r>
              <a:rPr lang="en-US" sz="1800" b="1"/>
              <a:t>      </a:t>
            </a:r>
            <a:endParaRPr lang="ru-RU" sz="1800" b="1"/>
          </a:p>
        </p:txBody>
      </p:sp>
      <p:sp>
        <p:nvSpPr>
          <p:cNvPr id="120837" name="Text Box 7"/>
          <p:cNvSpPr txBox="1">
            <a:spLocks noChangeArrowheads="1"/>
          </p:cNvSpPr>
          <p:nvPr/>
        </p:nvSpPr>
        <p:spPr bwMode="auto">
          <a:xfrm>
            <a:off x="300038" y="508000"/>
            <a:ext cx="8461375"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just" eaLnBrk="1" hangingPunct="1"/>
            <a:r>
              <a:rPr lang="en-US" sz="2000">
                <a:sym typeface="Symbol" pitchFamily="100" charset="2"/>
              </a:rPr>
              <a:t>   </a:t>
            </a:r>
            <a:r>
              <a:rPr lang="en-US" sz="1800">
                <a:sym typeface="Symbol" pitchFamily="100" charset="2"/>
              </a:rPr>
              <a:t>The integral formalism (or in other words integral approach) is based on the possibility of appearance of the discrete quasi stationary states with finite width and positive values of energy in the barrier-type potential. This barrier is formed by the superposition of two type of potentials: short-range attractive potential </a:t>
            </a:r>
            <a:r>
              <a:rPr lang="en-US" sz="1800" i="1">
                <a:sym typeface="Symbol" pitchFamily="100" charset="2"/>
              </a:rPr>
              <a:t>V</a:t>
            </a:r>
            <a:r>
              <a:rPr lang="en-US" sz="1800" i="1" baseline="-25000">
                <a:sym typeface="Symbol" pitchFamily="100" charset="2"/>
              </a:rPr>
              <a:t>1</a:t>
            </a:r>
            <a:r>
              <a:rPr lang="en-US" sz="1800" i="1">
                <a:sym typeface="Symbol" pitchFamily="100" charset="2"/>
              </a:rPr>
              <a:t>(r)</a:t>
            </a:r>
            <a:r>
              <a:rPr lang="en-US" sz="1800">
                <a:sym typeface="Symbol" pitchFamily="100" charset="2"/>
              </a:rPr>
              <a:t> and long-distance repulsive potential </a:t>
            </a:r>
            <a:r>
              <a:rPr lang="en-US" sz="1800" i="1">
                <a:sym typeface="Symbol" pitchFamily="100" charset="2"/>
              </a:rPr>
              <a:t>V</a:t>
            </a:r>
            <a:r>
              <a:rPr lang="en-US" sz="1800" i="1" baseline="-25000">
                <a:sym typeface="Symbol" pitchFamily="100" charset="2"/>
              </a:rPr>
              <a:t>2</a:t>
            </a:r>
            <a:r>
              <a:rPr lang="en-US" sz="1800" i="1">
                <a:sym typeface="Symbol" pitchFamily="100" charset="2"/>
              </a:rPr>
              <a:t>(r)</a:t>
            </a:r>
            <a:r>
              <a:rPr lang="en-US" sz="1800">
                <a:sym typeface="Symbol" pitchFamily="100" charset="2"/>
              </a:rPr>
              <a:t>.</a:t>
            </a:r>
          </a:p>
          <a:p>
            <a:pPr algn="just" eaLnBrk="1" hangingPunct="1"/>
            <a:r>
              <a:rPr lang="en-US" sz="1800">
                <a:sym typeface="Symbol" pitchFamily="100" charset="2"/>
              </a:rPr>
              <a:t>   Thus, the width of a quasi stationary state in the integral approach is defined by the following expression (integral formula):</a:t>
            </a:r>
          </a:p>
          <a:p>
            <a:pPr algn="just" eaLnBrk="1" hangingPunct="1"/>
            <a:r>
              <a:rPr lang="en-US" sz="1800">
                <a:sym typeface="Symbol" pitchFamily="100" charset="2"/>
              </a:rPr>
              <a:t>  </a:t>
            </a:r>
          </a:p>
          <a:p>
            <a:pPr algn="just" eaLnBrk="1" hangingPunct="1"/>
            <a:endParaRPr lang="en-US" sz="1800">
              <a:sym typeface="Symbol" pitchFamily="100" charset="2"/>
            </a:endParaRPr>
          </a:p>
          <a:p>
            <a:pPr algn="just" eaLnBrk="1" hangingPunct="1"/>
            <a:endParaRPr lang="en-US" sz="1800">
              <a:sym typeface="Symbol" pitchFamily="100" charset="2"/>
            </a:endParaRPr>
          </a:p>
          <a:p>
            <a:pPr algn="just" eaLnBrk="1" hangingPunct="1"/>
            <a:r>
              <a:rPr lang="en-US" sz="1800">
                <a:sym typeface="Symbol" pitchFamily="100" charset="2"/>
              </a:rPr>
              <a:t>                            </a:t>
            </a:r>
          </a:p>
          <a:p>
            <a:pPr algn="just" eaLnBrk="1" hangingPunct="1"/>
            <a:endParaRPr lang="en-US" sz="1800">
              <a:sym typeface="Symbol" pitchFamily="100" charset="2"/>
            </a:endParaRPr>
          </a:p>
          <a:p>
            <a:pPr algn="just" eaLnBrk="1" hangingPunct="1"/>
            <a:endParaRPr lang="en-US" sz="1800">
              <a:sym typeface="Symbol" pitchFamily="100" charset="2"/>
            </a:endParaRPr>
          </a:p>
          <a:p>
            <a:pPr algn="just" eaLnBrk="1" hangingPunct="1"/>
            <a:r>
              <a:rPr lang="en-US" sz="1800">
                <a:sym typeface="Symbol" pitchFamily="100" charset="2"/>
              </a:rPr>
              <a:t> where   </a:t>
            </a:r>
          </a:p>
          <a:p>
            <a:pPr algn="just" eaLnBrk="1" hangingPunct="1"/>
            <a:endParaRPr lang="en-US" sz="1800">
              <a:sym typeface="Symbol" pitchFamily="100" charset="2"/>
            </a:endParaRPr>
          </a:p>
          <a:p>
            <a:pPr algn="just" eaLnBrk="1" hangingPunct="1"/>
            <a:endParaRPr lang="en-US" sz="1800">
              <a:sym typeface="Symbol" pitchFamily="100" charset="2"/>
            </a:endParaRPr>
          </a:p>
          <a:p>
            <a:pPr algn="just" eaLnBrk="1" hangingPunct="1"/>
            <a:r>
              <a:rPr lang="en-US" sz="1800">
                <a:sym typeface="Symbol" pitchFamily="100" charset="2"/>
              </a:rPr>
              <a:t>where </a:t>
            </a:r>
            <a:r>
              <a:rPr lang="en-US" sz="1800" i="1">
                <a:sym typeface="Symbol" pitchFamily="100" charset="2"/>
              </a:rPr>
              <a:t>F</a:t>
            </a:r>
            <a:r>
              <a:rPr lang="en-US" sz="1800" i="1" baseline="-25000">
                <a:sym typeface="Symbol" pitchFamily="100" charset="2"/>
              </a:rPr>
              <a:t>L</a:t>
            </a:r>
            <a:r>
              <a:rPr lang="en-US" sz="1800" i="1">
                <a:sym typeface="Symbol" pitchFamily="100" charset="2"/>
              </a:rPr>
              <a:t>(r)</a:t>
            </a:r>
            <a:r>
              <a:rPr lang="en-US" sz="1800">
                <a:sym typeface="Symbol" pitchFamily="100" charset="2"/>
              </a:rPr>
              <a:t> – is the regular decision in the </a:t>
            </a:r>
            <a:r>
              <a:rPr lang="en-US" sz="1800" i="1">
                <a:sym typeface="Symbol" pitchFamily="100" charset="2"/>
              </a:rPr>
              <a:t>V</a:t>
            </a:r>
            <a:r>
              <a:rPr lang="en-US" sz="1800" i="1" baseline="-25000">
                <a:sym typeface="Symbol" pitchFamily="100" charset="2"/>
              </a:rPr>
              <a:t>2</a:t>
            </a:r>
            <a:r>
              <a:rPr lang="en-US" sz="1800" i="1">
                <a:sym typeface="Symbol" pitchFamily="100" charset="2"/>
              </a:rPr>
              <a:t>(r)</a:t>
            </a:r>
            <a:r>
              <a:rPr lang="en-US" sz="1800">
                <a:sym typeface="Symbol" pitchFamily="100" charset="2"/>
              </a:rPr>
              <a:t> potential, normalized on the energy delta-function; </a:t>
            </a:r>
            <a:r>
              <a:rPr lang="ru-RU" sz="1800" i="1">
                <a:sym typeface="Symbol" pitchFamily="100" charset="2"/>
              </a:rPr>
              <a:t></a:t>
            </a:r>
            <a:r>
              <a:rPr lang="en-US" sz="1800" i="1" baseline="-25000">
                <a:sym typeface="Symbol" pitchFamily="100" charset="2"/>
              </a:rPr>
              <a:t>L(</a:t>
            </a:r>
            <a:r>
              <a:rPr lang="en-US" sz="1800" i="1">
                <a:sym typeface="Symbol" pitchFamily="100" charset="2"/>
              </a:rPr>
              <a:t>r</a:t>
            </a:r>
            <a:r>
              <a:rPr lang="en-US" sz="1800">
                <a:sym typeface="Symbol" pitchFamily="100" charset="2"/>
              </a:rPr>
              <a:t>) – normalized wave function of the resonance state. This wave function transforms into irregular decision in the </a:t>
            </a:r>
            <a:r>
              <a:rPr lang="en-US" sz="1800" i="1">
                <a:sym typeface="Symbol" pitchFamily="100" charset="2"/>
              </a:rPr>
              <a:t>V</a:t>
            </a:r>
            <a:r>
              <a:rPr lang="en-US" sz="1800" i="1" baseline="-25000">
                <a:sym typeface="Symbol" pitchFamily="100" charset="2"/>
              </a:rPr>
              <a:t>2</a:t>
            </a:r>
            <a:r>
              <a:rPr lang="en-US" sz="1800" i="1">
                <a:sym typeface="Symbol" pitchFamily="100" charset="2"/>
              </a:rPr>
              <a:t>(r)</a:t>
            </a:r>
            <a:r>
              <a:rPr lang="en-US" sz="1800">
                <a:sym typeface="Symbol" pitchFamily="100" charset="2"/>
              </a:rPr>
              <a:t> potential far away from the internal turning point.</a:t>
            </a:r>
            <a:r>
              <a:rPr lang="ru-RU" sz="1800" b="1">
                <a:sym typeface="Symbol" pitchFamily="100" charset="2"/>
              </a:rPr>
              <a:t> </a:t>
            </a:r>
            <a:endParaRPr lang="en-US" sz="1800" b="1">
              <a:sym typeface="Symbol" pitchFamily="100" charset="2"/>
            </a:endParaRPr>
          </a:p>
          <a:p>
            <a:pPr algn="just" eaLnBrk="1" hangingPunct="1"/>
            <a:endParaRPr lang="en-US" sz="1800" b="1">
              <a:sym typeface="Symbol" pitchFamily="100" charset="2"/>
            </a:endParaRPr>
          </a:p>
        </p:txBody>
      </p:sp>
      <p:sp>
        <p:nvSpPr>
          <p:cNvPr id="120838" name="Text Box 8"/>
          <p:cNvSpPr txBox="1">
            <a:spLocks noChangeArrowheads="1"/>
          </p:cNvSpPr>
          <p:nvPr/>
        </p:nvSpPr>
        <p:spPr bwMode="auto">
          <a:xfrm>
            <a:off x="468313" y="1557338"/>
            <a:ext cx="8424862"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eaLnBrk="1" hangingPunct="1">
              <a:spcBef>
                <a:spcPct val="50000"/>
              </a:spcBef>
            </a:pPr>
            <a:endParaRPr lang="en-US" sz="1800" b="1"/>
          </a:p>
          <a:p>
            <a:pPr eaLnBrk="1" hangingPunct="1">
              <a:spcBef>
                <a:spcPct val="50000"/>
              </a:spcBef>
            </a:pPr>
            <a:endParaRPr lang="en-US" sz="1800" b="1"/>
          </a:p>
          <a:p>
            <a:pPr eaLnBrk="1" hangingPunct="1">
              <a:spcBef>
                <a:spcPct val="50000"/>
              </a:spcBef>
            </a:pPr>
            <a:endParaRPr lang="en-US" sz="1800" b="1"/>
          </a:p>
          <a:p>
            <a:pPr eaLnBrk="1" hangingPunct="1">
              <a:spcBef>
                <a:spcPct val="50000"/>
              </a:spcBef>
            </a:pPr>
            <a:endParaRPr lang="en-US" sz="1800" b="1"/>
          </a:p>
          <a:p>
            <a:pPr eaLnBrk="1" hangingPunct="1">
              <a:spcBef>
                <a:spcPct val="50000"/>
              </a:spcBef>
            </a:pPr>
            <a:endParaRPr lang="en-US" sz="1800" b="1"/>
          </a:p>
          <a:p>
            <a:pPr eaLnBrk="1" hangingPunct="1">
              <a:spcBef>
                <a:spcPct val="50000"/>
              </a:spcBef>
            </a:pPr>
            <a:endParaRPr lang="en-US" sz="1800" b="1"/>
          </a:p>
          <a:p>
            <a:pPr eaLnBrk="1" hangingPunct="1">
              <a:spcBef>
                <a:spcPct val="50000"/>
              </a:spcBef>
            </a:pPr>
            <a:endParaRPr lang="ru-RU" sz="1800" b="1"/>
          </a:p>
        </p:txBody>
      </p:sp>
      <p:graphicFrame>
        <p:nvGraphicFramePr>
          <p:cNvPr id="120834" name="Object 21"/>
          <p:cNvGraphicFramePr>
            <a:graphicFrameLocks noGrp="1" noChangeAspect="1"/>
          </p:cNvGraphicFramePr>
          <p:nvPr>
            <p:ph sz="half" idx="2"/>
          </p:nvPr>
        </p:nvGraphicFramePr>
        <p:xfrm>
          <a:off x="3095625" y="3324225"/>
          <a:ext cx="2808288" cy="949325"/>
        </p:xfrm>
        <a:graphic>
          <a:graphicData uri="http://schemas.openxmlformats.org/presentationml/2006/ole">
            <mc:AlternateContent xmlns:mc="http://schemas.openxmlformats.org/markup-compatibility/2006">
              <mc:Choice xmlns:v="urn:schemas-microsoft-com:vml" Requires="v">
                <p:oleObj spid="_x0000_s120847" name="Формула" r:id="rId4" imgW="1803400" imgH="673100" progId="Equation.3">
                  <p:embed/>
                </p:oleObj>
              </mc:Choice>
              <mc:Fallback>
                <p:oleObj name="Формула" r:id="rId4" imgW="1803400" imgH="6731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25" y="3324225"/>
                        <a:ext cx="2808288"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0835" name="Object 25"/>
          <p:cNvGraphicFramePr>
            <a:graphicFrameLocks noGrp="1" noChangeAspect="1"/>
          </p:cNvGraphicFramePr>
          <p:nvPr>
            <p:ph sz="half" idx="1"/>
          </p:nvPr>
        </p:nvGraphicFramePr>
        <p:xfrm>
          <a:off x="2847975" y="2443163"/>
          <a:ext cx="3159125" cy="844550"/>
        </p:xfrm>
        <a:graphic>
          <a:graphicData uri="http://schemas.openxmlformats.org/presentationml/2006/ole">
            <mc:AlternateContent xmlns:mc="http://schemas.openxmlformats.org/markup-compatibility/2006">
              <mc:Choice xmlns:v="urn:schemas-microsoft-com:vml" Requires="v">
                <p:oleObj spid="_x0000_s120848" name="Формула" r:id="rId6" imgW="2373870" imgH="634725" progId="Equation.3">
                  <p:embed/>
                </p:oleObj>
              </mc:Choice>
              <mc:Fallback>
                <p:oleObj name="Формула" r:id="rId6" imgW="2373870" imgH="634725" progId="Equation.3">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7975" y="2443163"/>
                        <a:ext cx="315912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9" name="Rectangle 28"/>
          <p:cNvSpPr>
            <a:spLocks noChangeArrowheads="1"/>
          </p:cNvSpPr>
          <p:nvPr/>
        </p:nvSpPr>
        <p:spPr bwMode="auto">
          <a:xfrm>
            <a:off x="409575" y="6057900"/>
            <a:ext cx="8389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i="1">
                <a:latin typeface="Arial" charset="0"/>
              </a:rPr>
              <a:t>The integral can be estimated with the well known approximately methods: </a:t>
            </a:r>
          </a:p>
          <a:p>
            <a:pPr algn="ctr"/>
            <a:r>
              <a:rPr lang="en-US" i="1">
                <a:latin typeface="Arial" charset="0"/>
              </a:rPr>
              <a:t>for example, the saddle-point technique or the other numerical method.</a:t>
            </a:r>
          </a:p>
        </p:txBody>
      </p:sp>
      <p:sp>
        <p:nvSpPr>
          <p:cNvPr id="120840" name="TextBox 7"/>
          <p:cNvSpPr txBox="1">
            <a:spLocks noChangeArrowheads="1"/>
          </p:cNvSpPr>
          <p:nvPr/>
        </p:nvSpPr>
        <p:spPr bwMode="auto">
          <a:xfrm>
            <a:off x="2271713" y="142875"/>
            <a:ext cx="4637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2000" b="1"/>
              <a:t>CALCULATION OF WIDTHS</a:t>
            </a:r>
            <a:endParaRPr lang="ru-RU" sz="2000"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title"/>
          </p:nvPr>
        </p:nvSpPr>
        <p:spPr>
          <a:xfrm>
            <a:off x="619125" y="333375"/>
            <a:ext cx="7956550" cy="341313"/>
          </a:xfrm>
        </p:spPr>
        <p:txBody>
          <a:bodyPr/>
          <a:lstStyle/>
          <a:p>
            <a:pPr eaLnBrk="1" hangingPunct="1"/>
            <a:r>
              <a:rPr lang="en-US" sz="2000" b="1" smtClean="0"/>
              <a:t/>
            </a:r>
            <a:br>
              <a:rPr lang="en-US" sz="2000" b="1" smtClean="0"/>
            </a:br>
            <a:r>
              <a:rPr lang="en-US" sz="1600" b="1" smtClean="0">
                <a:latin typeface="Times New Roman" pitchFamily="100" charset="0"/>
              </a:rPr>
              <a:t>THE WIDTHS OF SINGLET </a:t>
            </a:r>
            <a:r>
              <a:rPr lang="en-US" sz="1600" b="1" i="1" baseline="30000" smtClean="0">
                <a:latin typeface="Times New Roman" pitchFamily="100" charset="0"/>
              </a:rPr>
              <a:t>1</a:t>
            </a:r>
            <a:r>
              <a:rPr lang="en-US" sz="1600" b="1" i="1" smtClean="0">
                <a:latin typeface="Times New Roman" pitchFamily="100" charset="0"/>
              </a:rPr>
              <a:t>S</a:t>
            </a:r>
            <a:r>
              <a:rPr lang="en-US" sz="1600" b="1" i="1" baseline="-25000" smtClean="0">
                <a:latin typeface="Times New Roman" pitchFamily="100" charset="0"/>
              </a:rPr>
              <a:t>0</a:t>
            </a:r>
            <a:r>
              <a:rPr lang="en-US" sz="1600" b="1" smtClean="0">
                <a:latin typeface="Times New Roman" pitchFamily="100" charset="0"/>
              </a:rPr>
              <a:t> CHARMONIUM STATES</a:t>
            </a:r>
            <a:r>
              <a:rPr lang="en-US" sz="1800" b="1" smtClean="0"/>
              <a:t/>
            </a:r>
            <a:br>
              <a:rPr lang="en-US" sz="1800" b="1" smtClean="0"/>
            </a:br>
            <a:endParaRPr lang="ru-RU" sz="1800" b="1" smtClean="0"/>
          </a:p>
        </p:txBody>
      </p:sp>
      <p:pic>
        <p:nvPicPr>
          <p:cNvPr id="12288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738188"/>
            <a:ext cx="87122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19125" y="365125"/>
            <a:ext cx="7956550" cy="495300"/>
          </a:xfrm>
        </p:spPr>
        <p:txBody>
          <a:bodyPr/>
          <a:lstStyle/>
          <a:p>
            <a:pPr eaLnBrk="1" hangingPunct="1"/>
            <a:r>
              <a:rPr lang="en-US" sz="1600" b="1" smtClean="0">
                <a:latin typeface="Times New Roman" pitchFamily="100" charset="0"/>
              </a:rPr>
              <a:t>THE WIDTHS OF TRIPLET </a:t>
            </a:r>
            <a:r>
              <a:rPr lang="en-US" sz="1600" b="1" i="1" baseline="30000" smtClean="0">
                <a:latin typeface="Times New Roman" pitchFamily="100" charset="0"/>
              </a:rPr>
              <a:t>3</a:t>
            </a:r>
            <a:r>
              <a:rPr lang="en-US" sz="1600" b="1" i="1" smtClean="0">
                <a:latin typeface="Times New Roman" pitchFamily="100" charset="0"/>
              </a:rPr>
              <a:t>S</a:t>
            </a:r>
            <a:r>
              <a:rPr lang="en-US" sz="1600" b="1" i="1" baseline="-25000" smtClean="0">
                <a:latin typeface="Times New Roman" pitchFamily="100" charset="0"/>
              </a:rPr>
              <a:t>1</a:t>
            </a:r>
            <a:r>
              <a:rPr lang="en-US" sz="1600" b="1" smtClean="0">
                <a:latin typeface="Times New Roman" pitchFamily="100" charset="0"/>
              </a:rPr>
              <a:t> CHARMONIUM STATES</a:t>
            </a:r>
            <a:endParaRPr lang="ru-RU" sz="1600" b="1" smtClean="0">
              <a:latin typeface="Times New Roman" pitchFamily="100" charset="0"/>
            </a:endParaRPr>
          </a:p>
        </p:txBody>
      </p:sp>
      <p:pic>
        <p:nvPicPr>
          <p:cNvPr id="1249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839788"/>
            <a:ext cx="8567738"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title"/>
          </p:nvPr>
        </p:nvSpPr>
        <p:spPr>
          <a:xfrm>
            <a:off x="774700" y="365125"/>
            <a:ext cx="7800975" cy="495300"/>
          </a:xfrm>
        </p:spPr>
        <p:txBody>
          <a:bodyPr/>
          <a:lstStyle/>
          <a:p>
            <a:pPr eaLnBrk="1" hangingPunct="1"/>
            <a:r>
              <a:rPr lang="en-US" sz="1600" b="1" smtClean="0">
                <a:latin typeface="Times New Roman" pitchFamily="100" charset="0"/>
              </a:rPr>
              <a:t>THE WIDTHS OF SINGLET </a:t>
            </a:r>
            <a:r>
              <a:rPr lang="en-US" sz="1600" b="1" i="1" baseline="30000" smtClean="0">
                <a:latin typeface="Times New Roman" pitchFamily="100" charset="0"/>
              </a:rPr>
              <a:t>1</a:t>
            </a:r>
            <a:r>
              <a:rPr lang="en-US" sz="1600" b="1" i="1" smtClean="0">
                <a:latin typeface="Times New Roman" pitchFamily="100" charset="0"/>
              </a:rPr>
              <a:t>P</a:t>
            </a:r>
            <a:r>
              <a:rPr lang="en-US" sz="1600" b="1" i="1" baseline="-25000" smtClean="0">
                <a:latin typeface="Times New Roman" pitchFamily="100" charset="0"/>
              </a:rPr>
              <a:t>1 </a:t>
            </a:r>
            <a:r>
              <a:rPr lang="en-US" sz="1600" b="1" smtClean="0">
                <a:latin typeface="Times New Roman" pitchFamily="100" charset="0"/>
              </a:rPr>
              <a:t>AND TRIPLET </a:t>
            </a:r>
            <a:r>
              <a:rPr lang="en-US" sz="1600" b="1" i="1" baseline="30000" smtClean="0">
                <a:latin typeface="Times New Roman" pitchFamily="100" charset="0"/>
              </a:rPr>
              <a:t>3</a:t>
            </a:r>
            <a:r>
              <a:rPr lang="en-US" sz="1600" b="1" i="1" smtClean="0">
                <a:latin typeface="Times New Roman" pitchFamily="100" charset="0"/>
              </a:rPr>
              <a:t>P</a:t>
            </a:r>
            <a:r>
              <a:rPr lang="en-US" sz="1600" b="1" i="1" baseline="-25000" smtClean="0">
                <a:latin typeface="Times New Roman" pitchFamily="100" charset="0"/>
              </a:rPr>
              <a:t>J</a:t>
            </a:r>
            <a:r>
              <a:rPr lang="en-US" sz="1600" b="1" baseline="-25000" smtClean="0">
                <a:latin typeface="Times New Roman" pitchFamily="100" charset="0"/>
              </a:rPr>
              <a:t> </a:t>
            </a:r>
            <a:r>
              <a:rPr lang="en-US" sz="1600" b="1" smtClean="0">
                <a:latin typeface="Times New Roman" pitchFamily="100" charset="0"/>
              </a:rPr>
              <a:t>CHARMONIUM STATES</a:t>
            </a:r>
            <a:endParaRPr lang="ru-RU" sz="1600" b="1" smtClean="0">
              <a:latin typeface="Times New Roman" pitchFamily="100" charset="0"/>
            </a:endParaRPr>
          </a:p>
        </p:txBody>
      </p:sp>
      <p:pic>
        <p:nvPicPr>
          <p:cNvPr id="12697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325" y="757238"/>
            <a:ext cx="8439150"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3"/>
          <p:cNvSpPr txBox="1">
            <a:spLocks noChangeArrowheads="1"/>
          </p:cNvSpPr>
          <p:nvPr/>
        </p:nvSpPr>
        <p:spPr bwMode="auto">
          <a:xfrm>
            <a:off x="912813" y="231775"/>
            <a:ext cx="7235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0" charset="0"/>
                <a:ea typeface="ＭＳ Ｐゴシック" pitchFamily="100" charset="-128"/>
              </a:defRPr>
            </a:lvl1pPr>
            <a:lvl2pPr marL="37931725" indent="-37474525" eaLnBrk="0" hangingPunct="0">
              <a:defRPr sz="2400">
                <a:solidFill>
                  <a:schemeClr val="tx1"/>
                </a:solidFill>
                <a:latin typeface="Times New Roman" pitchFamily="100" charset="0"/>
                <a:ea typeface="ＭＳ Ｐゴシック" pitchFamily="100" charset="-128"/>
              </a:defRPr>
            </a:lvl2pPr>
            <a:lvl3pPr eaLnBrk="0" hangingPunct="0">
              <a:defRPr sz="2400">
                <a:solidFill>
                  <a:schemeClr val="tx1"/>
                </a:solidFill>
                <a:latin typeface="Times New Roman" pitchFamily="100" charset="0"/>
                <a:ea typeface="ＭＳ Ｐゴシック" pitchFamily="100" charset="-128"/>
              </a:defRPr>
            </a:lvl3pPr>
            <a:lvl4pPr eaLnBrk="0" hangingPunct="0">
              <a:defRPr sz="2400">
                <a:solidFill>
                  <a:schemeClr val="tx1"/>
                </a:solidFill>
                <a:latin typeface="Times New Roman" pitchFamily="100" charset="0"/>
                <a:ea typeface="ＭＳ Ｐゴシック" pitchFamily="100" charset="-128"/>
              </a:defRPr>
            </a:lvl4pPr>
            <a:lvl5pPr eaLnBrk="0" hangingPunct="0">
              <a:defRPr sz="2400">
                <a:solidFill>
                  <a:schemeClr val="tx1"/>
                </a:solidFill>
                <a:latin typeface="Times New Roman" pitchFamily="100" charset="0"/>
                <a:ea typeface="ＭＳ Ｐゴシック" pitchFamily="100" charset="-128"/>
              </a:defRPr>
            </a:lvl5pPr>
            <a:lvl6pPr marL="4572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6pPr>
            <a:lvl7pPr marL="9144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7pPr>
            <a:lvl8pPr marL="13716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8pPr>
            <a:lvl9pPr marL="1828800" eaLnBrk="0" fontAlgn="base" hangingPunct="0">
              <a:spcBef>
                <a:spcPct val="0"/>
              </a:spcBef>
              <a:spcAft>
                <a:spcPct val="0"/>
              </a:spcAft>
              <a:defRPr sz="2400">
                <a:solidFill>
                  <a:schemeClr val="tx1"/>
                </a:solidFill>
                <a:latin typeface="Times New Roman" pitchFamily="100" charset="0"/>
                <a:ea typeface="ＭＳ Ｐゴシック" pitchFamily="100" charset="-128"/>
              </a:defRPr>
            </a:lvl9pPr>
          </a:lstStyle>
          <a:p>
            <a:pPr algn="ctr" eaLnBrk="1" hangingPunct="1"/>
            <a:r>
              <a:rPr lang="en-US" sz="1600" b="1"/>
              <a:t>THE WIDTHS OF TETRAQUARKS WITH THE HIDDEN CHARM</a:t>
            </a:r>
            <a:endParaRPr lang="ru-RU" sz="1600"/>
          </a:p>
        </p:txBody>
      </p:sp>
      <p:pic>
        <p:nvPicPr>
          <p:cNvPr id="1290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8" y="525463"/>
            <a:ext cx="8709025"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Заголовок 1"/>
          <p:cNvSpPr>
            <a:spLocks noGrp="1"/>
          </p:cNvSpPr>
          <p:nvPr>
            <p:ph type="title"/>
          </p:nvPr>
        </p:nvSpPr>
        <p:spPr>
          <a:xfrm>
            <a:off x="1103313" y="-222250"/>
            <a:ext cx="7046912" cy="803275"/>
          </a:xfrm>
        </p:spPr>
        <p:txBody>
          <a:bodyPr/>
          <a:lstStyle/>
          <a:p>
            <a:r>
              <a:rPr lang="en-US" altLang="zh-CN" sz="2800" smtClean="0">
                <a:solidFill>
                  <a:srgbClr val="C00000"/>
                </a:solidFill>
                <a:latin typeface="Arial Unicode MS" pitchFamily="100" charset="0"/>
                <a:cs typeface="Arial Unicode MS" pitchFamily="100" charset="0"/>
              </a:rPr>
              <a:t>Summary</a:t>
            </a:r>
            <a:endParaRPr lang="ru-RU" sz="2800" smtClean="0">
              <a:solidFill>
                <a:srgbClr val="C00000"/>
              </a:solidFill>
            </a:endParaRPr>
          </a:p>
        </p:txBody>
      </p:sp>
      <p:sp>
        <p:nvSpPr>
          <p:cNvPr id="131075" name="Содержимое 2"/>
          <p:cNvSpPr>
            <a:spLocks noGrp="1"/>
          </p:cNvSpPr>
          <p:nvPr>
            <p:ph idx="1"/>
          </p:nvPr>
        </p:nvSpPr>
        <p:spPr>
          <a:xfrm>
            <a:off x="153988" y="434975"/>
            <a:ext cx="8990012" cy="6130925"/>
          </a:xfrm>
        </p:spPr>
        <p:txBody>
          <a:bodyPr/>
          <a:lstStyle/>
          <a:p>
            <a:pPr>
              <a:spcBef>
                <a:spcPts val="1200"/>
              </a:spcBef>
            </a:pPr>
            <a:r>
              <a:rPr lang="en-US" altLang="zh-CN" sz="2000" smtClean="0">
                <a:solidFill>
                  <a:schemeClr val="accent2"/>
                </a:solidFill>
                <a:latin typeface="Arial Unicode MS" pitchFamily="100" charset="0"/>
                <a:cs typeface="Arial Unicode MS" pitchFamily="100" charset="0"/>
              </a:rPr>
              <a:t>A combined approach has been proposed to study charmonium &amp; exotics.</a:t>
            </a:r>
            <a:endParaRPr lang="en-US" altLang="zh-CN" sz="2000" smtClean="0">
              <a:solidFill>
                <a:schemeClr val="accent2"/>
              </a:solidFill>
              <a:latin typeface="Arial Unicode MS" pitchFamily="100" charset="0"/>
              <a:cs typeface="Arial Unicode MS" pitchFamily="100" charset="0"/>
              <a:sym typeface="Symbol" pitchFamily="100" charset="2"/>
            </a:endParaRPr>
          </a:p>
          <a:p>
            <a:pPr>
              <a:spcBef>
                <a:spcPts val="1200"/>
              </a:spcBef>
            </a:pPr>
            <a:r>
              <a:rPr lang="en-US" altLang="zh-CN" sz="2000" smtClean="0">
                <a:solidFill>
                  <a:schemeClr val="accent2"/>
                </a:solidFill>
                <a:latin typeface="Arial Unicode MS" pitchFamily="100" charset="0"/>
                <a:cs typeface="Arial Unicode MS" pitchFamily="100" charset="0"/>
                <a:sym typeface="Symbol" pitchFamily="100" charset="2"/>
              </a:rPr>
              <a:t>The most promising decay channels of charmonium (decays into light hadrons, particle-antiparticle, </a:t>
            </a:r>
            <a:r>
              <a:rPr lang="en-US" sz="2000" smtClean="0">
                <a:solidFill>
                  <a:schemeClr val="accent2"/>
                </a:solidFill>
              </a:rPr>
              <a:t>decays with </a:t>
            </a:r>
            <a:r>
              <a:rPr lang="en-US" sz="2000" i="1" smtClean="0">
                <a:solidFill>
                  <a:schemeClr val="accent2"/>
                </a:solidFill>
              </a:rPr>
              <a:t>J/</a:t>
            </a:r>
            <a:r>
              <a:rPr lang="el-GR" sz="2000" i="1" smtClean="0">
                <a:solidFill>
                  <a:schemeClr val="accent2"/>
                </a:solidFill>
                <a:cs typeface="Times New Roman" pitchFamily="100" charset="0"/>
              </a:rPr>
              <a:t>Ψ</a:t>
            </a:r>
            <a:r>
              <a:rPr lang="en-US" sz="2000" smtClean="0">
                <a:solidFill>
                  <a:schemeClr val="accent2"/>
                </a:solidFill>
              </a:rPr>
              <a:t>, </a:t>
            </a:r>
            <a:r>
              <a:rPr lang="el-GR" sz="2000" i="1" smtClean="0">
                <a:solidFill>
                  <a:schemeClr val="accent2"/>
                </a:solidFill>
              </a:rPr>
              <a:t>Ψ</a:t>
            </a:r>
            <a:r>
              <a:rPr lang="en-US" sz="2000" i="1" smtClean="0">
                <a:solidFill>
                  <a:schemeClr val="accent2"/>
                </a:solidFill>
              </a:rPr>
              <a:t>'</a:t>
            </a:r>
            <a:r>
              <a:rPr lang="en-US" sz="2000" smtClean="0">
                <a:solidFill>
                  <a:schemeClr val="accent2"/>
                </a:solidFill>
              </a:rPr>
              <a:t> and</a:t>
            </a:r>
            <a:r>
              <a:rPr lang="en-US" sz="2000" i="1" smtClean="0">
                <a:solidFill>
                  <a:schemeClr val="accent2"/>
                </a:solidFill>
              </a:rPr>
              <a:t> h</a:t>
            </a:r>
            <a:r>
              <a:rPr lang="en-US" sz="2000" i="1" baseline="-25000" smtClean="0">
                <a:solidFill>
                  <a:schemeClr val="accent2"/>
                </a:solidFill>
              </a:rPr>
              <a:t>c</a:t>
            </a:r>
            <a:r>
              <a:rPr lang="en-US" sz="2000" smtClean="0">
                <a:solidFill>
                  <a:schemeClr val="accent2"/>
                </a:solidFill>
              </a:rPr>
              <a:t> </a:t>
            </a:r>
            <a:r>
              <a:rPr lang="en-US" sz="2000" smtClean="0">
                <a:solidFill>
                  <a:schemeClr val="accent2"/>
                </a:solidFill>
                <a:cs typeface="Times New Roman" pitchFamily="100" charset="0"/>
              </a:rPr>
              <a:t>in the final state</a:t>
            </a:r>
            <a:r>
              <a:rPr lang="en-US" altLang="zh-CN" sz="2000" smtClean="0">
                <a:solidFill>
                  <a:schemeClr val="accent2"/>
                </a:solidFill>
                <a:latin typeface="Arial Unicode MS" pitchFamily="100" charset="0"/>
                <a:cs typeface="Arial Unicode MS" pitchFamily="100" charset="0"/>
                <a:sym typeface="Symbol" pitchFamily="100" charset="2"/>
              </a:rPr>
              <a:t>), charmed hybrids (decays into charmonium &amp; light mesons, decays into </a:t>
            </a:r>
            <a:r>
              <a:rPr lang="en-US" sz="2000" i="1" smtClean="0">
                <a:solidFill>
                  <a:schemeClr val="accent2"/>
                </a:solidFill>
              </a:rPr>
              <a:t>DD</a:t>
            </a:r>
            <a:r>
              <a:rPr lang="en-US" sz="2000" i="1" baseline="-25000" smtClean="0">
                <a:solidFill>
                  <a:schemeClr val="accent2"/>
                </a:solidFill>
              </a:rPr>
              <a:t>J</a:t>
            </a:r>
            <a:r>
              <a:rPr lang="en-US" sz="2000" i="1" smtClean="0">
                <a:solidFill>
                  <a:schemeClr val="accent2"/>
                </a:solidFill>
              </a:rPr>
              <a:t>* </a:t>
            </a:r>
            <a:r>
              <a:rPr lang="en-US" sz="2000" smtClean="0">
                <a:solidFill>
                  <a:schemeClr val="accent2"/>
                </a:solidFill>
              </a:rPr>
              <a:t>pair</a:t>
            </a:r>
            <a:r>
              <a:rPr lang="en-US" altLang="zh-CN" sz="2000" smtClean="0">
                <a:solidFill>
                  <a:schemeClr val="accent2"/>
                </a:solidFill>
                <a:latin typeface="Arial Unicode MS" pitchFamily="100" charset="0"/>
                <a:cs typeface="Arial Unicode MS" pitchFamily="100" charset="0"/>
                <a:sym typeface="Symbol" pitchFamily="100" charset="2"/>
              </a:rPr>
              <a:t>) &amp; tetraquarks (decays into charmonium &amp; light mesons, decays into </a:t>
            </a:r>
            <a:r>
              <a:rPr lang="en-US" sz="2000" i="1" smtClean="0">
                <a:solidFill>
                  <a:schemeClr val="accent2"/>
                </a:solidFill>
              </a:rPr>
              <a:t>DD* </a:t>
            </a:r>
            <a:r>
              <a:rPr lang="en-US" sz="2000" smtClean="0">
                <a:solidFill>
                  <a:schemeClr val="accent2"/>
                </a:solidFill>
              </a:rPr>
              <a:t>pair</a:t>
            </a:r>
            <a:r>
              <a:rPr lang="en-US" altLang="zh-CN" sz="2000" smtClean="0">
                <a:solidFill>
                  <a:schemeClr val="accent2"/>
                </a:solidFill>
                <a:latin typeface="Arial Unicode MS" pitchFamily="100" charset="0"/>
                <a:cs typeface="Arial Unicode MS" pitchFamily="100" charset="0"/>
                <a:sym typeface="Symbol" pitchFamily="100" charset="2"/>
              </a:rPr>
              <a:t>) have been elaborately analysed.</a:t>
            </a:r>
          </a:p>
          <a:p>
            <a:pPr>
              <a:spcBef>
                <a:spcPts val="1200"/>
              </a:spcBef>
            </a:pPr>
            <a:r>
              <a:rPr lang="en-US" altLang="zh-CN" sz="2000" smtClean="0">
                <a:solidFill>
                  <a:schemeClr val="accent2"/>
                </a:solidFill>
                <a:latin typeface="Arial Unicode MS" pitchFamily="100" charset="0"/>
                <a:cs typeface="Arial Unicode MS" pitchFamily="100" charset="0"/>
                <a:sym typeface="Symbol" pitchFamily="100" charset="2"/>
              </a:rPr>
              <a:t>Many different charmonium &amp; exotic states are expected to exist in the framework of the combined approach.</a:t>
            </a:r>
          </a:p>
          <a:p>
            <a:pPr>
              <a:spcBef>
                <a:spcPts val="1200"/>
              </a:spcBef>
            </a:pPr>
            <a:r>
              <a:rPr lang="en-US" sz="2000" smtClean="0">
                <a:solidFill>
                  <a:schemeClr val="accent2"/>
                </a:solidFill>
              </a:rPr>
              <a:t>The recently discovered </a:t>
            </a:r>
            <a:r>
              <a:rPr lang="en-US" sz="2000" i="1" smtClean="0">
                <a:solidFill>
                  <a:schemeClr val="accent2"/>
                </a:solidFill>
              </a:rPr>
              <a:t>XYZ</a:t>
            </a:r>
            <a:r>
              <a:rPr lang="en-US" sz="2000" smtClean="0">
                <a:solidFill>
                  <a:schemeClr val="accent2"/>
                </a:solidFill>
              </a:rPr>
              <a:t>-particles have been analyzed. Eleven of these states can be interpreted as charmonium (two singlet </a:t>
            </a:r>
            <a:r>
              <a:rPr lang="en-US" sz="2000" i="1" baseline="30000" smtClean="0">
                <a:solidFill>
                  <a:schemeClr val="accent2"/>
                </a:solidFill>
              </a:rPr>
              <a:t>1</a:t>
            </a:r>
            <a:r>
              <a:rPr lang="en-US" sz="2000" i="1" smtClean="0">
                <a:solidFill>
                  <a:schemeClr val="accent2"/>
                </a:solidFill>
              </a:rPr>
              <a:t>S</a:t>
            </a:r>
            <a:r>
              <a:rPr lang="en-US" sz="2000" i="1" baseline="-25000" smtClean="0">
                <a:solidFill>
                  <a:schemeClr val="accent2"/>
                </a:solidFill>
              </a:rPr>
              <a:t>0</a:t>
            </a:r>
            <a:r>
              <a:rPr lang="en-US" sz="2000" smtClean="0">
                <a:solidFill>
                  <a:schemeClr val="accent2"/>
                </a:solidFill>
              </a:rPr>
              <a:t>, two singlet </a:t>
            </a:r>
            <a:r>
              <a:rPr lang="en-US" sz="2000" i="1" baseline="30000" smtClean="0">
                <a:solidFill>
                  <a:schemeClr val="accent2"/>
                </a:solidFill>
              </a:rPr>
              <a:t>1</a:t>
            </a:r>
            <a:r>
              <a:rPr lang="en-US" sz="2000" i="1" smtClean="0">
                <a:solidFill>
                  <a:schemeClr val="accent2"/>
                </a:solidFill>
              </a:rPr>
              <a:t>D</a:t>
            </a:r>
            <a:r>
              <a:rPr lang="en-US" sz="2000" i="1" baseline="-25000" smtClean="0">
                <a:solidFill>
                  <a:schemeClr val="accent2"/>
                </a:solidFill>
              </a:rPr>
              <a:t>2</a:t>
            </a:r>
            <a:r>
              <a:rPr lang="en-US" sz="2000" smtClean="0">
                <a:solidFill>
                  <a:schemeClr val="accent2"/>
                </a:solidFill>
              </a:rPr>
              <a:t>, three triplet </a:t>
            </a:r>
            <a:r>
              <a:rPr lang="en-US" sz="2000" i="1" baseline="30000" smtClean="0">
                <a:solidFill>
                  <a:schemeClr val="accent2"/>
                </a:solidFill>
              </a:rPr>
              <a:t>3</a:t>
            </a:r>
            <a:r>
              <a:rPr lang="en-US" sz="2000" i="1" smtClean="0">
                <a:solidFill>
                  <a:schemeClr val="accent2"/>
                </a:solidFill>
              </a:rPr>
              <a:t>S</a:t>
            </a:r>
            <a:r>
              <a:rPr lang="en-US" sz="2000" i="1" baseline="-25000" smtClean="0">
                <a:solidFill>
                  <a:schemeClr val="accent2"/>
                </a:solidFill>
              </a:rPr>
              <a:t>1</a:t>
            </a:r>
            <a:r>
              <a:rPr lang="en-US" sz="2000" smtClean="0">
                <a:solidFill>
                  <a:schemeClr val="accent2"/>
                </a:solidFill>
              </a:rPr>
              <a:t>, three triplet </a:t>
            </a:r>
            <a:r>
              <a:rPr lang="en-US" sz="2000" i="1" baseline="30000" smtClean="0">
                <a:solidFill>
                  <a:schemeClr val="accent2"/>
                </a:solidFill>
              </a:rPr>
              <a:t>3</a:t>
            </a:r>
            <a:r>
              <a:rPr lang="en-US" sz="2000" i="1" smtClean="0">
                <a:solidFill>
                  <a:schemeClr val="accent2"/>
                </a:solidFill>
              </a:rPr>
              <a:t>P</a:t>
            </a:r>
            <a:r>
              <a:rPr lang="en-US" sz="2000" i="1" baseline="-25000" smtClean="0">
                <a:solidFill>
                  <a:schemeClr val="accent2"/>
                </a:solidFill>
              </a:rPr>
              <a:t>J</a:t>
            </a:r>
            <a:r>
              <a:rPr lang="en-US" sz="2000" smtClean="0">
                <a:solidFill>
                  <a:schemeClr val="accent2"/>
                </a:solidFill>
              </a:rPr>
              <a:t> and one triplet </a:t>
            </a:r>
            <a:r>
              <a:rPr lang="en-US" sz="2000" i="1" baseline="30000" smtClean="0">
                <a:solidFill>
                  <a:schemeClr val="accent2"/>
                </a:solidFill>
              </a:rPr>
              <a:t>3</a:t>
            </a:r>
            <a:r>
              <a:rPr lang="en-US" sz="2000" i="1" smtClean="0">
                <a:solidFill>
                  <a:schemeClr val="accent2"/>
                </a:solidFill>
              </a:rPr>
              <a:t>D</a:t>
            </a:r>
            <a:r>
              <a:rPr lang="en-US" sz="2000" i="1" baseline="-25000" smtClean="0">
                <a:solidFill>
                  <a:schemeClr val="accent2"/>
                </a:solidFill>
              </a:rPr>
              <a:t>J</a:t>
            </a:r>
            <a:r>
              <a:rPr lang="en-US" sz="2000" smtClean="0">
                <a:solidFill>
                  <a:schemeClr val="accent2"/>
                </a:solidFill>
              </a:rPr>
              <a:t>) and six as tetraquarks (two neutral and four charged). It has been shown that charge/neutral tetraquarks must have neutral/charge partners with mass values which differ by few MeV. </a:t>
            </a:r>
          </a:p>
          <a:p>
            <a:r>
              <a:rPr lang="en-US" sz="2000" smtClean="0">
                <a:solidFill>
                  <a:schemeClr val="accent2"/>
                </a:solidFill>
              </a:rPr>
              <a:t>Using the integral approach for the hadron resonance decay, the widths of the expected states</a:t>
            </a:r>
            <a:r>
              <a:rPr lang="en-US" sz="2000" baseline="30000" smtClean="0">
                <a:solidFill>
                  <a:schemeClr val="accent2"/>
                </a:solidFill>
              </a:rPr>
              <a:t> </a:t>
            </a:r>
            <a:r>
              <a:rPr lang="en-US" sz="2000" smtClean="0">
                <a:solidFill>
                  <a:schemeClr val="accent2"/>
                </a:solidFill>
              </a:rPr>
              <a:t>of charmonium &amp; exotics were calculated; they turn out to be relatively narrow; most of them are of order of several tens of MeV.</a:t>
            </a:r>
            <a:endParaRPr lang="ru-RU" sz="2000" smtClean="0">
              <a:solidFill>
                <a:schemeClr val="accent2"/>
              </a:solidFill>
            </a:endParaRPr>
          </a:p>
          <a:p>
            <a:r>
              <a:rPr lang="en-US" sz="2000" smtClean="0">
                <a:solidFill>
                  <a:schemeClr val="accent2"/>
                </a:solidFill>
              </a:rPr>
              <a:t>The branching ratios of charmonium &amp; exotics were calculated. Their values are of the order of β ≈ 10</a:t>
            </a:r>
            <a:r>
              <a:rPr lang="en-US" sz="2000" baseline="30000" smtClean="0">
                <a:solidFill>
                  <a:schemeClr val="accent2"/>
                </a:solidFill>
              </a:rPr>
              <a:t>-1 </a:t>
            </a:r>
            <a:r>
              <a:rPr lang="en-US" sz="2000" smtClean="0">
                <a:solidFill>
                  <a:schemeClr val="accent2"/>
                </a:solidFill>
              </a:rPr>
              <a:t>–10</a:t>
            </a:r>
            <a:r>
              <a:rPr lang="en-US" sz="2000" baseline="30000" smtClean="0">
                <a:solidFill>
                  <a:schemeClr val="accent2"/>
                </a:solidFill>
              </a:rPr>
              <a:t>-3 </a:t>
            </a:r>
            <a:r>
              <a:rPr lang="en-US" sz="2000" smtClean="0">
                <a:solidFill>
                  <a:schemeClr val="accent2"/>
                </a:solidFill>
              </a:rPr>
              <a:t>dependent of their decay channel.</a:t>
            </a:r>
            <a:r>
              <a:rPr lang="en-US" sz="2000" baseline="30000" smtClean="0">
                <a:solidFill>
                  <a:schemeClr val="accent2"/>
                </a:solidFill>
              </a:rPr>
              <a:t> </a:t>
            </a:r>
            <a:endParaRPr lang="en-US" altLang="zh-CN" sz="2000" smtClean="0">
              <a:solidFill>
                <a:schemeClr val="accent2"/>
              </a:solidFill>
              <a:latin typeface="Arial Unicode MS" pitchFamily="100" charset="0"/>
              <a:cs typeface="Arial Unicode MS" pitchFamily="100" charset="0"/>
              <a:sym typeface="Symbol" pitchFamily="100" charset="2"/>
            </a:endParaRPr>
          </a:p>
          <a:p>
            <a:pPr>
              <a:spcBef>
                <a:spcPts val="1200"/>
              </a:spcBef>
            </a:pPr>
            <a:endParaRPr lang="en-US" altLang="zh-CN" sz="2000" smtClean="0">
              <a:solidFill>
                <a:schemeClr val="accent2"/>
              </a:solidFill>
              <a:latin typeface="Arial Unicode MS" pitchFamily="100" charset="0"/>
              <a:cs typeface="Arial Unicode MS" pitchFamily="100" charset="0"/>
              <a:sym typeface="Symbol" pitchFamily="100" charset="2"/>
            </a:endParaRPr>
          </a:p>
          <a:p>
            <a:pPr>
              <a:buFontTx/>
              <a:buNone/>
            </a:pPr>
            <a:endParaRPr lang="ru-RU" smtClean="0">
              <a:solidFill>
                <a:schemeClr val="accent2"/>
              </a:solidFill>
            </a:endParaRPr>
          </a:p>
        </p:txBody>
      </p:sp>
      <p:sp>
        <p:nvSpPr>
          <p:cNvPr id="131076" name="Line 98"/>
          <p:cNvSpPr>
            <a:spLocks noChangeShapeType="1"/>
          </p:cNvSpPr>
          <p:nvPr/>
        </p:nvSpPr>
        <p:spPr bwMode="auto">
          <a:xfrm>
            <a:off x="774700" y="185896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1077" name="Line 98"/>
          <p:cNvSpPr>
            <a:spLocks noChangeShapeType="1"/>
          </p:cNvSpPr>
          <p:nvPr/>
        </p:nvSpPr>
        <p:spPr bwMode="auto">
          <a:xfrm>
            <a:off x="1249363" y="2187575"/>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25425"/>
            <a:ext cx="8412162"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4365625"/>
            <a:ext cx="81883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685800" y="404813"/>
            <a:ext cx="7772400" cy="1143000"/>
          </a:xfrm>
          <a:blipFill dpi="0" rotWithShape="1">
            <a:blip r:embed="rId3"/>
            <a:srcRect/>
            <a:tile tx="0" ty="0" sx="100000" sy="100000" flip="none" algn="tl"/>
          </a:blipFill>
        </p:spPr>
        <p:txBody>
          <a:bodyPr/>
          <a:lstStyle/>
          <a:p>
            <a:r>
              <a:rPr lang="en-US" altLang="zh-CN" smtClean="0">
                <a:solidFill>
                  <a:srgbClr val="000066"/>
                </a:solidFill>
                <a:latin typeface="Arial Unicode MS" pitchFamily="100" charset="0"/>
                <a:cs typeface="Arial Unicode MS" pitchFamily="100" charset="0"/>
              </a:rPr>
              <a:t>Outline</a:t>
            </a:r>
            <a:endParaRPr lang="zh-CN" altLang="en-US" smtClean="0">
              <a:solidFill>
                <a:srgbClr val="000066"/>
              </a:solidFill>
              <a:latin typeface="Arial Unicode MS" pitchFamily="100" charset="0"/>
              <a:cs typeface="Arial Unicode MS" pitchFamily="100" charset="0"/>
            </a:endParaRPr>
          </a:p>
        </p:txBody>
      </p:sp>
      <p:sp>
        <p:nvSpPr>
          <p:cNvPr id="30723" name="内容占位符 2"/>
          <p:cNvSpPr>
            <a:spLocks noGrp="1"/>
          </p:cNvSpPr>
          <p:nvPr>
            <p:ph idx="1"/>
          </p:nvPr>
        </p:nvSpPr>
        <p:spPr>
          <a:xfrm>
            <a:off x="884238" y="2005013"/>
            <a:ext cx="7772400" cy="4379912"/>
          </a:xfrm>
        </p:spPr>
        <p:txBody>
          <a:bodyPr/>
          <a:lstStyle/>
          <a:p>
            <a:pPr>
              <a:lnSpc>
                <a:spcPct val="150000"/>
              </a:lnSpc>
            </a:pPr>
            <a:r>
              <a:rPr lang="en-US" altLang="zh-CN" sz="3600" smtClean="0">
                <a:solidFill>
                  <a:srgbClr val="0000CC"/>
                </a:solidFill>
                <a:latin typeface="Arial Unicode MS" pitchFamily="100" charset="0"/>
                <a:cs typeface="Arial Unicode MS" pitchFamily="100" charset="0"/>
              </a:rPr>
              <a:t>Conventional &amp; exotic hadrons</a:t>
            </a:r>
          </a:p>
          <a:p>
            <a:pPr>
              <a:lnSpc>
                <a:spcPct val="150000"/>
              </a:lnSpc>
            </a:pPr>
            <a:r>
              <a:rPr lang="en-US" altLang="zh-CN" sz="3600" smtClean="0">
                <a:solidFill>
                  <a:srgbClr val="0000CC"/>
                </a:solidFill>
                <a:latin typeface="Arial Unicode MS" pitchFamily="100" charset="0"/>
                <a:cs typeface="Arial Unicode MS" pitchFamily="100" charset="0"/>
              </a:rPr>
              <a:t>Review of recent experimental data</a:t>
            </a:r>
          </a:p>
          <a:p>
            <a:pPr>
              <a:lnSpc>
                <a:spcPct val="150000"/>
              </a:lnSpc>
            </a:pPr>
            <a:r>
              <a:rPr lang="en-US" altLang="zh-CN" sz="3600" smtClean="0">
                <a:solidFill>
                  <a:srgbClr val="0000CC"/>
                </a:solidFill>
                <a:latin typeface="Arial Unicode MS" pitchFamily="100" charset="0"/>
                <a:cs typeface="Arial Unicode MS" pitchFamily="100" charset="0"/>
              </a:rPr>
              <a:t>Analysis &amp; results</a:t>
            </a:r>
          </a:p>
          <a:p>
            <a:pPr>
              <a:lnSpc>
                <a:spcPct val="150000"/>
              </a:lnSpc>
            </a:pPr>
            <a:r>
              <a:rPr lang="en-US" altLang="zh-CN" sz="3600" smtClean="0">
                <a:solidFill>
                  <a:srgbClr val="0000CC"/>
                </a:solidFill>
                <a:latin typeface="Arial Unicode MS" pitchFamily="100" charset="0"/>
                <a:cs typeface="Arial Unicode MS" pitchFamily="100" charset="0"/>
              </a:rPr>
              <a:t>Summary &amp; perspectives</a:t>
            </a:r>
            <a:endParaRPr lang="zh-CN" altLang="en-US" sz="3600" smtClean="0">
              <a:solidFill>
                <a:srgbClr val="0000CC"/>
              </a:solidFill>
              <a:latin typeface="Arial Unicode MS" pitchFamily="100" charset="0"/>
              <a:cs typeface="Arial Unicode MS" pitchFamily="100"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263525" y="1098550"/>
            <a:ext cx="84613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algn="just">
              <a:tabLst>
                <a:tab pos="590550" algn="l"/>
              </a:tabLst>
            </a:pPr>
            <a:r>
              <a:rPr lang="ru-RU" sz="1600"/>
              <a:t>➡</a:t>
            </a:r>
            <a:r>
              <a:rPr lang="en-US" sz="1600"/>
              <a:t> </a:t>
            </a:r>
            <a:r>
              <a:rPr lang="en-US" sz="2000" b="1">
                <a:solidFill>
                  <a:srgbClr val="FF0000"/>
                </a:solidFill>
              </a:rPr>
              <a:t>STUDY OF FLAVOUR PARTICLES</a:t>
            </a:r>
            <a:r>
              <a:rPr lang="en-US" sz="2000" b="1"/>
              <a:t> </a:t>
            </a:r>
            <a:r>
              <a:rPr lang="en-US" sz="2000">
                <a:solidFill>
                  <a:srgbClr val="FF0000"/>
                </a:solidFill>
              </a:rPr>
              <a:t>(</a:t>
            </a:r>
            <a:r>
              <a:rPr lang="en-US" sz="2000" b="1" i="1">
                <a:solidFill>
                  <a:srgbClr val="FF0000"/>
                </a:solidFill>
              </a:rPr>
              <a:t>S</a:t>
            </a:r>
            <a:r>
              <a:rPr lang="en-US" sz="2000" b="1">
                <a:solidFill>
                  <a:srgbClr val="FF0000"/>
                </a:solidFill>
              </a:rPr>
              <a:t>, </a:t>
            </a:r>
            <a:r>
              <a:rPr lang="en-US" sz="2000" b="1" i="1">
                <a:solidFill>
                  <a:srgbClr val="FF0000"/>
                </a:solidFill>
              </a:rPr>
              <a:t>P,</a:t>
            </a:r>
            <a:r>
              <a:rPr lang="en-US" sz="2000" b="1">
                <a:solidFill>
                  <a:srgbClr val="FF0000"/>
                </a:solidFill>
              </a:rPr>
              <a:t> </a:t>
            </a:r>
            <a:r>
              <a:rPr lang="en-US" sz="2000" b="1" i="1">
                <a:solidFill>
                  <a:srgbClr val="FF0000"/>
                </a:solidFill>
              </a:rPr>
              <a:t>D</a:t>
            </a:r>
            <a:r>
              <a:rPr lang="en-US" sz="2000" b="1">
                <a:solidFill>
                  <a:srgbClr val="FF0000"/>
                </a:solidFill>
              </a:rPr>
              <a:t>-WAVE CHARMONIUM STATES, CHARMED HYBRIDS &amp; TETRAQUARKS</a:t>
            </a:r>
            <a:r>
              <a:rPr lang="en-US" sz="2000">
                <a:solidFill>
                  <a:srgbClr val="FF0000"/>
                </a:solidFill>
              </a:rPr>
              <a:t>)</a:t>
            </a:r>
            <a:endParaRPr lang="en-US" sz="2000"/>
          </a:p>
          <a:p>
            <a:pPr marL="342900" indent="-342900" algn="just">
              <a:tabLst>
                <a:tab pos="590550" algn="l"/>
              </a:tabLst>
            </a:pPr>
            <a:r>
              <a:rPr lang="en-US" sz="2000"/>
              <a:t>      </a:t>
            </a:r>
          </a:p>
          <a:p>
            <a:pPr marL="342900" indent="-342900" algn="just">
              <a:tabLst>
                <a:tab pos="590550" algn="l"/>
              </a:tabLst>
            </a:pPr>
            <a:r>
              <a:rPr lang="ru-RU" sz="2000"/>
              <a:t>➡</a:t>
            </a:r>
            <a:r>
              <a:rPr lang="en-US" sz="2000"/>
              <a:t> ANALYSIS OF SPECTRUM IN MASS REGION ABOVE DD-THRESHOLD. A REVIEW OF THE NEW </a:t>
            </a:r>
            <a:r>
              <a:rPr lang="en-US" sz="2000" b="1" i="1">
                <a:solidFill>
                  <a:srgbClr val="FF0000"/>
                </a:solidFill>
              </a:rPr>
              <a:t>XYZ</a:t>
            </a:r>
            <a:r>
              <a:rPr lang="en-US" sz="2000"/>
              <a:t>-CHARMONIUMLIKE MESONS AND ATTEMPTS OF THEIR POSSIBLE INTERPRETATION </a:t>
            </a:r>
          </a:p>
          <a:p>
            <a:pPr marL="342900" indent="-342900" algn="just">
              <a:buFontTx/>
              <a:buAutoNum type="arabicPeriod"/>
              <a:tabLst>
                <a:tab pos="590550" algn="l"/>
              </a:tabLst>
            </a:pPr>
            <a:endParaRPr lang="en-US" sz="2000"/>
          </a:p>
          <a:p>
            <a:pPr marL="342900" indent="-342900" algn="just">
              <a:tabLst>
                <a:tab pos="590550" algn="l"/>
              </a:tabLst>
            </a:pPr>
            <a:r>
              <a:rPr lang="ru-RU" sz="2000"/>
              <a:t>➡</a:t>
            </a:r>
            <a:r>
              <a:rPr lang="en-US" sz="2000"/>
              <a:t> DISCUSSION OF THE RESULTS OF CULCULATION FOR THE HIGHER LYING CHARMONIUM AND EXOTICS AND THEIR COMPARISON WITH THE RECENTLY REVEALED EXPERIMENTAL DATA ABOVE DD-THRESHOLD </a:t>
            </a:r>
          </a:p>
          <a:p>
            <a:pPr marL="342900" indent="-342900" algn="just">
              <a:buFontTx/>
              <a:buAutoNum type="arabicPeriod"/>
              <a:tabLst>
                <a:tab pos="590550" algn="l"/>
              </a:tabLst>
            </a:pPr>
            <a:endParaRPr lang="en-US" sz="2000"/>
          </a:p>
          <a:p>
            <a:pPr marL="342900" indent="-342900" algn="just">
              <a:tabLst>
                <a:tab pos="590550" algn="l"/>
              </a:tabLst>
            </a:pPr>
            <a:r>
              <a:rPr lang="ru-RU" sz="2000"/>
              <a:t>➡</a:t>
            </a:r>
            <a:r>
              <a:rPr lang="en-US" sz="2000"/>
              <a:t> APPLICATION OF THE INTEGRAL FORMALISM FOR DECAY OF HADRON RESONANCES TO CALCULATE THE WIDTHS OF CHARMONIUM AND EXOTICS </a:t>
            </a:r>
          </a:p>
        </p:txBody>
      </p:sp>
      <p:sp>
        <p:nvSpPr>
          <p:cNvPr id="32771" name="Rectangle 7"/>
          <p:cNvSpPr>
            <a:spLocks noChangeArrowheads="1"/>
          </p:cNvSpPr>
          <p:nvPr/>
        </p:nvSpPr>
        <p:spPr bwMode="auto">
          <a:xfrm>
            <a:off x="263525" y="142875"/>
            <a:ext cx="8569325" cy="519113"/>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solidFill>
                  <a:schemeClr val="accent2"/>
                </a:solidFill>
              </a:rPr>
              <a:t>PREAMBLE</a:t>
            </a:r>
          </a:p>
        </p:txBody>
      </p:sp>
      <p:sp>
        <p:nvSpPr>
          <p:cNvPr id="32772" name="Line 2059"/>
          <p:cNvSpPr>
            <a:spLocks noChangeShapeType="1"/>
          </p:cNvSpPr>
          <p:nvPr/>
        </p:nvSpPr>
        <p:spPr bwMode="auto">
          <a:xfrm>
            <a:off x="914400" y="426720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Line 2059"/>
          <p:cNvSpPr>
            <a:spLocks noChangeShapeType="1"/>
          </p:cNvSpPr>
          <p:nvPr/>
        </p:nvSpPr>
        <p:spPr bwMode="auto">
          <a:xfrm>
            <a:off x="8382000" y="2133600"/>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7013" y="0"/>
            <a:ext cx="8712200" cy="971550"/>
          </a:xfrm>
          <a:blipFill dpi="0" rotWithShape="1">
            <a:blip r:embed="rId4"/>
            <a:srcRect/>
            <a:tile tx="0" ty="0" sx="100000" sy="100000" flip="none" algn="tl"/>
          </a:blipFill>
        </p:spPr>
        <p:txBody>
          <a:bodyPr/>
          <a:lstStyle/>
          <a:p>
            <a:pPr eaLnBrk="1" hangingPunct="1"/>
            <a:r>
              <a:rPr lang="en-US" sz="2000" u="sng" smtClean="0"/>
              <a:t>Why is charmonium chosen!? </a:t>
            </a:r>
            <a:br>
              <a:rPr lang="en-US" sz="2000" u="sng" smtClean="0"/>
            </a:br>
            <a:r>
              <a:rPr lang="en-US" sz="2000" u="sng" smtClean="0"/>
              <a:t>Charmonium possesses some well favored characteristics:</a:t>
            </a:r>
            <a:endParaRPr lang="ru-RU" sz="2000" u="sng" smtClean="0"/>
          </a:p>
        </p:txBody>
      </p:sp>
      <p:sp>
        <p:nvSpPr>
          <p:cNvPr id="34820" name="Rectangle 3"/>
          <p:cNvSpPr>
            <a:spLocks noGrp="1" noChangeArrowheads="1"/>
          </p:cNvSpPr>
          <p:nvPr>
            <p:ph type="body" idx="1"/>
          </p:nvPr>
        </p:nvSpPr>
        <p:spPr>
          <a:xfrm>
            <a:off x="107950" y="990600"/>
            <a:ext cx="8785225" cy="4525963"/>
          </a:xfrm>
        </p:spPr>
        <p:txBody>
          <a:bodyPr/>
          <a:lstStyle/>
          <a:p>
            <a:pPr algn="just" eaLnBrk="1" hangingPunct="1">
              <a:lnSpc>
                <a:spcPct val="80000"/>
              </a:lnSpc>
              <a:buFontTx/>
              <a:buNone/>
            </a:pPr>
            <a:r>
              <a:rPr lang="en-US" sz="600" smtClean="0">
                <a:cs typeface="Arial" charset="0"/>
              </a:rPr>
              <a:t> </a:t>
            </a:r>
            <a:r>
              <a:rPr lang="en-US" sz="1800" smtClean="0">
                <a:cs typeface="Arial" charset="0"/>
              </a:rPr>
              <a:t>•   </a:t>
            </a:r>
            <a:r>
              <a:rPr lang="en-US" sz="600" smtClean="0">
                <a:cs typeface="Arial" charset="0"/>
              </a:rPr>
              <a:t> </a:t>
            </a:r>
            <a:r>
              <a:rPr lang="en-US" sz="1600" smtClean="0">
                <a:cs typeface="Arial" charset="0"/>
              </a:rPr>
              <a:t>Charmonium – is the simplest two-particle system consisting of quark &amp; antiquark; </a:t>
            </a:r>
          </a:p>
          <a:p>
            <a:pPr algn="just" eaLnBrk="1" hangingPunct="1">
              <a:lnSpc>
                <a:spcPct val="80000"/>
              </a:lnSpc>
              <a:buFontTx/>
              <a:buNone/>
            </a:pPr>
            <a:endParaRPr lang="en-US" sz="1600" smtClean="0">
              <a:cs typeface="Arial" charset="0"/>
            </a:endParaRPr>
          </a:p>
          <a:p>
            <a:pPr algn="just" eaLnBrk="1" hangingPunct="1">
              <a:lnSpc>
                <a:spcPct val="80000"/>
              </a:lnSpc>
              <a:buFontTx/>
              <a:buNone/>
            </a:pPr>
            <a:r>
              <a:rPr lang="en-US" sz="1600" smtClean="0">
                <a:cs typeface="Arial" charset="0"/>
              </a:rPr>
              <a:t>•    Charmonium – is a compact bound system with small widths varying  from several tens of keV to several tens of MeV compared to the light unflavored mesons and baryons;</a:t>
            </a:r>
          </a:p>
          <a:p>
            <a:pPr algn="just" eaLnBrk="1" hangingPunct="1">
              <a:lnSpc>
                <a:spcPct val="80000"/>
              </a:lnSpc>
              <a:buFontTx/>
              <a:buNone/>
            </a:pPr>
            <a:endParaRPr lang="en-US" sz="1600" smtClean="0">
              <a:cs typeface="Arial" charset="0"/>
            </a:endParaRPr>
          </a:p>
          <a:p>
            <a:pPr algn="just" eaLnBrk="1" hangingPunct="1">
              <a:lnSpc>
                <a:spcPct val="80000"/>
              </a:lnSpc>
            </a:pPr>
            <a:r>
              <a:rPr lang="de-DE" sz="1600" smtClean="0"/>
              <a:t>Charm quark </a:t>
            </a:r>
            <a:r>
              <a:rPr lang="de-DE" sz="1600" i="1" smtClean="0"/>
              <a:t>c</a:t>
            </a:r>
            <a:r>
              <a:rPr lang="de-DE" sz="1600" smtClean="0"/>
              <a:t> has a large mass</a:t>
            </a:r>
            <a:r>
              <a:rPr lang="de-DE" sz="1600" smtClean="0">
                <a:solidFill>
                  <a:srgbClr val="FF0000"/>
                </a:solidFill>
              </a:rPr>
              <a:t> </a:t>
            </a:r>
            <a:r>
              <a:rPr lang="de-DE" sz="1600" smtClean="0"/>
              <a:t>(1.27 </a:t>
            </a:r>
            <a:r>
              <a:rPr lang="en-US" sz="1600" smtClean="0">
                <a:cs typeface="Arial" charset="0"/>
              </a:rPr>
              <a:t>± 0.07</a:t>
            </a:r>
            <a:r>
              <a:rPr lang="de-DE" sz="1600" smtClean="0"/>
              <a:t> GeV) compared to the masses of </a:t>
            </a:r>
            <a:r>
              <a:rPr lang="de-DE" sz="1600" i="1" smtClean="0"/>
              <a:t>u, d </a:t>
            </a:r>
            <a:r>
              <a:rPr lang="de-DE" sz="1600" smtClean="0"/>
              <a:t>&amp;</a:t>
            </a:r>
            <a:r>
              <a:rPr lang="de-DE" sz="1600" i="1" smtClean="0"/>
              <a:t> s</a:t>
            </a:r>
            <a:r>
              <a:rPr lang="de-DE" sz="1600" smtClean="0"/>
              <a:t> (</a:t>
            </a:r>
            <a:r>
              <a:rPr lang="en-US" sz="1600" smtClean="0">
                <a:cs typeface="Arial" charset="0"/>
              </a:rPr>
              <a:t>~ 0.1 GeV</a:t>
            </a:r>
            <a:r>
              <a:rPr lang="de-DE" sz="1600" smtClean="0"/>
              <a:t>) quarks, that makes it plausible to attempt a description of the dynamical properties of </a:t>
            </a:r>
            <a:r>
              <a:rPr lang="de-DE" sz="1600" i="1" smtClean="0"/>
              <a:t>cc</a:t>
            </a:r>
            <a:r>
              <a:rPr lang="de-DE" sz="1600" smtClean="0"/>
              <a:t> – system in terms of non-relativistic potential models, where the functional form of potential is chosen to reproduce the assymptotic properties of strong interaction;</a:t>
            </a:r>
          </a:p>
          <a:p>
            <a:pPr algn="just" eaLnBrk="1" hangingPunct="1">
              <a:lnSpc>
                <a:spcPct val="80000"/>
              </a:lnSpc>
            </a:pPr>
            <a:endParaRPr lang="de-DE" sz="1600" smtClean="0"/>
          </a:p>
          <a:p>
            <a:pPr algn="just" eaLnBrk="1" hangingPunct="1">
              <a:lnSpc>
                <a:spcPct val="80000"/>
              </a:lnSpc>
            </a:pPr>
            <a:r>
              <a:rPr lang="en-US" sz="1600" smtClean="0"/>
              <a:t>Quark motion velocities in charmonium are non-relativistic (the coupling constant, </a:t>
            </a:r>
            <a:r>
              <a:rPr lang="en-US" sz="1600" i="1" smtClean="0"/>
              <a:t>α</a:t>
            </a:r>
            <a:r>
              <a:rPr lang="en-US" sz="1600" i="1" baseline="-25000" smtClean="0"/>
              <a:t>s</a:t>
            </a:r>
            <a:r>
              <a:rPr lang="en-US" sz="1600" i="1" smtClean="0"/>
              <a:t> ≈ 0.3</a:t>
            </a:r>
            <a:r>
              <a:rPr lang="en-US" sz="1600" smtClean="0"/>
              <a:t> is not too large, and relativistic effects are manageable ( </a:t>
            </a:r>
            <a:r>
              <a:rPr lang="en-US" sz="1600" i="1" smtClean="0"/>
              <a:t>v</a:t>
            </a:r>
            <a:r>
              <a:rPr lang="en-US" sz="1600" i="1" baseline="30000" smtClean="0"/>
              <a:t>2</a:t>
            </a:r>
            <a:r>
              <a:rPr lang="en-US" sz="1600" i="1" smtClean="0"/>
              <a:t>/c</a:t>
            </a:r>
            <a:r>
              <a:rPr lang="en-US" sz="1600" i="1" baseline="30000" smtClean="0"/>
              <a:t>2</a:t>
            </a:r>
            <a:r>
              <a:rPr lang="en-US" sz="1600" i="1" smtClean="0"/>
              <a:t> ≈ 0.2</a:t>
            </a:r>
            <a:r>
              <a:rPr lang="en-US" sz="1600" smtClean="0"/>
              <a:t>))</a:t>
            </a:r>
            <a:r>
              <a:rPr lang="de-DE" sz="1600" smtClean="0"/>
              <a:t>;</a:t>
            </a:r>
          </a:p>
          <a:p>
            <a:pPr algn="just" eaLnBrk="1" hangingPunct="1">
              <a:lnSpc>
                <a:spcPct val="80000"/>
              </a:lnSpc>
              <a:buFontTx/>
              <a:buNone/>
            </a:pPr>
            <a:r>
              <a:rPr lang="en-US" sz="1600" smtClean="0">
                <a:cs typeface="Arial" charset="0"/>
              </a:rPr>
              <a:t>•    The size of charmonium is of the order of less than 1</a:t>
            </a:r>
            <a:r>
              <a:rPr lang="en-US" sz="1600" i="1" smtClean="0">
                <a:cs typeface="Arial" charset="0"/>
              </a:rPr>
              <a:t> </a:t>
            </a:r>
            <a:r>
              <a:rPr lang="en-US" sz="1600" smtClean="0">
                <a:cs typeface="Arial" charset="0"/>
              </a:rPr>
              <a:t>Fm</a:t>
            </a:r>
            <a:r>
              <a:rPr lang="en-US" sz="1600" i="1" smtClean="0">
                <a:cs typeface="Arial" charset="0"/>
              </a:rPr>
              <a:t> </a:t>
            </a:r>
            <a:r>
              <a:rPr lang="en-US" sz="1600" i="1" smtClean="0"/>
              <a:t>(R   ~ α</a:t>
            </a:r>
            <a:r>
              <a:rPr lang="en-US" sz="1600" i="1" baseline="-25000" smtClean="0"/>
              <a:t>s </a:t>
            </a:r>
            <a:r>
              <a:rPr lang="en-US" sz="1600" i="1" smtClean="0"/>
              <a:t>· m</a:t>
            </a:r>
            <a:r>
              <a:rPr lang="en-US" sz="1600" i="1" baseline="-25000" smtClean="0"/>
              <a:t>q</a:t>
            </a:r>
            <a:r>
              <a:rPr lang="en-US" sz="1600" i="1" smtClean="0"/>
              <a:t> )</a:t>
            </a:r>
            <a:r>
              <a:rPr lang="ru-RU" smtClean="0"/>
              <a:t> </a:t>
            </a:r>
            <a:r>
              <a:rPr lang="en-US" sz="1600" smtClean="0">
                <a:cs typeface="Arial" charset="0"/>
              </a:rPr>
              <a:t>so that one of the main doctrines of QCD – asymptotic freedom is emerging;</a:t>
            </a:r>
            <a:endParaRPr lang="de-DE" sz="1600" smtClean="0"/>
          </a:p>
          <a:p>
            <a:pPr algn="just" eaLnBrk="1" hangingPunct="1">
              <a:lnSpc>
                <a:spcPct val="80000"/>
              </a:lnSpc>
            </a:pPr>
            <a:endParaRPr lang="de-DE" sz="1600" smtClean="0"/>
          </a:p>
          <a:p>
            <a:pPr algn="just" eaLnBrk="1" hangingPunct="1">
              <a:lnSpc>
                <a:spcPct val="80000"/>
              </a:lnSpc>
              <a:buFontTx/>
              <a:buNone/>
            </a:pPr>
            <a:r>
              <a:rPr lang="de-DE" sz="1600" smtClean="0"/>
              <a:t>      </a:t>
            </a:r>
            <a:r>
              <a:rPr lang="de-DE" sz="1600" u="sng" smtClean="0"/>
              <a:t>Therefore</a:t>
            </a:r>
            <a:r>
              <a:rPr lang="de-DE" sz="1600" smtClean="0"/>
              <a:t>:</a:t>
            </a:r>
          </a:p>
          <a:p>
            <a:pPr algn="just" eaLnBrk="1" hangingPunct="1">
              <a:lnSpc>
                <a:spcPct val="80000"/>
              </a:lnSpc>
              <a:buFontTx/>
              <a:buNone/>
            </a:pPr>
            <a:r>
              <a:rPr lang="en-US" sz="1600" smtClean="0"/>
              <a:t> </a:t>
            </a:r>
            <a:r>
              <a:rPr lang="en-US" sz="1600" smtClean="0">
                <a:cs typeface="Arial" charset="0"/>
              </a:rPr>
              <a:t>■</a:t>
            </a:r>
            <a:r>
              <a:rPr lang="en-US" sz="1600" smtClean="0"/>
              <a:t>   charmonium studies are promising for understanding the dynamics of quark  interaction at small distances; </a:t>
            </a:r>
          </a:p>
          <a:p>
            <a:pPr algn="just" eaLnBrk="1" hangingPunct="1">
              <a:lnSpc>
                <a:spcPct val="80000"/>
              </a:lnSpc>
              <a:buFontTx/>
              <a:buNone/>
            </a:pPr>
            <a:r>
              <a:rPr lang="en-US" sz="1600" smtClean="0"/>
              <a:t> </a:t>
            </a:r>
            <a:r>
              <a:rPr lang="en-US" sz="1600" smtClean="0">
                <a:cs typeface="Arial" charset="0"/>
              </a:rPr>
              <a:t>■</a:t>
            </a:r>
            <a:r>
              <a:rPr lang="en-US" sz="1600" smtClean="0"/>
              <a:t>   c</a:t>
            </a:r>
            <a:r>
              <a:rPr lang="de-DE" sz="1600" smtClean="0"/>
              <a:t>harmonium spectroscopy is a good testing ground for the theories of strong interactions:</a:t>
            </a:r>
          </a:p>
          <a:p>
            <a:pPr lvl="2" algn="just" eaLnBrk="1" hangingPunct="1">
              <a:lnSpc>
                <a:spcPct val="80000"/>
              </a:lnSpc>
            </a:pPr>
            <a:r>
              <a:rPr lang="de-DE" sz="1600" smtClean="0"/>
              <a:t>QCD in both perturbative and nonperturbative regimes</a:t>
            </a:r>
          </a:p>
          <a:p>
            <a:pPr lvl="2" algn="just" eaLnBrk="1" hangingPunct="1">
              <a:lnSpc>
                <a:spcPct val="80000"/>
              </a:lnSpc>
            </a:pPr>
            <a:r>
              <a:rPr lang="de-DE" sz="1600" smtClean="0"/>
              <a:t>QCD inspired potential models and phenomenological models </a:t>
            </a:r>
          </a:p>
          <a:p>
            <a:pPr eaLnBrk="1" hangingPunct="1">
              <a:lnSpc>
                <a:spcPct val="80000"/>
              </a:lnSpc>
              <a:buFontTx/>
              <a:buNone/>
            </a:pPr>
            <a:endParaRPr lang="en-US" sz="1600" smtClean="0"/>
          </a:p>
          <a:p>
            <a:pPr eaLnBrk="1" hangingPunct="1">
              <a:lnSpc>
                <a:spcPct val="80000"/>
              </a:lnSpc>
              <a:buFontTx/>
              <a:buNone/>
            </a:pPr>
            <a:endParaRPr lang="ru-RU" sz="1800" smtClean="0">
              <a:latin typeface="Times New Roman" pitchFamily="100" charset="0"/>
            </a:endParaRPr>
          </a:p>
        </p:txBody>
      </p:sp>
      <p:sp>
        <p:nvSpPr>
          <p:cNvPr id="34821" name="Line 6"/>
          <p:cNvSpPr>
            <a:spLocks noChangeShapeType="1"/>
          </p:cNvSpPr>
          <p:nvPr/>
        </p:nvSpPr>
        <p:spPr bwMode="auto">
          <a:xfrm>
            <a:off x="1835150" y="2605088"/>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2" name="Rectangle 8"/>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34818" name="Object 7"/>
          <p:cNvGraphicFramePr>
            <a:graphicFrameLocks noChangeAspect="1"/>
          </p:cNvGraphicFramePr>
          <p:nvPr/>
        </p:nvGraphicFramePr>
        <p:xfrm>
          <a:off x="5940425" y="4041775"/>
          <a:ext cx="152400" cy="161925"/>
        </p:xfrm>
        <a:graphic>
          <a:graphicData uri="http://schemas.openxmlformats.org/presentationml/2006/ole">
            <mc:AlternateContent xmlns:mc="http://schemas.openxmlformats.org/markup-compatibility/2006">
              <mc:Choice xmlns:v="urn:schemas-microsoft-com:vml" Requires="v">
                <p:oleObj spid="_x0000_s34826" name="Формула" r:id="rId5" imgW="177492" imgH="164814" progId="Equation.3">
                  <p:embed/>
                </p:oleObj>
              </mc:Choice>
              <mc:Fallback>
                <p:oleObj name="Формула" r:id="rId5" imgW="177492" imgH="164814"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4041775"/>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20280</TotalTime>
  <Words>4422</Words>
  <Application>Microsoft Office PowerPoint</Application>
  <PresentationFormat>Presentazione su schermo (4:3)</PresentationFormat>
  <Paragraphs>309</Paragraphs>
  <Slides>56</Slides>
  <Notes>56</Notes>
  <HiddenSlides>16</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56</vt:i4>
      </vt:variant>
    </vt:vector>
  </HeadingPairs>
  <TitlesOfParts>
    <vt:vector size="60" baseType="lpstr">
      <vt:lpstr>Оформление по умолчанию</vt:lpstr>
      <vt:lpstr>Формула</vt:lpstr>
      <vt:lpstr>Équation</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Outline</vt:lpstr>
      <vt:lpstr>Presentazione standard di PowerPoint</vt:lpstr>
      <vt:lpstr>Why is charmonium chosen!?  Charmonium possesses some well favored characteristics: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CHARMONIUM PRODUCTION MECHANISMS RELEVANT TO THE XYZ – STATES (XYZ - PARTICLES)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Belle observed Two Z±→χc1π±</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THE WIDTHS OF SINGLET 1S0 CHARMONIUM STATES </vt:lpstr>
      <vt:lpstr>THE WIDTHS OF TRIPLET 3S1 CHARMONIUM STATES</vt:lpstr>
      <vt:lpstr>THE WIDTHS OF SINGLET 1P1 AND TRIPLET 3PJ CHARMONIUM STATES</vt:lpstr>
      <vt:lpstr>Presentazione standard di PowerPoint</vt:lpstr>
      <vt:lpstr>Summary</vt:lpstr>
    </vt:vector>
  </TitlesOfParts>
  <Company>JINR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vassg</dc:creator>
  <cp:lastModifiedBy>tecno</cp:lastModifiedBy>
  <cp:revision>1290</cp:revision>
  <dcterms:created xsi:type="dcterms:W3CDTF">2005-08-31T12:50:33Z</dcterms:created>
  <dcterms:modified xsi:type="dcterms:W3CDTF">2013-06-03T12:30:22Z</dcterms:modified>
</cp:coreProperties>
</file>