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771" r:id="rId2"/>
    <p:sldId id="785" r:id="rId3"/>
    <p:sldId id="788" r:id="rId4"/>
    <p:sldId id="796" r:id="rId5"/>
    <p:sldId id="801" r:id="rId6"/>
    <p:sldId id="791" r:id="rId7"/>
    <p:sldId id="792" r:id="rId8"/>
    <p:sldId id="797" r:id="rId9"/>
    <p:sldId id="786" r:id="rId10"/>
    <p:sldId id="793" r:id="rId11"/>
    <p:sldId id="798" r:id="rId12"/>
    <p:sldId id="804" r:id="rId13"/>
    <p:sldId id="787" r:id="rId14"/>
    <p:sldId id="794" r:id="rId15"/>
    <p:sldId id="784" r:id="rId16"/>
  </p:sldIdLst>
  <p:sldSz cx="9144000" cy="6858000" type="screen4x3"/>
  <p:notesSz cx="6858000" cy="9144000"/>
  <p:custDataLst>
    <p:tags r:id="rId18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8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1A2EADA-142C-4825-BF1C-34D3A03CB6B3}" type="datetimeFigureOut">
              <a:rPr lang="ja-JP" altLang="it-IT"/>
              <a:pPr/>
              <a:t>2013/6/3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CD155F-2584-45A6-833C-A7717E9E55D5}" type="slidenum">
              <a:rPr lang="ja-JP" altLang="en-US"/>
              <a:pPr/>
              <a:t>‹N›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39668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38560F92-893A-4CA1-8732-2CF5EB5ACCBF}" type="slidenum">
              <a:rPr lang="ja-JP" altLang="en-US">
                <a:latin typeface="Calibri" pitchFamily="34" charset="0"/>
              </a:rPr>
              <a:pPr eaLnBrk="1" hangingPunct="1"/>
              <a:t>2</a:t>
            </a:fld>
            <a:endParaRPr lang="ja-JP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734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1DD3E457-B588-43DF-8A72-EE5E5FB63962}" type="slidenum">
              <a:rPr lang="ja-JP" altLang="en-US">
                <a:latin typeface="Calibri" pitchFamily="34" charset="0"/>
              </a:rPr>
              <a:pPr eaLnBrk="1" hangingPunct="1"/>
              <a:t>6</a:t>
            </a:fld>
            <a:endParaRPr lang="ja-JP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A07F734A-818F-42BC-83B8-D6C9443AFC14}" type="slidenum">
              <a:rPr lang="en-US" altLang="ja-JP">
                <a:latin typeface="Calibri" pitchFamily="34" charset="0"/>
              </a:rPr>
              <a:pPr eaLnBrk="1" hangingPunct="1"/>
              <a:t>14</a:t>
            </a:fld>
            <a:endParaRPr lang="en-US" altLang="ja-JP">
              <a:latin typeface="Calibri" pitchFamily="34" charset="0"/>
            </a:endParaRPr>
          </a:p>
        </p:txBody>
      </p:sp>
      <p:sp>
        <p:nvSpPr>
          <p:cNvPr id="21507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8003F0-09AD-4D6F-AC1B-BB9A4752B0A9}" type="datetime1">
              <a:rPr lang="ja-JP" altLang="it-IT"/>
              <a:pPr/>
              <a:t>2013/6/3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C22BF-FEF0-452B-B1C6-1DFC9C2F2696}" type="slidenum">
              <a:rPr lang="ja-JP" altLang="en-US"/>
              <a:pPr/>
              <a:t>‹N›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383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6E111D-4D63-454A-988F-439193E057B2}" type="datetime1">
              <a:rPr lang="ja-JP" altLang="it-IT"/>
              <a:pPr/>
              <a:t>2013/6/3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4217A-D4AE-4C42-9D4F-BE93175A117B}" type="slidenum">
              <a:rPr lang="ja-JP" altLang="en-US"/>
              <a:pPr/>
              <a:t>‹N›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501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1072EB-C721-4830-A5D9-8BFD92F36EB2}" type="datetime1">
              <a:rPr lang="ja-JP" altLang="it-IT"/>
              <a:pPr/>
              <a:t>2013/6/3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4E51F-9AE6-400C-BF9C-A03E53FB87E5}" type="slidenum">
              <a:rPr lang="ja-JP" altLang="en-US"/>
              <a:pPr/>
              <a:t>‹N›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540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7250" cy="471487"/>
          </a:xfrm>
        </p:spPr>
        <p:txBody>
          <a:bodyPr/>
          <a:lstStyle>
            <a:lvl1pPr>
              <a:defRPr/>
            </a:lvl1pPr>
          </a:lstStyle>
          <a:p>
            <a:fld id="{F766BC8A-32C8-4049-8427-BF4822E6D48E}" type="datetime1">
              <a:rPr lang="ja-JP" altLang="it-IT"/>
              <a:pPr/>
              <a:t>2013/6/3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7188" cy="471487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28838" cy="471487"/>
          </a:xfrm>
        </p:spPr>
        <p:txBody>
          <a:bodyPr/>
          <a:lstStyle>
            <a:lvl1pPr>
              <a:defRPr/>
            </a:lvl1pPr>
          </a:lstStyle>
          <a:p>
            <a:fld id="{C59DC946-28A5-40AC-8C61-8730E0B20541}" type="slidenum">
              <a:rPr lang="en-US" altLang="ja-JP"/>
              <a:pPr/>
              <a:t>‹N›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211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ADACF2-0EBE-4F91-8ADE-39FF6F69FC2D}" type="datetime1">
              <a:rPr lang="ja-JP" altLang="it-IT"/>
              <a:pPr/>
              <a:t>2013/6/3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C5F7E-A497-4144-B6EA-99B954B87F67}" type="slidenum">
              <a:rPr lang="ja-JP" altLang="en-US"/>
              <a:pPr/>
              <a:t>‹N›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413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8A06E8-469E-4D8A-BD4C-1C202442544D}" type="datetime1">
              <a:rPr lang="ja-JP" altLang="it-IT"/>
              <a:pPr/>
              <a:t>2013/6/3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A031C-39D5-46A9-A5F6-64A0F9975662}" type="slidenum">
              <a:rPr lang="ja-JP" altLang="en-US"/>
              <a:pPr/>
              <a:t>‹N›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757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ACEE05-A6C4-46D6-A0F7-5C05B96D44CC}" type="datetime1">
              <a:rPr lang="ja-JP" altLang="it-IT"/>
              <a:pPr/>
              <a:t>2013/6/3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6A276-40C5-4BC7-950B-636951E69A44}" type="slidenum">
              <a:rPr lang="ja-JP" altLang="en-US"/>
              <a:pPr/>
              <a:t>‹N›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593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B12208-57D6-4BA6-99B2-DD7FEDE10C5B}" type="datetime1">
              <a:rPr lang="ja-JP" altLang="it-IT"/>
              <a:pPr/>
              <a:t>2013/6/3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6DAE0-8BC2-4737-8D85-1D20247171A9}" type="slidenum">
              <a:rPr lang="ja-JP" altLang="en-US"/>
              <a:pPr/>
              <a:t>‹N›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910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492127-35CD-4AF1-93EC-58B81DF9D44E}" type="datetime1">
              <a:rPr lang="ja-JP" altLang="it-IT"/>
              <a:pPr/>
              <a:t>2013/6/3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64DE7-04E0-4E1F-A078-8B4B047F2DA3}" type="slidenum">
              <a:rPr lang="ja-JP" altLang="en-US"/>
              <a:pPr/>
              <a:t>‹N›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918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4FE269-94E9-4FC2-AC6E-7F1EB877F520}" type="datetime1">
              <a:rPr lang="ja-JP" altLang="it-IT"/>
              <a:pPr/>
              <a:t>2013/6/3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12E80-5D96-4B4A-975B-EB6177DC9B2E}" type="slidenum">
              <a:rPr lang="ja-JP" altLang="en-US"/>
              <a:pPr/>
              <a:t>‹N›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383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706DEC-7B1D-4E99-B361-866497DCB3C3}" type="datetime1">
              <a:rPr lang="ja-JP" altLang="it-IT"/>
              <a:pPr/>
              <a:t>2013/6/3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75393-3D2A-4F09-A116-E9FCA4998679}" type="slidenum">
              <a:rPr lang="ja-JP" altLang="en-US"/>
              <a:pPr/>
              <a:t>‹N›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194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40FF3B-38D7-4374-A98F-CE70EB082302}" type="datetime1">
              <a:rPr lang="ja-JP" altLang="it-IT"/>
              <a:pPr/>
              <a:t>2013/6/3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997CE-EA6C-4E9A-9705-2826591CBC55}" type="slidenum">
              <a:rPr lang="ja-JP" altLang="en-US"/>
              <a:pPr/>
              <a:t>‹N›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583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9CF112F-5920-4DDB-9528-27A0EF01FC21}" type="datetime1">
              <a:rPr lang="ja-JP" altLang="it-IT"/>
              <a:pPr/>
              <a:t>2013/6/3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EECBB73-277C-4B30-B42C-19513F60AD2F}" type="slidenum">
              <a:rPr lang="ja-JP" altLang="en-US"/>
              <a:pPr/>
              <a:t>‹N›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tags" Target="../tags/tag23.xml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42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tags" Target="../tags/tag3.xml"/><Relationship Id="rId16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tags" Target="../tags/tag12.xml"/><Relationship Id="rId16" Type="http://schemas.openxmlformats.org/officeDocument/2006/relationships/image" Target="../media/image19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4.png"/><Relationship Id="rId5" Type="http://schemas.openxmlformats.org/officeDocument/2006/relationships/tags" Target="../tags/tag15.xml"/><Relationship Id="rId15" Type="http://schemas.openxmlformats.org/officeDocument/2006/relationships/image" Target="../media/image18.png"/><Relationship Id="rId10" Type="http://schemas.openxmlformats.org/officeDocument/2006/relationships/notesSlide" Target="../notesSlides/notesSlide2.xml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emf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ctrTitle"/>
          </p:nvPr>
        </p:nvSpPr>
        <p:spPr>
          <a:xfrm>
            <a:off x="468313" y="2060575"/>
            <a:ext cx="8207375" cy="1470025"/>
          </a:xfrm>
        </p:spPr>
        <p:txBody>
          <a:bodyPr/>
          <a:lstStyle/>
          <a:p>
            <a:pPr eaLnBrk="1" hangingPunct="1"/>
            <a:r>
              <a:rPr lang="en-US" altLang="ja-JP" sz="3200" smtClean="0"/>
              <a:t>Monte Carlo shell model </a:t>
            </a:r>
            <a:br>
              <a:rPr lang="en-US" altLang="ja-JP" sz="3200" smtClean="0"/>
            </a:br>
            <a:r>
              <a:rPr lang="en-US" altLang="ja-JP" sz="3200" smtClean="0"/>
              <a:t>towards ab initio nuclear structure </a:t>
            </a:r>
            <a:endParaRPr lang="ja-JP" altLang="en-US" sz="3200" smtClean="0"/>
          </a:p>
        </p:txBody>
      </p:sp>
      <p:sp>
        <p:nvSpPr>
          <p:cNvPr id="4" name="タイトル 1"/>
          <p:cNvSpPr txBox="1">
            <a:spLocks/>
          </p:cNvSpPr>
          <p:nvPr/>
        </p:nvSpPr>
        <p:spPr bwMode="auto">
          <a:xfrm>
            <a:off x="300038" y="858838"/>
            <a:ext cx="8643937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International Nuclear Physics Conference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INPC 2013</a:t>
            </a:r>
          </a:p>
        </p:txBody>
      </p:sp>
      <p:sp>
        <p:nvSpPr>
          <p:cNvPr id="5" name="サブタイトル 2"/>
          <p:cNvSpPr>
            <a:spLocks noGrp="1"/>
          </p:cNvSpPr>
          <p:nvPr>
            <p:ph type="subTitle" idx="1"/>
          </p:nvPr>
        </p:nvSpPr>
        <p:spPr>
          <a:xfrm>
            <a:off x="250825" y="3716338"/>
            <a:ext cx="8572500" cy="259238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2800" smtClean="0">
                <a:solidFill>
                  <a:srgbClr val="7F7F7F"/>
                </a:solidFill>
              </a:rPr>
              <a:t>Takashi Abe</a:t>
            </a:r>
          </a:p>
          <a:p>
            <a:pPr eaLnBrk="1" hangingPunct="1"/>
            <a:endParaRPr lang="en-US" altLang="ja-JP" sz="2800" smtClean="0">
              <a:solidFill>
                <a:srgbClr val="7F7F7F"/>
              </a:solidFill>
            </a:endParaRPr>
          </a:p>
          <a:p>
            <a:pPr eaLnBrk="1" hangingPunct="1"/>
            <a:endParaRPr lang="en-US" altLang="ja-JP" sz="2800" smtClean="0">
              <a:solidFill>
                <a:srgbClr val="7F7F7F"/>
              </a:solidFill>
            </a:endParaRPr>
          </a:p>
          <a:p>
            <a:pPr eaLnBrk="1" hangingPunct="1"/>
            <a:r>
              <a:rPr lang="en-US" altLang="ja-JP" sz="2400" smtClean="0">
                <a:solidFill>
                  <a:srgbClr val="7F7F7F"/>
                </a:solidFill>
              </a:rPr>
              <a:t>Firenze, Italy</a:t>
            </a:r>
          </a:p>
          <a:p>
            <a:pPr eaLnBrk="1" hangingPunct="1"/>
            <a:r>
              <a:rPr lang="en-US" altLang="ja-JP" sz="2400" smtClean="0">
                <a:solidFill>
                  <a:srgbClr val="7F7F7F"/>
                </a:solidFill>
              </a:rPr>
              <a:t>June 2-7, 2013</a:t>
            </a:r>
            <a:endParaRPr lang="en-US" altLang="ja-JP" sz="2000" smtClean="0">
              <a:solidFill>
                <a:srgbClr val="7F7F7F"/>
              </a:solidFill>
            </a:endParaRPr>
          </a:p>
          <a:p>
            <a:pPr eaLnBrk="1" hangingPunct="1"/>
            <a:endParaRPr lang="en-US" altLang="ja-JP" sz="2800" smtClean="0">
              <a:solidFill>
                <a:srgbClr val="7F7F7F"/>
              </a:solidFill>
            </a:endParaRPr>
          </a:p>
        </p:txBody>
      </p:sp>
      <p:grpSp>
        <p:nvGrpSpPr>
          <p:cNvPr id="3077" name="グループ化 6"/>
          <p:cNvGrpSpPr>
            <a:grpSpLocks/>
          </p:cNvGrpSpPr>
          <p:nvPr/>
        </p:nvGrpSpPr>
        <p:grpSpPr bwMode="auto">
          <a:xfrm>
            <a:off x="2671763" y="4292600"/>
            <a:ext cx="3852862" cy="658813"/>
            <a:chOff x="2671763" y="4005263"/>
            <a:chExt cx="3852862" cy="658812"/>
          </a:xfrm>
        </p:grpSpPr>
        <p:pic>
          <p:nvPicPr>
            <p:cNvPr id="3079" name="図 7" descr="logo_UT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763" y="4048125"/>
              <a:ext cx="3340100" cy="61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図 8" descr="ロゴ-小（カラー）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888" y="4005263"/>
              <a:ext cx="439737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8" name="図 7" descr="head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3816351" cy="10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コンテンツ プレースホルダ 13" descr="top500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71463"/>
            <a:ext cx="7258050" cy="4525962"/>
          </a:xfr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231B015E-A63B-484E-BCBC-758629E1447E}" type="slidenum">
              <a:rPr lang="ja-JP" alt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10</a:t>
            </a:fld>
            <a:endParaRPr lang="ja-JP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5219700" y="3068638"/>
            <a:ext cx="215900" cy="217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2293" name="テキスト ボックス 5"/>
          <p:cNvSpPr txBox="1">
            <a:spLocks noChangeArrowheads="1"/>
          </p:cNvSpPr>
          <p:nvPr/>
        </p:nvSpPr>
        <p:spPr bwMode="auto">
          <a:xfrm>
            <a:off x="6588125" y="4283075"/>
            <a:ext cx="230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0000"/>
                </a:solidFill>
              </a:rPr>
              <a:t>K computer, Japan</a:t>
            </a:r>
            <a:endParaRPr lang="ja-JP" altLang="en-US">
              <a:solidFill>
                <a:srgbClr val="FF0000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 flipV="1">
            <a:off x="5508625" y="3357563"/>
            <a:ext cx="1079500" cy="10080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5" name="図 8" descr="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881563"/>
            <a:ext cx="356393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図 9" descr="Field5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300663"/>
            <a:ext cx="5619751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図 10" descr="Field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941888"/>
            <a:ext cx="443865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323850" y="1844675"/>
            <a:ext cx="691197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284663" y="6092825"/>
            <a:ext cx="1287462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2300" name="正方形/長方形 13"/>
          <p:cNvSpPr>
            <a:spLocks noChangeArrowheads="1"/>
          </p:cNvSpPr>
          <p:nvPr/>
        </p:nvSpPr>
        <p:spPr bwMode="auto">
          <a:xfrm>
            <a:off x="7302500" y="1743075"/>
            <a:ext cx="151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/>
              <a:t>128 GFLOPS/CPU </a:t>
            </a:r>
          </a:p>
          <a:p>
            <a:r>
              <a:rPr lang="en-US" altLang="ja-JP" sz="1200"/>
              <a:t>(8 cores/CPU)</a:t>
            </a:r>
          </a:p>
        </p:txBody>
      </p:sp>
      <p:pic>
        <p:nvPicPr>
          <p:cNvPr id="12301" name="図 16" descr="sparc6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0350"/>
            <a:ext cx="14001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図 17" descr="無題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997200"/>
            <a:ext cx="13716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正方形/長方形 19"/>
          <p:cNvSpPr>
            <a:spLocks noChangeArrowheads="1"/>
          </p:cNvSpPr>
          <p:nvPr/>
        </p:nvSpPr>
        <p:spPr bwMode="auto">
          <a:xfrm>
            <a:off x="7380288" y="2565400"/>
            <a:ext cx="160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/>
              <a:t>Tofu inter-connection</a:t>
            </a:r>
          </a:p>
          <a:p>
            <a:r>
              <a:rPr lang="en-US" altLang="ja-JP" sz="1200"/>
              <a:t>6D Mesh/Torus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smtClean="0"/>
              <a:t>Peak performance &amp; speed-up @ K computer</a:t>
            </a:r>
            <a:endParaRPr lang="ja-JP" altLang="en-US" sz="3200" smtClean="0"/>
          </a:p>
        </p:txBody>
      </p:sp>
      <p:sp>
        <p:nvSpPr>
          <p:cNvPr id="13315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700" cy="4525963"/>
          </a:xfrm>
        </p:spPr>
        <p:txBody>
          <a:bodyPr/>
          <a:lstStyle/>
          <a:p>
            <a:r>
              <a:rPr lang="en-US" altLang="ja-JP" sz="2000" smtClean="0"/>
              <a:t>Optimization of 15</a:t>
            </a:r>
            <a:r>
              <a:rPr lang="en-US" altLang="ja-JP" sz="2000" baseline="30000" smtClean="0"/>
              <a:t>th</a:t>
            </a:r>
            <a:r>
              <a:rPr lang="en-US" altLang="ja-JP" sz="2000" smtClean="0"/>
              <a:t> basis dim. of the w.f. in N</a:t>
            </a:r>
            <a:r>
              <a:rPr lang="en-US" altLang="ja-JP" sz="2000" baseline="-25000" smtClean="0"/>
              <a:t>shell</a:t>
            </a:r>
            <a:r>
              <a:rPr lang="en-US" altLang="ja-JP" sz="2000" smtClean="0"/>
              <a:t>=5 w/ 100 CG iterations (MPI/OpenMP, 8 threads)</a:t>
            </a:r>
            <a:endParaRPr lang="ja-JP" altLang="en-US" sz="200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9D4463D8-3D25-4519-82E9-E03123EC3FBD}" type="slidenum">
              <a:rPr lang="ja-JP" alt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11</a:t>
            </a:fld>
            <a:endParaRPr lang="ja-JP" altLang="en-US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3317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852738"/>
            <a:ext cx="4176712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テキスト ボックス 19"/>
          <p:cNvSpPr txBox="1">
            <a:spLocks noChangeArrowheads="1"/>
          </p:cNvSpPr>
          <p:nvPr/>
        </p:nvSpPr>
        <p:spPr bwMode="auto">
          <a:xfrm>
            <a:off x="900113" y="6381750"/>
            <a:ext cx="74342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/>
              <a:t>Note:  it is a tentative result by early access to the  K computer @ AICS, RIKEN.</a:t>
            </a:r>
            <a:endParaRPr lang="ja-JP" altLang="en-US" sz="1600"/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 bwMode="auto">
          <a:xfrm>
            <a:off x="4560888" y="1639888"/>
            <a:ext cx="40433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ja-JP" sz="2000">
                <a:latin typeface="Calibri" pitchFamily="34" charset="0"/>
              </a:rPr>
              <a:t>Optimization of 48</a:t>
            </a:r>
            <a:r>
              <a:rPr lang="en-US" altLang="ja-JP" sz="2000" baseline="30000">
                <a:latin typeface="Calibri" pitchFamily="34" charset="0"/>
              </a:rPr>
              <a:t>th</a:t>
            </a:r>
            <a:r>
              <a:rPr lang="en-US" altLang="ja-JP" sz="2000">
                <a:latin typeface="Calibri" pitchFamily="34" charset="0"/>
              </a:rPr>
              <a:t> basis dim. of the 4He (0+) w.f. in N</a:t>
            </a:r>
            <a:r>
              <a:rPr lang="en-US" altLang="ja-JP" sz="2000" baseline="-25000">
                <a:latin typeface="Calibri" pitchFamily="34" charset="0"/>
              </a:rPr>
              <a:t>shell</a:t>
            </a:r>
            <a:r>
              <a:rPr lang="en-US" altLang="ja-JP" sz="2000">
                <a:latin typeface="Calibri" pitchFamily="34" charset="0"/>
              </a:rPr>
              <a:t>=6 w/ 100 CG iterations</a:t>
            </a:r>
            <a:endParaRPr lang="ja-JP" altLang="en-US" sz="200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ja-JP" altLang="en-US" sz="3200">
              <a:latin typeface="Calibri" pitchFamily="34" charset="0"/>
            </a:endParaRPr>
          </a:p>
        </p:txBody>
      </p:sp>
      <p:grpSp>
        <p:nvGrpSpPr>
          <p:cNvPr id="13320" name="グループ化 8"/>
          <p:cNvGrpSpPr>
            <a:grpSpLocks/>
          </p:cNvGrpSpPr>
          <p:nvPr/>
        </p:nvGrpSpPr>
        <p:grpSpPr bwMode="auto">
          <a:xfrm>
            <a:off x="-215900" y="2852738"/>
            <a:ext cx="4859338" cy="3200400"/>
            <a:chOff x="4032250" y="2241252"/>
            <a:chExt cx="4860677" cy="3200400"/>
          </a:xfrm>
        </p:grpSpPr>
        <p:pic>
          <p:nvPicPr>
            <p:cNvPr id="13325" name="図 16" descr="ratio_4He_12C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250" y="2241252"/>
              <a:ext cx="45720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テキスト ボックス 81"/>
            <p:cNvSpPr txBox="1">
              <a:spLocks noChangeArrowheads="1"/>
            </p:cNvSpPr>
            <p:nvPr/>
          </p:nvSpPr>
          <p:spPr bwMode="auto">
            <a:xfrm rot="10800000" flipH="1" flipV="1">
              <a:off x="4932363" y="2671763"/>
              <a:ext cx="1008062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 baseline="30000">
                  <a:solidFill>
                    <a:srgbClr val="000000"/>
                  </a:solidFill>
                </a:rPr>
                <a:t>4</a:t>
              </a:r>
              <a:r>
                <a:rPr lang="en-US" altLang="ja-JP" sz="1600">
                  <a:solidFill>
                    <a:srgbClr val="000000"/>
                  </a:solidFill>
                </a:rPr>
                <a:t>He(0</a:t>
              </a:r>
              <a:r>
                <a:rPr lang="en-US" altLang="ja-JP" sz="1600" baseline="30000">
                  <a:solidFill>
                    <a:srgbClr val="000000"/>
                  </a:solidFill>
                </a:rPr>
                <a:t>+</a:t>
              </a:r>
              <a:r>
                <a:rPr lang="en-US" altLang="ja-JP" sz="160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3327" name="テキスト ボックス 81"/>
            <p:cNvSpPr txBox="1">
              <a:spLocks noChangeArrowheads="1"/>
            </p:cNvSpPr>
            <p:nvPr/>
          </p:nvSpPr>
          <p:spPr bwMode="auto">
            <a:xfrm rot="10800000" flipH="1" flipV="1">
              <a:off x="7524776" y="3592135"/>
              <a:ext cx="1368151" cy="338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>
                  <a:solidFill>
                    <a:srgbClr val="FF0000"/>
                  </a:solidFill>
                </a:rPr>
                <a:t>30,720 cores </a:t>
              </a:r>
            </a:p>
          </p:txBody>
        </p:sp>
        <p:sp>
          <p:nvSpPr>
            <p:cNvPr id="13328" name="テキスト ボックス 81"/>
            <p:cNvSpPr txBox="1">
              <a:spLocks noChangeArrowheads="1"/>
            </p:cNvSpPr>
            <p:nvPr/>
          </p:nvSpPr>
          <p:spPr bwMode="auto">
            <a:xfrm rot="10800000" flipH="1" flipV="1">
              <a:off x="7524776" y="3160716"/>
              <a:ext cx="1368151" cy="338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>
                  <a:solidFill>
                    <a:srgbClr val="1F497D"/>
                  </a:solidFill>
                </a:rPr>
                <a:t>15,360 cores </a:t>
              </a:r>
            </a:p>
          </p:txBody>
        </p:sp>
        <p:sp>
          <p:nvSpPr>
            <p:cNvPr id="13329" name="テキスト ボックス 81"/>
            <p:cNvSpPr txBox="1">
              <a:spLocks noChangeArrowheads="1"/>
            </p:cNvSpPr>
            <p:nvPr/>
          </p:nvSpPr>
          <p:spPr bwMode="auto">
            <a:xfrm rot="10800000" flipH="1" flipV="1">
              <a:off x="5651500" y="2744788"/>
              <a:ext cx="86518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 baseline="30000">
                  <a:solidFill>
                    <a:srgbClr val="000000"/>
                  </a:solidFill>
                </a:rPr>
                <a:t>6</a:t>
              </a:r>
              <a:r>
                <a:rPr lang="en-US" altLang="ja-JP" sz="1600">
                  <a:solidFill>
                    <a:srgbClr val="000000"/>
                  </a:solidFill>
                </a:rPr>
                <a:t>Li(1</a:t>
              </a:r>
              <a:r>
                <a:rPr lang="en-US" altLang="ja-JP" sz="1600" baseline="30000">
                  <a:solidFill>
                    <a:srgbClr val="000000"/>
                  </a:solidFill>
                </a:rPr>
                <a:t>+</a:t>
              </a:r>
              <a:r>
                <a:rPr lang="en-US" altLang="ja-JP" sz="160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3330" name="テキスト ボックス 81"/>
            <p:cNvSpPr txBox="1">
              <a:spLocks noChangeArrowheads="1"/>
            </p:cNvSpPr>
            <p:nvPr/>
          </p:nvSpPr>
          <p:spPr bwMode="auto">
            <a:xfrm rot="10800000" flipH="1" flipV="1">
              <a:off x="6300788" y="2609850"/>
              <a:ext cx="100806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 baseline="30000">
                  <a:solidFill>
                    <a:srgbClr val="000000"/>
                  </a:solidFill>
                </a:rPr>
                <a:t>8</a:t>
              </a:r>
              <a:r>
                <a:rPr lang="en-US" altLang="ja-JP" sz="1600">
                  <a:solidFill>
                    <a:srgbClr val="000000"/>
                  </a:solidFill>
                </a:rPr>
                <a:t>Be(0</a:t>
              </a:r>
              <a:r>
                <a:rPr lang="en-US" altLang="ja-JP" sz="1600" baseline="30000">
                  <a:solidFill>
                    <a:srgbClr val="000000"/>
                  </a:solidFill>
                </a:rPr>
                <a:t>+</a:t>
              </a:r>
              <a:r>
                <a:rPr lang="en-US" altLang="ja-JP" sz="160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3331" name="テキスト ボックス 81"/>
            <p:cNvSpPr txBox="1">
              <a:spLocks noChangeArrowheads="1"/>
            </p:cNvSpPr>
            <p:nvPr/>
          </p:nvSpPr>
          <p:spPr bwMode="auto">
            <a:xfrm rot="10800000" flipH="1" flipV="1">
              <a:off x="7019925" y="3032125"/>
              <a:ext cx="10080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 baseline="30000">
                  <a:solidFill>
                    <a:srgbClr val="000000"/>
                  </a:solidFill>
                </a:rPr>
                <a:t>10</a:t>
              </a:r>
              <a:r>
                <a:rPr lang="en-US" altLang="ja-JP" sz="1600">
                  <a:solidFill>
                    <a:srgbClr val="000000"/>
                  </a:solidFill>
                </a:rPr>
                <a:t>B(3</a:t>
              </a:r>
              <a:r>
                <a:rPr lang="en-US" altLang="ja-JP" sz="1600" baseline="30000">
                  <a:solidFill>
                    <a:srgbClr val="000000"/>
                  </a:solidFill>
                </a:rPr>
                <a:t>+</a:t>
              </a:r>
              <a:r>
                <a:rPr lang="en-US" altLang="ja-JP" sz="160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3332" name="テキスト ボックス 81"/>
            <p:cNvSpPr txBox="1">
              <a:spLocks noChangeArrowheads="1"/>
            </p:cNvSpPr>
            <p:nvPr/>
          </p:nvSpPr>
          <p:spPr bwMode="auto">
            <a:xfrm rot="10800000" flipH="1" flipV="1">
              <a:off x="7596188" y="2536825"/>
              <a:ext cx="1008062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600" baseline="30000">
                  <a:solidFill>
                    <a:srgbClr val="000000"/>
                  </a:solidFill>
                </a:rPr>
                <a:t>12</a:t>
              </a:r>
              <a:r>
                <a:rPr lang="en-US" altLang="ja-JP" sz="1600">
                  <a:solidFill>
                    <a:srgbClr val="000000"/>
                  </a:solidFill>
                </a:rPr>
                <a:t>C(0</a:t>
              </a:r>
              <a:r>
                <a:rPr lang="en-US" altLang="ja-JP" sz="1600" baseline="30000">
                  <a:solidFill>
                    <a:srgbClr val="000000"/>
                  </a:solidFill>
                </a:rPr>
                <a:t>+</a:t>
              </a:r>
              <a:r>
                <a:rPr lang="en-US" altLang="ja-JP" sz="1600">
                  <a:solidFill>
                    <a:srgbClr val="000000"/>
                  </a:solidFill>
                </a:rPr>
                <a:t>)</a:t>
              </a:r>
            </a:p>
          </p:txBody>
        </p:sp>
      </p:grpSp>
      <p:sp>
        <p:nvSpPr>
          <p:cNvPr id="13321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827088" y="4724400"/>
            <a:ext cx="3168650" cy="40005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000">
                <a:solidFill>
                  <a:schemeClr val="bg2"/>
                </a:solidFill>
                <a:latin typeface="Calibri" pitchFamily="34" charset="0"/>
              </a:rPr>
              <a:t>30 – 40 % thru p-shell nuclei</a:t>
            </a:r>
          </a:p>
        </p:txBody>
      </p:sp>
      <p:sp>
        <p:nvSpPr>
          <p:cNvPr id="13322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5508625" y="5045075"/>
            <a:ext cx="3240088" cy="40005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000">
                <a:solidFill>
                  <a:schemeClr val="bg2"/>
                </a:solidFill>
                <a:latin typeface="Calibri" pitchFamily="34" charset="0"/>
              </a:rPr>
              <a:t>Scaling  up to ~ 100,000 cores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108075" y="2565400"/>
            <a:ext cx="2527300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buSzPct val="45000"/>
            </a:pPr>
            <a:r>
              <a:rPr lang="en-GB" altLang="ja-JP" sz="2400" u="sng">
                <a:solidFill>
                  <a:schemeClr val="tx2"/>
                </a:solidFill>
                <a:latin typeface="Calibri" pitchFamily="34" charset="0"/>
                <a:ea typeface="ＭＳ Ｐ明朝" charset="-128"/>
              </a:rPr>
              <a:t>Peak performance</a:t>
            </a:r>
            <a:endParaRPr lang="en-GB" altLang="ja-JP" sz="2400" b="1" u="sng">
              <a:solidFill>
                <a:schemeClr val="tx2"/>
              </a:solidFill>
              <a:latin typeface="Calibri" pitchFamily="34" charset="0"/>
              <a:ea typeface="ＭＳ Ｐ明朝" charset="-128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573713" y="2565400"/>
            <a:ext cx="2527300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buSzPct val="45000"/>
            </a:pPr>
            <a:r>
              <a:rPr lang="en-GB" altLang="ja-JP" sz="2400" u="sng">
                <a:solidFill>
                  <a:schemeClr val="tx2"/>
                </a:solidFill>
                <a:latin typeface="Calibri" pitchFamily="34" charset="0"/>
                <a:ea typeface="ＭＳ Ｐ明朝" charset="-128"/>
              </a:rPr>
              <a:t>Speed-up </a:t>
            </a:r>
            <a:r>
              <a:rPr lang="en-GB" altLang="ja-JP" sz="2400">
                <a:solidFill>
                  <a:schemeClr val="tx2"/>
                </a:solidFill>
                <a:latin typeface="Calibri" pitchFamily="34" charset="0"/>
                <a:ea typeface="ＭＳ Ｐ明朝" charset="-128"/>
              </a:rPr>
              <a:t>(strong scaling)</a:t>
            </a:r>
            <a:endParaRPr lang="en-GB" altLang="ja-JP" sz="2400" b="1">
              <a:solidFill>
                <a:schemeClr val="tx2"/>
              </a:solidFill>
              <a:latin typeface="Calibri" pitchFamily="34" charset="0"/>
              <a:ea typeface="ＭＳ Ｐ明朝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105BAAD3-75AB-43F6-AE0B-6A3E7399488A}" type="slidenum">
              <a:rPr lang="ja-JP" alt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12</a:t>
            </a:fld>
            <a:endParaRPr lang="ja-JP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433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Energies of the Light Nuclei</a:t>
            </a:r>
            <a:endParaRPr lang="ja-JP" altLang="en-US" smtClean="0"/>
          </a:p>
        </p:txBody>
      </p:sp>
      <p:pic>
        <p:nvPicPr>
          <p:cNvPr id="14340" name="図 7" descr="E_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289050"/>
            <a:ext cx="7542212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396875" y="188913"/>
            <a:ext cx="9288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itchFamily="34" charset="0"/>
              </a:rPr>
              <a:t>T. Abe, P. Maris, T. Otsuka, N. Shimizu, Y. Utsuno, J. P. Vary, Phys Rev C86, 054301 (2012)</a:t>
            </a:r>
          </a:p>
        </p:txBody>
      </p:sp>
      <p:sp>
        <p:nvSpPr>
          <p:cNvPr id="14342" name="テキスト ボックス 8"/>
          <p:cNvSpPr txBox="1">
            <a:spLocks noChangeArrowheads="1"/>
          </p:cNvSpPr>
          <p:nvPr/>
        </p:nvSpPr>
        <p:spPr bwMode="auto">
          <a:xfrm>
            <a:off x="6300788" y="1125538"/>
            <a:ext cx="27527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>
                <a:solidFill>
                  <a:schemeClr val="tx2"/>
                </a:solidFill>
              </a:rPr>
              <a:t>JISP16 NN int.</a:t>
            </a:r>
          </a:p>
          <a:p>
            <a:pPr eaLnBrk="1" hangingPunct="1"/>
            <a:r>
              <a:rPr lang="en-US" altLang="ja-JP" sz="1600">
                <a:solidFill>
                  <a:schemeClr val="tx2"/>
                </a:solidFill>
              </a:rPr>
              <a:t>w/ optimum hw</a:t>
            </a:r>
          </a:p>
          <a:p>
            <a:pPr eaLnBrk="1" hangingPunct="1"/>
            <a:r>
              <a:rPr lang="en-US" altLang="ja-JP" sz="1600">
                <a:solidFill>
                  <a:schemeClr val="tx2"/>
                </a:solidFill>
              </a:rPr>
              <a:t>w/o Coulomb force</a:t>
            </a:r>
          </a:p>
          <a:p>
            <a:pPr eaLnBrk="1" hangingPunct="1"/>
            <a:r>
              <a:rPr lang="en-US" altLang="ja-JP" sz="1600">
                <a:solidFill>
                  <a:schemeClr val="tx2"/>
                </a:solidFill>
              </a:rPr>
              <a:t>w/o spurious CoM treatment</a:t>
            </a:r>
            <a:endParaRPr lang="ja-JP" altLang="en-US" sz="160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図 6" descr="E_all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196975"/>
            <a:ext cx="7713663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40373D75-6420-4B56-85DC-9A3DCAC70267}" type="slidenum">
              <a:rPr lang="ja-JP" alt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13</a:t>
            </a:fld>
            <a:endParaRPr lang="ja-JP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536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Energies of the Light Nuclei</a:t>
            </a:r>
            <a:endParaRPr lang="ja-JP" altLang="en-US" smtClean="0"/>
          </a:p>
        </p:txBody>
      </p:sp>
      <p:sp>
        <p:nvSpPr>
          <p:cNvPr id="15365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180975" y="169863"/>
            <a:ext cx="20145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>
                <a:solidFill>
                  <a:srgbClr val="FF0000"/>
                </a:solidFill>
                <a:latin typeface="Calibri" pitchFamily="34" charset="0"/>
              </a:rPr>
              <a:t>Preliminary</a:t>
            </a:r>
          </a:p>
        </p:txBody>
      </p:sp>
      <p:sp>
        <p:nvSpPr>
          <p:cNvPr id="15366" name="テキスト ボックス 8"/>
          <p:cNvSpPr txBox="1">
            <a:spLocks noChangeArrowheads="1"/>
          </p:cNvSpPr>
          <p:nvPr/>
        </p:nvSpPr>
        <p:spPr bwMode="auto">
          <a:xfrm>
            <a:off x="6300788" y="1125538"/>
            <a:ext cx="27527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>
                <a:solidFill>
                  <a:schemeClr val="tx2"/>
                </a:solidFill>
              </a:rPr>
              <a:t>JISP16 NN int.</a:t>
            </a:r>
          </a:p>
          <a:p>
            <a:pPr eaLnBrk="1" hangingPunct="1"/>
            <a:r>
              <a:rPr lang="en-US" altLang="ja-JP" sz="1600">
                <a:solidFill>
                  <a:schemeClr val="tx2"/>
                </a:solidFill>
              </a:rPr>
              <a:t>w/ optimum hw</a:t>
            </a:r>
          </a:p>
          <a:p>
            <a:pPr eaLnBrk="1" hangingPunct="1"/>
            <a:r>
              <a:rPr lang="en-US" altLang="ja-JP" sz="1600">
                <a:solidFill>
                  <a:schemeClr val="tx2"/>
                </a:solidFill>
              </a:rPr>
              <a:t>w/o Coulomb force</a:t>
            </a:r>
          </a:p>
          <a:p>
            <a:pPr eaLnBrk="1" hangingPunct="1"/>
            <a:r>
              <a:rPr lang="en-US" altLang="ja-JP" sz="1600">
                <a:solidFill>
                  <a:schemeClr val="tx2"/>
                </a:solidFill>
              </a:rPr>
              <a:t>w/o spurious CoM treatment</a:t>
            </a:r>
            <a:endParaRPr lang="ja-JP" altLang="en-US" sz="1600">
              <a:solidFill>
                <a:schemeClr val="tx2"/>
              </a:solidFill>
            </a:endParaRPr>
          </a:p>
        </p:txBody>
      </p:sp>
      <p:sp>
        <p:nvSpPr>
          <p:cNvPr id="15367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1979613" y="6342063"/>
            <a:ext cx="5976937" cy="40005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000">
                <a:solidFill>
                  <a:schemeClr val="bg2"/>
                </a:solidFill>
                <a:latin typeface="Calibri" pitchFamily="34" charset="0"/>
              </a:rPr>
              <a:t>Some MCSM results are not reachable in the current FCI</a:t>
            </a:r>
          </a:p>
        </p:txBody>
      </p:sp>
      <p:sp>
        <p:nvSpPr>
          <p:cNvPr id="15368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7308850" y="6011863"/>
            <a:ext cx="143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7030A0"/>
                </a:solidFill>
                <a:latin typeface="Calibri" pitchFamily="34" charset="0"/>
              </a:rPr>
              <a:t>D</a:t>
            </a:r>
            <a:r>
              <a:rPr lang="en-US" altLang="ja-JP" baseline="-25000">
                <a:solidFill>
                  <a:srgbClr val="7030A0"/>
                </a:solidFill>
                <a:latin typeface="Calibri" pitchFamily="34" charset="0"/>
              </a:rPr>
              <a:t>M</a:t>
            </a:r>
            <a:r>
              <a:rPr lang="en-US" altLang="ja-JP">
                <a:solidFill>
                  <a:srgbClr val="7030A0"/>
                </a:solidFill>
                <a:latin typeface="Calibri" pitchFamily="34" charset="0"/>
              </a:rPr>
              <a:t> ~ 6 x 10</a:t>
            </a:r>
            <a:r>
              <a:rPr lang="en-US" altLang="ja-JP" baseline="30000">
                <a:solidFill>
                  <a:srgbClr val="7030A0"/>
                </a:solidFill>
                <a:latin typeface="Calibri" pitchFamily="34" charset="0"/>
              </a:rPr>
              <a:t>14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73425"/>
            <a:ext cx="3386138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87375" y="196850"/>
            <a:ext cx="8228013" cy="1144588"/>
          </a:xfrm>
        </p:spPr>
        <p:txBody>
          <a:bodyPr tIns="35268"/>
          <a:lstStyle/>
          <a:p>
            <a: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altLang="ja-JP" sz="4000" smtClean="0"/>
              <a:t>Density plots in MCSM</a:t>
            </a:r>
            <a:endParaRPr lang="ja-JP" altLang="ja-JP" sz="400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79513" y="5302250"/>
            <a:ext cx="2527300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buSzPct val="45000"/>
            </a:pPr>
            <a:r>
              <a:rPr lang="en-GB" altLang="ja-JP" sz="2400" u="sng">
                <a:solidFill>
                  <a:schemeClr val="tx2"/>
                </a:solidFill>
                <a:latin typeface="Calibri" pitchFamily="34" charset="0"/>
                <a:ea typeface="ＭＳ Ｐ明朝" charset="-128"/>
              </a:rPr>
              <a:t>Laboratory frame</a:t>
            </a:r>
            <a:endParaRPr lang="en-GB" altLang="ja-JP" sz="2400" b="1" u="sng">
              <a:solidFill>
                <a:schemeClr val="tx2"/>
              </a:solidFill>
              <a:latin typeface="Calibri" pitchFamily="34" charset="0"/>
              <a:ea typeface="ＭＳ Ｐ明朝" charset="-128"/>
            </a:endParaRPr>
          </a:p>
        </p:txBody>
      </p:sp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-327025" y="1306513"/>
            <a:ext cx="1635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945" tIns="41473" rIns="82945" bIns="41473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pic>
        <p:nvPicPr>
          <p:cNvPr id="1639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425825"/>
            <a:ext cx="3379788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4716463" y="5373688"/>
            <a:ext cx="3779837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>
            <a:lvl1pPr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buSzPct val="45000"/>
            </a:pPr>
            <a:r>
              <a:rPr lang="en-GB" altLang="ja-JP" sz="2400" u="sng">
                <a:solidFill>
                  <a:srgbClr val="FF0000"/>
                </a:solidFill>
                <a:latin typeface="Calibri" pitchFamily="34" charset="0"/>
                <a:ea typeface="ＭＳ Ｐ明朝" charset="-128"/>
              </a:rPr>
              <a:t>“Intrinsic” (body-fixed) frame</a:t>
            </a:r>
            <a:endParaRPr lang="en-GB" altLang="ja-JP" sz="2400" b="1" u="sng">
              <a:solidFill>
                <a:srgbClr val="FF0000"/>
              </a:solidFill>
              <a:latin typeface="Calibri" pitchFamily="34" charset="0"/>
              <a:ea typeface="ＭＳ Ｐ明朝" charset="-128"/>
            </a:endParaRPr>
          </a:p>
          <a:p>
            <a:pPr eaLnBrk="1" hangingPunct="1"/>
            <a:endParaRPr lang="en-GB" altLang="ja-JP" sz="2000" b="1">
              <a:solidFill>
                <a:srgbClr val="000000"/>
              </a:solidFill>
              <a:latin typeface="Calibri" pitchFamily="34" charset="0"/>
              <a:ea typeface="ＭＳ Ｐ明朝" charset="-128"/>
            </a:endParaRPr>
          </a:p>
        </p:txBody>
      </p:sp>
      <p:sp>
        <p:nvSpPr>
          <p:cNvPr id="16392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457200" y="6238875"/>
            <a:ext cx="8423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itchFamily="34" charset="0"/>
              </a:rPr>
              <a:t>N. Shimizu, T. Abe, Y. Tsunoda, Y. Utsuno, </a:t>
            </a:r>
            <a:r>
              <a:rPr lang="en-US" altLang="ja-JP">
                <a:solidFill>
                  <a:srgbClr val="FF0000"/>
                </a:solidFill>
                <a:latin typeface="Calibri" pitchFamily="34" charset="0"/>
              </a:rPr>
              <a:t>T. Yoshida</a:t>
            </a:r>
            <a:r>
              <a:rPr lang="en-US" altLang="ja-JP">
                <a:latin typeface="Calibri" pitchFamily="34" charset="0"/>
              </a:rPr>
              <a:t>, T. Mizusaki, M. Honma, T. Otsuka, </a:t>
            </a:r>
          </a:p>
          <a:p>
            <a:pPr eaLnBrk="1" hangingPunct="1"/>
            <a:r>
              <a:rPr lang="en-US" altLang="ja-JP">
                <a:latin typeface="Calibri" pitchFamily="34" charset="0"/>
              </a:rPr>
              <a:t>Progress in Theoretical and Experimental Physics</a:t>
            </a:r>
            <a:r>
              <a:rPr lang="en-US" altLang="ja-JP" i="1">
                <a:latin typeface="Calibri" pitchFamily="34" charset="0"/>
              </a:rPr>
              <a:t>,  </a:t>
            </a:r>
            <a:r>
              <a:rPr lang="en-US" altLang="ja-JP">
                <a:latin typeface="Calibri" pitchFamily="34" charset="0"/>
              </a:rPr>
              <a:t>01A205 (2012) </a:t>
            </a:r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37204AFE-C69B-4EEA-B8B6-FFA3AF9DD73D}" type="slidenum">
              <a:rPr lang="en-US" altLang="ja-JP">
                <a:solidFill>
                  <a:srgbClr val="898989"/>
                </a:solidFill>
                <a:latin typeface="Calibri" pitchFamily="34" charset="0"/>
              </a:rPr>
              <a:pPr eaLnBrk="1" hangingPunct="1"/>
              <a:t>14</a:t>
            </a:fld>
            <a:endParaRPr lang="en-US" altLang="ja-JP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6394" name="図 27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2768600"/>
            <a:ext cx="280193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5" name="グループ化 25"/>
          <p:cNvGrpSpPr>
            <a:grpSpLocks/>
          </p:cNvGrpSpPr>
          <p:nvPr/>
        </p:nvGrpSpPr>
        <p:grpSpPr bwMode="auto">
          <a:xfrm>
            <a:off x="971550" y="1125538"/>
            <a:ext cx="7704138" cy="790575"/>
            <a:chOff x="179388" y="1268413"/>
            <a:chExt cx="7704980" cy="792162"/>
          </a:xfrm>
        </p:grpSpPr>
        <p:pic>
          <p:nvPicPr>
            <p:cNvPr id="16404" name="Picture 2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113" y="1341438"/>
              <a:ext cx="504825" cy="65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405" name="Picture 2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638" y="1341438"/>
              <a:ext cx="544512" cy="65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406" name="Picture 2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163" y="1341438"/>
              <a:ext cx="587375" cy="65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407" name="Picture 2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125" y="1341438"/>
              <a:ext cx="598488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408" name="図 30" descr="txp_fig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1268413"/>
              <a:ext cx="2408237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コンテンツ プレースホルダ 2"/>
            <p:cNvSpPr txBox="1">
              <a:spLocks/>
            </p:cNvSpPr>
            <p:nvPr/>
          </p:nvSpPr>
          <p:spPr>
            <a:xfrm>
              <a:off x="2679974" y="1456114"/>
              <a:ext cx="5204394" cy="604461"/>
            </a:xfrm>
            <a:prstGeom prst="rect">
              <a:avLst/>
            </a:prstGeom>
          </p:spPr>
          <p:txBody>
            <a:bodyPr/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en-US" altLang="ja-JP" sz="2000">
                  <a:latin typeface="Calibri" pitchFamily="34" charset="0"/>
                </a:rPr>
                <a:t>c</a:t>
              </a:r>
              <a:r>
                <a:rPr lang="en-US" altLang="ja-JP" sz="2000" baseline="-25000">
                  <a:latin typeface="Calibri" pitchFamily="34" charset="0"/>
                </a:rPr>
                <a:t>1</a:t>
              </a:r>
              <a:r>
                <a:rPr lang="en-US" altLang="ja-JP" sz="2000">
                  <a:latin typeface="Calibri" pitchFamily="34" charset="0"/>
                </a:rPr>
                <a:t>              + c</a:t>
              </a:r>
              <a:r>
                <a:rPr lang="en-US" altLang="ja-JP" sz="2000" baseline="-25000">
                  <a:latin typeface="Calibri" pitchFamily="34" charset="0"/>
                </a:rPr>
                <a:t>2</a:t>
              </a:r>
              <a:r>
                <a:rPr lang="en-US" altLang="ja-JP" sz="2000">
                  <a:latin typeface="Calibri" pitchFamily="34" charset="0"/>
                </a:rPr>
                <a:t>             + c</a:t>
              </a:r>
              <a:r>
                <a:rPr lang="en-US" altLang="ja-JP" sz="2000" baseline="-25000">
                  <a:latin typeface="Calibri" pitchFamily="34" charset="0"/>
                </a:rPr>
                <a:t>3</a:t>
              </a:r>
              <a:r>
                <a:rPr lang="en-US" altLang="ja-JP" sz="2000">
                  <a:latin typeface="Calibri" pitchFamily="34" charset="0"/>
                </a:rPr>
                <a:t>               + c</a:t>
              </a:r>
              <a:r>
                <a:rPr lang="en-US" altLang="ja-JP" sz="2000" baseline="-25000">
                  <a:latin typeface="Calibri" pitchFamily="34" charset="0"/>
                </a:rPr>
                <a:t>4</a:t>
              </a:r>
              <a:r>
                <a:rPr lang="en-US" altLang="ja-JP" sz="2000">
                  <a:latin typeface="Calibri" pitchFamily="34" charset="0"/>
                </a:rPr>
                <a:t>              + …</a:t>
              </a:r>
              <a:r>
                <a:rPr lang="en-US" altLang="ja-JP" sz="2000" u="sng">
                  <a:solidFill>
                    <a:schemeClr val="tx2"/>
                  </a:solidFill>
                  <a:latin typeface="Calibri" pitchFamily="34" charset="0"/>
                </a:rPr>
                <a:t> </a:t>
              </a:r>
            </a:p>
            <a:p>
              <a:pPr>
                <a:spcBef>
                  <a:spcPct val="20000"/>
                </a:spcBef>
                <a:buFont typeface="Arial" charset="0"/>
                <a:buChar char="•"/>
              </a:pPr>
              <a:endParaRPr lang="ja-JP" altLang="en-US" sz="2000" u="sng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16396" name="図 3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2809875"/>
            <a:ext cx="290353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11188" y="2349500"/>
            <a:ext cx="3673475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000" u="sng" dirty="0">
                <a:solidFill>
                  <a:schemeClr val="tx2"/>
                </a:solidFill>
                <a:latin typeface="+mn-lt"/>
                <a:ea typeface="ＭＳ Ｐ明朝" pitchFamily="18" charset="-128"/>
              </a:rPr>
              <a:t>Angular-momentum projection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5219700" y="2205038"/>
            <a:ext cx="3024188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algn="ctr"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000" u="sng" dirty="0">
                <a:solidFill>
                  <a:srgbClr val="FF0000"/>
                </a:solidFill>
                <a:latin typeface="+mn-lt"/>
                <a:ea typeface="ＭＳ Ｐ明朝" pitchFamily="18" charset="-128"/>
              </a:rPr>
              <a:t>Rotation of each basis </a:t>
            </a:r>
            <a:endParaRPr lang="en-GB" sz="2000" u="sng" dirty="0">
              <a:solidFill>
                <a:srgbClr val="FF0000"/>
              </a:solidFill>
              <a:latin typeface="+mn-lt"/>
              <a:ea typeface="ＭＳ Ｐ明朝" pitchFamily="18" charset="-128"/>
            </a:endParaRPr>
          </a:p>
          <a:p>
            <a:pPr algn="ctr"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000" u="sng" dirty="0">
                <a:solidFill>
                  <a:srgbClr val="FF0000"/>
                </a:solidFill>
                <a:latin typeface="+mn-lt"/>
                <a:ea typeface="ＭＳ Ｐ明朝" pitchFamily="18" charset="-128"/>
              </a:rPr>
              <a:t>by </a:t>
            </a:r>
            <a:r>
              <a:rPr lang="en-GB" sz="2000" u="sng" dirty="0" err="1">
                <a:solidFill>
                  <a:srgbClr val="FF0000"/>
                </a:solidFill>
                <a:latin typeface="+mn-lt"/>
                <a:ea typeface="ＭＳ Ｐ明朝" pitchFamily="18" charset="-128"/>
              </a:rPr>
              <a:t>diagonalizing</a:t>
            </a:r>
            <a:r>
              <a:rPr lang="en-GB" sz="2000" u="sng" dirty="0">
                <a:solidFill>
                  <a:srgbClr val="FF0000"/>
                </a:solidFill>
                <a:latin typeface="+mn-lt"/>
                <a:ea typeface="ＭＳ Ｐ明朝" pitchFamily="18" charset="-128"/>
              </a:rPr>
              <a:t> Q-moment</a:t>
            </a:r>
            <a:endParaRPr lang="en-GB" sz="2000" u="sng" dirty="0">
              <a:solidFill>
                <a:srgbClr val="FF0000"/>
              </a:solidFill>
              <a:latin typeface="+mn-lt"/>
              <a:ea typeface="ＭＳ Ｐ明朝" pitchFamily="18" charset="-128"/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3276600" y="4148138"/>
            <a:ext cx="2447925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>
              <a:buSzPct val="45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2800" baseline="30000" dirty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8</a:t>
            </a:r>
            <a:r>
              <a:rPr lang="en-GB" sz="2800" dirty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Be 0</a:t>
            </a:r>
            <a:r>
              <a:rPr lang="en-GB" sz="2800" baseline="30000" dirty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+</a:t>
            </a:r>
            <a:r>
              <a:rPr lang="en-GB" sz="2800" dirty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+mn-lt"/>
                <a:ea typeface="ＭＳ Ｐ明朝" pitchFamily="18" charset="-128"/>
              </a:rPr>
              <a:t>g.s</a:t>
            </a:r>
            <a:r>
              <a:rPr lang="en-GB" sz="2800" dirty="0">
                <a:solidFill>
                  <a:srgbClr val="000000"/>
                </a:solidFill>
                <a:latin typeface="+mn-lt"/>
                <a:ea typeface="ＭＳ Ｐ明朝" pitchFamily="18" charset="-128"/>
              </a:rPr>
              <a:t>. state</a:t>
            </a:r>
          </a:p>
        </p:txBody>
      </p:sp>
      <p:sp>
        <p:nvSpPr>
          <p:cNvPr id="16400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107950" y="115888"/>
            <a:ext cx="5541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>
                <a:solidFill>
                  <a:srgbClr val="FF0000"/>
                </a:solidFill>
                <a:latin typeface="Calibri" pitchFamily="34" charset="0"/>
              </a:rPr>
              <a:t>Poster session (Thursday): T. Yoshida</a:t>
            </a:r>
          </a:p>
        </p:txBody>
      </p:sp>
      <p:sp>
        <p:nvSpPr>
          <p:cNvPr id="16401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900113" y="5837238"/>
            <a:ext cx="7488237" cy="40005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000">
                <a:solidFill>
                  <a:schemeClr val="bg2"/>
                </a:solidFill>
                <a:latin typeface="Calibri" pitchFamily="34" charset="0"/>
              </a:rPr>
              <a:t>Densities in lab. &amp; body-fixed frames can be constructed by MCSM</a:t>
            </a:r>
          </a:p>
        </p:txBody>
      </p:sp>
      <p:sp>
        <p:nvSpPr>
          <p:cNvPr id="28" name="下矢印 27"/>
          <p:cNvSpPr/>
          <p:nvPr/>
        </p:nvSpPr>
        <p:spPr>
          <a:xfrm>
            <a:off x="107950" y="2133600"/>
            <a:ext cx="4319588" cy="1582738"/>
          </a:xfrm>
          <a:prstGeom prst="downArrow">
            <a:avLst>
              <a:gd name="adj1" fmla="val 77917"/>
              <a:gd name="adj2" fmla="val 34258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31" name="下矢印 30"/>
          <p:cNvSpPr/>
          <p:nvPr/>
        </p:nvSpPr>
        <p:spPr>
          <a:xfrm>
            <a:off x="4572000" y="2133600"/>
            <a:ext cx="4321175" cy="1582738"/>
          </a:xfrm>
          <a:prstGeom prst="downArrow">
            <a:avLst>
              <a:gd name="adj1" fmla="val 77917"/>
              <a:gd name="adj2" fmla="val 34258"/>
            </a:avLst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200" smtClean="0"/>
              <a:t>Summary</a:t>
            </a:r>
            <a:endParaRPr lang="ja-JP" altLang="en-US" sz="3200" smtClean="0"/>
          </a:p>
        </p:txBody>
      </p:sp>
      <p:sp>
        <p:nvSpPr>
          <p:cNvPr id="17411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68413"/>
            <a:ext cx="8362950" cy="5589587"/>
          </a:xfrm>
        </p:spPr>
        <p:txBody>
          <a:bodyPr/>
          <a:lstStyle/>
          <a:p>
            <a:pPr eaLnBrk="1" hangingPunct="1"/>
            <a:r>
              <a:rPr lang="en-US" altLang="ja-JP" sz="2000" smtClean="0">
                <a:solidFill>
                  <a:schemeClr val="tx2"/>
                </a:solidFill>
              </a:rPr>
              <a:t>MCSM can be applied to no-core calculations of the p-shell nuclei. </a:t>
            </a:r>
          </a:p>
          <a:p>
            <a:pPr eaLnBrk="1" hangingPunct="1">
              <a:buFont typeface="Arial" charset="0"/>
              <a:buNone/>
            </a:pPr>
            <a:r>
              <a:rPr lang="en-US" altLang="ja-JP" sz="2000" smtClean="0"/>
              <a:t>	- Benchmarks for the p-shell nuclei have been performed and gave good agreements w/ FCI results.</a:t>
            </a:r>
          </a:p>
          <a:p>
            <a:pPr eaLnBrk="1" hangingPunct="1">
              <a:buFont typeface="Arial" charset="0"/>
              <a:buNone/>
            </a:pPr>
            <a:endParaRPr lang="en-US" altLang="ja-JP" sz="2000" smtClean="0"/>
          </a:p>
          <a:p>
            <a:pPr eaLnBrk="1" hangingPunct="1">
              <a:buFont typeface="Arial" charset="0"/>
              <a:buNone/>
            </a:pPr>
            <a:endParaRPr lang="en-US" altLang="ja-JP" sz="2000" smtClean="0"/>
          </a:p>
          <a:p>
            <a:pPr eaLnBrk="1" hangingPunct="1">
              <a:buFont typeface="Arial" charset="0"/>
              <a:buNone/>
            </a:pPr>
            <a:endParaRPr lang="en-US" altLang="ja-JP" sz="2000" smtClean="0"/>
          </a:p>
          <a:p>
            <a:pPr eaLnBrk="1" hangingPunct="1">
              <a:buFont typeface="Arial" charset="0"/>
              <a:buNone/>
            </a:pPr>
            <a:endParaRPr lang="en-US" altLang="ja-JP" sz="2000" smtClean="0"/>
          </a:p>
          <a:p>
            <a:pPr eaLnBrk="1" hangingPunct="1"/>
            <a:r>
              <a:rPr lang="en-US" altLang="ja-JP" sz="2000" smtClean="0">
                <a:solidFill>
                  <a:schemeClr val="tx2"/>
                </a:solidFill>
              </a:rPr>
              <a:t>MCSM algorithm/computation</a:t>
            </a:r>
          </a:p>
          <a:p>
            <a:pPr eaLnBrk="1" hangingPunct="1">
              <a:buFont typeface="Arial" charset="0"/>
              <a:buNone/>
            </a:pPr>
            <a:r>
              <a:rPr lang="en-US" altLang="ja-JP" sz="2000" smtClean="0"/>
              <a:t>       - Extension to larger model spaces (Nshell = 6, 7, …), extrapolation to infinite model space, &amp; comparison with another truncations</a:t>
            </a:r>
          </a:p>
          <a:p>
            <a:pPr eaLnBrk="1" hangingPunct="1">
              <a:buFont typeface="Arial" charset="0"/>
              <a:buNone/>
            </a:pPr>
            <a:r>
              <a:rPr lang="en-US" altLang="ja-JP" sz="2000" smtClean="0"/>
              <a:t>       - Inclusion of the 3-body force (thru. effective 2-body force)</a:t>
            </a:r>
          </a:p>
          <a:p>
            <a:pPr eaLnBrk="1" hangingPunct="1"/>
            <a:r>
              <a:rPr lang="en-US" altLang="ja-JP" sz="2000" smtClean="0">
                <a:solidFill>
                  <a:schemeClr val="tx2"/>
                </a:solidFill>
              </a:rPr>
              <a:t>Physics</a:t>
            </a:r>
          </a:p>
          <a:p>
            <a:pPr eaLnBrk="1" hangingPunct="1">
              <a:buFont typeface="Arial" charset="0"/>
              <a:buNone/>
            </a:pPr>
            <a:r>
              <a:rPr lang="en-US" altLang="ja-JP" sz="2000" smtClean="0"/>
              <a:t>	- Cluster(-like) states (He &amp; Be isotopes, 12C Hoyle state, …)</a:t>
            </a:r>
          </a:p>
          <a:p>
            <a:pPr eaLnBrk="1" hangingPunct="1">
              <a:buFont typeface="Arial" charset="0"/>
              <a:buNone/>
            </a:pPr>
            <a:r>
              <a:rPr lang="en-US" altLang="ja-JP" sz="2000" smtClean="0">
                <a:solidFill>
                  <a:schemeClr val="tx2"/>
                </a:solidFill>
              </a:rPr>
              <a:t>	</a:t>
            </a:r>
            <a:r>
              <a:rPr lang="en-US" altLang="ja-JP" sz="2000" smtClean="0"/>
              <a:t>- sd-shell nuclei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 bwMode="auto">
          <a:xfrm>
            <a:off x="468313" y="26368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3200">
                <a:latin typeface="Calibri" pitchFamily="34" charset="0"/>
              </a:rPr>
              <a:t>Perspective</a:t>
            </a:r>
            <a:endParaRPr lang="ja-JP" altLang="en-US" sz="3200">
              <a:latin typeface="Calibri" pitchFamily="34" charset="0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023456A9-CCDC-4DAA-AC53-CD44F84EE489}" type="slidenum">
              <a:rPr lang="ja-JP" alt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15</a:t>
            </a:fld>
            <a:endParaRPr lang="ja-JP" alt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smtClean="0"/>
              <a:t>Collaborators</a:t>
            </a:r>
            <a:endParaRPr lang="ja-JP" altLang="en-US" sz="4000" smtClean="0"/>
          </a:p>
        </p:txBody>
      </p:sp>
      <p:sp>
        <p:nvSpPr>
          <p:cNvPr id="4099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/>
            <a:r>
              <a:rPr lang="en-US" altLang="ja-JP" sz="2800" smtClean="0"/>
              <a:t>U of Tokyo</a:t>
            </a:r>
          </a:p>
          <a:p>
            <a:pPr lvl="1" eaLnBrk="1" hangingPunct="1"/>
            <a:r>
              <a:rPr lang="en-US" altLang="ja-JP" sz="2400" smtClean="0"/>
              <a:t>Takaharu Otsuka (Dept of Phys &amp; CNS)</a:t>
            </a:r>
          </a:p>
          <a:p>
            <a:pPr lvl="1" eaLnBrk="1" hangingPunct="1"/>
            <a:r>
              <a:rPr lang="en-US" altLang="ja-JP" sz="2400" smtClean="0"/>
              <a:t>Noritaka Shimizu (CNS)</a:t>
            </a:r>
          </a:p>
          <a:p>
            <a:pPr lvl="1" eaLnBrk="1" hangingPunct="1"/>
            <a:r>
              <a:rPr lang="en-US" altLang="ja-JP" sz="2400" smtClean="0"/>
              <a:t>Tooru Yoshida (CNS)</a:t>
            </a:r>
            <a:endParaRPr lang="en-US" altLang="ja-JP" sz="240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ja-JP" sz="2800" smtClean="0"/>
              <a:t>JAEA</a:t>
            </a:r>
          </a:p>
          <a:p>
            <a:pPr lvl="1" eaLnBrk="1" hangingPunct="1"/>
            <a:r>
              <a:rPr lang="en-US" altLang="ja-JP" sz="2400" smtClean="0"/>
              <a:t>Yutaka Utsuno</a:t>
            </a:r>
          </a:p>
          <a:p>
            <a:pPr eaLnBrk="1" hangingPunct="1"/>
            <a:r>
              <a:rPr lang="en-US" altLang="ja-JP" sz="2800" smtClean="0"/>
              <a:t>Iowa State U</a:t>
            </a:r>
          </a:p>
          <a:p>
            <a:pPr lvl="1" eaLnBrk="1" hangingPunct="1"/>
            <a:r>
              <a:rPr lang="en-US" altLang="ja-JP" sz="2400" smtClean="0"/>
              <a:t>James P. Vary</a:t>
            </a:r>
          </a:p>
          <a:p>
            <a:pPr lvl="1" eaLnBrk="1" hangingPunct="1"/>
            <a:r>
              <a:rPr lang="en-US" altLang="ja-JP" sz="2400" smtClean="0"/>
              <a:t>Pieter Maris</a:t>
            </a:r>
            <a:endParaRPr lang="en-US" altLang="ja-JP" sz="2000" smtClean="0"/>
          </a:p>
          <a:p>
            <a:pPr eaLnBrk="1" hangingPunct="1"/>
            <a:endParaRPr lang="en-US" altLang="ja-JP" sz="280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9D746631-8A1F-43A2-9B8F-F2DA87FC3051}" type="slidenum">
              <a:rPr lang="ja-JP" alt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2</a:t>
            </a:fld>
            <a:endParaRPr lang="ja-JP" alt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smtClean="0"/>
              <a:t>Current status of ab inito approaches</a:t>
            </a:r>
            <a:endParaRPr lang="ja-JP" altLang="en-US" sz="3600" smtClean="0"/>
          </a:p>
        </p:txBody>
      </p:sp>
      <p:sp>
        <p:nvSpPr>
          <p:cNvPr id="512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901113" cy="5257800"/>
          </a:xfrm>
        </p:spPr>
        <p:txBody>
          <a:bodyPr/>
          <a:lstStyle/>
          <a:p>
            <a:pPr eaLnBrk="1" hangingPunct="1"/>
            <a:r>
              <a:rPr lang="en-US" altLang="ja-JP" sz="2000" u="sng" smtClean="0"/>
              <a:t>Major challenge of nuclear physics</a:t>
            </a:r>
          </a:p>
          <a:p>
            <a:pPr eaLnBrk="1" hangingPunct="1">
              <a:buFont typeface="Arial" charset="0"/>
              <a:buNone/>
            </a:pPr>
            <a:r>
              <a:rPr lang="en-US" altLang="ja-JP" sz="2000" smtClean="0"/>
              <a:t>    - Understand the nuclear structure from </a:t>
            </a:r>
            <a:r>
              <a:rPr lang="en-US" altLang="ja-JP" sz="2000" i="1" smtClean="0">
                <a:solidFill>
                  <a:schemeClr val="accent1"/>
                </a:solidFill>
              </a:rPr>
              <a:t>ab-initio</a:t>
            </a:r>
            <a:r>
              <a:rPr lang="en-US" altLang="ja-JP" sz="2000" smtClean="0"/>
              <a:t> calculations in </a:t>
            </a:r>
          </a:p>
          <a:p>
            <a:pPr eaLnBrk="1" hangingPunct="1">
              <a:buFont typeface="Arial" charset="0"/>
              <a:buNone/>
            </a:pPr>
            <a:r>
              <a:rPr lang="en-US" altLang="ja-JP" sz="2000" smtClean="0">
                <a:solidFill>
                  <a:schemeClr val="accent1"/>
                </a:solidFill>
              </a:rPr>
              <a:t>	non-relativistic quantum many-body system </a:t>
            </a:r>
            <a:r>
              <a:rPr lang="en-US" altLang="ja-JP" sz="2000" smtClean="0"/>
              <a:t>w/ </a:t>
            </a:r>
            <a:r>
              <a:rPr lang="en-US" altLang="ja-JP" sz="2000" smtClean="0">
                <a:solidFill>
                  <a:schemeClr val="accent1"/>
                </a:solidFill>
              </a:rPr>
              <a:t>realistic nuclear forces (potentials)</a:t>
            </a:r>
            <a:endParaRPr lang="en-US" altLang="ja-JP" sz="2000" smtClean="0"/>
          </a:p>
          <a:p>
            <a:pPr eaLnBrk="1" hangingPunct="1">
              <a:buFont typeface="Arial" charset="0"/>
              <a:buNone/>
            </a:pPr>
            <a:r>
              <a:rPr lang="en-US" altLang="ja-JP" sz="2000" smtClean="0">
                <a:solidFill>
                  <a:schemeClr val="accent1"/>
                </a:solidFill>
              </a:rPr>
              <a:t>     - </a:t>
            </a:r>
            <a:r>
              <a:rPr lang="en-US" altLang="ja-JP" sz="2000" i="1" smtClean="0"/>
              <a:t>ab-initio</a:t>
            </a:r>
            <a:r>
              <a:rPr lang="en-US" altLang="ja-JP" sz="2000" smtClean="0"/>
              <a:t> approaches: </a:t>
            </a:r>
            <a:r>
              <a:rPr lang="en-US" altLang="ja-JP" sz="2000" smtClean="0">
                <a:solidFill>
                  <a:schemeClr val="accent1"/>
                </a:solidFill>
              </a:rPr>
              <a:t>GFMC</a:t>
            </a:r>
            <a:r>
              <a:rPr lang="en-US" altLang="ja-JP" sz="2000" smtClean="0"/>
              <a:t>, </a:t>
            </a:r>
            <a:r>
              <a:rPr lang="en-US" altLang="ja-JP" sz="2000" smtClean="0">
                <a:solidFill>
                  <a:schemeClr val="accent1"/>
                </a:solidFill>
              </a:rPr>
              <a:t>NCSM</a:t>
            </a:r>
            <a:r>
              <a:rPr lang="en-US" altLang="ja-JP" sz="2000" smtClean="0"/>
              <a:t> (A ~ 12-14), </a:t>
            </a:r>
            <a:r>
              <a:rPr lang="en-US" altLang="ja-JP" sz="2000" smtClean="0">
                <a:solidFill>
                  <a:schemeClr val="accent1"/>
                </a:solidFill>
              </a:rPr>
              <a:t>CC </a:t>
            </a:r>
            <a:r>
              <a:rPr lang="en-US" altLang="ja-JP" sz="2000" smtClean="0"/>
              <a:t>(sub-shell closure +/- 1,2),</a:t>
            </a:r>
          </a:p>
          <a:p>
            <a:pPr eaLnBrk="1" hangingPunct="1">
              <a:buFont typeface="Arial" charset="0"/>
              <a:buNone/>
            </a:pPr>
            <a:r>
              <a:rPr lang="en-US" altLang="ja-JP" sz="2000" smtClean="0"/>
              <a:t>                                               SCGF theory, IM-SRG, Lattice EFT, …</a:t>
            </a:r>
          </a:p>
          <a:p>
            <a:pPr eaLnBrk="1" hangingPunct="1"/>
            <a:r>
              <a:rPr lang="en-US" altLang="ja-JP" sz="2000" u="sng" smtClean="0"/>
              <a:t>demand for extensive computational resources </a:t>
            </a:r>
          </a:p>
          <a:p>
            <a:pPr eaLnBrk="1" hangingPunct="1">
              <a:buFont typeface="Wingdings" pitchFamily="2" charset="2"/>
              <a:buChar char="ü"/>
            </a:pPr>
            <a:endParaRPr lang="en-US" altLang="ja-JP" sz="2000" i="1" smtClean="0"/>
          </a:p>
          <a:p>
            <a:pPr eaLnBrk="1" hangingPunct="1">
              <a:buFont typeface="Wingdings" pitchFamily="2" charset="2"/>
              <a:buChar char="ü"/>
            </a:pPr>
            <a:r>
              <a:rPr lang="en-US" altLang="ja-JP" sz="2000" i="1" smtClean="0"/>
              <a:t>ab-initio</a:t>
            </a:r>
            <a:r>
              <a:rPr lang="en-US" altLang="ja-JP" sz="2000" smtClean="0"/>
              <a:t>(-like) SM approaches (which attempt to go) beyond standard methods  </a:t>
            </a:r>
            <a:endParaRPr lang="en-US" altLang="ja-JP" sz="2000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ja-JP" sz="2000" smtClean="0">
                <a:solidFill>
                  <a:schemeClr val="tx2"/>
                </a:solidFill>
              </a:rPr>
              <a:t>	- IT-NCSM, IT-CI: R. Roth (TU Darmstadt), P. Navratil (TRIUMF), …</a:t>
            </a:r>
          </a:p>
          <a:p>
            <a:pPr eaLnBrk="1" hangingPunct="1">
              <a:buFont typeface="Arial" charset="0"/>
              <a:buNone/>
            </a:pPr>
            <a:r>
              <a:rPr lang="en-US" altLang="ja-JP" sz="2000" smtClean="0">
                <a:solidFill>
                  <a:schemeClr val="tx2"/>
                </a:solidFill>
              </a:rPr>
              <a:t>	- SA-NCSM: T. Dytrych, J.P. Draayer (Louisiana State U), …</a:t>
            </a:r>
          </a:p>
          <a:p>
            <a:pPr eaLnBrk="1" hangingPunct="1">
              <a:buFont typeface="Arial" charset="0"/>
              <a:buNone/>
            </a:pPr>
            <a:r>
              <a:rPr lang="en-US" altLang="ja-JP" sz="2000" smtClean="0">
                <a:solidFill>
                  <a:schemeClr val="accent1"/>
                </a:solidFill>
              </a:rPr>
              <a:t>      </a:t>
            </a:r>
            <a:r>
              <a:rPr lang="en-US" altLang="ja-JP" sz="2000" smtClean="0">
                <a:solidFill>
                  <a:srgbClr val="FF0000"/>
                </a:solidFill>
              </a:rPr>
              <a:t>- No-Core Monte Carlo Shell Model (MCSM) &lt;- this talk</a:t>
            </a:r>
          </a:p>
          <a:p>
            <a:pPr eaLnBrk="1" hangingPunct="1"/>
            <a:endParaRPr lang="ja-JP" altLang="en-US" sz="2000" smtClean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85750" y="3933825"/>
            <a:ext cx="428625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40DD1490-9B9A-473B-892A-C30ABD283CAC}" type="slidenum">
              <a:rPr lang="ja-JP" alt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3</a:t>
            </a:fld>
            <a:endParaRPr lang="ja-JP" altLang="en-US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smtClean="0"/>
              <a:t>Shell model (Configuration Interaction, CI)</a:t>
            </a:r>
            <a:endParaRPr lang="ja-JP" altLang="en-US" sz="3600" smtClean="0"/>
          </a:p>
        </p:txBody>
      </p:sp>
      <p:sp>
        <p:nvSpPr>
          <p:cNvPr id="6147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r>
              <a:rPr lang="en-US" altLang="ja-JP" sz="2400" smtClean="0"/>
              <a:t>Eigenvalue problem of large sparse Hamiltonian matirx</a:t>
            </a:r>
            <a:endParaRPr lang="ja-JP" altLang="en-US" sz="2400" smtClean="0"/>
          </a:p>
        </p:txBody>
      </p:sp>
      <p:pic>
        <p:nvPicPr>
          <p:cNvPr id="6148" name="図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84538"/>
            <a:ext cx="3236913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図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322638"/>
            <a:ext cx="24574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図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324225"/>
            <a:ext cx="86518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図 1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08350"/>
            <a:ext cx="8636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図 1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333625"/>
            <a:ext cx="31686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図 17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3954463"/>
            <a:ext cx="5064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図 25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5162550"/>
            <a:ext cx="2922587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左中かっこ 23"/>
          <p:cNvSpPr/>
          <p:nvPr/>
        </p:nvSpPr>
        <p:spPr>
          <a:xfrm>
            <a:off x="5826125" y="5233988"/>
            <a:ext cx="144463" cy="1512887"/>
          </a:xfrm>
          <a:prstGeom prst="leftBrac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anchor="ctr"/>
          <a:lstStyle/>
          <a:p>
            <a:pPr algn="ctr"/>
            <a:endParaRPr lang="ja-JP" altLang="en-US"/>
          </a:p>
        </p:txBody>
      </p:sp>
      <p:sp>
        <p:nvSpPr>
          <p:cNvPr id="25" name="左中かっこ 24"/>
          <p:cNvSpPr/>
          <p:nvPr/>
        </p:nvSpPr>
        <p:spPr>
          <a:xfrm rot="-5400000" flipV="1">
            <a:off x="1727994" y="3896519"/>
            <a:ext cx="287337" cy="3241675"/>
          </a:xfrm>
          <a:prstGeom prst="leftBrac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9" tIns="45715" rIns="91429" bIns="45715" anchor="ctr"/>
          <a:lstStyle/>
          <a:p>
            <a:pPr algn="ctr"/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2D3761ED-B418-46CB-B3BD-71291864C02A}" type="slidenum">
              <a:rPr lang="ja-JP" alt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4</a:t>
            </a:fld>
            <a:endParaRPr lang="ja-JP" altLang="en-US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158" name="図 27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661025"/>
            <a:ext cx="195738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611188" y="6262688"/>
            <a:ext cx="4465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chemeClr val="accent1"/>
                </a:solidFill>
                <a:latin typeface="Calibri" pitchFamily="34" charset="0"/>
              </a:rPr>
              <a:t>Large sparse matrix (in M-scheme)</a:t>
            </a:r>
          </a:p>
        </p:txBody>
      </p:sp>
      <p:pic>
        <p:nvPicPr>
          <p:cNvPr id="6160" name="図 16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5978525"/>
            <a:ext cx="149701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2987675" y="5589588"/>
            <a:ext cx="180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latin typeface="Calibri" pitchFamily="34" charset="0"/>
              </a:rPr>
              <a:t># non-zero MEs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コンテンツ プレースホルダ 3" descr="landscape3_shar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474027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図 14" descr="dim_ye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671638"/>
            <a:ext cx="59817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コンテンツ プレースホルダ 2"/>
          <p:cNvSpPr txBox="1">
            <a:spLocks/>
          </p:cNvSpPr>
          <p:nvPr/>
        </p:nvSpPr>
        <p:spPr bwMode="auto">
          <a:xfrm>
            <a:off x="457200" y="1412875"/>
            <a:ext cx="89392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ja-JP" sz="2000">
                <a:latin typeface="Calibri" pitchFamily="34" charset="0"/>
              </a:rPr>
              <a:t>MCSM w/ an assumed inert core is one of the powerful shell model algorithms.</a:t>
            </a:r>
            <a:endParaRPr lang="ja-JP" altLang="en-US" sz="2000">
              <a:latin typeface="Calibri" pitchFamily="34" charset="0"/>
            </a:endParaRPr>
          </a:p>
        </p:txBody>
      </p:sp>
      <p:sp>
        <p:nvSpPr>
          <p:cNvPr id="7173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Advantage of the MCSM</a:t>
            </a:r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1CF0FB55-2BFB-4A49-B864-0FA567B87DCB}" type="slidenum">
              <a:rPr lang="ja-JP" alt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5</a:t>
            </a:fld>
            <a:endParaRPr lang="ja-JP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175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214313" y="142875"/>
            <a:ext cx="89296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>
                <a:latin typeface="Calibri" pitchFamily="34" charset="0"/>
              </a:rPr>
              <a:t>Review: T. Otsuka , M. Honma, T. Mizusaki, N. Shimizu, Y. Utsuno, Prog. Part. Nucl. Phys. 47, 319 (2001)</a:t>
            </a:r>
          </a:p>
        </p:txBody>
      </p:sp>
      <p:sp>
        <p:nvSpPr>
          <p:cNvPr id="7176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5364163" y="6237288"/>
            <a:ext cx="2376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>
                <a:latin typeface="Calibri" pitchFamily="34" charset="0"/>
              </a:rPr>
              <a:t>Publication Year</a:t>
            </a:r>
          </a:p>
        </p:txBody>
      </p:sp>
      <p:sp>
        <p:nvSpPr>
          <p:cNvPr id="7177" name="テキスト ボックス 81"/>
          <p:cNvSpPr txBox="1">
            <a:spLocks noChangeArrowheads="1"/>
          </p:cNvSpPr>
          <p:nvPr/>
        </p:nvSpPr>
        <p:spPr bwMode="auto">
          <a:xfrm rot="5400000" flipH="1" flipV="1">
            <a:off x="2858294" y="3702844"/>
            <a:ext cx="2305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>
                <a:latin typeface="Calibri" pitchFamily="34" charset="0"/>
              </a:rPr>
              <a:t>M-scheme dim.</a:t>
            </a:r>
          </a:p>
        </p:txBody>
      </p:sp>
      <p:sp>
        <p:nvSpPr>
          <p:cNvPr id="7178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5795963" y="2176463"/>
            <a:ext cx="3370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rgbClr val="FF0000"/>
                </a:solidFill>
                <a:latin typeface="Calibri" pitchFamily="34" charset="0"/>
              </a:rPr>
              <a:t>Monte Carlo Shell Model</a:t>
            </a:r>
          </a:p>
        </p:txBody>
      </p:sp>
      <p:sp>
        <p:nvSpPr>
          <p:cNvPr id="7179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5724525" y="5270500"/>
            <a:ext cx="3419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>
                <a:latin typeface="Calibri" pitchFamily="34" charset="0"/>
              </a:rPr>
              <a:t>Conventional Shell Model</a:t>
            </a:r>
          </a:p>
        </p:txBody>
      </p:sp>
      <p:sp>
        <p:nvSpPr>
          <p:cNvPr id="12" name="右矢印 11"/>
          <p:cNvSpPr/>
          <p:nvPr/>
        </p:nvSpPr>
        <p:spPr>
          <a:xfrm rot="20100000">
            <a:off x="1819275" y="2797175"/>
            <a:ext cx="855663" cy="454025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181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539750" y="2852738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3200">
                <a:solidFill>
                  <a:schemeClr val="bg1"/>
                </a:solidFill>
                <a:latin typeface="Calibri" pitchFamily="34" charset="0"/>
              </a:rPr>
              <a:t>MCSM</a:t>
            </a:r>
          </a:p>
        </p:txBody>
      </p:sp>
      <p:sp>
        <p:nvSpPr>
          <p:cNvPr id="14" name="右矢印 13"/>
          <p:cNvSpPr/>
          <p:nvPr/>
        </p:nvSpPr>
        <p:spPr>
          <a:xfrm rot="20100000">
            <a:off x="444500" y="3460750"/>
            <a:ext cx="571500" cy="35877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183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-36513" y="6165850"/>
            <a:ext cx="3960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/>
              <a:t>UNEDF SciDAC Collaboration: http://unedf.org/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200" smtClean="0"/>
              <a:t>Monte Carlo shell model (MCSM)</a:t>
            </a:r>
            <a:endParaRPr lang="ja-JP" altLang="en-US" sz="3200" smtClean="0"/>
          </a:p>
        </p:txBody>
      </p:sp>
      <p:sp>
        <p:nvSpPr>
          <p:cNvPr id="8195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63" y="836613"/>
            <a:ext cx="8229600" cy="5805487"/>
          </a:xfrm>
        </p:spPr>
        <p:txBody>
          <a:bodyPr/>
          <a:lstStyle/>
          <a:p>
            <a:pPr eaLnBrk="1" hangingPunct="1"/>
            <a:r>
              <a:rPr lang="en-US" altLang="ja-JP" sz="2000" smtClean="0"/>
              <a:t>Importance truncation</a:t>
            </a:r>
          </a:p>
          <a:p>
            <a:pPr eaLnBrk="1" hangingPunct="1">
              <a:buFont typeface="Arial" charset="0"/>
              <a:buNone/>
            </a:pPr>
            <a:r>
              <a:rPr lang="en-US" altLang="ja-JP" sz="2000" u="sng" smtClean="0">
                <a:solidFill>
                  <a:schemeClr val="tx2"/>
                </a:solidFill>
              </a:rPr>
              <a:t>Standard shell model</a:t>
            </a:r>
          </a:p>
          <a:p>
            <a:pPr eaLnBrk="1" hangingPunct="1"/>
            <a:endParaRPr lang="en-US" altLang="ja-JP" sz="2000" smtClean="0"/>
          </a:p>
          <a:p>
            <a:pPr eaLnBrk="1" hangingPunct="1"/>
            <a:endParaRPr lang="en-US" altLang="ja-JP" sz="2000" smtClean="0"/>
          </a:p>
          <a:p>
            <a:pPr eaLnBrk="1" hangingPunct="1"/>
            <a:endParaRPr lang="en-US" altLang="ja-JP" sz="2000" smtClean="0"/>
          </a:p>
          <a:p>
            <a:pPr eaLnBrk="1" hangingPunct="1"/>
            <a:endParaRPr lang="en-US" altLang="ja-JP" sz="2000" smtClean="0"/>
          </a:p>
          <a:p>
            <a:pPr eaLnBrk="1" hangingPunct="1"/>
            <a:endParaRPr lang="en-US" altLang="ja-JP" sz="2000" smtClean="0"/>
          </a:p>
          <a:p>
            <a:pPr eaLnBrk="1" hangingPunct="1"/>
            <a:endParaRPr lang="en-US" altLang="ja-JP" sz="2000" smtClean="0"/>
          </a:p>
          <a:p>
            <a:pPr eaLnBrk="1" hangingPunct="1">
              <a:buFont typeface="Arial" charset="0"/>
              <a:buNone/>
            </a:pPr>
            <a:r>
              <a:rPr lang="en-US" altLang="ja-JP" sz="2000" u="sng" smtClean="0">
                <a:solidFill>
                  <a:schemeClr val="tx2"/>
                </a:solidFill>
              </a:rPr>
              <a:t>Monte Carlo shell model</a:t>
            </a:r>
          </a:p>
        </p:txBody>
      </p:sp>
      <p:pic>
        <p:nvPicPr>
          <p:cNvPr id="8196" name="図 4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図 4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1557338"/>
            <a:ext cx="24574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図 5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4168775"/>
            <a:ext cx="14668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図 4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4149725"/>
            <a:ext cx="13573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右矢印 51"/>
          <p:cNvSpPr/>
          <p:nvPr/>
        </p:nvSpPr>
        <p:spPr>
          <a:xfrm>
            <a:off x="4594225" y="2073275"/>
            <a:ext cx="977900" cy="48418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53" name="右矢印 52"/>
          <p:cNvSpPr/>
          <p:nvPr/>
        </p:nvSpPr>
        <p:spPr>
          <a:xfrm>
            <a:off x="4643438" y="4308475"/>
            <a:ext cx="977900" cy="48418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8202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1495425" y="3357563"/>
            <a:ext cx="257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0000"/>
                </a:solidFill>
                <a:latin typeface="Calibri" pitchFamily="34" charset="0"/>
              </a:rPr>
              <a:t>All Slater determinants</a:t>
            </a:r>
          </a:p>
        </p:txBody>
      </p:sp>
      <p:sp>
        <p:nvSpPr>
          <p:cNvPr id="8203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1295400" y="5013325"/>
            <a:ext cx="3990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0000"/>
                </a:solidFill>
                <a:latin typeface="Calibri" pitchFamily="34" charset="0"/>
              </a:rPr>
              <a:t>Important bases stochastically selected </a:t>
            </a:r>
          </a:p>
        </p:txBody>
      </p:sp>
      <p:sp>
        <p:nvSpPr>
          <p:cNvPr id="8204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714375" y="2046288"/>
            <a:ext cx="1428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3600">
                <a:latin typeface="Calibri" pitchFamily="34" charset="0"/>
              </a:rPr>
              <a:t>H =</a:t>
            </a:r>
          </a:p>
        </p:txBody>
      </p:sp>
      <p:sp>
        <p:nvSpPr>
          <p:cNvPr id="8205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1630363" y="4292600"/>
            <a:ext cx="1428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3600">
                <a:latin typeface="Calibri" pitchFamily="34" charset="0"/>
              </a:rPr>
              <a:t>H ~</a:t>
            </a:r>
          </a:p>
        </p:txBody>
      </p:sp>
      <p:sp>
        <p:nvSpPr>
          <p:cNvPr id="8206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4286250" y="2560638"/>
            <a:ext cx="178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chemeClr val="accent1"/>
                </a:solidFill>
                <a:latin typeface="Calibri" pitchFamily="34" charset="0"/>
              </a:rPr>
              <a:t>Diagonalization</a:t>
            </a:r>
          </a:p>
        </p:txBody>
      </p:sp>
      <p:sp>
        <p:nvSpPr>
          <p:cNvPr id="8207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4286250" y="4721225"/>
            <a:ext cx="171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chemeClr val="accent1"/>
                </a:solidFill>
                <a:latin typeface="Calibri" pitchFamily="34" charset="0"/>
              </a:rPr>
              <a:t>Diagonalization</a:t>
            </a:r>
          </a:p>
        </p:txBody>
      </p:sp>
      <p:sp>
        <p:nvSpPr>
          <p:cNvPr id="8208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214313" y="115888"/>
            <a:ext cx="8929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>
                <a:latin typeface="Calibri" pitchFamily="34" charset="0"/>
              </a:rPr>
              <a:t>Review: T. Otsuka , M. Honma, T. Mizusaki, N. Shimizu, Y. Utsuno, Prog. Part. Nucl. Phys. 47, 319 (2001)</a:t>
            </a:r>
          </a:p>
        </p:txBody>
      </p:sp>
      <p:sp>
        <p:nvSpPr>
          <p:cNvPr id="26" name="スライド番号プレースホル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B42882A7-77C9-4A68-86A0-7E0C26DF396A}" type="slidenum">
              <a:rPr lang="ja-JP" alt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6</a:t>
            </a:fld>
            <a:endParaRPr lang="ja-JP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8210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6242050" y="5030788"/>
            <a:ext cx="1785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itchFamily="34" charset="0"/>
              </a:rPr>
              <a:t>D</a:t>
            </a:r>
            <a:r>
              <a:rPr lang="en-US" altLang="ja-JP" baseline="-25000">
                <a:latin typeface="Calibri" pitchFamily="34" charset="0"/>
              </a:rPr>
              <a:t>MCSM</a:t>
            </a:r>
            <a:r>
              <a:rPr lang="en-US" altLang="ja-JP">
                <a:latin typeface="Calibri" pitchFamily="34" charset="0"/>
              </a:rPr>
              <a:t> ~ O(100)</a:t>
            </a:r>
          </a:p>
        </p:txBody>
      </p:sp>
      <p:sp>
        <p:nvSpPr>
          <p:cNvPr id="23" name="右カーブ矢印 22"/>
          <p:cNvSpPr/>
          <p:nvPr/>
        </p:nvSpPr>
        <p:spPr>
          <a:xfrm>
            <a:off x="107950" y="2781300"/>
            <a:ext cx="935038" cy="20081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8212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6804025" y="3357563"/>
            <a:ext cx="1439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itchFamily="34" charset="0"/>
              </a:rPr>
              <a:t>D</a:t>
            </a:r>
            <a:r>
              <a:rPr lang="en-US" altLang="ja-JP" baseline="-25000">
                <a:latin typeface="Calibri" pitchFamily="34" charset="0"/>
              </a:rPr>
              <a:t>M</a:t>
            </a:r>
            <a:r>
              <a:rPr lang="en-US" altLang="ja-JP">
                <a:latin typeface="Calibri" pitchFamily="34" charset="0"/>
              </a:rPr>
              <a:t> ~ O(10</a:t>
            </a:r>
            <a:r>
              <a:rPr lang="en-US" altLang="ja-JP" baseline="30000">
                <a:latin typeface="Calibri" pitchFamily="34" charset="0"/>
              </a:rPr>
              <a:t>10</a:t>
            </a:r>
            <a:r>
              <a:rPr lang="en-US" altLang="ja-JP">
                <a:latin typeface="Calibri" pitchFamily="34" charset="0"/>
              </a:rPr>
              <a:t>)</a:t>
            </a:r>
          </a:p>
        </p:txBody>
      </p:sp>
      <p:pic>
        <p:nvPicPr>
          <p:cNvPr id="8213" name="図 23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6076950"/>
            <a:ext cx="4216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図 20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300663"/>
            <a:ext cx="42291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円/楕円 28"/>
          <p:cNvSpPr/>
          <p:nvPr/>
        </p:nvSpPr>
        <p:spPr>
          <a:xfrm>
            <a:off x="2509838" y="5516563"/>
            <a:ext cx="360362" cy="36036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chemeClr val="tx2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2660650" y="6292850"/>
            <a:ext cx="360363" cy="36036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8217" name="図 17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018213"/>
            <a:ext cx="1828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図 18" descr="txp_fig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011863"/>
            <a:ext cx="1651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円/楕円 36"/>
          <p:cNvSpPr/>
          <p:nvPr/>
        </p:nvSpPr>
        <p:spPr>
          <a:xfrm>
            <a:off x="8172450" y="6229350"/>
            <a:ext cx="576263" cy="4302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38" name="直線矢印コネクタ 37"/>
          <p:cNvCxnSpPr/>
          <p:nvPr/>
        </p:nvCxnSpPr>
        <p:spPr>
          <a:xfrm flipH="1">
            <a:off x="2843213" y="5876925"/>
            <a:ext cx="1657350" cy="0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1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4500563" y="5692775"/>
            <a:ext cx="1835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chemeClr val="tx2"/>
                </a:solidFill>
                <a:latin typeface="Calibri" pitchFamily="34" charset="0"/>
              </a:rPr>
              <a:t>Diagonalization</a:t>
            </a:r>
          </a:p>
        </p:txBody>
      </p:sp>
      <p:cxnSp>
        <p:nvCxnSpPr>
          <p:cNvPr id="41" name="直線矢印コネクタ 40"/>
          <p:cNvCxnSpPr>
            <a:stCxn id="8223" idx="2"/>
          </p:cNvCxnSpPr>
          <p:nvPr/>
        </p:nvCxnSpPr>
        <p:spPr>
          <a:xfrm>
            <a:off x="8189913" y="5876925"/>
            <a:ext cx="198437" cy="28892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3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7235825" y="5476875"/>
            <a:ext cx="1908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FF0000"/>
                </a:solidFill>
                <a:latin typeface="Calibri" pitchFamily="34" charset="0"/>
              </a:rPr>
              <a:t>Energy variation</a:t>
            </a:r>
          </a:p>
        </p:txBody>
      </p:sp>
      <p:cxnSp>
        <p:nvCxnSpPr>
          <p:cNvPr id="47" name="直線矢印コネクタ 46"/>
          <p:cNvCxnSpPr/>
          <p:nvPr/>
        </p:nvCxnSpPr>
        <p:spPr>
          <a:xfrm flipH="1">
            <a:off x="2995613" y="6021388"/>
            <a:ext cx="1504950" cy="215900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smtClean="0"/>
              <a:t>Recent developments in the MCSM</a:t>
            </a:r>
            <a:endParaRPr lang="ja-JP" altLang="en-US" sz="360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en-US" altLang="ja-JP" sz="2400" smtClean="0"/>
              <a:t>Energy minimization by the CG method</a:t>
            </a:r>
          </a:p>
          <a:p>
            <a:pPr lvl="1"/>
            <a:r>
              <a:rPr lang="en-US" altLang="ja-JP" sz="2000" smtClean="0"/>
              <a:t>N. Shimizu, Y. Utsuno, T. Mizusaki, M. Honma, Y. Tsunoda &amp; T. Otsuka, </a:t>
            </a:r>
          </a:p>
          <a:p>
            <a:pPr lvl="1">
              <a:buFont typeface="Arial" charset="0"/>
              <a:buNone/>
            </a:pPr>
            <a:r>
              <a:rPr lang="en-US" altLang="ja-JP" sz="2000" smtClean="0"/>
              <a:t>	Phys. Rev. C85, 054301 (2012)</a:t>
            </a:r>
          </a:p>
          <a:p>
            <a:r>
              <a:rPr lang="en-US" altLang="ja-JP" sz="2400" smtClean="0"/>
              <a:t>Efficient computation of TBMEs</a:t>
            </a:r>
          </a:p>
          <a:p>
            <a:pPr lvl="1"/>
            <a:r>
              <a:rPr lang="en-US" altLang="ja-JP" sz="2000" smtClean="0"/>
              <a:t>Y. Utsuno, N. Shimizu, T. Otsuka &amp; T. Abe, </a:t>
            </a:r>
          </a:p>
          <a:p>
            <a:pPr lvl="1">
              <a:buFont typeface="Arial" charset="0"/>
              <a:buNone/>
            </a:pPr>
            <a:r>
              <a:rPr lang="en-US" altLang="ja-JP" sz="2000" smtClean="0"/>
              <a:t>	Compt. Phys. Comm. 184, 102 (2013)</a:t>
            </a:r>
          </a:p>
          <a:p>
            <a:r>
              <a:rPr lang="en-US" altLang="ja-JP" sz="2400" smtClean="0"/>
              <a:t>Energy variance extrapolation</a:t>
            </a:r>
          </a:p>
          <a:p>
            <a:pPr lvl="1"/>
            <a:r>
              <a:rPr lang="en-US" altLang="ja-JP" sz="2000" smtClean="0"/>
              <a:t>N. Shimizu, Y. Utsuno, T. Mizusaki, T. Otsuka, T. Abe &amp; M. Honma, </a:t>
            </a:r>
          </a:p>
          <a:p>
            <a:pPr lvl="1">
              <a:buFont typeface="Arial" charset="0"/>
              <a:buNone/>
            </a:pPr>
            <a:r>
              <a:rPr lang="en-US" altLang="ja-JP" sz="2000" smtClean="0"/>
              <a:t>	Phys. Rev. C82, 061305 (2010)</a:t>
            </a:r>
          </a:p>
          <a:p>
            <a:endParaRPr lang="en-US" altLang="ja-JP" sz="2400" smtClean="0">
              <a:solidFill>
                <a:srgbClr val="7F7F7F"/>
              </a:solidFill>
            </a:endParaRPr>
          </a:p>
          <a:p>
            <a:r>
              <a:rPr lang="en-US" altLang="ja-JP" sz="2400" smtClean="0">
                <a:solidFill>
                  <a:schemeClr val="tx2"/>
                </a:solidFill>
              </a:rPr>
              <a:t>Summary of recent MCSM developments</a:t>
            </a:r>
          </a:p>
          <a:p>
            <a:pPr lvl="1"/>
            <a:r>
              <a:rPr lang="en-US" altLang="ja-JP" sz="2000" smtClean="0">
                <a:solidFill>
                  <a:schemeClr val="tx2"/>
                </a:solidFill>
              </a:rPr>
              <a:t>N. Shimizu, T. Abe, Y. Tsunoda, Y. Utsuno,  T. Yoshida, T. Mizusaki, </a:t>
            </a:r>
          </a:p>
          <a:p>
            <a:pPr lvl="1">
              <a:buFont typeface="Arial" charset="0"/>
              <a:buNone/>
            </a:pPr>
            <a:r>
              <a:rPr lang="en-US" altLang="ja-JP" sz="2000" smtClean="0">
                <a:solidFill>
                  <a:schemeClr val="tx2"/>
                </a:solidFill>
              </a:rPr>
              <a:t>	M. Honma, T. Otsuka, Prog. Theor. Exp. Phys. 01A205 (2012)</a:t>
            </a:r>
          </a:p>
          <a:p>
            <a:endParaRPr lang="en-US" altLang="ja-JP" sz="240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79D41661-3A5C-4AAA-B75E-431EB0DC80A5}" type="slidenum">
              <a:rPr lang="ja-JP" alt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7</a:t>
            </a:fld>
            <a:endParaRPr lang="ja-JP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9221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5219700" y="2420938"/>
            <a:ext cx="2952750" cy="40005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000">
                <a:solidFill>
                  <a:schemeClr val="bg2"/>
                </a:solidFill>
                <a:latin typeface="Calibri" pitchFamily="34" charset="0"/>
              </a:rPr>
              <a:t>~ 30% reduction of # basis </a:t>
            </a:r>
          </a:p>
        </p:txBody>
      </p:sp>
      <p:grpSp>
        <p:nvGrpSpPr>
          <p:cNvPr id="9222" name="グループ化 7"/>
          <p:cNvGrpSpPr>
            <a:grpSpLocks/>
          </p:cNvGrpSpPr>
          <p:nvPr/>
        </p:nvGrpSpPr>
        <p:grpSpPr bwMode="auto">
          <a:xfrm>
            <a:off x="5003800" y="3573463"/>
            <a:ext cx="3816350" cy="792162"/>
            <a:chOff x="5004049" y="3573016"/>
            <a:chExt cx="3816423" cy="792088"/>
          </a:xfrm>
        </p:grpSpPr>
        <p:sp>
          <p:nvSpPr>
            <p:cNvPr id="9224" name="テキスト ボックス 81"/>
            <p:cNvSpPr txBox="1">
              <a:spLocks noChangeArrowheads="1"/>
            </p:cNvSpPr>
            <p:nvPr/>
          </p:nvSpPr>
          <p:spPr bwMode="auto">
            <a:xfrm rot="10800000" flipH="1" flipV="1">
              <a:off x="5220072" y="3573016"/>
              <a:ext cx="3600400" cy="400089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en-US" altLang="ja-JP" sz="2000">
                  <a:solidFill>
                    <a:schemeClr val="bg2"/>
                  </a:solidFill>
                  <a:latin typeface="Calibri" pitchFamily="34" charset="0"/>
                </a:rPr>
                <a:t>~ 80% of the peack performance  </a:t>
              </a:r>
            </a:p>
          </p:txBody>
        </p:sp>
        <p:sp>
          <p:nvSpPr>
            <p:cNvPr id="9225" name="テキスト ボックス 81"/>
            <p:cNvSpPr txBox="1">
              <a:spLocks noChangeArrowheads="1"/>
            </p:cNvSpPr>
            <p:nvPr/>
          </p:nvSpPr>
          <p:spPr bwMode="auto">
            <a:xfrm rot="10800000" flipH="1" flipV="1">
              <a:off x="5004049" y="3965015"/>
              <a:ext cx="3456384" cy="4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en-US" altLang="ja-JP" sz="2000">
                  <a:latin typeface="Calibri" pitchFamily="34" charset="0"/>
                </a:rPr>
                <a:t>( ~ 10-20% in the old MCSM )</a:t>
              </a:r>
            </a:p>
          </p:txBody>
        </p:sp>
      </p:grpSp>
      <p:sp>
        <p:nvSpPr>
          <p:cNvPr id="9223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3708400" y="5116513"/>
            <a:ext cx="5219700" cy="40005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000">
                <a:solidFill>
                  <a:schemeClr val="bg2"/>
                </a:solidFill>
                <a:latin typeface="Calibri" pitchFamily="34" charset="0"/>
              </a:rPr>
              <a:t>Evaluation of exact eignvalue w/ error estimate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200" smtClean="0"/>
              <a:t>Energies wrt # of basis &amp; energy variance</a:t>
            </a:r>
            <a:endParaRPr lang="ja-JP" altLang="en-US" sz="3200" smtClean="0"/>
          </a:p>
        </p:txBody>
      </p:sp>
      <p:grpSp>
        <p:nvGrpSpPr>
          <p:cNvPr id="10243" name="グループ化 14"/>
          <p:cNvGrpSpPr>
            <a:grpSpLocks/>
          </p:cNvGrpSpPr>
          <p:nvPr/>
        </p:nvGrpSpPr>
        <p:grpSpPr bwMode="auto">
          <a:xfrm>
            <a:off x="1181100" y="3789363"/>
            <a:ext cx="6991350" cy="3117850"/>
            <a:chOff x="611560" y="3789040"/>
            <a:chExt cx="6990508" cy="3117858"/>
          </a:xfrm>
        </p:grpSpPr>
        <p:grpSp>
          <p:nvGrpSpPr>
            <p:cNvPr id="10273" name="グループ化 13"/>
            <p:cNvGrpSpPr>
              <a:grpSpLocks/>
            </p:cNvGrpSpPr>
            <p:nvPr/>
          </p:nvGrpSpPr>
          <p:grpSpPr bwMode="auto">
            <a:xfrm>
              <a:off x="3347864" y="3789040"/>
              <a:ext cx="4254204" cy="3117858"/>
              <a:chOff x="3918196" y="3789040"/>
              <a:chExt cx="4254204" cy="3117858"/>
            </a:xfrm>
          </p:grpSpPr>
          <p:grpSp>
            <p:nvGrpSpPr>
              <p:cNvPr id="10275" name="グループ化 10"/>
              <p:cNvGrpSpPr>
                <a:grpSpLocks/>
              </p:cNvGrpSpPr>
              <p:nvPr/>
            </p:nvGrpSpPr>
            <p:grpSpPr bwMode="auto">
              <a:xfrm>
                <a:off x="3918196" y="3789040"/>
                <a:ext cx="4254204" cy="3117858"/>
                <a:chOff x="4638014" y="3789040"/>
                <a:chExt cx="3900156" cy="2858380"/>
              </a:xfrm>
            </p:grpSpPr>
            <p:pic>
              <p:nvPicPr>
                <p:cNvPr id="10277" name="図 6" descr="E_E2_12C.eps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8014" y="3912455"/>
                  <a:ext cx="3900156" cy="27349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" name="正方形/長方形 9"/>
                <p:cNvSpPr/>
                <p:nvPr/>
              </p:nvSpPr>
              <p:spPr>
                <a:xfrm>
                  <a:off x="4775002" y="3789040"/>
                  <a:ext cx="720329" cy="23766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3" name="正方形/長方形 12"/>
              <p:cNvSpPr/>
              <p:nvPr/>
            </p:nvSpPr>
            <p:spPr>
              <a:xfrm>
                <a:off x="4869211" y="6300471"/>
                <a:ext cx="206350" cy="2968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0274" name="図 4" descr="E_dim_12C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3933056"/>
              <a:ext cx="3966172" cy="278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4" name="グループ化 16"/>
          <p:cNvGrpSpPr>
            <a:grpSpLocks/>
          </p:cNvGrpSpPr>
          <p:nvPr/>
        </p:nvGrpSpPr>
        <p:grpSpPr bwMode="auto">
          <a:xfrm>
            <a:off x="3773488" y="1196975"/>
            <a:ext cx="4249737" cy="2973388"/>
            <a:chOff x="3923928" y="1196752"/>
            <a:chExt cx="4248472" cy="2973930"/>
          </a:xfrm>
        </p:grpSpPr>
        <p:grpSp>
          <p:nvGrpSpPr>
            <p:cNvPr id="10269" name="グループ化 8"/>
            <p:cNvGrpSpPr>
              <a:grpSpLocks/>
            </p:cNvGrpSpPr>
            <p:nvPr/>
          </p:nvGrpSpPr>
          <p:grpSpPr bwMode="auto">
            <a:xfrm>
              <a:off x="3923928" y="1196752"/>
              <a:ext cx="4248472" cy="2973930"/>
              <a:chOff x="4211960" y="1223806"/>
              <a:chExt cx="3966172" cy="2781258"/>
            </a:xfrm>
          </p:grpSpPr>
          <p:pic>
            <p:nvPicPr>
              <p:cNvPr id="10271" name="図 5" descr="E_E2_4He.eps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1960" y="1223806"/>
                <a:ext cx="3966172" cy="2781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正方形/長方形 7"/>
              <p:cNvSpPr/>
              <p:nvPr/>
            </p:nvSpPr>
            <p:spPr>
              <a:xfrm>
                <a:off x="4355672" y="1268354"/>
                <a:ext cx="863758" cy="22333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" name="正方形/長方形 15"/>
            <p:cNvSpPr/>
            <p:nvPr/>
          </p:nvSpPr>
          <p:spPr>
            <a:xfrm>
              <a:off x="5004693" y="3500635"/>
              <a:ext cx="196791" cy="2318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245" name="コンテンツ プレースホルダ 3" descr="E_dim_4He.eps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9663" y="1196975"/>
            <a:ext cx="3967162" cy="2781300"/>
          </a:xfrm>
        </p:spPr>
      </p:pic>
      <p:sp>
        <p:nvSpPr>
          <p:cNvPr id="10246" name="テキスト ボックス 8"/>
          <p:cNvSpPr txBox="1">
            <a:spLocks noChangeArrowheads="1"/>
          </p:cNvSpPr>
          <p:nvPr/>
        </p:nvSpPr>
        <p:spPr bwMode="auto">
          <a:xfrm>
            <a:off x="87313" y="2195513"/>
            <a:ext cx="1244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aseline="30000">
                <a:solidFill>
                  <a:schemeClr val="tx2"/>
                </a:solidFill>
              </a:rPr>
              <a:t>4</a:t>
            </a:r>
            <a:r>
              <a:rPr lang="en-US" altLang="ja-JP">
                <a:solidFill>
                  <a:schemeClr val="tx2"/>
                </a:solidFill>
              </a:rPr>
              <a:t>He(0</a:t>
            </a:r>
            <a:r>
              <a:rPr lang="en-US" altLang="ja-JP" baseline="30000">
                <a:solidFill>
                  <a:schemeClr val="tx2"/>
                </a:solidFill>
              </a:rPr>
              <a:t>+</a:t>
            </a:r>
            <a:r>
              <a:rPr lang="en-US" altLang="ja-JP">
                <a:solidFill>
                  <a:schemeClr val="tx2"/>
                </a:solidFill>
              </a:rPr>
              <a:t>;gs)</a:t>
            </a:r>
            <a:endParaRPr lang="ja-JP" altLang="en-US">
              <a:solidFill>
                <a:schemeClr val="tx2"/>
              </a:solidFill>
            </a:endParaRPr>
          </a:p>
        </p:txBody>
      </p:sp>
      <p:sp>
        <p:nvSpPr>
          <p:cNvPr id="10247" name="テキスト ボックス 9"/>
          <p:cNvSpPr txBox="1">
            <a:spLocks noChangeArrowheads="1"/>
          </p:cNvSpPr>
          <p:nvPr/>
        </p:nvSpPr>
        <p:spPr bwMode="auto">
          <a:xfrm>
            <a:off x="130175" y="4868863"/>
            <a:ext cx="1201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aseline="30000">
                <a:solidFill>
                  <a:schemeClr val="tx2"/>
                </a:solidFill>
              </a:rPr>
              <a:t>12</a:t>
            </a:r>
            <a:r>
              <a:rPr lang="en-US" altLang="ja-JP">
                <a:solidFill>
                  <a:schemeClr val="tx2"/>
                </a:solidFill>
              </a:rPr>
              <a:t>C(0</a:t>
            </a:r>
            <a:r>
              <a:rPr lang="en-US" altLang="ja-JP" baseline="30000">
                <a:solidFill>
                  <a:schemeClr val="tx2"/>
                </a:solidFill>
              </a:rPr>
              <a:t>+</a:t>
            </a:r>
            <a:r>
              <a:rPr lang="en-US" altLang="ja-JP">
                <a:solidFill>
                  <a:schemeClr val="tx2"/>
                </a:solidFill>
              </a:rPr>
              <a:t>;gs)</a:t>
            </a:r>
            <a:endParaRPr lang="ja-JP" altLang="en-US">
              <a:solidFill>
                <a:schemeClr val="tx2"/>
              </a:solidFill>
            </a:endParaRPr>
          </a:p>
        </p:txBody>
      </p:sp>
      <p:sp>
        <p:nvSpPr>
          <p:cNvPr id="10248" name="テキスト ボックス 10"/>
          <p:cNvSpPr txBox="1">
            <a:spLocks noChangeArrowheads="1"/>
          </p:cNvSpPr>
          <p:nvPr/>
        </p:nvSpPr>
        <p:spPr bwMode="auto">
          <a:xfrm>
            <a:off x="3873500" y="1700213"/>
            <a:ext cx="98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FF0000"/>
                </a:solidFill>
              </a:rPr>
              <a:t>Nshell = 2</a:t>
            </a:r>
            <a:endParaRPr lang="ja-JP" altLang="en-US" sz="1400">
              <a:solidFill>
                <a:srgbClr val="FF0000"/>
              </a:solidFill>
            </a:endParaRPr>
          </a:p>
        </p:txBody>
      </p:sp>
      <p:sp>
        <p:nvSpPr>
          <p:cNvPr id="10249" name="テキスト ボックス 10"/>
          <p:cNvSpPr txBox="1">
            <a:spLocks noChangeArrowheads="1"/>
          </p:cNvSpPr>
          <p:nvPr/>
        </p:nvSpPr>
        <p:spPr bwMode="auto">
          <a:xfrm>
            <a:off x="3851275" y="4273550"/>
            <a:ext cx="987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FF0000"/>
                </a:solidFill>
              </a:rPr>
              <a:t>Nshell = 2</a:t>
            </a:r>
            <a:endParaRPr lang="ja-JP" altLang="en-US" sz="1400">
              <a:solidFill>
                <a:srgbClr val="FF0000"/>
              </a:solidFill>
            </a:endParaRPr>
          </a:p>
        </p:txBody>
      </p:sp>
      <p:sp>
        <p:nvSpPr>
          <p:cNvPr id="10250" name="テキスト ボックス 10"/>
          <p:cNvSpPr txBox="1">
            <a:spLocks noChangeArrowheads="1"/>
          </p:cNvSpPr>
          <p:nvPr/>
        </p:nvSpPr>
        <p:spPr bwMode="auto">
          <a:xfrm>
            <a:off x="3873500" y="2276475"/>
            <a:ext cx="98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00B050"/>
                </a:solidFill>
              </a:rPr>
              <a:t>Nshell = 3</a:t>
            </a:r>
            <a:endParaRPr lang="ja-JP" altLang="en-US" sz="1400">
              <a:solidFill>
                <a:srgbClr val="00B050"/>
              </a:solidFill>
            </a:endParaRPr>
          </a:p>
        </p:txBody>
      </p:sp>
      <p:sp>
        <p:nvSpPr>
          <p:cNvPr id="10251" name="テキスト ボックス 10"/>
          <p:cNvSpPr txBox="1">
            <a:spLocks noChangeArrowheads="1"/>
          </p:cNvSpPr>
          <p:nvPr/>
        </p:nvSpPr>
        <p:spPr bwMode="auto">
          <a:xfrm>
            <a:off x="3873500" y="4849813"/>
            <a:ext cx="98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00B050"/>
                </a:solidFill>
              </a:rPr>
              <a:t>Nshell = 3</a:t>
            </a:r>
            <a:endParaRPr lang="ja-JP" altLang="en-US" sz="1400">
              <a:solidFill>
                <a:srgbClr val="00B050"/>
              </a:solidFill>
            </a:endParaRPr>
          </a:p>
        </p:txBody>
      </p:sp>
      <p:sp>
        <p:nvSpPr>
          <p:cNvPr id="10252" name="テキスト ボックス 10"/>
          <p:cNvSpPr txBox="1">
            <a:spLocks noChangeArrowheads="1"/>
          </p:cNvSpPr>
          <p:nvPr/>
        </p:nvSpPr>
        <p:spPr bwMode="auto">
          <a:xfrm>
            <a:off x="3873500" y="2760663"/>
            <a:ext cx="98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solidFill>
                  <a:schemeClr val="tx2"/>
                </a:solidFill>
              </a:rPr>
              <a:t>Nshell = 4</a:t>
            </a:r>
            <a:endParaRPr lang="ja-JP" altLang="en-US" sz="1400">
              <a:solidFill>
                <a:schemeClr val="tx2"/>
              </a:solidFill>
            </a:endParaRPr>
          </a:p>
        </p:txBody>
      </p:sp>
      <p:sp>
        <p:nvSpPr>
          <p:cNvPr id="10253" name="テキスト ボックス 10"/>
          <p:cNvSpPr txBox="1">
            <a:spLocks noChangeArrowheads="1"/>
          </p:cNvSpPr>
          <p:nvPr/>
        </p:nvSpPr>
        <p:spPr bwMode="auto">
          <a:xfrm>
            <a:off x="3924300" y="5426075"/>
            <a:ext cx="9858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solidFill>
                  <a:schemeClr val="tx2"/>
                </a:solidFill>
              </a:rPr>
              <a:t>Nshell = 4</a:t>
            </a:r>
            <a:endParaRPr lang="ja-JP" altLang="en-US" sz="1400">
              <a:solidFill>
                <a:schemeClr val="tx2"/>
              </a:solidFill>
            </a:endParaRPr>
          </a:p>
        </p:txBody>
      </p:sp>
      <p:sp>
        <p:nvSpPr>
          <p:cNvPr id="10254" name="テキスト ボックス 10"/>
          <p:cNvSpPr txBox="1">
            <a:spLocks noChangeArrowheads="1"/>
          </p:cNvSpPr>
          <p:nvPr/>
        </p:nvSpPr>
        <p:spPr bwMode="auto">
          <a:xfrm>
            <a:off x="3873500" y="3192463"/>
            <a:ext cx="985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7030A0"/>
                </a:solidFill>
              </a:rPr>
              <a:t>Nshell = 5</a:t>
            </a:r>
            <a:endParaRPr lang="ja-JP" altLang="en-US" sz="1400">
              <a:solidFill>
                <a:srgbClr val="7030A0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4787900" y="5661025"/>
            <a:ext cx="431800" cy="43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rot="10800000" flipV="1">
            <a:off x="5219700" y="5013325"/>
            <a:ext cx="1296988" cy="6477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7" name="テキスト ボックス 8"/>
          <p:cNvSpPr txBox="1">
            <a:spLocks noChangeArrowheads="1"/>
          </p:cNvSpPr>
          <p:nvPr/>
        </p:nvSpPr>
        <p:spPr bwMode="auto">
          <a:xfrm>
            <a:off x="6572250" y="4787900"/>
            <a:ext cx="260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chemeClr val="tx2"/>
                </a:solidFill>
              </a:rPr>
              <a:t>Exact result is unknown</a:t>
            </a:r>
            <a:endParaRPr lang="ja-JP" altLang="en-US">
              <a:solidFill>
                <a:schemeClr val="tx2"/>
              </a:solidFill>
            </a:endParaRPr>
          </a:p>
        </p:txBody>
      </p:sp>
      <p:sp>
        <p:nvSpPr>
          <p:cNvPr id="10258" name="テキスト ボックス 8"/>
          <p:cNvSpPr txBox="1">
            <a:spLocks noChangeArrowheads="1"/>
          </p:cNvSpPr>
          <p:nvPr/>
        </p:nvSpPr>
        <p:spPr bwMode="auto">
          <a:xfrm>
            <a:off x="6283325" y="1412875"/>
            <a:ext cx="27527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>
                <a:solidFill>
                  <a:schemeClr val="tx2"/>
                </a:solidFill>
              </a:rPr>
              <a:t>JISP16 NN int.</a:t>
            </a:r>
          </a:p>
          <a:p>
            <a:pPr eaLnBrk="1" hangingPunct="1"/>
            <a:r>
              <a:rPr lang="en-US" altLang="ja-JP" sz="1600">
                <a:solidFill>
                  <a:schemeClr val="tx2"/>
                </a:solidFill>
              </a:rPr>
              <a:t>w/ optimum hw</a:t>
            </a:r>
          </a:p>
          <a:p>
            <a:pPr eaLnBrk="1" hangingPunct="1"/>
            <a:r>
              <a:rPr lang="en-US" altLang="ja-JP" sz="1600">
                <a:solidFill>
                  <a:schemeClr val="tx2"/>
                </a:solidFill>
              </a:rPr>
              <a:t>w/o Coulomb force</a:t>
            </a:r>
          </a:p>
          <a:p>
            <a:pPr eaLnBrk="1" hangingPunct="1"/>
            <a:r>
              <a:rPr lang="en-US" altLang="ja-JP" sz="1600">
                <a:solidFill>
                  <a:schemeClr val="tx2"/>
                </a:solidFill>
              </a:rPr>
              <a:t>w/o spurious CoM treatment</a:t>
            </a:r>
            <a:endParaRPr lang="ja-JP" altLang="en-US" sz="1600">
              <a:solidFill>
                <a:schemeClr val="tx2"/>
              </a:solidFill>
            </a:endParaRPr>
          </a:p>
        </p:txBody>
      </p:sp>
      <p:sp>
        <p:nvSpPr>
          <p:cNvPr id="30" name="スライド番号プレースホル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3FF533AC-88C8-4DB0-B092-B77B668E1506}" type="slidenum">
              <a:rPr lang="ja-JP" alt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8</a:t>
            </a:fld>
            <a:endParaRPr lang="ja-JP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260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5148263" y="1484313"/>
            <a:ext cx="1223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US" altLang="ja-JP" baseline="-25000">
                <a:solidFill>
                  <a:srgbClr val="FF0000"/>
                </a:solidFill>
                <a:latin typeface="Calibri" pitchFamily="34" charset="0"/>
              </a:rPr>
              <a:t>M</a:t>
            </a:r>
            <a:r>
              <a:rPr lang="en-US" altLang="ja-JP">
                <a:solidFill>
                  <a:srgbClr val="FF0000"/>
                </a:solidFill>
                <a:latin typeface="Calibri" pitchFamily="34" charset="0"/>
              </a:rPr>
              <a:t> ~ 100</a:t>
            </a:r>
          </a:p>
        </p:txBody>
      </p:sp>
      <p:sp>
        <p:nvSpPr>
          <p:cNvPr id="10261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5003800" y="1844675"/>
            <a:ext cx="1439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B050"/>
                </a:solidFill>
                <a:latin typeface="Calibri" pitchFamily="34" charset="0"/>
              </a:rPr>
              <a:t>D</a:t>
            </a:r>
            <a:r>
              <a:rPr lang="en-US" altLang="ja-JP" baseline="-25000">
                <a:solidFill>
                  <a:srgbClr val="00B050"/>
                </a:solidFill>
                <a:latin typeface="Calibri" pitchFamily="34" charset="0"/>
              </a:rPr>
              <a:t>M</a:t>
            </a:r>
            <a:r>
              <a:rPr lang="en-US" altLang="ja-JP">
                <a:solidFill>
                  <a:srgbClr val="00B050"/>
                </a:solidFill>
                <a:latin typeface="Calibri" pitchFamily="34" charset="0"/>
              </a:rPr>
              <a:t> ~ 3 x 10</a:t>
            </a:r>
            <a:r>
              <a:rPr lang="en-US" altLang="ja-JP" baseline="30000">
                <a:solidFill>
                  <a:srgbClr val="00B05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0262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5219700" y="2411413"/>
            <a:ext cx="143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chemeClr val="tx2"/>
                </a:solidFill>
                <a:latin typeface="Calibri" pitchFamily="34" charset="0"/>
              </a:rPr>
              <a:t>D</a:t>
            </a:r>
            <a:r>
              <a:rPr lang="en-US" altLang="ja-JP" baseline="-25000">
                <a:solidFill>
                  <a:schemeClr val="tx2"/>
                </a:solidFill>
                <a:latin typeface="Calibri" pitchFamily="34" charset="0"/>
              </a:rPr>
              <a:t>M</a:t>
            </a:r>
            <a:r>
              <a:rPr lang="en-US" altLang="ja-JP">
                <a:solidFill>
                  <a:schemeClr val="tx2"/>
                </a:solidFill>
                <a:latin typeface="Calibri" pitchFamily="34" charset="0"/>
              </a:rPr>
              <a:t> ~ 4 x 10</a:t>
            </a:r>
            <a:r>
              <a:rPr lang="en-US" altLang="ja-JP" baseline="30000">
                <a:solidFill>
                  <a:schemeClr val="tx2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0263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5292725" y="3132138"/>
            <a:ext cx="1439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7030A0"/>
                </a:solidFill>
                <a:latin typeface="Calibri" pitchFamily="34" charset="0"/>
              </a:rPr>
              <a:t>D</a:t>
            </a:r>
            <a:r>
              <a:rPr lang="en-US" altLang="ja-JP" baseline="-25000">
                <a:solidFill>
                  <a:srgbClr val="7030A0"/>
                </a:solidFill>
                <a:latin typeface="Calibri" pitchFamily="34" charset="0"/>
              </a:rPr>
              <a:t>M</a:t>
            </a:r>
            <a:r>
              <a:rPr lang="en-US" altLang="ja-JP">
                <a:solidFill>
                  <a:srgbClr val="7030A0"/>
                </a:solidFill>
                <a:latin typeface="Calibri" pitchFamily="34" charset="0"/>
              </a:rPr>
              <a:t> ~ 3 x 10</a:t>
            </a:r>
            <a:r>
              <a:rPr lang="en-US" altLang="ja-JP" baseline="30000">
                <a:solidFill>
                  <a:srgbClr val="7030A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0264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5076825" y="4292600"/>
            <a:ext cx="1223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US" altLang="ja-JP" baseline="-25000">
                <a:solidFill>
                  <a:srgbClr val="FF0000"/>
                </a:solidFill>
                <a:latin typeface="Calibri" pitchFamily="34" charset="0"/>
              </a:rPr>
              <a:t>M</a:t>
            </a:r>
            <a:r>
              <a:rPr lang="en-US" altLang="ja-JP">
                <a:solidFill>
                  <a:srgbClr val="FF0000"/>
                </a:solidFill>
                <a:latin typeface="Calibri" pitchFamily="34" charset="0"/>
              </a:rPr>
              <a:t> ~ 100</a:t>
            </a:r>
          </a:p>
        </p:txBody>
      </p:sp>
      <p:sp>
        <p:nvSpPr>
          <p:cNvPr id="10265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5580063" y="4581525"/>
            <a:ext cx="1439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00B050"/>
                </a:solidFill>
                <a:latin typeface="Calibri" pitchFamily="34" charset="0"/>
              </a:rPr>
              <a:t>D</a:t>
            </a:r>
            <a:r>
              <a:rPr lang="en-US" altLang="ja-JP" baseline="-25000">
                <a:solidFill>
                  <a:srgbClr val="00B050"/>
                </a:solidFill>
                <a:latin typeface="Calibri" pitchFamily="34" charset="0"/>
              </a:rPr>
              <a:t>M</a:t>
            </a:r>
            <a:r>
              <a:rPr lang="en-US" altLang="ja-JP">
                <a:solidFill>
                  <a:srgbClr val="00B050"/>
                </a:solidFill>
                <a:latin typeface="Calibri" pitchFamily="34" charset="0"/>
              </a:rPr>
              <a:t> ~ 8 x 10</a:t>
            </a:r>
            <a:r>
              <a:rPr lang="en-US" altLang="ja-JP" baseline="30000">
                <a:solidFill>
                  <a:srgbClr val="00B05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0266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6659563" y="5084763"/>
            <a:ext cx="1441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chemeClr val="tx2"/>
                </a:solidFill>
                <a:latin typeface="Calibri" pitchFamily="34" charset="0"/>
              </a:rPr>
              <a:t>D</a:t>
            </a:r>
            <a:r>
              <a:rPr lang="en-US" altLang="ja-JP" baseline="-25000">
                <a:solidFill>
                  <a:schemeClr val="tx2"/>
                </a:solidFill>
                <a:latin typeface="Calibri" pitchFamily="34" charset="0"/>
              </a:rPr>
              <a:t>M</a:t>
            </a:r>
            <a:r>
              <a:rPr lang="en-US" altLang="ja-JP">
                <a:solidFill>
                  <a:schemeClr val="tx2"/>
                </a:solidFill>
                <a:latin typeface="Calibri" pitchFamily="34" charset="0"/>
              </a:rPr>
              <a:t> ~ 6 x 10</a:t>
            </a:r>
            <a:r>
              <a:rPr lang="en-US" altLang="ja-JP" baseline="30000">
                <a:solidFill>
                  <a:schemeClr val="tx2"/>
                </a:solidFill>
                <a:latin typeface="Calibri" pitchFamily="34" charset="0"/>
              </a:rPr>
              <a:t>11</a:t>
            </a:r>
          </a:p>
        </p:txBody>
      </p:sp>
      <p:pic>
        <p:nvPicPr>
          <p:cNvPr id="10267" name="図 2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5516563"/>
            <a:ext cx="1847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図 2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876925"/>
            <a:ext cx="3371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5B90825B-1995-477A-9785-7F9121B5684A}" type="slidenum">
              <a:rPr lang="ja-JP" alt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9</a:t>
            </a:fld>
            <a:endParaRPr lang="ja-JP" altLang="en-US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26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Energies of the Light Nuclei</a:t>
            </a:r>
            <a:endParaRPr lang="ja-JP" altLang="en-US" smtClean="0"/>
          </a:p>
        </p:txBody>
      </p:sp>
      <p:pic>
        <p:nvPicPr>
          <p:cNvPr id="11268" name="図 7" descr="E_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289050"/>
            <a:ext cx="7542212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396875" y="188913"/>
            <a:ext cx="9288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Calibri" pitchFamily="34" charset="0"/>
              </a:rPr>
              <a:t>T. Abe, P. Maris, T. Otsuka, N. Shimizu, Y. Utsuno, J. P. Vary, Phys Rev C86, 054301 (2012)</a:t>
            </a:r>
          </a:p>
        </p:txBody>
      </p:sp>
      <p:sp>
        <p:nvSpPr>
          <p:cNvPr id="11270" name="テキスト ボックス 8"/>
          <p:cNvSpPr txBox="1">
            <a:spLocks noChangeArrowheads="1"/>
          </p:cNvSpPr>
          <p:nvPr/>
        </p:nvSpPr>
        <p:spPr bwMode="auto">
          <a:xfrm>
            <a:off x="6300788" y="1125538"/>
            <a:ext cx="27527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>
                <a:solidFill>
                  <a:schemeClr val="tx2"/>
                </a:solidFill>
              </a:rPr>
              <a:t>JISP16 NN int.</a:t>
            </a:r>
          </a:p>
          <a:p>
            <a:pPr eaLnBrk="1" hangingPunct="1"/>
            <a:r>
              <a:rPr lang="en-US" altLang="ja-JP" sz="1600">
                <a:solidFill>
                  <a:schemeClr val="tx2"/>
                </a:solidFill>
              </a:rPr>
              <a:t>w/ optimum hw</a:t>
            </a:r>
          </a:p>
          <a:p>
            <a:pPr eaLnBrk="1" hangingPunct="1"/>
            <a:r>
              <a:rPr lang="en-US" altLang="ja-JP" sz="1600">
                <a:solidFill>
                  <a:schemeClr val="tx2"/>
                </a:solidFill>
              </a:rPr>
              <a:t>w/o Coulomb force</a:t>
            </a:r>
          </a:p>
          <a:p>
            <a:pPr eaLnBrk="1" hangingPunct="1"/>
            <a:r>
              <a:rPr lang="en-US" altLang="ja-JP" sz="1600">
                <a:solidFill>
                  <a:schemeClr val="tx2"/>
                </a:solidFill>
              </a:rPr>
              <a:t>w/o spurious CoM treatment</a:t>
            </a:r>
            <a:endParaRPr lang="ja-JP" altLang="en-US" sz="1600">
              <a:solidFill>
                <a:schemeClr val="tx2"/>
              </a:solidFill>
            </a:endParaRPr>
          </a:p>
        </p:txBody>
      </p:sp>
      <p:sp>
        <p:nvSpPr>
          <p:cNvPr id="11271" name="テキスト ボックス 81"/>
          <p:cNvSpPr txBox="1">
            <a:spLocks noChangeArrowheads="1"/>
          </p:cNvSpPr>
          <p:nvPr/>
        </p:nvSpPr>
        <p:spPr bwMode="auto">
          <a:xfrm rot="10800000" flipH="1" flipV="1">
            <a:off x="1763713" y="6197600"/>
            <a:ext cx="6264275" cy="400050"/>
          </a:xfrm>
          <a:prstGeom prst="rect">
            <a:avLst/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000">
                <a:solidFill>
                  <a:schemeClr val="bg2"/>
                </a:solidFill>
                <a:latin typeface="Calibri" pitchFamily="34" charset="0"/>
              </a:rPr>
              <a:t>MCSM results w/ E-var extrp are consistent w/ FCI results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63"/>
  <p:tag name="DEFAULTHEIGHT" val="29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displaymath}&#10;\sim {\cal O} (10^{13-14}) &#10;\end{displaymath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4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displaymath}&#10;\left(&#10;\begin{array}{ccccccc}&#10; \star &amp; \star &amp; \star &amp; \star &amp; \star &amp; \cdots &amp;\\&#10; \star &amp; \star &amp; \star &amp; \star &amp; &amp; &amp;\\&#10; \star &amp; \star &amp; \star &amp; &amp; &amp; &amp;\\&#10; \star &amp; \star &amp; &amp; \ddots &amp; &amp; &amp;\\&#10; \star&amp; &amp; &amp; &amp; &amp; &amp; \\&#10; \vdots &amp; &amp; &amp; &amp; &amp; &amp;&#10;\end{array}&#10;\right)&#10;\end{displaymath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22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newfont{\bg}{cmr10 scaled\magstep4}&#10;\newcommand{\bigzerol}{\smash{\hbox{\bg 0}}}&#10;\newcommand{\bigzerou}{\smash{\lower1.7ex\hbox{\bg 0}}}&#10;\begin{document}&#10;\begin{displaymath}&#10;\left(&#10;\begin{array}{cccccc}&#10; E_0 &amp; &amp; &amp; &amp; &amp; \bigzerou\\&#10; &amp; E_1 &amp; &amp; &amp; &amp; \\&#10; &amp; &amp; E_2 &amp; &amp; &amp; \\&#10; &amp; &amp; &amp; \ddots &amp; &amp; \\&#10; &amp; &amp; &amp; &amp; &amp; \\&#10; &amp; &amp; &amp; &amp; &amp; \\&#10; \bigzerol &amp; &amp; &amp; &amp; &amp; &#10;\end{array}&#10;\right)&#10;\end{displaymath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356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newfont{\bg}{cmr10 scaled\magstep4}&#10;\newcommand{\bigzerol}{\smash{\hbox{\bg 0}}}&#10;\newcommand{\bigzerou}{\smash{\lower1.7ex\hbox{\bg 0}}}&#10;\begin{document}&#10;\begin{displaymath}&#10;\left(&#10;\begin{array}{ccc}&#10; E_0^\prime &amp; &amp; \bigzerou\\&#10; &amp; E_1^\prime &amp; \\&#10; \bigzerol &amp; &amp; \ddots&#10;\end{array}&#10;\right)&#10;\end{displaymath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85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displaymath}&#10;\left(&#10;\begin{array}{ccc}&#10; \star &amp; \star &amp; \cdots \\&#10; \star &amp; \ddots &amp; \\&#10; \vdots &amp; &amp;&#10;\end{array}&#10;\right)&#10;\end{displaymath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639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displaymath}&#10;| \Phi (J, M, \pi) \rangle = \sum_{K=-J}^J g_K P_{MK}^J P^\pi | \phi \rangle&#10;\end{displaymath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32"/>
  <p:tag name="PICTUREFILESIZE" val="2298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displaymath}&#10;|\Psi(J,M,\pi) \rangle = \sum_{i=1}^{N_{basis}} f_i | \Phi_i (J, M, \pi) \rangle&#10;\end{displaymath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32"/>
  <p:tag name="PICTUREFILESIZE" val="243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a_i^\dagger = \sum_{\alpha}^{N_{sps}} c_{\alpha}^\dagger D_{\alpha i}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2"/>
  <p:tag name="BOXHEIGHT" val="352"/>
  <p:tag name="BOXFONT" val="10"/>
  <p:tag name="BOXWRAP" val="False"/>
  <p:tag name="WORKAROUNDTRANSPARENCYBUG" val="False"/>
  <p:tag name="ALLOWFONTSUBSTITUTION" val="False"/>
  <p:tag name="BITMAPFORMAT" val="pngmono"/>
  <p:tag name="ORIGWIDTH" val="144.0003"/>
  <p:tag name="PICTUREFILESIZE" val="122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| \phi \rangle = \prod_i^{A} a_i^\dagger | - \rangle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2"/>
  <p:tag name="BOXHEIGHT" val="352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34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angle \Delta H^2 \rangle = \langle H^2 \rangle - \langle H \rangle^2  template TPT1  env TPENV1  fore 0  back 16777215  eqnno 2"/>
  <p:tag name="FILENAME" val="TP_tmp"/>
  <p:tag name="ORIGWIDTH" val="97"/>
  <p:tag name="PICTUREFILESIZE" val="61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displaymath}&#10;\left(&#10;\begin{array}{ccccccc}&#10; H_{11} &amp; H_{12} &amp; H_{13} &amp; H_{14} &amp; H_{15} &amp; \cdots &amp;\\&#10; H_{21} &amp; H_{22} &amp; H_{23} &amp; H_{24} &amp; &amp; &amp;\\&#10; H_{31} &amp; H_{32} &amp; H_{33} &amp; &amp; &amp; &amp;\\&#10; H_{41} &amp; H_{33} &amp; &amp; \ddots &amp; &amp; &amp;\\&#10; H_{51} &amp; &amp; &amp; &amp; &amp; &amp; \\&#10; \vdots &amp; &amp; &amp; &amp; &amp; &amp;&#10;\end{array}&#10;\right)&#10;\end{displaymath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2219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angle H \rangle = E_0  + E_1  \langle \Delta H^2 \rangle  + E_2 \langle \Delta H^2 \rangle^2 + \cdots  template TPT1  env TPENV1  fore 0  back 16777215  eqnno 1"/>
  <p:tag name="FILENAME" val="TP_tmp"/>
  <p:tag name="ORIGWIDTH" val="177"/>
  <p:tag name="PICTUREFILESIZE" val="103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displaymath}&#10;|\Psi \rangle = \sum_{i=1}^{N_{basis}} c_i P^J P^\pi | \Phi_i \rangle&#10;\end{displaymath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20"/>
  <p:tag name="PICTUREFILESIZE" val="1625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displaymath}&#10;| \Phi^\prime \rangle = \sum_{i=1}^{N_{basis}} c_i R(\Omega_i) | \Phi_i \rangle&#10;\end{displaymath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28"/>
  <p:tag name="PICTUREFILESIZE" val="1816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displaymath}&#10;| \Phi \rangle = \sum_{i=1}^{N_{basis}} c_i | \Phi_i \rangle =&#10;\end{displaymath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9"/>
  <p:tag name="PICTUREFILESIZE" val="138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newfont{\bg}{cmr10 scaled\magstep4}&#10;\newcommand{\bigzerol}{\smash{\hbox{\bg 0}}}&#10;\newcommand{\bigzerou}{\smash{\lower1.7ex\hbox{\bg 0}}}&#10;\begin{document}&#10;\begin{displaymath}&#10;\left(&#10;\begin{array}{cccccc}&#10; E_1 &amp; &amp; &amp; &amp; &amp; \bigzerou\\&#10; &amp; E_2 &amp; &amp; &amp; &amp; \\&#10; &amp; &amp; E_3 &amp; &amp; &amp; \\&#10; &amp; &amp; &amp; \ddots &amp; &amp; \\&#10; &amp; &amp; &amp; &amp; &amp; \\&#10; &amp; &amp; &amp; &amp; &amp; \\&#10; \bigzerol &amp; &amp; &amp; &amp; &amp; &#10;\end{array}&#10;\right)&#10;\end{displaymath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36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displaymath}&#10;\left(&#10;\begin{array}{c}&#10;\Psi_1 \\&#10;\Psi_2 \\&#10;\Psi_3 \\&#10;\Psi_4 \\&#10;\Psi_5 \\&#10;\vdots&#10;\end{array}&#10;\right)&#10;\end{displaymath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94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displaymath}&#10;\left(&#10;\begin{array}{c}&#10;\Psi_1 \\&#10;\Psi_2 \\&#10;\Psi_3 \\&#10;\Psi_4 \\&#10;\Psi_5 \\&#10;\vdots&#10;\end{array}&#10;\right)&#10;\end{displaymath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94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displaymath}&#10; H | \Psi \rangle = E | \Psi \rangle&#10;\end{displaymath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423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displaymath}&#10;= &#10;\end{displaymath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98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}&#10;| \Psi_1 \rangle &amp;=&amp; a^\dagger_\alpha a^\dagger_\beta a^\dagger_\gamma \cdots | - \rangle \nonumber \\&#10;| \Psi_2 \rangle &amp;=&amp; a^\dagger_{\alpha^\prime} a^\dagger_{\beta^\prime} a^\dagger_{\gamma^\prime} \cdots | - \rangle \nonumber \\&#10;| \Psi_3 \rangle &amp;=&amp; \cdots \nonumber \\&#10;\vdots \nonumber &#10;\end{eqnarray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78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displaymath}&#10;\sim {\cal O} (10^{10}) &#10;\end{displaymath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811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8339</TotalTime>
  <Words>811</Words>
  <Application>Microsoft Office PowerPoint</Application>
  <PresentationFormat>Presentazione su schermo (4:3)</PresentationFormat>
  <Paragraphs>188</Paragraphs>
  <Slides>15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ＭＳ Ｐゴシック</vt:lpstr>
      <vt:lpstr>Calibri</vt:lpstr>
      <vt:lpstr>Wingdings</vt:lpstr>
      <vt:lpstr>ＭＳ Ｐ明朝</vt:lpstr>
      <vt:lpstr>Office テーマ</vt:lpstr>
      <vt:lpstr>Monte Carlo shell model  towards ab initio nuclear structure </vt:lpstr>
      <vt:lpstr>Collaborators</vt:lpstr>
      <vt:lpstr>Current status of ab inito approaches</vt:lpstr>
      <vt:lpstr>Shell model (Configuration Interaction, CI)</vt:lpstr>
      <vt:lpstr>Advantage of the MCSM</vt:lpstr>
      <vt:lpstr>Monte Carlo shell model (MCSM)</vt:lpstr>
      <vt:lpstr>Recent developments in the MCSM</vt:lpstr>
      <vt:lpstr>Energies wrt # of basis &amp; energy variance</vt:lpstr>
      <vt:lpstr>Energies of the Light Nuclei</vt:lpstr>
      <vt:lpstr>Presentazione standard di PowerPoint</vt:lpstr>
      <vt:lpstr>Peak performance &amp; speed-up @ K computer</vt:lpstr>
      <vt:lpstr>Energies of the Light Nuclei</vt:lpstr>
      <vt:lpstr>Energies of the Light Nuclei</vt:lpstr>
      <vt:lpstr>Density plots in MCSM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Shell Model</dc:title>
  <dc:creator>tabe</dc:creator>
  <cp:lastModifiedBy>tecno</cp:lastModifiedBy>
  <cp:revision>197</cp:revision>
  <dcterms:created xsi:type="dcterms:W3CDTF">2012-01-04T20:58:50Z</dcterms:created>
  <dcterms:modified xsi:type="dcterms:W3CDTF">2013-06-03T10:03:45Z</dcterms:modified>
</cp:coreProperties>
</file>