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59" r:id="rId4"/>
    <p:sldId id="261" r:id="rId5"/>
    <p:sldId id="265" r:id="rId6"/>
    <p:sldId id="264" r:id="rId7"/>
    <p:sldId id="266" r:id="rId8"/>
    <p:sldId id="268" r:id="rId9"/>
    <p:sldId id="267" r:id="rId10"/>
    <p:sldId id="270" r:id="rId11"/>
    <p:sldId id="269" r:id="rId12"/>
    <p:sldId id="257" r:id="rId13"/>
    <p:sldId id="278" r:id="rId14"/>
    <p:sldId id="277" r:id="rId15"/>
    <p:sldId id="260" r:id="rId16"/>
    <p:sldId id="279" r:id="rId17"/>
    <p:sldId id="281" r:id="rId18"/>
    <p:sldId id="282" r:id="rId19"/>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4912" autoAdjust="0"/>
    <p:restoredTop sz="94366" autoAdjust="0"/>
  </p:normalViewPr>
  <p:slideViewPr>
    <p:cSldViewPr>
      <p:cViewPr>
        <p:scale>
          <a:sx n="50" d="100"/>
          <a:sy n="50" d="100"/>
        </p:scale>
        <p:origin x="-202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0315BA78-96C6-4A36-ABF6-732E3C0EE7E0}" type="datetimeFigureOut">
              <a:rPr lang="en-US" smtClean="0"/>
              <a:pPr/>
              <a:t>6/3/2013</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1440" tIns="45720" rIns="91440" bIns="45720" rtlCol="0" anchor="b"/>
          <a:lstStyle>
            <a:lvl1pPr algn="r">
              <a:defRPr sz="1200"/>
            </a:lvl1pPr>
          </a:lstStyle>
          <a:p>
            <a:fld id="{5900D7F0-9542-488D-BAA2-3EBC7BB5955B}" type="slidenum">
              <a:rPr lang="en-US" smtClean="0"/>
              <a:pPr/>
              <a:t>‹N›</a:t>
            </a:fld>
            <a:endParaRPr lang="en-US"/>
          </a:p>
        </p:txBody>
      </p:sp>
    </p:spTree>
    <p:extLst>
      <p:ext uri="{BB962C8B-B14F-4D97-AF65-F5344CB8AC3E}">
        <p14:creationId xmlns:p14="http://schemas.microsoft.com/office/powerpoint/2010/main" val="3266775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4CFEEBE6-C2C6-45C8-AEC8-7F6813C9AFF8}" type="datetimeFigureOut">
              <a:rPr lang="en-US" smtClean="0"/>
              <a:pPr/>
              <a:t>6/3/2013</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93963EB7-065F-4DB3-9E64-1D6F6A7E8670}" type="slidenum">
              <a:rPr lang="en-US" smtClean="0"/>
              <a:pPr/>
              <a:t>‹N›</a:t>
            </a:fld>
            <a:endParaRPr lang="en-US"/>
          </a:p>
        </p:txBody>
      </p:sp>
    </p:spTree>
    <p:extLst>
      <p:ext uri="{BB962C8B-B14F-4D97-AF65-F5344CB8AC3E}">
        <p14:creationId xmlns:p14="http://schemas.microsoft.com/office/powerpoint/2010/main" val="283390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interesting</a:t>
            </a:r>
            <a:r>
              <a:rPr lang="en-US" baseline="0" dirty="0" smtClean="0"/>
              <a:t> picture ……… in this figure the impact parameter have been plotted against the projectile energy ……… as one can see …. As the projectile energy increases .the different reaction processes occurs ……….. However, the interesting point is ….. When we look for a particular projectile energy the different reaction processes occur at different impact-parameters depending upon the different l-windows …… ..like above the coulomb barrier……..… the complete fusion is the dominating mode of reaction….…however, as the impact parameter increases the ICF comes into picture …</a:t>
            </a:r>
            <a:endParaRPr lang="en-US" dirty="0"/>
          </a:p>
        </p:txBody>
      </p:sp>
      <p:sp>
        <p:nvSpPr>
          <p:cNvPr id="4" name="Slide Number Placeholder 3"/>
          <p:cNvSpPr>
            <a:spLocks noGrp="1"/>
          </p:cNvSpPr>
          <p:nvPr>
            <p:ph type="sldNum" sz="quarter" idx="10"/>
          </p:nvPr>
        </p:nvSpPr>
        <p:spPr/>
        <p:txBody>
          <a:bodyPr/>
          <a:lstStyle/>
          <a:p>
            <a:pPr>
              <a:defRPr/>
            </a:pPr>
            <a:fld id="{35C906B9-32B0-4D9B-AE52-FD3E3FD08901}"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5D737-8C4A-472E-86F4-233AD56D31EB}"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D737-8C4A-472E-86F4-233AD56D31EB}"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D737-8C4A-472E-86F4-233AD56D31EB}"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D737-8C4A-472E-86F4-233AD56D31EB}"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5D737-8C4A-472E-86F4-233AD56D31EB}"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5D737-8C4A-472E-86F4-233AD56D31EB}"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5D737-8C4A-472E-86F4-233AD56D31EB}" type="datetimeFigureOut">
              <a:rPr lang="en-US" smtClean="0"/>
              <a:pPr/>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5D737-8C4A-472E-86F4-233AD56D31EB}" type="datetimeFigureOut">
              <a:rPr lang="en-US" smtClean="0"/>
              <a:pPr/>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5D737-8C4A-472E-86F4-233AD56D31EB}" type="datetimeFigureOut">
              <a:rPr lang="en-US" smtClean="0"/>
              <a:pPr/>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5D737-8C4A-472E-86F4-233AD56D31EB}"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5D737-8C4A-472E-86F4-233AD56D31EB}"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86F6-D516-4188-8CEE-1BF02E6A0C5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5D737-8C4A-472E-86F4-233AD56D31EB}" type="datetimeFigureOut">
              <a:rPr lang="en-US" smtClean="0"/>
              <a:pPr/>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786F6-D516-4188-8CEE-1BF02E6A0C5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0.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7.png"/><Relationship Id="rId4" Type="http://schemas.openxmlformats.org/officeDocument/2006/relationships/image" Target="../media/image15.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8.wm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7.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8.jpe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7.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8.jpeg"/><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SN\Desktop\header.jpg"/>
          <p:cNvPicPr>
            <a:picLocks noChangeAspect="1" noChangeArrowheads="1"/>
          </p:cNvPicPr>
          <p:nvPr/>
        </p:nvPicPr>
        <p:blipFill>
          <a:blip r:embed="rId2" cstate="print"/>
          <a:srcRect/>
          <a:stretch>
            <a:fillRect/>
          </a:stretch>
        </p:blipFill>
        <p:spPr bwMode="auto">
          <a:xfrm>
            <a:off x="0" y="0"/>
            <a:ext cx="4038600" cy="1295400"/>
          </a:xfrm>
          <a:prstGeom prst="rect">
            <a:avLst/>
          </a:prstGeom>
          <a:noFill/>
        </p:spPr>
      </p:pic>
      <p:cxnSp>
        <p:nvCxnSpPr>
          <p:cNvPr id="7" name="Straight Connector 6"/>
          <p:cNvCxnSpPr/>
          <p:nvPr/>
        </p:nvCxnSpPr>
        <p:spPr>
          <a:xfrm>
            <a:off x="0" y="1371600"/>
            <a:ext cx="9144000" cy="158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029" name="Rectangle 5"/>
          <p:cNvSpPr>
            <a:spLocks noChangeArrowheads="1"/>
          </p:cNvSpPr>
          <p:nvPr/>
        </p:nvSpPr>
        <p:spPr bwMode="auto">
          <a:xfrm>
            <a:off x="914400" y="1447800"/>
            <a:ext cx="7924800" cy="930964"/>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Black" pitchFamily="34" charset="0"/>
                <a:cs typeface="Aparajita" pitchFamily="34" charset="0"/>
              </a:rPr>
              <a:t>Incomplete fusion reactions at low energies in </a:t>
            </a:r>
            <a:r>
              <a:rPr kumimoji="0" lang="en-US" sz="2400" b="1" i="0" u="none" strike="noStrike" cap="none" normalizeH="0" baseline="30000" dirty="0" smtClean="0">
                <a:ln>
                  <a:noFill/>
                </a:ln>
                <a:solidFill>
                  <a:srgbClr val="002060"/>
                </a:solidFill>
                <a:effectLst/>
                <a:latin typeface="Arial Black" pitchFamily="34" charset="0"/>
                <a:cs typeface="Aparajita" pitchFamily="34" charset="0"/>
              </a:rPr>
              <a:t>13</a:t>
            </a:r>
            <a:r>
              <a:rPr kumimoji="0" lang="en-US" sz="2400" b="1" i="0" u="none" strike="noStrike" cap="none" normalizeH="0" baseline="0" dirty="0" smtClean="0">
                <a:ln>
                  <a:noFill/>
                </a:ln>
                <a:solidFill>
                  <a:srgbClr val="002060"/>
                </a:solidFill>
                <a:effectLst/>
                <a:latin typeface="Arial Black" pitchFamily="34" charset="0"/>
                <a:cs typeface="Aparajita" pitchFamily="34" charset="0"/>
              </a:rPr>
              <a:t>C+</a:t>
            </a:r>
            <a:r>
              <a:rPr kumimoji="0" lang="en-US" sz="2400" b="1" i="0" u="none" strike="noStrike" cap="none" normalizeH="0" baseline="30000" dirty="0" smtClean="0">
                <a:ln>
                  <a:noFill/>
                </a:ln>
                <a:solidFill>
                  <a:srgbClr val="002060"/>
                </a:solidFill>
                <a:effectLst/>
                <a:latin typeface="Arial Black" pitchFamily="34" charset="0"/>
                <a:cs typeface="Aparajita" pitchFamily="34" charset="0"/>
              </a:rPr>
              <a:t>169</a:t>
            </a:r>
            <a:r>
              <a:rPr kumimoji="0" lang="en-US" sz="2400" b="1" i="0" u="none" strike="noStrike" cap="none" normalizeH="0" baseline="0" dirty="0" smtClean="0">
                <a:ln>
                  <a:noFill/>
                </a:ln>
                <a:solidFill>
                  <a:srgbClr val="002060"/>
                </a:solidFill>
                <a:effectLst/>
                <a:latin typeface="Arial Black" pitchFamily="34" charset="0"/>
                <a:cs typeface="Aparajita" pitchFamily="34" charset="0"/>
              </a:rPr>
              <a:t>Tm system</a:t>
            </a:r>
          </a:p>
        </p:txBody>
      </p:sp>
      <p:pic>
        <p:nvPicPr>
          <p:cNvPr id="1030" name="Picture 6"/>
          <p:cNvPicPr>
            <a:picLocks noChangeAspect="1" noChangeArrowheads="1"/>
          </p:cNvPicPr>
          <p:nvPr/>
        </p:nvPicPr>
        <p:blipFill>
          <a:blip r:embed="rId3" cstate="print"/>
          <a:srcRect/>
          <a:stretch>
            <a:fillRect/>
          </a:stretch>
        </p:blipFill>
        <p:spPr bwMode="auto">
          <a:xfrm>
            <a:off x="4191000" y="0"/>
            <a:ext cx="1162050" cy="1304925"/>
          </a:xfrm>
          <a:prstGeom prst="rect">
            <a:avLst/>
          </a:prstGeom>
          <a:noFill/>
          <a:ln w="9525">
            <a:noFill/>
            <a:miter lim="800000"/>
            <a:headEnd/>
            <a:tailEnd/>
          </a:ln>
          <a:effectLst/>
        </p:spPr>
      </p:pic>
      <p:sp>
        <p:nvSpPr>
          <p:cNvPr id="1031" name="Rectangle 7"/>
          <p:cNvSpPr>
            <a:spLocks noChangeArrowheads="1"/>
          </p:cNvSpPr>
          <p:nvPr/>
        </p:nvSpPr>
        <p:spPr bwMode="auto">
          <a:xfrm>
            <a:off x="838200" y="2514600"/>
            <a:ext cx="8077200" cy="1313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Vijay R. Sharma</a:t>
            </a:r>
            <a:r>
              <a:rPr kumimoji="0" lang="it-IT" sz="2000" b="1" i="0" u="sng" strike="noStrike" cap="none" normalizeH="0" baseline="30000" dirty="0" smtClean="0">
                <a:ln>
                  <a:noFill/>
                </a:ln>
                <a:solidFill>
                  <a:srgbClr val="0000CC"/>
                </a:solidFill>
                <a:effectLst/>
                <a:latin typeface="Arial" pitchFamily="34" charset="0"/>
                <a:ea typeface="Times New Roman" pitchFamily="18" charset="0"/>
                <a:cs typeface="Arial" pitchFamily="34" charset="0"/>
              </a:rPr>
              <a:t>1</a:t>
            </a:r>
            <a:r>
              <a:rPr lang="it-IT" sz="2000" b="1" u="sng" baseline="0" dirty="0" smtClean="0">
                <a:solidFill>
                  <a:srgbClr val="0000CC"/>
                </a:solidFill>
                <a:latin typeface="Arial" pitchFamily="34" charset="0"/>
                <a:ea typeface="Times New Roman" pitchFamily="18" charset="0"/>
                <a:cs typeface="Arial" pitchFamily="34" charset="0"/>
              </a:rPr>
              <a:t>,</a:t>
            </a:r>
            <a:endParaRPr kumimoji="0" lang="it-IT" sz="1600" b="1" i="0" strike="noStrike" cap="none" normalizeH="0" dirty="0" smtClean="0">
              <a:ln>
                <a:noFill/>
              </a:ln>
              <a:solidFill>
                <a:srgbClr val="0000CC"/>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Abhishek Yadav</a:t>
            </a:r>
            <a:r>
              <a:rPr lang="it-IT" sz="1100" b="1" u="sng" baseline="30000" dirty="0" smtClean="0">
                <a:solidFill>
                  <a:srgbClr val="0000CC"/>
                </a:solidFill>
                <a:latin typeface="Arial" pitchFamily="34" charset="0"/>
                <a:ea typeface="Times New Roman" pitchFamily="18" charset="0"/>
                <a:cs typeface="Arial" pitchFamily="34" charset="0"/>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Pushpendra P. Singh</a:t>
            </a:r>
            <a:r>
              <a:rPr kumimoji="0" lang="it-IT" sz="1100" b="1" i="0" u="sng" strike="noStrike" cap="none" normalizeH="0" baseline="30000" dirty="0" smtClean="0">
                <a:ln>
                  <a:noFill/>
                </a:ln>
                <a:solidFill>
                  <a:srgbClr val="0000CC"/>
                </a:solidFill>
                <a:effectLst/>
                <a:latin typeface="Arial" pitchFamily="34" charset="0"/>
                <a:ea typeface="Times New Roman" pitchFamily="18" charset="0"/>
                <a:cs typeface="Arial" pitchFamily="34" charset="0"/>
              </a:rPr>
              <a:t>2</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Devendra P. Singh</a:t>
            </a:r>
            <a:r>
              <a:rPr lang="it-IT" sz="1100" b="1" u="sng" baseline="30000" dirty="0" smtClean="0">
                <a:solidFill>
                  <a:srgbClr val="0000CC"/>
                </a:solidFill>
                <a:latin typeface="Arial" pitchFamily="34" charset="0"/>
                <a:ea typeface="Times New Roman" pitchFamily="18" charset="0"/>
                <a:cs typeface="Arial" pitchFamily="34" charset="0"/>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Indu Bala</a:t>
            </a:r>
            <a:r>
              <a:rPr kumimoji="0" lang="it-IT" sz="1100" b="1" i="0" u="sng" strike="noStrike" cap="none" normalizeH="0" baseline="30000" dirty="0" smtClean="0">
                <a:ln>
                  <a:noFill/>
                </a:ln>
                <a:solidFill>
                  <a:srgbClr val="0000CC"/>
                </a:solidFill>
                <a:effectLst/>
                <a:latin typeface="Arial" pitchFamily="34" charset="0"/>
                <a:ea typeface="Times New Roman" pitchFamily="18" charset="0"/>
                <a:cs typeface="Arial" pitchFamily="34" charset="0"/>
              </a:rPr>
              <a:t>3</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Rakesh Kumar</a:t>
            </a:r>
            <a:r>
              <a:rPr lang="it-IT" sz="1100" b="1" u="sng" baseline="30000" dirty="0" smtClean="0">
                <a:solidFill>
                  <a:srgbClr val="0000CC"/>
                </a:solidFill>
                <a:latin typeface="Arial" pitchFamily="34" charset="0"/>
                <a:ea typeface="Times New Roman" pitchFamily="18" charset="0"/>
                <a:cs typeface="Arial" pitchFamily="34" charset="0"/>
              </a:rPr>
              <a:t>3</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 K. Sharma</a:t>
            </a:r>
            <a:r>
              <a:rPr lang="it-IT" sz="1100" b="1" u="sng" baseline="30000" dirty="0" smtClean="0">
                <a:solidFill>
                  <a:srgbClr val="0000CC"/>
                </a:solidFill>
                <a:latin typeface="Arial" pitchFamily="34" charset="0"/>
                <a:ea typeface="Times New Roman" pitchFamily="18" charset="0"/>
                <a:cs typeface="Arial" pitchFamily="34" charset="0"/>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Gupta</a:t>
            </a:r>
            <a:r>
              <a:rPr lang="it-IT" sz="1100" b="1" u="sng" baseline="30000" dirty="0" smtClean="0">
                <a:solidFill>
                  <a:srgbClr val="0000CC"/>
                </a:solidFill>
                <a:latin typeface="Arial" pitchFamily="34" charset="0"/>
                <a:ea typeface="Times New Roman" pitchFamily="18" charset="0"/>
                <a:cs typeface="Arial" pitchFamily="34" charset="0"/>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11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Murlithar</a:t>
            </a:r>
            <a:r>
              <a:rPr lang="it-IT" sz="1100" b="1" u="sng" baseline="30000" dirty="0" smtClean="0">
                <a:solidFill>
                  <a:srgbClr val="0000CC"/>
                </a:solidFill>
                <a:latin typeface="Arial" pitchFamily="34" charset="0"/>
                <a:ea typeface="Times New Roman" pitchFamily="18" charset="0"/>
                <a:cs typeface="Arial" pitchFamily="34" charset="0"/>
              </a:rPr>
              <a:t>3</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 P. Singh</a:t>
            </a:r>
            <a:r>
              <a:rPr lang="it-IT" sz="1100" b="1" u="sng" baseline="30000" dirty="0" smtClean="0">
                <a:solidFill>
                  <a:srgbClr val="0000CC"/>
                </a:solidFill>
                <a:latin typeface="Arial" pitchFamily="34" charset="0"/>
                <a:ea typeface="Times New Roman" pitchFamily="18" charset="0"/>
                <a:cs typeface="Arial" pitchFamily="34" charset="0"/>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R. Prasad</a:t>
            </a:r>
            <a:r>
              <a:rPr lang="it-IT" sz="800" b="1" u="sng" baseline="30000" dirty="0" smtClean="0">
                <a:solidFill>
                  <a:srgbClr val="0000CC"/>
                </a:solidFill>
                <a:latin typeface="Arial" pitchFamily="34" charset="0"/>
                <a:ea typeface="Times New Roman" pitchFamily="18" charset="0"/>
                <a:cs typeface="Arial" pitchFamily="34" charset="0"/>
              </a:rPr>
              <a:t>1</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a:picLocks noChangeAspect="1" noChangeArrowheads="1"/>
          </p:cNvPicPr>
          <p:nvPr/>
        </p:nvPicPr>
        <p:blipFill>
          <a:blip r:embed="rId4" cstate="print"/>
          <a:srcRect/>
          <a:stretch>
            <a:fillRect/>
          </a:stretch>
        </p:blipFill>
        <p:spPr bwMode="auto">
          <a:xfrm>
            <a:off x="990600" y="3505200"/>
            <a:ext cx="533400" cy="50550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2" descr="http://www.iuac.res.in/InPAC2011/images/IUAC_Logonew.jpg"/>
          <p:cNvPicPr>
            <a:picLocks noChangeAspect="1" noChangeArrowheads="1"/>
          </p:cNvPicPr>
          <p:nvPr/>
        </p:nvPicPr>
        <p:blipFill>
          <a:blip r:embed="rId5" cstate="print"/>
          <a:srcRect/>
          <a:stretch>
            <a:fillRect/>
          </a:stretch>
        </p:blipFill>
        <p:spPr bwMode="auto">
          <a:xfrm>
            <a:off x="2362200" y="3505200"/>
            <a:ext cx="533400" cy="4757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7"/>
          <p:cNvSpPr>
            <a:spLocks noChangeArrowheads="1"/>
          </p:cNvSpPr>
          <p:nvPr/>
        </p:nvSpPr>
        <p:spPr bwMode="auto">
          <a:xfrm>
            <a:off x="2971800" y="3429000"/>
            <a:ext cx="6324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it-IT" sz="1400" i="0" u="sng" strike="noStrike" cap="none" normalizeH="0" baseline="30000" dirty="0" smtClean="0">
                <a:ln>
                  <a:noFill/>
                </a:ln>
                <a:solidFill>
                  <a:srgbClr val="0000CC"/>
                </a:solidFill>
                <a:effectLst/>
                <a:ea typeface="Times New Roman" pitchFamily="18" charset="0"/>
                <a:cs typeface="Arial" pitchFamily="34" charset="0"/>
              </a:rPr>
              <a:t>1</a:t>
            </a:r>
            <a:r>
              <a:rPr kumimoji="0" lang="en-US" sz="1400" i="0" strike="noStrike" cap="none" normalizeH="0" baseline="0" dirty="0" smtClean="0">
                <a:ln>
                  <a:noFill/>
                </a:ln>
                <a:solidFill>
                  <a:srgbClr val="0000CC"/>
                </a:solidFill>
                <a:effectLst/>
                <a:ea typeface="Times New Roman" pitchFamily="18" charset="0"/>
                <a:cs typeface="Arial" pitchFamily="34" charset="0"/>
              </a:rPr>
              <a:t>A. M. University, Aligarh, 202 002, India</a:t>
            </a:r>
          </a:p>
          <a:p>
            <a:pPr lvl="0" fontAlgn="base">
              <a:spcBef>
                <a:spcPct val="0"/>
              </a:spcBef>
              <a:spcAft>
                <a:spcPct val="0"/>
              </a:spcAft>
            </a:pPr>
            <a:r>
              <a:rPr lang="it-IT" sz="1400" u="sng" baseline="30000" dirty="0" smtClean="0">
                <a:solidFill>
                  <a:srgbClr val="0000CC"/>
                </a:solidFill>
                <a:ea typeface="Times New Roman" pitchFamily="18" charset="0"/>
                <a:cs typeface="Arial" pitchFamily="34" charset="0"/>
              </a:rPr>
              <a:t>2</a:t>
            </a:r>
            <a:r>
              <a:rPr lang="en-US" sz="1400" i="1" dirty="0" smtClean="0"/>
              <a:t>GSI-Helmholtz, Centre for Heavy Ion Research GmbH, D-64291 Darmstadt, Germany</a:t>
            </a:r>
            <a:endParaRPr kumimoji="0" lang="en-US" sz="1400" i="0" strike="noStrike" cap="none" normalizeH="0" baseline="0" dirty="0" smtClean="0">
              <a:ln>
                <a:noFill/>
              </a:ln>
              <a:solidFill>
                <a:srgbClr val="7030A0"/>
              </a:solidFill>
              <a:effectLst/>
              <a:ea typeface="Times New Roman" pitchFamily="18" charset="0"/>
              <a:cs typeface="Arial" pitchFamily="34" charset="0"/>
            </a:endParaRPr>
          </a:p>
          <a:p>
            <a:pPr lvl="0" fontAlgn="base">
              <a:spcBef>
                <a:spcPct val="0"/>
              </a:spcBef>
              <a:spcAft>
                <a:spcPct val="0"/>
              </a:spcAft>
            </a:pPr>
            <a:r>
              <a:rPr lang="it-IT" sz="1400" u="sng" baseline="30000" dirty="0" smtClean="0">
                <a:solidFill>
                  <a:srgbClr val="0000CC"/>
                </a:solidFill>
                <a:ea typeface="Times New Roman" pitchFamily="18" charset="0"/>
                <a:cs typeface="Arial" pitchFamily="34" charset="0"/>
              </a:rPr>
              <a:t>3</a:t>
            </a:r>
            <a:r>
              <a:rPr kumimoji="0" lang="en-US" sz="1400" i="0" strike="noStrike" cap="none" normalizeH="0" baseline="0" dirty="0" smtClean="0">
                <a:ln>
                  <a:noFill/>
                </a:ln>
                <a:solidFill>
                  <a:schemeClr val="tx1">
                    <a:lumMod val="95000"/>
                    <a:lumOff val="5000"/>
                  </a:schemeClr>
                </a:solidFill>
                <a:effectLst/>
                <a:cs typeface="Arial" pitchFamily="34" charset="0"/>
              </a:rPr>
              <a:t>Inter University Accelerator Centre, New Delhi-67, India</a:t>
            </a:r>
          </a:p>
        </p:txBody>
      </p:sp>
      <p:sp>
        <p:nvSpPr>
          <p:cNvPr id="22" name="Rectangle 7"/>
          <p:cNvSpPr>
            <a:spLocks noChangeArrowheads="1"/>
          </p:cNvSpPr>
          <p:nvPr/>
        </p:nvSpPr>
        <p:spPr bwMode="auto">
          <a:xfrm>
            <a:off x="5639173" y="228600"/>
            <a:ext cx="3581027"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en-US" sz="1600" b="1" i="0"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25</a:t>
            </a:r>
            <a:r>
              <a:rPr kumimoji="0" lang="en-US" sz="1600" b="1" i="0" strike="noStrike" cap="none" normalizeH="0" baseline="30000" dirty="0" smtClean="0">
                <a:ln>
                  <a:noFill/>
                </a:ln>
                <a:solidFill>
                  <a:schemeClr val="accent6">
                    <a:lumMod val="50000"/>
                  </a:schemeClr>
                </a:solidFill>
                <a:effectLst/>
                <a:latin typeface="Arial" pitchFamily="34" charset="0"/>
                <a:ea typeface="Times New Roman" pitchFamily="18" charset="0"/>
                <a:cs typeface="Arial" pitchFamily="34" charset="0"/>
              </a:rPr>
              <a:t>th</a:t>
            </a:r>
            <a:r>
              <a:rPr kumimoji="0" lang="en-US" sz="1600" b="1" i="0"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International Nuclear </a:t>
            </a:r>
          </a:p>
          <a:p>
            <a:pPr marL="0" marR="0" lvl="0" indent="0" algn="l" defTabSz="914400" rtl="0" eaLnBrk="1" fontAlgn="base" latinLnBrk="0" hangingPunct="1">
              <a:spcBef>
                <a:spcPct val="0"/>
              </a:spcBef>
              <a:spcAft>
                <a:spcPct val="0"/>
              </a:spcAft>
              <a:buClrTx/>
              <a:buSzTx/>
              <a:buFontTx/>
              <a:buNone/>
              <a:tabLst/>
            </a:pPr>
            <a:r>
              <a:rPr kumimoji="0" lang="en-US" sz="1600" b="1" i="0"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Physics Conference-2013</a:t>
            </a:r>
          </a:p>
          <a:p>
            <a:pPr marL="0" marR="0" lvl="0" indent="0" algn="l" defTabSz="914400" rtl="0" eaLnBrk="1" fontAlgn="base" latinLnBrk="0" hangingPunct="1">
              <a:spcBef>
                <a:spcPct val="0"/>
              </a:spcBef>
              <a:spcAft>
                <a:spcPct val="0"/>
              </a:spcAft>
              <a:buClrTx/>
              <a:buSzTx/>
              <a:buFontTx/>
              <a:buNone/>
              <a:tabLst/>
            </a:pPr>
            <a:r>
              <a:rPr kumimoji="0" lang="en-US" sz="1300" b="1" i="0" strike="noStrike" cap="none" normalizeH="0" baseline="0" dirty="0" smtClean="0">
                <a:ln>
                  <a:noFill/>
                </a:ln>
                <a:effectLst/>
                <a:latin typeface="Arial" pitchFamily="34" charset="0"/>
                <a:cs typeface="Arial" pitchFamily="34" charset="0"/>
              </a:rPr>
              <a:t>June 2-7, 2013</a:t>
            </a:r>
          </a:p>
          <a:p>
            <a:pPr marL="0" marR="0" lvl="0" indent="0" algn="l" defTabSz="914400" rtl="0" eaLnBrk="1" fontAlgn="base" latinLnBrk="0" hangingPunct="1">
              <a:spcBef>
                <a:spcPct val="0"/>
              </a:spcBef>
              <a:spcAft>
                <a:spcPct val="0"/>
              </a:spcAft>
              <a:buClrTx/>
              <a:buSzTx/>
              <a:buFontTx/>
              <a:buNone/>
              <a:tabLst/>
            </a:pPr>
            <a:r>
              <a:rPr lang="en-US" sz="1300" b="1" dirty="0" smtClean="0">
                <a:latin typeface="Arial" pitchFamily="34" charset="0"/>
                <a:cs typeface="Arial" pitchFamily="34" charset="0"/>
              </a:rPr>
              <a:t>Firenze, Italy</a:t>
            </a:r>
            <a:endParaRPr kumimoji="0" lang="en-US" sz="1300" b="1" i="0" strike="noStrike" cap="none" normalizeH="0" baseline="0" dirty="0" smtClean="0">
              <a:ln>
                <a:noFill/>
              </a:ln>
              <a:effectLst/>
              <a:latin typeface="Arial" pitchFamily="34" charset="0"/>
              <a:cs typeface="Arial" pitchFamily="34" charset="0"/>
            </a:endParaRPr>
          </a:p>
        </p:txBody>
      </p:sp>
      <p:sp>
        <p:nvSpPr>
          <p:cNvPr id="12" name="Rectangle 11"/>
          <p:cNvSpPr/>
          <p:nvPr/>
        </p:nvSpPr>
        <p:spPr>
          <a:xfrm>
            <a:off x="4572000" y="4267200"/>
            <a:ext cx="44958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spc="-150"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Layout</a:t>
            </a:r>
          </a:p>
          <a:p>
            <a:pPr algn="ctr"/>
            <a:endParaRPr lang="en-US" b="1" dirty="0" smtClean="0">
              <a:solidFill>
                <a:srgbClr val="0000CC"/>
              </a:solidFill>
              <a:latin typeface="Arial" pitchFamily="34" charset="0"/>
              <a:cs typeface="Arial" pitchFamily="34" charset="0"/>
            </a:endParaRPr>
          </a:p>
          <a:p>
            <a:pPr marL="342900" indent="-342900">
              <a:buAutoNum type="arabicPeriod"/>
            </a:pPr>
            <a:r>
              <a:rPr lang="en-US" b="1" dirty="0" smtClean="0">
                <a:solidFill>
                  <a:schemeClr val="tx1"/>
                </a:solidFill>
                <a:latin typeface="Arial" pitchFamily="34" charset="0"/>
                <a:cs typeface="Arial" pitchFamily="34" charset="0"/>
              </a:rPr>
              <a:t>Prelude</a:t>
            </a:r>
          </a:p>
          <a:p>
            <a:pPr marL="342900" indent="-342900">
              <a:buAutoNum type="arabicPeriod"/>
            </a:pPr>
            <a:r>
              <a:rPr lang="en-US" b="1" dirty="0" smtClean="0">
                <a:solidFill>
                  <a:schemeClr val="tx1"/>
                </a:solidFill>
                <a:latin typeface="Arial" pitchFamily="34" charset="0"/>
                <a:cs typeface="Arial" pitchFamily="34" charset="0"/>
              </a:rPr>
              <a:t>Probes to study incomplete fusion.</a:t>
            </a:r>
          </a:p>
          <a:p>
            <a:pPr marL="342900" indent="-342900">
              <a:buAutoNum type="arabicPeriod"/>
            </a:pPr>
            <a:r>
              <a:rPr lang="en-US" b="1" dirty="0" smtClean="0">
                <a:solidFill>
                  <a:schemeClr val="tx1"/>
                </a:solidFill>
                <a:latin typeface="Arial" pitchFamily="34" charset="0"/>
                <a:cs typeface="Arial" pitchFamily="34" charset="0"/>
              </a:rPr>
              <a:t>Experiment performed</a:t>
            </a:r>
          </a:p>
          <a:p>
            <a:pPr marL="342900" indent="-342900">
              <a:buAutoNum type="arabicPeriod"/>
            </a:pPr>
            <a:r>
              <a:rPr lang="en-US" b="1" dirty="0" smtClean="0">
                <a:solidFill>
                  <a:schemeClr val="tx1"/>
                </a:solidFill>
                <a:latin typeface="Arial" pitchFamily="34" charset="0"/>
                <a:cs typeface="Arial" pitchFamily="34" charset="0"/>
              </a:rPr>
              <a:t>Results</a:t>
            </a:r>
          </a:p>
          <a:p>
            <a:pPr marL="342900" indent="-342900">
              <a:buAutoNum type="arabicPeriod"/>
            </a:pPr>
            <a:r>
              <a:rPr lang="en-US" b="1" dirty="0" smtClean="0">
                <a:solidFill>
                  <a:schemeClr val="tx1"/>
                </a:solidFill>
                <a:latin typeface="Arial" pitchFamily="34" charset="0"/>
                <a:cs typeface="Arial" pitchFamily="34" charset="0"/>
              </a:rPr>
              <a:t>Summary</a:t>
            </a:r>
            <a:endParaRPr lang="en-US" b="1" dirty="0">
              <a:solidFill>
                <a:schemeClr val="tx1"/>
              </a:solidFill>
              <a:latin typeface="Arial" pitchFamily="34" charset="0"/>
              <a:cs typeface="Arial" pitchFamily="34" charset="0"/>
            </a:endParaRPr>
          </a:p>
        </p:txBody>
      </p:sp>
      <p:pic>
        <p:nvPicPr>
          <p:cNvPr id="22529" name="Picture 1"/>
          <p:cNvPicPr>
            <a:picLocks noChangeAspect="1" noChangeArrowheads="1"/>
          </p:cNvPicPr>
          <p:nvPr/>
        </p:nvPicPr>
        <p:blipFill>
          <a:blip r:embed="rId6" cstate="print"/>
          <a:srcRect/>
          <a:stretch>
            <a:fillRect/>
          </a:stretch>
        </p:blipFill>
        <p:spPr bwMode="auto">
          <a:xfrm>
            <a:off x="1676401" y="3495675"/>
            <a:ext cx="533399" cy="47505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noChangeArrowheads="1"/>
          </p:cNvPicPr>
          <p:nvPr/>
        </p:nvPicPr>
        <p:blipFill>
          <a:blip r:embed="rId7" cstate="print"/>
          <a:srcRect/>
          <a:stretch>
            <a:fillRect/>
          </a:stretch>
        </p:blipFill>
        <p:spPr bwMode="auto">
          <a:xfrm>
            <a:off x="152400" y="4267200"/>
            <a:ext cx="4419600" cy="2362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4" name="Oval 13"/>
          <p:cNvSpPr/>
          <p:nvPr/>
        </p:nvSpPr>
        <p:spPr>
          <a:xfrm>
            <a:off x="3886200" y="5562600"/>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rgbClr val="0000CC"/>
                </a:solidFill>
              </a:rPr>
              <a:t>1</a:t>
            </a:r>
            <a:endParaRPr lang="en-US" b="1" dirty="0">
              <a:solidFill>
                <a:srgbClr val="0000CC"/>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cstate="print"/>
          <a:srcRect/>
          <a:stretch>
            <a:fillRect/>
          </a:stretch>
        </p:blipFill>
        <p:spPr bwMode="auto">
          <a:xfrm>
            <a:off x="2895601" y="609600"/>
            <a:ext cx="3048000" cy="2895600"/>
          </a:xfrm>
          <a:prstGeom prst="rect">
            <a:avLst/>
          </a:prstGeom>
          <a:noFill/>
          <a:ln w="9525">
            <a:noFill/>
            <a:miter lim="800000"/>
            <a:headEnd/>
            <a:tailEnd/>
          </a:ln>
          <a:effectLst/>
        </p:spPr>
      </p:pic>
      <p:sp>
        <p:nvSpPr>
          <p:cNvPr id="20" name="TextBox 19"/>
          <p:cNvSpPr txBox="1"/>
          <p:nvPr/>
        </p:nvSpPr>
        <p:spPr>
          <a:xfrm>
            <a:off x="533400" y="5257800"/>
            <a:ext cx="2518703"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Alpha Q- Value Effect</a:t>
            </a:r>
            <a:endParaRPr lang="en-US" b="1" dirty="0">
              <a:solidFill>
                <a:srgbClr val="FF0000"/>
              </a:solidFill>
              <a:latin typeface="Arial" pitchFamily="34" charset="0"/>
              <a:cs typeface="Arial" pitchFamily="34" charset="0"/>
            </a:endParaRPr>
          </a:p>
        </p:txBody>
      </p:sp>
      <p:sp>
        <p:nvSpPr>
          <p:cNvPr id="17" name="TextBox 16"/>
          <p:cNvSpPr txBox="1"/>
          <p:nvPr/>
        </p:nvSpPr>
        <p:spPr>
          <a:xfrm>
            <a:off x="1828800" y="2590800"/>
            <a:ext cx="832279" cy="215444"/>
          </a:xfrm>
          <a:prstGeom prst="rect">
            <a:avLst/>
          </a:prstGeom>
          <a:solidFill>
            <a:srgbClr val="FFFF00"/>
          </a:solidFill>
          <a:ln>
            <a:solidFill>
              <a:srgbClr val="0000CC"/>
            </a:solidFill>
          </a:ln>
        </p:spPr>
        <p:txBody>
          <a:bodyPr wrap="none" rtlCol="0">
            <a:spAutoFit/>
          </a:bodyPr>
          <a:lstStyle/>
          <a:p>
            <a:r>
              <a:rPr lang="pt-BR" sz="800" b="1" dirty="0" smtClean="0">
                <a:latin typeface="Arial" pitchFamily="34" charset="0"/>
                <a:cs typeface="Arial" pitchFamily="34" charset="0"/>
              </a:rPr>
              <a:t>Present work</a:t>
            </a:r>
            <a:endParaRPr lang="en-US" sz="800" b="1" dirty="0">
              <a:latin typeface="Arial" pitchFamily="34" charset="0"/>
              <a:cs typeface="Arial" pitchFamily="34" charset="0"/>
            </a:endParaRPr>
          </a:p>
        </p:txBody>
      </p:sp>
      <p:graphicFrame>
        <p:nvGraphicFramePr>
          <p:cNvPr id="29" name="Table 28"/>
          <p:cNvGraphicFramePr>
            <a:graphicFrameLocks noGrp="1"/>
          </p:cNvGraphicFramePr>
          <p:nvPr/>
        </p:nvGraphicFramePr>
        <p:xfrm>
          <a:off x="457200" y="3886200"/>
          <a:ext cx="2590800" cy="1219199"/>
        </p:xfrm>
        <a:graphic>
          <a:graphicData uri="http://schemas.openxmlformats.org/drawingml/2006/table">
            <a:tbl>
              <a:tblPr firstRow="1" bandRow="1">
                <a:tableStyleId>{5C22544A-7EE6-4342-B048-85BDC9FD1C3A}</a:tableStyleId>
              </a:tblPr>
              <a:tblGrid>
                <a:gridCol w="986971"/>
                <a:gridCol w="1603829"/>
              </a:tblGrid>
              <a:tr h="379886">
                <a:tc>
                  <a:txBody>
                    <a:bodyPr/>
                    <a:lstStyle/>
                    <a:p>
                      <a:pPr algn="ctr"/>
                      <a:r>
                        <a:rPr lang="en-US" sz="1400" b="1" dirty="0" smtClean="0">
                          <a:solidFill>
                            <a:schemeClr val="bg1"/>
                          </a:solidFill>
                          <a:latin typeface="Arial" pitchFamily="34" charset="0"/>
                          <a:cs typeface="Arial" pitchFamily="34" charset="0"/>
                        </a:rPr>
                        <a:t>Projectile</a:t>
                      </a:r>
                      <a:endParaRPr lang="en-US" sz="14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US" sz="1400" b="1" dirty="0" smtClean="0">
                          <a:solidFill>
                            <a:schemeClr val="bg1"/>
                          </a:solidFill>
                          <a:latin typeface="Arial" pitchFamily="34" charset="0"/>
                          <a:cs typeface="Arial" pitchFamily="34" charset="0"/>
                        </a:rPr>
                        <a:t>Q</a:t>
                      </a:r>
                      <a:r>
                        <a:rPr lang="el-GR" sz="1400" b="1" baseline="-25000" dirty="0" smtClean="0">
                          <a:solidFill>
                            <a:schemeClr val="bg1"/>
                          </a:solidFill>
                          <a:latin typeface="Arial" pitchFamily="34" charset="0"/>
                          <a:cs typeface="Arial" pitchFamily="34" charset="0"/>
                        </a:rPr>
                        <a:t>α</a:t>
                      </a:r>
                      <a:r>
                        <a:rPr lang="en-US" sz="1400" b="1" dirty="0" smtClean="0">
                          <a:solidFill>
                            <a:schemeClr val="bg1"/>
                          </a:solidFill>
                          <a:latin typeface="Arial" pitchFamily="34" charset="0"/>
                          <a:cs typeface="Arial" pitchFamily="34" charset="0"/>
                        </a:rPr>
                        <a:t>-value</a:t>
                      </a:r>
                      <a:endParaRPr lang="en-US" sz="14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r>
              <a:tr h="279771">
                <a:tc>
                  <a:txBody>
                    <a:bodyPr/>
                    <a:lstStyle/>
                    <a:p>
                      <a:pPr marL="0" marR="0" algn="ctr">
                        <a:lnSpc>
                          <a:spcPct val="115000"/>
                        </a:lnSpc>
                        <a:spcBef>
                          <a:spcPts val="0"/>
                        </a:spcBef>
                        <a:spcAft>
                          <a:spcPts val="0"/>
                        </a:spcAft>
                      </a:pPr>
                      <a:r>
                        <a:rPr lang="en-US" sz="1400" b="1" baseline="30000" dirty="0" smtClean="0">
                          <a:solidFill>
                            <a:schemeClr val="bg1"/>
                          </a:solidFill>
                          <a:latin typeface="Arial" pitchFamily="34" charset="0"/>
                          <a:ea typeface="Calibri"/>
                          <a:cs typeface="Arial" pitchFamily="34" charset="0"/>
                        </a:rPr>
                        <a:t>16</a:t>
                      </a:r>
                      <a:r>
                        <a:rPr lang="en-US" sz="1400" b="1" dirty="0" smtClean="0">
                          <a:solidFill>
                            <a:schemeClr val="bg1"/>
                          </a:solidFill>
                          <a:latin typeface="Arial" pitchFamily="34" charset="0"/>
                          <a:ea typeface="Calibri"/>
                          <a:cs typeface="Arial" pitchFamily="34" charset="0"/>
                        </a:rPr>
                        <a:t>O</a:t>
                      </a:r>
                      <a:endParaRPr lang="en-US" sz="1400" b="1" dirty="0">
                        <a:solidFill>
                          <a:schemeClr val="bg1"/>
                        </a:solidFill>
                        <a:latin typeface="Arial" pitchFamily="34" charset="0"/>
                        <a:ea typeface="Calibri"/>
                        <a:cs typeface="Arial"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Arial" pitchFamily="34" charset="0"/>
                          <a:ea typeface="Calibri"/>
                          <a:cs typeface="Arial" pitchFamily="34" charset="0"/>
                        </a:rPr>
                        <a:t>-7.162</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50000"/>
                      </a:schemeClr>
                    </a:solidFill>
                  </a:tcPr>
                </a:tc>
              </a:tr>
              <a:tr h="279771">
                <a:tc>
                  <a:txBody>
                    <a:bodyPr/>
                    <a:lstStyle/>
                    <a:p>
                      <a:pPr marL="0" marR="0" algn="ctr">
                        <a:lnSpc>
                          <a:spcPct val="115000"/>
                        </a:lnSpc>
                        <a:spcBef>
                          <a:spcPts val="0"/>
                        </a:spcBef>
                        <a:spcAft>
                          <a:spcPts val="0"/>
                        </a:spcAft>
                      </a:pPr>
                      <a:r>
                        <a:rPr lang="en-US" sz="1400" b="1" baseline="30000" dirty="0" smtClean="0">
                          <a:solidFill>
                            <a:schemeClr val="bg1"/>
                          </a:solidFill>
                          <a:latin typeface="Arial" pitchFamily="34" charset="0"/>
                          <a:ea typeface="Calibri"/>
                          <a:cs typeface="Arial" pitchFamily="34" charset="0"/>
                        </a:rPr>
                        <a:t>12</a:t>
                      </a:r>
                      <a:r>
                        <a:rPr lang="en-US" sz="1400" b="1" dirty="0" smtClean="0">
                          <a:solidFill>
                            <a:schemeClr val="bg1"/>
                          </a:solidFill>
                          <a:latin typeface="Arial" pitchFamily="34" charset="0"/>
                          <a:ea typeface="Calibri"/>
                          <a:cs typeface="Arial" pitchFamily="34" charset="0"/>
                        </a:rPr>
                        <a:t>C</a:t>
                      </a:r>
                      <a:endParaRPr lang="en-US" sz="1400" b="1" dirty="0">
                        <a:solidFill>
                          <a:schemeClr val="bg1"/>
                        </a:solidFill>
                        <a:latin typeface="Arial" pitchFamily="34" charset="0"/>
                        <a:ea typeface="Calibri"/>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Arial" pitchFamily="34" charset="0"/>
                          <a:ea typeface="Calibri"/>
                          <a:cs typeface="Arial" pitchFamily="34" charset="0"/>
                        </a:rPr>
                        <a:t>-7.3666</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r>
              <a:tr h="279771">
                <a:tc>
                  <a:txBody>
                    <a:bodyPr/>
                    <a:lstStyle/>
                    <a:p>
                      <a:pPr marL="0" marR="0" algn="ctr">
                        <a:lnSpc>
                          <a:spcPct val="115000"/>
                        </a:lnSpc>
                        <a:spcBef>
                          <a:spcPts val="0"/>
                        </a:spcBef>
                        <a:spcAft>
                          <a:spcPts val="0"/>
                        </a:spcAft>
                      </a:pPr>
                      <a:r>
                        <a:rPr lang="en-US" sz="1400" b="1" baseline="30000" dirty="0" smtClean="0">
                          <a:solidFill>
                            <a:schemeClr val="bg1"/>
                          </a:solidFill>
                          <a:latin typeface="Arial" pitchFamily="34" charset="0"/>
                          <a:ea typeface="Calibri"/>
                          <a:cs typeface="Arial" pitchFamily="34" charset="0"/>
                        </a:rPr>
                        <a:t>13</a:t>
                      </a:r>
                      <a:r>
                        <a:rPr lang="en-US" sz="1400" b="1" dirty="0" smtClean="0">
                          <a:solidFill>
                            <a:schemeClr val="bg1"/>
                          </a:solidFill>
                          <a:latin typeface="Arial" pitchFamily="34" charset="0"/>
                          <a:ea typeface="Calibri"/>
                          <a:cs typeface="Arial" pitchFamily="34" charset="0"/>
                        </a:rPr>
                        <a:t>C</a:t>
                      </a:r>
                      <a:endParaRPr lang="en-US" sz="1400" b="1" dirty="0">
                        <a:solidFill>
                          <a:schemeClr val="bg1"/>
                        </a:solidFill>
                        <a:latin typeface="Arial" pitchFamily="34" charset="0"/>
                        <a:ea typeface="Calibri"/>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Arial" pitchFamily="34" charset="0"/>
                          <a:ea typeface="Calibri"/>
                          <a:cs typeface="Arial" pitchFamily="34" charset="0"/>
                        </a:rPr>
                        <a:t>-10.648</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r>
            </a:tbl>
          </a:graphicData>
        </a:graphic>
      </p:graphicFrame>
      <p:grpSp>
        <p:nvGrpSpPr>
          <p:cNvPr id="30" name="Group 29"/>
          <p:cNvGrpSpPr/>
          <p:nvPr/>
        </p:nvGrpSpPr>
        <p:grpSpPr>
          <a:xfrm>
            <a:off x="0" y="0"/>
            <a:ext cx="9144000" cy="6858000"/>
            <a:chOff x="0" y="0"/>
            <a:chExt cx="9144000" cy="6858000"/>
          </a:xfrm>
        </p:grpSpPr>
        <p:sp>
          <p:nvSpPr>
            <p:cNvPr id="31" name="Rectangle 30"/>
            <p:cNvSpPr/>
            <p:nvPr/>
          </p:nvSpPr>
          <p:spPr>
            <a:xfrm>
              <a:off x="0" y="0"/>
              <a:ext cx="9144000" cy="45719"/>
            </a:xfrm>
            <a:prstGeom prst="rect">
              <a:avLst/>
            </a:prstGeom>
            <a:solidFill>
              <a:schemeClr val="tx1"/>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2"/>
            <p:cNvGrpSpPr/>
            <p:nvPr/>
          </p:nvGrpSpPr>
          <p:grpSpPr>
            <a:xfrm>
              <a:off x="0" y="6101132"/>
              <a:ext cx="9144000" cy="756868"/>
              <a:chOff x="0" y="6101132"/>
              <a:chExt cx="9144000" cy="756868"/>
            </a:xfrm>
          </p:grpSpPr>
          <p:sp>
            <p:nvSpPr>
              <p:cNvPr id="33" name="Rectangle 32"/>
              <p:cNvSpPr/>
              <p:nvPr/>
            </p:nvSpPr>
            <p:spPr>
              <a:xfrm>
                <a:off x="0" y="6553200"/>
                <a:ext cx="9144000" cy="304800"/>
              </a:xfrm>
              <a:prstGeom prst="rect">
                <a:avLst/>
              </a:prstGeom>
              <a:solidFill>
                <a:schemeClr val="tx1"/>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34" name="Group 12"/>
              <p:cNvGrpSpPr/>
              <p:nvPr/>
            </p:nvGrpSpPr>
            <p:grpSpPr>
              <a:xfrm>
                <a:off x="7620000" y="6101132"/>
                <a:ext cx="1447800" cy="756868"/>
                <a:chOff x="7239000" y="5643932"/>
                <a:chExt cx="1447800" cy="756868"/>
              </a:xfrm>
            </p:grpSpPr>
            <p:pic>
              <p:nvPicPr>
                <p:cNvPr id="35" name="Picture 4" descr="http://4.bp.blogspot.com/_15wiEFP1yrQ/TSwZ4DLtieI/AAAAAAAAAIE/Vc0OriM_Hj0/s1600/LOGO2.JPG"/>
                <p:cNvPicPr>
                  <a:picLocks noChangeAspect="1" noChangeArrowheads="1"/>
                </p:cNvPicPr>
                <p:nvPr/>
              </p:nvPicPr>
              <p:blipFill>
                <a:blip r:embed="rId4"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36" name="Picture 2" descr="http://2.bp.blogspot.com/-ep3WjnhnQCg/T_Vf9ORSJVI/AAAAAAAACow/wRTywJgaNm0/s200/iuac_logo.jpg"/>
                <p:cNvPicPr>
                  <a:picLocks noChangeAspect="1" noChangeArrowheads="1"/>
                </p:cNvPicPr>
                <p:nvPr/>
              </p:nvPicPr>
              <p:blipFill>
                <a:blip r:embed="rId5"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grpSp>
        </p:grpSp>
      </p:grpSp>
      <p:sp>
        <p:nvSpPr>
          <p:cNvPr id="15" name="AutoShape 20"/>
          <p:cNvSpPr>
            <a:spLocks noChangeArrowheads="1"/>
          </p:cNvSpPr>
          <p:nvPr/>
        </p:nvSpPr>
        <p:spPr bwMode="auto">
          <a:xfrm>
            <a:off x="304800" y="152400"/>
            <a:ext cx="19812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l-GR" sz="2000" dirty="0" smtClean="0">
                <a:ln>
                  <a:solidFill>
                    <a:srgbClr val="0000FF"/>
                  </a:solidFill>
                </a:ln>
                <a:solidFill>
                  <a:srgbClr val="0000FF"/>
                </a:solidFill>
                <a:latin typeface="Arial" pitchFamily="34" charset="0"/>
                <a:cs typeface="Arial" pitchFamily="34" charset="0"/>
              </a:rPr>
              <a:t>α</a:t>
            </a:r>
            <a:r>
              <a:rPr lang="en-US" sz="2000" dirty="0" smtClean="0">
                <a:ln>
                  <a:solidFill>
                    <a:srgbClr val="0000FF"/>
                  </a:solidFill>
                </a:ln>
                <a:solidFill>
                  <a:srgbClr val="0000FF"/>
                </a:solidFill>
                <a:latin typeface="Arial" pitchFamily="34" charset="0"/>
                <a:cs typeface="Arial" pitchFamily="34" charset="0"/>
              </a:rPr>
              <a:t> – Q- Value … </a:t>
            </a:r>
            <a:endParaRPr lang="en-US" sz="2000" dirty="0">
              <a:ln>
                <a:solidFill>
                  <a:srgbClr val="0000FF"/>
                </a:solidFill>
              </a:ln>
              <a:solidFill>
                <a:srgbClr val="FF0000"/>
              </a:solidFill>
              <a:latin typeface="Arial" pitchFamily="34" charset="0"/>
              <a:cs typeface="Arial" pitchFamily="34" charset="0"/>
            </a:endParaRPr>
          </a:p>
        </p:txBody>
      </p:sp>
      <p:pic>
        <p:nvPicPr>
          <p:cNvPr id="18" name="Picture 3"/>
          <p:cNvPicPr>
            <a:picLocks noChangeAspect="1" noChangeArrowheads="1"/>
          </p:cNvPicPr>
          <p:nvPr/>
        </p:nvPicPr>
        <p:blipFill>
          <a:blip r:embed="rId6" cstate="print"/>
          <a:srcRect/>
          <a:stretch>
            <a:fillRect/>
          </a:stretch>
        </p:blipFill>
        <p:spPr bwMode="auto">
          <a:xfrm>
            <a:off x="5954486" y="609600"/>
            <a:ext cx="3265714" cy="2819400"/>
          </a:xfrm>
          <a:prstGeom prst="rect">
            <a:avLst/>
          </a:prstGeom>
          <a:noFill/>
          <a:ln w="9525">
            <a:noFill/>
            <a:miter lim="800000"/>
            <a:headEnd/>
            <a:tailEnd/>
          </a:ln>
          <a:effectLst/>
        </p:spPr>
      </p:pic>
      <p:sp>
        <p:nvSpPr>
          <p:cNvPr id="19" name="Rectangle 18"/>
          <p:cNvSpPr/>
          <p:nvPr/>
        </p:nvSpPr>
        <p:spPr>
          <a:xfrm>
            <a:off x="3886200" y="228600"/>
            <a:ext cx="4800600" cy="253916"/>
          </a:xfrm>
          <a:prstGeom prst="rect">
            <a:avLst/>
          </a:prstGeom>
        </p:spPr>
        <p:txBody>
          <a:bodyPr wrap="square">
            <a:spAutoFit/>
          </a:bodyPr>
          <a:lstStyle/>
          <a:p>
            <a:pPr algn="just"/>
            <a:r>
              <a:rPr lang="en-US" sz="1050" b="1" dirty="0" err="1" smtClean="0">
                <a:solidFill>
                  <a:srgbClr val="FF0000"/>
                </a:solidFill>
                <a:latin typeface="Agency FB" pitchFamily="34" charset="0"/>
              </a:rPr>
              <a:t>Abhishek</a:t>
            </a:r>
            <a:r>
              <a:rPr lang="en-US" sz="1050" b="1" dirty="0" smtClean="0">
                <a:solidFill>
                  <a:srgbClr val="FF0000"/>
                </a:solidFill>
                <a:latin typeface="Agency FB" pitchFamily="34" charset="0"/>
              </a:rPr>
              <a:t> </a:t>
            </a:r>
            <a:r>
              <a:rPr lang="en-US" sz="1050" b="1" dirty="0" err="1" smtClean="0">
                <a:solidFill>
                  <a:srgbClr val="FF0000"/>
                </a:solidFill>
                <a:latin typeface="Agency FB" pitchFamily="34" charset="0"/>
              </a:rPr>
              <a:t>Yadav</a:t>
            </a:r>
            <a:r>
              <a:rPr lang="en-US" sz="1050" b="1" dirty="0" smtClean="0">
                <a:solidFill>
                  <a:srgbClr val="FF0000"/>
                </a:solidFill>
                <a:latin typeface="Agency FB" pitchFamily="34" charset="0"/>
              </a:rPr>
              <a:t>, </a:t>
            </a:r>
            <a:r>
              <a:rPr lang="en-US" sz="1050" b="1" u="sng" dirty="0" smtClean="0">
                <a:latin typeface="Agency FB" pitchFamily="34" charset="0"/>
              </a:rPr>
              <a:t>Vijay R. Sharma </a:t>
            </a:r>
            <a:r>
              <a:rPr lang="en-US" sz="1050" b="1" dirty="0" smtClean="0">
                <a:solidFill>
                  <a:srgbClr val="FF0000"/>
                </a:solidFill>
                <a:latin typeface="Agency FB" pitchFamily="34" charset="0"/>
              </a:rPr>
              <a:t>et al., Phys. R. C 86, 014603 (2012)</a:t>
            </a:r>
            <a:endParaRPr lang="en-US" sz="1050" b="1" dirty="0">
              <a:solidFill>
                <a:srgbClr val="FF0000"/>
              </a:solidFill>
              <a:latin typeface="Agency FB" pitchFamily="34" charset="0"/>
            </a:endParaRPr>
          </a:p>
        </p:txBody>
      </p:sp>
      <p:sp>
        <p:nvSpPr>
          <p:cNvPr id="22" name="Rectangle 21"/>
          <p:cNvSpPr/>
          <p:nvPr/>
        </p:nvSpPr>
        <p:spPr>
          <a:xfrm>
            <a:off x="4267200" y="4114800"/>
            <a:ext cx="3733800"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p:spPr>
        <p:txBody>
          <a:bodyPr wrap="square">
            <a:spAutoFit/>
          </a:bodyPr>
          <a:lstStyle/>
          <a:p>
            <a:pPr algn="just"/>
            <a:r>
              <a:rPr lang="en-US" sz="1600" b="1" dirty="0" err="1" smtClean="0">
                <a:ln w="1905">
                  <a:noFill/>
                </a:ln>
                <a:solidFill>
                  <a:sysClr val="windowText" lastClr="000000"/>
                </a:solidFill>
                <a:effectLst>
                  <a:innerShdw blurRad="69850" dist="43180" dir="5400000">
                    <a:srgbClr val="000000">
                      <a:alpha val="65000"/>
                    </a:srgbClr>
                  </a:innerShdw>
                </a:effectLst>
                <a:latin typeface="Arial" pitchFamily="34" charset="0"/>
                <a:cs typeface="Arial" pitchFamily="34" charset="0"/>
              </a:rPr>
              <a:t>Q</a:t>
            </a:r>
            <a:r>
              <a:rPr lang="en-US" sz="1600" b="1" baseline="-25000" dirty="0" err="1" smtClean="0">
                <a:ln w="1905">
                  <a:noFill/>
                </a:ln>
                <a:solidFill>
                  <a:sysClr val="windowText" lastClr="000000"/>
                </a:solidFill>
                <a:effectLst>
                  <a:innerShdw blurRad="69850" dist="43180" dir="5400000">
                    <a:srgbClr val="000000">
                      <a:alpha val="65000"/>
                    </a:srgbClr>
                  </a:innerShdw>
                </a:effectLst>
                <a:latin typeface="Arial" pitchFamily="34" charset="0"/>
                <a:cs typeface="Arial" pitchFamily="34" charset="0"/>
              </a:rPr>
              <a:t>α</a:t>
            </a:r>
            <a:r>
              <a:rPr lang="en-US" sz="1600" b="1" dirty="0" smtClean="0">
                <a:ln w="1905">
                  <a:noFill/>
                </a:ln>
                <a:solidFill>
                  <a:sysClr val="windowText" lastClr="000000"/>
                </a:solidFill>
                <a:effectLst>
                  <a:innerShdw blurRad="69850" dist="43180" dir="5400000">
                    <a:srgbClr val="000000">
                      <a:alpha val="65000"/>
                    </a:srgbClr>
                  </a:innerShdw>
                </a:effectLst>
                <a:latin typeface="Arial" pitchFamily="34" charset="0"/>
                <a:cs typeface="Arial" pitchFamily="34" charset="0"/>
              </a:rPr>
              <a:t> value seems to be an important parameter to explain the incomplete fusion reactions at low energies. </a:t>
            </a:r>
            <a:endParaRPr lang="en-US" sz="1600" b="1" dirty="0">
              <a:ln w="1905">
                <a:noFill/>
              </a:ln>
              <a:solidFill>
                <a:sysClr val="windowText" lastClr="000000"/>
              </a:soli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7171" name="Object 3"/>
          <p:cNvGraphicFramePr>
            <a:graphicFrameLocks noChangeAspect="1"/>
          </p:cNvGraphicFramePr>
          <p:nvPr/>
        </p:nvGraphicFramePr>
        <p:xfrm>
          <a:off x="-152400" y="228600"/>
          <a:ext cx="3505200" cy="3429000"/>
        </p:xfrm>
        <a:graphic>
          <a:graphicData uri="http://schemas.openxmlformats.org/presentationml/2006/ole">
            <mc:AlternateContent xmlns:mc="http://schemas.openxmlformats.org/markup-compatibility/2006">
              <mc:Choice xmlns:v="urn:schemas-microsoft-com:vml" Requires="v">
                <p:oleObj spid="_x0000_s7172" name="Graph" r:id="rId7" imgW="3670560" imgH="3113280" progId="Origin50.Graph">
                  <p:embed/>
                </p:oleObj>
              </mc:Choice>
              <mc:Fallback>
                <p:oleObj name="Graph" r:id="rId7" imgW="3670560" imgH="3113280" progId="Origin50.Grap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28600"/>
                        <a:ext cx="3505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0"/>
            <a:ext cx="7162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The incomplete fusion is a dominant mode of reaction at presently studied energies.</a:t>
            </a:r>
            <a:endParaRPr lang="en-US" sz="2000" b="1" dirty="0">
              <a:solidFill>
                <a:schemeClr val="tx2">
                  <a:lumMod val="50000"/>
                </a:schemeClr>
              </a:solidFill>
            </a:endParaRPr>
          </a:p>
        </p:txBody>
      </p:sp>
      <p:sp>
        <p:nvSpPr>
          <p:cNvPr id="5" name="Rounded Rectangle 4"/>
          <p:cNvSpPr/>
          <p:nvPr/>
        </p:nvSpPr>
        <p:spPr>
          <a:xfrm>
            <a:off x="1219200" y="2133600"/>
            <a:ext cx="7162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Incomplete fusion fraction is found to increase with energy.</a:t>
            </a:r>
            <a:endParaRPr lang="en-US" sz="2000" b="1" dirty="0">
              <a:solidFill>
                <a:schemeClr val="tx1"/>
              </a:solidFill>
            </a:endParaRPr>
          </a:p>
        </p:txBody>
      </p:sp>
      <p:sp>
        <p:nvSpPr>
          <p:cNvPr id="7" name="Rounded Rectangle 6"/>
          <p:cNvSpPr/>
          <p:nvPr/>
        </p:nvSpPr>
        <p:spPr>
          <a:xfrm>
            <a:off x="1295400" y="4267200"/>
            <a:ext cx="7162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alpha Q-Value is an important  parameter in order to understand the dependence of ICF on projectile type. </a:t>
            </a:r>
            <a:endParaRPr lang="en-US" sz="2000" b="1" dirty="0">
              <a:solidFill>
                <a:schemeClr val="tx1"/>
              </a:solidFill>
            </a:endParaRPr>
          </a:p>
        </p:txBody>
      </p:sp>
      <p:grpSp>
        <p:nvGrpSpPr>
          <p:cNvPr id="8" name="Group 7"/>
          <p:cNvGrpSpPr/>
          <p:nvPr/>
        </p:nvGrpSpPr>
        <p:grpSpPr>
          <a:xfrm>
            <a:off x="0" y="0"/>
            <a:ext cx="9144000" cy="6858000"/>
            <a:chOff x="0" y="0"/>
            <a:chExt cx="9144000" cy="6858000"/>
          </a:xfrm>
        </p:grpSpPr>
        <p:sp>
          <p:nvSpPr>
            <p:cNvPr id="9" name="Rectangle 8"/>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2"/>
            <p:cNvGrpSpPr/>
            <p:nvPr/>
          </p:nvGrpSpPr>
          <p:grpSpPr>
            <a:xfrm>
              <a:off x="0" y="6101132"/>
              <a:ext cx="9144000" cy="756868"/>
              <a:chOff x="0" y="6101132"/>
              <a:chExt cx="9144000" cy="756868"/>
            </a:xfrm>
          </p:grpSpPr>
          <p:sp>
            <p:nvSpPr>
              <p:cNvPr id="11" name="Rectangle 10"/>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12" name="Group 12"/>
              <p:cNvGrpSpPr/>
              <p:nvPr/>
            </p:nvGrpSpPr>
            <p:grpSpPr>
              <a:xfrm>
                <a:off x="7620000" y="6101132"/>
                <a:ext cx="1447800" cy="756868"/>
                <a:chOff x="7239000" y="5643932"/>
                <a:chExt cx="1447800" cy="756868"/>
              </a:xfrm>
            </p:grpSpPr>
            <p:pic>
              <p:nvPicPr>
                <p:cNvPr id="13" name="Picture 4" descr="http://4.bp.blogspot.com/_15wiEFP1yrQ/TSwZ4DLtieI/AAAAAAAAAIE/Vc0OriM_Hj0/s1600/LOGO2.JPG"/>
                <p:cNvPicPr>
                  <a:picLocks noChangeAspect="1" noChangeArrowheads="1"/>
                </p:cNvPicPr>
                <p:nvPr/>
              </p:nvPicPr>
              <p:blipFill>
                <a:blip r:embed="rId2"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descr="http://2.bp.blogspot.com/-ep3WjnhnQCg/T_Vf9ORSJVI/AAAAAAAACow/wRTywJgaNm0/s200/iuac_logo.jpg"/>
                <p:cNvPicPr>
                  <a:picLocks noChangeAspect="1" noChangeArrowheads="1"/>
                </p:cNvPicPr>
                <p:nvPr/>
              </p:nvPicPr>
              <p:blipFill>
                <a:blip r:embed="rId3"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16" name="Rounded Rectangle 15"/>
          <p:cNvSpPr/>
          <p:nvPr/>
        </p:nvSpPr>
        <p:spPr>
          <a:xfrm>
            <a:off x="1219200" y="3200400"/>
            <a:ext cx="7162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onset of ICF has been found just above the 17% of Coulomb barrier.</a:t>
            </a:r>
            <a:endParaRPr lang="en-US" sz="2000" b="1" dirty="0">
              <a:solidFill>
                <a:schemeClr val="tx1"/>
              </a:solidFill>
            </a:endParaRPr>
          </a:p>
        </p:txBody>
      </p:sp>
      <p:sp>
        <p:nvSpPr>
          <p:cNvPr id="17" name="AutoShape 20"/>
          <p:cNvSpPr>
            <a:spLocks noChangeArrowheads="1"/>
          </p:cNvSpPr>
          <p:nvPr/>
        </p:nvSpPr>
        <p:spPr bwMode="auto">
          <a:xfrm>
            <a:off x="304800" y="152400"/>
            <a:ext cx="17526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Summary</a:t>
            </a:r>
            <a:endParaRPr lang="en-US" sz="2000" dirty="0">
              <a:ln>
                <a:solidFill>
                  <a:srgbClr val="0000FF"/>
                </a:solidFill>
              </a:ln>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sp>
          <p:nvSpPr>
            <p:cNvPr id="5" name="Rectangle 4"/>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2"/>
            <p:cNvGrpSpPr/>
            <p:nvPr/>
          </p:nvGrpSpPr>
          <p:grpSpPr>
            <a:xfrm>
              <a:off x="0" y="6101132"/>
              <a:ext cx="9144000" cy="756868"/>
              <a:chOff x="0" y="6101132"/>
              <a:chExt cx="9144000" cy="756868"/>
            </a:xfrm>
          </p:grpSpPr>
          <p:sp>
            <p:nvSpPr>
              <p:cNvPr id="7" name="Rectangle 6"/>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8" name="Group 12"/>
              <p:cNvGrpSpPr/>
              <p:nvPr/>
            </p:nvGrpSpPr>
            <p:grpSpPr>
              <a:xfrm>
                <a:off x="7620000" y="6101132"/>
                <a:ext cx="1447800" cy="756868"/>
                <a:chOff x="7239000" y="5643932"/>
                <a:chExt cx="1447800" cy="756868"/>
              </a:xfrm>
            </p:grpSpPr>
            <p:pic>
              <p:nvPicPr>
                <p:cNvPr id="9" name="Picture 4" descr="http://4.bp.blogspot.com/_15wiEFP1yrQ/TSwZ4DLtieI/AAAAAAAAAIE/Vc0OriM_Hj0/s1600/LOGO2.JPG"/>
                <p:cNvPicPr>
                  <a:picLocks noChangeAspect="1" noChangeArrowheads="1"/>
                </p:cNvPicPr>
                <p:nvPr/>
              </p:nvPicPr>
              <p:blipFill>
                <a:blip r:embed="rId2"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2.bp.blogspot.com/-ep3WjnhnQCg/T_Vf9ORSJVI/AAAAAAAACow/wRTywJgaNm0/s200/iuac_logo.jpg"/>
                <p:cNvPicPr>
                  <a:picLocks noChangeAspect="1" noChangeArrowheads="1"/>
                </p:cNvPicPr>
                <p:nvPr/>
              </p:nvPicPr>
              <p:blipFill>
                <a:blip r:embed="rId3"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11" name="Rectangle 10"/>
          <p:cNvSpPr/>
          <p:nvPr/>
        </p:nvSpPr>
        <p:spPr>
          <a:xfrm>
            <a:off x="3733800" y="0"/>
            <a:ext cx="4572000" cy="646331"/>
          </a:xfrm>
          <a:prstGeom prst="rect">
            <a:avLst/>
          </a:prstGeom>
        </p:spPr>
        <p:txBody>
          <a:bodyPr>
            <a:spAutoFit/>
          </a:bodyPr>
          <a:lstStyle/>
          <a:p>
            <a:r>
              <a:rPr lang="en-US" b="1" dirty="0" smtClean="0">
                <a:solidFill>
                  <a:srgbClr val="DEA900"/>
                </a:solidFill>
              </a:rPr>
              <a:t>"Let the noble thoughts come to us from every side of the world"- - </a:t>
            </a:r>
            <a:r>
              <a:rPr lang="en-US" b="1" dirty="0" err="1" smtClean="0">
                <a:solidFill>
                  <a:srgbClr val="DEA900"/>
                </a:solidFill>
              </a:rPr>
              <a:t>RigVeda</a:t>
            </a:r>
            <a:endParaRPr lang="en-US" b="1" dirty="0">
              <a:solidFill>
                <a:srgbClr val="DEA900"/>
              </a:solidFill>
            </a:endParaRPr>
          </a:p>
        </p:txBody>
      </p:sp>
      <p:pic>
        <p:nvPicPr>
          <p:cNvPr id="25602" name="Picture 2" descr="C:\Users\Admin\Desktop\florence-1\DSC00543.JPG"/>
          <p:cNvPicPr>
            <a:picLocks noChangeAspect="1" noChangeArrowheads="1"/>
          </p:cNvPicPr>
          <p:nvPr/>
        </p:nvPicPr>
        <p:blipFill>
          <a:blip r:embed="rId4" cstate="print"/>
          <a:srcRect/>
          <a:stretch>
            <a:fillRect/>
          </a:stretch>
        </p:blipFill>
        <p:spPr bwMode="auto">
          <a:xfrm>
            <a:off x="5105400" y="1143000"/>
            <a:ext cx="3048000" cy="2286000"/>
          </a:xfrm>
          <a:prstGeom prst="rect">
            <a:avLst/>
          </a:prstGeom>
          <a:noFill/>
        </p:spPr>
      </p:pic>
      <p:pic>
        <p:nvPicPr>
          <p:cNvPr id="25603" name="Picture 3" descr="C:\Users\Admin\Desktop\Florence-2\101MSDCF\DSC00719.JPG"/>
          <p:cNvPicPr>
            <a:picLocks noChangeAspect="1" noChangeArrowheads="1"/>
          </p:cNvPicPr>
          <p:nvPr/>
        </p:nvPicPr>
        <p:blipFill>
          <a:blip r:embed="rId5" cstate="print"/>
          <a:srcRect/>
          <a:stretch>
            <a:fillRect/>
          </a:stretch>
        </p:blipFill>
        <p:spPr bwMode="auto">
          <a:xfrm>
            <a:off x="914400" y="1104900"/>
            <a:ext cx="3098800" cy="2324100"/>
          </a:xfrm>
          <a:prstGeom prst="rect">
            <a:avLst/>
          </a:prstGeom>
          <a:noFill/>
        </p:spPr>
      </p:pic>
      <p:pic>
        <p:nvPicPr>
          <p:cNvPr id="25605" name="Picture 5"/>
          <p:cNvPicPr>
            <a:picLocks noChangeAspect="1" noChangeArrowheads="1"/>
          </p:cNvPicPr>
          <p:nvPr/>
        </p:nvPicPr>
        <p:blipFill>
          <a:blip r:embed="rId6" cstate="print"/>
          <a:srcRect/>
          <a:stretch>
            <a:fillRect/>
          </a:stretch>
        </p:blipFill>
        <p:spPr bwMode="auto">
          <a:xfrm>
            <a:off x="304801" y="3657600"/>
            <a:ext cx="8610600" cy="2876550"/>
          </a:xfrm>
          <a:prstGeom prst="rect">
            <a:avLst/>
          </a:prstGeom>
          <a:noFill/>
          <a:ln w="9525">
            <a:noFill/>
            <a:miter lim="800000"/>
            <a:headEnd/>
            <a:tailEnd/>
          </a:ln>
        </p:spPr>
      </p:pic>
      <p:sp>
        <p:nvSpPr>
          <p:cNvPr id="12" name="Rectangle 9"/>
          <p:cNvSpPr>
            <a:spLocks noChangeArrowheads="1"/>
          </p:cNvSpPr>
          <p:nvPr/>
        </p:nvSpPr>
        <p:spPr bwMode="auto">
          <a:xfrm rot="20466026">
            <a:off x="-1" y="3075057"/>
            <a:ext cx="9144000" cy="707886"/>
          </a:xfrm>
          <a:prstGeom prst="rect">
            <a:avLst/>
          </a:prstGeom>
          <a:noFill/>
          <a:ln w="9525">
            <a:noFill/>
            <a:miter lim="800000"/>
            <a:headEnd/>
            <a:tailEnd/>
          </a:ln>
        </p:spPr>
        <p:txBody>
          <a:bodyPr>
            <a:spAutoFit/>
          </a:bodyPr>
          <a:lstStyle/>
          <a:p>
            <a:pPr algn="ctr"/>
            <a:r>
              <a:rPr lang="en-US" sz="4000" b="1" dirty="0">
                <a:ln>
                  <a:solidFill>
                    <a:srgbClr val="FF0000"/>
                  </a:solidFill>
                </a:ln>
                <a:solidFill>
                  <a:srgbClr val="FFFF00"/>
                </a:solidFill>
                <a:effectLst>
                  <a:outerShdw blurRad="38100" dist="38100" dir="2700000" algn="tl">
                    <a:srgbClr val="000000">
                      <a:alpha val="43137"/>
                    </a:srgbClr>
                  </a:outerShdw>
                </a:effectLst>
                <a:latin typeface="Freestyle Script" pitchFamily="66" charset="0"/>
              </a:rPr>
              <a:t>Thank you for your kind attention</a:t>
            </a:r>
            <a:endParaRPr lang="en-US" sz="2800" b="1" dirty="0">
              <a:ln>
                <a:solidFill>
                  <a:srgbClr val="FF0000"/>
                </a:solidFill>
              </a:ln>
              <a:solidFill>
                <a:srgbClr val="FFFF00"/>
              </a:solidFill>
              <a:effectLst>
                <a:outerShdw blurRad="38100" dist="38100" dir="2700000" algn="tl">
                  <a:srgbClr val="000000">
                    <a:alpha val="43137"/>
                  </a:srgbClr>
                </a:outerShdw>
              </a:effectLst>
              <a:latin typeface="Freestyle Script"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50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Backup slides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Distributions</a:t>
            </a:r>
            <a:endParaRPr lang="en-US" dirty="0"/>
          </a:p>
        </p:txBody>
      </p:sp>
      <p:sp>
        <p:nvSpPr>
          <p:cNvPr id="4" name="Rectangle 3"/>
          <p:cNvSpPr/>
          <p:nvPr/>
        </p:nvSpPr>
        <p:spPr>
          <a:xfrm>
            <a:off x="3638809" y="1447800"/>
            <a:ext cx="2209800"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SDs</a:t>
            </a:r>
            <a:endParaRPr lang="en-US" dirty="0"/>
          </a:p>
        </p:txBody>
      </p:sp>
      <p:pic>
        <p:nvPicPr>
          <p:cNvPr id="5" name="Picture 2" descr="Bouquet"/>
          <p:cNvPicPr>
            <a:picLocks noChangeAspect="1" noChangeArrowheads="1"/>
          </p:cNvPicPr>
          <p:nvPr/>
        </p:nvPicPr>
        <p:blipFill>
          <a:blip r:embed="rId2" cstate="print"/>
          <a:srcRect/>
          <a:stretch>
            <a:fillRect/>
          </a:stretch>
        </p:blipFill>
        <p:spPr bwMode="auto">
          <a:xfrm>
            <a:off x="3181609" y="2209800"/>
            <a:ext cx="3067050" cy="3505200"/>
          </a:xfrm>
          <a:prstGeom prst="rect">
            <a:avLst/>
          </a:prstGeom>
          <a:noFill/>
          <a:ln w="9525">
            <a:noFill/>
            <a:miter lim="800000"/>
            <a:headEnd/>
            <a:tailEnd/>
          </a:ln>
        </p:spPr>
      </p:pic>
      <p:sp>
        <p:nvSpPr>
          <p:cNvPr id="6" name="Rectangle 10"/>
          <p:cNvSpPr>
            <a:spLocks noChangeArrowheads="1"/>
          </p:cNvSpPr>
          <p:nvPr/>
        </p:nvSpPr>
        <p:spPr bwMode="auto">
          <a:xfrm>
            <a:off x="3200659" y="6172200"/>
            <a:ext cx="3124200" cy="646331"/>
          </a:xfrm>
          <a:prstGeom prst="rect">
            <a:avLst/>
          </a:prstGeom>
          <a:noFill/>
          <a:ln w="57150">
            <a:noFill/>
            <a:miter lim="800000"/>
            <a:headEnd/>
            <a:tailEnd/>
          </a:ln>
        </p:spPr>
        <p:txBody>
          <a:bodyPr wrap="square">
            <a:spAutoFit/>
          </a:bodyPr>
          <a:lstStyle/>
          <a:p>
            <a:pPr algn="l"/>
            <a:r>
              <a:rPr lang="en-IN" b="1" dirty="0">
                <a:cs typeface="Times New Roman" pitchFamily="18" charset="0"/>
              </a:rPr>
              <a:t>Entirely different de-excitation patterns</a:t>
            </a:r>
            <a:r>
              <a:rPr lang="en-IN" b="1" dirty="0" smtClean="0">
                <a:cs typeface="Times New Roman" pitchFamily="18" charset="0"/>
              </a:rPr>
              <a:t>.</a:t>
            </a:r>
            <a:endParaRPr lang="en-IN" b="1" dirty="0">
              <a:cs typeface="Times New Roman" pitchFamily="18" charset="0"/>
            </a:endParaRPr>
          </a:p>
        </p:txBody>
      </p:sp>
      <p:sp>
        <p:nvSpPr>
          <p:cNvPr id="7" name="Oval 6"/>
          <p:cNvSpPr/>
          <p:nvPr/>
        </p:nvSpPr>
        <p:spPr>
          <a:xfrm>
            <a:off x="3791209" y="1447800"/>
            <a:ext cx="457200" cy="381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n>
                  <a:solidFill>
                    <a:schemeClr val="bg1"/>
                  </a:solidFill>
                </a:ln>
                <a:solidFill>
                  <a:schemeClr val="bg1"/>
                </a:solidFill>
                <a:latin typeface="Cooper Black" pitchFamily="18" charset="0"/>
                <a:cs typeface="Aharoni" pitchFamily="2" charset="-79"/>
              </a:rPr>
              <a:t>3</a:t>
            </a:r>
            <a:endParaRPr lang="en-US" b="1" dirty="0">
              <a:ln>
                <a:solidFill>
                  <a:schemeClr val="bg1"/>
                </a:solidFill>
              </a:ln>
              <a:solidFill>
                <a:schemeClr val="bg1"/>
              </a:solidFill>
              <a:latin typeface="Cooper Black" pitchFamily="18" charset="0"/>
              <a:cs typeface="Aharoni" pitchFamily="2" charset="-79"/>
            </a:endParaRPr>
          </a:p>
        </p:txBody>
      </p:sp>
      <p:sp>
        <p:nvSpPr>
          <p:cNvPr id="8" name="Rectangle 7"/>
          <p:cNvSpPr/>
          <p:nvPr/>
        </p:nvSpPr>
        <p:spPr>
          <a:xfrm>
            <a:off x="3810259" y="5867400"/>
            <a:ext cx="1981200" cy="304800"/>
          </a:xfrm>
          <a:prstGeom prst="rect">
            <a:avLst/>
          </a:prstGeom>
          <a:solidFill>
            <a:srgbClr val="00743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Script MT Bold" pitchFamily="66" charset="0"/>
              </a:rPr>
              <a:t>l-</a:t>
            </a:r>
            <a:r>
              <a:rPr lang="en-US" b="1" dirty="0" smtClean="0">
                <a:solidFill>
                  <a:srgbClr val="FFFF00"/>
                </a:solidFill>
              </a:rPr>
              <a:t> localization</a:t>
            </a:r>
            <a:endParaRPr lang="en-US" b="1" dirty="0">
              <a:solidFill>
                <a:srgbClr val="FFFF00"/>
              </a:solidFill>
            </a:endParaRPr>
          </a:p>
        </p:txBody>
      </p:sp>
      <p:sp>
        <p:nvSpPr>
          <p:cNvPr id="9" name="TextBox 8"/>
          <p:cNvSpPr txBox="1"/>
          <p:nvPr/>
        </p:nvSpPr>
        <p:spPr>
          <a:xfrm>
            <a:off x="3124200" y="1887379"/>
            <a:ext cx="3276859" cy="246221"/>
          </a:xfrm>
          <a:prstGeom prst="rect">
            <a:avLst/>
          </a:prstGeom>
          <a:noFill/>
        </p:spPr>
        <p:txBody>
          <a:bodyPr wrap="none" rtlCol="0">
            <a:spAutoFit/>
          </a:bodyPr>
          <a:lstStyle/>
          <a:p>
            <a:r>
              <a:rPr lang="en-US" sz="1000" b="1" dirty="0" err="1" smtClean="0">
                <a:latin typeface="Arial" pitchFamily="34" charset="0"/>
                <a:cs typeface="Arial" pitchFamily="34" charset="0"/>
              </a:rPr>
              <a:t>Pushpenda</a:t>
            </a:r>
            <a:r>
              <a:rPr lang="en-US" sz="1000" b="1" dirty="0" smtClean="0">
                <a:latin typeface="Arial" pitchFamily="34" charset="0"/>
                <a:cs typeface="Arial" pitchFamily="34" charset="0"/>
              </a:rPr>
              <a:t> P. Singh, Phys. </a:t>
            </a:r>
            <a:r>
              <a:rPr lang="en-US" sz="1000" b="1" dirty="0" err="1" smtClean="0">
                <a:latin typeface="Arial" pitchFamily="34" charset="0"/>
                <a:cs typeface="Arial" pitchFamily="34" charset="0"/>
              </a:rPr>
              <a:t>Lett</a:t>
            </a:r>
            <a:r>
              <a:rPr lang="en-US" sz="1000" b="1" dirty="0" smtClean="0">
                <a:latin typeface="Arial" pitchFamily="34" charset="0"/>
                <a:cs typeface="Arial" pitchFamily="34" charset="0"/>
              </a:rPr>
              <a:t>. B 671 (2009) 20-24</a:t>
            </a:r>
            <a:endParaRPr lang="en-US" sz="1000" b="1"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58" presetClass="entr" presetSubtype="0" ac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ppt_w*2.5"/>
                                          </p:val>
                                        </p:tav>
                                        <p:tav tm="100000">
                                          <p:val>
                                            <p:strVal val="#ppt_w"/>
                                          </p:val>
                                        </p:tav>
                                      </p:tavLst>
                                    </p:anim>
                                    <p:anim calcmode="lin" valueType="num">
                                      <p:cBhvr>
                                        <p:cTn id="21" dur="500" fill="hold"/>
                                        <p:tgtEl>
                                          <p:spTgt spid="7"/>
                                        </p:tgtEl>
                                        <p:attrNameLst>
                                          <p:attrName>ppt_h</p:attrName>
                                        </p:attrNameLst>
                                      </p:cBhvr>
                                      <p:tavLst>
                                        <p:tav tm="0">
                                          <p:val>
                                            <p:strVal val="#ppt_h*0.01"/>
                                          </p:val>
                                        </p:tav>
                                        <p:tav tm="100000">
                                          <p:val>
                                            <p:strVal val="#ppt_h"/>
                                          </p:val>
                                        </p:tav>
                                      </p:tavLst>
                                    </p:anim>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h+1"/>
                                          </p:val>
                                        </p:tav>
                                        <p:tav tm="100000">
                                          <p:val>
                                            <p:strVal val="#ppt_y"/>
                                          </p:val>
                                        </p:tav>
                                      </p:tavLst>
                                    </p:anim>
                                    <p:animEffect transition="in" filter="fade">
                                      <p:cBhvr>
                                        <p:cTn id="24" dur="500"/>
                                        <p:tgtEl>
                                          <p:spTgt spid="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user\Desktop\Picture1.png"/>
          <p:cNvPicPr>
            <a:picLocks noChangeAspect="1" noChangeArrowheads="1"/>
          </p:cNvPicPr>
          <p:nvPr/>
        </p:nvPicPr>
        <p:blipFill>
          <a:blip r:embed="rId4" cstate="print"/>
          <a:srcRect/>
          <a:stretch>
            <a:fillRect/>
          </a:stretch>
        </p:blipFill>
        <p:spPr bwMode="auto">
          <a:xfrm>
            <a:off x="3225800" y="990600"/>
            <a:ext cx="5842000" cy="4262438"/>
          </a:xfrm>
          <a:prstGeom prst="rect">
            <a:avLst/>
          </a:prstGeom>
          <a:noFill/>
          <a:ln w="9525">
            <a:noFill/>
            <a:miter lim="800000"/>
            <a:headEnd/>
            <a:tailEnd/>
          </a:ln>
        </p:spPr>
      </p:pic>
      <p:sp>
        <p:nvSpPr>
          <p:cNvPr id="11" name="Rectangle 10"/>
          <p:cNvSpPr/>
          <p:nvPr/>
        </p:nvSpPr>
        <p:spPr>
          <a:xfrm>
            <a:off x="228600" y="1143000"/>
            <a:ext cx="2895600" cy="35814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pitchFamily="34" charset="0"/>
              </a:rPr>
              <a:t>Different impact parameters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pitchFamily="34" charset="0"/>
              </a:rPr>
              <a:t>correspond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pitchFamily="34" charset="0"/>
              </a:rPr>
              <a:t>to the different ℓ-values and hence different reaction processes at same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pitchFamily="34" charset="0"/>
              </a:rPr>
              <a:t>E_proj</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pitchFamily="34" charset="0"/>
              </a:rPr>
              <a:t>.</a:t>
            </a:r>
          </a:p>
        </p:txBody>
      </p:sp>
      <p:sp>
        <p:nvSpPr>
          <p:cNvPr id="12" name="AutoShape 5"/>
          <p:cNvSpPr>
            <a:spLocks noChangeArrowheads="1"/>
          </p:cNvSpPr>
          <p:nvPr/>
        </p:nvSpPr>
        <p:spPr bwMode="auto">
          <a:xfrm>
            <a:off x="990600" y="5334000"/>
            <a:ext cx="7772400" cy="769441"/>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indent="-400050">
              <a:defRPr/>
            </a:pPr>
            <a:r>
              <a:rPr lang="en-US" sz="4400" dirty="0">
                <a:ln>
                  <a:solidFill>
                    <a:srgbClr val="FF0000"/>
                  </a:solidFill>
                </a:ln>
                <a:solidFill>
                  <a:srgbClr val="FF3300"/>
                </a:solidFill>
                <a:latin typeface="Freestyle Script" pitchFamily="66" charset="0"/>
              </a:rPr>
              <a:t>Large impact parameter causing ICF  ..?</a:t>
            </a:r>
          </a:p>
        </p:txBody>
      </p:sp>
      <p:sp>
        <p:nvSpPr>
          <p:cNvPr id="25" name="Rectangle 2"/>
          <p:cNvSpPr txBox="1">
            <a:spLocks noChangeArrowheads="1"/>
          </p:cNvSpPr>
          <p:nvPr/>
        </p:nvSpPr>
        <p:spPr>
          <a:xfrm>
            <a:off x="0" y="76200"/>
            <a:ext cx="9144000" cy="762000"/>
          </a:xfrm>
          <a:prstGeom prst="rect">
            <a:avLst/>
          </a:prstGeom>
          <a:noFill/>
          <a:ln w="28575">
            <a:solidFill>
              <a:srgbClr val="220CA4"/>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ts val="0"/>
              </a:spcBef>
              <a:defRPr/>
            </a:pPr>
            <a:endParaRPr lang="en-US" sz="1100" b="1" dirty="0">
              <a:ln w="11430">
                <a:solidFill>
                  <a:srgbClr val="220CA4"/>
                </a:solidFill>
              </a:ln>
              <a:solidFill>
                <a:srgbClr val="220CA4"/>
              </a:solidFill>
              <a:effectLst>
                <a:outerShdw blurRad="50800" dist="39000" dir="5460000" algn="tl">
                  <a:srgbClr val="000000">
                    <a:alpha val="38000"/>
                  </a:srgbClr>
                </a:outerShdw>
              </a:effectLst>
              <a:latin typeface="Arial Narrow" pitchFamily="34" charset="0"/>
            </a:endParaRPr>
          </a:p>
          <a:p>
            <a:pPr fontAlgn="base">
              <a:spcBef>
                <a:spcPct val="0"/>
              </a:spcBef>
              <a:spcAft>
                <a:spcPct val="0"/>
              </a:spcAft>
              <a:defRPr/>
            </a:pPr>
            <a:r>
              <a:rPr lang="en-US" sz="3200" b="1" dirty="0">
                <a:solidFill>
                  <a:srgbClr val="002060"/>
                </a:solidFill>
                <a:latin typeface="Arial Narrow" pitchFamily="34" charset="0"/>
                <a:cs typeface="Aparajita" pitchFamily="34" charset="0"/>
              </a:rPr>
              <a:t>Schematic representation of some nuclear reactions</a:t>
            </a:r>
          </a:p>
        </p:txBody>
      </p:sp>
      <p:grpSp>
        <p:nvGrpSpPr>
          <p:cNvPr id="15" name="Group 14"/>
          <p:cNvGrpSpPr/>
          <p:nvPr/>
        </p:nvGrpSpPr>
        <p:grpSpPr>
          <a:xfrm>
            <a:off x="0" y="0"/>
            <a:ext cx="9144000" cy="6858000"/>
            <a:chOff x="0" y="0"/>
            <a:chExt cx="9144000" cy="6858000"/>
          </a:xfrm>
        </p:grpSpPr>
        <p:sp>
          <p:nvSpPr>
            <p:cNvPr id="17" name="Rectangle 16"/>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6101132"/>
              <a:ext cx="9144000" cy="756868"/>
              <a:chOff x="0" y="6101132"/>
              <a:chExt cx="9144000" cy="756868"/>
            </a:xfrm>
          </p:grpSpPr>
          <p:sp>
            <p:nvSpPr>
              <p:cNvPr id="14" name="Rectangle 13"/>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2" name="Group 12"/>
              <p:cNvGrpSpPr/>
              <p:nvPr/>
            </p:nvGrpSpPr>
            <p:grpSpPr>
              <a:xfrm>
                <a:off x="7620000" y="6101132"/>
                <a:ext cx="1447800" cy="756868"/>
                <a:chOff x="7239000" y="5643932"/>
                <a:chExt cx="1447800" cy="756868"/>
              </a:xfrm>
            </p:grpSpPr>
            <p:pic>
              <p:nvPicPr>
                <p:cNvPr id="9" name="Picture 4" descr="http://4.bp.blogspot.com/_15wiEFP1yrQ/TSwZ4DLtieI/AAAAAAAAAIE/Vc0OriM_Hj0/s1600/LOGO2.JPG"/>
                <p:cNvPicPr>
                  <a:picLocks noChangeAspect="1" noChangeArrowheads="1"/>
                </p:cNvPicPr>
                <p:nvPr/>
              </p:nvPicPr>
              <p:blipFill>
                <a:blip r:embed="rId5"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2.bp.blogspot.com/-ep3WjnhnQCg/T_Vf9ORSJVI/AAAAAAAACow/wRTywJgaNm0/s200/iuac_logo.jpg"/>
                <p:cNvPicPr>
                  <a:picLocks noChangeAspect="1" noChangeArrowheads="1"/>
                </p:cNvPicPr>
                <p:nvPr/>
              </p:nvPicPr>
              <p:blipFill>
                <a:blip r:embed="rId6"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Activation Technique</a:t>
            </a:r>
          </a:p>
        </p:txBody>
      </p:sp>
      <p:sp>
        <p:nvSpPr>
          <p:cNvPr id="24579" name="Content Placeholder 2"/>
          <p:cNvSpPr>
            <a:spLocks noGrp="1"/>
          </p:cNvSpPr>
          <p:nvPr>
            <p:ph idx="1"/>
          </p:nvPr>
        </p:nvSpPr>
        <p:spPr/>
        <p:txBody>
          <a:bodyPr/>
          <a:lstStyle/>
          <a:p>
            <a:r>
              <a:rPr lang="en-US" smtClean="0"/>
              <a:t>In this technique, a stack of targets backed by Al-catchers may be irradiated by an energetic beam. After the irradiation, the activities induced in the target-catcher foil assembly are recorded off-line for a considerably long time depending on the half-lives of reaction products of interest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09800" y="1219200"/>
          <a:ext cx="4419600" cy="3841750"/>
        </p:xfrm>
        <a:graphic>
          <a:graphicData uri="http://schemas.openxmlformats.org/drawingml/2006/table">
            <a:tbl>
              <a:tblPr firstRow="1" bandRow="1">
                <a:tableStyleId>{93296810-A885-4BE3-A3E7-6D5BEEA58F35}</a:tableStyleId>
              </a:tblPr>
              <a:tblGrid>
                <a:gridCol w="2209800"/>
                <a:gridCol w="2209800"/>
              </a:tblGrid>
              <a:tr h="466090">
                <a:tc>
                  <a:txBody>
                    <a:bodyPr/>
                    <a:lstStyle/>
                    <a:p>
                      <a:r>
                        <a:rPr lang="en-US" sz="3200" b="1" dirty="0" smtClean="0">
                          <a:latin typeface="Arial Narrow" pitchFamily="34" charset="0"/>
                        </a:rPr>
                        <a:t>Nuclides</a:t>
                      </a:r>
                      <a:endParaRPr lang="en-US" sz="3200" b="1" dirty="0">
                        <a:latin typeface="Arial Narrow" pitchFamily="34" charset="0"/>
                      </a:endParaRPr>
                    </a:p>
                  </a:txBody>
                  <a:tcPr/>
                </a:tc>
                <a:tc>
                  <a:txBody>
                    <a:bodyPr/>
                    <a:lstStyle/>
                    <a:p>
                      <a:r>
                        <a:rPr lang="en-US" sz="3200" b="1" dirty="0" smtClean="0">
                          <a:latin typeface="Arial Narrow" pitchFamily="34" charset="0"/>
                          <a:sym typeface="Symbol"/>
                        </a:rPr>
                        <a:t></a:t>
                      </a:r>
                      <a:r>
                        <a:rPr lang="en-US" sz="3200" b="1" baseline="-25000" dirty="0" smtClean="0">
                          <a:latin typeface="Arial Narrow" pitchFamily="34" charset="0"/>
                          <a:sym typeface="Symbol"/>
                        </a:rPr>
                        <a:t>2</a:t>
                      </a:r>
                      <a:endParaRPr lang="en-US" sz="3200" b="1" baseline="-25000" dirty="0">
                        <a:latin typeface="Arial Narrow" pitchFamily="34" charset="0"/>
                      </a:endParaRPr>
                    </a:p>
                  </a:txBody>
                  <a:tcPr/>
                </a:tc>
              </a:tr>
              <a:tr h="466090">
                <a:tc>
                  <a:txBody>
                    <a:bodyPr/>
                    <a:lstStyle/>
                    <a:p>
                      <a:r>
                        <a:rPr lang="en-US" sz="2400" b="1" baseline="30000" dirty="0" smtClean="0">
                          <a:latin typeface="Arial Narrow" pitchFamily="34" charset="0"/>
                        </a:rPr>
                        <a:t>18</a:t>
                      </a:r>
                      <a:r>
                        <a:rPr lang="en-US" sz="2400" b="1" dirty="0" smtClean="0">
                          <a:latin typeface="Arial Narrow" pitchFamily="34" charset="0"/>
                        </a:rPr>
                        <a:t>O</a:t>
                      </a:r>
                      <a:endParaRPr lang="en-US" sz="2400" b="1" dirty="0">
                        <a:latin typeface="Arial Narrow" pitchFamily="34" charset="0"/>
                      </a:endParaRPr>
                    </a:p>
                  </a:txBody>
                  <a:tcPr/>
                </a:tc>
                <a:tc>
                  <a:txBody>
                    <a:bodyPr/>
                    <a:lstStyle/>
                    <a:p>
                      <a:r>
                        <a:rPr lang="en-US" sz="2400" b="1" dirty="0" smtClean="0">
                          <a:latin typeface="Arial Narrow" pitchFamily="34" charset="0"/>
                        </a:rPr>
                        <a:t>.021</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16</a:t>
                      </a:r>
                      <a:r>
                        <a:rPr lang="en-US" sz="2400" b="1" dirty="0" smtClean="0">
                          <a:latin typeface="Arial Narrow" pitchFamily="34" charset="0"/>
                        </a:rPr>
                        <a:t>O</a:t>
                      </a:r>
                      <a:endParaRPr lang="en-US" sz="2400" b="1" dirty="0">
                        <a:latin typeface="Arial Narrow" pitchFamily="34" charset="0"/>
                      </a:endParaRPr>
                    </a:p>
                  </a:txBody>
                  <a:tcPr/>
                </a:tc>
                <a:tc>
                  <a:txBody>
                    <a:bodyPr/>
                    <a:lstStyle/>
                    <a:p>
                      <a:r>
                        <a:rPr lang="en-US" sz="2400" b="1" dirty="0" smtClean="0">
                          <a:latin typeface="Arial Narrow" pitchFamily="34" charset="0"/>
                        </a:rPr>
                        <a:t>.021</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13</a:t>
                      </a:r>
                      <a:r>
                        <a:rPr lang="en-US" sz="2400" b="1" dirty="0" smtClean="0">
                          <a:latin typeface="Arial Narrow" pitchFamily="34" charset="0"/>
                        </a:rPr>
                        <a:t>C</a:t>
                      </a:r>
                      <a:endParaRPr lang="en-US" sz="2400" b="1" dirty="0">
                        <a:latin typeface="Arial Narrow" pitchFamily="34" charset="0"/>
                      </a:endParaRPr>
                    </a:p>
                  </a:txBody>
                  <a:tcPr/>
                </a:tc>
                <a:tc>
                  <a:txBody>
                    <a:bodyPr/>
                    <a:lstStyle/>
                    <a:p>
                      <a:r>
                        <a:rPr lang="en-US" sz="2400" b="1" dirty="0" smtClean="0">
                          <a:latin typeface="Arial Narrow" pitchFamily="34" charset="0"/>
                        </a:rPr>
                        <a:t>-------</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12</a:t>
                      </a:r>
                      <a:r>
                        <a:rPr lang="en-US" sz="2400" b="1" dirty="0" smtClean="0">
                          <a:latin typeface="Arial Narrow" pitchFamily="34" charset="0"/>
                        </a:rPr>
                        <a:t>C</a:t>
                      </a:r>
                      <a:endParaRPr lang="en-US" sz="2400" b="1" dirty="0">
                        <a:latin typeface="Arial Narrow" pitchFamily="34" charset="0"/>
                      </a:endParaRPr>
                    </a:p>
                  </a:txBody>
                  <a:tcPr/>
                </a:tc>
                <a:tc>
                  <a:txBody>
                    <a:bodyPr/>
                    <a:lstStyle/>
                    <a:p>
                      <a:r>
                        <a:rPr lang="en-US" sz="2400" b="1" dirty="0" smtClean="0">
                          <a:latin typeface="Arial Narrow" pitchFamily="34" charset="0"/>
                        </a:rPr>
                        <a:t>.592</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169</a:t>
                      </a:r>
                      <a:r>
                        <a:rPr lang="en-US" sz="2400" b="1" dirty="0" smtClean="0">
                          <a:latin typeface="Arial Narrow" pitchFamily="34" charset="0"/>
                        </a:rPr>
                        <a:t>Tm</a:t>
                      </a:r>
                      <a:endParaRPr lang="en-US" sz="2400" b="1" dirty="0">
                        <a:latin typeface="Arial Narrow" pitchFamily="34" charset="0"/>
                      </a:endParaRPr>
                    </a:p>
                  </a:txBody>
                  <a:tcPr/>
                </a:tc>
                <a:tc>
                  <a:txBody>
                    <a:bodyPr/>
                    <a:lstStyle/>
                    <a:p>
                      <a:r>
                        <a:rPr lang="en-US" sz="2400" b="1" dirty="0" smtClean="0">
                          <a:latin typeface="Arial Narrow" pitchFamily="34" charset="0"/>
                        </a:rPr>
                        <a:t>.295</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153</a:t>
                      </a:r>
                      <a:r>
                        <a:rPr lang="en-US" sz="2400" b="1" dirty="0" smtClean="0">
                          <a:latin typeface="Arial Narrow" pitchFamily="34" charset="0"/>
                        </a:rPr>
                        <a:t>Eu</a:t>
                      </a:r>
                      <a:endParaRPr lang="en-US" sz="2400" b="1" dirty="0">
                        <a:latin typeface="Arial Narrow" pitchFamily="34" charset="0"/>
                      </a:endParaRPr>
                    </a:p>
                  </a:txBody>
                  <a:tcPr/>
                </a:tc>
                <a:tc>
                  <a:txBody>
                    <a:bodyPr/>
                    <a:lstStyle/>
                    <a:p>
                      <a:r>
                        <a:rPr lang="en-US" sz="2400" b="1" dirty="0" smtClean="0">
                          <a:latin typeface="Arial Narrow" pitchFamily="34" charset="0"/>
                        </a:rPr>
                        <a:t>.252</a:t>
                      </a:r>
                      <a:endParaRPr lang="en-US" sz="2400" b="1" dirty="0">
                        <a:latin typeface="Arial Narrow" pitchFamily="34" charset="0"/>
                      </a:endParaRPr>
                    </a:p>
                  </a:txBody>
                  <a:tcPr/>
                </a:tc>
              </a:tr>
              <a:tr h="466090">
                <a:tc>
                  <a:txBody>
                    <a:bodyPr/>
                    <a:lstStyle/>
                    <a:p>
                      <a:r>
                        <a:rPr lang="en-US" sz="2400" b="1" baseline="30000" dirty="0" smtClean="0">
                          <a:latin typeface="Arial Narrow" pitchFamily="34" charset="0"/>
                        </a:rPr>
                        <a:t>175</a:t>
                      </a:r>
                      <a:r>
                        <a:rPr lang="en-US" sz="2400" b="1" dirty="0" smtClean="0">
                          <a:latin typeface="Arial Narrow" pitchFamily="34" charset="0"/>
                        </a:rPr>
                        <a:t>Lu</a:t>
                      </a:r>
                      <a:endParaRPr lang="en-US" sz="2400" b="1" dirty="0">
                        <a:latin typeface="Arial Narrow" pitchFamily="34" charset="0"/>
                      </a:endParaRPr>
                    </a:p>
                  </a:txBody>
                  <a:tcPr/>
                </a:tc>
                <a:tc>
                  <a:txBody>
                    <a:bodyPr/>
                    <a:lstStyle/>
                    <a:p>
                      <a:r>
                        <a:rPr lang="en-US" sz="2400" b="1" dirty="0" smtClean="0">
                          <a:latin typeface="Arial Narrow" pitchFamily="34" charset="0"/>
                        </a:rPr>
                        <a:t>-------</a:t>
                      </a:r>
                      <a:endParaRPr lang="en-US" sz="2400" b="1" dirty="0">
                        <a:latin typeface="Arial Narrow" pitchFamily="34" charset="0"/>
                      </a:endParaRPr>
                    </a:p>
                  </a:txBody>
                  <a:tcPr/>
                </a:tc>
              </a:tr>
            </a:tbl>
          </a:graphicData>
        </a:graphic>
      </p:graphicFrame>
      <p:sp>
        <p:nvSpPr>
          <p:cNvPr id="5" name="TextBox 4"/>
          <p:cNvSpPr txBox="1"/>
          <p:nvPr/>
        </p:nvSpPr>
        <p:spPr>
          <a:xfrm>
            <a:off x="533400" y="381000"/>
            <a:ext cx="3640138" cy="523875"/>
          </a:xfrm>
          <a:prstGeom prst="rect">
            <a:avLst/>
          </a:prstGeom>
          <a:solidFill>
            <a:schemeClr val="accent5">
              <a:lumMod val="60000"/>
              <a:lumOff val="40000"/>
            </a:schemeClr>
          </a:solidFill>
          <a:ln w="38100">
            <a:solidFill>
              <a:srgbClr val="FFC000"/>
            </a:solidFill>
          </a:ln>
        </p:spPr>
        <p:txBody>
          <a:bodyPr wrap="none">
            <a:spAutoFit/>
          </a:bodyPr>
          <a:lstStyle/>
          <a:p>
            <a:pPr>
              <a:defRPr/>
            </a:pPr>
            <a:r>
              <a:rPr lang="en-US" sz="2800" b="1" dirty="0">
                <a:effectLst>
                  <a:outerShdw blurRad="38100" dist="38100" dir="2700000" algn="tl">
                    <a:srgbClr val="000000">
                      <a:alpha val="43137"/>
                    </a:srgbClr>
                  </a:outerShdw>
                </a:effectLst>
              </a:rPr>
              <a:t>Deformation Values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2400" y="152400"/>
            <a:ext cx="8682038" cy="6511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9144000" cy="6858000"/>
          </a:xfrm>
        </p:grpSpPr>
        <p:sp>
          <p:nvSpPr>
            <p:cNvPr id="19" name="Rectangle 18"/>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
            <p:cNvGrpSpPr/>
            <p:nvPr/>
          </p:nvGrpSpPr>
          <p:grpSpPr>
            <a:xfrm>
              <a:off x="0" y="6101132"/>
              <a:ext cx="9144000" cy="756868"/>
              <a:chOff x="0" y="6101132"/>
              <a:chExt cx="9144000" cy="756868"/>
            </a:xfrm>
          </p:grpSpPr>
          <p:sp>
            <p:nvSpPr>
              <p:cNvPr id="21" name="Rectangle 20"/>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22" name="Group 12"/>
              <p:cNvGrpSpPr/>
              <p:nvPr/>
            </p:nvGrpSpPr>
            <p:grpSpPr>
              <a:xfrm>
                <a:off x="7620000" y="6101132"/>
                <a:ext cx="1447800" cy="756868"/>
                <a:chOff x="7239000" y="5643932"/>
                <a:chExt cx="1447800" cy="756868"/>
              </a:xfrm>
            </p:grpSpPr>
            <p:pic>
              <p:nvPicPr>
                <p:cNvPr id="23" name="Picture 4" descr="http://4.bp.blogspot.com/_15wiEFP1yrQ/TSwZ4DLtieI/AAAAAAAAAIE/Vc0OriM_Hj0/s1600/LOGO2.JPG"/>
                <p:cNvPicPr>
                  <a:picLocks noChangeAspect="1" noChangeArrowheads="1"/>
                </p:cNvPicPr>
                <p:nvPr/>
              </p:nvPicPr>
              <p:blipFill>
                <a:blip r:embed="rId2"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 descr="http://2.bp.blogspot.com/-ep3WjnhnQCg/T_Vf9ORSJVI/AAAAAAAACow/wRTywJgaNm0/s200/iuac_logo.jpg"/>
                <p:cNvPicPr>
                  <a:picLocks noChangeAspect="1" noChangeArrowheads="1"/>
                </p:cNvPicPr>
                <p:nvPr/>
              </p:nvPicPr>
              <p:blipFill>
                <a:blip r:embed="rId3"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cxnSp>
        <p:nvCxnSpPr>
          <p:cNvPr id="28" name="Straight Connector 27"/>
          <p:cNvCxnSpPr/>
          <p:nvPr/>
        </p:nvCxnSpPr>
        <p:spPr>
          <a:xfrm>
            <a:off x="0" y="3048000"/>
            <a:ext cx="9144000" cy="1588"/>
          </a:xfrm>
          <a:prstGeom prst="line">
            <a:avLst/>
          </a:prstGeom>
          <a:ln w="38100">
            <a:solidFill>
              <a:schemeClr val="accent5">
                <a:lumMod val="50000"/>
              </a:schemeClr>
            </a:solidFill>
          </a:ln>
        </p:spPr>
        <p:style>
          <a:lnRef idx="1">
            <a:schemeClr val="dk1"/>
          </a:lnRef>
          <a:fillRef idx="0">
            <a:schemeClr val="dk1"/>
          </a:fillRef>
          <a:effectRef idx="0">
            <a:schemeClr val="dk1"/>
          </a:effectRef>
          <a:fontRef idx="minor">
            <a:schemeClr val="tx1"/>
          </a:fontRef>
        </p:style>
      </p:cxnSp>
      <p:sp>
        <p:nvSpPr>
          <p:cNvPr id="53" name="AutoShape 4"/>
          <p:cNvSpPr>
            <a:spLocks noChangeArrowheads="1"/>
          </p:cNvSpPr>
          <p:nvPr/>
        </p:nvSpPr>
        <p:spPr bwMode="auto">
          <a:xfrm>
            <a:off x="914400" y="2514600"/>
            <a:ext cx="7391400" cy="374571"/>
          </a:xfrm>
          <a:prstGeom prst="roundRect">
            <a:avLst>
              <a:gd name="adj" fmla="val 16667"/>
            </a:avLst>
          </a:prstGeom>
          <a:solidFill>
            <a:schemeClr val="bg1"/>
          </a:solidFill>
          <a:ln>
            <a:solidFill>
              <a:schemeClr val="tx1"/>
            </a:solidFill>
            <a:headEnd/>
            <a:tailEnd/>
          </a:ln>
          <a:effectLst>
            <a:outerShdw blurRad="939800" dist="2286000" dir="16920000" algn="ctr" rotWithShape="0">
              <a:srgbClr val="000000">
                <a:alpha val="7000"/>
              </a:srgbClr>
            </a:outerShdw>
          </a:effectLst>
        </p:spPr>
        <p:style>
          <a:lnRef idx="2">
            <a:schemeClr val="accent2"/>
          </a:lnRef>
          <a:fillRef idx="1003">
            <a:schemeClr val="lt2"/>
          </a:fillRef>
          <a:effectRef idx="0">
            <a:schemeClr val="accent2"/>
          </a:effectRef>
          <a:fontRef idx="minor">
            <a:schemeClr val="dk1"/>
          </a:fontRef>
        </p:style>
        <p:txBody>
          <a:bodyPr wrap="square">
            <a:spAutoFit/>
          </a:bodyPr>
          <a:lstStyle/>
          <a:p>
            <a:pPr algn="just">
              <a:spcBef>
                <a:spcPct val="50000"/>
              </a:spcBef>
              <a:defRPr/>
            </a:pPr>
            <a:r>
              <a:rPr lang="en-US" sz="1600" dirty="0">
                <a:ln w="12700">
                  <a:solidFill>
                    <a:srgbClr val="220CA4"/>
                  </a:solidFill>
                  <a:prstDash val="solid"/>
                </a:ln>
                <a:solidFill>
                  <a:srgbClr val="00B050"/>
                </a:solidFill>
                <a:latin typeface="Californian FB" pitchFamily="18" charset="0"/>
                <a:ea typeface="BatangChe" pitchFamily="49" charset="-127"/>
                <a:cs typeface="Times New Roman" pitchFamily="18" charset="0"/>
              </a:rPr>
              <a:t>Excited CN de-excites by the emission of light-nuclear-particle(s) and/or </a:t>
            </a:r>
            <a:r>
              <a:rPr lang="en-US" sz="1600" dirty="0">
                <a:ln w="12700">
                  <a:solidFill>
                    <a:srgbClr val="220CA4"/>
                  </a:solidFill>
                  <a:prstDash val="solid"/>
                </a:ln>
                <a:solidFill>
                  <a:srgbClr val="00B050"/>
                </a:solidFill>
                <a:latin typeface="Californian FB" pitchFamily="18" charset="0"/>
                <a:ea typeface="BatangChe" pitchFamily="49" charset="-127"/>
                <a:cs typeface="Times New Roman" pitchFamily="18" charset="0"/>
                <a:sym typeface="Symbol"/>
              </a:rPr>
              <a:t>-</a:t>
            </a:r>
            <a:r>
              <a:rPr lang="en-US" sz="1600" dirty="0" smtClean="0">
                <a:ln w="12700">
                  <a:solidFill>
                    <a:srgbClr val="220CA4"/>
                  </a:solidFill>
                  <a:prstDash val="solid"/>
                </a:ln>
                <a:solidFill>
                  <a:srgbClr val="00B050"/>
                </a:solidFill>
                <a:latin typeface="Californian FB" pitchFamily="18" charset="0"/>
                <a:ea typeface="BatangChe" pitchFamily="49" charset="-127"/>
                <a:cs typeface="Times New Roman" pitchFamily="18" charset="0"/>
                <a:sym typeface="Symbol"/>
              </a:rPr>
              <a:t>radiations .</a:t>
            </a:r>
            <a:endParaRPr lang="en-US" sz="1600" dirty="0">
              <a:ln w="12700">
                <a:solidFill>
                  <a:srgbClr val="220CA4"/>
                </a:solidFill>
                <a:prstDash val="solid"/>
              </a:ln>
              <a:solidFill>
                <a:srgbClr val="00B050"/>
              </a:solidFill>
              <a:latin typeface="Californian FB" pitchFamily="18" charset="0"/>
              <a:ea typeface="BatangChe" pitchFamily="49" charset="-127"/>
              <a:cs typeface="Times New Roman" pitchFamily="18" charset="0"/>
            </a:endParaRPr>
          </a:p>
        </p:txBody>
      </p:sp>
      <p:sp>
        <p:nvSpPr>
          <p:cNvPr id="74" name="AutoShape 20"/>
          <p:cNvSpPr>
            <a:spLocks noChangeArrowheads="1"/>
          </p:cNvSpPr>
          <p:nvPr/>
        </p:nvSpPr>
        <p:spPr bwMode="auto">
          <a:xfrm>
            <a:off x="304800" y="3200400"/>
            <a:ext cx="2514600" cy="3810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ICF characteristics ?</a:t>
            </a:r>
            <a:endParaRPr lang="en-US" sz="2000" dirty="0">
              <a:ln>
                <a:solidFill>
                  <a:srgbClr val="0000FF"/>
                </a:solidFill>
              </a:ln>
              <a:solidFill>
                <a:srgbClr val="0000FF"/>
              </a:solidFill>
              <a:latin typeface="Arial" pitchFamily="34" charset="0"/>
              <a:cs typeface="Arial" pitchFamily="34" charset="0"/>
            </a:endParaRPr>
          </a:p>
        </p:txBody>
      </p:sp>
      <p:sp>
        <p:nvSpPr>
          <p:cNvPr id="82" name="Rounded Rectangle 81"/>
          <p:cNvSpPr/>
          <p:nvPr/>
        </p:nvSpPr>
        <p:spPr>
          <a:xfrm>
            <a:off x="381000" y="3733800"/>
            <a:ext cx="8382000" cy="274320"/>
          </a:xfrm>
          <a:prstGeom prst="roundRect">
            <a:avLst>
              <a:gd name="adj" fmla="val 436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SzPct val="110000"/>
              <a:buFont typeface="Arial" pitchFamily="34" charset="0"/>
              <a:buChar char="•"/>
            </a:pPr>
            <a:r>
              <a:rPr lang="en-US" sz="1600" b="1" dirty="0" smtClean="0">
                <a:ln w="18415" cmpd="sng">
                  <a:noFill/>
                  <a:prstDash val="solid"/>
                </a:ln>
                <a:solidFill>
                  <a:srgbClr val="0000FF"/>
                </a:solidFill>
                <a:latin typeface="Arial" pitchFamily="34" charset="0"/>
                <a:cs typeface="Arial" pitchFamily="34" charset="0"/>
              </a:rPr>
              <a:t>Higher production cross-section than statistical code</a:t>
            </a:r>
            <a:r>
              <a:rPr lang="en-US" sz="1100" b="1" dirty="0" smtClean="0">
                <a:ln w="18415" cmpd="sng">
                  <a:noFill/>
                  <a:prstDash val="solid"/>
                </a:ln>
                <a:solidFill>
                  <a:schemeClr val="tx1"/>
                </a:solidFill>
                <a:latin typeface="Arial" pitchFamily="34" charset="0"/>
                <a:cs typeface="Arial" pitchFamily="34" charset="0"/>
              </a:rPr>
              <a:t>          P. </a:t>
            </a:r>
            <a:r>
              <a:rPr lang="en-US" sz="1100" b="1" dirty="0" err="1" smtClean="0">
                <a:ln w="18415" cmpd="sng">
                  <a:noFill/>
                  <a:prstDash val="solid"/>
                </a:ln>
                <a:solidFill>
                  <a:schemeClr val="tx1"/>
                </a:solidFill>
                <a:latin typeface="Arial" pitchFamily="34" charset="0"/>
                <a:cs typeface="Arial" pitchFamily="34" charset="0"/>
              </a:rPr>
              <a:t>Vergani</a:t>
            </a:r>
            <a:r>
              <a:rPr lang="en-US" sz="1100" b="1" dirty="0" smtClean="0">
                <a:ln w="18415" cmpd="sng">
                  <a:noFill/>
                  <a:prstDash val="solid"/>
                </a:ln>
                <a:solidFill>
                  <a:schemeClr val="tx1"/>
                </a:solidFill>
                <a:latin typeface="Arial" pitchFamily="34" charset="0"/>
                <a:cs typeface="Arial" pitchFamily="34" charset="0"/>
              </a:rPr>
              <a:t> </a:t>
            </a:r>
            <a:r>
              <a:rPr lang="en-US" sz="1100" i="1" dirty="0" smtClean="0">
                <a:ln w="18415" cmpd="sng">
                  <a:noFill/>
                  <a:prstDash val="solid"/>
                </a:ln>
                <a:solidFill>
                  <a:schemeClr val="tx1"/>
                </a:solidFill>
                <a:latin typeface="Arial" pitchFamily="34" charset="0"/>
                <a:cs typeface="Arial" pitchFamily="34" charset="0"/>
              </a:rPr>
              <a:t>et al</a:t>
            </a:r>
            <a:r>
              <a:rPr lang="en-US" sz="1100" b="1" dirty="0" smtClean="0">
                <a:ln w="18415" cmpd="sng">
                  <a:noFill/>
                  <a:prstDash val="solid"/>
                </a:ln>
                <a:solidFill>
                  <a:schemeClr val="tx1"/>
                </a:solidFill>
                <a:latin typeface="Arial" pitchFamily="34" charset="0"/>
                <a:cs typeface="Arial" pitchFamily="34" charset="0"/>
              </a:rPr>
              <a:t>.,</a:t>
            </a:r>
            <a:r>
              <a:rPr lang="en-US" sz="1100" b="1" dirty="0" smtClean="0">
                <a:solidFill>
                  <a:schemeClr val="tx1"/>
                </a:solidFill>
                <a:latin typeface="Arial" pitchFamily="34" charset="0"/>
                <a:cs typeface="Arial" pitchFamily="34" charset="0"/>
              </a:rPr>
              <a:t> PRC 48, 1815 (1993)   </a:t>
            </a:r>
            <a:endParaRPr lang="en-US" sz="1100" b="1" dirty="0" smtClean="0">
              <a:ln w="18415" cmpd="sng">
                <a:noFill/>
                <a:prstDash val="solid"/>
              </a:ln>
              <a:solidFill>
                <a:schemeClr val="tx1"/>
              </a:solidFill>
              <a:latin typeface="Arial" pitchFamily="34" charset="0"/>
              <a:cs typeface="Arial" pitchFamily="34" charset="0"/>
            </a:endParaRPr>
          </a:p>
        </p:txBody>
      </p:sp>
      <p:sp>
        <p:nvSpPr>
          <p:cNvPr id="83" name="Rounded Rectangle 82"/>
          <p:cNvSpPr/>
          <p:nvPr/>
        </p:nvSpPr>
        <p:spPr>
          <a:xfrm>
            <a:off x="384048" y="4191000"/>
            <a:ext cx="8382000" cy="274320"/>
          </a:xfrm>
          <a:prstGeom prst="roundRect">
            <a:avLst>
              <a:gd name="adj" fmla="val 436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eaLnBrk="0" hangingPunct="0">
              <a:spcBef>
                <a:spcPts val="0"/>
              </a:spcBef>
              <a:spcAft>
                <a:spcPts val="0"/>
              </a:spcAft>
              <a:buSzPct val="110000"/>
              <a:buFont typeface="Arial" pitchFamily="34" charset="0"/>
              <a:buChar char="•"/>
              <a:defRPr/>
            </a:pPr>
            <a:r>
              <a:rPr lang="en-US" sz="1600" b="1" dirty="0" err="1" smtClean="0">
                <a:ln w="18415" cmpd="sng">
                  <a:noFill/>
                  <a:prstDash val="solid"/>
                </a:ln>
                <a:solidFill>
                  <a:srgbClr val="FF0000"/>
                </a:solidFill>
                <a:latin typeface="Arial" pitchFamily="34" charset="0"/>
                <a:cs typeface="Arial" pitchFamily="34" charset="0"/>
              </a:rPr>
              <a:t>E</a:t>
            </a:r>
            <a:r>
              <a:rPr lang="en-US" sz="1600" b="1" baseline="-25000" dirty="0" err="1" smtClean="0">
                <a:ln w="18415" cmpd="sng">
                  <a:noFill/>
                  <a:prstDash val="solid"/>
                </a:ln>
                <a:solidFill>
                  <a:srgbClr val="FF0000"/>
                </a:solidFill>
                <a:latin typeface="Arial" pitchFamily="34" charset="0"/>
                <a:cs typeface="Arial" pitchFamily="34" charset="0"/>
              </a:rPr>
              <a:t>spectator</a:t>
            </a:r>
            <a:r>
              <a:rPr lang="en-US" sz="1600" b="1" dirty="0" smtClean="0">
                <a:ln w="18415" cmpd="sng">
                  <a:noFill/>
                  <a:prstDash val="solid"/>
                </a:ln>
                <a:solidFill>
                  <a:srgbClr val="FF0000"/>
                </a:solidFill>
                <a:latin typeface="Arial" pitchFamily="34" charset="0"/>
                <a:cs typeface="Arial" pitchFamily="34" charset="0"/>
              </a:rPr>
              <a:t> = </a:t>
            </a:r>
            <a:r>
              <a:rPr lang="en-US" sz="1600" b="1" dirty="0" err="1" smtClean="0">
                <a:ln w="18415" cmpd="sng">
                  <a:noFill/>
                  <a:prstDash val="solid"/>
                </a:ln>
                <a:solidFill>
                  <a:srgbClr val="FF0000"/>
                </a:solidFill>
                <a:latin typeface="Arial" pitchFamily="34" charset="0"/>
                <a:cs typeface="Arial" pitchFamily="34" charset="0"/>
              </a:rPr>
              <a:t>E</a:t>
            </a:r>
            <a:r>
              <a:rPr lang="en-US" sz="1600" b="1" baseline="-25000" dirty="0" err="1" smtClean="0">
                <a:ln w="18415" cmpd="sng">
                  <a:noFill/>
                  <a:prstDash val="solid"/>
                </a:ln>
                <a:solidFill>
                  <a:srgbClr val="FF0000"/>
                </a:solidFill>
                <a:latin typeface="Arial" pitchFamily="34" charset="0"/>
                <a:cs typeface="Arial" pitchFamily="34" charset="0"/>
              </a:rPr>
              <a:t>projectile</a:t>
            </a:r>
            <a:r>
              <a:rPr lang="en-US" sz="1600" b="1" baseline="-25000" dirty="0" smtClean="0">
                <a:ln w="18415" cmpd="sng">
                  <a:noFill/>
                  <a:prstDash val="solid"/>
                </a:ln>
                <a:solidFill>
                  <a:srgbClr val="FF0000"/>
                </a:solidFill>
                <a:latin typeface="Arial" pitchFamily="34" charset="0"/>
                <a:cs typeface="Arial" pitchFamily="34" charset="0"/>
              </a:rPr>
              <a:t> </a:t>
            </a:r>
            <a:r>
              <a:rPr lang="en-US" sz="1600" b="1" dirty="0" smtClean="0">
                <a:ln w="18415" cmpd="sng">
                  <a:noFill/>
                  <a:prstDash val="solid"/>
                </a:ln>
                <a:solidFill>
                  <a:srgbClr val="FF0000"/>
                </a:solidFill>
                <a:latin typeface="Arial" pitchFamily="34" charset="0"/>
                <a:cs typeface="Arial" pitchFamily="34" charset="0"/>
              </a:rPr>
              <a:t>x spectator-projectile mass ratio </a:t>
            </a:r>
            <a:r>
              <a:rPr lang="en-US" sz="20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chemeClr val="tx1"/>
                </a:solidFill>
                <a:latin typeface="Arial" pitchFamily="34" charset="0"/>
                <a:cs typeface="Arial" pitchFamily="34" charset="0"/>
              </a:rPr>
              <a:t>H. C. Britt </a:t>
            </a:r>
            <a:r>
              <a:rPr lang="en-US" sz="1100" i="1" dirty="0" smtClean="0">
                <a:ln w="18415" cmpd="sng">
                  <a:noFill/>
                  <a:prstDash val="solid"/>
                </a:ln>
                <a:solidFill>
                  <a:schemeClr val="tx1"/>
                </a:solidFill>
                <a:latin typeface="Arial" pitchFamily="34" charset="0"/>
                <a:cs typeface="Arial" pitchFamily="34" charset="0"/>
              </a:rPr>
              <a:t>et al</a:t>
            </a:r>
            <a:r>
              <a:rPr lang="en-US" sz="1100" b="1" dirty="0" smtClean="0">
                <a:ln w="18415" cmpd="sng">
                  <a:noFill/>
                  <a:prstDash val="solid"/>
                </a:ln>
                <a:solidFill>
                  <a:schemeClr val="tx1"/>
                </a:solidFill>
                <a:latin typeface="Arial" pitchFamily="34" charset="0"/>
                <a:cs typeface="Arial" pitchFamily="34" charset="0"/>
              </a:rPr>
              <a:t>., PR124, 877 (1961)</a:t>
            </a:r>
          </a:p>
        </p:txBody>
      </p:sp>
      <p:sp>
        <p:nvSpPr>
          <p:cNvPr id="84" name="Rounded Rectangle 83"/>
          <p:cNvSpPr/>
          <p:nvPr/>
        </p:nvSpPr>
        <p:spPr>
          <a:xfrm>
            <a:off x="381000" y="4648200"/>
            <a:ext cx="8382000" cy="307848"/>
          </a:xfrm>
          <a:prstGeom prst="roundRect">
            <a:avLst>
              <a:gd name="adj" fmla="val 436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eaLnBrk="0" hangingPunct="0">
              <a:spcBef>
                <a:spcPts val="0"/>
              </a:spcBef>
              <a:spcAft>
                <a:spcPts val="0"/>
              </a:spcAft>
              <a:buSzPct val="110000"/>
              <a:buFont typeface="Arial" pitchFamily="34" charset="0"/>
              <a:buChar char="•"/>
              <a:defRPr/>
            </a:pPr>
            <a:r>
              <a:rPr lang="en-US" sz="1600" b="1" dirty="0" smtClean="0">
                <a:ln w="18415" cmpd="sng">
                  <a:noFill/>
                  <a:prstDash val="solid"/>
                </a:ln>
                <a:solidFill>
                  <a:srgbClr val="0000FF"/>
                </a:solidFill>
                <a:latin typeface="Arial" pitchFamily="34" charset="0"/>
                <a:cs typeface="Arial" pitchFamily="34" charset="0"/>
              </a:rPr>
              <a:t>Fractional LMT → A</a:t>
            </a:r>
            <a:r>
              <a:rPr lang="en-US" sz="1600" b="1" baseline="-25000" dirty="0" smtClean="0">
                <a:ln w="18415" cmpd="sng">
                  <a:noFill/>
                  <a:prstDash val="solid"/>
                </a:ln>
                <a:solidFill>
                  <a:srgbClr val="0000FF"/>
                </a:solidFill>
                <a:latin typeface="Arial" pitchFamily="34" charset="0"/>
                <a:cs typeface="Arial" pitchFamily="34" charset="0"/>
              </a:rPr>
              <a:t>CN’</a:t>
            </a:r>
            <a:r>
              <a:rPr lang="en-US" sz="1600" b="1" dirty="0" smtClean="0">
                <a:ln w="18415" cmpd="sng">
                  <a:noFill/>
                  <a:prstDash val="solid"/>
                </a:ln>
                <a:solidFill>
                  <a:srgbClr val="0000FF"/>
                </a:solidFill>
                <a:latin typeface="Arial" pitchFamily="34" charset="0"/>
                <a:cs typeface="Arial" pitchFamily="34" charset="0"/>
              </a:rPr>
              <a:t> &lt; CA</a:t>
            </a:r>
            <a:r>
              <a:rPr lang="en-US" sz="1600" b="1" baseline="-25000" dirty="0" smtClean="0">
                <a:ln w="18415" cmpd="sng">
                  <a:noFill/>
                  <a:prstDash val="solid"/>
                </a:ln>
                <a:solidFill>
                  <a:srgbClr val="0000FF"/>
                </a:solidFill>
                <a:latin typeface="Arial" pitchFamily="34" charset="0"/>
                <a:cs typeface="Arial" pitchFamily="34" charset="0"/>
              </a:rPr>
              <a:t>N </a:t>
            </a:r>
            <a:r>
              <a:rPr lang="en-US" sz="1600" b="1" dirty="0" smtClean="0">
                <a:ln w="18415" cmpd="sng">
                  <a:noFill/>
                  <a:prstDash val="solid"/>
                </a:ln>
                <a:solidFill>
                  <a:srgbClr val="0000FF"/>
                </a:solidFill>
                <a:latin typeface="Arial" pitchFamily="34" charset="0"/>
                <a:cs typeface="Arial" pitchFamily="34" charset="0"/>
              </a:rPr>
              <a:t>→ </a:t>
            </a:r>
            <a:r>
              <a:rPr lang="en-US" sz="1600" b="1" dirty="0" err="1" smtClean="0">
                <a:ln w="18415" cmpd="sng">
                  <a:noFill/>
                  <a:prstDash val="solid"/>
                </a:ln>
                <a:solidFill>
                  <a:srgbClr val="0000FF"/>
                </a:solidFill>
                <a:latin typeface="Arial" pitchFamily="34" charset="0"/>
                <a:cs typeface="Arial" pitchFamily="34" charset="0"/>
              </a:rPr>
              <a:t>E</a:t>
            </a:r>
            <a:r>
              <a:rPr lang="en-US" sz="1600" b="1" baseline="-25000" dirty="0" err="1" smtClean="0">
                <a:ln w="18415" cmpd="sng">
                  <a:noFill/>
                  <a:prstDash val="solid"/>
                </a:ln>
                <a:solidFill>
                  <a:srgbClr val="0000FF"/>
                </a:solidFill>
                <a:latin typeface="Arial" pitchFamily="34" charset="0"/>
                <a:cs typeface="Arial" pitchFamily="34" charset="0"/>
              </a:rPr>
              <a:t>recoil_CN</a:t>
            </a:r>
            <a:r>
              <a:rPr lang="en-US" sz="1600" b="1" baseline="-25000" dirty="0" smtClean="0">
                <a:ln w="18415" cmpd="sng">
                  <a:noFill/>
                  <a:prstDash val="solid"/>
                </a:ln>
                <a:solidFill>
                  <a:srgbClr val="0000FF"/>
                </a:solidFill>
                <a:latin typeface="Arial" pitchFamily="34" charset="0"/>
                <a:cs typeface="Arial" pitchFamily="34" charset="0"/>
              </a:rPr>
              <a:t>’ </a:t>
            </a:r>
            <a:r>
              <a:rPr lang="en-US" sz="1600" b="1" dirty="0" smtClean="0">
                <a:ln w="18415" cmpd="sng">
                  <a:noFill/>
                  <a:prstDash val="solid"/>
                </a:ln>
                <a:solidFill>
                  <a:srgbClr val="0000FF"/>
                </a:solidFill>
                <a:latin typeface="Arial" pitchFamily="34" charset="0"/>
                <a:cs typeface="Arial" pitchFamily="34" charset="0"/>
              </a:rPr>
              <a:t>&lt; </a:t>
            </a:r>
            <a:r>
              <a:rPr lang="en-US" sz="1600" b="1" dirty="0" err="1" smtClean="0">
                <a:ln w="18415" cmpd="sng">
                  <a:noFill/>
                  <a:prstDash val="solid"/>
                </a:ln>
                <a:solidFill>
                  <a:srgbClr val="0000FF"/>
                </a:solidFill>
                <a:latin typeface="Arial" pitchFamily="34" charset="0"/>
                <a:cs typeface="Arial" pitchFamily="34" charset="0"/>
              </a:rPr>
              <a:t>E</a:t>
            </a:r>
            <a:r>
              <a:rPr lang="en-US" sz="1600" b="1" baseline="-25000" dirty="0" err="1" smtClean="0">
                <a:ln w="18415" cmpd="sng">
                  <a:noFill/>
                  <a:prstDash val="solid"/>
                </a:ln>
                <a:solidFill>
                  <a:srgbClr val="0000FF"/>
                </a:solidFill>
                <a:latin typeface="Arial" pitchFamily="34" charset="0"/>
                <a:cs typeface="Arial" pitchFamily="34" charset="0"/>
              </a:rPr>
              <a:t>recoil_CN</a:t>
            </a:r>
            <a:r>
              <a:rPr lang="en-US" sz="20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rgbClr val="FF0000"/>
                </a:solidFill>
                <a:latin typeface="Arial" pitchFamily="34" charset="0"/>
                <a:cs typeface="Arial" pitchFamily="34" charset="0"/>
              </a:rPr>
              <a:t>      </a:t>
            </a:r>
            <a:r>
              <a:rPr lang="en-US" sz="1100" b="1" dirty="0" smtClean="0">
                <a:ln w="18415" cmpd="sng">
                  <a:noFill/>
                  <a:prstDash val="solid"/>
                </a:ln>
                <a:solidFill>
                  <a:schemeClr val="tx1"/>
                </a:solidFill>
                <a:latin typeface="Arial" pitchFamily="34" charset="0"/>
                <a:cs typeface="Arial" pitchFamily="34" charset="0"/>
              </a:rPr>
              <a:t>P. </a:t>
            </a:r>
            <a:r>
              <a:rPr lang="en-US" sz="1100" b="1" dirty="0" err="1" smtClean="0">
                <a:ln w="18415" cmpd="sng">
                  <a:noFill/>
                  <a:prstDash val="solid"/>
                </a:ln>
                <a:solidFill>
                  <a:schemeClr val="tx1"/>
                </a:solidFill>
                <a:latin typeface="Arial" pitchFamily="34" charset="0"/>
                <a:cs typeface="Arial" pitchFamily="34" charset="0"/>
              </a:rPr>
              <a:t>Vergani</a:t>
            </a:r>
            <a:r>
              <a:rPr lang="en-US" sz="1100" b="1" dirty="0" smtClean="0">
                <a:ln w="18415" cmpd="sng">
                  <a:noFill/>
                  <a:prstDash val="solid"/>
                </a:ln>
                <a:solidFill>
                  <a:schemeClr val="tx1"/>
                </a:solidFill>
                <a:latin typeface="Arial" pitchFamily="34" charset="0"/>
                <a:cs typeface="Arial" pitchFamily="34" charset="0"/>
              </a:rPr>
              <a:t> </a:t>
            </a:r>
            <a:r>
              <a:rPr lang="en-US" sz="1100" i="1" dirty="0" smtClean="0">
                <a:ln w="18415" cmpd="sng">
                  <a:noFill/>
                  <a:prstDash val="solid"/>
                </a:ln>
                <a:solidFill>
                  <a:schemeClr val="tx1"/>
                </a:solidFill>
                <a:latin typeface="Arial" pitchFamily="34" charset="0"/>
                <a:cs typeface="Arial" pitchFamily="34" charset="0"/>
              </a:rPr>
              <a:t>et al</a:t>
            </a:r>
            <a:r>
              <a:rPr lang="en-US" sz="1100" b="1" dirty="0" smtClean="0">
                <a:ln w="18415" cmpd="sng">
                  <a:noFill/>
                  <a:prstDash val="solid"/>
                </a:ln>
                <a:solidFill>
                  <a:schemeClr val="tx1"/>
                </a:solidFill>
                <a:latin typeface="Arial" pitchFamily="34" charset="0"/>
                <a:cs typeface="Arial" pitchFamily="34" charset="0"/>
              </a:rPr>
              <a:t>.,</a:t>
            </a:r>
            <a:r>
              <a:rPr lang="en-US" sz="1100" b="1" dirty="0" smtClean="0">
                <a:solidFill>
                  <a:schemeClr val="tx1"/>
                </a:solidFill>
                <a:latin typeface="Arial" pitchFamily="34" charset="0"/>
                <a:cs typeface="Arial" pitchFamily="34" charset="0"/>
              </a:rPr>
              <a:t> PRC 48, 1815 (1993)</a:t>
            </a:r>
            <a:endParaRPr lang="en-US" sz="1100" b="1" dirty="0" smtClean="0">
              <a:ln w="18415" cmpd="sng">
                <a:noFill/>
                <a:prstDash val="solid"/>
              </a:ln>
              <a:solidFill>
                <a:schemeClr val="tx1"/>
              </a:solidFill>
              <a:latin typeface="Arial" pitchFamily="34" charset="0"/>
              <a:cs typeface="Arial" pitchFamily="34" charset="0"/>
            </a:endParaRPr>
          </a:p>
        </p:txBody>
      </p:sp>
      <p:sp>
        <p:nvSpPr>
          <p:cNvPr id="85" name="Rounded Rectangle 84"/>
          <p:cNvSpPr/>
          <p:nvPr/>
        </p:nvSpPr>
        <p:spPr>
          <a:xfrm>
            <a:off x="381000" y="5105400"/>
            <a:ext cx="8382000" cy="274320"/>
          </a:xfrm>
          <a:prstGeom prst="roundRect">
            <a:avLst>
              <a:gd name="adj" fmla="val 436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eaLnBrk="0" hangingPunct="0">
              <a:spcBef>
                <a:spcPts val="0"/>
              </a:spcBef>
              <a:spcAft>
                <a:spcPts val="0"/>
              </a:spcAft>
              <a:buSzPct val="110000"/>
              <a:buFont typeface="Arial" pitchFamily="34" charset="0"/>
              <a:buChar char="•"/>
              <a:defRPr/>
            </a:pPr>
            <a:r>
              <a:rPr lang="en-US" sz="1600" b="1" dirty="0" smtClean="0">
                <a:ln w="18415" cmpd="sng">
                  <a:noFill/>
                  <a:prstDash val="solid"/>
                </a:ln>
                <a:solidFill>
                  <a:srgbClr val="FF0000"/>
                </a:solidFill>
                <a:latin typeface="Arial" pitchFamily="34" charset="0"/>
                <a:cs typeface="Arial" pitchFamily="34" charset="0"/>
              </a:rPr>
              <a:t>Forward peaked PLFs</a:t>
            </a:r>
            <a:r>
              <a:rPr lang="en-US" sz="20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rgbClr val="0000FF"/>
                </a:solidFill>
                <a:latin typeface="Arial" pitchFamily="34" charset="0"/>
                <a:cs typeface="Arial" pitchFamily="34" charset="0"/>
              </a:rPr>
              <a:t>                                                     </a:t>
            </a:r>
            <a:r>
              <a:rPr lang="en-US" sz="1100" b="1" dirty="0" smtClean="0">
                <a:ln w="18415" cmpd="sng">
                  <a:noFill/>
                  <a:prstDash val="solid"/>
                </a:ln>
                <a:solidFill>
                  <a:schemeClr val="tx1"/>
                </a:solidFill>
                <a:latin typeface="Arial" pitchFamily="34" charset="0"/>
                <a:cs typeface="Arial" pitchFamily="34" charset="0"/>
              </a:rPr>
              <a:t>R. I. </a:t>
            </a:r>
            <a:r>
              <a:rPr lang="en-US" sz="1100" b="1" dirty="0" err="1" smtClean="0">
                <a:ln w="18415" cmpd="sng">
                  <a:noFill/>
                  <a:prstDash val="solid"/>
                </a:ln>
                <a:solidFill>
                  <a:schemeClr val="tx1"/>
                </a:solidFill>
                <a:latin typeface="Arial" pitchFamily="34" charset="0"/>
                <a:cs typeface="Arial" pitchFamily="34" charset="0"/>
              </a:rPr>
              <a:t>Badran</a:t>
            </a:r>
            <a:r>
              <a:rPr lang="en-US" sz="1100" b="1" dirty="0" smtClean="0">
                <a:ln w="18415" cmpd="sng">
                  <a:noFill/>
                  <a:prstDash val="solid"/>
                </a:ln>
                <a:solidFill>
                  <a:schemeClr val="tx1"/>
                </a:solidFill>
                <a:latin typeface="Arial" pitchFamily="34" charset="0"/>
                <a:cs typeface="Arial" pitchFamily="34" charset="0"/>
              </a:rPr>
              <a:t> </a:t>
            </a:r>
            <a:r>
              <a:rPr lang="en-US" sz="1100" i="1" dirty="0" smtClean="0">
                <a:ln w="18415" cmpd="sng">
                  <a:noFill/>
                  <a:prstDash val="solid"/>
                </a:ln>
                <a:solidFill>
                  <a:schemeClr val="tx1"/>
                </a:solidFill>
                <a:latin typeface="Arial" pitchFamily="34" charset="0"/>
                <a:cs typeface="Arial" pitchFamily="34" charset="0"/>
              </a:rPr>
              <a:t>et al</a:t>
            </a:r>
            <a:r>
              <a:rPr lang="en-US" sz="1100" b="1" dirty="0" smtClean="0">
                <a:ln w="18415" cmpd="sng">
                  <a:noFill/>
                  <a:prstDash val="solid"/>
                </a:ln>
                <a:solidFill>
                  <a:schemeClr val="tx1"/>
                </a:solidFill>
                <a:latin typeface="Arial" pitchFamily="34" charset="0"/>
                <a:cs typeface="Arial" pitchFamily="34" charset="0"/>
              </a:rPr>
              <a:t>.,</a:t>
            </a:r>
            <a:r>
              <a:rPr lang="en-US" sz="1100" b="1" dirty="0" smtClean="0">
                <a:solidFill>
                  <a:schemeClr val="tx1"/>
                </a:solidFill>
                <a:latin typeface="Arial" pitchFamily="34" charset="0"/>
                <a:cs typeface="Arial" pitchFamily="34" charset="0"/>
              </a:rPr>
              <a:t> EPJA 12, 317 (2001)</a:t>
            </a:r>
            <a:endParaRPr lang="en-US" sz="1100" b="1" dirty="0" smtClean="0">
              <a:ln w="18415" cmpd="sng">
                <a:noFill/>
                <a:prstDash val="solid"/>
              </a:ln>
              <a:solidFill>
                <a:schemeClr val="tx1"/>
              </a:solidFill>
              <a:latin typeface="Arial" pitchFamily="34" charset="0"/>
              <a:cs typeface="Arial" pitchFamily="34" charset="0"/>
            </a:endParaRPr>
          </a:p>
        </p:txBody>
      </p:sp>
      <p:sp>
        <p:nvSpPr>
          <p:cNvPr id="86" name="Rounded Rectangle 85"/>
          <p:cNvSpPr/>
          <p:nvPr/>
        </p:nvSpPr>
        <p:spPr>
          <a:xfrm>
            <a:off x="381000" y="5516880"/>
            <a:ext cx="8382000" cy="274320"/>
          </a:xfrm>
          <a:prstGeom prst="roundRect">
            <a:avLst>
              <a:gd name="adj" fmla="val 436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eaLnBrk="0" hangingPunct="0">
              <a:spcBef>
                <a:spcPts val="0"/>
              </a:spcBef>
              <a:spcAft>
                <a:spcPts val="0"/>
              </a:spcAft>
              <a:buSzPct val="110000"/>
              <a:buFont typeface="Arial" pitchFamily="34" charset="0"/>
              <a:buChar char="•"/>
              <a:defRPr/>
            </a:pPr>
            <a:r>
              <a:rPr lang="en-US" sz="1600" b="1" dirty="0" smtClean="0">
                <a:ln w="18415" cmpd="sng">
                  <a:noFill/>
                  <a:prstDash val="solid"/>
                </a:ln>
                <a:solidFill>
                  <a:srgbClr val="0000FF"/>
                </a:solidFill>
                <a:latin typeface="Arial" pitchFamily="34" charset="0"/>
                <a:cs typeface="Arial" pitchFamily="34" charset="0"/>
              </a:rPr>
              <a:t>Spin distributions are different for CF and ICF residues   </a:t>
            </a:r>
            <a:r>
              <a:rPr lang="en-US" sz="1100" b="1" dirty="0" smtClean="0">
                <a:ln w="18415" cmpd="sng">
                  <a:noFill/>
                  <a:prstDash val="solid"/>
                </a:ln>
                <a:solidFill>
                  <a:schemeClr val="tx1"/>
                </a:solidFill>
                <a:latin typeface="Arial" pitchFamily="34" charset="0"/>
                <a:cs typeface="Arial" pitchFamily="34" charset="0"/>
              </a:rPr>
              <a:t>P. P. Singh </a:t>
            </a:r>
            <a:r>
              <a:rPr lang="en-US" sz="1100" i="1" dirty="0" smtClean="0">
                <a:ln w="18415" cmpd="sng">
                  <a:noFill/>
                  <a:prstDash val="solid"/>
                </a:ln>
                <a:solidFill>
                  <a:schemeClr val="tx1"/>
                </a:solidFill>
                <a:latin typeface="Arial" pitchFamily="34" charset="0"/>
                <a:cs typeface="Arial" pitchFamily="34" charset="0"/>
              </a:rPr>
              <a:t>et al.</a:t>
            </a:r>
            <a:r>
              <a:rPr lang="en-US" sz="1100" b="1" dirty="0" smtClean="0">
                <a:ln w="18415" cmpd="sng">
                  <a:noFill/>
                  <a:prstDash val="solid"/>
                </a:ln>
                <a:solidFill>
                  <a:schemeClr val="tx1"/>
                </a:solidFill>
                <a:latin typeface="Arial" pitchFamily="34" charset="0"/>
                <a:cs typeface="Arial" pitchFamily="34" charset="0"/>
              </a:rPr>
              <a:t>, PLB 671, 20 (2009)</a:t>
            </a:r>
          </a:p>
        </p:txBody>
      </p:sp>
      <p:grpSp>
        <p:nvGrpSpPr>
          <p:cNvPr id="87" name="Group 86"/>
          <p:cNvGrpSpPr/>
          <p:nvPr/>
        </p:nvGrpSpPr>
        <p:grpSpPr>
          <a:xfrm>
            <a:off x="0" y="914400"/>
            <a:ext cx="5334000" cy="1447800"/>
            <a:chOff x="152400" y="1143193"/>
            <a:chExt cx="5334000" cy="1447800"/>
          </a:xfrm>
        </p:grpSpPr>
        <p:sp>
          <p:nvSpPr>
            <p:cNvPr id="88" name="Oval 111"/>
            <p:cNvSpPr>
              <a:spLocks noChangeArrowheads="1"/>
            </p:cNvSpPr>
            <p:nvPr/>
          </p:nvSpPr>
          <p:spPr bwMode="auto">
            <a:xfrm>
              <a:off x="4800600" y="1708362"/>
              <a:ext cx="533400" cy="533738"/>
            </a:xfrm>
            <a:prstGeom prst="ellipse">
              <a:avLst/>
            </a:prstGeom>
            <a:solidFill>
              <a:schemeClr val="tx2">
                <a:lumMod val="75000"/>
              </a:schemeClr>
            </a:solidFill>
            <a:ln>
              <a:noFill/>
              <a:headEnd/>
              <a:tailEnd/>
            </a:ln>
            <a:effectLst/>
            <a:scene3d>
              <a:camera prst="orthographicFront">
                <a:rot lat="0" lon="0" rev="0"/>
              </a:camera>
              <a:lightRig rig="contrasting" dir="tl">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latin typeface="Maiandra GD" pitchFamily="34" charset="0"/>
              </a:endParaRPr>
            </a:p>
          </p:txBody>
        </p:sp>
        <p:sp>
          <p:nvSpPr>
            <p:cNvPr id="89" name="AutoShape 128"/>
            <p:cNvSpPr>
              <a:spLocks noChangeArrowheads="1"/>
            </p:cNvSpPr>
            <p:nvPr/>
          </p:nvSpPr>
          <p:spPr bwMode="auto">
            <a:xfrm>
              <a:off x="3581400" y="1600200"/>
              <a:ext cx="1905000" cy="746068"/>
            </a:xfrm>
            <a:prstGeom prst="roundRect">
              <a:avLst>
                <a:gd name="adj" fmla="val 16667"/>
              </a:avLst>
            </a:prstGeom>
            <a:noFill/>
            <a:ln w="25400">
              <a:solidFill>
                <a:srgbClr val="00FF00"/>
              </a:solidFill>
              <a:round/>
              <a:headEnd/>
              <a:tailEnd/>
            </a:ln>
          </p:spPr>
          <p:txBody>
            <a:bodyPr wrap="none" anchor="ctr"/>
            <a:lstStyle/>
            <a:p>
              <a:endParaRPr lang="en-US">
                <a:latin typeface="Maiandra GD" pitchFamily="34" charset="0"/>
              </a:endParaRPr>
            </a:p>
          </p:txBody>
        </p:sp>
        <p:sp>
          <p:nvSpPr>
            <p:cNvPr id="90" name="Rectangle 129"/>
            <p:cNvSpPr>
              <a:spLocks noChangeArrowheads="1"/>
            </p:cNvSpPr>
            <p:nvPr/>
          </p:nvSpPr>
          <p:spPr bwMode="auto">
            <a:xfrm>
              <a:off x="4038600" y="1371598"/>
              <a:ext cx="990600" cy="549275"/>
            </a:xfrm>
            <a:prstGeom prst="rect">
              <a:avLst/>
            </a:prstGeom>
            <a:noFill/>
            <a:ln w="9525">
              <a:noFill/>
              <a:miter lim="800000"/>
              <a:headEnd/>
              <a:tailEnd/>
            </a:ln>
            <a:effectLst/>
          </p:spPr>
          <p:txBody>
            <a:bodyPr anchor="b" anchorCtr="1"/>
            <a:lstStyle/>
            <a:p>
              <a:pPr>
                <a:defRPr/>
              </a:pPr>
              <a:r>
                <a:rPr lang="en-US" sz="1600" dirty="0">
                  <a:solidFill>
                    <a:schemeClr val="tx2"/>
                  </a:solidFill>
                  <a:effectLst>
                    <a:outerShdw blurRad="38100" dist="38100" dir="2700000" algn="tl">
                      <a:srgbClr val="000000"/>
                    </a:outerShdw>
                  </a:effectLst>
                  <a:latin typeface="Maiandra GD" pitchFamily="34" charset="0"/>
                </a:rPr>
                <a:t>ICF</a:t>
              </a:r>
              <a:endParaRPr lang="en-US" sz="1600" baseline="-25000" dirty="0">
                <a:solidFill>
                  <a:schemeClr val="tx2"/>
                </a:solidFill>
                <a:effectLst>
                  <a:outerShdw blurRad="38100" dist="38100" dir="2700000" algn="tl">
                    <a:srgbClr val="000000"/>
                  </a:outerShdw>
                </a:effectLst>
                <a:latin typeface="Maiandra GD" pitchFamily="34" charset="0"/>
              </a:endParaRPr>
            </a:p>
          </p:txBody>
        </p:sp>
        <p:sp>
          <p:nvSpPr>
            <p:cNvPr id="91" name="Rectangle 152"/>
            <p:cNvSpPr>
              <a:spLocks noChangeArrowheads="1"/>
            </p:cNvSpPr>
            <p:nvPr/>
          </p:nvSpPr>
          <p:spPr bwMode="auto">
            <a:xfrm>
              <a:off x="4648200" y="1708149"/>
              <a:ext cx="838200" cy="457200"/>
            </a:xfrm>
            <a:prstGeom prst="rect">
              <a:avLst/>
            </a:prstGeom>
            <a:noFill/>
            <a:ln w="9525">
              <a:noFill/>
              <a:miter lim="800000"/>
              <a:headEnd/>
              <a:tailEnd/>
            </a:ln>
            <a:effectLst/>
          </p:spPr>
          <p:txBody>
            <a:bodyPr anchor="b" anchorCtr="1"/>
            <a:lstStyle/>
            <a:p>
              <a:pPr>
                <a:defRPr/>
              </a:pPr>
              <a:r>
                <a:rPr lang="en-US" sz="1600" dirty="0">
                  <a:solidFill>
                    <a:schemeClr val="bg1"/>
                  </a:solidFill>
                  <a:effectLst>
                    <a:outerShdw blurRad="38100" dist="38100" dir="2700000" algn="tl">
                      <a:srgbClr val="000000"/>
                    </a:outerShdw>
                  </a:effectLst>
                  <a:latin typeface="Maiandra GD" pitchFamily="34" charset="0"/>
                </a:rPr>
                <a:t>CN’</a:t>
              </a:r>
            </a:p>
          </p:txBody>
        </p:sp>
        <p:sp>
          <p:nvSpPr>
            <p:cNvPr id="92" name="Right Arrow 91"/>
            <p:cNvSpPr/>
            <p:nvPr/>
          </p:nvSpPr>
          <p:spPr bwMode="auto">
            <a:xfrm>
              <a:off x="2057400" y="1920873"/>
              <a:ext cx="228600" cy="182880"/>
            </a:xfrm>
            <a:prstGeom prst="rightArrow">
              <a:avLst/>
            </a:prstGeom>
            <a:solidFill>
              <a:srgbClr val="92D050"/>
            </a:solidFill>
            <a:effectLst/>
            <a:scene3d>
              <a:camera prst="orthographicFront" fov="0">
                <a:rot lat="0" lon="0" rev="0"/>
              </a:camera>
              <a:lightRig rig="balanced" dir="t">
                <a:rot lat="0" lon="0" rev="0"/>
              </a:lightRig>
            </a:scene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93" name="Right Arrow 92"/>
            <p:cNvSpPr/>
            <p:nvPr/>
          </p:nvSpPr>
          <p:spPr bwMode="auto">
            <a:xfrm>
              <a:off x="4419600" y="1920873"/>
              <a:ext cx="228600" cy="182880"/>
            </a:xfrm>
            <a:prstGeom prst="rightArrow">
              <a:avLst/>
            </a:prstGeom>
            <a:solidFill>
              <a:srgbClr val="92D050"/>
            </a:solidFill>
            <a:effectLst/>
            <a:scene3d>
              <a:camera prst="orthographicFront" fov="0">
                <a:rot lat="0" lon="0" rev="0"/>
              </a:camera>
              <a:lightRig rig="balanced" dir="t">
                <a:rot lat="0" lon="0" rev="0"/>
              </a:lightRig>
            </a:scene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94" name="Right Arrow 93"/>
            <p:cNvSpPr/>
            <p:nvPr/>
          </p:nvSpPr>
          <p:spPr bwMode="auto">
            <a:xfrm>
              <a:off x="3276600" y="1920873"/>
              <a:ext cx="228600" cy="182880"/>
            </a:xfrm>
            <a:prstGeom prst="rightArrow">
              <a:avLst/>
            </a:prstGeom>
            <a:solidFill>
              <a:srgbClr val="92D050"/>
            </a:solidFill>
            <a:effectLst/>
            <a:scene3d>
              <a:camera prst="orthographicFront" fov="0">
                <a:rot lat="0" lon="0" rev="0"/>
              </a:camera>
              <a:lightRig rig="balanced" dir="t">
                <a:rot lat="0" lon="0" rev="0"/>
              </a:lightRig>
            </a:scene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pic>
          <p:nvPicPr>
            <p:cNvPr id="95" name="Picture 53"/>
            <p:cNvPicPr>
              <a:picLocks noChangeAspect="1" noChangeArrowheads="1"/>
            </p:cNvPicPr>
            <p:nvPr/>
          </p:nvPicPr>
          <p:blipFill>
            <a:blip r:embed="rId4" cstate="print"/>
            <a:srcRect/>
            <a:stretch>
              <a:fillRect/>
            </a:stretch>
          </p:blipFill>
          <p:spPr bwMode="auto">
            <a:xfrm>
              <a:off x="3733800" y="1654352"/>
              <a:ext cx="581025" cy="571862"/>
            </a:xfrm>
            <a:prstGeom prst="rect">
              <a:avLst/>
            </a:prstGeom>
            <a:noFill/>
            <a:ln w="9525">
              <a:noFill/>
              <a:miter lim="800000"/>
              <a:headEnd/>
              <a:tailEnd/>
            </a:ln>
          </p:spPr>
        </p:pic>
        <p:sp>
          <p:nvSpPr>
            <p:cNvPr id="96" name="Rectangle 2"/>
            <p:cNvSpPr txBox="1">
              <a:spLocks noChangeArrowheads="1"/>
            </p:cNvSpPr>
            <p:nvPr/>
          </p:nvSpPr>
          <p:spPr bwMode="auto">
            <a:xfrm>
              <a:off x="3810000" y="2286000"/>
              <a:ext cx="1600200" cy="304993"/>
            </a:xfrm>
            <a:prstGeom prst="rect">
              <a:avLst/>
            </a:prstGeom>
            <a:noFill/>
            <a:ln w="9525">
              <a:noFill/>
              <a:miter lim="800000"/>
              <a:headEnd/>
              <a:tailEnd/>
            </a:ln>
          </p:spPr>
          <p:txBody>
            <a:bodyPr lIns="0" rIns="0" bIns="0" anchor="b">
              <a:normAutofit/>
            </a:bodyPr>
            <a:lstStyle/>
            <a:p>
              <a:pPr>
                <a:defRPr/>
              </a:pPr>
              <a:r>
                <a:rPr lang="en-US" sz="1600" b="1" dirty="0">
                  <a:ln w="10541" cmpd="sng">
                    <a:noFill/>
                    <a:prstDash val="solid"/>
                  </a:ln>
                  <a:latin typeface="Candara" pitchFamily="34" charset="0"/>
                  <a:ea typeface="+mj-ea"/>
                  <a:cs typeface="+mj-cs"/>
                </a:rPr>
                <a:t>A</a:t>
              </a:r>
              <a:r>
                <a:rPr lang="en-US" sz="1600" b="1" baseline="-25000" dirty="0">
                  <a:ln w="10541" cmpd="sng">
                    <a:noFill/>
                    <a:prstDash val="solid"/>
                  </a:ln>
                  <a:latin typeface="Candara" pitchFamily="34" charset="0"/>
                  <a:ea typeface="+mj-ea"/>
                  <a:cs typeface="+mj-cs"/>
                </a:rPr>
                <a:t>CN’</a:t>
              </a:r>
              <a:r>
                <a:rPr lang="en-US" sz="1600" b="1" dirty="0">
                  <a:ln w="10541" cmpd="sng">
                    <a:noFill/>
                    <a:prstDash val="solid"/>
                  </a:ln>
                  <a:latin typeface="Candara" pitchFamily="34" charset="0"/>
                  <a:ea typeface="+mj-ea"/>
                  <a:cs typeface="+mj-cs"/>
                </a:rPr>
                <a:t> = </a:t>
              </a:r>
              <a:r>
                <a:rPr lang="en-US" sz="1600" b="1" dirty="0" err="1">
                  <a:ln w="10541" cmpd="sng">
                    <a:noFill/>
                    <a:prstDash val="solid"/>
                  </a:ln>
                  <a:latin typeface="Candara" pitchFamily="34" charset="0"/>
                  <a:ea typeface="+mj-ea"/>
                  <a:cs typeface="+mj-cs"/>
                </a:rPr>
                <a:t>A</a:t>
              </a:r>
              <a:r>
                <a:rPr lang="en-US" sz="1600" b="1" baseline="-25000" dirty="0" err="1">
                  <a:ln w="10541" cmpd="sng">
                    <a:noFill/>
                    <a:prstDash val="solid"/>
                  </a:ln>
                  <a:latin typeface="Candara" pitchFamily="34" charset="0"/>
                  <a:ea typeface="+mj-ea"/>
                  <a:cs typeface="+mj-cs"/>
                </a:rPr>
                <a:t>T</a:t>
              </a:r>
              <a:r>
                <a:rPr lang="en-US" sz="1600" b="1" dirty="0" err="1">
                  <a:ln w="10541" cmpd="sng">
                    <a:noFill/>
                    <a:prstDash val="solid"/>
                  </a:ln>
                  <a:latin typeface="Candara" pitchFamily="34" charset="0"/>
                  <a:ea typeface="+mj-ea"/>
                  <a:cs typeface="+mj-cs"/>
                </a:rPr>
                <a:t>+A</a:t>
              </a:r>
              <a:r>
                <a:rPr lang="en-US" sz="1600" b="1" baseline="-25000" dirty="0" err="1">
                  <a:ln w="10541" cmpd="sng">
                    <a:noFill/>
                    <a:prstDash val="solid"/>
                  </a:ln>
                  <a:latin typeface="Candara" pitchFamily="34" charset="0"/>
                  <a:ea typeface="+mj-ea"/>
                  <a:cs typeface="+mj-cs"/>
                </a:rPr>
                <a:t>fused</a:t>
              </a:r>
              <a:endParaRPr lang="en-US" sz="2000" b="1" dirty="0">
                <a:ln w="10541" cmpd="sng">
                  <a:noFill/>
                  <a:prstDash val="solid"/>
                </a:ln>
                <a:latin typeface="Candara" pitchFamily="34" charset="0"/>
                <a:ea typeface="+mj-ea"/>
                <a:cs typeface="+mj-cs"/>
              </a:endParaRPr>
            </a:p>
          </p:txBody>
        </p:sp>
        <p:grpSp>
          <p:nvGrpSpPr>
            <p:cNvPr id="97" name="Group 85"/>
            <p:cNvGrpSpPr>
              <a:grpSpLocks/>
            </p:cNvGrpSpPr>
            <p:nvPr/>
          </p:nvGrpSpPr>
          <p:grpSpPr bwMode="auto">
            <a:xfrm>
              <a:off x="1219200" y="1692477"/>
              <a:ext cx="228600" cy="304993"/>
              <a:chOff x="1371600" y="2590800"/>
              <a:chExt cx="228600" cy="304800"/>
            </a:xfrm>
          </p:grpSpPr>
          <p:sp>
            <p:nvSpPr>
              <p:cNvPr id="107" name="Oval 94"/>
              <p:cNvSpPr>
                <a:spLocks noChangeArrowheads="1"/>
              </p:cNvSpPr>
              <p:nvPr/>
            </p:nvSpPr>
            <p:spPr bwMode="auto">
              <a:xfrm>
                <a:off x="1371600" y="2667000"/>
                <a:ext cx="228600" cy="228600"/>
              </a:xfrm>
              <a:prstGeom prst="ellipse">
                <a:avLst/>
              </a:prstGeom>
              <a:solidFill>
                <a:srgbClr val="FF0000"/>
              </a:solidFill>
              <a:ln>
                <a:noFill/>
                <a:headEnd/>
                <a:tailEnd/>
              </a:ln>
              <a:effectLst>
                <a:softEdge rad="31750"/>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Maiandra GD" pitchFamily="34" charset="0"/>
                </a:endParaRPr>
              </a:p>
            </p:txBody>
          </p:sp>
          <p:sp>
            <p:nvSpPr>
              <p:cNvPr id="108" name="Rectangle 140"/>
              <p:cNvSpPr>
                <a:spLocks noChangeArrowheads="1"/>
              </p:cNvSpPr>
              <p:nvPr/>
            </p:nvSpPr>
            <p:spPr bwMode="auto">
              <a:xfrm>
                <a:off x="1371600" y="2590800"/>
                <a:ext cx="228600" cy="304800"/>
              </a:xfrm>
              <a:prstGeom prst="rect">
                <a:avLst/>
              </a:prstGeom>
              <a:noFill/>
              <a:ln w="9525">
                <a:noFill/>
                <a:miter lim="800000"/>
                <a:headEnd/>
                <a:tailEnd/>
              </a:ln>
            </p:spPr>
            <p:txBody>
              <a:bodyPr anchor="b" anchorCtr="1"/>
              <a:lstStyle/>
              <a:p>
                <a:r>
                  <a:rPr lang="en-US" sz="1200" b="1" dirty="0">
                    <a:latin typeface="Maiandra GD" pitchFamily="34" charset="0"/>
                  </a:rPr>
                  <a:t>P</a:t>
                </a:r>
              </a:p>
            </p:txBody>
          </p:sp>
        </p:grpSp>
        <p:grpSp>
          <p:nvGrpSpPr>
            <p:cNvPr id="98" name="Group 97"/>
            <p:cNvGrpSpPr>
              <a:grpSpLocks/>
            </p:cNvGrpSpPr>
            <p:nvPr/>
          </p:nvGrpSpPr>
          <p:grpSpPr bwMode="auto">
            <a:xfrm>
              <a:off x="1524000" y="1768725"/>
              <a:ext cx="381000" cy="381242"/>
              <a:chOff x="1676400" y="2590800"/>
              <a:chExt cx="457200" cy="381000"/>
            </a:xfrm>
          </p:grpSpPr>
          <p:sp>
            <p:nvSpPr>
              <p:cNvPr id="105" name="Oval 104"/>
              <p:cNvSpPr>
                <a:spLocks noChangeArrowheads="1"/>
              </p:cNvSpPr>
              <p:nvPr/>
            </p:nvSpPr>
            <p:spPr bwMode="auto">
              <a:xfrm>
                <a:off x="1676400" y="2590800"/>
                <a:ext cx="457200" cy="381000"/>
              </a:xfrm>
              <a:prstGeom prst="ellipse">
                <a:avLst/>
              </a:prstGeom>
              <a:solidFill>
                <a:schemeClr val="accent5">
                  <a:lumMod val="75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Maiandra GD" pitchFamily="34" charset="0"/>
                </a:endParaRPr>
              </a:p>
            </p:txBody>
          </p:sp>
          <p:sp>
            <p:nvSpPr>
              <p:cNvPr id="106" name="Rectangle 134"/>
              <p:cNvSpPr>
                <a:spLocks noChangeArrowheads="1"/>
              </p:cNvSpPr>
              <p:nvPr/>
            </p:nvSpPr>
            <p:spPr bwMode="auto">
              <a:xfrm>
                <a:off x="1676400" y="2667000"/>
                <a:ext cx="457200" cy="304800"/>
              </a:xfrm>
              <a:prstGeom prst="rect">
                <a:avLst/>
              </a:prstGeom>
              <a:noFill/>
              <a:ln w="9525">
                <a:noFill/>
                <a:miter lim="800000"/>
                <a:headEnd/>
                <a:tailEnd/>
              </a:ln>
            </p:spPr>
            <p:txBody>
              <a:bodyPr anchor="b" anchorCtr="1"/>
              <a:lstStyle/>
              <a:p>
                <a:r>
                  <a:rPr lang="en-US" sz="1600" b="1">
                    <a:latin typeface="Maiandra GD" pitchFamily="34" charset="0"/>
                  </a:rPr>
                  <a:t>T</a:t>
                </a:r>
              </a:p>
            </p:txBody>
          </p:sp>
        </p:grpSp>
        <p:grpSp>
          <p:nvGrpSpPr>
            <p:cNvPr id="99" name="Group 100"/>
            <p:cNvGrpSpPr>
              <a:grpSpLocks/>
            </p:cNvGrpSpPr>
            <p:nvPr/>
          </p:nvGrpSpPr>
          <p:grpSpPr bwMode="auto">
            <a:xfrm>
              <a:off x="2514600" y="1768725"/>
              <a:ext cx="381000" cy="381242"/>
              <a:chOff x="1676400" y="2590800"/>
              <a:chExt cx="457200" cy="381000"/>
            </a:xfrm>
          </p:grpSpPr>
          <p:sp>
            <p:nvSpPr>
              <p:cNvPr id="103" name="Oval 102"/>
              <p:cNvSpPr>
                <a:spLocks noChangeArrowheads="1"/>
              </p:cNvSpPr>
              <p:nvPr/>
            </p:nvSpPr>
            <p:spPr bwMode="auto">
              <a:xfrm>
                <a:off x="1676400" y="2590800"/>
                <a:ext cx="457200" cy="381000"/>
              </a:xfrm>
              <a:prstGeom prst="ellipse">
                <a:avLst/>
              </a:prstGeom>
              <a:solidFill>
                <a:schemeClr val="accent5">
                  <a:lumMod val="75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Maiandra GD" pitchFamily="34" charset="0"/>
                </a:endParaRPr>
              </a:p>
            </p:txBody>
          </p:sp>
          <p:sp>
            <p:nvSpPr>
              <p:cNvPr id="104" name="Rectangle 134"/>
              <p:cNvSpPr>
                <a:spLocks noChangeArrowheads="1"/>
              </p:cNvSpPr>
              <p:nvPr/>
            </p:nvSpPr>
            <p:spPr bwMode="auto">
              <a:xfrm>
                <a:off x="1676400" y="2667000"/>
                <a:ext cx="457200" cy="304800"/>
              </a:xfrm>
              <a:prstGeom prst="rect">
                <a:avLst/>
              </a:prstGeom>
              <a:noFill/>
              <a:ln w="9525">
                <a:noFill/>
                <a:miter lim="800000"/>
                <a:headEnd/>
                <a:tailEnd/>
              </a:ln>
            </p:spPr>
            <p:txBody>
              <a:bodyPr anchor="b" anchorCtr="1"/>
              <a:lstStyle/>
              <a:p>
                <a:r>
                  <a:rPr lang="en-US" sz="1600" b="1">
                    <a:latin typeface="Maiandra GD" pitchFamily="34" charset="0"/>
                  </a:rPr>
                  <a:t>T</a:t>
                </a:r>
              </a:p>
            </p:txBody>
          </p:sp>
        </p:grpSp>
        <p:sp>
          <p:nvSpPr>
            <p:cNvPr id="100" name="Oval 94"/>
            <p:cNvSpPr>
              <a:spLocks noChangeArrowheads="1"/>
            </p:cNvSpPr>
            <p:nvPr/>
          </p:nvSpPr>
          <p:spPr bwMode="auto">
            <a:xfrm>
              <a:off x="2438400" y="1768725"/>
              <a:ext cx="152400" cy="171559"/>
            </a:xfrm>
            <a:prstGeom prst="ellipse">
              <a:avLst/>
            </a:prstGeom>
            <a:solidFill>
              <a:srgbClr val="FF0000"/>
            </a:solidFill>
            <a:ln>
              <a:noFill/>
              <a:headEnd/>
              <a:tailEnd/>
            </a:ln>
            <a:effectLst>
              <a:softEdge rad="31750"/>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Maiandra GD" pitchFamily="34" charset="0"/>
              </a:endParaRPr>
            </a:p>
          </p:txBody>
        </p:sp>
        <p:sp>
          <p:nvSpPr>
            <p:cNvPr id="101" name="Oval 94"/>
            <p:cNvSpPr>
              <a:spLocks noChangeArrowheads="1"/>
            </p:cNvSpPr>
            <p:nvPr/>
          </p:nvSpPr>
          <p:spPr bwMode="auto">
            <a:xfrm flipV="1">
              <a:off x="2438400" y="2104219"/>
              <a:ext cx="152400" cy="121995"/>
            </a:xfrm>
            <a:prstGeom prst="ellipse">
              <a:avLst/>
            </a:prstGeom>
            <a:solidFill>
              <a:srgbClr val="FF0000"/>
            </a:solidFill>
            <a:ln>
              <a:noFill/>
              <a:headEnd/>
              <a:tailEnd/>
            </a:ln>
            <a:effectLst>
              <a:softEdge rad="31750"/>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Maiandra GD" pitchFamily="34" charset="0"/>
              </a:endParaRPr>
            </a:p>
          </p:txBody>
        </p:sp>
        <p:sp>
          <p:nvSpPr>
            <p:cNvPr id="102" name="AutoShape 4"/>
            <p:cNvSpPr>
              <a:spLocks noChangeArrowheads="1"/>
            </p:cNvSpPr>
            <p:nvPr/>
          </p:nvSpPr>
          <p:spPr bwMode="auto">
            <a:xfrm>
              <a:off x="152400" y="1143193"/>
              <a:ext cx="3200400" cy="374571"/>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1600" b="1" dirty="0">
                  <a:ln w="12700">
                    <a:noFill/>
                    <a:prstDash val="solid"/>
                  </a:ln>
                  <a:solidFill>
                    <a:srgbClr val="0000FF"/>
                  </a:solidFill>
                  <a:latin typeface="Arial" pitchFamily="34" charset="0"/>
                  <a:cs typeface="Arial" pitchFamily="34" charset="0"/>
                </a:rPr>
                <a:t>Peripheral interactions </a:t>
              </a:r>
            </a:p>
          </p:txBody>
        </p:sp>
      </p:grpSp>
      <p:sp>
        <p:nvSpPr>
          <p:cNvPr id="109" name="Rectangle 108"/>
          <p:cNvSpPr/>
          <p:nvPr/>
        </p:nvSpPr>
        <p:spPr>
          <a:xfrm>
            <a:off x="5562600" y="2130623"/>
            <a:ext cx="2895600" cy="307777"/>
          </a:xfrm>
          <a:prstGeom prst="rect">
            <a:avLst/>
          </a:prstGeom>
        </p:spPr>
        <p:txBody>
          <a:bodyPr>
            <a:spAutoFit/>
          </a:bodyPr>
          <a:lstStyle/>
          <a:p>
            <a:pPr>
              <a:defRPr/>
            </a:pPr>
            <a:r>
              <a:rPr lang="en-US" sz="1400" b="1" dirty="0">
                <a:solidFill>
                  <a:srgbClr val="0000FF"/>
                </a:solidFill>
                <a:latin typeface="Arial" pitchFamily="34" charset="0"/>
                <a:cs typeface="Arial" pitchFamily="34" charset="0"/>
              </a:rPr>
              <a:t>(to provide sustainable ‘</a:t>
            </a:r>
            <a:r>
              <a:rPr lang="en-US" sz="1400" b="1" dirty="0">
                <a:solidFill>
                  <a:srgbClr val="0000FF"/>
                </a:solidFill>
                <a:latin typeface="Arial" pitchFamily="34" charset="0"/>
                <a:cs typeface="Arial" pitchFamily="34" charset="0"/>
                <a:sym typeface="MT Extra" pitchFamily="18" charset="2"/>
              </a:rPr>
              <a:t>’</a:t>
            </a:r>
            <a:r>
              <a:rPr lang="en-US" sz="1400" b="1" dirty="0">
                <a:solidFill>
                  <a:srgbClr val="0000FF"/>
                </a:solidFill>
                <a:latin typeface="Arial" pitchFamily="34" charset="0"/>
                <a:cs typeface="Arial" pitchFamily="34" charset="0"/>
              </a:rPr>
              <a:t>) </a:t>
            </a:r>
          </a:p>
        </p:txBody>
      </p:sp>
      <p:sp>
        <p:nvSpPr>
          <p:cNvPr id="110" name="Text Box 7"/>
          <p:cNvSpPr txBox="1">
            <a:spLocks noChangeArrowheads="1"/>
          </p:cNvSpPr>
          <p:nvPr/>
        </p:nvSpPr>
        <p:spPr bwMode="auto">
          <a:xfrm>
            <a:off x="5486400" y="1394936"/>
            <a:ext cx="2971800" cy="738664"/>
          </a:xfrm>
          <a:prstGeom prst="rect">
            <a:avLst/>
          </a:prstGeom>
          <a:noFill/>
          <a:ln w="9525">
            <a:noFill/>
            <a:miter lim="800000"/>
            <a:headEnd/>
            <a:tailEnd/>
          </a:ln>
        </p:spPr>
        <p:txBody>
          <a:bodyPr wrap="square">
            <a:spAutoFit/>
          </a:bodyPr>
          <a:lstStyle/>
          <a:p>
            <a:pPr algn="just" eaLnBrk="0" hangingPunct="0">
              <a:spcBef>
                <a:spcPct val="50000"/>
              </a:spcBef>
              <a:defRPr/>
            </a:pPr>
            <a:r>
              <a:rPr lang="en-US" sz="1400" b="1" dirty="0" smtClean="0">
                <a:latin typeface="Arial" pitchFamily="34" charset="0"/>
                <a:cs typeface="Arial" pitchFamily="34" charset="0"/>
              </a:rPr>
              <a:t>Repulsive Coulomb </a:t>
            </a:r>
            <a:r>
              <a:rPr lang="en-US" sz="1400" b="1" dirty="0">
                <a:latin typeface="Arial" pitchFamily="34" charset="0"/>
                <a:cs typeface="Arial" pitchFamily="34" charset="0"/>
              </a:rPr>
              <a:t>+ Centrifugal force </a:t>
            </a:r>
            <a:r>
              <a:rPr lang="en-US" sz="1400" b="1" dirty="0" smtClean="0">
                <a:latin typeface="Arial" pitchFamily="34" charset="0"/>
                <a:cs typeface="Arial" pitchFamily="34" charset="0"/>
              </a:rPr>
              <a:t>field dominants over attractive nuclear field </a:t>
            </a:r>
            <a:endParaRPr lang="en-US" sz="1400" b="1" dirty="0">
              <a:latin typeface="Arial" pitchFamily="34" charset="0"/>
              <a:cs typeface="Arial" pitchFamily="34" charset="0"/>
            </a:endParaRPr>
          </a:p>
        </p:txBody>
      </p:sp>
      <p:sp>
        <p:nvSpPr>
          <p:cNvPr id="111" name="Rectangle 110"/>
          <p:cNvSpPr/>
          <p:nvPr/>
        </p:nvSpPr>
        <p:spPr>
          <a:xfrm>
            <a:off x="4800600" y="838200"/>
            <a:ext cx="4038600" cy="369332"/>
          </a:xfrm>
          <a:prstGeom prst="rect">
            <a:avLst/>
          </a:prstGeom>
        </p:spPr>
        <p:txBody>
          <a:bodyPr wrap="square">
            <a:spAutoFit/>
          </a:bodyPr>
          <a:lstStyle/>
          <a:p>
            <a:pPr>
              <a:defRPr/>
            </a:pPr>
            <a:r>
              <a:rPr lang="en-US" dirty="0" smtClean="0">
                <a:ln>
                  <a:solidFill>
                    <a:srgbClr val="FF0000"/>
                  </a:solidFill>
                </a:ln>
                <a:solidFill>
                  <a:srgbClr val="C00000"/>
                </a:solidFill>
                <a:latin typeface="Arial" pitchFamily="34" charset="0"/>
                <a:cs typeface="Arial" pitchFamily="34" charset="0"/>
              </a:rPr>
              <a:t>How does projectile breaks-up ….. ?</a:t>
            </a:r>
            <a:endParaRPr lang="en-US" dirty="0">
              <a:ln>
                <a:solidFill>
                  <a:srgbClr val="FF0000"/>
                </a:solidFill>
              </a:ln>
              <a:solidFill>
                <a:srgbClr val="C00000"/>
              </a:solidFill>
              <a:latin typeface="Arial" pitchFamily="34" charset="0"/>
              <a:cs typeface="Arial" pitchFamily="34" charset="0"/>
            </a:endParaRPr>
          </a:p>
        </p:txBody>
      </p:sp>
      <p:sp>
        <p:nvSpPr>
          <p:cNvPr id="112" name="Text Box 7"/>
          <p:cNvSpPr txBox="1">
            <a:spLocks noChangeArrowheads="1"/>
          </p:cNvSpPr>
          <p:nvPr/>
        </p:nvSpPr>
        <p:spPr bwMode="auto">
          <a:xfrm>
            <a:off x="2133600" y="381000"/>
            <a:ext cx="4648200" cy="338554"/>
          </a:xfrm>
          <a:prstGeom prst="rect">
            <a:avLst/>
          </a:prstGeom>
          <a:noFill/>
          <a:ln w="9525">
            <a:noFill/>
            <a:miter lim="800000"/>
            <a:headEnd/>
            <a:tailEnd/>
          </a:ln>
        </p:spPr>
        <p:txBody>
          <a:bodyPr wrap="square">
            <a:spAutoFit/>
          </a:bodyPr>
          <a:lstStyle/>
          <a:p>
            <a:pPr eaLnBrk="0" hangingPunct="0">
              <a:spcBef>
                <a:spcPct val="50000"/>
              </a:spcBef>
              <a:defRPr/>
            </a:pPr>
            <a:r>
              <a:rPr lang="en-US" sz="1600" dirty="0" smtClean="0">
                <a:ln>
                  <a:solidFill>
                    <a:srgbClr val="2E0BC5"/>
                  </a:solidFill>
                </a:ln>
                <a:solidFill>
                  <a:srgbClr val="2E0BC5"/>
                </a:solidFill>
                <a:latin typeface="Arial" pitchFamily="34" charset="0"/>
                <a:cs typeface="Arial" pitchFamily="34" charset="0"/>
              </a:rPr>
              <a:t>Only a </a:t>
            </a:r>
            <a:r>
              <a:rPr lang="en-US" sz="1600" dirty="0">
                <a:ln>
                  <a:solidFill>
                    <a:srgbClr val="2E0BC5"/>
                  </a:solidFill>
                </a:ln>
                <a:solidFill>
                  <a:srgbClr val="2E0BC5"/>
                </a:solidFill>
                <a:latin typeface="Arial" pitchFamily="34" charset="0"/>
                <a:cs typeface="Arial" pitchFamily="34" charset="0"/>
              </a:rPr>
              <a:t>part of projectile fuses with target </a:t>
            </a:r>
            <a:r>
              <a:rPr lang="en-US" sz="1600" dirty="0" smtClean="0">
                <a:ln>
                  <a:solidFill>
                    <a:srgbClr val="2E0BC5"/>
                  </a:solidFill>
                </a:ln>
                <a:solidFill>
                  <a:srgbClr val="2E0BC5"/>
                </a:solidFill>
                <a:latin typeface="Arial" pitchFamily="34" charset="0"/>
                <a:cs typeface="Arial" pitchFamily="34" charset="0"/>
              </a:rPr>
              <a:t>nucleus   </a:t>
            </a:r>
            <a:endParaRPr lang="en-US" sz="1600" dirty="0">
              <a:ln>
                <a:solidFill>
                  <a:srgbClr val="2E0BC5"/>
                </a:solidFill>
              </a:ln>
              <a:solidFill>
                <a:srgbClr val="2E0BC5"/>
              </a:solidFill>
              <a:latin typeface="Arial" pitchFamily="34" charset="0"/>
              <a:cs typeface="Arial" pitchFamily="34" charset="0"/>
            </a:endParaRPr>
          </a:p>
        </p:txBody>
      </p:sp>
      <p:sp>
        <p:nvSpPr>
          <p:cNvPr id="113" name="AutoShape 20"/>
          <p:cNvSpPr>
            <a:spLocks noChangeArrowheads="1"/>
          </p:cNvSpPr>
          <p:nvPr/>
        </p:nvSpPr>
        <p:spPr bwMode="auto">
          <a:xfrm>
            <a:off x="304800" y="381000"/>
            <a:ext cx="1600200" cy="3810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dirty="0" smtClean="0">
                <a:ln>
                  <a:solidFill>
                    <a:srgbClr val="0000FF"/>
                  </a:solidFill>
                </a:ln>
                <a:solidFill>
                  <a:srgbClr val="0000FF"/>
                </a:solidFill>
                <a:latin typeface="Arial" pitchFamily="34" charset="0"/>
                <a:cs typeface="Arial" pitchFamily="34" charset="0"/>
              </a:rPr>
              <a:t>What is ICF  ?</a:t>
            </a:r>
            <a:endParaRPr lang="en-US" dirty="0">
              <a:ln>
                <a:solidFill>
                  <a:srgbClr val="0000FF"/>
                </a:solidFill>
              </a:ln>
              <a:solidFill>
                <a:srgbClr val="0000FF"/>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sp>
          <p:nvSpPr>
            <p:cNvPr id="4" name="Rectangle 3"/>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2"/>
            <p:cNvGrpSpPr/>
            <p:nvPr/>
          </p:nvGrpSpPr>
          <p:grpSpPr>
            <a:xfrm>
              <a:off x="0" y="6101132"/>
              <a:ext cx="9144000" cy="756868"/>
              <a:chOff x="0" y="6101132"/>
              <a:chExt cx="9144000" cy="756868"/>
            </a:xfrm>
          </p:grpSpPr>
          <p:sp>
            <p:nvSpPr>
              <p:cNvPr id="6" name="Rectangle 5"/>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7" name="Group 12"/>
              <p:cNvGrpSpPr/>
              <p:nvPr/>
            </p:nvGrpSpPr>
            <p:grpSpPr>
              <a:xfrm>
                <a:off x="7620000" y="6101132"/>
                <a:ext cx="1447800" cy="756868"/>
                <a:chOff x="7239000" y="5643932"/>
                <a:chExt cx="1447800" cy="756868"/>
              </a:xfrm>
            </p:grpSpPr>
            <p:pic>
              <p:nvPicPr>
                <p:cNvPr id="8" name="Picture 4" descr="http://4.bp.blogspot.com/_15wiEFP1yrQ/TSwZ4DLtieI/AAAAAAAAAIE/Vc0OriM_Hj0/s1600/LOGO2.JPG"/>
                <p:cNvPicPr>
                  <a:picLocks noChangeAspect="1" noChangeArrowheads="1"/>
                </p:cNvPicPr>
                <p:nvPr/>
              </p:nvPicPr>
              <p:blipFill>
                <a:blip r:embed="rId2"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http://2.bp.blogspot.com/-ep3WjnhnQCg/T_Vf9ORSJVI/AAAAAAAACow/wRTywJgaNm0/s200/iuac_logo.jpg"/>
                <p:cNvPicPr>
                  <a:picLocks noChangeAspect="1" noChangeArrowheads="1"/>
                </p:cNvPicPr>
                <p:nvPr/>
              </p:nvPicPr>
              <p:blipFill>
                <a:blip r:embed="rId3"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11" name="Text Box 7"/>
          <p:cNvSpPr txBox="1">
            <a:spLocks noChangeArrowheads="1"/>
          </p:cNvSpPr>
          <p:nvPr/>
        </p:nvSpPr>
        <p:spPr bwMode="auto">
          <a:xfrm>
            <a:off x="457200" y="1143000"/>
            <a:ext cx="8229600" cy="646331"/>
          </a:xfrm>
          <a:prstGeom prst="rect">
            <a:avLst/>
          </a:prstGeom>
          <a:noFill/>
          <a:ln w="9525">
            <a:noFill/>
            <a:miter lim="800000"/>
            <a:headEnd/>
            <a:tailEnd/>
          </a:ln>
        </p:spPr>
        <p:txBody>
          <a:bodyPr>
            <a:spAutoFit/>
          </a:bodyPr>
          <a:lstStyle/>
          <a:p>
            <a:pPr>
              <a:spcBef>
                <a:spcPct val="50000"/>
              </a:spcBef>
              <a:defRPr/>
            </a:pPr>
            <a:r>
              <a:rPr lang="en-US" dirty="0" smtClean="0">
                <a:ln>
                  <a:solidFill>
                    <a:schemeClr val="tx1"/>
                  </a:solidFill>
                </a:ln>
                <a:latin typeface="Arial" pitchFamily="34" charset="0"/>
                <a:cs typeface="Arial" pitchFamily="34" charset="0"/>
              </a:rPr>
              <a:t>Several Models and studies have been proposed…. The following issues are still not well understood ….</a:t>
            </a:r>
            <a:endParaRPr lang="en-US" dirty="0">
              <a:ln>
                <a:solidFill>
                  <a:schemeClr val="tx1"/>
                </a:solidFill>
              </a:ln>
              <a:latin typeface="Arial" pitchFamily="34" charset="0"/>
              <a:cs typeface="Arial" pitchFamily="34" charset="0"/>
            </a:endParaRPr>
          </a:p>
        </p:txBody>
      </p:sp>
      <p:sp>
        <p:nvSpPr>
          <p:cNvPr id="13" name="Text Box 3"/>
          <p:cNvSpPr txBox="1">
            <a:spLocks noChangeArrowheads="1"/>
          </p:cNvSpPr>
          <p:nvPr/>
        </p:nvSpPr>
        <p:spPr bwMode="auto">
          <a:xfrm>
            <a:off x="304800" y="2035314"/>
            <a:ext cx="8686800" cy="2508379"/>
          </a:xfrm>
          <a:prstGeom prst="rect">
            <a:avLst/>
          </a:prstGeom>
          <a:noFill/>
          <a:ln w="9525">
            <a:noFill/>
            <a:miter lim="800000"/>
            <a:headEnd/>
            <a:tailEnd/>
          </a:ln>
        </p:spPr>
        <p:txBody>
          <a:bodyPr wrap="square">
            <a:spAutoFit/>
          </a:bodyPr>
          <a:lstStyle/>
          <a:p>
            <a:pPr marL="342900" indent="-342900">
              <a:spcBef>
                <a:spcPts val="0"/>
              </a:spcBef>
              <a:spcAft>
                <a:spcPts val="0"/>
              </a:spcAft>
              <a:buFont typeface="Arial" pitchFamily="34" charset="0"/>
              <a:buChar char="•"/>
              <a:defRPr/>
            </a:pPr>
            <a:r>
              <a:rPr lang="en-US" b="1" dirty="0" smtClean="0">
                <a:ln w="12700">
                  <a:noFill/>
                  <a:prstDash val="solid"/>
                </a:ln>
                <a:solidFill>
                  <a:srgbClr val="0000CC"/>
                </a:solidFill>
                <a:latin typeface="Arial" pitchFamily="34" charset="0"/>
                <a:cs typeface="Arial" pitchFamily="34" charset="0"/>
              </a:rPr>
              <a:t>How does the degree of fusion in-completeness depend upon……..?</a:t>
            </a:r>
          </a:p>
          <a:p>
            <a:pPr marL="342900" indent="-342900">
              <a:spcBef>
                <a:spcPts val="0"/>
              </a:spcBef>
              <a:spcAft>
                <a:spcPts val="0"/>
              </a:spcAft>
              <a:buFont typeface="Arial" pitchFamily="34" charset="0"/>
              <a:buChar char="•"/>
              <a:defRPr/>
            </a:pPr>
            <a:endParaRPr lang="en-US" b="1" dirty="0" smtClean="0">
              <a:ln w="12700">
                <a:noFill/>
                <a:prstDash val="solid"/>
              </a:ln>
              <a:solidFill>
                <a:srgbClr val="0000CC"/>
              </a:solidFill>
              <a:latin typeface="Arial" pitchFamily="34" charset="0"/>
              <a:cs typeface="Arial" pitchFamily="34" charset="0"/>
            </a:endParaRPr>
          </a:p>
          <a:p>
            <a:pPr marL="1260475" indent="-346075">
              <a:spcBef>
                <a:spcPts val="600"/>
              </a:spcBef>
              <a:spcAft>
                <a:spcPts val="0"/>
              </a:spcAft>
              <a:buFont typeface="Wingdings" pitchFamily="2" charset="2"/>
              <a:buChar char="ü"/>
              <a:defRPr/>
            </a:pPr>
            <a:r>
              <a:rPr lang="en-US" b="1" dirty="0" smtClean="0">
                <a:ln w="1905">
                  <a:noFill/>
                </a:ln>
                <a:solidFill>
                  <a:srgbClr val="0000CC"/>
                </a:solidFill>
                <a:effectLst>
                  <a:innerShdw blurRad="69850" dist="43180" dir="5400000">
                    <a:srgbClr val="000000">
                      <a:alpha val="65000"/>
                    </a:srgbClr>
                  </a:innerShdw>
                </a:effectLst>
                <a:latin typeface="Arial" pitchFamily="34" charset="0"/>
                <a:cs typeface="Arial" pitchFamily="34" charset="0"/>
              </a:rPr>
              <a:t>Mass-asymmetry</a:t>
            </a:r>
          </a:p>
          <a:p>
            <a:pPr marL="1260475" indent="-346075">
              <a:spcBef>
                <a:spcPts val="0"/>
              </a:spcBef>
              <a:spcAft>
                <a:spcPts val="0"/>
              </a:spcAft>
              <a:buFont typeface="Wingdings" pitchFamily="2" charset="2"/>
              <a:buChar char="ü"/>
              <a:defRPr/>
            </a:pPr>
            <a:r>
              <a:rPr lang="en-US" b="1" dirty="0" smtClean="0">
                <a:ln w="1905">
                  <a:noFill/>
                </a:ln>
                <a:solidFill>
                  <a:srgbClr val="0000CC"/>
                </a:solidFill>
                <a:effectLst>
                  <a:innerShdw blurRad="69850" dist="43180" dir="5400000">
                    <a:srgbClr val="000000">
                      <a:alpha val="65000"/>
                    </a:srgbClr>
                  </a:innerShdw>
                </a:effectLst>
                <a:latin typeface="Arial" pitchFamily="34" charset="0"/>
                <a:cs typeface="Arial" pitchFamily="34" charset="0"/>
              </a:rPr>
              <a:t>Projectile and/or target type</a:t>
            </a:r>
          </a:p>
          <a:p>
            <a:pPr marL="1260475" indent="-346075">
              <a:spcBef>
                <a:spcPts val="0"/>
              </a:spcBef>
              <a:spcAft>
                <a:spcPts val="0"/>
              </a:spcAft>
              <a:buFont typeface="Wingdings" pitchFamily="2" charset="2"/>
              <a:buChar char="ü"/>
              <a:defRPr/>
            </a:pPr>
            <a:r>
              <a:rPr lang="en-US" b="1" dirty="0" smtClean="0">
                <a:ln w="1905">
                  <a:noFill/>
                </a:ln>
                <a:solidFill>
                  <a:srgbClr val="0000CC"/>
                </a:solidFill>
                <a:effectLst>
                  <a:innerShdw blurRad="69850" dist="43180" dir="5400000">
                    <a:srgbClr val="000000">
                      <a:alpha val="65000"/>
                    </a:srgbClr>
                  </a:innerShdw>
                </a:effectLst>
                <a:latin typeface="Brush Script MT" pitchFamily="66" charset="0"/>
                <a:cs typeface="Arial" pitchFamily="34" charset="0"/>
              </a:rPr>
              <a:t>l</a:t>
            </a:r>
            <a:r>
              <a:rPr lang="en-US" b="1" dirty="0" smtClean="0">
                <a:ln w="1905">
                  <a:noFill/>
                </a:ln>
                <a:solidFill>
                  <a:srgbClr val="0000CC"/>
                </a:solidFill>
                <a:effectLst>
                  <a:innerShdw blurRad="69850" dist="43180" dir="5400000">
                    <a:srgbClr val="000000">
                      <a:alpha val="65000"/>
                    </a:srgbClr>
                  </a:innerShdw>
                </a:effectLst>
                <a:latin typeface="Arial" pitchFamily="34" charset="0"/>
                <a:cs typeface="Arial" pitchFamily="34" charset="0"/>
              </a:rPr>
              <a:t> – values</a:t>
            </a:r>
          </a:p>
          <a:p>
            <a:pPr marL="1260475" indent="-346075">
              <a:spcBef>
                <a:spcPts val="0"/>
              </a:spcBef>
              <a:spcAft>
                <a:spcPts val="0"/>
              </a:spcAft>
              <a:buFont typeface="Wingdings" pitchFamily="2" charset="2"/>
              <a:buChar char="ü"/>
              <a:defRPr/>
            </a:pPr>
            <a:endParaRPr lang="en-US" sz="500" b="1" dirty="0" smtClean="0">
              <a:ln w="1905">
                <a:noFill/>
              </a:ln>
              <a:solidFill>
                <a:srgbClr val="0000CC"/>
              </a:solidFill>
              <a:effectLst>
                <a:innerShdw blurRad="69850" dist="43180" dir="5400000">
                  <a:srgbClr val="000000">
                    <a:alpha val="65000"/>
                  </a:srgbClr>
                </a:innerShdw>
              </a:effectLst>
              <a:latin typeface="Arial" pitchFamily="34" charset="0"/>
              <a:cs typeface="Arial" pitchFamily="34" charset="0"/>
            </a:endParaRPr>
          </a:p>
          <a:p>
            <a:pPr marL="346075" indent="-346075" algn="just">
              <a:spcBef>
                <a:spcPct val="50000"/>
              </a:spcBef>
              <a:buFont typeface="Arial" pitchFamily="34" charset="0"/>
              <a:buChar char="•"/>
            </a:pPr>
            <a:r>
              <a:rPr lang="en-US" b="1" dirty="0" smtClean="0">
                <a:solidFill>
                  <a:srgbClr val="0000CC"/>
                </a:solidFill>
                <a:latin typeface="Arial" pitchFamily="34" charset="0"/>
                <a:cs typeface="Arial" pitchFamily="34" charset="0"/>
              </a:rPr>
              <a:t>Sensitiveness of ICF with projectile energy.</a:t>
            </a:r>
          </a:p>
          <a:p>
            <a:pPr marL="346075" indent="-346075" algn="just">
              <a:spcBef>
                <a:spcPct val="50000"/>
              </a:spcBef>
              <a:buFont typeface="Arial" pitchFamily="34" charset="0"/>
              <a:buChar char="•"/>
            </a:pPr>
            <a:endParaRPr lang="en-US" sz="300" b="1" dirty="0" smtClean="0">
              <a:solidFill>
                <a:srgbClr val="0000CC"/>
              </a:solidFill>
              <a:effectLst/>
              <a:latin typeface="Arial" pitchFamily="34" charset="0"/>
              <a:cs typeface="Arial" pitchFamily="34" charset="0"/>
            </a:endParaRPr>
          </a:p>
          <a:p>
            <a:pPr marL="346075" indent="-346075" algn="just">
              <a:spcBef>
                <a:spcPct val="50000"/>
              </a:spcBef>
              <a:buFont typeface="Arial" pitchFamily="34" charset="0"/>
              <a:buChar char="•"/>
            </a:pPr>
            <a:r>
              <a:rPr lang="en-US" b="1" dirty="0" smtClean="0">
                <a:solidFill>
                  <a:srgbClr val="0000CC"/>
                </a:solidFill>
                <a:latin typeface="Arial" pitchFamily="34" charset="0"/>
                <a:cs typeface="Arial" pitchFamily="34" charset="0"/>
              </a:rPr>
              <a:t>ICF follow binding energy systematic or Q-alpha Systematic?</a:t>
            </a:r>
          </a:p>
        </p:txBody>
      </p:sp>
      <p:sp>
        <p:nvSpPr>
          <p:cNvPr id="16" name="AutoShape 20"/>
          <p:cNvSpPr>
            <a:spLocks noChangeArrowheads="1"/>
          </p:cNvSpPr>
          <p:nvPr/>
        </p:nvSpPr>
        <p:spPr bwMode="auto">
          <a:xfrm>
            <a:off x="304800" y="304800"/>
            <a:ext cx="43434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Why do we study ICF… motivation..?</a:t>
            </a:r>
            <a:endParaRPr lang="en-US" sz="2000" dirty="0">
              <a:ln>
                <a:solidFill>
                  <a:srgbClr val="0000FF"/>
                </a:solidFill>
              </a:ln>
              <a:solidFill>
                <a:srgbClr val="0000FF"/>
              </a:solidFill>
              <a:latin typeface="Arial" pitchFamily="34" charset="0"/>
              <a:cs typeface="Arial" pitchFamily="34" charset="0"/>
            </a:endParaRPr>
          </a:p>
        </p:txBody>
      </p:sp>
      <p:sp>
        <p:nvSpPr>
          <p:cNvPr id="18" name="Rectangle 17"/>
          <p:cNvSpPr>
            <a:spLocks noChangeArrowheads="1"/>
          </p:cNvSpPr>
          <p:nvPr/>
        </p:nvSpPr>
        <p:spPr bwMode="auto">
          <a:xfrm>
            <a:off x="304800" y="5029200"/>
            <a:ext cx="8534400" cy="646331"/>
          </a:xfrm>
          <a:prstGeom prst="rect">
            <a:avLst/>
          </a:prstGeom>
          <a:noFill/>
          <a:ln w="9525">
            <a:noFill/>
            <a:miter lim="800000"/>
            <a:headEnd/>
            <a:tailEnd/>
          </a:ln>
        </p:spPr>
        <p:txBody>
          <a:bodyPr>
            <a:spAutoFit/>
          </a:bodyPr>
          <a:lstStyle/>
          <a:p>
            <a:pPr marL="457200" indent="-457200" algn="just">
              <a:spcBef>
                <a:spcPct val="50000"/>
              </a:spcBef>
              <a:buFont typeface="Wingdings" pitchFamily="2" charset="2"/>
              <a:buChar char="v"/>
            </a:pPr>
            <a:r>
              <a:rPr lang="en-US" b="1" dirty="0" smtClean="0">
                <a:solidFill>
                  <a:schemeClr val="tx1">
                    <a:lumMod val="95000"/>
                    <a:lumOff val="5000"/>
                  </a:schemeClr>
                </a:solidFill>
                <a:latin typeface="Arial" pitchFamily="34" charset="0"/>
                <a:cs typeface="Arial" pitchFamily="34" charset="0"/>
              </a:rPr>
              <a:t>It </a:t>
            </a:r>
            <a:r>
              <a:rPr lang="en-US" b="1" dirty="0">
                <a:solidFill>
                  <a:schemeClr val="tx1">
                    <a:lumMod val="95000"/>
                    <a:lumOff val="5000"/>
                  </a:schemeClr>
                </a:solidFill>
                <a:latin typeface="Arial" pitchFamily="34" charset="0"/>
                <a:cs typeface="Arial" pitchFamily="34" charset="0"/>
              </a:rPr>
              <a:t>may be mentioned that no theoretical model </a:t>
            </a:r>
            <a:r>
              <a:rPr lang="en-US" b="1" dirty="0" smtClean="0">
                <a:solidFill>
                  <a:schemeClr val="tx1">
                    <a:lumMod val="95000"/>
                    <a:lumOff val="5000"/>
                  </a:schemeClr>
                </a:solidFill>
                <a:latin typeface="Arial" pitchFamily="34" charset="0"/>
                <a:cs typeface="Arial" pitchFamily="34" charset="0"/>
              </a:rPr>
              <a:t>is available </a:t>
            </a:r>
            <a:r>
              <a:rPr lang="en-US" b="1" dirty="0">
                <a:solidFill>
                  <a:schemeClr val="tx1">
                    <a:lumMod val="95000"/>
                    <a:lumOff val="5000"/>
                  </a:schemeClr>
                </a:solidFill>
                <a:latin typeface="Arial" pitchFamily="34" charset="0"/>
                <a:cs typeface="Arial" pitchFamily="34" charset="0"/>
              </a:rPr>
              <a:t>which can explain </a:t>
            </a:r>
            <a:r>
              <a:rPr lang="en-US" b="1" dirty="0" smtClean="0">
                <a:solidFill>
                  <a:schemeClr val="tx1">
                    <a:lumMod val="95000"/>
                    <a:lumOff val="5000"/>
                  </a:schemeClr>
                </a:solidFill>
                <a:latin typeface="Arial" pitchFamily="34" charset="0"/>
                <a:cs typeface="Arial" pitchFamily="34" charset="0"/>
              </a:rPr>
              <a:t>ICF </a:t>
            </a:r>
            <a:r>
              <a:rPr lang="en-US" b="1" dirty="0">
                <a:solidFill>
                  <a:schemeClr val="tx1">
                    <a:lumMod val="95000"/>
                    <a:lumOff val="5000"/>
                  </a:schemeClr>
                </a:solidFill>
                <a:latin typeface="Arial" pitchFamily="34" charset="0"/>
                <a:cs typeface="Arial" pitchFamily="34" charset="0"/>
              </a:rPr>
              <a:t>experimental data preciously at low energies.</a:t>
            </a:r>
          </a:p>
        </p:txBody>
      </p:sp>
      <p:pic>
        <p:nvPicPr>
          <p:cNvPr id="19" name="Picture 18" descr="w.jpg"/>
          <p:cNvPicPr>
            <a:picLocks noChangeAspect="1"/>
          </p:cNvPicPr>
          <p:nvPr/>
        </p:nvPicPr>
        <p:blipFill>
          <a:blip r:embed="rId4" cstate="print"/>
          <a:srcRect/>
          <a:stretch>
            <a:fillRect/>
          </a:stretch>
        </p:blipFill>
        <p:spPr bwMode="auto">
          <a:xfrm>
            <a:off x="0" y="4876800"/>
            <a:ext cx="762000" cy="825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lide(fromBottom)">
                                      <p:cBhvr>
                                        <p:cTn id="14" dur="500"/>
                                        <p:tgtEl>
                                          <p:spTgt spid="18"/>
                                        </p:tgtEl>
                                      </p:cBhvr>
                                    </p:animEffect>
                                  </p:childTnLst>
                                </p:cTn>
                              </p:par>
                              <p:par>
                                <p:cTn id="15" presetID="12" presetClass="entr" presetSubtype="4"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sp>
          <p:nvSpPr>
            <p:cNvPr id="5" name="Rectangle 4"/>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2"/>
            <p:cNvGrpSpPr/>
            <p:nvPr/>
          </p:nvGrpSpPr>
          <p:grpSpPr>
            <a:xfrm>
              <a:off x="0" y="6101132"/>
              <a:ext cx="9144000" cy="756868"/>
              <a:chOff x="0" y="6101132"/>
              <a:chExt cx="9144000" cy="756868"/>
            </a:xfrm>
          </p:grpSpPr>
          <p:sp>
            <p:nvSpPr>
              <p:cNvPr id="7" name="Rectangle 6"/>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8" name="Group 12"/>
              <p:cNvGrpSpPr/>
              <p:nvPr/>
            </p:nvGrpSpPr>
            <p:grpSpPr>
              <a:xfrm>
                <a:off x="7620000" y="6101132"/>
                <a:ext cx="1447800" cy="756868"/>
                <a:chOff x="7239000" y="5643932"/>
                <a:chExt cx="1447800" cy="756868"/>
              </a:xfrm>
            </p:grpSpPr>
            <p:pic>
              <p:nvPicPr>
                <p:cNvPr id="9" name="Picture 4" descr="http://4.bp.blogspot.com/_15wiEFP1yrQ/TSwZ4DLtieI/AAAAAAAAAIE/Vc0OriM_Hj0/s1600/LOGO2.JPG"/>
                <p:cNvPicPr>
                  <a:picLocks noChangeAspect="1" noChangeArrowheads="1"/>
                </p:cNvPicPr>
                <p:nvPr/>
              </p:nvPicPr>
              <p:blipFill>
                <a:blip r:embed="rId2"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2.bp.blogspot.com/-ep3WjnhnQCg/T_Vf9ORSJVI/AAAAAAAACow/wRTywJgaNm0/s200/iuac_logo.jpg"/>
                <p:cNvPicPr>
                  <a:picLocks noChangeAspect="1" noChangeArrowheads="1"/>
                </p:cNvPicPr>
                <p:nvPr/>
              </p:nvPicPr>
              <p:blipFill>
                <a:blip r:embed="rId3"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nvGrpSpPr>
          <p:cNvPr id="20" name="Group 18"/>
          <p:cNvGrpSpPr>
            <a:grpSpLocks/>
          </p:cNvGrpSpPr>
          <p:nvPr/>
        </p:nvGrpSpPr>
        <p:grpSpPr bwMode="auto">
          <a:xfrm>
            <a:off x="609600" y="1190625"/>
            <a:ext cx="3429000" cy="3838575"/>
            <a:chOff x="4387850" y="1771650"/>
            <a:chExt cx="4603750" cy="4143375"/>
          </a:xfrm>
        </p:grpSpPr>
        <p:pic>
          <p:nvPicPr>
            <p:cNvPr id="21" name="Picture 20"/>
            <p:cNvPicPr>
              <a:picLocks noChangeAspect="1" noChangeArrowheads="1"/>
            </p:cNvPicPr>
            <p:nvPr/>
          </p:nvPicPr>
          <p:blipFill>
            <a:blip r:embed="rId4" cstate="print"/>
            <a:srcRect/>
            <a:stretch>
              <a:fillRect/>
            </a:stretch>
          </p:blipFill>
          <p:spPr bwMode="auto">
            <a:xfrm>
              <a:off x="4387850" y="1771650"/>
              <a:ext cx="4603750" cy="4143375"/>
            </a:xfrm>
            <a:prstGeom prst="rect">
              <a:avLst/>
            </a:prstGeom>
            <a:noFill/>
            <a:ln w="38100" cap="sq">
              <a:noFill/>
              <a:miter lim="800000"/>
              <a:headEnd/>
              <a:tailEnd/>
            </a:ln>
          </p:spPr>
        </p:pic>
        <p:sp>
          <p:nvSpPr>
            <p:cNvPr id="22" name="Rectangle 21"/>
            <p:cNvSpPr/>
            <p:nvPr/>
          </p:nvSpPr>
          <p:spPr>
            <a:xfrm>
              <a:off x="7806496" y="3200340"/>
              <a:ext cx="562976" cy="400110"/>
            </a:xfrm>
            <a:prstGeom prst="rect">
              <a:avLst/>
            </a:prstGeom>
          </p:spPr>
          <p:txBody>
            <a:bodyPr wrap="none">
              <a:spAutoFit/>
            </a:bodyPr>
            <a:lstStyle/>
            <a:p>
              <a:pPr>
                <a:defRPr/>
              </a:pPr>
              <a:r>
                <a:rPr lang="en-US" dirty="0">
                  <a:ln w="11430">
                    <a:solidFill>
                      <a:srgbClr val="008000"/>
                    </a:solidFill>
                  </a:ln>
                  <a:solidFill>
                    <a:srgbClr val="008000"/>
                  </a:solidFill>
                  <a:effectLst>
                    <a:outerShdw blurRad="50800" dist="39000" dir="5460000" algn="tl">
                      <a:srgbClr val="000000">
                        <a:alpha val="38000"/>
                      </a:srgbClr>
                    </a:outerShdw>
                  </a:effectLst>
                  <a:latin typeface="Maiandra GD" pitchFamily="34" charset="0"/>
                  <a:cs typeface="Arial" pitchFamily="34" charset="0"/>
                </a:rPr>
                <a:t>ICF</a:t>
              </a:r>
              <a:endParaRPr lang="en-US" dirty="0">
                <a:cs typeface="Arial" pitchFamily="34" charset="0"/>
              </a:endParaRPr>
            </a:p>
          </p:txBody>
        </p:sp>
      </p:grpSp>
      <p:cxnSp>
        <p:nvCxnSpPr>
          <p:cNvPr id="23" name="Straight Arrow Connector 22"/>
          <p:cNvCxnSpPr/>
          <p:nvPr/>
        </p:nvCxnSpPr>
        <p:spPr bwMode="auto">
          <a:xfrm rot="5400000">
            <a:off x="2210593" y="2666207"/>
            <a:ext cx="457202" cy="1588"/>
          </a:xfrm>
          <a:prstGeom prst="straightConnector1">
            <a:avLst/>
          </a:prstGeom>
          <a:ln w="2857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rot="16200000" flipH="1">
            <a:off x="2658269" y="2505868"/>
            <a:ext cx="609601" cy="17462"/>
          </a:xfrm>
          <a:prstGeom prst="straightConnector1">
            <a:avLst/>
          </a:prstGeom>
          <a:ln w="2857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rot="5400000">
            <a:off x="1677193" y="3504407"/>
            <a:ext cx="457202" cy="1588"/>
          </a:xfrm>
          <a:prstGeom prst="straightConnector1">
            <a:avLst/>
          </a:prstGeom>
          <a:ln w="2857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6" name="Group 24"/>
          <p:cNvGrpSpPr>
            <a:grpSpLocks/>
          </p:cNvGrpSpPr>
          <p:nvPr/>
        </p:nvGrpSpPr>
        <p:grpSpPr bwMode="auto">
          <a:xfrm>
            <a:off x="5257800" y="1066800"/>
            <a:ext cx="3733800" cy="3962400"/>
            <a:chOff x="4819577" y="1771650"/>
            <a:chExt cx="4027042" cy="3918857"/>
          </a:xfrm>
        </p:grpSpPr>
        <p:pic>
          <p:nvPicPr>
            <p:cNvPr id="27" name="Picture 26"/>
            <p:cNvPicPr>
              <a:picLocks noChangeAspect="1" noChangeArrowheads="1"/>
            </p:cNvPicPr>
            <p:nvPr/>
          </p:nvPicPr>
          <p:blipFill>
            <a:blip r:embed="rId5" cstate="print"/>
            <a:srcRect/>
            <a:stretch>
              <a:fillRect/>
            </a:stretch>
          </p:blipFill>
          <p:spPr bwMode="auto">
            <a:xfrm>
              <a:off x="4819577" y="1771650"/>
              <a:ext cx="3854404" cy="3918857"/>
            </a:xfrm>
            <a:prstGeom prst="rect">
              <a:avLst/>
            </a:prstGeom>
            <a:noFill/>
            <a:ln w="9525">
              <a:noFill/>
              <a:miter lim="800000"/>
              <a:headEnd/>
              <a:tailEnd/>
            </a:ln>
          </p:spPr>
        </p:pic>
        <p:sp>
          <p:nvSpPr>
            <p:cNvPr id="28" name="Text Box 5"/>
            <p:cNvSpPr txBox="1">
              <a:spLocks noChangeArrowheads="1"/>
            </p:cNvSpPr>
            <p:nvPr/>
          </p:nvSpPr>
          <p:spPr bwMode="auto">
            <a:xfrm>
              <a:off x="7160637" y="2191528"/>
              <a:ext cx="1685982" cy="505763"/>
            </a:xfrm>
            <a:prstGeom prst="rect">
              <a:avLst/>
            </a:prstGeom>
            <a:noFill/>
            <a:ln w="9525">
              <a:noFill/>
              <a:miter lim="800000"/>
              <a:headEnd/>
              <a:tailEnd/>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spcBef>
                  <a:spcPct val="50000"/>
                </a:spcBef>
                <a:defRPr/>
              </a:pPr>
              <a:r>
                <a:rPr lang="en-US" sz="24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aiandra GD" pitchFamily="34" charset="0"/>
                  <a:cs typeface="Arial" pitchFamily="34" charset="0"/>
                </a:rPr>
                <a:t>CF</a:t>
              </a:r>
              <a:endParaRPr lang="en-GB" sz="24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aiandra GD" pitchFamily="34" charset="0"/>
                <a:cs typeface="Arial" pitchFamily="34" charset="0"/>
              </a:endParaRPr>
            </a:p>
          </p:txBody>
        </p:sp>
        <p:sp>
          <p:nvSpPr>
            <p:cNvPr id="29" name="Text Box 5"/>
            <p:cNvSpPr txBox="1">
              <a:spLocks noChangeArrowheads="1"/>
            </p:cNvSpPr>
            <p:nvPr/>
          </p:nvSpPr>
          <p:spPr bwMode="auto">
            <a:xfrm>
              <a:off x="5942444" y="2681385"/>
              <a:ext cx="2284630" cy="505763"/>
            </a:xfrm>
            <a:prstGeom prst="rect">
              <a:avLst/>
            </a:prstGeom>
            <a:noFill/>
            <a:ln w="9525">
              <a:noFill/>
              <a:miter lim="800000"/>
              <a:headEnd/>
              <a:tailEnd/>
            </a:ln>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50000"/>
                </a:spcBef>
                <a:defRPr/>
              </a:pPr>
              <a:r>
                <a:rPr lang="en-US" sz="2400" dirty="0">
                  <a:ln>
                    <a:solidFill>
                      <a:srgbClr val="0000FF"/>
                    </a:solidFill>
                  </a:ln>
                  <a:solidFill>
                    <a:srgbClr val="0000FF"/>
                  </a:solidFill>
                  <a:latin typeface="Maiandra GD" pitchFamily="34" charset="0"/>
                  <a:cs typeface="Arial" pitchFamily="34" charset="0"/>
                </a:rPr>
                <a:t>ICF</a:t>
              </a:r>
              <a:endParaRPr lang="en-GB" sz="2400" dirty="0">
                <a:ln>
                  <a:solidFill>
                    <a:srgbClr val="0000FF"/>
                  </a:solidFill>
                </a:ln>
                <a:solidFill>
                  <a:srgbClr val="0000FF"/>
                </a:solidFill>
                <a:latin typeface="Maiandra GD" pitchFamily="34" charset="0"/>
                <a:cs typeface="Arial" pitchFamily="34" charset="0"/>
              </a:endParaRPr>
            </a:p>
          </p:txBody>
        </p:sp>
      </p:grpSp>
      <p:sp>
        <p:nvSpPr>
          <p:cNvPr id="31" name="Rectangle 30"/>
          <p:cNvSpPr/>
          <p:nvPr/>
        </p:nvSpPr>
        <p:spPr>
          <a:xfrm>
            <a:off x="685799" y="685800"/>
            <a:ext cx="3150973" cy="381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EFs</a:t>
            </a:r>
            <a:endParaRPr lang="en-US" dirty="0"/>
          </a:p>
        </p:txBody>
      </p:sp>
      <p:sp>
        <p:nvSpPr>
          <p:cNvPr id="32" name="Rectangle 31"/>
          <p:cNvSpPr/>
          <p:nvPr/>
        </p:nvSpPr>
        <p:spPr>
          <a:xfrm>
            <a:off x="5910385" y="609600"/>
            <a:ext cx="2776415"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RRDs</a:t>
            </a:r>
            <a:endParaRPr lang="en-US" dirty="0"/>
          </a:p>
        </p:txBody>
      </p:sp>
      <p:sp>
        <p:nvSpPr>
          <p:cNvPr id="37" name="Oval 36"/>
          <p:cNvSpPr/>
          <p:nvPr/>
        </p:nvSpPr>
        <p:spPr>
          <a:xfrm>
            <a:off x="685800" y="685800"/>
            <a:ext cx="556054" cy="3810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n>
                  <a:solidFill>
                    <a:schemeClr val="bg1"/>
                  </a:solidFill>
                </a:ln>
                <a:solidFill>
                  <a:schemeClr val="bg1"/>
                </a:solidFill>
                <a:latin typeface="Cooper Black" pitchFamily="18" charset="0"/>
                <a:cs typeface="Aharoni" pitchFamily="2" charset="-79"/>
              </a:rPr>
              <a:t>1</a:t>
            </a:r>
            <a:endParaRPr lang="en-US" b="1" dirty="0">
              <a:ln>
                <a:solidFill>
                  <a:schemeClr val="bg1"/>
                </a:solidFill>
              </a:ln>
              <a:solidFill>
                <a:schemeClr val="bg1"/>
              </a:solidFill>
              <a:latin typeface="Cooper Black" pitchFamily="18" charset="0"/>
              <a:cs typeface="Aharoni" pitchFamily="2" charset="-79"/>
            </a:endParaRPr>
          </a:p>
        </p:txBody>
      </p:sp>
      <p:sp>
        <p:nvSpPr>
          <p:cNvPr id="38" name="Oval 37"/>
          <p:cNvSpPr/>
          <p:nvPr/>
        </p:nvSpPr>
        <p:spPr>
          <a:xfrm>
            <a:off x="5902569" y="609600"/>
            <a:ext cx="574431" cy="3810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n>
                  <a:solidFill>
                    <a:schemeClr val="bg1"/>
                  </a:solidFill>
                </a:ln>
                <a:solidFill>
                  <a:schemeClr val="bg1"/>
                </a:solidFill>
                <a:latin typeface="Cooper Black" pitchFamily="18" charset="0"/>
                <a:cs typeface="Aharoni" pitchFamily="2" charset="-79"/>
              </a:rPr>
              <a:t>2</a:t>
            </a:r>
            <a:endParaRPr lang="en-US" b="1" dirty="0">
              <a:ln>
                <a:solidFill>
                  <a:schemeClr val="bg1"/>
                </a:solidFill>
              </a:ln>
              <a:solidFill>
                <a:schemeClr val="bg1"/>
              </a:solidFill>
              <a:latin typeface="Cooper Black" pitchFamily="18" charset="0"/>
              <a:cs typeface="Aharoni" pitchFamily="2" charset="-79"/>
            </a:endParaRPr>
          </a:p>
        </p:txBody>
      </p:sp>
      <p:cxnSp>
        <p:nvCxnSpPr>
          <p:cNvPr id="42" name="Straight Connector 41"/>
          <p:cNvCxnSpPr/>
          <p:nvPr/>
        </p:nvCxnSpPr>
        <p:spPr>
          <a:xfrm rot="5400000">
            <a:off x="1753394" y="3580606"/>
            <a:ext cx="5791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944394" y="3656806"/>
            <a:ext cx="5791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90600" y="5105400"/>
            <a:ext cx="2409568" cy="304800"/>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Hint for ICF</a:t>
            </a:r>
            <a:endParaRPr lang="en-US" b="1" dirty="0">
              <a:solidFill>
                <a:srgbClr val="FFFF00"/>
              </a:solidFill>
            </a:endParaRPr>
          </a:p>
        </p:txBody>
      </p:sp>
      <p:sp>
        <p:nvSpPr>
          <p:cNvPr id="46" name="Rectangle 45"/>
          <p:cNvSpPr/>
          <p:nvPr/>
        </p:nvSpPr>
        <p:spPr>
          <a:xfrm>
            <a:off x="5911850" y="5029200"/>
            <a:ext cx="2489200" cy="30480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Proof for ICF</a:t>
            </a:r>
            <a:endParaRPr lang="en-US" b="1" dirty="0">
              <a:solidFill>
                <a:srgbClr val="FFFF00"/>
              </a:solidFill>
            </a:endParaRPr>
          </a:p>
        </p:txBody>
      </p:sp>
      <p:sp>
        <p:nvSpPr>
          <p:cNvPr id="47" name="Rectangle 46"/>
          <p:cNvSpPr/>
          <p:nvPr/>
        </p:nvSpPr>
        <p:spPr>
          <a:xfrm>
            <a:off x="609600" y="5257800"/>
            <a:ext cx="3336324"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Enhancement in the production yield of </a:t>
            </a:r>
            <a:r>
              <a:rPr lang="el-GR" b="1" dirty="0" smtClean="0">
                <a:solidFill>
                  <a:schemeClr val="tx1"/>
                </a:solidFill>
                <a:latin typeface="Calibri"/>
                <a:cs typeface="Calibri"/>
              </a:rPr>
              <a:t>α</a:t>
            </a:r>
            <a:r>
              <a:rPr lang="en-US" b="1" dirty="0" smtClean="0">
                <a:solidFill>
                  <a:schemeClr val="tx1"/>
                </a:solidFill>
                <a:latin typeface="Calibri"/>
                <a:cs typeface="Calibri"/>
              </a:rPr>
              <a:t>-emitting channels</a:t>
            </a:r>
            <a:endParaRPr lang="en-US" b="1" dirty="0">
              <a:solidFill>
                <a:schemeClr val="tx1"/>
              </a:solidFill>
            </a:endParaRPr>
          </a:p>
        </p:txBody>
      </p:sp>
      <p:sp>
        <p:nvSpPr>
          <p:cNvPr id="48" name="Rectangle 47"/>
          <p:cNvSpPr/>
          <p:nvPr/>
        </p:nvSpPr>
        <p:spPr>
          <a:xfrm>
            <a:off x="5411665" y="5181600"/>
            <a:ext cx="3446585"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Direct measurement of momentum transfer</a:t>
            </a:r>
            <a:endParaRPr lang="en-US" b="1" dirty="0">
              <a:solidFill>
                <a:schemeClr val="tx1"/>
              </a:solidFill>
            </a:endParaRPr>
          </a:p>
        </p:txBody>
      </p:sp>
      <p:sp>
        <p:nvSpPr>
          <p:cNvPr id="41" name="AutoShape 20"/>
          <p:cNvSpPr>
            <a:spLocks noChangeArrowheads="1"/>
          </p:cNvSpPr>
          <p:nvPr/>
        </p:nvSpPr>
        <p:spPr bwMode="auto">
          <a:xfrm>
            <a:off x="304800" y="76200"/>
            <a:ext cx="43434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How to study ICF….probes …?</a:t>
            </a:r>
            <a:endParaRPr lang="en-US" sz="2000" dirty="0">
              <a:ln>
                <a:solidFill>
                  <a:srgbClr val="0000FF"/>
                </a:solidFill>
              </a:ln>
              <a:solidFill>
                <a:srgbClr val="0000FF"/>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Bottom)">
                                      <p:cBhvr>
                                        <p:cTn id="7" dur="1000"/>
                                        <p:tgtEl>
                                          <p:spTgt spid="23"/>
                                        </p:tgtEl>
                                      </p:cBhvr>
                                    </p:animEffect>
                                  </p:childTnLst>
                                </p:cTn>
                              </p:par>
                              <p:par>
                                <p:cTn id="8" presetID="1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lide(fromBottom)">
                                      <p:cBhvr>
                                        <p:cTn id="10" dur="1000"/>
                                        <p:tgtEl>
                                          <p:spTgt spid="24"/>
                                        </p:tgtEl>
                                      </p:cBhvr>
                                    </p:animEffect>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lide(fromBottom)">
                                      <p:cBhvr>
                                        <p:cTn id="13" dur="1000"/>
                                        <p:tgtEl>
                                          <p:spTgt spid="25"/>
                                        </p:tgtEl>
                                      </p:cBhvr>
                                    </p:animEffect>
                                  </p:childTnLst>
                                </p:cTn>
                              </p:par>
                              <p:par>
                                <p:cTn id="14" presetID="58" presetClass="entr" presetSubtype="0" accel="10000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strVal val="#ppt_w*2.5"/>
                                          </p:val>
                                        </p:tav>
                                        <p:tav tm="100000">
                                          <p:val>
                                            <p:strVal val="#ppt_w"/>
                                          </p:val>
                                        </p:tav>
                                      </p:tavLst>
                                    </p:anim>
                                    <p:anim calcmode="lin" valueType="num">
                                      <p:cBhvr>
                                        <p:cTn id="17" dur="500" fill="hold"/>
                                        <p:tgtEl>
                                          <p:spTgt spid="37"/>
                                        </p:tgtEl>
                                        <p:attrNameLst>
                                          <p:attrName>ppt_h</p:attrName>
                                        </p:attrNameLst>
                                      </p:cBhvr>
                                      <p:tavLst>
                                        <p:tav tm="0">
                                          <p:val>
                                            <p:strVal val="#ppt_h*0.01"/>
                                          </p:val>
                                        </p:tav>
                                        <p:tav tm="100000">
                                          <p:val>
                                            <p:strVal val="#ppt_h"/>
                                          </p:val>
                                        </p:tav>
                                      </p:tavLst>
                                    </p:anim>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h+1"/>
                                          </p:val>
                                        </p:tav>
                                        <p:tav tm="100000">
                                          <p:val>
                                            <p:strVal val="#ppt_y"/>
                                          </p:val>
                                        </p:tav>
                                      </p:tavLst>
                                    </p:anim>
                                    <p:animEffect transition="in" filter="fade">
                                      <p:cBhvr>
                                        <p:cTn id="20" dur="500"/>
                                        <p:tgtEl>
                                          <p:spTgt spid="3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heckerboard(across)">
                                      <p:cBhvr>
                                        <p:cTn id="23" dur="500"/>
                                        <p:tgtEl>
                                          <p:spTgt spid="4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checkerboard(across)">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9"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par>
                                <p:cTn id="36" presetID="58" presetClass="entr" presetSubtype="0" accel="10000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strVal val="#ppt_w*2.5"/>
                                          </p:val>
                                        </p:tav>
                                        <p:tav tm="100000">
                                          <p:val>
                                            <p:strVal val="#ppt_w"/>
                                          </p:val>
                                        </p:tav>
                                      </p:tavLst>
                                    </p:anim>
                                    <p:anim calcmode="lin" valueType="num">
                                      <p:cBhvr>
                                        <p:cTn id="39" dur="500" fill="hold"/>
                                        <p:tgtEl>
                                          <p:spTgt spid="38"/>
                                        </p:tgtEl>
                                        <p:attrNameLst>
                                          <p:attrName>ppt_h</p:attrName>
                                        </p:attrNameLst>
                                      </p:cBhvr>
                                      <p:tavLst>
                                        <p:tav tm="0">
                                          <p:val>
                                            <p:strVal val="#ppt_h*0.01"/>
                                          </p:val>
                                        </p:tav>
                                        <p:tav tm="100000">
                                          <p:val>
                                            <p:strVal val="#ppt_h"/>
                                          </p:val>
                                        </p:tav>
                                      </p:tavLst>
                                    </p:anim>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h+1"/>
                                          </p:val>
                                        </p:tav>
                                        <p:tav tm="100000">
                                          <p:val>
                                            <p:strVal val="#ppt_y"/>
                                          </p:val>
                                        </p:tav>
                                      </p:tavLst>
                                    </p:anim>
                                    <p:animEffect transition="in" filter="fade">
                                      <p:cBhvr>
                                        <p:cTn id="42" dur="500"/>
                                        <p:tgtEl>
                                          <p:spTgt spid="38"/>
                                        </p:tgtEl>
                                      </p:cBhvr>
                                    </p:animEffect>
                                  </p:childTnLst>
                                </p:cTn>
                              </p:par>
                              <p:par>
                                <p:cTn id="43" presetID="5" presetClass="entr" presetSubtype="10" fill="hold" grpId="1"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checkerboard(across)">
                                      <p:cBhvr>
                                        <p:cTn id="45" dur="500"/>
                                        <p:tgtEl>
                                          <p:spTgt spid="4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checkerboard(across)">
                                      <p:cBhvr>
                                        <p:cTn id="48" dur="500"/>
                                        <p:tgtEl>
                                          <p:spTgt spid="46"/>
                                        </p:tgtEl>
                                      </p:cBhvr>
                                    </p:animEffect>
                                  </p:childTnLst>
                                </p:cTn>
                              </p:par>
                              <p:par>
                                <p:cTn id="49" presetID="1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slide(fromBottom)">
                                      <p:cBhvr>
                                        <p:cTn id="51" dur="500"/>
                                        <p:tgtEl>
                                          <p:spTgt spid="4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checkerboard(across)">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P spid="44" grpId="0" animBg="1"/>
      <p:bldP spid="46" grpId="0" animBg="1"/>
      <p:bldP spid="47" grpId="0"/>
      <p:bldP spid="48" grpId="0"/>
      <p:bldP spid="4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D:\photos\C5-00-Pics_2012\24092011037.jpg"/>
          <p:cNvPicPr>
            <a:picLocks noChangeAspect="1" noChangeArrowheads="1"/>
          </p:cNvPicPr>
          <p:nvPr/>
        </p:nvPicPr>
        <p:blipFill>
          <a:blip r:embed="rId3" cstate="print"/>
          <a:srcRect/>
          <a:stretch>
            <a:fillRect/>
          </a:stretch>
        </p:blipFill>
        <p:spPr bwMode="auto">
          <a:xfrm>
            <a:off x="0" y="914400"/>
            <a:ext cx="6553200" cy="4908217"/>
          </a:xfrm>
          <a:prstGeom prst="rect">
            <a:avLst/>
          </a:prstGeom>
          <a:noFill/>
        </p:spPr>
      </p:pic>
      <p:sp>
        <p:nvSpPr>
          <p:cNvPr id="50" name="Snip Diagonal Corner Rectangle 49"/>
          <p:cNvSpPr/>
          <p:nvPr/>
        </p:nvSpPr>
        <p:spPr>
          <a:xfrm>
            <a:off x="3200400" y="1905000"/>
            <a:ext cx="2971800" cy="1600200"/>
          </a:xfrm>
          <a:prstGeom prst="snip2Diag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dirty="0">
                <a:solidFill>
                  <a:srgbClr val="0000CC"/>
                </a:solidFill>
              </a:rPr>
              <a:t>Beam                =  </a:t>
            </a:r>
            <a:r>
              <a:rPr lang="en-US" sz="1600" b="1" baseline="30000" dirty="0" smtClean="0">
                <a:solidFill>
                  <a:srgbClr val="0000CC"/>
                </a:solidFill>
              </a:rPr>
              <a:t>13</a:t>
            </a:r>
            <a:r>
              <a:rPr lang="en-US" sz="1600" b="1" dirty="0" smtClean="0">
                <a:solidFill>
                  <a:srgbClr val="0000CC"/>
                </a:solidFill>
              </a:rPr>
              <a:t>C</a:t>
            </a:r>
            <a:r>
              <a:rPr lang="en-US" sz="1600" b="1" baseline="30000" dirty="0" smtClean="0">
                <a:solidFill>
                  <a:srgbClr val="0000CC"/>
                </a:solidFill>
              </a:rPr>
              <a:t>6+</a:t>
            </a:r>
            <a:endParaRPr lang="en-US" sz="1600" b="1" baseline="30000" dirty="0">
              <a:solidFill>
                <a:srgbClr val="0000CC"/>
              </a:solidFill>
            </a:endParaRPr>
          </a:p>
          <a:p>
            <a:pPr algn="just">
              <a:defRPr/>
            </a:pPr>
            <a:r>
              <a:rPr lang="en-US" sz="1600" b="1" dirty="0">
                <a:solidFill>
                  <a:srgbClr val="0000CC"/>
                </a:solidFill>
              </a:rPr>
              <a:t>Beam Current = 2-4 </a:t>
            </a:r>
            <a:r>
              <a:rPr lang="en-US" sz="1600" b="1" dirty="0" err="1" smtClean="0">
                <a:solidFill>
                  <a:srgbClr val="0000CC"/>
                </a:solidFill>
              </a:rPr>
              <a:t>pnA</a:t>
            </a:r>
            <a:endParaRPr lang="en-US" sz="1600" b="1" dirty="0" smtClean="0">
              <a:solidFill>
                <a:srgbClr val="0000CC"/>
              </a:solidFill>
            </a:endParaRPr>
          </a:p>
          <a:p>
            <a:pPr algn="just">
              <a:defRPr/>
            </a:pPr>
            <a:r>
              <a:rPr lang="en-US" sz="1600" b="1" dirty="0" smtClean="0">
                <a:solidFill>
                  <a:srgbClr val="0000CC"/>
                </a:solidFill>
              </a:rPr>
              <a:t>Target               =   </a:t>
            </a:r>
            <a:r>
              <a:rPr lang="en-US" sz="1600" b="1" baseline="30000" dirty="0" smtClean="0">
                <a:solidFill>
                  <a:srgbClr val="0000CC"/>
                </a:solidFill>
              </a:rPr>
              <a:t>169</a:t>
            </a:r>
            <a:r>
              <a:rPr lang="en-US" sz="1600" b="1" dirty="0" smtClean="0">
                <a:solidFill>
                  <a:srgbClr val="0000CC"/>
                </a:solidFill>
              </a:rPr>
              <a:t>Tm</a:t>
            </a:r>
          </a:p>
          <a:p>
            <a:pPr algn="just">
              <a:defRPr/>
            </a:pPr>
            <a:endParaRPr lang="en-US" sz="1600" b="1" dirty="0">
              <a:solidFill>
                <a:srgbClr val="0000CC"/>
              </a:solidFill>
            </a:endParaRPr>
          </a:p>
        </p:txBody>
      </p:sp>
      <p:pic>
        <p:nvPicPr>
          <p:cNvPr id="45059" name="Picture 3" descr="C:\Users\OSN\Desktop\DSC_0464.JPG"/>
          <p:cNvPicPr>
            <a:picLocks noChangeAspect="1" noChangeArrowheads="1"/>
          </p:cNvPicPr>
          <p:nvPr/>
        </p:nvPicPr>
        <p:blipFill>
          <a:blip r:embed="rId4" cstate="print"/>
          <a:srcRect/>
          <a:stretch>
            <a:fillRect/>
          </a:stretch>
        </p:blipFill>
        <p:spPr bwMode="auto">
          <a:xfrm>
            <a:off x="6019800" y="4191000"/>
            <a:ext cx="3124200" cy="2590800"/>
          </a:xfrm>
          <a:prstGeom prst="rect">
            <a:avLst/>
          </a:prstGeom>
          <a:noFill/>
        </p:spPr>
      </p:pic>
      <p:sp>
        <p:nvSpPr>
          <p:cNvPr id="42" name="TextBox 41"/>
          <p:cNvSpPr txBox="1"/>
          <p:nvPr/>
        </p:nvSpPr>
        <p:spPr>
          <a:xfrm>
            <a:off x="5939045" y="5562600"/>
            <a:ext cx="3281155" cy="338554"/>
          </a:xfrm>
          <a:prstGeom prst="rect">
            <a:avLst/>
          </a:prstGeom>
          <a:noFill/>
        </p:spPr>
        <p:txBody>
          <a:bodyPr wrap="none" rtlCol="0">
            <a:spAutoFit/>
          </a:bodyPr>
          <a:lstStyle/>
          <a:p>
            <a:r>
              <a:rPr lang="en-US" sz="1600" b="1" dirty="0" smtClean="0">
                <a:solidFill>
                  <a:srgbClr val="66FFFF"/>
                </a:solidFill>
                <a:latin typeface="Bodoni MT" pitchFamily="18" charset="0"/>
              </a:rPr>
              <a:t>General Purpose Scattering Chamber</a:t>
            </a:r>
          </a:p>
        </p:txBody>
      </p:sp>
      <p:grpSp>
        <p:nvGrpSpPr>
          <p:cNvPr id="38" name="Group 37"/>
          <p:cNvGrpSpPr/>
          <p:nvPr/>
        </p:nvGrpSpPr>
        <p:grpSpPr>
          <a:xfrm>
            <a:off x="0" y="0"/>
            <a:ext cx="9144000" cy="6858000"/>
            <a:chOff x="0" y="0"/>
            <a:chExt cx="9144000" cy="6858000"/>
          </a:xfrm>
        </p:grpSpPr>
        <p:sp>
          <p:nvSpPr>
            <p:cNvPr id="39" name="Rectangle 38"/>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2"/>
            <p:cNvGrpSpPr/>
            <p:nvPr/>
          </p:nvGrpSpPr>
          <p:grpSpPr>
            <a:xfrm>
              <a:off x="0" y="6101132"/>
              <a:ext cx="9144000" cy="756868"/>
              <a:chOff x="0" y="6101132"/>
              <a:chExt cx="9144000" cy="756868"/>
            </a:xfrm>
          </p:grpSpPr>
          <p:sp>
            <p:nvSpPr>
              <p:cNvPr id="46" name="Rectangle 45"/>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47" name="Group 12"/>
              <p:cNvGrpSpPr/>
              <p:nvPr/>
            </p:nvGrpSpPr>
            <p:grpSpPr>
              <a:xfrm>
                <a:off x="7620000" y="6101132"/>
                <a:ext cx="1447800" cy="756868"/>
                <a:chOff x="7239000" y="5643932"/>
                <a:chExt cx="1447800" cy="756868"/>
              </a:xfrm>
            </p:grpSpPr>
            <p:pic>
              <p:nvPicPr>
                <p:cNvPr id="48" name="Picture 4" descr="http://4.bp.blogspot.com/_15wiEFP1yrQ/TSwZ4DLtieI/AAAAAAAAAIE/Vc0OriM_Hj0/s1600/LOGO2.JPG"/>
                <p:cNvPicPr>
                  <a:picLocks noChangeAspect="1" noChangeArrowheads="1"/>
                </p:cNvPicPr>
                <p:nvPr/>
              </p:nvPicPr>
              <p:blipFill>
                <a:blip r:embed="rId5"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Picture 2" descr="http://2.bp.blogspot.com/-ep3WjnhnQCg/T_Vf9ORSJVI/AAAAAAAACow/wRTywJgaNm0/s200/iuac_logo.jpg"/>
                <p:cNvPicPr>
                  <a:picLocks noChangeAspect="1" noChangeArrowheads="1"/>
                </p:cNvPicPr>
                <p:nvPr/>
              </p:nvPicPr>
              <p:blipFill>
                <a:blip r:embed="rId6"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51" name="TextBox 50"/>
          <p:cNvSpPr txBox="1"/>
          <p:nvPr/>
        </p:nvSpPr>
        <p:spPr>
          <a:xfrm>
            <a:off x="0" y="1143000"/>
            <a:ext cx="1530355" cy="338554"/>
          </a:xfrm>
          <a:prstGeom prst="rect">
            <a:avLst/>
          </a:prstGeom>
          <a:noFill/>
        </p:spPr>
        <p:txBody>
          <a:bodyPr wrap="none" rtlCol="0">
            <a:spAutoFit/>
          </a:bodyPr>
          <a:lstStyle/>
          <a:p>
            <a:r>
              <a:rPr lang="en-US" sz="1600" b="1" dirty="0" smtClean="0">
                <a:latin typeface="Bodoni MT" pitchFamily="18" charset="0"/>
              </a:rPr>
              <a:t>15 UD </a:t>
            </a:r>
            <a:r>
              <a:rPr lang="en-US" sz="1600" b="1" dirty="0" err="1" smtClean="0">
                <a:latin typeface="Bodoni MT" pitchFamily="18" charset="0"/>
              </a:rPr>
              <a:t>Pelletron</a:t>
            </a:r>
            <a:endParaRPr lang="en-US" sz="1600" b="1" dirty="0" smtClean="0">
              <a:latin typeface="Bodoni MT" pitchFamily="18" charset="0"/>
            </a:endParaRPr>
          </a:p>
        </p:txBody>
      </p:sp>
      <p:cxnSp>
        <p:nvCxnSpPr>
          <p:cNvPr id="40" name="Straight Arrow Connector 39"/>
          <p:cNvCxnSpPr/>
          <p:nvPr/>
        </p:nvCxnSpPr>
        <p:spPr>
          <a:xfrm>
            <a:off x="4038600" y="4797623"/>
            <a:ext cx="533400" cy="1588"/>
          </a:xfrm>
          <a:prstGeom prst="straightConnector1">
            <a:avLst/>
          </a:prstGeom>
          <a:ln>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6019800" y="2209800"/>
            <a:ext cx="3124200" cy="1981200"/>
            <a:chOff x="0" y="4267200"/>
            <a:chExt cx="3048000" cy="2286000"/>
          </a:xfrm>
        </p:grpSpPr>
        <p:pic>
          <p:nvPicPr>
            <p:cNvPr id="55" name="Picture 4"/>
            <p:cNvPicPr>
              <a:picLocks noChangeAspect="1" noChangeArrowheads="1"/>
            </p:cNvPicPr>
            <p:nvPr/>
          </p:nvPicPr>
          <p:blipFill>
            <a:blip r:embed="rId7" cstate="print"/>
            <a:srcRect/>
            <a:stretch>
              <a:fillRect/>
            </a:stretch>
          </p:blipFill>
          <p:spPr bwMode="auto">
            <a:xfrm>
              <a:off x="0" y="4267200"/>
              <a:ext cx="3048000" cy="2286000"/>
            </a:xfrm>
            <a:prstGeom prst="rect">
              <a:avLst/>
            </a:prstGeom>
            <a:noFill/>
            <a:ln w="9525">
              <a:noFill/>
              <a:miter lim="800000"/>
              <a:headEnd/>
              <a:tailEnd/>
            </a:ln>
            <a:effectLst/>
          </p:spPr>
        </p:pic>
        <p:grpSp>
          <p:nvGrpSpPr>
            <p:cNvPr id="56" name="Group 34"/>
            <p:cNvGrpSpPr/>
            <p:nvPr/>
          </p:nvGrpSpPr>
          <p:grpSpPr>
            <a:xfrm>
              <a:off x="1741714" y="4509702"/>
              <a:ext cx="1027552" cy="384262"/>
              <a:chOff x="4561395" y="5002579"/>
              <a:chExt cx="1001205" cy="561609"/>
            </a:xfrm>
          </p:grpSpPr>
          <p:cxnSp>
            <p:nvCxnSpPr>
              <p:cNvPr id="59" name="Straight Arrow Connector 58"/>
              <p:cNvCxnSpPr/>
              <p:nvPr/>
            </p:nvCxnSpPr>
            <p:spPr>
              <a:xfrm>
                <a:off x="4648200" y="5562600"/>
                <a:ext cx="914400" cy="1588"/>
              </a:xfrm>
              <a:prstGeom prst="straightConnector1">
                <a:avLst/>
              </a:prstGeom>
              <a:ln>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61395" y="5002579"/>
                <a:ext cx="353553" cy="202420"/>
              </a:xfrm>
              <a:prstGeom prst="rect">
                <a:avLst/>
              </a:prstGeom>
              <a:solidFill>
                <a:schemeClr val="bg1"/>
              </a:solidFill>
              <a:ln>
                <a:noFill/>
              </a:ln>
            </p:spPr>
            <p:txBody>
              <a:bodyPr wrap="square" rtlCol="0">
                <a:spAutoFit/>
              </a:bodyPr>
              <a:lstStyle/>
              <a:p>
                <a:r>
                  <a:rPr lang="en-US" sz="300" b="1" baseline="30000" dirty="0" smtClean="0">
                    <a:latin typeface="Arial" pitchFamily="34" charset="0"/>
                    <a:cs typeface="Arial" pitchFamily="34" charset="0"/>
                  </a:rPr>
                  <a:t>13</a:t>
                </a:r>
                <a:r>
                  <a:rPr lang="en-US" sz="300" b="1" dirty="0" smtClean="0">
                    <a:latin typeface="Arial" pitchFamily="34" charset="0"/>
                    <a:cs typeface="Arial" pitchFamily="34" charset="0"/>
                  </a:rPr>
                  <a:t>C Beam</a:t>
                </a:r>
                <a:endParaRPr lang="en-US" sz="300" b="1" dirty="0">
                  <a:latin typeface="Arial" pitchFamily="34" charset="0"/>
                  <a:cs typeface="Arial" pitchFamily="34" charset="0"/>
                </a:endParaRPr>
              </a:p>
            </p:txBody>
          </p:sp>
        </p:grpSp>
      </p:grpSp>
      <p:graphicFrame>
        <p:nvGraphicFramePr>
          <p:cNvPr id="1027" name="Object 8"/>
          <p:cNvGraphicFramePr>
            <a:graphicFrameLocks noChangeAspect="1"/>
          </p:cNvGraphicFramePr>
          <p:nvPr/>
        </p:nvGraphicFramePr>
        <p:xfrm>
          <a:off x="6019800" y="116304"/>
          <a:ext cx="3124200" cy="2102005"/>
        </p:xfrm>
        <a:graphic>
          <a:graphicData uri="http://schemas.openxmlformats.org/presentationml/2006/ole">
            <mc:AlternateContent xmlns:mc="http://schemas.openxmlformats.org/markup-compatibility/2006">
              <mc:Choice xmlns:v="urn:schemas-microsoft-com:vml" Requires="v">
                <p:oleObj spid="_x0000_s2051" name="Photo Editor Photo" r:id="rId8" imgW="4076190" imgH="3057143" progId="">
                  <p:embed/>
                </p:oleObj>
              </mc:Choice>
              <mc:Fallback>
                <p:oleObj name="Photo Editor Photo" r:id="rId8" imgW="4076190" imgH="3057143" progId="">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16304"/>
                        <a:ext cx="3124200" cy="210200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AutoShape 20"/>
          <p:cNvSpPr>
            <a:spLocks noChangeArrowheads="1"/>
          </p:cNvSpPr>
          <p:nvPr/>
        </p:nvSpPr>
        <p:spPr bwMode="auto">
          <a:xfrm>
            <a:off x="304800" y="228600"/>
            <a:ext cx="46482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Experiment  at IUAC, New Delhi, INDIA</a:t>
            </a:r>
            <a:endParaRPr lang="en-US" sz="2000" dirty="0">
              <a:ln>
                <a:solidFill>
                  <a:srgbClr val="0000FF"/>
                </a:solidFill>
              </a:ln>
              <a:solidFill>
                <a:srgbClr val="0000FF"/>
              </a:solidFill>
              <a:latin typeface="Arial" pitchFamily="34" charset="0"/>
              <a:cs typeface="Arial" pitchFamily="34" charset="0"/>
            </a:endParaRPr>
          </a:p>
        </p:txBody>
      </p:sp>
      <p:sp>
        <p:nvSpPr>
          <p:cNvPr id="73" name="TextBox 72"/>
          <p:cNvSpPr txBox="1"/>
          <p:nvPr/>
        </p:nvSpPr>
        <p:spPr>
          <a:xfrm>
            <a:off x="623866" y="6019800"/>
            <a:ext cx="4329134" cy="338554"/>
          </a:xfrm>
          <a:prstGeom prst="rect">
            <a:avLst/>
          </a:prstGeom>
          <a:noFill/>
        </p:spPr>
        <p:txBody>
          <a:bodyPr wrap="none" rtlCol="0">
            <a:spAutoFit/>
          </a:bodyPr>
          <a:lstStyle/>
          <a:p>
            <a:r>
              <a:rPr lang="en-US" sz="1600" b="1" dirty="0" smtClean="0">
                <a:latin typeface="Bodoni MT" pitchFamily="18" charset="0"/>
              </a:rPr>
              <a:t>INTER UNIVERSITY ACCELERATOR CENTRE</a:t>
            </a:r>
          </a:p>
        </p:txBody>
      </p:sp>
      <p:pic>
        <p:nvPicPr>
          <p:cNvPr id="2051" name="Picture 3"/>
          <p:cNvPicPr>
            <a:picLocks noChangeAspect="1" noChangeArrowheads="1"/>
          </p:cNvPicPr>
          <p:nvPr/>
        </p:nvPicPr>
        <p:blipFill>
          <a:blip r:embed="rId10" cstate="print"/>
          <a:srcRect/>
          <a:stretch>
            <a:fillRect/>
          </a:stretch>
        </p:blipFill>
        <p:spPr bwMode="auto">
          <a:xfrm>
            <a:off x="0" y="4038600"/>
            <a:ext cx="3048000" cy="17120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228600" y="152400"/>
          <a:ext cx="5257800" cy="4419601"/>
        </p:xfrm>
        <a:graphic>
          <a:graphicData uri="http://schemas.openxmlformats.org/presentationml/2006/ole">
            <mc:AlternateContent xmlns:mc="http://schemas.openxmlformats.org/markup-compatibility/2006">
              <mc:Choice xmlns:v="urn:schemas-microsoft-com:vml" Requires="v">
                <p:oleObj spid="_x0000_s3078" name="Graph" r:id="rId3" imgW="3484800" imgH="3136320" progId="Origin50.Graph">
                  <p:embed/>
                </p:oleObj>
              </mc:Choice>
              <mc:Fallback>
                <p:oleObj name="Graph" r:id="rId3" imgW="3484800" imgH="3136320" progId="Origin50.Grap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5257800" cy="44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triped Right Arrow 10"/>
          <p:cNvSpPr/>
          <p:nvPr/>
        </p:nvSpPr>
        <p:spPr>
          <a:xfrm>
            <a:off x="2087953" y="2696827"/>
            <a:ext cx="2865047" cy="533400"/>
          </a:xfrm>
          <a:prstGeom prst="stripedRightArrow">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838200"/>
            <a:ext cx="152400" cy="2971800"/>
          </a:xfrm>
          <a:prstGeom prst="rect">
            <a:avLst/>
          </a:prstGeom>
          <a:solidFill>
            <a:srgbClr val="00B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1600200"/>
            <a:ext cx="4267200" cy="6096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Channel Selection = Characteristic  </a:t>
            </a:r>
            <a:r>
              <a:rPr lang="en-US" dirty="0" smtClean="0">
                <a:solidFill>
                  <a:schemeClr val="tx1"/>
                </a:solidFill>
                <a:sym typeface="Symbol"/>
              </a:rPr>
              <a:t> -  lines</a:t>
            </a:r>
            <a:endParaRPr lang="en-US" dirty="0">
              <a:solidFill>
                <a:schemeClr val="tx1"/>
              </a:solidFill>
            </a:endParaRPr>
          </a:p>
        </p:txBody>
      </p:sp>
      <p:sp>
        <p:nvSpPr>
          <p:cNvPr id="14" name="Rectangle 13"/>
          <p:cNvSpPr/>
          <p:nvPr/>
        </p:nvSpPr>
        <p:spPr>
          <a:xfrm>
            <a:off x="533400" y="4953000"/>
            <a:ext cx="3886200" cy="6096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Confirmation = </a:t>
            </a:r>
            <a:r>
              <a:rPr lang="en-US" dirty="0" smtClean="0">
                <a:solidFill>
                  <a:schemeClr val="tx1"/>
                </a:solidFill>
                <a:sym typeface="Symbol"/>
              </a:rPr>
              <a:t>Decay curve analysis</a:t>
            </a:r>
            <a:endParaRPr lang="en-US" dirty="0">
              <a:solidFill>
                <a:schemeClr val="tx1"/>
              </a:solidFill>
            </a:endParaRPr>
          </a:p>
        </p:txBody>
      </p:sp>
      <p:grpSp>
        <p:nvGrpSpPr>
          <p:cNvPr id="15" name="Group 14"/>
          <p:cNvGrpSpPr/>
          <p:nvPr/>
        </p:nvGrpSpPr>
        <p:grpSpPr>
          <a:xfrm>
            <a:off x="0" y="0"/>
            <a:ext cx="9144000" cy="6858000"/>
            <a:chOff x="0" y="0"/>
            <a:chExt cx="9144000" cy="6858000"/>
          </a:xfrm>
        </p:grpSpPr>
        <p:sp>
          <p:nvSpPr>
            <p:cNvPr id="16" name="Rectangle 15"/>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p:nvGrpSpPr>
          <p:grpSpPr>
            <a:xfrm>
              <a:off x="0" y="6101132"/>
              <a:ext cx="9144000" cy="756868"/>
              <a:chOff x="0" y="6101132"/>
              <a:chExt cx="9144000" cy="756868"/>
            </a:xfrm>
          </p:grpSpPr>
          <p:sp>
            <p:nvSpPr>
              <p:cNvPr id="18" name="Rectangle 17"/>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19" name="Group 12"/>
              <p:cNvGrpSpPr/>
              <p:nvPr/>
            </p:nvGrpSpPr>
            <p:grpSpPr>
              <a:xfrm>
                <a:off x="7620000" y="6101132"/>
                <a:ext cx="1447800" cy="756868"/>
                <a:chOff x="7239000" y="5643932"/>
                <a:chExt cx="1447800" cy="756868"/>
              </a:xfrm>
            </p:grpSpPr>
            <p:pic>
              <p:nvPicPr>
                <p:cNvPr id="20" name="Picture 4" descr="http://4.bp.blogspot.com/_15wiEFP1yrQ/TSwZ4DLtieI/AAAAAAAAAIE/Vc0OriM_Hj0/s1600/LOGO2.JPG"/>
                <p:cNvPicPr>
                  <a:picLocks noChangeAspect="1" noChangeArrowheads="1"/>
                </p:cNvPicPr>
                <p:nvPr/>
              </p:nvPicPr>
              <p:blipFill>
                <a:blip r:embed="rId5"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 descr="http://2.bp.blogspot.com/-ep3WjnhnQCg/T_Vf9ORSJVI/AAAAAAAACow/wRTywJgaNm0/s200/iuac_logo.jpg"/>
                <p:cNvPicPr>
                  <a:picLocks noChangeAspect="1" noChangeArrowheads="1"/>
                </p:cNvPicPr>
                <p:nvPr/>
              </p:nvPicPr>
              <p:blipFill>
                <a:blip r:embed="rId6"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aphicFrame>
        <p:nvGraphicFramePr>
          <p:cNvPr id="3077" name="Object 5"/>
          <p:cNvGraphicFramePr>
            <a:graphicFrameLocks noChangeAspect="1"/>
          </p:cNvGraphicFramePr>
          <p:nvPr/>
        </p:nvGraphicFramePr>
        <p:xfrm>
          <a:off x="3962400" y="2209800"/>
          <a:ext cx="5181600" cy="4390397"/>
        </p:xfrm>
        <a:graphic>
          <a:graphicData uri="http://schemas.openxmlformats.org/presentationml/2006/ole">
            <mc:AlternateContent xmlns:mc="http://schemas.openxmlformats.org/markup-compatibility/2006">
              <mc:Choice xmlns:v="urn:schemas-microsoft-com:vml" Requires="v">
                <p:oleObj spid="_x0000_s3079" name="Graph" r:id="rId7" imgW="3712320" imgH="3144960" progId="Origin50.Graph">
                  <p:embed/>
                </p:oleObj>
              </mc:Choice>
              <mc:Fallback>
                <p:oleObj name="Graph" r:id="rId7" imgW="3712320" imgH="3144960" progId="Origin50.Graph">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209800"/>
                        <a:ext cx="5181600" cy="43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5105400" y="2438400"/>
            <a:ext cx="1313180" cy="461665"/>
          </a:xfrm>
          <a:prstGeom prst="rect">
            <a:avLst/>
          </a:prstGeom>
          <a:solidFill>
            <a:schemeClr val="bg1"/>
          </a:solidFill>
        </p:spPr>
        <p:txBody>
          <a:bodyPr wrap="none" rtlCol="0">
            <a:spAutoFit/>
          </a:bodyPr>
          <a:lstStyle/>
          <a:p>
            <a:r>
              <a:rPr lang="en-US" sz="2400" b="1" dirty="0" smtClean="0">
                <a:ln>
                  <a:solidFill>
                    <a:srgbClr val="FF3399"/>
                  </a:solidFill>
                </a:ln>
                <a:solidFill>
                  <a:srgbClr val="00B0F0"/>
                </a:solidFill>
                <a:latin typeface="Arial" pitchFamily="34" charset="0"/>
                <a:cs typeface="Arial" pitchFamily="34" charset="0"/>
              </a:rPr>
              <a:t>Half-life</a:t>
            </a:r>
            <a:endParaRPr lang="en-US" sz="2400" b="1" dirty="0">
              <a:ln>
                <a:solidFill>
                  <a:srgbClr val="FF3399"/>
                </a:solidFill>
              </a:ln>
              <a:solidFill>
                <a:srgbClr val="00B0F0"/>
              </a:solidFill>
              <a:latin typeface="Arial" pitchFamily="34" charset="0"/>
              <a:cs typeface="Arial" pitchFamily="34" charset="0"/>
            </a:endParaRPr>
          </a:p>
        </p:txBody>
      </p:sp>
      <p:sp>
        <p:nvSpPr>
          <p:cNvPr id="23" name="TextBox 22"/>
          <p:cNvSpPr txBox="1"/>
          <p:nvPr/>
        </p:nvSpPr>
        <p:spPr>
          <a:xfrm>
            <a:off x="2586073" y="757535"/>
            <a:ext cx="1604927" cy="461665"/>
          </a:xfrm>
          <a:prstGeom prst="rect">
            <a:avLst/>
          </a:prstGeom>
          <a:solidFill>
            <a:schemeClr val="bg1"/>
          </a:solidFill>
        </p:spPr>
        <p:txBody>
          <a:bodyPr wrap="none" rtlCol="0">
            <a:spAutoFit/>
          </a:bodyPr>
          <a:lstStyle/>
          <a:p>
            <a:r>
              <a:rPr lang="en-US" sz="2400" b="1" dirty="0" smtClean="0">
                <a:ln>
                  <a:solidFill>
                    <a:srgbClr val="FF3399"/>
                  </a:solidFill>
                </a:ln>
                <a:solidFill>
                  <a:srgbClr val="00B0F0"/>
                </a:solidFill>
                <a:latin typeface="Arial" pitchFamily="34" charset="0"/>
                <a:cs typeface="Arial" pitchFamily="34" charset="0"/>
              </a:rPr>
              <a:t>Spectrum</a:t>
            </a:r>
            <a:endParaRPr lang="en-US" sz="2400" b="1" dirty="0">
              <a:ln>
                <a:solidFill>
                  <a:srgbClr val="FF3399"/>
                </a:solidFill>
              </a:ln>
              <a:solidFill>
                <a:srgbClr val="00B0F0"/>
              </a:solidFill>
              <a:latin typeface="Arial" pitchFamily="34" charset="0"/>
              <a:cs typeface="Arial" pitchFamily="34" charset="0"/>
            </a:endParaRPr>
          </a:p>
        </p:txBody>
      </p:sp>
      <p:sp>
        <p:nvSpPr>
          <p:cNvPr id="24" name="TextBox 23"/>
          <p:cNvSpPr txBox="1"/>
          <p:nvPr/>
        </p:nvSpPr>
        <p:spPr>
          <a:xfrm>
            <a:off x="4191000" y="762000"/>
            <a:ext cx="2335255" cy="369332"/>
          </a:xfrm>
          <a:prstGeom prst="rect">
            <a:avLst/>
          </a:prstGeom>
          <a:solidFill>
            <a:schemeClr val="bg1"/>
          </a:solidFill>
          <a:ln>
            <a:solidFill>
              <a:schemeClr val="bg1"/>
            </a:solidFill>
          </a:ln>
        </p:spPr>
        <p:txBody>
          <a:bodyPr wrap="none" rtlCol="0">
            <a:spAutoFit/>
          </a:bodyPr>
          <a:lstStyle/>
          <a:p>
            <a:r>
              <a:rPr lang="en-US" b="1" baseline="30000" dirty="0" smtClean="0"/>
              <a:t>13</a:t>
            </a:r>
            <a:r>
              <a:rPr lang="en-US" b="1" dirty="0" smtClean="0"/>
              <a:t>C+</a:t>
            </a:r>
            <a:r>
              <a:rPr lang="en-US" b="1" baseline="30000" dirty="0" smtClean="0"/>
              <a:t>169</a:t>
            </a:r>
            <a:r>
              <a:rPr lang="en-US" b="1" dirty="0" smtClean="0"/>
              <a:t>Tm @ 82.7 </a:t>
            </a:r>
            <a:r>
              <a:rPr lang="en-US" b="1" dirty="0" err="1" smtClean="0"/>
              <a:t>MeV</a:t>
            </a:r>
            <a:endParaRPr lang="en-US" b="1" dirty="0"/>
          </a:p>
        </p:txBody>
      </p:sp>
      <p:sp>
        <p:nvSpPr>
          <p:cNvPr id="25" name="AutoShape 20"/>
          <p:cNvSpPr>
            <a:spLocks noChangeArrowheads="1"/>
          </p:cNvSpPr>
          <p:nvPr/>
        </p:nvSpPr>
        <p:spPr bwMode="auto">
          <a:xfrm>
            <a:off x="304800" y="152400"/>
            <a:ext cx="50292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Identification of isotopes …Offline method</a:t>
            </a:r>
            <a:endParaRPr lang="en-US" sz="2000" dirty="0">
              <a:ln>
                <a:solidFill>
                  <a:srgbClr val="0000FF"/>
                </a:solidFill>
              </a:ln>
              <a:solidFill>
                <a:srgbClr val="0000FF"/>
              </a:solidFill>
              <a:latin typeface="Arial" pitchFamily="34" charset="0"/>
              <a:cs typeface="Arial" pitchFamily="34" charset="0"/>
            </a:endParaRPr>
          </a:p>
        </p:txBody>
      </p:sp>
      <p:pic>
        <p:nvPicPr>
          <p:cNvPr id="26" name="Picture 3"/>
          <p:cNvPicPr>
            <a:picLocks noChangeAspect="1" noChangeArrowheads="1"/>
          </p:cNvPicPr>
          <p:nvPr/>
        </p:nvPicPr>
        <p:blipFill>
          <a:blip r:embed="rId9" cstate="print"/>
          <a:srcRect/>
          <a:stretch>
            <a:fillRect/>
          </a:stretch>
        </p:blipFill>
        <p:spPr bwMode="auto">
          <a:xfrm>
            <a:off x="609600" y="5715000"/>
            <a:ext cx="3429000" cy="580066"/>
          </a:xfrm>
          <a:prstGeom prst="rect">
            <a:avLst/>
          </a:prstGeom>
          <a:ln w="12700" cap="sq">
            <a:solidFill>
              <a:srgbClr val="000000"/>
            </a:solidFill>
            <a:prstDash val="solid"/>
            <a:miter lim="800000"/>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p:cTn id="11" dur="500" fill="hold"/>
                                        <p:tgtEl>
                                          <p:spTgt spid="3077"/>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077"/>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077"/>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077"/>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childTnLst>
                                </p:cTn>
                              </p:par>
                              <p:par>
                                <p:cTn id="21" presetID="39" presetClass="entr" presetSubtype="0" accel="100000" fill="hold" grpId="2"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childTnLst>
                                </p:cTn>
                              </p:par>
                              <p:par>
                                <p:cTn id="33" presetID="1" presetClass="entr"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2" animBg="1"/>
      <p:bldP spid="14" grpId="0" animBg="1"/>
      <p:bldP spid="22" grpId="0" animBg="1"/>
      <p:bldP spid="22" grpId="1"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144000" cy="6858000"/>
            <a:chOff x="0" y="0"/>
            <a:chExt cx="9144000" cy="6858000"/>
          </a:xfrm>
        </p:grpSpPr>
        <p:sp>
          <p:nvSpPr>
            <p:cNvPr id="22" name="Rectangle 21"/>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
            <p:cNvGrpSpPr/>
            <p:nvPr/>
          </p:nvGrpSpPr>
          <p:grpSpPr>
            <a:xfrm>
              <a:off x="0" y="6101132"/>
              <a:ext cx="9144000" cy="756868"/>
              <a:chOff x="0" y="6101132"/>
              <a:chExt cx="9144000" cy="756868"/>
            </a:xfrm>
          </p:grpSpPr>
          <p:sp>
            <p:nvSpPr>
              <p:cNvPr id="24" name="Rectangle 23"/>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25" name="Group 12"/>
              <p:cNvGrpSpPr/>
              <p:nvPr/>
            </p:nvGrpSpPr>
            <p:grpSpPr>
              <a:xfrm>
                <a:off x="7620000" y="6101132"/>
                <a:ext cx="1447800" cy="756868"/>
                <a:chOff x="7239000" y="5643932"/>
                <a:chExt cx="1447800" cy="756868"/>
              </a:xfrm>
            </p:grpSpPr>
            <p:pic>
              <p:nvPicPr>
                <p:cNvPr id="26" name="Picture 4" descr="http://4.bp.blogspot.com/_15wiEFP1yrQ/TSwZ4DLtieI/AAAAAAAAAIE/Vc0OriM_Hj0/s1600/LOGO2.JPG"/>
                <p:cNvPicPr>
                  <a:picLocks noChangeAspect="1" noChangeArrowheads="1"/>
                </p:cNvPicPr>
                <p:nvPr/>
              </p:nvPicPr>
              <p:blipFill>
                <a:blip r:embed="rId3"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 descr="http://2.bp.blogspot.com/-ep3WjnhnQCg/T_Vf9ORSJVI/AAAAAAAACow/wRTywJgaNm0/s200/iuac_logo.jpg"/>
                <p:cNvPicPr>
                  <a:picLocks noChangeAspect="1" noChangeArrowheads="1"/>
                </p:cNvPicPr>
                <p:nvPr/>
              </p:nvPicPr>
              <p:blipFill>
                <a:blip r:embed="rId4"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28" name="Rectangle 27"/>
          <p:cNvSpPr/>
          <p:nvPr/>
        </p:nvSpPr>
        <p:spPr>
          <a:xfrm>
            <a:off x="228600" y="4038600"/>
            <a:ext cx="2286000" cy="1066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1200" dirty="0" smtClean="0">
                <a:solidFill>
                  <a:schemeClr val="tx1"/>
                </a:solidFill>
                <a:latin typeface="Aharoni" pitchFamily="2" charset="-79"/>
                <a:cs typeface="Aharoni" pitchFamily="2" charset="-79"/>
              </a:rPr>
              <a:t> </a:t>
            </a:r>
            <a:r>
              <a:rPr lang="en-US" sz="1200" dirty="0" err="1" smtClean="0">
                <a:solidFill>
                  <a:schemeClr val="tx1"/>
                </a:solidFill>
                <a:latin typeface="Aharoni" pitchFamily="2" charset="-79"/>
                <a:cs typeface="Aharoni" pitchFamily="2" charset="-79"/>
              </a:rPr>
              <a:t>xn</a:t>
            </a:r>
            <a:r>
              <a:rPr lang="en-US" sz="1200" dirty="0" smtClean="0">
                <a:solidFill>
                  <a:schemeClr val="tx1"/>
                </a:solidFill>
                <a:latin typeface="Aharoni" pitchFamily="2" charset="-79"/>
                <a:cs typeface="Aharoni" pitchFamily="2" charset="-79"/>
              </a:rPr>
              <a:t> and </a:t>
            </a:r>
            <a:r>
              <a:rPr lang="en-US" sz="1200" dirty="0" err="1" smtClean="0">
                <a:solidFill>
                  <a:schemeClr val="tx1"/>
                </a:solidFill>
                <a:latin typeface="Aharoni" pitchFamily="2" charset="-79"/>
                <a:cs typeface="Aharoni" pitchFamily="2" charset="-79"/>
              </a:rPr>
              <a:t>pxn</a:t>
            </a:r>
            <a:r>
              <a:rPr lang="en-US" sz="1200" dirty="0" smtClean="0">
                <a:solidFill>
                  <a:schemeClr val="tx1"/>
                </a:solidFill>
                <a:latin typeface="Aharoni" pitchFamily="2" charset="-79"/>
                <a:cs typeface="Aharoni" pitchFamily="2" charset="-79"/>
              </a:rPr>
              <a:t> found to be in good agreement with the theoretical values</a:t>
            </a:r>
          </a:p>
          <a:p>
            <a:pPr algn="just"/>
            <a:endParaRPr lang="en-US" sz="1200" dirty="0" smtClean="0">
              <a:solidFill>
                <a:schemeClr val="tx1"/>
              </a:solidFill>
              <a:latin typeface="Aharoni" pitchFamily="2" charset="-79"/>
              <a:cs typeface="Aharoni" pitchFamily="2" charset="-79"/>
            </a:endParaRPr>
          </a:p>
        </p:txBody>
      </p:sp>
      <p:graphicFrame>
        <p:nvGraphicFramePr>
          <p:cNvPr id="5128" name="Object 8"/>
          <p:cNvGraphicFramePr>
            <a:graphicFrameLocks noChangeAspect="1"/>
          </p:cNvGraphicFramePr>
          <p:nvPr/>
        </p:nvGraphicFramePr>
        <p:xfrm>
          <a:off x="2362200" y="3160059"/>
          <a:ext cx="4169898" cy="3621741"/>
        </p:xfrm>
        <a:graphic>
          <a:graphicData uri="http://schemas.openxmlformats.org/presentationml/2006/ole">
            <mc:AlternateContent xmlns:mc="http://schemas.openxmlformats.org/markup-compatibility/2006">
              <mc:Choice xmlns:v="urn:schemas-microsoft-com:vml" Requires="v">
                <p:oleObj spid="_x0000_s5131" name="Graph" r:id="rId5" imgW="3856320" imgH="3176640" progId="Origin50.Graph">
                  <p:embed/>
                </p:oleObj>
              </mc:Choice>
              <mc:Fallback>
                <p:oleObj name="Graph" r:id="rId5" imgW="3856320" imgH="3176640" progId="Origin50.Graph">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160059"/>
                        <a:ext cx="4169898" cy="362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20"/>
          <p:cNvSpPr>
            <a:spLocks noChangeArrowheads="1"/>
          </p:cNvSpPr>
          <p:nvPr/>
        </p:nvSpPr>
        <p:spPr bwMode="auto">
          <a:xfrm>
            <a:off x="304800" y="152400"/>
            <a:ext cx="41148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Results… PACE4 </a:t>
            </a:r>
            <a:r>
              <a:rPr lang="en-US" sz="1600" dirty="0" smtClean="0">
                <a:ln>
                  <a:solidFill>
                    <a:srgbClr val="0000FF"/>
                  </a:solidFill>
                </a:ln>
                <a:solidFill>
                  <a:srgbClr val="FF0000"/>
                </a:solidFill>
                <a:latin typeface="Arial" pitchFamily="34" charset="0"/>
                <a:cs typeface="Arial" pitchFamily="34" charset="0"/>
              </a:rPr>
              <a:t>(calibration of code)</a:t>
            </a:r>
            <a:endParaRPr lang="en-US" sz="2000" dirty="0">
              <a:ln>
                <a:solidFill>
                  <a:srgbClr val="0000FF"/>
                </a:solidFill>
              </a:ln>
              <a:solidFill>
                <a:srgbClr val="FF0000"/>
              </a:solidFill>
              <a:latin typeface="Arial" pitchFamily="34" charset="0"/>
              <a:cs typeface="Arial" pitchFamily="34" charset="0"/>
            </a:endParaRPr>
          </a:p>
        </p:txBody>
      </p:sp>
      <p:graphicFrame>
        <p:nvGraphicFramePr>
          <p:cNvPr id="5129" name="Object 9"/>
          <p:cNvGraphicFramePr>
            <a:graphicFrameLocks noChangeAspect="1"/>
          </p:cNvGraphicFramePr>
          <p:nvPr/>
        </p:nvGraphicFramePr>
        <p:xfrm>
          <a:off x="152400" y="381000"/>
          <a:ext cx="4114800" cy="3392286"/>
        </p:xfrm>
        <a:graphic>
          <a:graphicData uri="http://schemas.openxmlformats.org/presentationml/2006/ole">
            <mc:AlternateContent xmlns:mc="http://schemas.openxmlformats.org/markup-compatibility/2006">
              <mc:Choice xmlns:v="urn:schemas-microsoft-com:vml" Requires="v">
                <p:oleObj spid="_x0000_s5132" name="Graph" r:id="rId7" imgW="3706560" imgH="3055680" progId="Origin50.Graph">
                  <p:embed/>
                </p:oleObj>
              </mc:Choice>
              <mc:Fallback>
                <p:oleObj name="Graph" r:id="rId7" imgW="3706560" imgH="3055680" progId="Origin50.Graph">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81000"/>
                        <a:ext cx="4114800" cy="339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105400" y="304800"/>
          <a:ext cx="4114800" cy="3460132"/>
        </p:xfrm>
        <a:graphic>
          <a:graphicData uri="http://schemas.openxmlformats.org/presentationml/2006/ole">
            <mc:AlternateContent xmlns:mc="http://schemas.openxmlformats.org/markup-compatibility/2006">
              <mc:Choice xmlns:v="urn:schemas-microsoft-com:vml" Requires="v">
                <p:oleObj spid="_x0000_s5133" name="Graph" r:id="rId9" imgW="3672000" imgH="3087360" progId="Origin50.Graph">
                  <p:embed/>
                </p:oleObj>
              </mc:Choice>
              <mc:Fallback>
                <p:oleObj name="Graph" r:id="rId9" imgW="3672000" imgH="3087360" progId="Origin50.Graph">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04800"/>
                        <a:ext cx="4114800" cy="346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17"/>
          <p:cNvSpPr/>
          <p:nvPr/>
        </p:nvSpPr>
        <p:spPr>
          <a:xfrm>
            <a:off x="6477000" y="4038600"/>
            <a:ext cx="2438400" cy="1066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1200" dirty="0" smtClean="0">
                <a:solidFill>
                  <a:schemeClr val="tx1"/>
                </a:solidFill>
                <a:latin typeface="Aharoni" pitchFamily="2" charset="-79"/>
                <a:cs typeface="Aharoni" pitchFamily="2" charset="-79"/>
              </a:rPr>
              <a:t>Calibration of PACE4 code at PLD=10 has been done.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sp>
          <p:nvSpPr>
            <p:cNvPr id="9" name="Rectangle 8"/>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2"/>
            <p:cNvGrpSpPr/>
            <p:nvPr/>
          </p:nvGrpSpPr>
          <p:grpSpPr>
            <a:xfrm>
              <a:off x="0" y="6101132"/>
              <a:ext cx="9144000" cy="756868"/>
              <a:chOff x="0" y="6101132"/>
              <a:chExt cx="9144000" cy="756868"/>
            </a:xfrm>
          </p:grpSpPr>
          <p:sp>
            <p:nvSpPr>
              <p:cNvPr id="11" name="Rectangle 10"/>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12" name="Group 12"/>
              <p:cNvGrpSpPr/>
              <p:nvPr/>
            </p:nvGrpSpPr>
            <p:grpSpPr>
              <a:xfrm>
                <a:off x="7620000" y="6101132"/>
                <a:ext cx="1447800" cy="756868"/>
                <a:chOff x="7239000" y="5643932"/>
                <a:chExt cx="1447800" cy="756868"/>
              </a:xfrm>
            </p:grpSpPr>
            <p:pic>
              <p:nvPicPr>
                <p:cNvPr id="13" name="Picture 4" descr="http://4.bp.blogspot.com/_15wiEFP1yrQ/TSwZ4DLtieI/AAAAAAAAAIE/Vc0OriM_Hj0/s1600/LOGO2.JPG"/>
                <p:cNvPicPr>
                  <a:picLocks noChangeAspect="1" noChangeArrowheads="1"/>
                </p:cNvPicPr>
                <p:nvPr/>
              </p:nvPicPr>
              <p:blipFill>
                <a:blip r:embed="rId3"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descr="http://2.bp.blogspot.com/-ep3WjnhnQCg/T_Vf9ORSJVI/AAAAAAAACow/wRTywJgaNm0/s200/iuac_logo.jpg"/>
                <p:cNvPicPr>
                  <a:picLocks noChangeAspect="1" noChangeArrowheads="1"/>
                </p:cNvPicPr>
                <p:nvPr/>
              </p:nvPicPr>
              <p:blipFill>
                <a:blip r:embed="rId4"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16" name="Rectangle 15"/>
          <p:cNvSpPr/>
          <p:nvPr/>
        </p:nvSpPr>
        <p:spPr>
          <a:xfrm>
            <a:off x="2514600" y="4267200"/>
            <a:ext cx="44196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haroni" pitchFamily="2" charset="-79"/>
                <a:cs typeface="Aharoni" pitchFamily="2" charset="-79"/>
              </a:rPr>
              <a:t>Enhancement  attributed to ICF …</a:t>
            </a:r>
            <a:endParaRPr lang="en-US" sz="2000" b="1" dirty="0">
              <a:solidFill>
                <a:schemeClr val="tx1"/>
              </a:solidFill>
              <a:latin typeface="Aharoni" pitchFamily="2" charset="-79"/>
              <a:cs typeface="Aharoni" pitchFamily="2" charset="-79"/>
            </a:endParaRPr>
          </a:p>
        </p:txBody>
      </p:sp>
      <p:graphicFrame>
        <p:nvGraphicFramePr>
          <p:cNvPr id="6149" name="Object 5"/>
          <p:cNvGraphicFramePr>
            <a:graphicFrameLocks noChangeAspect="1"/>
          </p:cNvGraphicFramePr>
          <p:nvPr/>
        </p:nvGraphicFramePr>
        <p:xfrm>
          <a:off x="-228600" y="381000"/>
          <a:ext cx="5257800" cy="4508318"/>
        </p:xfrm>
        <a:graphic>
          <a:graphicData uri="http://schemas.openxmlformats.org/presentationml/2006/ole">
            <mc:AlternateContent xmlns:mc="http://schemas.openxmlformats.org/markup-compatibility/2006">
              <mc:Choice xmlns:v="urn:schemas-microsoft-com:vml" Requires="v">
                <p:oleObj spid="_x0000_s6153" name="Graph" r:id="rId5" imgW="3653280" imgH="3132000" progId="Origin50.Graph">
                  <p:embed/>
                </p:oleObj>
              </mc:Choice>
              <mc:Fallback>
                <p:oleObj name="Graph" r:id="rId5" imgW="3653280" imgH="3132000" progId="Origin50.Grap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
                        <a:ext cx="5257800" cy="450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AutoShape 20"/>
          <p:cNvSpPr>
            <a:spLocks noChangeArrowheads="1"/>
          </p:cNvSpPr>
          <p:nvPr/>
        </p:nvSpPr>
        <p:spPr bwMode="auto">
          <a:xfrm>
            <a:off x="304800" y="152400"/>
            <a:ext cx="41148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Alpha Channels …</a:t>
            </a:r>
            <a:endParaRPr lang="en-US" sz="2000" dirty="0">
              <a:ln>
                <a:solidFill>
                  <a:srgbClr val="0000FF"/>
                </a:solidFill>
              </a:ln>
              <a:solidFill>
                <a:srgbClr val="FF0000"/>
              </a:solidFill>
              <a:latin typeface="Arial" pitchFamily="34" charset="0"/>
              <a:cs typeface="Arial" pitchFamily="34" charset="0"/>
            </a:endParaRPr>
          </a:p>
        </p:txBody>
      </p:sp>
      <p:graphicFrame>
        <p:nvGraphicFramePr>
          <p:cNvPr id="6152" name="Object 8"/>
          <p:cNvGraphicFramePr>
            <a:graphicFrameLocks noChangeAspect="1"/>
          </p:cNvGraphicFramePr>
          <p:nvPr/>
        </p:nvGraphicFramePr>
        <p:xfrm>
          <a:off x="4178655" y="304800"/>
          <a:ext cx="5498745" cy="4532312"/>
        </p:xfrm>
        <a:graphic>
          <a:graphicData uri="http://schemas.openxmlformats.org/presentationml/2006/ole">
            <mc:AlternateContent xmlns:mc="http://schemas.openxmlformats.org/markup-compatibility/2006">
              <mc:Choice xmlns:v="urn:schemas-microsoft-com:vml" Requires="v">
                <p:oleObj spid="_x0000_s6154" name="Graph" r:id="rId7" imgW="3784320" imgH="3119040" progId="Origin50.Graph">
                  <p:embed/>
                </p:oleObj>
              </mc:Choice>
              <mc:Fallback>
                <p:oleObj name="Graph" r:id="rId7" imgW="3784320" imgH="3119040" progId="Origin50.Graph">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8655" y="304800"/>
                        <a:ext cx="5498745"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1000"/>
                                        <p:tgtEl>
                                          <p:spTgt spid="6152"/>
                                        </p:tgtEl>
                                      </p:cBhvr>
                                    </p:animEffect>
                                    <p:anim calcmode="lin" valueType="num">
                                      <p:cBhvr>
                                        <p:cTn id="8" dur="1000" fill="hold"/>
                                        <p:tgtEl>
                                          <p:spTgt spid="6152"/>
                                        </p:tgtEl>
                                        <p:attrNameLst>
                                          <p:attrName>ppt_x</p:attrName>
                                        </p:attrNameLst>
                                      </p:cBhvr>
                                      <p:tavLst>
                                        <p:tav tm="0">
                                          <p:val>
                                            <p:strVal val="#ppt_x"/>
                                          </p:val>
                                        </p:tav>
                                        <p:tav tm="100000">
                                          <p:val>
                                            <p:strVal val="#ppt_x"/>
                                          </p:val>
                                        </p:tav>
                                      </p:tavLst>
                                    </p:anim>
                                    <p:anim calcmode="lin" valueType="num">
                                      <p:cBhvr>
                                        <p:cTn id="9" dur="1000" fill="hold"/>
                                        <p:tgtEl>
                                          <p:spTgt spid="61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553200" y="1295400"/>
            <a:ext cx="2285999" cy="246221"/>
          </a:xfrm>
          <a:prstGeom prst="rect">
            <a:avLst/>
          </a:prstGeom>
          <a:noFill/>
        </p:spPr>
        <p:txBody>
          <a:bodyPr wrap="square" rtlCol="0">
            <a:spAutoFit/>
          </a:bodyPr>
          <a:lstStyle/>
          <a:p>
            <a:r>
              <a:rPr lang="en-US" sz="1000" b="1" dirty="0" smtClean="0">
                <a:latin typeface="Agency FB" pitchFamily="34" charset="0"/>
              </a:rPr>
              <a:t>JP Conf. Ser. 282, 012019, (2011) </a:t>
            </a:r>
            <a:endParaRPr lang="en-US" sz="1000" b="1" dirty="0">
              <a:latin typeface="Agency FB" pitchFamily="34" charset="0"/>
            </a:endParaRPr>
          </a:p>
        </p:txBody>
      </p:sp>
      <p:grpSp>
        <p:nvGrpSpPr>
          <p:cNvPr id="27" name="Group 26"/>
          <p:cNvGrpSpPr/>
          <p:nvPr/>
        </p:nvGrpSpPr>
        <p:grpSpPr>
          <a:xfrm>
            <a:off x="0" y="0"/>
            <a:ext cx="9144000" cy="6858000"/>
            <a:chOff x="0" y="0"/>
            <a:chExt cx="9144000" cy="6858000"/>
          </a:xfrm>
        </p:grpSpPr>
        <p:sp>
          <p:nvSpPr>
            <p:cNvPr id="28" name="Rectangle 27"/>
            <p:cNvSpPr/>
            <p:nvPr/>
          </p:nvSpPr>
          <p:spPr>
            <a:xfrm>
              <a:off x="0" y="0"/>
              <a:ext cx="9144000" cy="45719"/>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2"/>
            <p:cNvGrpSpPr/>
            <p:nvPr/>
          </p:nvGrpSpPr>
          <p:grpSpPr>
            <a:xfrm>
              <a:off x="0" y="6101132"/>
              <a:ext cx="9144000" cy="756868"/>
              <a:chOff x="0" y="6101132"/>
              <a:chExt cx="9144000" cy="756868"/>
            </a:xfrm>
          </p:grpSpPr>
          <p:sp>
            <p:nvSpPr>
              <p:cNvPr id="30" name="Rectangle 29"/>
              <p:cNvSpPr/>
              <p:nvPr/>
            </p:nvSpPr>
            <p:spPr>
              <a:xfrm>
                <a:off x="0" y="6553200"/>
                <a:ext cx="9144000" cy="304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INPC-2013                       Vijay R. Sharma                      3</a:t>
                </a:r>
                <a:r>
                  <a:rPr lang="en-US" baseline="30000" dirty="0" smtClean="0"/>
                  <a:t>rd</a:t>
                </a:r>
                <a:r>
                  <a:rPr lang="en-US" dirty="0" smtClean="0"/>
                  <a:t>-June-2013              </a:t>
                </a:r>
                <a:endParaRPr lang="en-US" dirty="0"/>
              </a:p>
            </p:txBody>
          </p:sp>
          <p:grpSp>
            <p:nvGrpSpPr>
              <p:cNvPr id="31" name="Group 12"/>
              <p:cNvGrpSpPr/>
              <p:nvPr/>
            </p:nvGrpSpPr>
            <p:grpSpPr>
              <a:xfrm>
                <a:off x="7620000" y="6101132"/>
                <a:ext cx="1447800" cy="756868"/>
                <a:chOff x="7239000" y="5643932"/>
                <a:chExt cx="1447800" cy="756868"/>
              </a:xfrm>
            </p:grpSpPr>
            <p:pic>
              <p:nvPicPr>
                <p:cNvPr id="32" name="Picture 4" descr="http://4.bp.blogspot.com/_15wiEFP1yrQ/TSwZ4DLtieI/AAAAAAAAAIE/Vc0OriM_Hj0/s1600/LOGO2.JPG"/>
                <p:cNvPicPr>
                  <a:picLocks noChangeAspect="1" noChangeArrowheads="1"/>
                </p:cNvPicPr>
                <p:nvPr/>
              </p:nvPicPr>
              <p:blipFill>
                <a:blip r:embed="rId3" cstate="print"/>
                <a:srcRect/>
                <a:stretch>
                  <a:fillRect/>
                </a:stretch>
              </p:blipFill>
              <p:spPr bwMode="auto">
                <a:xfrm>
                  <a:off x="7239000" y="5643933"/>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2" descr="http://2.bp.blogspot.com/-ep3WjnhnQCg/T_Vf9ORSJVI/AAAAAAAACow/wRTywJgaNm0/s200/iuac_logo.jpg"/>
                <p:cNvPicPr>
                  <a:picLocks noChangeAspect="1" noChangeArrowheads="1"/>
                </p:cNvPicPr>
                <p:nvPr/>
              </p:nvPicPr>
              <p:blipFill>
                <a:blip r:embed="rId4" cstate="print"/>
                <a:srcRect/>
                <a:stretch>
                  <a:fillRect/>
                </a:stretch>
              </p:blipFill>
              <p:spPr bwMode="auto">
                <a:xfrm>
                  <a:off x="8001000" y="5643932"/>
                  <a:ext cx="685800" cy="756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
        <p:nvSpPr>
          <p:cNvPr id="35" name="TextBox 34"/>
          <p:cNvSpPr txBox="1"/>
          <p:nvPr/>
        </p:nvSpPr>
        <p:spPr>
          <a:xfrm>
            <a:off x="4876801" y="4523601"/>
            <a:ext cx="3581400" cy="276999"/>
          </a:xfrm>
          <a:prstGeom prst="rect">
            <a:avLst/>
          </a:prstGeom>
          <a:solidFill>
            <a:srgbClr val="92D050"/>
          </a:solidFill>
          <a:ln>
            <a:noFill/>
          </a:ln>
        </p:spPr>
        <p:txBody>
          <a:bodyPr wrap="square" rtlCol="0">
            <a:spAutoFit/>
          </a:bodyPr>
          <a:lstStyle/>
          <a:p>
            <a:r>
              <a:rPr lang="en-US" sz="1200" b="1" dirty="0" smtClean="0">
                <a:latin typeface="Arial" pitchFamily="34" charset="0"/>
                <a:cs typeface="Arial" pitchFamily="34" charset="0"/>
              </a:rPr>
              <a:t>B/A of </a:t>
            </a:r>
            <a:r>
              <a:rPr lang="en-US" sz="1200" b="1" baseline="30000" dirty="0" smtClean="0">
                <a:latin typeface="Arial" pitchFamily="34" charset="0"/>
                <a:cs typeface="Arial" pitchFamily="34" charset="0"/>
              </a:rPr>
              <a:t>13</a:t>
            </a:r>
            <a:r>
              <a:rPr lang="en-US" sz="1200" b="1" dirty="0" smtClean="0">
                <a:latin typeface="Arial" pitchFamily="34" charset="0"/>
                <a:cs typeface="Arial" pitchFamily="34" charset="0"/>
              </a:rPr>
              <a:t>C (=7.46 MeV) &lt; B/A of </a:t>
            </a:r>
            <a:r>
              <a:rPr lang="en-US" sz="1200" b="1" baseline="30000" dirty="0" smtClean="0">
                <a:latin typeface="Arial" pitchFamily="34" charset="0"/>
                <a:cs typeface="Arial" pitchFamily="34" charset="0"/>
              </a:rPr>
              <a:t>12</a:t>
            </a:r>
            <a:r>
              <a:rPr lang="en-US" sz="1200" b="1" dirty="0" smtClean="0">
                <a:latin typeface="Arial" pitchFamily="34" charset="0"/>
                <a:cs typeface="Arial" pitchFamily="34" charset="0"/>
              </a:rPr>
              <a:t>C (=7.68 MeV)</a:t>
            </a:r>
            <a:endParaRPr lang="en-US" sz="1200" b="1" dirty="0">
              <a:latin typeface="Arial" pitchFamily="34" charset="0"/>
              <a:cs typeface="Arial" pitchFamily="34" charset="0"/>
            </a:endParaRPr>
          </a:p>
        </p:txBody>
      </p:sp>
      <p:sp>
        <p:nvSpPr>
          <p:cNvPr id="37" name="Rectangle 36"/>
          <p:cNvSpPr/>
          <p:nvPr/>
        </p:nvSpPr>
        <p:spPr>
          <a:xfrm>
            <a:off x="228600" y="4953000"/>
            <a:ext cx="4343400" cy="1447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n-US" sz="1200" b="1" dirty="0" smtClean="0">
                <a:solidFill>
                  <a:schemeClr val="tx1"/>
                </a:solidFill>
                <a:latin typeface="Arial" pitchFamily="34" charset="0"/>
                <a:cs typeface="Arial" pitchFamily="34" charset="0"/>
              </a:rPr>
              <a:t>at slightly above barrier, i.e. 17% above V</a:t>
            </a:r>
            <a:r>
              <a:rPr lang="en-US" sz="1200" b="1" baseline="-25000" dirty="0" smtClean="0">
                <a:solidFill>
                  <a:schemeClr val="tx1"/>
                </a:solidFill>
                <a:latin typeface="Arial" pitchFamily="34" charset="0"/>
                <a:cs typeface="Arial" pitchFamily="34" charset="0"/>
              </a:rPr>
              <a:t>B</a:t>
            </a:r>
          </a:p>
          <a:p>
            <a:pPr algn="just">
              <a:buFont typeface="Arial" pitchFamily="34" charset="0"/>
              <a:buChar char="•"/>
            </a:pPr>
            <a:endParaRPr lang="en-US" sz="1200" b="1" baseline="-25000" dirty="0" smtClean="0">
              <a:solidFill>
                <a:schemeClr val="tx1"/>
              </a:solidFill>
              <a:latin typeface="Arial" pitchFamily="34" charset="0"/>
              <a:cs typeface="Arial" pitchFamily="34" charset="0"/>
            </a:endParaRPr>
          </a:p>
          <a:p>
            <a:pPr algn="just">
              <a:buFont typeface="Arial" pitchFamily="34" charset="0"/>
              <a:buChar char="•"/>
            </a:pPr>
            <a:r>
              <a:rPr lang="en-US" sz="1200" b="1" dirty="0" smtClean="0">
                <a:solidFill>
                  <a:schemeClr val="tx1"/>
                </a:solidFill>
                <a:latin typeface="Arial" pitchFamily="34" charset="0"/>
                <a:cs typeface="Arial" pitchFamily="34" charset="0"/>
              </a:rPr>
              <a:t>at </a:t>
            </a:r>
            <a:r>
              <a:rPr lang="en-US" sz="1200" b="1" dirty="0" smtClean="0">
                <a:solidFill>
                  <a:schemeClr val="tx1"/>
                </a:solidFill>
                <a:latin typeface="Arial" pitchFamily="34" charset="0"/>
                <a:cs typeface="Arial" pitchFamily="34" charset="0"/>
                <a:sym typeface="Symbol"/>
              </a:rPr>
              <a:t></a:t>
            </a:r>
            <a:r>
              <a:rPr lang="en-US" sz="1200" b="1" baseline="-25000" dirty="0" err="1" smtClean="0">
                <a:solidFill>
                  <a:schemeClr val="tx1"/>
                </a:solidFill>
                <a:latin typeface="Arial" pitchFamily="34" charset="0"/>
                <a:cs typeface="Arial" pitchFamily="34" charset="0"/>
                <a:sym typeface="Symbol"/>
              </a:rPr>
              <a:t>rel</a:t>
            </a:r>
            <a:r>
              <a:rPr lang="en-US" sz="1200" b="1" dirty="0" smtClean="0">
                <a:solidFill>
                  <a:schemeClr val="tx1"/>
                </a:solidFill>
                <a:latin typeface="Arial" pitchFamily="34" charset="0"/>
                <a:cs typeface="Arial" pitchFamily="34" charset="0"/>
                <a:sym typeface="Symbol"/>
              </a:rPr>
              <a:t> ≈ 0.039 (3.9 % of c) </a:t>
            </a:r>
            <a:r>
              <a:rPr lang="en-US" sz="1200" b="1" smtClean="0">
                <a:solidFill>
                  <a:schemeClr val="tx1"/>
                </a:solidFill>
                <a:latin typeface="Arial" pitchFamily="34" charset="0"/>
                <a:cs typeface="Arial" pitchFamily="34" charset="0"/>
                <a:sym typeface="Symbol"/>
              </a:rPr>
              <a:t>&lt; Morgenstern </a:t>
            </a:r>
            <a:r>
              <a:rPr lang="en-US" sz="1200" b="1" dirty="0" smtClean="0">
                <a:solidFill>
                  <a:schemeClr val="tx1"/>
                </a:solidFill>
                <a:latin typeface="Arial" pitchFamily="34" charset="0"/>
                <a:cs typeface="Arial" pitchFamily="34" charset="0"/>
                <a:sym typeface="Symbol"/>
              </a:rPr>
              <a:t>values (6% of c)</a:t>
            </a:r>
          </a:p>
          <a:p>
            <a:pPr algn="just">
              <a:buFont typeface="Arial" pitchFamily="34" charset="0"/>
              <a:buChar char="•"/>
            </a:pPr>
            <a:endParaRPr lang="en-US" sz="1200" b="1" dirty="0" smtClean="0">
              <a:solidFill>
                <a:schemeClr val="tx1"/>
              </a:solidFill>
              <a:latin typeface="Arial" pitchFamily="34" charset="0"/>
              <a:cs typeface="Arial" pitchFamily="34" charset="0"/>
              <a:sym typeface="Symbol"/>
            </a:endParaRPr>
          </a:p>
          <a:p>
            <a:pPr algn="just">
              <a:buFont typeface="Arial" pitchFamily="34" charset="0"/>
              <a:buChar char="•"/>
            </a:pPr>
            <a:r>
              <a:rPr lang="en-US" sz="1200" b="1" dirty="0" smtClean="0">
                <a:solidFill>
                  <a:schemeClr val="tx1"/>
                </a:solidFill>
                <a:latin typeface="Arial" pitchFamily="34" charset="0"/>
                <a:cs typeface="Arial" pitchFamily="34" charset="0"/>
                <a:sym typeface="Symbol"/>
              </a:rPr>
              <a:t>Smoothly increases </a:t>
            </a:r>
            <a:r>
              <a:rPr lang="en-US" sz="1200" b="1" dirty="0" err="1" smtClean="0">
                <a:solidFill>
                  <a:schemeClr val="tx1"/>
                </a:solidFill>
                <a:latin typeface="Arial" pitchFamily="34" charset="0"/>
                <a:cs typeface="Arial" pitchFamily="34" charset="0"/>
                <a:sym typeface="Symbol"/>
              </a:rPr>
              <a:t>upto</a:t>
            </a:r>
            <a:r>
              <a:rPr lang="en-US" sz="1200" b="1" dirty="0" smtClean="0">
                <a:solidFill>
                  <a:schemeClr val="tx1"/>
                </a:solidFill>
                <a:latin typeface="Arial" pitchFamily="34" charset="0"/>
                <a:cs typeface="Arial" pitchFamily="34" charset="0"/>
                <a:sym typeface="Symbol"/>
              </a:rPr>
              <a:t> the studied energies.</a:t>
            </a:r>
          </a:p>
        </p:txBody>
      </p:sp>
      <p:sp>
        <p:nvSpPr>
          <p:cNvPr id="38" name="Rectangle 37"/>
          <p:cNvSpPr/>
          <p:nvPr/>
        </p:nvSpPr>
        <p:spPr>
          <a:xfrm>
            <a:off x="304800" y="4724400"/>
            <a:ext cx="1569660" cy="369332"/>
          </a:xfrm>
          <a:prstGeom prst="rect">
            <a:avLst/>
          </a:prstGeom>
          <a:solidFill>
            <a:schemeClr val="accent4">
              <a:lumMod val="50000"/>
            </a:schemeClr>
          </a:solidFill>
          <a:ln>
            <a:solidFill>
              <a:srgbClr val="FFFF00"/>
            </a:solidFill>
          </a:ln>
        </p:spPr>
        <p:txBody>
          <a:bodyPr wrap="none">
            <a:spAutoFit/>
          </a:bodyPr>
          <a:lstStyle/>
          <a:p>
            <a:r>
              <a:rPr lang="en-US" b="1" dirty="0" smtClean="0">
                <a:solidFill>
                  <a:srgbClr val="FFFF00"/>
                </a:solidFill>
                <a:latin typeface="Aharoni" pitchFamily="2" charset="-79"/>
                <a:cs typeface="Aharoni" pitchFamily="2" charset="-79"/>
              </a:rPr>
              <a:t>ICF show up </a:t>
            </a:r>
            <a:endParaRPr lang="en-US" dirty="0">
              <a:solidFill>
                <a:srgbClr val="FFFF00"/>
              </a:solidFill>
            </a:endParaRPr>
          </a:p>
        </p:txBody>
      </p:sp>
      <p:graphicFrame>
        <p:nvGraphicFramePr>
          <p:cNvPr id="4101" name="Object 5"/>
          <p:cNvGraphicFramePr>
            <a:graphicFrameLocks noChangeAspect="1"/>
          </p:cNvGraphicFramePr>
          <p:nvPr/>
        </p:nvGraphicFramePr>
        <p:xfrm>
          <a:off x="4276725" y="696913"/>
          <a:ext cx="4705350" cy="3892550"/>
        </p:xfrm>
        <a:graphic>
          <a:graphicData uri="http://schemas.openxmlformats.org/presentationml/2006/ole">
            <mc:AlternateContent xmlns:mc="http://schemas.openxmlformats.org/markup-compatibility/2006">
              <mc:Choice xmlns:v="urn:schemas-microsoft-com:vml" Requires="v">
                <p:oleObj spid="_x0000_s4103" name="Graph" r:id="rId5" imgW="3610080" imgH="2988000" progId="Origin50.Graph">
                  <p:embed/>
                </p:oleObj>
              </mc:Choice>
              <mc:Fallback>
                <p:oleObj name="Graph" r:id="rId5" imgW="3610080" imgH="2988000" progId="Origin50.Grap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725" y="696913"/>
                        <a:ext cx="470535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010400" y="3124200"/>
            <a:ext cx="1080745" cy="276999"/>
          </a:xfrm>
          <a:prstGeom prst="rect">
            <a:avLst/>
          </a:prstGeom>
          <a:solidFill>
            <a:srgbClr val="FFFF00"/>
          </a:solidFill>
          <a:ln>
            <a:solidFill>
              <a:srgbClr val="0000CC"/>
            </a:solidFill>
          </a:ln>
        </p:spPr>
        <p:txBody>
          <a:bodyPr wrap="none" rtlCol="0">
            <a:spAutoFit/>
          </a:bodyPr>
          <a:lstStyle/>
          <a:p>
            <a:r>
              <a:rPr lang="pt-BR" sz="1200" dirty="0" smtClean="0">
                <a:ln>
                  <a:solidFill>
                    <a:srgbClr val="0000CC"/>
                  </a:solidFill>
                </a:ln>
                <a:solidFill>
                  <a:srgbClr val="0000CC"/>
                </a:solidFill>
                <a:latin typeface="Arial" pitchFamily="34" charset="0"/>
                <a:cs typeface="Arial" pitchFamily="34" charset="0"/>
              </a:rPr>
              <a:t>Present work</a:t>
            </a:r>
            <a:endParaRPr lang="en-US" sz="1200" dirty="0">
              <a:ln>
                <a:solidFill>
                  <a:srgbClr val="0000CC"/>
                </a:solidFill>
              </a:ln>
              <a:solidFill>
                <a:srgbClr val="0000CC"/>
              </a:solidFill>
              <a:latin typeface="Arial" pitchFamily="34" charset="0"/>
              <a:cs typeface="Arial" pitchFamily="34" charset="0"/>
            </a:endParaRPr>
          </a:p>
        </p:txBody>
      </p:sp>
      <p:sp>
        <p:nvSpPr>
          <p:cNvPr id="21" name="AutoShape 20"/>
          <p:cNvSpPr>
            <a:spLocks noChangeArrowheads="1"/>
          </p:cNvSpPr>
          <p:nvPr/>
        </p:nvSpPr>
        <p:spPr bwMode="auto">
          <a:xfrm>
            <a:off x="304800" y="152400"/>
            <a:ext cx="41148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ICF Strength Function… ?</a:t>
            </a:r>
            <a:endParaRPr lang="en-US" sz="2000" dirty="0">
              <a:ln>
                <a:solidFill>
                  <a:srgbClr val="0000FF"/>
                </a:solidFill>
              </a:ln>
              <a:solidFill>
                <a:srgbClr val="FF0000"/>
              </a:solidFill>
              <a:latin typeface="Arial" pitchFamily="34" charset="0"/>
              <a:cs typeface="Arial" pitchFamily="34" charset="0"/>
            </a:endParaRPr>
          </a:p>
        </p:txBody>
      </p:sp>
      <p:sp>
        <p:nvSpPr>
          <p:cNvPr id="22" name="AutoShape 20"/>
          <p:cNvSpPr>
            <a:spLocks noChangeArrowheads="1"/>
          </p:cNvSpPr>
          <p:nvPr/>
        </p:nvSpPr>
        <p:spPr bwMode="auto">
          <a:xfrm>
            <a:off x="4800600" y="5257800"/>
            <a:ext cx="4114800" cy="457200"/>
          </a:xfrm>
          <a:prstGeom prst="roundRect">
            <a:avLst>
              <a:gd name="adj" fmla="val 16667"/>
            </a:avLst>
          </a:prstGeom>
          <a:solidFill>
            <a:schemeClr val="accent5">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Do trends say something …?</a:t>
            </a:r>
            <a:endParaRPr lang="en-US" sz="2000" dirty="0">
              <a:ln>
                <a:solidFill>
                  <a:srgbClr val="0000FF"/>
                </a:solidFill>
              </a:ln>
              <a:solidFill>
                <a:srgbClr val="FF0000"/>
              </a:solidFill>
              <a:latin typeface="Arial" pitchFamily="34" charset="0"/>
              <a:cs typeface="Arial" pitchFamily="34" charset="0"/>
            </a:endParaRPr>
          </a:p>
        </p:txBody>
      </p:sp>
      <p:pic>
        <p:nvPicPr>
          <p:cNvPr id="23" name="Picture 3"/>
          <p:cNvPicPr>
            <a:picLocks noChangeAspect="1" noChangeArrowheads="1"/>
          </p:cNvPicPr>
          <p:nvPr/>
        </p:nvPicPr>
        <p:blipFill>
          <a:blip r:embed="rId7" cstate="print"/>
          <a:srcRect/>
          <a:stretch>
            <a:fillRect/>
          </a:stretch>
        </p:blipFill>
        <p:spPr bwMode="auto">
          <a:xfrm>
            <a:off x="1828800" y="3352800"/>
            <a:ext cx="2362200" cy="485775"/>
          </a:xfrm>
          <a:prstGeom prst="rect">
            <a:avLst/>
          </a:prstGeom>
          <a:noFill/>
          <a:ln w="9525">
            <a:noFill/>
            <a:miter lim="800000"/>
            <a:headEnd/>
            <a:tailEnd/>
          </a:ln>
          <a:effectLst/>
        </p:spPr>
      </p:pic>
      <p:sp>
        <p:nvSpPr>
          <p:cNvPr id="19" name="AutoShape 20"/>
          <p:cNvSpPr>
            <a:spLocks noChangeArrowheads="1"/>
          </p:cNvSpPr>
          <p:nvPr/>
        </p:nvSpPr>
        <p:spPr bwMode="auto">
          <a:xfrm>
            <a:off x="6172200" y="762000"/>
            <a:ext cx="2819400" cy="457200"/>
          </a:xfrm>
          <a:prstGeom prst="roundRect">
            <a:avLst>
              <a:gd name="adj" fmla="val 16667"/>
            </a:avLst>
          </a:prstGeom>
          <a:solidFill>
            <a:srgbClr val="FFFF00"/>
          </a:solid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indent="-400050">
              <a:defRPr/>
            </a:pPr>
            <a:r>
              <a:rPr lang="en-US" sz="2000" dirty="0" smtClean="0">
                <a:ln>
                  <a:solidFill>
                    <a:srgbClr val="0000FF"/>
                  </a:solidFill>
                </a:ln>
                <a:solidFill>
                  <a:srgbClr val="0000FF"/>
                </a:solidFill>
                <a:latin typeface="Arial" pitchFamily="34" charset="0"/>
                <a:cs typeface="Arial" pitchFamily="34" charset="0"/>
              </a:rPr>
              <a:t>Entrance channel effect</a:t>
            </a:r>
            <a:endParaRPr lang="en-US" sz="2000" dirty="0">
              <a:ln>
                <a:solidFill>
                  <a:srgbClr val="0000FF"/>
                </a:solidFill>
              </a:ln>
              <a:solidFill>
                <a:srgbClr val="FF0000"/>
              </a:solidFill>
              <a:latin typeface="Arial" pitchFamily="34" charset="0"/>
              <a:cs typeface="Arial" pitchFamily="34" charset="0"/>
            </a:endParaRPr>
          </a:p>
        </p:txBody>
      </p:sp>
      <p:graphicFrame>
        <p:nvGraphicFramePr>
          <p:cNvPr id="4102" name="Object 6"/>
          <p:cNvGraphicFramePr>
            <a:graphicFrameLocks noChangeAspect="1"/>
          </p:cNvGraphicFramePr>
          <p:nvPr/>
        </p:nvGraphicFramePr>
        <p:xfrm>
          <a:off x="-80963" y="388938"/>
          <a:ext cx="4727576" cy="4322762"/>
        </p:xfrm>
        <a:graphic>
          <a:graphicData uri="http://schemas.openxmlformats.org/presentationml/2006/ole">
            <mc:AlternateContent xmlns:mc="http://schemas.openxmlformats.org/markup-compatibility/2006">
              <mc:Choice xmlns:v="urn:schemas-microsoft-com:vml" Requires="v">
                <p:oleObj spid="_x0000_s4104" name="Graph" r:id="rId8" imgW="3476160" imgH="3235680" progId="Origin50.Graph">
                  <p:embed/>
                </p:oleObj>
              </mc:Choice>
              <mc:Fallback>
                <p:oleObj name="Graph" r:id="rId8" imgW="3476160" imgH="3235680" progId="Origin50.Graph">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63" y="388938"/>
                        <a:ext cx="4727576"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2057400" y="41148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V</a:t>
            </a:r>
            <a:r>
              <a:rPr lang="en-US" sz="1400" baseline="-25000" dirty="0" err="1" smtClean="0">
                <a:solidFill>
                  <a:schemeClr val="tx1"/>
                </a:solidFill>
              </a:rPr>
              <a:t>rel</a:t>
            </a:r>
            <a:r>
              <a:rPr lang="en-US" sz="1400" dirty="0" smtClean="0">
                <a:solidFill>
                  <a:schemeClr val="tx1"/>
                </a:solidFill>
              </a:rPr>
              <a:t>/c</a:t>
            </a:r>
            <a:endParaRPr lang="en-US" sz="1400" dirty="0">
              <a:solidFill>
                <a:schemeClr val="tx1"/>
              </a:solidFill>
            </a:endParaRPr>
          </a:p>
        </p:txBody>
      </p:sp>
      <p:sp>
        <p:nvSpPr>
          <p:cNvPr id="25" name="Rectangle 24"/>
          <p:cNvSpPr/>
          <p:nvPr/>
        </p:nvSpPr>
        <p:spPr>
          <a:xfrm>
            <a:off x="685800" y="5715000"/>
            <a:ext cx="4038600" cy="200055"/>
          </a:xfrm>
          <a:prstGeom prst="rect">
            <a:avLst/>
          </a:prstGeom>
        </p:spPr>
        <p:txBody>
          <a:bodyPr wrap="square">
            <a:spAutoFit/>
          </a:bodyPr>
          <a:lstStyle/>
          <a:p>
            <a:r>
              <a:rPr lang="en-US" sz="700" b="1" dirty="0" smtClean="0">
                <a:solidFill>
                  <a:srgbClr val="0000CC"/>
                </a:solidFill>
                <a:latin typeface="Arial" pitchFamily="34" charset="0"/>
                <a:cs typeface="Arial" pitchFamily="34" charset="0"/>
              </a:rPr>
              <a:t>(</a:t>
            </a:r>
            <a:r>
              <a:rPr lang="de-DE" sz="700" b="1" dirty="0" smtClean="0">
                <a:solidFill>
                  <a:srgbClr val="0000CC"/>
                </a:solidFill>
                <a:latin typeface="Arial" pitchFamily="34" charset="0"/>
                <a:cs typeface="Arial" pitchFamily="34" charset="0"/>
              </a:rPr>
              <a:t>H. Morgenstern et al., </a:t>
            </a:r>
            <a:r>
              <a:rPr lang="en-US" sz="700" b="1" dirty="0" smtClean="0">
                <a:solidFill>
                  <a:srgbClr val="0000CC"/>
                </a:solidFill>
                <a:latin typeface="Arial" pitchFamily="34" charset="0"/>
                <a:cs typeface="Arial" pitchFamily="34" charset="0"/>
              </a:rPr>
              <a:t>Phys. Rev. </a:t>
            </a:r>
            <a:r>
              <a:rPr lang="en-US" sz="700" b="1" dirty="0" err="1" smtClean="0">
                <a:solidFill>
                  <a:srgbClr val="0000CC"/>
                </a:solidFill>
                <a:latin typeface="Arial" pitchFamily="34" charset="0"/>
                <a:cs typeface="Arial" pitchFamily="34" charset="0"/>
              </a:rPr>
              <a:t>Lett</a:t>
            </a:r>
            <a:r>
              <a:rPr lang="en-US" sz="700" b="1" dirty="0" smtClean="0">
                <a:solidFill>
                  <a:srgbClr val="0000CC"/>
                </a:solidFill>
                <a:latin typeface="Arial" pitchFamily="34" charset="0"/>
                <a:cs typeface="Arial" pitchFamily="34" charset="0"/>
              </a:rPr>
              <a:t>. 52, 1104 (1984); Phys. </a:t>
            </a:r>
            <a:r>
              <a:rPr lang="en-US" sz="700" b="1" dirty="0" err="1" smtClean="0">
                <a:solidFill>
                  <a:srgbClr val="0000CC"/>
                </a:solidFill>
                <a:latin typeface="Arial" pitchFamily="34" charset="0"/>
                <a:cs typeface="Arial" pitchFamily="34" charset="0"/>
              </a:rPr>
              <a:t>Lett</a:t>
            </a:r>
            <a:r>
              <a:rPr lang="en-US" sz="700" b="1" dirty="0" smtClean="0">
                <a:solidFill>
                  <a:srgbClr val="0000CC"/>
                </a:solidFill>
                <a:latin typeface="Arial" pitchFamily="34" charset="0"/>
                <a:cs typeface="Arial" pitchFamily="34" charset="0"/>
              </a:rPr>
              <a:t>. B 113, 463 (1982).)</a:t>
            </a:r>
            <a:endParaRPr lang="en-US" sz="700" b="1" dirty="0">
              <a:solidFill>
                <a:srgbClr val="0000CC"/>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500"/>
                                        <p:tgtEl>
                                          <p:spTgt spid="410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2" presetClass="entr" presetSubtype="4"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lide(fromBottom)">
                                      <p:cBhvr>
                                        <p:cTn id="12" dur="500"/>
                                        <p:tgtEl>
                                          <p:spTgt spid="3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500"/>
                                        <p:tgtEl>
                                          <p:spTgt spid="1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lide(fromBottom)">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5" grpId="0" animBg="1"/>
      <p:bldP spid="20" grpId="0" animBg="1"/>
      <p:bldP spid="22"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1008</Words>
  <Application>Microsoft Office PowerPoint</Application>
  <PresentationFormat>Presentazione su schermo (4:3)</PresentationFormat>
  <Paragraphs>159</Paragraphs>
  <Slides>18</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18</vt:i4>
      </vt:variant>
    </vt:vector>
  </HeadingPairs>
  <TitlesOfParts>
    <vt:vector size="21" baseType="lpstr">
      <vt:lpstr>Office Theme</vt:lpstr>
      <vt:lpstr>Photo Editor Photo</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Backup slides</vt:lpstr>
      <vt:lpstr>Spin Distributions</vt:lpstr>
      <vt:lpstr>Presentazione standard di PowerPoint</vt:lpstr>
      <vt:lpstr>Activation Technique</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OSN</dc:creator>
  <cp:lastModifiedBy>tecno</cp:lastModifiedBy>
  <cp:revision>155</cp:revision>
  <dcterms:created xsi:type="dcterms:W3CDTF">2013-05-15T09:46:55Z</dcterms:created>
  <dcterms:modified xsi:type="dcterms:W3CDTF">2013-06-03T11:19:45Z</dcterms:modified>
</cp:coreProperties>
</file>