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9" r:id="rId4"/>
    <p:sldId id="307" r:id="rId5"/>
    <p:sldId id="283" r:id="rId6"/>
    <p:sldId id="262" r:id="rId7"/>
    <p:sldId id="263" r:id="rId8"/>
    <p:sldId id="313" r:id="rId9"/>
    <p:sldId id="314" r:id="rId10"/>
    <p:sldId id="325" r:id="rId11"/>
    <p:sldId id="272" r:id="rId12"/>
    <p:sldId id="331" r:id="rId13"/>
    <p:sldId id="268" r:id="rId14"/>
    <p:sldId id="280" r:id="rId15"/>
    <p:sldId id="296" r:id="rId16"/>
    <p:sldId id="281" r:id="rId17"/>
    <p:sldId id="301" r:id="rId18"/>
    <p:sldId id="299" r:id="rId19"/>
    <p:sldId id="282" r:id="rId20"/>
    <p:sldId id="277" r:id="rId21"/>
    <p:sldId id="328" r:id="rId22"/>
    <p:sldId id="327" r:id="rId23"/>
    <p:sldId id="324" r:id="rId24"/>
    <p:sldId id="288" r:id="rId25"/>
    <p:sldId id="329" r:id="rId26"/>
    <p:sldId id="302" r:id="rId27"/>
    <p:sldId id="303" r:id="rId28"/>
    <p:sldId id="304" r:id="rId29"/>
    <p:sldId id="308" r:id="rId30"/>
    <p:sldId id="309" r:id="rId31"/>
    <p:sldId id="316" r:id="rId32"/>
    <p:sldId id="317" r:id="rId33"/>
    <p:sldId id="319" r:id="rId34"/>
    <p:sldId id="322" r:id="rId35"/>
    <p:sldId id="326" r:id="rId36"/>
    <p:sldId id="330" r:id="rId37"/>
    <p:sldId id="332" r:id="rId3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preferSingleView="1">
    <p:restoredLeft sz="13740" autoAdjust="0"/>
    <p:restoredTop sz="94660"/>
  </p:normalViewPr>
  <p:slideViewPr>
    <p:cSldViewPr>
      <p:cViewPr varScale="1">
        <p:scale>
          <a:sx n="76" d="100"/>
          <a:sy n="76" d="100"/>
        </p:scale>
        <p:origin x="-18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ACC89A0-A39C-4B63-89D3-013E37858D13}" type="datetimeFigureOut">
              <a:rPr lang="en-GB"/>
              <a:pPr>
                <a:defRPr/>
              </a:pPr>
              <a:t>03/06/2013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249BAD-76D7-415E-81AF-B26C1AB13D8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212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D411CB-2129-423A-9246-B05AFD08A5D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D921EB-6F00-40CE-9BBA-A6B53AFDFB3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25D1D-D34B-4529-8A74-FC4F668EF6E9}" type="datetimeFigureOut">
              <a:rPr lang="en-GB"/>
              <a:pPr>
                <a:defRPr/>
              </a:pPr>
              <a:t>03/06/2013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CCD7-35F8-4860-97C0-7833C59BCE9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FD884-930E-4C18-806F-9606483A0CC5}" type="datetimeFigureOut">
              <a:rPr lang="en-GB"/>
              <a:pPr>
                <a:defRPr/>
              </a:pPr>
              <a:t>03/06/2013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06F71-A766-41BE-8A56-2649D620DA1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7FEC2-BC00-4A8C-8E2C-5844A288B8EC}" type="datetimeFigureOut">
              <a:rPr lang="en-GB"/>
              <a:pPr>
                <a:defRPr/>
              </a:pPr>
              <a:t>03/06/2013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A51EF-B1FE-4C0F-9B6C-2C414B1DB06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630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37458-D32D-4658-942B-54E0EC2A81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6A188-5F97-4DEE-B199-476D182CA0E4}" type="datetimeFigureOut">
              <a:rPr lang="en-GB"/>
              <a:pPr>
                <a:defRPr/>
              </a:pPr>
              <a:t>03/06/2013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8370D-1E2D-4E5A-BB26-45AF34F9B39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9D284-B64D-4081-A4B6-F63B63EB5722}" type="datetimeFigureOut">
              <a:rPr lang="en-GB"/>
              <a:pPr>
                <a:defRPr/>
              </a:pPr>
              <a:t>03/06/2013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F6349-F2E8-49A1-BDC0-2127DB775CB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452DE-766F-43A5-B0FB-E69EBC4E9DE3}" type="datetimeFigureOut">
              <a:rPr lang="en-GB"/>
              <a:pPr>
                <a:defRPr/>
              </a:pPr>
              <a:t>03/06/2013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31EC4-7DCD-4DB4-BC18-763E3E42871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68E1D-8391-41B8-A405-536E32CE1E53}" type="datetimeFigureOut">
              <a:rPr lang="en-GB"/>
              <a:pPr>
                <a:defRPr/>
              </a:pPr>
              <a:t>03/06/2013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3174E-12AE-44CB-BD79-450B28E9D35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26CB6-2961-4F7C-917B-CB9E9420E14C}" type="datetimeFigureOut">
              <a:rPr lang="en-GB"/>
              <a:pPr>
                <a:defRPr/>
              </a:pPr>
              <a:t>03/06/2013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4F92-DAFC-42F7-A4B3-3FAC0910EB9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4C711-2A32-4590-8E6C-B9B48D392336}" type="datetimeFigureOut">
              <a:rPr lang="en-GB"/>
              <a:pPr>
                <a:defRPr/>
              </a:pPr>
              <a:t>03/06/2013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0F3E0-A990-4834-97F5-9E5B27A5E24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0521-1D66-4E2C-A603-67C49D2E0F2C}" type="datetimeFigureOut">
              <a:rPr lang="en-GB"/>
              <a:pPr>
                <a:defRPr/>
              </a:pPr>
              <a:t>03/06/2013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C66F3-8664-43D6-B72C-F073E5E9045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02697-74FC-48BC-BA11-15971D0C0835}" type="datetimeFigureOut">
              <a:rPr lang="en-GB"/>
              <a:pPr>
                <a:defRPr/>
              </a:pPr>
              <a:t>03/06/2013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45949-4626-4EE6-AAA3-9B2EE242D33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400D75-2D3D-40FD-8AD5-8FF6E118FD73}" type="datetimeFigureOut">
              <a:rPr lang="en-GB"/>
              <a:pPr>
                <a:defRPr/>
              </a:pPr>
              <a:t>03/06/2013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3913FD-A3DD-4951-9B5E-7AA526729B6A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wmf"/><Relationship Id="rId7" Type="http://schemas.openxmlformats.org/officeDocument/2006/relationships/image" Target="../media/image16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0" y="333375"/>
            <a:ext cx="9144000" cy="1470025"/>
          </a:xfrm>
        </p:spPr>
        <p:txBody>
          <a:bodyPr/>
          <a:lstStyle/>
          <a:p>
            <a:r>
              <a:rPr lang="en-GB" sz="3300" b="1" dirty="0" smtClean="0"/>
              <a:t>Transfer probability measurements in the </a:t>
            </a:r>
            <a:r>
              <a:rPr lang="en-GB" sz="3300" b="1" dirty="0" err="1" smtClean="0"/>
              <a:t>superfluid</a:t>
            </a:r>
            <a:r>
              <a:rPr lang="en-GB" sz="3300" b="1" dirty="0" smtClean="0"/>
              <a:t> </a:t>
            </a:r>
            <a:r>
              <a:rPr lang="en-GB" sz="3300" b="1" baseline="30000" dirty="0" smtClean="0"/>
              <a:t>116</a:t>
            </a:r>
            <a:r>
              <a:rPr lang="en-GB" sz="3300" b="1" dirty="0" smtClean="0"/>
              <a:t>Sn+</a:t>
            </a:r>
            <a:r>
              <a:rPr lang="en-GB" sz="3300" b="1" baseline="30000" dirty="0" smtClean="0"/>
              <a:t>60</a:t>
            </a:r>
            <a:r>
              <a:rPr lang="en-GB" sz="3300" b="1" dirty="0" smtClean="0"/>
              <a:t>Ni system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133600"/>
            <a:ext cx="7993063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itle 1"/>
          <p:cNvSpPr txBox="1">
            <a:spLocks/>
          </p:cNvSpPr>
          <p:nvPr/>
        </p:nvSpPr>
        <p:spPr bwMode="auto">
          <a:xfrm>
            <a:off x="36513" y="5343525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b="1" dirty="0" smtClean="0">
                <a:latin typeface="Calibri" pitchFamily="34" charset="0"/>
              </a:rPr>
              <a:t>International Nuclear Physics Conference- </a:t>
            </a:r>
            <a:r>
              <a:rPr lang="en-GB" b="1" dirty="0">
                <a:latin typeface="Calibri" pitchFamily="34" charset="0"/>
              </a:rPr>
              <a:t>2013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/>
          <p:cNvPicPr>
            <a:picLocks noChangeAspect="1" noChangeArrowheads="1"/>
          </p:cNvPicPr>
          <p:nvPr/>
        </p:nvPicPr>
        <p:blipFill>
          <a:blip r:embed="rId2" cstate="print"/>
          <a:srcRect l="21098" t="15353" r="37790" b="6116"/>
          <a:stretch>
            <a:fillRect/>
          </a:stretch>
        </p:blipFill>
        <p:spPr bwMode="auto">
          <a:xfrm>
            <a:off x="971550" y="2276475"/>
            <a:ext cx="29384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68413"/>
            <a:ext cx="21605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39"/>
          <p:cNvSpPr txBox="1">
            <a:spLocks noChangeArrowheads="1"/>
          </p:cNvSpPr>
          <p:nvPr/>
        </p:nvSpPr>
        <p:spPr bwMode="auto">
          <a:xfrm>
            <a:off x="2771775" y="1268413"/>
            <a:ext cx="1800225" cy="736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r>
              <a:rPr lang="it-IT" sz="1200" b="1">
                <a:latin typeface="Garamond" pitchFamily="18" charset="0"/>
                <a:cs typeface="Courier New" pitchFamily="49" charset="0"/>
              </a:rPr>
              <a:t>N</a:t>
            </a:r>
            <a:r>
              <a:rPr lang="it-IT" sz="1200" b="1" baseline="-25000">
                <a:latin typeface="Garamond" pitchFamily="18" charset="0"/>
                <a:cs typeface="Courier New" pitchFamily="49" charset="0"/>
              </a:rPr>
              <a:t>0</a:t>
            </a:r>
            <a:r>
              <a:rPr lang="it-IT" sz="1200" b="1">
                <a:latin typeface="Garamond" pitchFamily="18" charset="0"/>
                <a:cs typeface="Courier New" pitchFamily="49" charset="0"/>
              </a:rPr>
              <a:t> = output distribution</a:t>
            </a:r>
          </a:p>
          <a:p>
            <a:endParaRPr lang="it-IT" sz="1200" b="1">
              <a:latin typeface="Garamond" pitchFamily="18" charset="0"/>
              <a:cs typeface="Courier New" pitchFamily="49" charset="0"/>
            </a:endParaRPr>
          </a:p>
          <a:p>
            <a:r>
              <a:rPr lang="it-IT" sz="1200" b="1">
                <a:latin typeface="Garamond" pitchFamily="18" charset="0"/>
                <a:cs typeface="Courier New" pitchFamily="49" charset="0"/>
              </a:rPr>
              <a:t>N</a:t>
            </a:r>
            <a:r>
              <a:rPr lang="it-IT" sz="1200" b="1" baseline="-25000">
                <a:latin typeface="Garamond" pitchFamily="18" charset="0"/>
                <a:cs typeface="Courier New" pitchFamily="49" charset="0"/>
              </a:rPr>
              <a:t>i</a:t>
            </a:r>
            <a:r>
              <a:rPr lang="it-IT" sz="1200" b="1">
                <a:latin typeface="Garamond" pitchFamily="18" charset="0"/>
                <a:cs typeface="Courier New" pitchFamily="49" charset="0"/>
              </a:rPr>
              <a:t> = input distribution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latin typeface="+mj-lt"/>
                <a:ea typeface="+mj-ea"/>
                <a:cs typeface="+mj-cs"/>
              </a:rPr>
              <a:t>The PRISMA magnetic spectrometer</a:t>
            </a:r>
            <a:endParaRPr lang="en-GB" sz="29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4342" name="Picture 9"/>
          <p:cNvPicPr>
            <a:picLocks noChangeAspect="1" noChangeArrowheads="1"/>
          </p:cNvPicPr>
          <p:nvPr/>
        </p:nvPicPr>
        <p:blipFill>
          <a:blip r:embed="rId4" cstate="print"/>
          <a:srcRect l="49786" t="14767" r="9692" b="19838"/>
          <a:stretch>
            <a:fillRect/>
          </a:stretch>
        </p:blipFill>
        <p:spPr bwMode="auto">
          <a:xfrm>
            <a:off x="5435600" y="2011363"/>
            <a:ext cx="3106738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3" name="Group 21"/>
          <p:cNvGrpSpPr>
            <a:grpSpLocks/>
          </p:cNvGrpSpPr>
          <p:nvPr/>
        </p:nvGrpSpPr>
        <p:grpSpPr bwMode="auto">
          <a:xfrm>
            <a:off x="5364163" y="6021388"/>
            <a:ext cx="1727200" cy="560387"/>
            <a:chOff x="5940599" y="5754604"/>
            <a:chExt cx="1727745" cy="561245"/>
          </a:xfrm>
        </p:grpSpPr>
        <p:sp>
          <p:nvSpPr>
            <p:cNvPr id="14344" name="Text Box 16"/>
            <p:cNvSpPr txBox="1">
              <a:spLocks noChangeArrowheads="1"/>
            </p:cNvSpPr>
            <p:nvPr/>
          </p:nvSpPr>
          <p:spPr bwMode="auto">
            <a:xfrm>
              <a:off x="6156499" y="5754604"/>
              <a:ext cx="1079797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900" b="1">
                  <a:latin typeface="Garamond" pitchFamily="18" charset="0"/>
                  <a:cs typeface="Courier New" pitchFamily="49" charset="0"/>
                </a:rPr>
                <a:t>GRAZING input</a:t>
              </a: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5940599" y="5848409"/>
              <a:ext cx="2159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50">
                <a:latin typeface="+mn-lt"/>
                <a:cs typeface="+mn-cs"/>
              </a:endParaRPr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6085107" y="6005813"/>
              <a:ext cx="71461" cy="7154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50">
                <a:latin typeface="+mn-lt"/>
                <a:cs typeface="+mn-cs"/>
              </a:endParaRPr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6091459" y="6167986"/>
              <a:ext cx="65109" cy="651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D42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50">
                <a:latin typeface="+mn-lt"/>
                <a:cs typeface="+mn-cs"/>
              </a:endParaRPr>
            </a:p>
          </p:txBody>
        </p:sp>
        <p:sp>
          <p:nvSpPr>
            <p:cNvPr id="14348" name="Text Box 20"/>
            <p:cNvSpPr txBox="1">
              <a:spLocks noChangeArrowheads="1"/>
            </p:cNvSpPr>
            <p:nvPr/>
          </p:nvSpPr>
          <p:spPr bwMode="auto">
            <a:xfrm>
              <a:off x="6146975" y="5921028"/>
              <a:ext cx="1233338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900" b="1">
                  <a:latin typeface="Garamond" pitchFamily="18" charset="0"/>
                  <a:cs typeface="Courier New" pitchFamily="49" charset="0"/>
                </a:rPr>
                <a:t>GRAZING-</a:t>
              </a:r>
              <a:r>
                <a:rPr lang="it-IT" sz="900" b="1">
                  <a:solidFill>
                    <a:srgbClr val="FF0000"/>
                  </a:solidFill>
                  <a:latin typeface="Garamond" pitchFamily="18" charset="0"/>
                  <a:cs typeface="Courier New" pitchFamily="49" charset="0"/>
                </a:rPr>
                <a:t>Transp</a:t>
              </a:r>
            </a:p>
          </p:txBody>
        </p:sp>
        <p:sp>
          <p:nvSpPr>
            <p:cNvPr id="14349" name="Text Box 21"/>
            <p:cNvSpPr txBox="1">
              <a:spLocks noChangeArrowheads="1"/>
            </p:cNvSpPr>
            <p:nvPr/>
          </p:nvSpPr>
          <p:spPr bwMode="auto">
            <a:xfrm>
              <a:off x="6156499" y="6085661"/>
              <a:ext cx="1511845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900" b="1">
                  <a:latin typeface="Garamond" pitchFamily="18" charset="0"/>
                  <a:cs typeface="Courier New" pitchFamily="49" charset="0"/>
                </a:rPr>
                <a:t>GRAZING-</a:t>
              </a:r>
              <a:r>
                <a:rPr lang="it-IT" sz="900" b="1">
                  <a:solidFill>
                    <a:srgbClr val="FF0000"/>
                  </a:solidFill>
                  <a:latin typeface="Garamond" pitchFamily="18" charset="0"/>
                  <a:cs typeface="Courier New" pitchFamily="49" charset="0"/>
                </a:rPr>
                <a:t>Transp</a:t>
              </a:r>
              <a:r>
                <a:rPr lang="it-IT" sz="900" b="1">
                  <a:latin typeface="Garamond" pitchFamily="18" charset="0"/>
                  <a:cs typeface="Courier New" pitchFamily="49" charset="0"/>
                </a:rPr>
                <a:t> * f(E,</a:t>
              </a:r>
              <a:r>
                <a:rPr lang="it-IT" sz="900" b="1">
                  <a:latin typeface="Symbol" pitchFamily="18" charset="2"/>
                  <a:cs typeface="Courier New" pitchFamily="49" charset="0"/>
                </a:rPr>
                <a:t>q</a:t>
              </a:r>
              <a:r>
                <a:rPr lang="it-IT" sz="900" b="1">
                  <a:latin typeface="Garamond" pitchFamily="18" charset="0"/>
                  <a:cs typeface="Courier New" pitchFamily="49" charset="0"/>
                </a:rPr>
                <a:t>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latin typeface="+mj-lt"/>
                <a:cs typeface="+mn-cs"/>
              </a:rPr>
              <a:t>Previous experiment - </a:t>
            </a:r>
            <a:r>
              <a:rPr lang="it-IT" sz="3600" b="1" baseline="30000" dirty="0">
                <a:latin typeface="+mj-lt"/>
                <a:cs typeface="+mn-cs"/>
              </a:rPr>
              <a:t>96</a:t>
            </a:r>
            <a:r>
              <a:rPr lang="it-IT" sz="3600" b="1" dirty="0">
                <a:latin typeface="+mj-lt"/>
                <a:cs typeface="+mn-cs"/>
              </a:rPr>
              <a:t>Zr+</a:t>
            </a:r>
            <a:r>
              <a:rPr lang="it-IT" sz="3600" b="1" baseline="30000" dirty="0">
                <a:latin typeface="+mj-lt"/>
                <a:cs typeface="+mn-cs"/>
              </a:rPr>
              <a:t>40</a:t>
            </a:r>
            <a:r>
              <a:rPr lang="it-IT" sz="3600" b="1" dirty="0">
                <a:latin typeface="+mj-lt"/>
                <a:cs typeface="+mn-cs"/>
              </a:rPr>
              <a:t>Ca</a:t>
            </a:r>
            <a:endParaRPr lang="en-US" sz="3600" b="1" dirty="0">
              <a:latin typeface="+mj-lt"/>
              <a:cs typeface="+mn-cs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700213"/>
            <a:ext cx="53276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372225" y="2690813"/>
            <a:ext cx="2520950" cy="1168400"/>
          </a:xfrm>
          <a:prstGeom prst="rect">
            <a:avLst/>
          </a:prstGeom>
          <a:solidFill>
            <a:srgbClr val="FF0000"/>
          </a:solidFill>
          <a:ln w="2857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j-lt"/>
                <a:cs typeface="+mn-cs"/>
              </a:rPr>
              <a:t>+1n well reproduced </a:t>
            </a:r>
            <a:r>
              <a:rPr lang="en-US" sz="1400" b="1" dirty="0">
                <a:solidFill>
                  <a:srgbClr val="FFFF00"/>
                </a:solidFill>
                <a:latin typeface="+mj-lt"/>
                <a:cs typeface="+mn-cs"/>
              </a:rPr>
              <a:t>by theory in slope and absolute value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00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j-lt"/>
                <a:cs typeface="+mn-cs"/>
              </a:rPr>
              <a:t>Same slope  of +2n </a:t>
            </a:r>
            <a:r>
              <a:rPr lang="en-US" sz="1400" b="1" dirty="0">
                <a:solidFill>
                  <a:srgbClr val="FFFF00"/>
                </a:solidFill>
                <a:latin typeface="+mj-lt"/>
                <a:cs typeface="+mn-cs"/>
              </a:rPr>
              <a:t>between theory and experiment</a:t>
            </a:r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971550" y="6021388"/>
            <a:ext cx="3744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>
                <a:latin typeface="Calibri" pitchFamily="34" charset="0"/>
              </a:rPr>
              <a:t>L. Corradi et al., </a:t>
            </a:r>
            <a:r>
              <a:rPr lang="en-GB" sz="1400" b="1">
                <a:latin typeface="Calibri" pitchFamily="34" charset="0"/>
              </a:rPr>
              <a:t>Phys. Rev. C 84, 034603 (2011)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372225" y="1700213"/>
            <a:ext cx="2520950" cy="739775"/>
          </a:xfrm>
          <a:prstGeom prst="rect">
            <a:avLst/>
          </a:prstGeom>
          <a:solidFill>
            <a:srgbClr val="FF0000"/>
          </a:solidFill>
          <a:ln w="2857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00"/>
                </a:solidFill>
                <a:latin typeface="+mj-lt"/>
                <a:cs typeface="+mn-cs"/>
              </a:rPr>
              <a:t>Experiment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FFFF00"/>
                </a:solidFill>
                <a:latin typeface="+mj-lt"/>
                <a:cs typeface="+mn-cs"/>
              </a:rPr>
              <a:t>vs</a:t>
            </a:r>
            <a:r>
              <a:rPr lang="en-US" sz="1400" b="1" dirty="0">
                <a:solidFill>
                  <a:srgbClr val="FFFF00"/>
                </a:solidFill>
                <a:latin typeface="+mj-lt"/>
                <a:cs typeface="+mn-cs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00"/>
                </a:solidFill>
                <a:latin typeface="+mj-lt"/>
                <a:cs typeface="+mn-cs"/>
              </a:rPr>
              <a:t>microscopic calculation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372225" y="3986213"/>
            <a:ext cx="2520950" cy="738187"/>
          </a:xfrm>
          <a:prstGeom prst="rect">
            <a:avLst/>
          </a:prstGeom>
          <a:solidFill>
            <a:srgbClr val="FF0000"/>
          </a:solidFill>
          <a:ln w="2857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00"/>
                </a:solidFill>
                <a:latin typeface="+mj-lt"/>
                <a:cs typeface="+mn-cs"/>
              </a:rPr>
              <a:t>+2n enhancement due to the presence of other excited states?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372225" y="4941888"/>
            <a:ext cx="2520950" cy="522287"/>
          </a:xfrm>
          <a:prstGeom prst="rect">
            <a:avLst/>
          </a:prstGeom>
          <a:solidFill>
            <a:srgbClr val="FF0000"/>
          </a:solidFill>
          <a:ln w="2857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00"/>
                </a:solidFill>
                <a:latin typeface="+mj-lt"/>
                <a:cs typeface="+mn-cs"/>
              </a:rPr>
              <a:t>Absorption reproduced by theory</a:t>
            </a:r>
          </a:p>
        </p:txBody>
      </p:sp>
      <p:pic>
        <p:nvPicPr>
          <p:cNvPr id="1639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5472113"/>
            <a:ext cx="17018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1916113"/>
            <a:ext cx="175418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latin typeface="+mj-lt"/>
                <a:ea typeface="+mj-ea"/>
                <a:cs typeface="+mj-cs"/>
              </a:rPr>
              <a:t>The experiment – </a:t>
            </a:r>
            <a:r>
              <a:rPr lang="it-IT" sz="3500" b="1" baseline="30000" dirty="0">
                <a:latin typeface="+mj-lt"/>
                <a:ea typeface="+mj-ea"/>
                <a:cs typeface="+mj-cs"/>
              </a:rPr>
              <a:t>60</a:t>
            </a:r>
            <a:r>
              <a:rPr lang="it-IT" sz="3500" b="1" dirty="0">
                <a:latin typeface="+mj-lt"/>
                <a:ea typeface="+mj-ea"/>
                <a:cs typeface="+mj-cs"/>
              </a:rPr>
              <a:t>Ni +</a:t>
            </a:r>
            <a:r>
              <a:rPr lang="it-IT" sz="3500" b="1" baseline="30000" dirty="0">
                <a:latin typeface="+mj-lt"/>
                <a:ea typeface="+mj-ea"/>
                <a:cs typeface="+mj-cs"/>
              </a:rPr>
              <a:t>116</a:t>
            </a:r>
            <a:r>
              <a:rPr lang="it-IT" sz="3500" b="1" dirty="0">
                <a:latin typeface="+mj-lt"/>
                <a:ea typeface="+mj-ea"/>
                <a:cs typeface="+mj-cs"/>
              </a:rPr>
              <a:t>Sn</a:t>
            </a:r>
            <a:endParaRPr lang="en-GB" sz="29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627313" y="2492375"/>
          <a:ext cx="5465694" cy="335806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88808"/>
                <a:gridCol w="998507"/>
                <a:gridCol w="1068013"/>
                <a:gridCol w="1005183"/>
                <a:gridCol w="1005183"/>
              </a:tblGrid>
              <a:tr h="900513">
                <a:tc>
                  <a:txBody>
                    <a:bodyPr/>
                    <a:lstStyle/>
                    <a:p>
                      <a:pPr algn="l"/>
                      <a:endParaRPr lang="it-IT" sz="1100" dirty="0"/>
                    </a:p>
                  </a:txBody>
                  <a:tcPr marL="59796" marR="59796" marT="29898" marB="29898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i="0" baseline="0" dirty="0" smtClean="0">
                          <a:solidFill>
                            <a:srgbClr val="FFFF00"/>
                          </a:solidFill>
                        </a:rPr>
                        <a:t>    </a:t>
                      </a:r>
                      <a:r>
                        <a:rPr lang="en-US" sz="2500" b="1" i="0" baseline="0" dirty="0" smtClean="0">
                          <a:solidFill>
                            <a:srgbClr val="FFFF00"/>
                          </a:solidFill>
                        </a:rPr>
                        <a:t>+1n</a:t>
                      </a:r>
                      <a:endParaRPr lang="it-IT" sz="2500" b="1" i="0" baseline="0" dirty="0">
                        <a:solidFill>
                          <a:srgbClr val="FFFF00"/>
                        </a:solidFill>
                      </a:endParaRPr>
                    </a:p>
                  </a:txBody>
                  <a:tcPr marL="59796" marR="59796" marT="29898" marB="29898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i="0" baseline="0" dirty="0" smtClean="0">
                          <a:solidFill>
                            <a:srgbClr val="FFFF00"/>
                          </a:solidFill>
                        </a:rPr>
                        <a:t>   </a:t>
                      </a:r>
                      <a:r>
                        <a:rPr lang="en-US" sz="2500" b="1" i="0" baseline="0" dirty="0" smtClean="0">
                          <a:solidFill>
                            <a:srgbClr val="FFFF00"/>
                          </a:solidFill>
                        </a:rPr>
                        <a:t>+2n</a:t>
                      </a:r>
                      <a:endParaRPr lang="it-IT" sz="2500" baseline="0" dirty="0">
                        <a:solidFill>
                          <a:srgbClr val="FFFF00"/>
                        </a:solidFill>
                      </a:endParaRPr>
                    </a:p>
                  </a:txBody>
                  <a:tcPr marL="59796" marR="59796" marT="29898" marB="29898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i="0" baseline="0" dirty="0" smtClean="0">
                          <a:solidFill>
                            <a:srgbClr val="FFFF00"/>
                          </a:solidFill>
                        </a:rPr>
                        <a:t>   </a:t>
                      </a:r>
                      <a:r>
                        <a:rPr lang="en-US" sz="2500" b="1" i="0" baseline="0" dirty="0" smtClean="0">
                          <a:solidFill>
                            <a:srgbClr val="FFFF00"/>
                          </a:solidFill>
                        </a:rPr>
                        <a:t>+3n</a:t>
                      </a:r>
                      <a:endParaRPr lang="it-IT" sz="2500" baseline="0" dirty="0">
                        <a:solidFill>
                          <a:srgbClr val="FFFF00"/>
                        </a:solidFill>
                      </a:endParaRPr>
                    </a:p>
                  </a:txBody>
                  <a:tcPr marL="59796" marR="59796" marT="29898" marB="29898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baseline="0" dirty="0" smtClean="0">
                          <a:solidFill>
                            <a:srgbClr val="FFFF00"/>
                          </a:solidFill>
                        </a:rPr>
                        <a:t>  +4n</a:t>
                      </a:r>
                      <a:endParaRPr lang="it-IT" sz="2500" baseline="0" dirty="0">
                        <a:solidFill>
                          <a:srgbClr val="FFFF00"/>
                        </a:solidFill>
                      </a:endParaRPr>
                    </a:p>
                  </a:txBody>
                  <a:tcPr marL="59796" marR="59796" marT="29898" marB="29898" anchor="ctr" anchorCtr="1">
                    <a:solidFill>
                      <a:srgbClr val="FF0000"/>
                    </a:solidFill>
                  </a:tcPr>
                </a:tc>
              </a:tr>
              <a:tr h="1188643">
                <a:tc>
                  <a:txBody>
                    <a:bodyPr/>
                    <a:lstStyle/>
                    <a:p>
                      <a:r>
                        <a:rPr lang="en-US" sz="2100" b="1" baseline="30000" dirty="0" smtClean="0"/>
                        <a:t>96</a:t>
                      </a:r>
                      <a:r>
                        <a:rPr lang="en-US" sz="2100" b="1" baseline="0" dirty="0" smtClean="0"/>
                        <a:t>Zr + </a:t>
                      </a:r>
                      <a:r>
                        <a:rPr lang="en-US" sz="2100" b="1" baseline="30000" dirty="0" smtClean="0"/>
                        <a:t>40</a:t>
                      </a:r>
                      <a:r>
                        <a:rPr lang="en-US" sz="2100" b="1" baseline="0" dirty="0" smtClean="0"/>
                        <a:t>Ca </a:t>
                      </a:r>
                      <a:endParaRPr lang="en-US" sz="2100" b="1" baseline="30000" dirty="0" smtClean="0"/>
                    </a:p>
                  </a:txBody>
                  <a:tcPr marL="59796" marR="59796" marT="29898" marB="29898"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 </a:t>
                      </a:r>
                      <a:r>
                        <a:rPr lang="en-US" sz="1700" baseline="0" dirty="0" smtClean="0"/>
                        <a:t>  </a:t>
                      </a:r>
                      <a:r>
                        <a:rPr lang="en-US" sz="2100" b="1" i="0" baseline="0" dirty="0" smtClean="0"/>
                        <a:t>+ 0.51</a:t>
                      </a:r>
                      <a:endParaRPr lang="it-IT" sz="2100" b="1" i="0" baseline="0" dirty="0"/>
                    </a:p>
                  </a:txBody>
                  <a:tcPr marL="59796" marR="59796" marT="29898" marB="29898" anchor="ctr" anchorCtr="1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    </a:t>
                      </a:r>
                      <a:r>
                        <a:rPr lang="en-US" sz="2100" b="1" i="0" baseline="0" dirty="0" smtClean="0"/>
                        <a:t>+ 5.53</a:t>
                      </a:r>
                      <a:endParaRPr lang="it-IT" sz="2100" b="1" i="0" baseline="0" dirty="0"/>
                    </a:p>
                  </a:txBody>
                  <a:tcPr marL="59796" marR="59796" marT="29898" marB="29898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  </a:t>
                      </a:r>
                      <a:r>
                        <a:rPr lang="en-US" sz="2100" b="1" i="0" baseline="0" dirty="0" smtClean="0"/>
                        <a:t>+ 5.24</a:t>
                      </a:r>
                      <a:endParaRPr lang="it-IT" sz="2100" b="1" i="0" baseline="0" dirty="0"/>
                    </a:p>
                  </a:txBody>
                  <a:tcPr marL="59796" marR="59796" marT="29898" marB="29898" anchor="ctr" anchorCtr="1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  </a:t>
                      </a:r>
                      <a:r>
                        <a:rPr lang="en-US" sz="2100" b="1" i="0" baseline="0" dirty="0" smtClean="0"/>
                        <a:t>+ 9.64</a:t>
                      </a:r>
                      <a:endParaRPr lang="it-IT" sz="2100" b="1" i="0" baseline="0" dirty="0"/>
                    </a:p>
                  </a:txBody>
                  <a:tcPr marL="59796" marR="59796" marT="29898" marB="29898" anchor="ctr" anchorCtr="1"/>
                </a:tc>
              </a:tr>
              <a:tr h="1268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baseline="30000" dirty="0" smtClean="0"/>
                        <a:t>116</a:t>
                      </a:r>
                      <a:r>
                        <a:rPr lang="en-US" sz="2100" b="1" baseline="0" dirty="0" smtClean="0"/>
                        <a:t>Sn + </a:t>
                      </a:r>
                      <a:r>
                        <a:rPr lang="en-US" sz="2100" b="1" baseline="30000" dirty="0" smtClean="0"/>
                        <a:t>60</a:t>
                      </a:r>
                      <a:r>
                        <a:rPr lang="en-US" sz="2100" b="1" baseline="0" dirty="0" smtClean="0"/>
                        <a:t>Ni</a:t>
                      </a:r>
                      <a:endParaRPr lang="it-IT" sz="1700" dirty="0"/>
                    </a:p>
                  </a:txBody>
                  <a:tcPr marL="59796" marR="59796" marT="29898" marB="29898"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   </a:t>
                      </a:r>
                      <a:r>
                        <a:rPr lang="en-US" sz="2100" b="1" i="0" baseline="0" dirty="0" smtClean="0"/>
                        <a:t>- 1.74</a:t>
                      </a:r>
                      <a:endParaRPr lang="it-IT" sz="2100" b="1" i="0" baseline="0" dirty="0"/>
                    </a:p>
                  </a:txBody>
                  <a:tcPr marL="59796" marR="59796" marT="29898" marB="29898" anchor="ctr" anchorCtr="1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   </a:t>
                      </a:r>
                      <a:r>
                        <a:rPr lang="en-US" sz="2100" b="1" i="0" baseline="0" dirty="0" smtClean="0"/>
                        <a:t>+ 1.31 </a:t>
                      </a:r>
                      <a:endParaRPr lang="it-IT" sz="2100" b="1" i="0" baseline="0" dirty="0"/>
                    </a:p>
                  </a:txBody>
                  <a:tcPr marL="59796" marR="59796" marT="29898" marB="29898" anchor="ctr" anchorCtr="1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  </a:t>
                      </a:r>
                      <a:r>
                        <a:rPr lang="en-US" sz="2100" b="1" i="0" baseline="0" dirty="0" smtClean="0"/>
                        <a:t>- 2.15</a:t>
                      </a:r>
                      <a:endParaRPr lang="it-IT" sz="2100" b="1" i="0" baseline="0" dirty="0"/>
                    </a:p>
                  </a:txBody>
                  <a:tcPr marL="59796" marR="59796" marT="29898" marB="29898" anchor="ctr" anchorCtr="1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  </a:t>
                      </a:r>
                      <a:r>
                        <a:rPr lang="en-US" sz="2100" b="1" i="0" baseline="0" dirty="0" smtClean="0"/>
                        <a:t>- 0.24</a:t>
                      </a:r>
                      <a:endParaRPr lang="it-IT" sz="1700" dirty="0"/>
                    </a:p>
                  </a:txBody>
                  <a:tcPr marL="59796" marR="59796" marT="29898" marB="29898" anchor="ctr" anchorCtr="1"/>
                </a:tc>
              </a:tr>
            </a:tbl>
          </a:graphicData>
        </a:graphic>
      </p:graphicFrame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995738" y="1916113"/>
            <a:ext cx="4105275" cy="4619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Ground state Q-values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84213" y="3860800"/>
            <a:ext cx="1906587" cy="4000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Closed-shell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84213" y="5013325"/>
            <a:ext cx="1906587" cy="4000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Superfluid</a:t>
            </a:r>
          </a:p>
        </p:txBody>
      </p:sp>
    </p:spTree>
    <p:extLst>
      <p:ext uri="{BB962C8B-B14F-4D97-AF65-F5344CB8AC3E}">
        <p14:creationId xmlns:p14="http://schemas.microsoft.com/office/powerpoint/2010/main" val="76944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9"/>
          <p:cNvSpPr txBox="1">
            <a:spLocks noChangeArrowheads="1"/>
          </p:cNvSpPr>
          <p:nvPr/>
        </p:nvSpPr>
        <p:spPr bwMode="auto">
          <a:xfrm>
            <a:off x="611188" y="1628775"/>
            <a:ext cx="3240087" cy="3222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500" b="1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Direct kinematics</a:t>
            </a:r>
          </a:p>
        </p:txBody>
      </p:sp>
      <p:sp>
        <p:nvSpPr>
          <p:cNvPr id="17411" name="Text Box 181"/>
          <p:cNvSpPr txBox="1">
            <a:spLocks noChangeArrowheads="1"/>
          </p:cNvSpPr>
          <p:nvPr/>
        </p:nvSpPr>
        <p:spPr bwMode="auto">
          <a:xfrm>
            <a:off x="611188" y="2239963"/>
            <a:ext cx="3240087" cy="11668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solidFill>
                  <a:srgbClr val="FFFF00"/>
                </a:solidFill>
                <a:latin typeface="Garamond" pitchFamily="18" charset="0"/>
                <a:cs typeface="Courier New" pitchFamily="49" charset="0"/>
              </a:rPr>
              <a:t>Angular distributions</a:t>
            </a:r>
          </a:p>
          <a:p>
            <a:pPr algn="ctr">
              <a:spcBef>
                <a:spcPct val="50000"/>
              </a:spcBef>
            </a:pPr>
            <a:r>
              <a:rPr lang="it-IT" sz="1600" b="1">
                <a:latin typeface="Symbol" pitchFamily="18" charset="2"/>
                <a:cs typeface="Courier New" pitchFamily="49" charset="0"/>
              </a:rPr>
              <a:t>q</a:t>
            </a:r>
            <a:r>
              <a:rPr lang="it-IT" sz="1600" b="1" baseline="-25000">
                <a:latin typeface="Garamond" pitchFamily="18" charset="0"/>
                <a:cs typeface="Courier New" pitchFamily="49" charset="0"/>
              </a:rPr>
              <a:t>lab</a:t>
            </a:r>
            <a:r>
              <a:rPr lang="it-IT" sz="1600" b="1">
                <a:latin typeface="Garamond" pitchFamily="18" charset="0"/>
                <a:cs typeface="Courier New" pitchFamily="49" charset="0"/>
              </a:rPr>
              <a:t> = 50° and 70°</a:t>
            </a:r>
          </a:p>
          <a:p>
            <a:pPr algn="ctr">
              <a:spcBef>
                <a:spcPct val="50000"/>
              </a:spcBef>
            </a:pPr>
            <a:r>
              <a:rPr lang="it-IT" sz="1600" b="1">
                <a:latin typeface="Garamond" pitchFamily="18" charset="0"/>
                <a:cs typeface="Courier New" pitchFamily="49" charset="0"/>
              </a:rPr>
              <a:t>(D ≈ 14.5 fm and 16.7 fm)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latin typeface="+mj-lt"/>
                <a:ea typeface="+mj-ea"/>
                <a:cs typeface="+mj-cs"/>
              </a:rPr>
              <a:t>The experiment – </a:t>
            </a:r>
            <a:r>
              <a:rPr lang="it-IT" sz="3500" b="1" baseline="30000" dirty="0">
                <a:latin typeface="+mj-lt"/>
                <a:ea typeface="+mj-ea"/>
                <a:cs typeface="+mj-cs"/>
              </a:rPr>
              <a:t>60</a:t>
            </a:r>
            <a:r>
              <a:rPr lang="it-IT" sz="3500" b="1" dirty="0">
                <a:latin typeface="+mj-lt"/>
                <a:ea typeface="+mj-ea"/>
                <a:cs typeface="+mj-cs"/>
              </a:rPr>
              <a:t>Ni +</a:t>
            </a:r>
            <a:r>
              <a:rPr lang="it-IT" sz="3500" b="1" baseline="30000" dirty="0">
                <a:latin typeface="+mj-lt"/>
                <a:ea typeface="+mj-ea"/>
                <a:cs typeface="+mj-cs"/>
              </a:rPr>
              <a:t>116</a:t>
            </a:r>
            <a:r>
              <a:rPr lang="it-IT" sz="3500" b="1" dirty="0">
                <a:latin typeface="+mj-lt"/>
                <a:ea typeface="+mj-ea"/>
                <a:cs typeface="+mj-cs"/>
              </a:rPr>
              <a:t>Sn</a:t>
            </a:r>
            <a:endParaRPr lang="en-GB" sz="29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292725" y="1628775"/>
            <a:ext cx="3240088" cy="323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500" b="1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Inverse kinematics</a:t>
            </a:r>
          </a:p>
        </p:txBody>
      </p:sp>
      <p:sp>
        <p:nvSpPr>
          <p:cNvPr id="17414" name="Text Box 181"/>
          <p:cNvSpPr txBox="1">
            <a:spLocks noChangeArrowheads="1"/>
          </p:cNvSpPr>
          <p:nvPr/>
        </p:nvSpPr>
        <p:spPr bwMode="auto">
          <a:xfrm>
            <a:off x="5292725" y="2239963"/>
            <a:ext cx="3240088" cy="11668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solidFill>
                  <a:srgbClr val="FFFF00"/>
                </a:solidFill>
                <a:latin typeface="Garamond" pitchFamily="18" charset="0"/>
                <a:cs typeface="Courier New" pitchFamily="49" charset="0"/>
              </a:rPr>
              <a:t>Excitation function</a:t>
            </a:r>
          </a:p>
          <a:p>
            <a:pPr algn="ctr">
              <a:spcBef>
                <a:spcPct val="50000"/>
              </a:spcBef>
            </a:pPr>
            <a:r>
              <a:rPr lang="it-IT" sz="1600" b="1">
                <a:latin typeface="Garamond" pitchFamily="18" charset="0"/>
                <a:cs typeface="Courier New" pitchFamily="49" charset="0"/>
              </a:rPr>
              <a:t>E</a:t>
            </a:r>
            <a:r>
              <a:rPr lang="it-IT" sz="1600" b="1" baseline="-25000">
                <a:latin typeface="Garamond" pitchFamily="18" charset="0"/>
                <a:cs typeface="Courier New" pitchFamily="49" charset="0"/>
              </a:rPr>
              <a:t>beam</a:t>
            </a:r>
            <a:r>
              <a:rPr lang="it-IT" sz="1600" b="1">
                <a:latin typeface="Garamond" pitchFamily="18" charset="0"/>
                <a:cs typeface="Courier New" pitchFamily="49" charset="0"/>
              </a:rPr>
              <a:t> ≈ 395 – 500 MeV (</a:t>
            </a:r>
            <a:r>
              <a:rPr lang="it-IT" sz="1600" b="1">
                <a:latin typeface="Symbol" pitchFamily="18" charset="2"/>
                <a:cs typeface="Courier New" pitchFamily="49" charset="0"/>
              </a:rPr>
              <a:t>q</a:t>
            </a:r>
            <a:r>
              <a:rPr lang="it-IT" sz="1600" b="1" baseline="-25000">
                <a:latin typeface="Garamond" pitchFamily="18" charset="0"/>
                <a:cs typeface="Courier New" pitchFamily="49" charset="0"/>
              </a:rPr>
              <a:t>lab</a:t>
            </a:r>
            <a:r>
              <a:rPr lang="it-IT" sz="1600" b="1">
                <a:latin typeface="Garamond" pitchFamily="18" charset="0"/>
                <a:cs typeface="Courier New" pitchFamily="49" charset="0"/>
              </a:rPr>
              <a:t> = 20°)</a:t>
            </a:r>
          </a:p>
          <a:p>
            <a:pPr algn="ctr">
              <a:spcBef>
                <a:spcPct val="50000"/>
              </a:spcBef>
            </a:pPr>
            <a:r>
              <a:rPr lang="it-IT" sz="1600" b="1">
                <a:latin typeface="Garamond" pitchFamily="18" charset="0"/>
                <a:cs typeface="Courier New" pitchFamily="49" charset="0"/>
              </a:rPr>
              <a:t>(D ≈ 12.3 to 15.8 fm)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067175" y="4630738"/>
          <a:ext cx="4817619" cy="1800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24135"/>
                <a:gridCol w="880113"/>
                <a:gridCol w="941377"/>
                <a:gridCol w="885997"/>
                <a:gridCol w="885997"/>
              </a:tblGrid>
              <a:tr h="482750">
                <a:tc>
                  <a:txBody>
                    <a:bodyPr/>
                    <a:lstStyle/>
                    <a:p>
                      <a:pPr algn="l"/>
                      <a:endParaRPr lang="it-IT" sz="1100" dirty="0"/>
                    </a:p>
                  </a:txBody>
                  <a:tcPr marL="73975" marR="73975" marT="36988" marB="36988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 smtClean="0">
                          <a:solidFill>
                            <a:srgbClr val="FFFF00"/>
                          </a:solidFill>
                        </a:rPr>
                        <a:t>    </a:t>
                      </a:r>
                      <a:r>
                        <a:rPr lang="en-US" sz="2000" b="1" i="0" baseline="0" dirty="0" smtClean="0">
                          <a:solidFill>
                            <a:srgbClr val="FFFF00"/>
                          </a:solidFill>
                        </a:rPr>
                        <a:t>+1n</a:t>
                      </a:r>
                      <a:endParaRPr lang="it-IT" sz="2000" b="1" i="0" baseline="0" dirty="0">
                        <a:solidFill>
                          <a:srgbClr val="FFFF00"/>
                        </a:solidFill>
                      </a:endParaRPr>
                    </a:p>
                  </a:txBody>
                  <a:tcPr marL="73975" marR="73975" marT="36988" marB="36988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baseline="0" dirty="0" smtClean="0">
                          <a:solidFill>
                            <a:srgbClr val="FFFF00"/>
                          </a:solidFill>
                        </a:rPr>
                        <a:t>   </a:t>
                      </a:r>
                      <a:r>
                        <a:rPr lang="en-US" sz="2000" b="1" i="0" baseline="0" dirty="0" smtClean="0">
                          <a:solidFill>
                            <a:srgbClr val="FFFF00"/>
                          </a:solidFill>
                        </a:rPr>
                        <a:t>+2n</a:t>
                      </a:r>
                      <a:endParaRPr lang="it-IT" sz="2000" baseline="0" dirty="0">
                        <a:solidFill>
                          <a:srgbClr val="FFFF00"/>
                        </a:solidFill>
                      </a:endParaRPr>
                    </a:p>
                  </a:txBody>
                  <a:tcPr marL="73975" marR="73975" marT="36988" marB="36988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baseline="0" dirty="0" smtClean="0">
                          <a:solidFill>
                            <a:srgbClr val="FFFF00"/>
                          </a:solidFill>
                        </a:rPr>
                        <a:t>   </a:t>
                      </a:r>
                      <a:r>
                        <a:rPr lang="en-US" sz="2000" b="1" i="0" baseline="0" dirty="0" smtClean="0">
                          <a:solidFill>
                            <a:srgbClr val="FFFF00"/>
                          </a:solidFill>
                        </a:rPr>
                        <a:t>+3n</a:t>
                      </a:r>
                      <a:endParaRPr lang="it-IT" sz="2000" baseline="0" dirty="0">
                        <a:solidFill>
                          <a:srgbClr val="FFFF00"/>
                        </a:solidFill>
                      </a:endParaRPr>
                    </a:p>
                  </a:txBody>
                  <a:tcPr marL="73975" marR="73975" marT="36988" marB="36988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baseline="0" dirty="0" smtClean="0">
                          <a:solidFill>
                            <a:srgbClr val="FFFF00"/>
                          </a:solidFill>
                        </a:rPr>
                        <a:t>  +4n</a:t>
                      </a:r>
                      <a:endParaRPr lang="it-IT" sz="2000" baseline="0" dirty="0">
                        <a:solidFill>
                          <a:srgbClr val="FFFF00"/>
                        </a:solidFill>
                      </a:endParaRPr>
                    </a:p>
                  </a:txBody>
                  <a:tcPr marL="73975" marR="73975" marT="36988" marB="36988" anchor="ctr" anchorCtr="1">
                    <a:solidFill>
                      <a:srgbClr val="FF0000"/>
                    </a:solidFill>
                  </a:tcPr>
                </a:tc>
              </a:tr>
              <a:tr h="637211">
                <a:tc>
                  <a:txBody>
                    <a:bodyPr/>
                    <a:lstStyle/>
                    <a:p>
                      <a:r>
                        <a:rPr lang="en-US" sz="1800" b="1" baseline="30000" dirty="0" smtClean="0"/>
                        <a:t>96</a:t>
                      </a:r>
                      <a:r>
                        <a:rPr lang="en-US" sz="1800" b="1" baseline="0" dirty="0" smtClean="0"/>
                        <a:t>Zr + </a:t>
                      </a:r>
                      <a:r>
                        <a:rPr lang="en-US" sz="1800" b="1" baseline="30000" dirty="0" smtClean="0"/>
                        <a:t>40</a:t>
                      </a:r>
                      <a:r>
                        <a:rPr lang="en-US" sz="1800" b="1" baseline="0" dirty="0" smtClean="0"/>
                        <a:t>Ca </a:t>
                      </a:r>
                      <a:endParaRPr lang="en-US" sz="1800" b="1" baseline="30000" dirty="0" smtClean="0"/>
                    </a:p>
                  </a:txBody>
                  <a:tcPr marL="73975" marR="73975" marT="36988" marB="36988"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  </a:t>
                      </a:r>
                      <a:r>
                        <a:rPr lang="en-US" sz="1800" b="1" i="0" baseline="0" dirty="0" smtClean="0"/>
                        <a:t>+ 0.51</a:t>
                      </a:r>
                      <a:endParaRPr lang="it-IT" sz="1800" b="1" i="0" baseline="0" dirty="0"/>
                    </a:p>
                  </a:txBody>
                  <a:tcPr marL="73975" marR="73975" marT="36988" marB="36988"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</a:t>
                      </a:r>
                      <a:r>
                        <a:rPr lang="en-US" sz="1800" b="1" i="0" baseline="0" dirty="0" smtClean="0"/>
                        <a:t>+ 5.53</a:t>
                      </a:r>
                      <a:endParaRPr lang="it-IT" sz="1800" b="1" i="0" baseline="0" dirty="0"/>
                    </a:p>
                  </a:txBody>
                  <a:tcPr marL="73975" marR="73975" marT="36988" marB="36988" anchor="ctr"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</a:t>
                      </a:r>
                      <a:r>
                        <a:rPr lang="en-US" sz="1800" b="1" i="0" baseline="0" dirty="0" smtClean="0"/>
                        <a:t>+ 5.24</a:t>
                      </a:r>
                      <a:endParaRPr lang="it-IT" sz="1800" b="1" i="0" baseline="0" dirty="0"/>
                    </a:p>
                  </a:txBody>
                  <a:tcPr marL="73975" marR="73975" marT="36988" marB="36988"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</a:t>
                      </a:r>
                      <a:r>
                        <a:rPr lang="en-US" sz="1800" b="1" i="0" baseline="0" dirty="0" smtClean="0"/>
                        <a:t>+ 9.64</a:t>
                      </a:r>
                      <a:endParaRPr lang="it-IT" sz="1800" b="1" i="0" baseline="0" dirty="0"/>
                    </a:p>
                  </a:txBody>
                  <a:tcPr marL="73975" marR="73975" marT="36988" marB="36988" anchor="ctr" anchorCtr="1"/>
                </a:tc>
              </a:tr>
              <a:tr h="680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30000" dirty="0" smtClean="0"/>
                        <a:t>116</a:t>
                      </a:r>
                      <a:r>
                        <a:rPr lang="en-US" sz="1800" b="1" baseline="0" dirty="0" smtClean="0"/>
                        <a:t>Sn + </a:t>
                      </a:r>
                      <a:r>
                        <a:rPr lang="en-US" sz="1800" b="1" baseline="30000" dirty="0" smtClean="0"/>
                        <a:t>60</a:t>
                      </a:r>
                      <a:r>
                        <a:rPr lang="en-US" sz="1800" b="1" baseline="0" dirty="0" smtClean="0"/>
                        <a:t>Ni</a:t>
                      </a:r>
                      <a:endParaRPr lang="it-IT" sz="1600" dirty="0"/>
                    </a:p>
                  </a:txBody>
                  <a:tcPr marL="73975" marR="73975" marT="36988" marB="36988"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</a:t>
                      </a:r>
                      <a:r>
                        <a:rPr lang="en-US" sz="1800" b="1" i="0" baseline="0" dirty="0" smtClean="0"/>
                        <a:t>- 1.74</a:t>
                      </a:r>
                      <a:endParaRPr lang="it-IT" sz="1800" b="1" i="0" baseline="0" dirty="0"/>
                    </a:p>
                  </a:txBody>
                  <a:tcPr marL="73975" marR="73975" marT="36988" marB="36988"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</a:t>
                      </a:r>
                      <a:r>
                        <a:rPr lang="en-US" sz="1800" b="1" i="0" baseline="0" dirty="0" smtClean="0"/>
                        <a:t>+ 1.31 </a:t>
                      </a:r>
                      <a:endParaRPr lang="it-IT" sz="1800" b="1" i="0" baseline="0" dirty="0"/>
                    </a:p>
                  </a:txBody>
                  <a:tcPr marL="73975" marR="73975" marT="36988" marB="36988"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</a:t>
                      </a:r>
                      <a:r>
                        <a:rPr lang="en-US" sz="1800" b="1" i="0" baseline="0" dirty="0" smtClean="0"/>
                        <a:t>- 2.15</a:t>
                      </a:r>
                      <a:endParaRPr lang="it-IT" sz="1800" b="1" i="0" baseline="0" dirty="0"/>
                    </a:p>
                  </a:txBody>
                  <a:tcPr marL="73975" marR="73975" marT="36988" marB="36988" anchor="ctr" anchorCtr="1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</a:t>
                      </a:r>
                      <a:r>
                        <a:rPr lang="en-US" sz="1800" b="1" i="0" baseline="0" dirty="0" smtClean="0"/>
                        <a:t>- 0.24</a:t>
                      </a:r>
                      <a:endParaRPr lang="it-IT" sz="1600" dirty="0"/>
                    </a:p>
                  </a:txBody>
                  <a:tcPr marL="73975" marR="73975" marT="36988" marB="36988" anchor="ctr" anchorCtr="1"/>
                </a:tc>
              </a:tr>
            </a:tbl>
          </a:graphicData>
        </a:graphic>
      </p:graphicFrame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5292725" y="4149725"/>
            <a:ext cx="3594100" cy="646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Ground state Q-values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rgbClr val="FFFF00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611188" y="3636963"/>
            <a:ext cx="3240087" cy="831850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Comparison between angular distributions and excitation functions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339975" y="5187950"/>
            <a:ext cx="1800225" cy="3698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Closed-shell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2339975" y="5891213"/>
            <a:ext cx="1800225" cy="3698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Superfluid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23850" y="1989138"/>
            <a:ext cx="4319588" cy="4679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787900" y="1989138"/>
            <a:ext cx="3960813" cy="4752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650" name="Text Box 19"/>
          <p:cNvSpPr txBox="1">
            <a:spLocks noChangeArrowheads="1"/>
          </p:cNvSpPr>
          <p:nvPr/>
        </p:nvSpPr>
        <p:spPr bwMode="auto">
          <a:xfrm>
            <a:off x="395288" y="1268413"/>
            <a:ext cx="3240087" cy="400050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Qvalues for </a:t>
            </a:r>
            <a:r>
              <a:rPr lang="it-IT" sz="2000" b="1" baseline="30000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96</a:t>
            </a:r>
            <a:r>
              <a:rPr lang="it-IT" sz="2000" b="1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Zr+ </a:t>
            </a:r>
            <a:r>
              <a:rPr lang="it-IT" sz="2000" b="1" baseline="30000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40</a:t>
            </a:r>
            <a:r>
              <a:rPr lang="it-IT" sz="2000" b="1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Ca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latin typeface="+mj-lt"/>
                <a:ea typeface="+mj-ea"/>
                <a:cs typeface="+mj-cs"/>
              </a:rPr>
              <a:t>The experiment – </a:t>
            </a:r>
            <a:r>
              <a:rPr lang="it-IT" sz="3500" b="1" baseline="30000" dirty="0">
                <a:latin typeface="+mj-lt"/>
                <a:ea typeface="+mj-ea"/>
                <a:cs typeface="+mj-cs"/>
              </a:rPr>
              <a:t>60</a:t>
            </a:r>
            <a:r>
              <a:rPr lang="it-IT" sz="3500" b="1" dirty="0">
                <a:latin typeface="+mj-lt"/>
                <a:ea typeface="+mj-ea"/>
                <a:cs typeface="+mj-cs"/>
              </a:rPr>
              <a:t>Ni +</a:t>
            </a:r>
            <a:r>
              <a:rPr lang="it-IT" sz="3500" b="1" baseline="30000" dirty="0">
                <a:latin typeface="+mj-lt"/>
                <a:ea typeface="+mj-ea"/>
                <a:cs typeface="+mj-cs"/>
              </a:rPr>
              <a:t>116</a:t>
            </a:r>
            <a:r>
              <a:rPr lang="it-IT" sz="3500" b="1" dirty="0">
                <a:latin typeface="+mj-lt"/>
                <a:ea typeface="+mj-ea"/>
                <a:cs typeface="+mj-cs"/>
              </a:rPr>
              <a:t>Sn</a:t>
            </a:r>
            <a:endParaRPr lang="en-GB" sz="29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9462" name="Picture 13" descr="sub-Qval-40-41-42.jpg"/>
          <p:cNvPicPr>
            <a:picLocks noChangeAspect="1"/>
          </p:cNvPicPr>
          <p:nvPr/>
        </p:nvPicPr>
        <p:blipFill>
          <a:blip r:embed="rId3" cstate="print"/>
          <a:srcRect l="1688" t="7620" r="3830" b="2467"/>
          <a:stretch>
            <a:fillRect/>
          </a:stretch>
        </p:blipFill>
        <p:spPr bwMode="auto">
          <a:xfrm>
            <a:off x="468313" y="2205038"/>
            <a:ext cx="40322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435600" y="1268413"/>
            <a:ext cx="3240088" cy="400050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Qvalues for </a:t>
            </a:r>
            <a:r>
              <a:rPr lang="it-IT" sz="2000" b="1" baseline="30000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116</a:t>
            </a:r>
            <a:r>
              <a:rPr lang="it-IT" sz="2000" b="1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Sn + </a:t>
            </a:r>
            <a:r>
              <a:rPr lang="it-IT" sz="2000" b="1" baseline="30000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60</a:t>
            </a:r>
            <a:r>
              <a:rPr lang="it-IT" sz="2000" b="1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Ni</a:t>
            </a:r>
          </a:p>
        </p:txBody>
      </p:sp>
      <p:pic>
        <p:nvPicPr>
          <p:cNvPr id="19464" name="Picture 8" descr="Qval-texas1.jpeg"/>
          <p:cNvPicPr>
            <a:picLocks noChangeAspect="1"/>
          </p:cNvPicPr>
          <p:nvPr/>
        </p:nvPicPr>
        <p:blipFill>
          <a:blip r:embed="rId4" cstate="print"/>
          <a:srcRect r="264"/>
          <a:stretch>
            <a:fillRect/>
          </a:stretch>
        </p:blipFill>
        <p:spPr bwMode="auto">
          <a:xfrm>
            <a:off x="4932363" y="2205038"/>
            <a:ext cx="36004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latin typeface="+mj-lt"/>
                <a:ea typeface="+mj-ea"/>
                <a:cs typeface="+mj-cs"/>
              </a:rPr>
              <a:t>Experimental results</a:t>
            </a:r>
            <a:endParaRPr lang="en-GB" sz="2900" b="1" dirty="0">
              <a:latin typeface="+mj-lt"/>
              <a:ea typeface="+mj-ea"/>
              <a:cs typeface="+mj-cs"/>
            </a:endParaRPr>
          </a:p>
        </p:txBody>
      </p:sp>
      <p:sp>
        <p:nvSpPr>
          <p:cNvPr id="20483" name="Text Box 181"/>
          <p:cNvSpPr txBox="1">
            <a:spLocks noChangeArrowheads="1"/>
          </p:cNvSpPr>
          <p:nvPr/>
        </p:nvSpPr>
        <p:spPr bwMode="auto">
          <a:xfrm>
            <a:off x="6227763" y="4376490"/>
            <a:ext cx="2736850" cy="873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500" b="1" dirty="0">
                <a:latin typeface="Garamond" pitchFamily="18" charset="0"/>
                <a:cs typeface="Courier New" pitchFamily="49" charset="0"/>
              </a:rPr>
              <a:t>Data </a:t>
            </a:r>
            <a:r>
              <a:rPr lang="it-IT" sz="1500" b="1" dirty="0" err="1">
                <a:latin typeface="Garamond" pitchFamily="18" charset="0"/>
                <a:cs typeface="Courier New" pitchFamily="49" charset="0"/>
              </a:rPr>
              <a:t>fits</a:t>
            </a:r>
            <a:r>
              <a:rPr lang="it-IT" sz="1500" b="1" dirty="0">
                <a:latin typeface="Garamond" pitchFamily="18" charset="0"/>
                <a:cs typeface="Courier New" pitchFamily="49" charset="0"/>
              </a:rPr>
              <a:t> with </a:t>
            </a:r>
            <a:r>
              <a:rPr lang="it-IT" sz="1500" b="1" dirty="0" err="1">
                <a:latin typeface="Garamond" pitchFamily="18" charset="0"/>
                <a:cs typeface="Courier New" pitchFamily="49" charset="0"/>
              </a:rPr>
              <a:t>theoretical</a:t>
            </a:r>
            <a:r>
              <a:rPr lang="it-IT" sz="1500" b="1" dirty="0">
                <a:latin typeface="Garamond" pitchFamily="18" charset="0"/>
                <a:cs typeface="Courier New" pitchFamily="49" charset="0"/>
              </a:rPr>
              <a:t> </a:t>
            </a:r>
            <a:r>
              <a:rPr lang="it-IT" sz="1500" b="1" dirty="0" err="1">
                <a:latin typeface="Garamond" pitchFamily="18" charset="0"/>
                <a:cs typeface="Courier New" pitchFamily="49" charset="0"/>
              </a:rPr>
              <a:t>calculations</a:t>
            </a:r>
            <a:r>
              <a:rPr lang="it-IT" sz="1500" b="1" dirty="0">
                <a:latin typeface="Garamond" pitchFamily="18" charset="0"/>
                <a:cs typeface="Courier New" pitchFamily="49" charset="0"/>
              </a:rPr>
              <a:t> of </a:t>
            </a:r>
            <a:r>
              <a:rPr lang="it-IT" sz="1500" b="1" dirty="0" err="1">
                <a:latin typeface="Garamond" pitchFamily="18" charset="0"/>
                <a:cs typeface="Courier New" pitchFamily="49" charset="0"/>
              </a:rPr>
              <a:t>elastic</a:t>
            </a:r>
            <a:r>
              <a:rPr lang="it-IT" sz="1500" b="1" dirty="0">
                <a:latin typeface="Garamond" pitchFamily="18" charset="0"/>
                <a:cs typeface="Courier New" pitchFamily="49" charset="0"/>
              </a:rPr>
              <a:t> over Rutherford cross </a:t>
            </a:r>
            <a:r>
              <a:rPr lang="it-IT" sz="1500" b="1" dirty="0" err="1">
                <a:latin typeface="Garamond" pitchFamily="18" charset="0"/>
                <a:cs typeface="Courier New" pitchFamily="49" charset="0"/>
              </a:rPr>
              <a:t>section</a:t>
            </a:r>
            <a:endParaRPr lang="it-IT" sz="1500" b="1" dirty="0">
              <a:latin typeface="Garamond" pitchFamily="18" charset="0"/>
              <a:cs typeface="Courier New" pitchFamily="49" charset="0"/>
            </a:endParaRPr>
          </a:p>
        </p:txBody>
      </p:sp>
      <p:pic>
        <p:nvPicPr>
          <p:cNvPr id="20484" name="Picture 8" descr="ratio-log-g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89138"/>
            <a:ext cx="5046663" cy="417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0485" name="Text Box 181"/>
          <p:cNvSpPr txBox="1">
            <a:spLocks noChangeArrowheads="1"/>
          </p:cNvSpPr>
          <p:nvPr/>
        </p:nvSpPr>
        <p:spPr bwMode="auto">
          <a:xfrm>
            <a:off x="971550" y="1268413"/>
            <a:ext cx="3240088" cy="428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latin typeface="Garamond" pitchFamily="18" charset="0"/>
                <a:cs typeface="Courier New" pitchFamily="49" charset="0"/>
              </a:rPr>
              <a:t>Ratio</a:t>
            </a:r>
            <a:r>
              <a:rPr lang="it-IT" sz="1600" b="1">
                <a:latin typeface="Symbol" pitchFamily="18" charset="2"/>
                <a:cs typeface="Courier New" pitchFamily="49" charset="0"/>
              </a:rPr>
              <a:t> s</a:t>
            </a:r>
            <a:r>
              <a:rPr lang="it-IT" sz="1600" b="1" baseline="-25000">
                <a:latin typeface="Garamond" pitchFamily="18" charset="0"/>
                <a:cs typeface="Courier New" pitchFamily="49" charset="0"/>
              </a:rPr>
              <a:t>el</a:t>
            </a:r>
            <a:r>
              <a:rPr lang="it-IT" sz="1600" b="1">
                <a:latin typeface="Garamond" pitchFamily="18" charset="0"/>
                <a:cs typeface="Courier New" pitchFamily="49" charset="0"/>
              </a:rPr>
              <a:t>/</a:t>
            </a:r>
            <a:r>
              <a:rPr lang="it-IT" sz="1600" b="1">
                <a:latin typeface="Symbol" pitchFamily="18" charset="2"/>
                <a:cs typeface="Courier New" pitchFamily="49" charset="0"/>
              </a:rPr>
              <a:t>s</a:t>
            </a:r>
            <a:r>
              <a:rPr lang="it-IT" sz="1600" b="1" baseline="-25000">
                <a:latin typeface="Garamond" pitchFamily="18" charset="0"/>
                <a:cs typeface="Courier New" pitchFamily="49" charset="0"/>
              </a:rPr>
              <a:t>Ruth</a:t>
            </a:r>
          </a:p>
        </p:txBody>
      </p:sp>
      <p:sp>
        <p:nvSpPr>
          <p:cNvPr id="20486" name="Text Box 181"/>
          <p:cNvSpPr txBox="1">
            <a:spLocks noChangeArrowheads="1"/>
          </p:cNvSpPr>
          <p:nvPr/>
        </p:nvSpPr>
        <p:spPr bwMode="auto">
          <a:xfrm>
            <a:off x="6227763" y="3330624"/>
            <a:ext cx="2736850" cy="11064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500" b="1" dirty="0" err="1">
                <a:latin typeface="Garamond" pitchFamily="18" charset="0"/>
                <a:cs typeface="Courier New" pitchFamily="49" charset="0"/>
              </a:rPr>
              <a:t>Elastic</a:t>
            </a:r>
            <a:r>
              <a:rPr lang="it-IT" sz="1500" b="1" dirty="0">
                <a:latin typeface="Garamond" pitchFamily="18" charset="0"/>
                <a:cs typeface="Courier New" pitchFamily="49" charset="0"/>
              </a:rPr>
              <a:t> over Rutherford cross </a:t>
            </a:r>
            <a:r>
              <a:rPr lang="it-IT" sz="1500" b="1" dirty="0" err="1">
                <a:latin typeface="Garamond" pitchFamily="18" charset="0"/>
                <a:cs typeface="Courier New" pitchFamily="49" charset="0"/>
              </a:rPr>
              <a:t>section</a:t>
            </a:r>
            <a:r>
              <a:rPr lang="it-IT" sz="1500" b="1" dirty="0">
                <a:latin typeface="Garamond" pitchFamily="18" charset="0"/>
                <a:cs typeface="Courier New" pitchFamily="49" charset="0"/>
              </a:rPr>
              <a:t> ratio to </a:t>
            </a:r>
            <a:r>
              <a:rPr lang="it-IT" sz="1500" b="1" dirty="0" err="1">
                <a:latin typeface="Garamond" pitchFamily="18" charset="0"/>
                <a:cs typeface="Courier New" pitchFamily="49" charset="0"/>
              </a:rPr>
              <a:t>check</a:t>
            </a:r>
            <a:r>
              <a:rPr lang="it-IT" sz="1500" b="1" dirty="0">
                <a:latin typeface="Garamond" pitchFamily="18" charset="0"/>
                <a:cs typeface="Courier New" pitchFamily="49" charset="0"/>
              </a:rPr>
              <a:t> </a:t>
            </a:r>
            <a:r>
              <a:rPr lang="it-IT" sz="1500" b="1" dirty="0" err="1">
                <a:latin typeface="Garamond" pitchFamily="18" charset="0"/>
                <a:cs typeface="Courier New" pitchFamily="49" charset="0"/>
              </a:rPr>
              <a:t>parameters</a:t>
            </a:r>
            <a:r>
              <a:rPr lang="it-IT" sz="1500" b="1" dirty="0">
                <a:latin typeface="Garamond" pitchFamily="18" charset="0"/>
                <a:cs typeface="Courier New" pitchFamily="49" charset="0"/>
              </a:rPr>
              <a:t> of </a:t>
            </a:r>
            <a:r>
              <a:rPr lang="it-IT" sz="1500" b="1" dirty="0" err="1">
                <a:latin typeface="Garamond" pitchFamily="18" charset="0"/>
                <a:cs typeface="Courier New" pitchFamily="49" charset="0"/>
              </a:rPr>
              <a:t>nuclear</a:t>
            </a:r>
            <a:r>
              <a:rPr lang="it-IT" sz="1500" b="1" dirty="0">
                <a:latin typeface="Garamond" pitchFamily="18" charset="0"/>
                <a:cs typeface="Courier New" pitchFamily="49" charset="0"/>
              </a:rPr>
              <a:t> </a:t>
            </a:r>
            <a:r>
              <a:rPr lang="it-IT" sz="1500" b="1" dirty="0" err="1">
                <a:latin typeface="Garamond" pitchFamily="18" charset="0"/>
                <a:cs typeface="Courier New" pitchFamily="49" charset="0"/>
              </a:rPr>
              <a:t>potential</a:t>
            </a:r>
            <a:r>
              <a:rPr lang="it-IT" sz="1500" b="1" dirty="0">
                <a:latin typeface="Garamond" pitchFamily="18" charset="0"/>
                <a:cs typeface="Courier New" pitchFamily="49" charset="0"/>
              </a:rPr>
              <a:t> </a:t>
            </a:r>
            <a:r>
              <a:rPr lang="it-IT" sz="1500" b="1" dirty="0" err="1">
                <a:latin typeface="Garamond" pitchFamily="18" charset="0"/>
                <a:cs typeface="Courier New" pitchFamily="49" charset="0"/>
              </a:rPr>
              <a:t>used</a:t>
            </a:r>
            <a:endParaRPr lang="it-IT" sz="1500" b="1" dirty="0"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7" name="Text Box 181"/>
          <p:cNvSpPr txBox="1">
            <a:spLocks noChangeArrowheads="1"/>
          </p:cNvSpPr>
          <p:nvPr/>
        </p:nvSpPr>
        <p:spPr bwMode="auto">
          <a:xfrm>
            <a:off x="6228184" y="1988840"/>
            <a:ext cx="2736850" cy="13359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500" b="1" dirty="0" smtClean="0">
                <a:latin typeface="Garamond" pitchFamily="18" charset="0"/>
                <a:cs typeface="Courier New" pitchFamily="49" charset="0"/>
              </a:rPr>
              <a:t>Monitor detectors: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it-IT" sz="1500" b="1" dirty="0" err="1" smtClean="0">
                <a:latin typeface="Garamond" pitchFamily="18" charset="0"/>
                <a:cs typeface="Courier New" pitchFamily="49" charset="0"/>
              </a:rPr>
              <a:t>Check</a:t>
            </a:r>
            <a:r>
              <a:rPr lang="it-IT" sz="1500" b="1" dirty="0" smtClean="0">
                <a:latin typeface="Garamond" pitchFamily="18" charset="0"/>
                <a:cs typeface="Courier New" pitchFamily="49" charset="0"/>
              </a:rPr>
              <a:t> of the </a:t>
            </a:r>
            <a:r>
              <a:rPr lang="it-IT" sz="1500" b="1" dirty="0" err="1" smtClean="0">
                <a:latin typeface="Garamond" pitchFamily="18" charset="0"/>
                <a:cs typeface="Courier New" pitchFamily="49" charset="0"/>
              </a:rPr>
              <a:t>beam</a:t>
            </a:r>
            <a:r>
              <a:rPr lang="it-IT" sz="1500" b="1" dirty="0" smtClean="0">
                <a:latin typeface="Garamond" pitchFamily="18" charset="0"/>
                <a:cs typeface="Courier New" pitchFamily="49" charset="0"/>
              </a:rPr>
              <a:t> </a:t>
            </a:r>
            <a:r>
              <a:rPr lang="it-IT" sz="1500" b="1" dirty="0" err="1" smtClean="0">
                <a:latin typeface="Garamond" pitchFamily="18" charset="0"/>
                <a:cs typeface="Courier New" pitchFamily="49" charset="0"/>
              </a:rPr>
              <a:t>energy</a:t>
            </a:r>
            <a:endParaRPr lang="it-IT" sz="1500" b="1" dirty="0" smtClean="0">
              <a:latin typeface="Garamond" pitchFamily="18" charset="0"/>
              <a:cs typeface="Courier New" pitchFamily="49" charset="0"/>
            </a:endParaRP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it-IT" sz="1500" b="1" dirty="0" smtClean="0">
                <a:latin typeface="Garamond" pitchFamily="18" charset="0"/>
                <a:cs typeface="Courier New" pitchFamily="49" charset="0"/>
              </a:rPr>
              <a:t>Absolute </a:t>
            </a:r>
            <a:r>
              <a:rPr lang="it-IT" sz="1500" b="1" dirty="0" err="1" smtClean="0">
                <a:latin typeface="Garamond" pitchFamily="18" charset="0"/>
                <a:cs typeface="Courier New" pitchFamily="49" charset="0"/>
              </a:rPr>
              <a:t>normalization</a:t>
            </a:r>
            <a:r>
              <a:rPr lang="it-IT" sz="1500" b="1" dirty="0" smtClean="0">
                <a:latin typeface="Garamond" pitchFamily="18" charset="0"/>
                <a:cs typeface="Courier New" pitchFamily="49" charset="0"/>
              </a:rPr>
              <a:t> of cross </a:t>
            </a:r>
            <a:r>
              <a:rPr lang="it-IT" sz="1500" b="1" dirty="0" err="1" smtClean="0">
                <a:latin typeface="Garamond" pitchFamily="18" charset="0"/>
                <a:cs typeface="Courier New" pitchFamily="49" charset="0"/>
              </a:rPr>
              <a:t>sections</a:t>
            </a:r>
            <a:endParaRPr lang="it-IT" sz="1500" b="1" dirty="0"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9"/>
          <p:cNvSpPr txBox="1">
            <a:spLocks noChangeArrowheads="1"/>
          </p:cNvSpPr>
          <p:nvPr/>
        </p:nvSpPr>
        <p:spPr bwMode="auto">
          <a:xfrm>
            <a:off x="611188" y="1268413"/>
            <a:ext cx="3240087" cy="369887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Neutron transfer channels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latin typeface="+mj-lt"/>
                <a:ea typeface="+mj-ea"/>
                <a:cs typeface="+mj-cs"/>
              </a:rPr>
              <a:t>Transfer probabilities</a:t>
            </a:r>
            <a:endParaRPr lang="en-GB" sz="29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372225" y="1700213"/>
            <a:ext cx="2520950" cy="1077912"/>
          </a:xfrm>
          <a:prstGeom prst="rect">
            <a:avLst/>
          </a:prstGeom>
          <a:solidFill>
            <a:srgbClr val="FF0000"/>
          </a:solidFill>
          <a:ln w="2857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  <a:cs typeface="+mn-cs"/>
              </a:rPr>
              <a:t>+1n and +2n slopes are in agreement with those expected from binding energies</a:t>
            </a:r>
            <a:endParaRPr lang="en-US" sz="1600" b="1" dirty="0">
              <a:solidFill>
                <a:srgbClr val="FFFF00"/>
              </a:solidFill>
              <a:latin typeface="+mj-lt"/>
              <a:cs typeface="+mn-cs"/>
            </a:endParaRPr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4868863"/>
            <a:ext cx="17018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4005263"/>
            <a:ext cx="197167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2" descr="neutron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700213"/>
            <a:ext cx="5638800" cy="4762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 rot="952040">
            <a:off x="4268163" y="4386052"/>
            <a:ext cx="785542" cy="2451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9"/>
          <p:cNvSpPr txBox="1">
            <a:spLocks noChangeArrowheads="1"/>
          </p:cNvSpPr>
          <p:nvPr/>
        </p:nvSpPr>
        <p:spPr bwMode="auto">
          <a:xfrm>
            <a:off x="611188" y="1268413"/>
            <a:ext cx="3240087" cy="369887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Neutron transfer channels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latin typeface="+mj-lt"/>
                <a:ea typeface="+mj-ea"/>
                <a:cs typeface="+mj-cs"/>
              </a:rPr>
              <a:t>Transfer probabilities</a:t>
            </a:r>
            <a:endParaRPr lang="en-GB" sz="29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372225" y="1700213"/>
            <a:ext cx="2520950" cy="1323975"/>
          </a:xfrm>
          <a:prstGeom prst="rect">
            <a:avLst/>
          </a:prstGeom>
          <a:solidFill>
            <a:srgbClr val="FF0000"/>
          </a:solidFill>
          <a:ln w="2857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latin typeface="+mj-lt"/>
                <a:cs typeface="+mn-cs"/>
              </a:rPr>
              <a:t>Good match between excitation function and angular distribution data</a:t>
            </a: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4868863"/>
            <a:ext cx="17018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4005263"/>
            <a:ext cx="197167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331913" y="4365625"/>
            <a:ext cx="1871662" cy="368300"/>
          </a:xfrm>
          <a:prstGeom prst="rect">
            <a:avLst/>
          </a:prstGeom>
          <a:solidFill>
            <a:srgbClr val="FF0000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cs typeface="+mn-cs"/>
              </a:rPr>
              <a:t>Direct kinematics</a:t>
            </a:r>
            <a:endParaRPr lang="en-US" b="1" dirty="0">
              <a:solidFill>
                <a:srgbClr val="FFFF00"/>
              </a:solidFill>
              <a:latin typeface="+mj-lt"/>
              <a:cs typeface="+mn-cs"/>
            </a:endParaRPr>
          </a:p>
        </p:txBody>
      </p:sp>
      <p:cxnSp>
        <p:nvCxnSpPr>
          <p:cNvPr id="18" name="Straight Arrow Connector 17"/>
          <p:cNvCxnSpPr>
            <a:stCxn id="16" idx="0"/>
          </p:cNvCxnSpPr>
          <p:nvPr/>
        </p:nvCxnSpPr>
        <p:spPr>
          <a:xfrm flipV="1">
            <a:off x="2268538" y="3429000"/>
            <a:ext cx="1295400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0"/>
          </p:cNvCxnSpPr>
          <p:nvPr/>
        </p:nvCxnSpPr>
        <p:spPr>
          <a:xfrm flipV="1">
            <a:off x="2268538" y="4221163"/>
            <a:ext cx="1366837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9" name="Picture 13" descr="neutron-dir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700213"/>
            <a:ext cx="5638800" cy="4762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 rot="952040">
            <a:off x="4268163" y="4386052"/>
            <a:ext cx="785542" cy="2451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9"/>
          <p:cNvSpPr txBox="1">
            <a:spLocks noChangeArrowheads="1"/>
          </p:cNvSpPr>
          <p:nvPr/>
        </p:nvSpPr>
        <p:spPr bwMode="auto">
          <a:xfrm>
            <a:off x="611188" y="1268413"/>
            <a:ext cx="3240087" cy="369887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1 proton transfer channels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latin typeface="+mj-lt"/>
                <a:ea typeface="+mj-ea"/>
                <a:cs typeface="+mj-cs"/>
              </a:rPr>
              <a:t>Transfer probabilities</a:t>
            </a:r>
            <a:endParaRPr lang="en-GB" sz="29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372225" y="1773238"/>
            <a:ext cx="2520950" cy="646112"/>
          </a:xfrm>
          <a:prstGeom prst="rect">
            <a:avLst/>
          </a:prstGeom>
          <a:solidFill>
            <a:srgbClr val="FF0000"/>
          </a:solidFill>
          <a:ln w="2857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cs typeface="+mn-cs"/>
              </a:rPr>
              <a:t>Preliminary 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latin typeface="+mj-lt"/>
                <a:cs typeface="+mn-cs"/>
              </a:rPr>
              <a:t>Data under analysis</a:t>
            </a: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4868863"/>
            <a:ext cx="17018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4005263"/>
            <a:ext cx="197167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2" descr="proton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773238"/>
            <a:ext cx="5638800" cy="4762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latin typeface="+mj-lt"/>
                <a:ea typeface="+mj-ea"/>
                <a:cs typeface="+mj-cs"/>
              </a:rPr>
              <a:t>Conclusions</a:t>
            </a:r>
            <a:endParaRPr lang="en-GB" sz="2900" b="1" dirty="0">
              <a:latin typeface="+mj-lt"/>
              <a:ea typeface="+mj-ea"/>
              <a:cs typeface="+mj-cs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928688" y="981075"/>
            <a:ext cx="7286625" cy="300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b="1">
                <a:latin typeface="Calibri" pitchFamily="34" charset="0"/>
              </a:rPr>
              <a:t> We performed sub-barrier transfer reactions in direct and inverse kinematics for a superfluid system (previously with closed-shell system)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it-IT" b="1">
                <a:latin typeface="Calibri" pitchFamily="34" charset="0"/>
              </a:rPr>
              <a:t> Comparison between excitation function and angular distribution data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it-IT" b="1">
                <a:latin typeface="Calibri" pitchFamily="34" charset="0"/>
              </a:rPr>
              <a:t> Possibility offered by the </a:t>
            </a:r>
            <a:r>
              <a:rPr lang="it-IT" b="1">
                <a:latin typeface="Symbol" pitchFamily="18" charset="2"/>
              </a:rPr>
              <a:t>g</a:t>
            </a:r>
            <a:r>
              <a:rPr lang="it-IT" b="1">
                <a:latin typeface="Calibri" pitchFamily="34" charset="0"/>
              </a:rPr>
              <a:t>-array to estimate the population of excited states in reaction products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Arial" charset="0"/>
              <a:buChar char="•"/>
            </a:pPr>
            <a:endParaRPr lang="it-IT" b="1">
              <a:latin typeface="Calibri" pitchFamily="34" charset="0"/>
            </a:endParaRPr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900113" y="4732338"/>
            <a:ext cx="7343775" cy="784225"/>
          </a:xfrm>
          <a:prstGeom prst="rect">
            <a:avLst/>
          </a:prstGeom>
          <a:solidFill>
            <a:srgbClr val="FF0000"/>
          </a:solidFill>
          <a:ln w="12700">
            <a:solidFill>
              <a:srgbClr val="33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FFFF00"/>
                </a:solidFill>
                <a:latin typeface="Calibri" pitchFamily="34" charset="0"/>
              </a:rPr>
              <a:t> Studying n-p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correlations (see S. </a:t>
            </a:r>
            <a:r>
              <a:rPr lang="en-US" b="1" dirty="0" err="1" smtClean="0">
                <a:solidFill>
                  <a:srgbClr val="FFFF00"/>
                </a:solidFill>
                <a:latin typeface="Calibri" pitchFamily="34" charset="0"/>
              </a:rPr>
              <a:t>Szilner’s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 talk)</a:t>
            </a: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</a:rPr>
              <a:t>[experiment just finished at the LNL – INFN (Italy)] 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805238"/>
            <a:ext cx="9144000" cy="9366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Next steps</a:t>
            </a:r>
            <a:endParaRPr lang="en-GB" sz="29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148263" y="1773238"/>
            <a:ext cx="2592387" cy="1079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258888" y="1773238"/>
            <a:ext cx="2592387" cy="1079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3148013"/>
            <a:ext cx="2232025" cy="2728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1258888" y="1990725"/>
            <a:ext cx="2592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FF00"/>
                </a:solidFill>
                <a:latin typeface="Calibri" pitchFamily="34" charset="0"/>
              </a:rPr>
              <a:t>Nuclei at large distance</a:t>
            </a:r>
          </a:p>
          <a:p>
            <a:pPr algn="ctr"/>
            <a:r>
              <a:rPr lang="it-IT" b="1">
                <a:solidFill>
                  <a:srgbClr val="FFFF00"/>
                </a:solidFill>
                <a:latin typeface="Calibri" pitchFamily="34" charset="0"/>
              </a:rPr>
              <a:t>tunneling effects</a:t>
            </a:r>
            <a:endParaRPr lang="en-GB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5362575" y="1844675"/>
            <a:ext cx="2232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FF00"/>
                </a:solidFill>
                <a:latin typeface="Calibri" pitchFamily="34" charset="0"/>
              </a:rPr>
              <a:t>Relative role of one- and multi-nucleon transfer channels</a:t>
            </a:r>
            <a:endParaRPr lang="en-GB" b="1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314700"/>
            <a:ext cx="2590800" cy="2417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795963" y="3579813"/>
            <a:ext cx="1152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>
                <a:latin typeface="Calibri" pitchFamily="34" charset="0"/>
              </a:rPr>
              <a:t>successive 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6515100" y="4443413"/>
            <a:ext cx="7207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>
                <a:latin typeface="Calibri" pitchFamily="34" charset="0"/>
              </a:rPr>
              <a:t>direct 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latin typeface="+mj-lt"/>
                <a:ea typeface="+mj-ea"/>
                <a:cs typeface="+mj-cs"/>
              </a:rPr>
              <a:t>Sub-barrier transfer reactions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755650" y="2708275"/>
            <a:ext cx="7772400" cy="10080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latin typeface="+mj-lt"/>
                <a:ea typeface="+mj-ea"/>
                <a:cs typeface="+mj-cs"/>
              </a:rPr>
              <a:t>The end</a:t>
            </a:r>
            <a:endParaRPr lang="en-GB" sz="29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628775"/>
            <a:ext cx="7200900" cy="18145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7" name="AutoShape 64"/>
          <p:cNvSpPr>
            <a:spLocks noChangeArrowheads="1"/>
          </p:cNvSpPr>
          <p:nvPr/>
        </p:nvSpPr>
        <p:spPr bwMode="auto">
          <a:xfrm>
            <a:off x="4383088" y="3595688"/>
            <a:ext cx="358775" cy="720725"/>
          </a:xfrm>
          <a:prstGeom prst="downArrow">
            <a:avLst>
              <a:gd name="adj1" fmla="val 50000"/>
              <a:gd name="adj2" fmla="val 50221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11268" name="Picture 65"/>
          <p:cNvPicPr>
            <a:picLocks noChangeAspect="1" noChangeArrowheads="1"/>
          </p:cNvPicPr>
          <p:nvPr/>
        </p:nvPicPr>
        <p:blipFill>
          <a:blip r:embed="rId3" cstate="print"/>
          <a:srcRect r="4686"/>
          <a:stretch>
            <a:fillRect/>
          </a:stretch>
        </p:blipFill>
        <p:spPr bwMode="auto">
          <a:xfrm>
            <a:off x="971550" y="4508500"/>
            <a:ext cx="7199313" cy="1803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9" name="Text Box 66"/>
          <p:cNvSpPr txBox="1">
            <a:spLocks noChangeArrowheads="1"/>
          </p:cNvSpPr>
          <p:nvPr/>
        </p:nvSpPr>
        <p:spPr bwMode="auto">
          <a:xfrm>
            <a:off x="587375" y="1173163"/>
            <a:ext cx="1800225" cy="485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FF0000"/>
                </a:solidFill>
                <a:latin typeface="Garamond" pitchFamily="18" charset="0"/>
                <a:cs typeface="Courier New" pitchFamily="49" charset="0"/>
              </a:rPr>
              <a:t>Measured</a:t>
            </a:r>
          </a:p>
        </p:txBody>
      </p:sp>
      <p:sp>
        <p:nvSpPr>
          <p:cNvPr id="11270" name="Text Box 67"/>
          <p:cNvSpPr txBox="1">
            <a:spLocks noChangeArrowheads="1"/>
          </p:cNvSpPr>
          <p:nvPr/>
        </p:nvSpPr>
        <p:spPr bwMode="auto">
          <a:xfrm>
            <a:off x="844550" y="4070350"/>
            <a:ext cx="1800225" cy="485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FF0000"/>
                </a:solidFill>
                <a:latin typeface="Garamond" pitchFamily="18" charset="0"/>
                <a:cs typeface="Courier New" pitchFamily="49" charset="0"/>
              </a:rPr>
              <a:t>Reconstructed</a:t>
            </a:r>
          </a:p>
        </p:txBody>
      </p:sp>
      <p:sp>
        <p:nvSpPr>
          <p:cNvPr id="11271" name="Line 68"/>
          <p:cNvSpPr>
            <a:spLocks noChangeShapeType="1"/>
          </p:cNvSpPr>
          <p:nvPr/>
        </p:nvSpPr>
        <p:spPr bwMode="auto">
          <a:xfrm>
            <a:off x="5422900" y="19891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latin typeface="+mj-lt"/>
                <a:ea typeface="+mj-ea"/>
                <a:cs typeface="+mj-cs"/>
              </a:rPr>
              <a:t>The PRISMA magnetic spectrometer</a:t>
            </a:r>
            <a:endParaRPr lang="en-GB" sz="29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531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download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10243" name="Picture 5" descr="prismaclarascritte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081088"/>
            <a:ext cx="7921625" cy="3427412"/>
          </a:xfrm>
        </p:spPr>
      </p:pic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3" cstate="print"/>
          <a:srcRect r="8423"/>
          <a:stretch>
            <a:fillRect/>
          </a:stretch>
        </p:blipFill>
        <p:spPr bwMode="auto">
          <a:xfrm>
            <a:off x="4614863" y="4106863"/>
            <a:ext cx="39179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519613"/>
            <a:ext cx="2951162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Line 10"/>
          <p:cNvSpPr>
            <a:spLocks noChangeShapeType="1"/>
          </p:cNvSpPr>
          <p:nvPr/>
        </p:nvSpPr>
        <p:spPr bwMode="auto">
          <a:xfrm>
            <a:off x="4797425" y="4348163"/>
            <a:ext cx="36004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3492500" y="3429000"/>
            <a:ext cx="2881313" cy="444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Total </a:t>
            </a:r>
            <a:r>
              <a:rPr lang="it-IT" sz="1600" b="1" dirty="0" err="1">
                <a:solidFill>
                  <a:schemeClr val="bg1"/>
                </a:solidFill>
                <a:latin typeface="+mj-lt"/>
                <a:cs typeface="Courier New" pitchFamily="49" charset="0"/>
              </a:rPr>
              <a:t>path</a:t>
            </a:r>
            <a:r>
              <a:rPr lang="it-IT" sz="1600" b="1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 of the </a:t>
            </a:r>
            <a:r>
              <a:rPr lang="it-IT" sz="1600" b="1" dirty="0" err="1">
                <a:solidFill>
                  <a:schemeClr val="bg1"/>
                </a:solidFill>
                <a:latin typeface="+mj-lt"/>
                <a:cs typeface="Courier New" pitchFamily="49" charset="0"/>
              </a:rPr>
              <a:t>ions</a:t>
            </a:r>
            <a:r>
              <a:rPr lang="it-IT" sz="1600" b="1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 ≈ 6 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latin typeface="+mj-lt"/>
                <a:ea typeface="+mj-ea"/>
                <a:cs typeface="+mj-cs"/>
              </a:rPr>
              <a:t>The PRISMA magnetic spectrometer</a:t>
            </a:r>
            <a:endParaRPr lang="en-GB" sz="29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601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341438"/>
            <a:ext cx="28463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55895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5148263" y="6308725"/>
            <a:ext cx="3455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>
                <a:latin typeface="Calibri" pitchFamily="34" charset="0"/>
              </a:rPr>
              <a:t>A.H.Wuosmaa et al. PLB255(1991)316 </a:t>
            </a:r>
            <a:endParaRPr lang="en-US" sz="1400" b="1">
              <a:latin typeface="Calibri" pitchFamily="34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852738"/>
            <a:ext cx="3714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03350" y="404813"/>
            <a:ext cx="6697663" cy="433387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Slope anomaly effects in two nucleon transfer reactions </a:t>
            </a:r>
          </a:p>
        </p:txBody>
      </p:sp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412875"/>
            <a:ext cx="3024187" cy="45894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6392" name="Text Box 3"/>
          <p:cNvSpPr txBox="1">
            <a:spLocks noChangeArrowheads="1"/>
          </p:cNvSpPr>
          <p:nvPr/>
        </p:nvSpPr>
        <p:spPr bwMode="auto">
          <a:xfrm>
            <a:off x="611188" y="6308725"/>
            <a:ext cx="3357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>
                <a:latin typeface="Calibri" pitchFamily="34" charset="0"/>
              </a:rPr>
              <a:t>R.B.Roberts et al. PRC47(1993)R1831 </a:t>
            </a:r>
            <a:endParaRPr lang="en-US" sz="1400" b="1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673225"/>
            <a:ext cx="561657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4797425"/>
            <a:ext cx="1700212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17"/>
          <p:cNvSpPr>
            <a:spLocks noChangeArrowheads="1"/>
          </p:cNvSpPr>
          <p:nvPr/>
        </p:nvSpPr>
        <p:spPr bwMode="auto">
          <a:xfrm>
            <a:off x="6084888" y="4697413"/>
            <a:ext cx="1439862" cy="360362"/>
          </a:xfrm>
          <a:prstGeom prst="rect">
            <a:avLst/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8677" name="Text Box 18"/>
          <p:cNvSpPr txBox="1">
            <a:spLocks noChangeArrowheads="1"/>
          </p:cNvSpPr>
          <p:nvPr/>
        </p:nvSpPr>
        <p:spPr bwMode="auto">
          <a:xfrm>
            <a:off x="6084888" y="4697413"/>
            <a:ext cx="1511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>
                <a:solidFill>
                  <a:srgbClr val="FFFF00"/>
                </a:solidFill>
                <a:latin typeface="Calibri" pitchFamily="34" charset="0"/>
              </a:rPr>
              <a:t>P</a:t>
            </a:r>
            <a:r>
              <a:rPr lang="it-IT" sz="1600" b="1" baseline="-25000">
                <a:solidFill>
                  <a:srgbClr val="FFFF00"/>
                </a:solidFill>
                <a:latin typeface="Calibri" pitchFamily="34" charset="0"/>
              </a:rPr>
              <a:t>2n </a:t>
            </a:r>
            <a:r>
              <a:rPr lang="en-US" sz="1600" b="1">
                <a:solidFill>
                  <a:srgbClr val="FFFF00"/>
                </a:solidFill>
                <a:latin typeface="Calibri" pitchFamily="34" charset="0"/>
              </a:rPr>
              <a:t>~ 3 (P</a:t>
            </a:r>
            <a:r>
              <a:rPr lang="en-US" sz="1600" b="1" baseline="-25000">
                <a:solidFill>
                  <a:srgbClr val="FFFF00"/>
                </a:solidFill>
                <a:latin typeface="Calibri" pitchFamily="34" charset="0"/>
              </a:rPr>
              <a:t>1n</a:t>
            </a:r>
            <a:r>
              <a:rPr lang="en-US" sz="1600" b="1">
                <a:solidFill>
                  <a:srgbClr val="FFFF00"/>
                </a:solidFill>
                <a:latin typeface="Calibri" pitchFamily="34" charset="0"/>
              </a:rPr>
              <a:t>)</a:t>
            </a:r>
            <a:r>
              <a:rPr lang="en-US" sz="1600" b="1" baseline="30000">
                <a:solidFill>
                  <a:srgbClr val="FFFF00"/>
                </a:solidFill>
                <a:latin typeface="Calibri" pitchFamily="34" charset="0"/>
              </a:rPr>
              <a:t>2</a:t>
            </a:r>
            <a:endParaRPr lang="en-US" sz="1600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8678" name="Rectangle 17"/>
          <p:cNvSpPr>
            <a:spLocks noChangeArrowheads="1"/>
          </p:cNvSpPr>
          <p:nvPr/>
        </p:nvSpPr>
        <p:spPr bwMode="auto">
          <a:xfrm>
            <a:off x="3851275" y="4338638"/>
            <a:ext cx="1439863" cy="358775"/>
          </a:xfrm>
          <a:prstGeom prst="rect">
            <a:avLst/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8679" name="Text Box 20"/>
          <p:cNvSpPr txBox="1">
            <a:spLocks noChangeArrowheads="1"/>
          </p:cNvSpPr>
          <p:nvPr/>
        </p:nvSpPr>
        <p:spPr bwMode="auto">
          <a:xfrm>
            <a:off x="3851275" y="4338638"/>
            <a:ext cx="1511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>
                <a:solidFill>
                  <a:srgbClr val="FFFF00"/>
                </a:solidFill>
                <a:latin typeface="Calibri" pitchFamily="34" charset="0"/>
              </a:rPr>
              <a:t>P</a:t>
            </a:r>
            <a:r>
              <a:rPr lang="it-IT" sz="1600" b="1" baseline="-25000">
                <a:solidFill>
                  <a:srgbClr val="FFFF00"/>
                </a:solidFill>
                <a:latin typeface="Calibri" pitchFamily="34" charset="0"/>
              </a:rPr>
              <a:t>3n </a:t>
            </a:r>
            <a:r>
              <a:rPr lang="en-US" sz="1600" b="1">
                <a:solidFill>
                  <a:srgbClr val="FFFF00"/>
                </a:solidFill>
                <a:latin typeface="Calibri" pitchFamily="34" charset="0"/>
              </a:rPr>
              <a:t>~ P</a:t>
            </a:r>
            <a:r>
              <a:rPr lang="en-US" sz="1600" b="1" baseline="-25000">
                <a:solidFill>
                  <a:srgbClr val="FFFF00"/>
                </a:solidFill>
                <a:latin typeface="Calibri" pitchFamily="34" charset="0"/>
              </a:rPr>
              <a:t>2n </a:t>
            </a:r>
            <a:r>
              <a:rPr lang="en-US" sz="1600" b="1">
                <a:solidFill>
                  <a:srgbClr val="FFFF00"/>
                </a:solidFill>
                <a:latin typeface="Calibri" pitchFamily="34" charset="0"/>
              </a:rPr>
              <a:t>P</a:t>
            </a:r>
            <a:r>
              <a:rPr lang="en-US" sz="1600" b="1" baseline="-25000">
                <a:solidFill>
                  <a:srgbClr val="FFFF00"/>
                </a:solidFill>
                <a:latin typeface="Calibri" pitchFamily="34" charset="0"/>
              </a:rPr>
              <a:t>1n</a:t>
            </a:r>
            <a:endParaRPr lang="en-US" sz="1600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8680" name="Rectangle 17"/>
          <p:cNvSpPr>
            <a:spLocks noChangeArrowheads="1"/>
          </p:cNvSpPr>
          <p:nvPr/>
        </p:nvSpPr>
        <p:spPr bwMode="auto">
          <a:xfrm>
            <a:off x="1763713" y="3978275"/>
            <a:ext cx="1439862" cy="360363"/>
          </a:xfrm>
          <a:prstGeom prst="rect">
            <a:avLst/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8681" name="Text Box 21"/>
          <p:cNvSpPr txBox="1">
            <a:spLocks noChangeArrowheads="1"/>
          </p:cNvSpPr>
          <p:nvPr/>
        </p:nvSpPr>
        <p:spPr bwMode="auto">
          <a:xfrm>
            <a:off x="1835150" y="3978275"/>
            <a:ext cx="1223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>
                <a:solidFill>
                  <a:srgbClr val="FFFF00"/>
                </a:solidFill>
                <a:latin typeface="Calibri" pitchFamily="34" charset="0"/>
              </a:rPr>
              <a:t>P</a:t>
            </a:r>
            <a:r>
              <a:rPr lang="it-IT" sz="1600" b="1" baseline="-25000">
                <a:solidFill>
                  <a:srgbClr val="FFFF00"/>
                </a:solidFill>
                <a:latin typeface="Calibri" pitchFamily="34" charset="0"/>
              </a:rPr>
              <a:t>4n </a:t>
            </a:r>
            <a:r>
              <a:rPr lang="en-US" sz="1600" b="1">
                <a:solidFill>
                  <a:srgbClr val="FFFF00"/>
                </a:solidFill>
                <a:latin typeface="Calibri" pitchFamily="34" charset="0"/>
              </a:rPr>
              <a:t>~ (P</a:t>
            </a:r>
            <a:r>
              <a:rPr lang="en-US" sz="1600" b="1" baseline="-25000">
                <a:solidFill>
                  <a:srgbClr val="FFFF00"/>
                </a:solidFill>
                <a:latin typeface="Calibri" pitchFamily="34" charset="0"/>
              </a:rPr>
              <a:t>2n</a:t>
            </a:r>
            <a:r>
              <a:rPr lang="en-US" sz="1600" b="1">
                <a:solidFill>
                  <a:srgbClr val="FFFF00"/>
                </a:solidFill>
                <a:latin typeface="Calibri" pitchFamily="34" charset="0"/>
              </a:rPr>
              <a:t>)</a:t>
            </a:r>
            <a:r>
              <a:rPr lang="en-US" sz="1600" b="1" baseline="30000">
                <a:solidFill>
                  <a:srgbClr val="FFFF00"/>
                </a:solidFill>
                <a:latin typeface="Calibri" pitchFamily="34" charset="0"/>
              </a:rPr>
              <a:t>2</a:t>
            </a:r>
            <a:endParaRPr lang="en-US" sz="1600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8682" name="Text Box 3"/>
          <p:cNvSpPr txBox="1">
            <a:spLocks noChangeArrowheads="1"/>
          </p:cNvSpPr>
          <p:nvPr/>
        </p:nvSpPr>
        <p:spPr bwMode="auto">
          <a:xfrm>
            <a:off x="1403350" y="5876925"/>
            <a:ext cx="4105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>
                <a:latin typeface="Calibri" pitchFamily="34" charset="0"/>
              </a:rPr>
              <a:t>L. Corradi, FUSION11, St. Malo – France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28683" name="Text Box 20"/>
          <p:cNvSpPr txBox="1">
            <a:spLocks noChangeArrowheads="1"/>
          </p:cNvSpPr>
          <p:nvPr/>
        </p:nvSpPr>
        <p:spPr bwMode="auto">
          <a:xfrm>
            <a:off x="5219700" y="2970213"/>
            <a:ext cx="647700" cy="338137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baseline="-2500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1600" b="1">
                <a:solidFill>
                  <a:srgbClr val="FFFF00"/>
                </a:solidFill>
                <a:latin typeface="Calibri" pitchFamily="34" charset="0"/>
              </a:rPr>
              <a:t>P</a:t>
            </a:r>
            <a:r>
              <a:rPr lang="en-US" sz="1600" b="1" baseline="-25000">
                <a:solidFill>
                  <a:srgbClr val="FFFF00"/>
                </a:solidFill>
                <a:latin typeface="Calibri" pitchFamily="34" charset="0"/>
              </a:rPr>
              <a:t>1n</a:t>
            </a:r>
            <a:endParaRPr lang="en-US" sz="1600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8684" name="TextBox 13"/>
          <p:cNvSpPr txBox="1">
            <a:spLocks noChangeArrowheads="1"/>
          </p:cNvSpPr>
          <p:nvPr/>
        </p:nvSpPr>
        <p:spPr bwMode="auto">
          <a:xfrm>
            <a:off x="7092950" y="1673225"/>
            <a:ext cx="1655763" cy="13239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FF00"/>
                </a:solidFill>
                <a:latin typeface="Calibri" pitchFamily="34" charset="0"/>
              </a:rPr>
              <a:t>slopes in nice agreement with those expected from the binding energies</a:t>
            </a:r>
            <a:endParaRPr lang="it-IT" sz="1600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latin typeface="+mj-lt"/>
                <a:cs typeface="+mn-cs"/>
              </a:rPr>
              <a:t>Previous experiment - </a:t>
            </a:r>
            <a:r>
              <a:rPr lang="it-IT" sz="3600" b="1" baseline="30000" dirty="0">
                <a:latin typeface="+mj-lt"/>
                <a:cs typeface="+mn-cs"/>
              </a:rPr>
              <a:t>96</a:t>
            </a:r>
            <a:r>
              <a:rPr lang="it-IT" sz="3600" b="1" dirty="0">
                <a:latin typeface="+mj-lt"/>
                <a:cs typeface="+mn-cs"/>
              </a:rPr>
              <a:t>Zr+</a:t>
            </a:r>
            <a:r>
              <a:rPr lang="it-IT" sz="3600" b="1" baseline="30000" dirty="0">
                <a:latin typeface="+mj-lt"/>
                <a:cs typeface="+mn-cs"/>
              </a:rPr>
              <a:t>40</a:t>
            </a:r>
            <a:r>
              <a:rPr lang="it-IT" sz="3600" b="1" dirty="0">
                <a:latin typeface="+mj-lt"/>
                <a:cs typeface="+mn-cs"/>
              </a:rPr>
              <a:t>Ca</a:t>
            </a:r>
            <a:endParaRPr lang="en-US" sz="3600" b="1" dirty="0">
              <a:latin typeface="+mj-lt"/>
              <a:cs typeface="+mn-cs"/>
            </a:endParaRPr>
          </a:p>
        </p:txBody>
      </p:sp>
      <p:pic>
        <p:nvPicPr>
          <p:cNvPr id="28686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916113"/>
            <a:ext cx="1971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231900"/>
            <a:ext cx="21907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latin typeface="+mj-lt"/>
                <a:ea typeface="+mj-ea"/>
                <a:cs typeface="+mj-cs"/>
              </a:rPr>
              <a:t>Check of scattering energy</a:t>
            </a:r>
            <a:endParaRPr lang="en-GB" sz="2900" b="1" dirty="0">
              <a:latin typeface="+mj-lt"/>
              <a:ea typeface="+mj-ea"/>
              <a:cs typeface="+mj-cs"/>
            </a:endParaRPr>
          </a:p>
        </p:txBody>
      </p:sp>
      <p:sp>
        <p:nvSpPr>
          <p:cNvPr id="21508" name="Text Box 181"/>
          <p:cNvSpPr txBox="1">
            <a:spLocks noChangeArrowheads="1"/>
          </p:cNvSpPr>
          <p:nvPr/>
        </p:nvSpPr>
        <p:spPr bwMode="auto">
          <a:xfrm>
            <a:off x="395288" y="1304925"/>
            <a:ext cx="3960812" cy="4270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latin typeface="Garamond" pitchFamily="18" charset="0"/>
                <a:cs typeface="Courier New" pitchFamily="49" charset="0"/>
              </a:rPr>
              <a:t>Dependence of D on the scattering energy</a:t>
            </a:r>
          </a:p>
        </p:txBody>
      </p:sp>
      <p:sp>
        <p:nvSpPr>
          <p:cNvPr id="21509" name="Text Box 181"/>
          <p:cNvSpPr txBox="1">
            <a:spLocks noChangeArrowheads="1"/>
          </p:cNvSpPr>
          <p:nvPr/>
        </p:nvSpPr>
        <p:spPr bwMode="auto">
          <a:xfrm>
            <a:off x="250825" y="2132013"/>
            <a:ext cx="3960813" cy="4270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latin typeface="Garamond" pitchFamily="18" charset="0"/>
                <a:cs typeface="Courier New" pitchFamily="49" charset="0"/>
              </a:rPr>
              <a:t>Peak centroids of monitors</a:t>
            </a:r>
          </a:p>
        </p:txBody>
      </p:sp>
      <p:sp>
        <p:nvSpPr>
          <p:cNvPr id="21510" name="Text Box 181"/>
          <p:cNvSpPr txBox="1">
            <a:spLocks noChangeArrowheads="1"/>
          </p:cNvSpPr>
          <p:nvPr/>
        </p:nvSpPr>
        <p:spPr bwMode="auto">
          <a:xfrm>
            <a:off x="4500563" y="2127250"/>
            <a:ext cx="4392612" cy="7969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latin typeface="Garamond" pitchFamily="18" charset="0"/>
                <a:cs typeface="Courier New" pitchFamily="49" charset="0"/>
              </a:rPr>
              <a:t>Trajectory reconstruction</a:t>
            </a:r>
          </a:p>
          <a:p>
            <a:pPr algn="ctr">
              <a:spcBef>
                <a:spcPct val="50000"/>
              </a:spcBef>
            </a:pPr>
            <a:r>
              <a:rPr lang="it-IT" sz="1600" b="1">
                <a:latin typeface="Garamond" pitchFamily="18" charset="0"/>
                <a:cs typeface="Courier New" pitchFamily="49" charset="0"/>
              </a:rPr>
              <a:t>(TOF absolute shift)</a:t>
            </a:r>
          </a:p>
        </p:txBody>
      </p:sp>
      <p:pic>
        <p:nvPicPr>
          <p:cNvPr id="21511" name="Picture 10" descr="2d-ok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25" y="2997200"/>
            <a:ext cx="4083050" cy="3313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1512" name="Picture 11" descr="nimon1-1plot-ok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997200"/>
            <a:ext cx="3954463" cy="33226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817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latin typeface="+mj-lt"/>
                <a:ea typeface="+mj-ea"/>
                <a:cs typeface="+mj-cs"/>
              </a:rPr>
              <a:t>Beam energy</a:t>
            </a:r>
            <a:endParaRPr lang="en-GB" sz="2900" b="1" dirty="0">
              <a:latin typeface="+mj-lt"/>
              <a:ea typeface="+mj-ea"/>
              <a:cs typeface="+mj-cs"/>
            </a:endParaRPr>
          </a:p>
        </p:txBody>
      </p:sp>
      <p:sp>
        <p:nvSpPr>
          <p:cNvPr id="29699" name="Text Box 181"/>
          <p:cNvSpPr txBox="1">
            <a:spLocks noChangeArrowheads="1"/>
          </p:cNvSpPr>
          <p:nvPr/>
        </p:nvSpPr>
        <p:spPr bwMode="auto">
          <a:xfrm>
            <a:off x="468313" y="1268413"/>
            <a:ext cx="3240087" cy="6746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latin typeface="Garamond" pitchFamily="18" charset="0"/>
                <a:cs typeface="Courier New" pitchFamily="49" charset="0"/>
              </a:rPr>
              <a:t>Crucial  in the determination of the distance of closest approach</a:t>
            </a: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1268413"/>
            <a:ext cx="23050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181"/>
          <p:cNvSpPr txBox="1">
            <a:spLocks noChangeArrowheads="1"/>
          </p:cNvSpPr>
          <p:nvPr/>
        </p:nvSpPr>
        <p:spPr bwMode="auto">
          <a:xfrm>
            <a:off x="5651500" y="2276475"/>
            <a:ext cx="3241675" cy="1798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it-IT" sz="1500" b="1">
                <a:latin typeface="Garamond" pitchFamily="18" charset="0"/>
                <a:cs typeface="Courier New" pitchFamily="49" charset="0"/>
              </a:rPr>
              <a:t> 2 points measured with TANDEM only (precise beam energy determination)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it-IT" sz="1500" b="1">
                <a:latin typeface="Garamond" pitchFamily="18" charset="0"/>
                <a:cs typeface="Courier New" pitchFamily="49" charset="0"/>
              </a:rPr>
              <a:t> 13 points with super-conductive LINAC 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it-IT" sz="1500" b="1">
                <a:latin typeface="Garamond" pitchFamily="18" charset="0"/>
                <a:cs typeface="Courier New" pitchFamily="49" charset="0"/>
              </a:rPr>
              <a:t> 1 point of overlap</a:t>
            </a:r>
          </a:p>
        </p:txBody>
      </p:sp>
      <p:sp>
        <p:nvSpPr>
          <p:cNvPr id="29702" name="Text Box 181"/>
          <p:cNvSpPr txBox="1">
            <a:spLocks noChangeArrowheads="1"/>
          </p:cNvSpPr>
          <p:nvPr/>
        </p:nvSpPr>
        <p:spPr bwMode="auto">
          <a:xfrm>
            <a:off x="5651500" y="4741863"/>
            <a:ext cx="3241675" cy="990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it-IT" sz="1500" b="1">
                <a:latin typeface="Garamond" pitchFamily="18" charset="0"/>
                <a:cs typeface="Courier New" pitchFamily="49" charset="0"/>
              </a:rPr>
              <a:t> Monitor detectors </a:t>
            </a:r>
            <a:r>
              <a:rPr lang="it-IT" sz="1500" b="1">
                <a:latin typeface="Garamond" pitchFamily="18" charset="0"/>
                <a:cs typeface="Courier New" pitchFamily="49" charset="0"/>
                <a:sym typeface="Wingdings" pitchFamily="2" charset="2"/>
              </a:rPr>
              <a:t> Rutherford cross section of C and Ni ions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it-IT" sz="1500" b="1">
                <a:latin typeface="Garamond" pitchFamily="18" charset="0"/>
                <a:cs typeface="Courier New" pitchFamily="49" charset="0"/>
                <a:sym typeface="Wingdings" pitchFamily="2" charset="2"/>
              </a:rPr>
              <a:t> Peak centroids determination</a:t>
            </a:r>
            <a:endParaRPr lang="it-IT" sz="1500" b="1">
              <a:latin typeface="Garamond" pitchFamily="18" charset="0"/>
              <a:cs typeface="Courier New" pitchFamily="49" charset="0"/>
            </a:endParaRPr>
          </a:p>
        </p:txBody>
      </p:sp>
      <p:pic>
        <p:nvPicPr>
          <p:cNvPr id="29703" name="Picture 7" descr="nimon1.eps"/>
          <p:cNvPicPr>
            <a:picLocks noChangeAspect="1"/>
          </p:cNvPicPr>
          <p:nvPr/>
        </p:nvPicPr>
        <p:blipFill>
          <a:blip r:embed="rId3" cstate="print"/>
          <a:srcRect t="1582"/>
          <a:stretch>
            <a:fillRect/>
          </a:stretch>
        </p:blipFill>
        <p:spPr bwMode="auto">
          <a:xfrm rot="5400000">
            <a:off x="767556" y="1559719"/>
            <a:ext cx="4206875" cy="52403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9"/>
          <p:cNvSpPr txBox="1">
            <a:spLocks noChangeArrowheads="1"/>
          </p:cNvSpPr>
          <p:nvPr/>
        </p:nvSpPr>
        <p:spPr bwMode="auto">
          <a:xfrm>
            <a:off x="611188" y="1268413"/>
            <a:ext cx="3240087" cy="369887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2 proton transfer channels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latin typeface="+mj-lt"/>
                <a:ea typeface="+mj-ea"/>
                <a:cs typeface="+mj-cs"/>
              </a:rPr>
              <a:t>Transfer probabilities</a:t>
            </a:r>
            <a:endParaRPr lang="en-GB" sz="29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372225" y="1773238"/>
            <a:ext cx="2520950" cy="646112"/>
          </a:xfrm>
          <a:prstGeom prst="rect">
            <a:avLst/>
          </a:prstGeom>
          <a:solidFill>
            <a:srgbClr val="FF0000"/>
          </a:solidFill>
          <a:ln w="2857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cs typeface="+mn-cs"/>
              </a:rPr>
              <a:t>Preliminary 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latin typeface="+mj-lt"/>
                <a:cs typeface="+mn-cs"/>
              </a:rPr>
              <a:t>Data under analysis</a:t>
            </a:r>
          </a:p>
        </p:txBody>
      </p:sp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4868863"/>
            <a:ext cx="17018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4005263"/>
            <a:ext cx="197167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3" descr="2proton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773238"/>
            <a:ext cx="5638800" cy="4762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latin typeface="+mj-lt"/>
                <a:ea typeface="+mj-ea"/>
                <a:cs typeface="+mj-cs"/>
              </a:rPr>
              <a:t>Experimental results</a:t>
            </a:r>
            <a:endParaRPr lang="en-GB" sz="2900" b="1" dirty="0">
              <a:latin typeface="+mj-lt"/>
              <a:ea typeface="+mj-ea"/>
              <a:cs typeface="+mj-cs"/>
            </a:endParaRPr>
          </a:p>
        </p:txBody>
      </p:sp>
      <p:sp>
        <p:nvSpPr>
          <p:cNvPr id="31747" name="Text Box 181"/>
          <p:cNvSpPr txBox="1">
            <a:spLocks noChangeArrowheads="1"/>
          </p:cNvSpPr>
          <p:nvPr/>
        </p:nvSpPr>
        <p:spPr bwMode="auto">
          <a:xfrm>
            <a:off x="468313" y="1268413"/>
            <a:ext cx="3240087" cy="428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latin typeface="Garamond" pitchFamily="18" charset="0"/>
                <a:cs typeface="Courier New" pitchFamily="49" charset="0"/>
              </a:rPr>
              <a:t>Ratio Elastic/Rutherford</a:t>
            </a:r>
          </a:p>
        </p:txBody>
      </p:sp>
      <p:sp>
        <p:nvSpPr>
          <p:cNvPr id="31748" name="Text Box 181"/>
          <p:cNvSpPr txBox="1">
            <a:spLocks noChangeArrowheads="1"/>
          </p:cNvSpPr>
          <p:nvPr/>
        </p:nvSpPr>
        <p:spPr bwMode="auto">
          <a:xfrm>
            <a:off x="5651500" y="2276475"/>
            <a:ext cx="3241675" cy="2720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500" b="1">
                <a:latin typeface="Garamond" pitchFamily="18" charset="0"/>
                <a:cs typeface="Courier New" pitchFamily="49" charset="0"/>
              </a:rPr>
              <a:t>Important to check the nuclear potential</a:t>
            </a:r>
          </a:p>
          <a:p>
            <a:pPr>
              <a:spcBef>
                <a:spcPct val="50000"/>
              </a:spcBef>
            </a:pPr>
            <a:endParaRPr lang="it-IT" sz="1500" b="1">
              <a:latin typeface="Garamond" pitchFamily="18" charset="0"/>
              <a:cs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it-IT" sz="1500" b="1">
                <a:latin typeface="Garamond" pitchFamily="18" charset="0"/>
                <a:cs typeface="Courier New" pitchFamily="49" charset="0"/>
              </a:rPr>
              <a:t>Theoretical calculation do not fit the experimental data in the absorption region</a:t>
            </a:r>
          </a:p>
          <a:p>
            <a:pPr>
              <a:spcBef>
                <a:spcPct val="50000"/>
              </a:spcBef>
            </a:pPr>
            <a:endParaRPr lang="it-IT" sz="1500" b="1">
              <a:latin typeface="Garamond" pitchFamily="18" charset="0"/>
              <a:cs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it-IT" sz="1500" b="1">
                <a:latin typeface="Garamond" pitchFamily="18" charset="0"/>
                <a:cs typeface="Courier New" pitchFamily="49" charset="0"/>
              </a:rPr>
              <a:t>Problems in the experiment or in the determination of the beam energy?</a:t>
            </a:r>
          </a:p>
        </p:txBody>
      </p:sp>
      <p:pic>
        <p:nvPicPr>
          <p:cNvPr id="31749" name="Picture 5" descr="ratio-log-w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16113"/>
            <a:ext cx="3168650" cy="2622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227763" y="6237288"/>
            <a:ext cx="273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>
                <a:latin typeface="Calibri" pitchFamily="34" charset="0"/>
              </a:rPr>
              <a:t>R.Betts et al., PRL59(1987)978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32771" name="Text Box 12"/>
          <p:cNvSpPr txBox="1">
            <a:spLocks noChangeArrowheads="1"/>
          </p:cNvSpPr>
          <p:nvPr/>
        </p:nvSpPr>
        <p:spPr bwMode="auto">
          <a:xfrm>
            <a:off x="539750" y="1916113"/>
            <a:ext cx="3529013" cy="10779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>
                <a:solidFill>
                  <a:schemeClr val="bg1"/>
                </a:solidFill>
                <a:latin typeface="Calibri" pitchFamily="34" charset="0"/>
              </a:rPr>
              <a:t>measurements have been performed at subbarrier energies but for only one  nucleon transfer and with very poor Q-value resolution</a:t>
            </a:r>
            <a:endParaRPr lang="en-US" sz="16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2772" name="Picture 13" descr="lory2-sb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836613"/>
            <a:ext cx="310832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1" name="Picture 14" descr="lory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143250"/>
            <a:ext cx="3506788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42938" y="214313"/>
            <a:ext cx="7929562" cy="433387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Detection of (heavy) target like ions with recoil mass spectrometers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grpSp>
        <p:nvGrpSpPr>
          <p:cNvPr id="32775" name="Group 18"/>
          <p:cNvGrpSpPr>
            <a:grpSpLocks/>
          </p:cNvGrpSpPr>
          <p:nvPr/>
        </p:nvGrpSpPr>
        <p:grpSpPr bwMode="auto">
          <a:xfrm>
            <a:off x="428625" y="857250"/>
            <a:ext cx="4935538" cy="915988"/>
            <a:chOff x="428625" y="857250"/>
            <a:chExt cx="4935538" cy="915988"/>
          </a:xfrm>
        </p:grpSpPr>
        <p:sp>
          <p:nvSpPr>
            <p:cNvPr id="32779" name="Text Box 3"/>
            <p:cNvSpPr txBox="1">
              <a:spLocks noChangeArrowheads="1"/>
            </p:cNvSpPr>
            <p:nvPr/>
          </p:nvSpPr>
          <p:spPr bwMode="auto">
            <a:xfrm>
              <a:off x="428625" y="857250"/>
              <a:ext cx="67468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 b="1" baseline="30000">
                  <a:latin typeface="Calibri" pitchFamily="34" charset="0"/>
                </a:rPr>
                <a:t>58</a:t>
              </a:r>
              <a:r>
                <a:rPr lang="it-IT" sz="1600" b="1">
                  <a:latin typeface="Calibri" pitchFamily="34" charset="0"/>
                </a:rPr>
                <a:t>Ni </a:t>
              </a:r>
              <a:endParaRPr lang="en-US" sz="1600" b="1" baseline="30000">
                <a:latin typeface="Calibri" pitchFamily="34" charset="0"/>
              </a:endParaRPr>
            </a:p>
          </p:txBody>
        </p:sp>
        <p:sp>
          <p:nvSpPr>
            <p:cNvPr id="32780" name="Oval 4"/>
            <p:cNvSpPr>
              <a:spLocks noChangeArrowheads="1"/>
            </p:cNvSpPr>
            <p:nvPr/>
          </p:nvSpPr>
          <p:spPr bwMode="auto">
            <a:xfrm>
              <a:off x="611188" y="1268413"/>
              <a:ext cx="215900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32781" name="Line 6"/>
            <p:cNvSpPr>
              <a:spLocks noChangeShapeType="1"/>
            </p:cNvSpPr>
            <p:nvPr/>
          </p:nvSpPr>
          <p:spPr bwMode="auto">
            <a:xfrm>
              <a:off x="900113" y="1412875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2" name="Oval 7"/>
            <p:cNvSpPr>
              <a:spLocks noChangeArrowheads="1"/>
            </p:cNvSpPr>
            <p:nvPr/>
          </p:nvSpPr>
          <p:spPr bwMode="auto">
            <a:xfrm>
              <a:off x="1331913" y="1196975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32783" name="Line 8"/>
            <p:cNvSpPr>
              <a:spLocks noChangeShapeType="1"/>
            </p:cNvSpPr>
            <p:nvPr/>
          </p:nvSpPr>
          <p:spPr bwMode="auto">
            <a:xfrm>
              <a:off x="1908175" y="1412875"/>
              <a:ext cx="503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4" name="Rectangle 9"/>
            <p:cNvSpPr>
              <a:spLocks noChangeArrowheads="1"/>
            </p:cNvSpPr>
            <p:nvPr/>
          </p:nvSpPr>
          <p:spPr bwMode="auto">
            <a:xfrm>
              <a:off x="2555875" y="1125538"/>
              <a:ext cx="1081088" cy="6477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32785" name="Text Box 10"/>
            <p:cNvSpPr txBox="1">
              <a:spLocks noChangeArrowheads="1"/>
            </p:cNvSpPr>
            <p:nvPr/>
          </p:nvSpPr>
          <p:spPr bwMode="auto">
            <a:xfrm>
              <a:off x="2700338" y="1268413"/>
              <a:ext cx="7921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b="1">
                  <a:solidFill>
                    <a:srgbClr val="FFFF00"/>
                  </a:solidFill>
                  <a:latin typeface="Calibri" pitchFamily="34" charset="0"/>
                </a:rPr>
                <a:t>RMS</a:t>
              </a:r>
              <a:endParaRPr lang="en-US" b="1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32786" name="Line 11"/>
            <p:cNvSpPr>
              <a:spLocks noChangeShapeType="1"/>
            </p:cNvSpPr>
            <p:nvPr/>
          </p:nvSpPr>
          <p:spPr bwMode="auto">
            <a:xfrm>
              <a:off x="3924300" y="1412875"/>
              <a:ext cx="14398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7" name="Text Box 3"/>
            <p:cNvSpPr txBox="1">
              <a:spLocks noChangeArrowheads="1"/>
            </p:cNvSpPr>
            <p:nvPr/>
          </p:nvSpPr>
          <p:spPr bwMode="auto">
            <a:xfrm>
              <a:off x="1285875" y="857250"/>
              <a:ext cx="64293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 b="1">
                  <a:latin typeface="Calibri" pitchFamily="34" charset="0"/>
                </a:rPr>
                <a:t> </a:t>
              </a:r>
              <a:r>
                <a:rPr lang="it-IT" sz="1600" b="1" baseline="30000">
                  <a:latin typeface="Calibri" pitchFamily="34" charset="0"/>
                </a:rPr>
                <a:t>x</a:t>
              </a:r>
              <a:r>
                <a:rPr lang="it-IT" sz="1600" b="1">
                  <a:latin typeface="Calibri" pitchFamily="34" charset="0"/>
                </a:rPr>
                <a:t>Sn</a:t>
              </a:r>
              <a:endParaRPr lang="en-US" sz="1600" b="1" baseline="30000">
                <a:latin typeface="Calibri" pitchFamily="34" charset="0"/>
              </a:endParaRPr>
            </a:p>
          </p:txBody>
        </p:sp>
      </p:grp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3571875" y="4929188"/>
            <a:ext cx="17859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slopes consistent with the binding energies for +1n channels</a:t>
            </a:r>
          </a:p>
        </p:txBody>
      </p:sp>
      <p:pic>
        <p:nvPicPr>
          <p:cNvPr id="9422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4214813"/>
            <a:ext cx="23129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6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0" y="3500438"/>
            <a:ext cx="107156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latin typeface="+mj-lt"/>
                <a:ea typeface="+mj-ea"/>
                <a:cs typeface="+mj-cs"/>
              </a:rPr>
              <a:t>Sub-barrier transfer reactions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0" y="2055813"/>
            <a:ext cx="9144000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latin typeface="Calibri" pitchFamily="34" charset="0"/>
              </a:rPr>
              <a:t>Angular distributions </a:t>
            </a:r>
          </a:p>
          <a:p>
            <a:pPr algn="ctr"/>
            <a:r>
              <a:rPr lang="it-IT" b="1">
                <a:latin typeface="Calibri" pitchFamily="34" charset="0"/>
              </a:rPr>
              <a:t>are backward peaked</a:t>
            </a: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2403475" y="5373688"/>
            <a:ext cx="4330700" cy="830262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>
                <a:solidFill>
                  <a:srgbClr val="FFFF00"/>
                </a:solidFill>
                <a:latin typeface="Calibri" pitchFamily="34" charset="0"/>
              </a:rPr>
              <a:t> Cross sections are very small (need for high efficiency)</a:t>
            </a:r>
          </a:p>
        </p:txBody>
      </p:sp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0" y="4222750"/>
            <a:ext cx="9144000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latin typeface="Calibri" pitchFamily="34" charset="0"/>
              </a:rPr>
              <a:t>Difficult identification of reaction</a:t>
            </a:r>
          </a:p>
          <a:p>
            <a:pPr algn="ctr"/>
            <a:r>
              <a:rPr lang="it-IT" b="1">
                <a:latin typeface="Calibri" pitchFamily="34" charset="0"/>
              </a:rPr>
              <a:t>products in A, Z and Q-values</a:t>
            </a:r>
          </a:p>
        </p:txBody>
      </p:sp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2760663" y="1341438"/>
            <a:ext cx="3600450" cy="4000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>
                <a:solidFill>
                  <a:srgbClr val="FFFF00"/>
                </a:solidFill>
                <a:latin typeface="Calibri" pitchFamily="34" charset="0"/>
              </a:rPr>
              <a:t>Experimental difficulties</a:t>
            </a:r>
            <a:endParaRPr lang="en-US" sz="2000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127" name="Rectangle 24"/>
          <p:cNvSpPr>
            <a:spLocks noChangeArrowheads="1"/>
          </p:cNvSpPr>
          <p:nvPr/>
        </p:nvSpPr>
        <p:spPr bwMode="auto">
          <a:xfrm>
            <a:off x="0" y="32099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latin typeface="Calibri" pitchFamily="34" charset="0"/>
              </a:rPr>
              <a:t>in direct kinematics projectile-like </a:t>
            </a:r>
          </a:p>
          <a:p>
            <a:pPr algn="ctr"/>
            <a:r>
              <a:rPr lang="it-IT" b="1">
                <a:latin typeface="Calibri" pitchFamily="34" charset="0"/>
              </a:rPr>
              <a:t>particles have low kinetic energy </a:t>
            </a:r>
            <a:endParaRPr lang="en-GB">
              <a:latin typeface="Calibri" pitchFamily="34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454525" y="2847975"/>
            <a:ext cx="2190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/>
          </a:p>
        </p:txBody>
      </p:sp>
      <p:sp>
        <p:nvSpPr>
          <p:cNvPr id="27" name="Down Arrow 26"/>
          <p:cNvSpPr/>
          <p:nvPr/>
        </p:nvSpPr>
        <p:spPr>
          <a:xfrm>
            <a:off x="4454525" y="3851275"/>
            <a:ext cx="219075" cy="363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5724525" y="6092825"/>
            <a:ext cx="3024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>
                <a:latin typeface="Calibri" pitchFamily="34" charset="0"/>
              </a:rPr>
              <a:t>C.L.Jiang et al., PRC57(1998)2393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79388" y="188913"/>
            <a:ext cx="8785225" cy="433387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Detection of (light) target like ions in inverse kinematics with spectrographs</a:t>
            </a:r>
            <a:endParaRPr lang="en-US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3379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1428750"/>
            <a:ext cx="3311525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7" name="Group 33"/>
          <p:cNvGrpSpPr>
            <a:grpSpLocks/>
          </p:cNvGrpSpPr>
          <p:nvPr/>
        </p:nvGrpSpPr>
        <p:grpSpPr bwMode="auto">
          <a:xfrm>
            <a:off x="250825" y="1125538"/>
            <a:ext cx="4824413" cy="863600"/>
            <a:chOff x="250825" y="1125538"/>
            <a:chExt cx="4824413" cy="863600"/>
          </a:xfrm>
        </p:grpSpPr>
        <p:sp>
          <p:nvSpPr>
            <p:cNvPr id="33809" name="Line 2"/>
            <p:cNvSpPr>
              <a:spLocks noChangeShapeType="1"/>
            </p:cNvSpPr>
            <p:nvPr/>
          </p:nvSpPr>
          <p:spPr bwMode="auto">
            <a:xfrm>
              <a:off x="1763713" y="1412875"/>
              <a:ext cx="31686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10" name="Oval 4"/>
            <p:cNvSpPr>
              <a:spLocks noChangeArrowheads="1"/>
            </p:cNvSpPr>
            <p:nvPr/>
          </p:nvSpPr>
          <p:spPr bwMode="auto">
            <a:xfrm>
              <a:off x="1403350" y="1268413"/>
              <a:ext cx="215900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33811" name="Line 6"/>
            <p:cNvSpPr>
              <a:spLocks noChangeShapeType="1"/>
            </p:cNvSpPr>
            <p:nvPr/>
          </p:nvSpPr>
          <p:spPr bwMode="auto">
            <a:xfrm>
              <a:off x="900113" y="1412875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12" name="Oval 7"/>
            <p:cNvSpPr>
              <a:spLocks noChangeArrowheads="1"/>
            </p:cNvSpPr>
            <p:nvPr/>
          </p:nvSpPr>
          <p:spPr bwMode="auto">
            <a:xfrm>
              <a:off x="395288" y="112553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33813" name="Line 8"/>
            <p:cNvSpPr>
              <a:spLocks noChangeShapeType="1"/>
            </p:cNvSpPr>
            <p:nvPr/>
          </p:nvSpPr>
          <p:spPr bwMode="auto">
            <a:xfrm rot="794431">
              <a:off x="1763713" y="1484313"/>
              <a:ext cx="5032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14" name="Rectangle 9"/>
            <p:cNvSpPr>
              <a:spLocks noChangeArrowheads="1"/>
            </p:cNvSpPr>
            <p:nvPr/>
          </p:nvSpPr>
          <p:spPr bwMode="auto">
            <a:xfrm rot="757223">
              <a:off x="2339975" y="1341438"/>
              <a:ext cx="1223963" cy="6477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33815" name="Text Box 10"/>
            <p:cNvSpPr txBox="1">
              <a:spLocks noChangeArrowheads="1"/>
            </p:cNvSpPr>
            <p:nvPr/>
          </p:nvSpPr>
          <p:spPr bwMode="auto">
            <a:xfrm rot="773576">
              <a:off x="2411413" y="1484313"/>
              <a:ext cx="12954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b="1">
                  <a:solidFill>
                    <a:srgbClr val="FFFF00"/>
                  </a:solidFill>
                  <a:latin typeface="Calibri" pitchFamily="34" charset="0"/>
                </a:rPr>
                <a:t>Split Pole</a:t>
              </a:r>
              <a:endParaRPr lang="en-US" b="1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33816" name="Line 11"/>
            <p:cNvSpPr>
              <a:spLocks noChangeShapeType="1"/>
            </p:cNvSpPr>
            <p:nvPr/>
          </p:nvSpPr>
          <p:spPr bwMode="auto">
            <a:xfrm rot="759153">
              <a:off x="3635375" y="1989138"/>
              <a:ext cx="14398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17" name="Text Box 15"/>
            <p:cNvSpPr txBox="1">
              <a:spLocks noChangeArrowheads="1"/>
            </p:cNvSpPr>
            <p:nvPr/>
          </p:nvSpPr>
          <p:spPr bwMode="auto">
            <a:xfrm>
              <a:off x="3563938" y="1125538"/>
              <a:ext cx="13684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>
                  <a:latin typeface="Calibri" pitchFamily="34" charset="0"/>
                </a:rPr>
                <a:t>beam direction</a:t>
              </a:r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18" name="Arc 16"/>
            <p:cNvSpPr>
              <a:spLocks/>
            </p:cNvSpPr>
            <p:nvPr/>
          </p:nvSpPr>
          <p:spPr bwMode="auto">
            <a:xfrm rot="2742231">
              <a:off x="3706813" y="1485900"/>
              <a:ext cx="374650" cy="371475"/>
            </a:xfrm>
            <a:custGeom>
              <a:avLst/>
              <a:gdLst>
                <a:gd name="T0" fmla="*/ 2147483647 w 20728"/>
                <a:gd name="T1" fmla="*/ 0 h 20616"/>
                <a:gd name="T2" fmla="*/ 2147483647 w 20728"/>
                <a:gd name="T3" fmla="*/ 2147483647 h 20616"/>
                <a:gd name="T4" fmla="*/ 0 w 20728"/>
                <a:gd name="T5" fmla="*/ 2147483647 h 20616"/>
                <a:gd name="T6" fmla="*/ 0 60000 65536"/>
                <a:gd name="T7" fmla="*/ 0 60000 65536"/>
                <a:gd name="T8" fmla="*/ 0 60000 65536"/>
                <a:gd name="T9" fmla="*/ 0 w 20728"/>
                <a:gd name="T10" fmla="*/ 0 h 20616"/>
                <a:gd name="T11" fmla="*/ 20728 w 20728"/>
                <a:gd name="T12" fmla="*/ 20616 h 206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28" h="20616" fill="none" extrusionOk="0">
                  <a:moveTo>
                    <a:pt x="6444" y="-1"/>
                  </a:moveTo>
                  <a:cubicBezTo>
                    <a:pt x="13336" y="2154"/>
                    <a:pt x="18696" y="7610"/>
                    <a:pt x="20728" y="14540"/>
                  </a:cubicBezTo>
                </a:path>
                <a:path w="20728" h="20616" stroke="0" extrusionOk="0">
                  <a:moveTo>
                    <a:pt x="6444" y="-1"/>
                  </a:moveTo>
                  <a:cubicBezTo>
                    <a:pt x="13336" y="2154"/>
                    <a:pt x="18696" y="7610"/>
                    <a:pt x="20728" y="14540"/>
                  </a:cubicBezTo>
                  <a:lnTo>
                    <a:pt x="0" y="2061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19" name="Text Box 17"/>
            <p:cNvSpPr txBox="1">
              <a:spLocks noChangeArrowheads="1"/>
            </p:cNvSpPr>
            <p:nvPr/>
          </p:nvSpPr>
          <p:spPr bwMode="auto">
            <a:xfrm>
              <a:off x="3995738" y="1557338"/>
              <a:ext cx="6477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Calibri" pitchFamily="34" charset="0"/>
                </a:rPr>
                <a:t>&gt; </a:t>
              </a:r>
              <a:r>
                <a:rPr lang="it-IT" sz="1400">
                  <a:latin typeface="Calibri" pitchFamily="34" charset="0"/>
                </a:rPr>
                <a:t>10</a:t>
              </a:r>
              <a:r>
                <a:rPr lang="it-IT" sz="1400" baseline="30000">
                  <a:latin typeface="Calibri" pitchFamily="34" charset="0"/>
                </a:rPr>
                <a:t>o </a:t>
              </a:r>
              <a:endParaRPr lang="en-US" sz="1400">
                <a:latin typeface="Calibri" pitchFamily="34" charset="0"/>
              </a:endParaRPr>
            </a:p>
          </p:txBody>
        </p:sp>
        <p:sp>
          <p:nvSpPr>
            <p:cNvPr id="33820" name="Text Box 3"/>
            <p:cNvSpPr txBox="1">
              <a:spLocks noChangeArrowheads="1"/>
            </p:cNvSpPr>
            <p:nvPr/>
          </p:nvSpPr>
          <p:spPr bwMode="auto">
            <a:xfrm>
              <a:off x="250825" y="1628775"/>
              <a:ext cx="79216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 b="1" baseline="30000">
                  <a:latin typeface="Calibri" pitchFamily="34" charset="0"/>
                </a:rPr>
                <a:t>124</a:t>
              </a:r>
              <a:r>
                <a:rPr lang="it-IT" sz="1600" b="1">
                  <a:latin typeface="Calibri" pitchFamily="34" charset="0"/>
                </a:rPr>
                <a:t>Sn </a:t>
              </a:r>
              <a:endParaRPr lang="en-US" sz="1600" b="1" baseline="30000">
                <a:latin typeface="Calibri" pitchFamily="34" charset="0"/>
              </a:endParaRPr>
            </a:p>
          </p:txBody>
        </p:sp>
        <p:sp>
          <p:nvSpPr>
            <p:cNvPr id="33821" name="Text Box 3"/>
            <p:cNvSpPr txBox="1">
              <a:spLocks noChangeArrowheads="1"/>
            </p:cNvSpPr>
            <p:nvPr/>
          </p:nvSpPr>
          <p:spPr bwMode="auto">
            <a:xfrm>
              <a:off x="1258888" y="1628775"/>
              <a:ext cx="576262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 b="1" baseline="30000">
                  <a:latin typeface="Calibri" pitchFamily="34" charset="0"/>
                </a:rPr>
                <a:t>58</a:t>
              </a:r>
              <a:r>
                <a:rPr lang="it-IT" sz="1600" b="1">
                  <a:latin typeface="Calibri" pitchFamily="34" charset="0"/>
                </a:rPr>
                <a:t>Ni </a:t>
              </a:r>
              <a:endParaRPr lang="en-US" sz="1600" b="1" baseline="30000">
                <a:latin typeface="Calibri" pitchFamily="34" charset="0"/>
              </a:endParaRPr>
            </a:p>
          </p:txBody>
        </p:sp>
      </p:grpSp>
      <p:pic>
        <p:nvPicPr>
          <p:cNvPr id="24594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786063"/>
            <a:ext cx="296703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5" name="Text Box 22"/>
          <p:cNvSpPr txBox="1">
            <a:spLocks noChangeArrowheads="1"/>
          </p:cNvSpPr>
          <p:nvPr/>
        </p:nvSpPr>
        <p:spPr bwMode="auto">
          <a:xfrm>
            <a:off x="468313" y="6092825"/>
            <a:ext cx="3311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>
                <a:latin typeface="Calibri" pitchFamily="34" charset="0"/>
              </a:rPr>
              <a:t>H.Esbensen et al., PRC57(1998)2401</a:t>
            </a:r>
            <a:endParaRPr lang="en-US" sz="1400" b="1">
              <a:latin typeface="Calibri" pitchFamily="34" charset="0"/>
            </a:endParaRPr>
          </a:p>
        </p:txBody>
      </p:sp>
      <p:pic>
        <p:nvPicPr>
          <p:cNvPr id="23572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4500563"/>
            <a:ext cx="2808287" cy="708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3573" name="Text Box 24"/>
          <p:cNvSpPr txBox="1">
            <a:spLocks noChangeArrowheads="1"/>
          </p:cNvSpPr>
          <p:nvPr/>
        </p:nvSpPr>
        <p:spPr bwMode="auto">
          <a:xfrm>
            <a:off x="3500438" y="4143375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>
                <a:solidFill>
                  <a:srgbClr val="FF0000"/>
                </a:solidFill>
                <a:latin typeface="Calibri" pitchFamily="34" charset="0"/>
              </a:rPr>
              <a:t>successive+direct pair transfer</a:t>
            </a:r>
            <a:endParaRPr lang="en-US" sz="1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3574" name="Line 26"/>
          <p:cNvSpPr>
            <a:spLocks noChangeShapeType="1"/>
          </p:cNvSpPr>
          <p:nvPr/>
        </p:nvSpPr>
        <p:spPr bwMode="auto">
          <a:xfrm flipH="1" flipV="1">
            <a:off x="2357438" y="4143375"/>
            <a:ext cx="1152525" cy="647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 rot="-3230191">
            <a:off x="805657" y="4194968"/>
            <a:ext cx="1276350" cy="519113"/>
          </a:xfrm>
          <a:prstGeom prst="ellipse">
            <a:avLst/>
          </a:prstGeom>
          <a:noFill/>
          <a:ln w="12700" algn="ctr">
            <a:solidFill>
              <a:srgbClr val="00B05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flipV="1">
            <a:off x="714375" y="4714875"/>
            <a:ext cx="285750" cy="142875"/>
          </a:xfrm>
          <a:prstGeom prst="straightConnector1">
            <a:avLst/>
          </a:prstGeom>
          <a:noFill/>
          <a:ln w="9525" algn="ctr">
            <a:solidFill>
              <a:srgbClr val="00B050"/>
            </a:solidFill>
            <a:round/>
            <a:headEnd/>
            <a:tailEnd type="arrow" w="med" len="med"/>
          </a:ln>
        </p:spPr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14313" y="4857750"/>
            <a:ext cx="642937" cy="5238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CC00"/>
                </a:solidFill>
                <a:latin typeface="Calibri" pitchFamily="34" charset="0"/>
              </a:rPr>
              <a:t>RMS data</a:t>
            </a:r>
            <a:endParaRPr lang="it-IT" sz="1400" b="1">
              <a:solidFill>
                <a:srgbClr val="00CC00"/>
              </a:solidFill>
              <a:latin typeface="Calibri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428875" y="3357563"/>
            <a:ext cx="642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+1n</a:t>
            </a:r>
            <a:endParaRPr lang="it-IT" sz="1200">
              <a:latin typeface="Calibri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428875" y="3786188"/>
            <a:ext cx="642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+2n</a:t>
            </a:r>
            <a:endParaRPr lang="it-IT" sz="1200">
              <a:latin typeface="Calibri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071688" y="4429125"/>
            <a:ext cx="642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+3n</a:t>
            </a:r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5" grpId="0"/>
      <p:bldP spid="23573" grpId="0"/>
      <p:bldP spid="23574" grpId="0" animBg="1"/>
      <p:bldP spid="23" grpId="0" animBg="1"/>
      <p:bldP spid="31" grpId="0" animBg="1"/>
      <p:bldP spid="29" grpId="0"/>
      <p:bldP spid="32" grpId="0"/>
      <p:bldP spid="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latin typeface="+mj-lt"/>
                <a:ea typeface="+mj-ea"/>
                <a:cs typeface="+mj-cs"/>
              </a:rPr>
              <a:t>Beam energy</a:t>
            </a:r>
            <a:endParaRPr lang="en-GB" sz="2900" b="1" dirty="0">
              <a:latin typeface="+mj-lt"/>
              <a:ea typeface="+mj-ea"/>
              <a:cs typeface="+mj-cs"/>
            </a:endParaRPr>
          </a:p>
        </p:txBody>
      </p:sp>
      <p:sp>
        <p:nvSpPr>
          <p:cNvPr id="34819" name="Text Box 181"/>
          <p:cNvSpPr txBox="1">
            <a:spLocks noChangeArrowheads="1"/>
          </p:cNvSpPr>
          <p:nvPr/>
        </p:nvSpPr>
        <p:spPr bwMode="auto">
          <a:xfrm>
            <a:off x="468313" y="1268413"/>
            <a:ext cx="3240087" cy="6746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latin typeface="Garamond" pitchFamily="18" charset="0"/>
                <a:cs typeface="Courier New" pitchFamily="49" charset="0"/>
              </a:rPr>
              <a:t>Using TANDEM points for the absolute shift of the TOF</a:t>
            </a:r>
          </a:p>
        </p:txBody>
      </p:sp>
      <p:sp>
        <p:nvSpPr>
          <p:cNvPr id="34820" name="Text Box 181"/>
          <p:cNvSpPr txBox="1">
            <a:spLocks noChangeArrowheads="1"/>
          </p:cNvSpPr>
          <p:nvPr/>
        </p:nvSpPr>
        <p:spPr bwMode="auto">
          <a:xfrm>
            <a:off x="5651500" y="2276475"/>
            <a:ext cx="3241675" cy="2144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it-IT" sz="1500" b="1">
                <a:latin typeface="Garamond" pitchFamily="18" charset="0"/>
                <a:cs typeface="Courier New" pitchFamily="49" charset="0"/>
              </a:rPr>
              <a:t> TOF in PRISMA  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it-IT" sz="1500" b="1">
                <a:latin typeface="Garamond" pitchFamily="18" charset="0"/>
                <a:cs typeface="Courier New" pitchFamily="49" charset="0"/>
              </a:rPr>
              <a:t>Length (L) of trajectory independent from TOF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it-IT" sz="1500" b="1">
                <a:latin typeface="Garamond" pitchFamily="18" charset="0"/>
                <a:cs typeface="Courier New" pitchFamily="49" charset="0"/>
              </a:rPr>
              <a:t> L vs TOF matrix to estimate the velocity of detected ions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it-IT" sz="1500" b="1">
                <a:latin typeface="Garamond" pitchFamily="18" charset="0"/>
                <a:cs typeface="Courier New" pitchFamily="49" charset="0"/>
              </a:rPr>
              <a:t> Absolute “shift” of TOF spectrum applied to all other cases</a:t>
            </a:r>
          </a:p>
        </p:txBody>
      </p:sp>
      <p:pic>
        <p:nvPicPr>
          <p:cNvPr id="34821" name="Picture 5" descr="L-TOF.jpeg"/>
          <p:cNvPicPr>
            <a:picLocks noChangeAspect="1"/>
          </p:cNvPicPr>
          <p:nvPr/>
        </p:nvPicPr>
        <p:blipFill>
          <a:blip r:embed="rId2" cstate="print"/>
          <a:srcRect l="4094" b="3131"/>
          <a:stretch>
            <a:fillRect/>
          </a:stretch>
        </p:blipFill>
        <p:spPr bwMode="auto">
          <a:xfrm>
            <a:off x="457200" y="2060575"/>
            <a:ext cx="4835525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181"/>
          <p:cNvSpPr txBox="1">
            <a:spLocks noChangeArrowheads="1"/>
          </p:cNvSpPr>
          <p:nvPr/>
        </p:nvSpPr>
        <p:spPr bwMode="auto">
          <a:xfrm>
            <a:off x="971550" y="6021388"/>
            <a:ext cx="3240088" cy="412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500" b="1">
                <a:solidFill>
                  <a:schemeClr val="bg1"/>
                </a:solidFill>
                <a:latin typeface="Garamond" pitchFamily="18" charset="0"/>
                <a:cs typeface="Courier New" pitchFamily="49" charset="0"/>
              </a:rPr>
              <a:t>L [mm]</a:t>
            </a:r>
            <a:endParaRPr lang="it-IT" sz="1500" b="1"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34823" name="Text Box 181"/>
          <p:cNvSpPr txBox="1">
            <a:spLocks noChangeArrowheads="1"/>
          </p:cNvSpPr>
          <p:nvPr/>
        </p:nvSpPr>
        <p:spPr bwMode="auto">
          <a:xfrm rot="-5400000">
            <a:off x="-946150" y="4411663"/>
            <a:ext cx="3240088" cy="4111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500" b="1">
                <a:solidFill>
                  <a:schemeClr val="bg1"/>
                </a:solidFill>
                <a:latin typeface="Garamond" pitchFamily="18" charset="0"/>
                <a:cs typeface="Courier New" pitchFamily="49" charset="0"/>
              </a:rPr>
              <a:t>TOF [ns]</a:t>
            </a:r>
            <a:endParaRPr lang="it-IT" sz="1500" b="1">
              <a:latin typeface="Garamond" pitchFamily="18" charset="0"/>
              <a:cs typeface="Courier New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latin typeface="+mj-lt"/>
                <a:ea typeface="+mj-ea"/>
                <a:cs typeface="+mj-cs"/>
              </a:rPr>
              <a:t>Beam energy</a:t>
            </a:r>
            <a:endParaRPr lang="en-GB" sz="2900" b="1" dirty="0">
              <a:latin typeface="+mj-lt"/>
              <a:ea typeface="+mj-ea"/>
              <a:cs typeface="+mj-cs"/>
            </a:endParaRPr>
          </a:p>
        </p:txBody>
      </p:sp>
      <p:sp>
        <p:nvSpPr>
          <p:cNvPr id="35843" name="Text Box 181"/>
          <p:cNvSpPr txBox="1">
            <a:spLocks noChangeArrowheads="1"/>
          </p:cNvSpPr>
          <p:nvPr/>
        </p:nvSpPr>
        <p:spPr bwMode="auto">
          <a:xfrm>
            <a:off x="468313" y="1268413"/>
            <a:ext cx="3240087" cy="428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latin typeface="Garamond" pitchFamily="18" charset="0"/>
                <a:cs typeface="Courier New" pitchFamily="49" charset="0"/>
              </a:rPr>
              <a:t>Determination of scattering energy</a:t>
            </a:r>
          </a:p>
        </p:txBody>
      </p:sp>
      <p:sp>
        <p:nvSpPr>
          <p:cNvPr id="35844" name="Text Box 181"/>
          <p:cNvSpPr txBox="1">
            <a:spLocks noChangeArrowheads="1"/>
          </p:cNvSpPr>
          <p:nvPr/>
        </p:nvSpPr>
        <p:spPr bwMode="auto">
          <a:xfrm>
            <a:off x="5651500" y="4005263"/>
            <a:ext cx="3241675" cy="6429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500" b="1">
                <a:latin typeface="Garamond" pitchFamily="18" charset="0"/>
                <a:cs typeface="Courier New" pitchFamily="49" charset="0"/>
              </a:rPr>
              <a:t>Energy differs from the nominal one up to a 2%</a:t>
            </a:r>
          </a:p>
        </p:txBody>
      </p:sp>
      <p:sp>
        <p:nvSpPr>
          <p:cNvPr id="35845" name="Text Box 181"/>
          <p:cNvSpPr txBox="1">
            <a:spLocks noChangeArrowheads="1"/>
          </p:cNvSpPr>
          <p:nvPr/>
        </p:nvSpPr>
        <p:spPr bwMode="auto">
          <a:xfrm>
            <a:off x="5651500" y="1989138"/>
            <a:ext cx="3241675" cy="15668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it-IT" sz="1500" b="1">
                <a:latin typeface="Garamond" pitchFamily="18" charset="0"/>
                <a:cs typeface="Courier New" pitchFamily="49" charset="0"/>
              </a:rPr>
              <a:t> We know the absolute TOF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it-IT" sz="1500" b="1">
                <a:latin typeface="Garamond" pitchFamily="18" charset="0"/>
                <a:cs typeface="Courier New" pitchFamily="49" charset="0"/>
              </a:rPr>
              <a:t> We measure velocity of the elastic channel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it-IT" sz="1500" b="1">
                <a:latin typeface="Garamond" pitchFamily="18" charset="0"/>
                <a:cs typeface="Courier New" pitchFamily="49" charset="0"/>
              </a:rPr>
              <a:t> We determine the energy of the beam at the scattering point</a:t>
            </a:r>
          </a:p>
        </p:txBody>
      </p:sp>
      <p:pic>
        <p:nvPicPr>
          <p:cNvPr id="35846" name="Picture 6" descr="ebeam-corresp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89138"/>
            <a:ext cx="5221288" cy="43195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latin typeface="+mj-lt"/>
                <a:ea typeface="+mj-ea"/>
                <a:cs typeface="+mj-cs"/>
              </a:rPr>
              <a:t>Transfer probabilities</a:t>
            </a:r>
            <a:endParaRPr lang="en-GB" sz="2900" b="1" dirty="0">
              <a:latin typeface="+mj-lt"/>
              <a:ea typeface="+mj-ea"/>
              <a:cs typeface="+mj-cs"/>
            </a:endParaRPr>
          </a:p>
        </p:txBody>
      </p:sp>
      <p:sp>
        <p:nvSpPr>
          <p:cNvPr id="36867" name="Text Box 181"/>
          <p:cNvSpPr txBox="1">
            <a:spLocks noChangeArrowheads="1"/>
          </p:cNvSpPr>
          <p:nvPr/>
        </p:nvSpPr>
        <p:spPr bwMode="auto">
          <a:xfrm>
            <a:off x="5651500" y="2276475"/>
            <a:ext cx="3241675" cy="874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500" b="1">
                <a:latin typeface="Garamond" pitchFamily="18" charset="0"/>
                <a:cs typeface="Courier New" pitchFamily="49" charset="0"/>
              </a:rPr>
              <a:t>Less fluctuations of excitation function for transfer probabilities with correct beam energy assignment</a:t>
            </a:r>
          </a:p>
        </p:txBody>
      </p:sp>
      <p:pic>
        <p:nvPicPr>
          <p:cNvPr id="36868" name="Picture 5" descr="1n-w-g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00213"/>
            <a:ext cx="5286375" cy="44656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latin typeface="+mj-lt"/>
                <a:ea typeface="+mj-ea"/>
                <a:cs typeface="+mj-cs"/>
              </a:rPr>
              <a:t>Elastic over Rutherford cross section</a:t>
            </a:r>
            <a:endParaRPr lang="en-GB" sz="2900" b="1" dirty="0">
              <a:latin typeface="+mj-lt"/>
              <a:ea typeface="+mj-ea"/>
              <a:cs typeface="+mj-cs"/>
            </a:endParaRPr>
          </a:p>
        </p:txBody>
      </p:sp>
      <p:sp>
        <p:nvSpPr>
          <p:cNvPr id="38915" name="Text Box 181"/>
          <p:cNvSpPr txBox="1">
            <a:spLocks noChangeArrowheads="1"/>
          </p:cNvSpPr>
          <p:nvPr/>
        </p:nvSpPr>
        <p:spPr bwMode="auto">
          <a:xfrm>
            <a:off x="5940425" y="1989138"/>
            <a:ext cx="2952750" cy="874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500" b="1">
                <a:latin typeface="Garamond" pitchFamily="18" charset="0"/>
                <a:cs typeface="Courier New" pitchFamily="49" charset="0"/>
              </a:rPr>
              <a:t>Data fits with theoretical calculations of elastic/Rutherford cross section</a:t>
            </a:r>
          </a:p>
        </p:txBody>
      </p:sp>
      <p:pic>
        <p:nvPicPr>
          <p:cNvPr id="38916" name="Picture 7" descr="ratio-log-g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89138"/>
            <a:ext cx="4775200" cy="39512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9"/>
          <p:cNvPicPr>
            <a:picLocks noChangeAspect="1" noChangeArrowheads="1"/>
          </p:cNvPicPr>
          <p:nvPr/>
        </p:nvPicPr>
        <p:blipFill>
          <a:blip r:embed="rId2" cstate="print"/>
          <a:srcRect l="49786" t="14767" r="9692" b="19838"/>
          <a:stretch>
            <a:fillRect/>
          </a:stretch>
        </p:blipFill>
        <p:spPr bwMode="auto">
          <a:xfrm>
            <a:off x="5572125" y="2349500"/>
            <a:ext cx="317817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10"/>
          <p:cNvPicPr>
            <a:picLocks noChangeAspect="1" noChangeArrowheads="1"/>
          </p:cNvPicPr>
          <p:nvPr/>
        </p:nvPicPr>
        <p:blipFill>
          <a:blip r:embed="rId2" cstate="print"/>
          <a:srcRect l="5060" t="36929" r="57803" b="19838"/>
          <a:stretch>
            <a:fillRect/>
          </a:stretch>
        </p:blipFill>
        <p:spPr bwMode="auto">
          <a:xfrm>
            <a:off x="563563" y="2278063"/>
            <a:ext cx="316865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12"/>
          <p:cNvSpPr txBox="1">
            <a:spLocks noChangeArrowheads="1"/>
          </p:cNvSpPr>
          <p:nvPr/>
        </p:nvSpPr>
        <p:spPr bwMode="auto">
          <a:xfrm>
            <a:off x="1258888" y="1895475"/>
            <a:ext cx="1020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baseline="30000">
                <a:latin typeface="Garamond" pitchFamily="18" charset="0"/>
                <a:cs typeface="Courier New" pitchFamily="49" charset="0"/>
              </a:rPr>
              <a:t>47</a:t>
            </a:r>
            <a:r>
              <a:rPr lang="it-IT" b="1">
                <a:latin typeface="Garamond" pitchFamily="18" charset="0"/>
                <a:cs typeface="Courier New" pitchFamily="49" charset="0"/>
              </a:rPr>
              <a:t>Ca</a:t>
            </a:r>
          </a:p>
        </p:txBody>
      </p:sp>
      <p:sp>
        <p:nvSpPr>
          <p:cNvPr id="39941" name="Text Box 13"/>
          <p:cNvSpPr txBox="1">
            <a:spLocks noChangeArrowheads="1"/>
          </p:cNvSpPr>
          <p:nvPr/>
        </p:nvSpPr>
        <p:spPr bwMode="auto">
          <a:xfrm>
            <a:off x="2625725" y="1895475"/>
            <a:ext cx="122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baseline="30000">
                <a:latin typeface="Garamond" pitchFamily="18" charset="0"/>
                <a:cs typeface="Courier New" pitchFamily="49" charset="0"/>
              </a:rPr>
              <a:t>49</a:t>
            </a:r>
            <a:r>
              <a:rPr lang="it-IT" b="1">
                <a:latin typeface="Garamond" pitchFamily="18" charset="0"/>
                <a:cs typeface="Courier New" pitchFamily="49" charset="0"/>
              </a:rPr>
              <a:t>Sc</a:t>
            </a:r>
          </a:p>
        </p:txBody>
      </p:sp>
      <p:sp>
        <p:nvSpPr>
          <p:cNvPr id="39942" name="Text Box 14"/>
          <p:cNvSpPr txBox="1">
            <a:spLocks noChangeArrowheads="1"/>
          </p:cNvSpPr>
          <p:nvPr/>
        </p:nvSpPr>
        <p:spPr bwMode="auto">
          <a:xfrm>
            <a:off x="6172200" y="1989138"/>
            <a:ext cx="646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latin typeface="Garamond" pitchFamily="18" charset="0"/>
                <a:cs typeface="Courier New" pitchFamily="49" charset="0"/>
              </a:rPr>
              <a:t>E</a:t>
            </a:r>
            <a:r>
              <a:rPr lang="it-IT" b="1" baseline="-25000">
                <a:latin typeface="Garamond" pitchFamily="18" charset="0"/>
                <a:cs typeface="Courier New" pitchFamily="49" charset="0"/>
              </a:rPr>
              <a:t>k</a:t>
            </a:r>
            <a:endParaRPr lang="it-IT" b="1"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39943" name="Text Box 15"/>
          <p:cNvSpPr txBox="1">
            <a:spLocks noChangeArrowheads="1"/>
          </p:cNvSpPr>
          <p:nvPr/>
        </p:nvSpPr>
        <p:spPr bwMode="auto">
          <a:xfrm>
            <a:off x="7451725" y="1989138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latin typeface="Symbol" pitchFamily="18" charset="2"/>
                <a:cs typeface="Courier New" pitchFamily="49" charset="0"/>
              </a:rPr>
              <a:t>q</a:t>
            </a:r>
          </a:p>
        </p:txBody>
      </p:sp>
      <p:grpSp>
        <p:nvGrpSpPr>
          <p:cNvPr id="39944" name="Group 26"/>
          <p:cNvGrpSpPr>
            <a:grpSpLocks/>
          </p:cNvGrpSpPr>
          <p:nvPr/>
        </p:nvGrpSpPr>
        <p:grpSpPr bwMode="auto">
          <a:xfrm>
            <a:off x="611188" y="5156200"/>
            <a:ext cx="3816350" cy="1152525"/>
            <a:chOff x="930" y="3248"/>
            <a:chExt cx="2404" cy="726"/>
          </a:xfrm>
        </p:grpSpPr>
        <p:sp>
          <p:nvSpPr>
            <p:cNvPr id="39948" name="Text Box 16"/>
            <p:cNvSpPr txBox="1">
              <a:spLocks noChangeArrowheads="1"/>
            </p:cNvSpPr>
            <p:nvPr/>
          </p:nvSpPr>
          <p:spPr bwMode="auto">
            <a:xfrm>
              <a:off x="1565" y="3303"/>
              <a:ext cx="117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b="1">
                  <a:latin typeface="Garamond" pitchFamily="18" charset="0"/>
                  <a:cs typeface="Courier New" pitchFamily="49" charset="0"/>
                </a:rPr>
                <a:t>GRAZING input</a:t>
              </a:r>
            </a:p>
          </p:txBody>
        </p:sp>
        <p:sp>
          <p:nvSpPr>
            <p:cNvPr id="39949" name="Line 17"/>
            <p:cNvSpPr>
              <a:spLocks noChangeShapeType="1"/>
            </p:cNvSpPr>
            <p:nvPr/>
          </p:nvSpPr>
          <p:spPr bwMode="auto">
            <a:xfrm>
              <a:off x="1111" y="3411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50" name="Oval 18"/>
            <p:cNvSpPr>
              <a:spLocks noChangeArrowheads="1"/>
            </p:cNvSpPr>
            <p:nvPr/>
          </p:nvSpPr>
          <p:spPr bwMode="auto">
            <a:xfrm>
              <a:off x="1202" y="3547"/>
              <a:ext cx="90" cy="9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9951" name="Oval 19"/>
            <p:cNvSpPr>
              <a:spLocks noChangeArrowheads="1"/>
            </p:cNvSpPr>
            <p:nvPr/>
          </p:nvSpPr>
          <p:spPr bwMode="auto">
            <a:xfrm>
              <a:off x="1199" y="3735"/>
              <a:ext cx="90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D42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39952" name="Text Box 20"/>
            <p:cNvSpPr txBox="1">
              <a:spLocks noChangeArrowheads="1"/>
            </p:cNvSpPr>
            <p:nvPr/>
          </p:nvSpPr>
          <p:spPr bwMode="auto">
            <a:xfrm>
              <a:off x="1559" y="3502"/>
              <a:ext cx="154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b="1">
                  <a:latin typeface="Garamond" pitchFamily="18" charset="0"/>
                  <a:cs typeface="Courier New" pitchFamily="49" charset="0"/>
                </a:rPr>
                <a:t>GRAZING-</a:t>
              </a:r>
              <a:r>
                <a:rPr lang="it-IT" sz="1400" b="1">
                  <a:solidFill>
                    <a:srgbClr val="FF0000"/>
                  </a:solidFill>
                  <a:latin typeface="Garamond" pitchFamily="18" charset="0"/>
                  <a:cs typeface="Courier New" pitchFamily="49" charset="0"/>
                </a:rPr>
                <a:t>Transp</a:t>
              </a:r>
            </a:p>
          </p:txBody>
        </p:sp>
        <p:sp>
          <p:nvSpPr>
            <p:cNvPr id="39953" name="Text Box 21"/>
            <p:cNvSpPr txBox="1">
              <a:spLocks noChangeArrowheads="1"/>
            </p:cNvSpPr>
            <p:nvPr/>
          </p:nvSpPr>
          <p:spPr bwMode="auto">
            <a:xfrm>
              <a:off x="1565" y="3684"/>
              <a:ext cx="17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b="1">
                  <a:latin typeface="Garamond" pitchFamily="18" charset="0"/>
                  <a:cs typeface="Courier New" pitchFamily="49" charset="0"/>
                </a:rPr>
                <a:t>GRAZING-</a:t>
              </a:r>
              <a:r>
                <a:rPr lang="it-IT" sz="1400" b="1">
                  <a:solidFill>
                    <a:srgbClr val="FF0000"/>
                  </a:solidFill>
                  <a:latin typeface="Garamond" pitchFamily="18" charset="0"/>
                  <a:cs typeface="Courier New" pitchFamily="49" charset="0"/>
                </a:rPr>
                <a:t>Transp</a:t>
              </a:r>
              <a:r>
                <a:rPr lang="it-IT" sz="1400" b="1">
                  <a:latin typeface="Garamond" pitchFamily="18" charset="0"/>
                  <a:cs typeface="Courier New" pitchFamily="49" charset="0"/>
                </a:rPr>
                <a:t> * f(E,</a:t>
              </a:r>
              <a:r>
                <a:rPr lang="it-IT" sz="1400" b="1">
                  <a:latin typeface="Symbol" pitchFamily="18" charset="2"/>
                  <a:cs typeface="Courier New" pitchFamily="49" charset="0"/>
                </a:rPr>
                <a:t>q</a:t>
              </a:r>
              <a:r>
                <a:rPr lang="it-IT" sz="1400" b="1">
                  <a:latin typeface="Garamond" pitchFamily="18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39954" name="Rectangle 22"/>
            <p:cNvSpPr>
              <a:spLocks noChangeArrowheads="1"/>
            </p:cNvSpPr>
            <p:nvPr/>
          </p:nvSpPr>
          <p:spPr bwMode="auto">
            <a:xfrm>
              <a:off x="930" y="3248"/>
              <a:ext cx="2359" cy="7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sp>
        <p:nvSpPr>
          <p:cNvPr id="39945" name="Text Box 23"/>
          <p:cNvSpPr txBox="1">
            <a:spLocks noChangeArrowheads="1"/>
          </p:cNvSpPr>
          <p:nvPr/>
        </p:nvSpPr>
        <p:spPr bwMode="auto">
          <a:xfrm>
            <a:off x="611188" y="354013"/>
            <a:ext cx="7921625" cy="8001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 algn="ctr"/>
            <a:r>
              <a:rPr lang="it-IT" b="1">
                <a:solidFill>
                  <a:schemeClr val="bg1"/>
                </a:solidFill>
                <a:latin typeface="Garamond" pitchFamily="18" charset="0"/>
                <a:cs typeface="Courier New" pitchFamily="49" charset="0"/>
              </a:rPr>
              <a:t>Test of the calculated response </a:t>
            </a:r>
          </a:p>
          <a:p>
            <a:pPr algn="ctr"/>
            <a:r>
              <a:rPr lang="it-IT" b="1">
                <a:solidFill>
                  <a:schemeClr val="bg1"/>
                </a:solidFill>
                <a:latin typeface="Garamond" pitchFamily="18" charset="0"/>
                <a:cs typeface="Courier New" pitchFamily="49" charset="0"/>
              </a:rPr>
              <a:t>with INPUT theoretical distributions</a:t>
            </a:r>
            <a:endParaRPr lang="it-IT">
              <a:solidFill>
                <a:schemeClr val="bg1"/>
              </a:solidFill>
              <a:latin typeface="Garamond" pitchFamily="18" charset="0"/>
              <a:cs typeface="Courier New" pitchFamily="49" charset="0"/>
            </a:endParaRPr>
          </a:p>
        </p:txBody>
      </p:sp>
      <p:sp>
        <p:nvSpPr>
          <p:cNvPr id="39946" name="Text Box 24"/>
          <p:cNvSpPr txBox="1">
            <a:spLocks noChangeArrowheads="1"/>
          </p:cNvSpPr>
          <p:nvPr/>
        </p:nvSpPr>
        <p:spPr bwMode="auto">
          <a:xfrm>
            <a:off x="611188" y="1268413"/>
            <a:ext cx="7921625" cy="4746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r>
              <a:rPr lang="it-IT" b="1">
                <a:latin typeface="Garamond" pitchFamily="18" charset="0"/>
                <a:cs typeface="Courier New" pitchFamily="49" charset="0"/>
              </a:rPr>
              <a:t>      (d</a:t>
            </a:r>
            <a:r>
              <a:rPr lang="it-IT" b="1">
                <a:latin typeface="Symbol" pitchFamily="18" charset="2"/>
                <a:cs typeface="Courier New" pitchFamily="49" charset="0"/>
              </a:rPr>
              <a:t>s</a:t>
            </a:r>
            <a:r>
              <a:rPr lang="it-IT" b="1">
                <a:latin typeface="Garamond" pitchFamily="18" charset="0"/>
                <a:cs typeface="Courier New" pitchFamily="49" charset="0"/>
              </a:rPr>
              <a:t>/d</a:t>
            </a:r>
            <a:r>
              <a:rPr lang="it-IT" b="1">
                <a:latin typeface="Symbol" pitchFamily="18" charset="2"/>
                <a:cs typeface="Courier New" pitchFamily="49" charset="0"/>
              </a:rPr>
              <a:t>W</a:t>
            </a:r>
            <a:r>
              <a:rPr lang="it-IT" b="1">
                <a:latin typeface="Garamond" pitchFamily="18" charset="0"/>
                <a:cs typeface="Courier New" pitchFamily="49" charset="0"/>
              </a:rPr>
              <a:t>dE)</a:t>
            </a:r>
            <a:r>
              <a:rPr lang="it-IT" b="1" baseline="-25000">
                <a:latin typeface="Garamond" pitchFamily="18" charset="0"/>
                <a:cs typeface="Courier New" pitchFamily="49" charset="0"/>
              </a:rPr>
              <a:t>GRAZING</a:t>
            </a:r>
            <a:r>
              <a:rPr lang="it-IT" b="1">
                <a:latin typeface="Garamond" pitchFamily="18" charset="0"/>
                <a:cs typeface="Courier New" pitchFamily="49" charset="0"/>
              </a:rPr>
              <a:t> </a:t>
            </a:r>
            <a:r>
              <a:rPr lang="it-IT" b="1">
                <a:latin typeface="Garamond" pitchFamily="18" charset="0"/>
                <a:cs typeface="Courier New" pitchFamily="49" charset="0"/>
                <a:sym typeface="Symbol" pitchFamily="18" charset="2"/>
              </a:rPr>
              <a:t></a:t>
            </a:r>
            <a:r>
              <a:rPr lang="it-IT" b="1">
                <a:latin typeface="Garamond" pitchFamily="18" charset="0"/>
                <a:cs typeface="Courier New" pitchFamily="49" charset="0"/>
              </a:rPr>
              <a:t> (d</a:t>
            </a:r>
            <a:r>
              <a:rPr lang="it-IT" b="1">
                <a:latin typeface="Symbol" pitchFamily="18" charset="2"/>
                <a:cs typeface="Courier New" pitchFamily="49" charset="0"/>
              </a:rPr>
              <a:t>s</a:t>
            </a:r>
            <a:r>
              <a:rPr lang="it-IT" b="1">
                <a:latin typeface="Garamond" pitchFamily="18" charset="0"/>
                <a:cs typeface="Courier New" pitchFamily="49" charset="0"/>
              </a:rPr>
              <a:t>/d</a:t>
            </a:r>
            <a:r>
              <a:rPr lang="it-IT" b="1">
                <a:latin typeface="Symbol" pitchFamily="18" charset="2"/>
                <a:cs typeface="Courier New" pitchFamily="49" charset="0"/>
              </a:rPr>
              <a:t>W</a:t>
            </a:r>
            <a:r>
              <a:rPr lang="it-IT" b="1">
                <a:latin typeface="Garamond" pitchFamily="18" charset="0"/>
                <a:cs typeface="Courier New" pitchFamily="49" charset="0"/>
              </a:rPr>
              <a:t>dE)</a:t>
            </a:r>
            <a:r>
              <a:rPr lang="it-IT" b="1" baseline="-25000">
                <a:latin typeface="Garamond" pitchFamily="18" charset="0"/>
                <a:cs typeface="Courier New" pitchFamily="49" charset="0"/>
              </a:rPr>
              <a:t>GRAZING-</a:t>
            </a:r>
            <a:r>
              <a:rPr lang="it-IT" b="1" baseline="-25000">
                <a:solidFill>
                  <a:srgbClr val="FF0000"/>
                </a:solidFill>
                <a:latin typeface="Garamond" pitchFamily="18" charset="0"/>
                <a:cs typeface="Courier New" pitchFamily="49" charset="0"/>
              </a:rPr>
              <a:t>Transp</a:t>
            </a:r>
            <a:r>
              <a:rPr lang="it-IT" b="1">
                <a:latin typeface="Garamond" pitchFamily="18" charset="0"/>
                <a:cs typeface="Courier New" pitchFamily="49" charset="0"/>
              </a:rPr>
              <a:t> * f(E,</a:t>
            </a:r>
            <a:r>
              <a:rPr lang="it-IT" b="1">
                <a:latin typeface="Symbol" pitchFamily="18" charset="2"/>
                <a:cs typeface="Courier New" pitchFamily="49" charset="0"/>
              </a:rPr>
              <a:t>q</a:t>
            </a:r>
            <a:r>
              <a:rPr lang="it-IT" b="1">
                <a:latin typeface="Garamond" pitchFamily="18" charset="0"/>
                <a:cs typeface="Courier New" pitchFamily="49" charset="0"/>
              </a:rPr>
              <a:t>)</a:t>
            </a:r>
          </a:p>
        </p:txBody>
      </p:sp>
      <p:sp>
        <p:nvSpPr>
          <p:cNvPr id="39947" name="Text Box 27"/>
          <p:cNvSpPr txBox="1">
            <a:spLocks noChangeArrowheads="1"/>
          </p:cNvSpPr>
          <p:nvPr/>
        </p:nvSpPr>
        <p:spPr bwMode="auto">
          <a:xfrm>
            <a:off x="3851275" y="2349500"/>
            <a:ext cx="1441450" cy="720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b="1">
                <a:latin typeface="Garamond" pitchFamily="18" charset="0"/>
                <a:cs typeface="Courier New" pitchFamily="49" charset="0"/>
              </a:rPr>
              <a:t>GRAZING model: (</a:t>
            </a:r>
            <a:r>
              <a:rPr lang="en-GB" sz="1000" b="1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Courier New" pitchFamily="49" charset="0"/>
              </a:rPr>
              <a:t>A.Winther, Nucl.Phys.A594 (1995)203)</a:t>
            </a:r>
            <a:endParaRPr lang="it-IT" sz="1000" b="1">
              <a:solidFill>
                <a:srgbClr val="000000"/>
              </a:solidFill>
              <a:latin typeface="Garamond" pitchFamily="18" charset="0"/>
              <a:ea typeface="Times New Roman" pitchFamily="18" charset="0"/>
              <a:cs typeface="Courier New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916113"/>
            <a:ext cx="4992688" cy="3600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250825" y="4799013"/>
            <a:ext cx="3384550" cy="1016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latin typeface="+mj-lt"/>
                <a:cs typeface="+mn-cs"/>
              </a:rPr>
              <a:t>Enhancement  needed for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latin typeface="+mj-lt"/>
                <a:cs typeface="+mn-cs"/>
              </a:rPr>
              <a:t>two particle transfer probabilities</a:t>
            </a:r>
            <a:endParaRPr lang="it-IT" sz="2000" b="1" dirty="0">
              <a:solidFill>
                <a:srgbClr val="FFFF00"/>
              </a:solidFill>
              <a:latin typeface="+mj-lt"/>
              <a:cs typeface="+mn-cs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3924300" y="5568950"/>
            <a:ext cx="4283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>
                <a:latin typeface="Calibri" pitchFamily="34" charset="0"/>
              </a:rPr>
              <a:t>R. Künkel et al., Z. Phys. 336(1990)336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latin typeface="+mj-lt"/>
                <a:ea typeface="+mj-ea"/>
                <a:cs typeface="+mj-cs"/>
              </a:rPr>
              <a:t>Sub-barrier transfer reactions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0" y="1844675"/>
            <a:ext cx="38512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FFFF00"/>
                </a:solidFill>
                <a:latin typeface="+mj-lt"/>
                <a:cs typeface="+mn-cs"/>
              </a:rPr>
              <a:t>Simple empirical model</a:t>
            </a:r>
            <a:r>
              <a:rPr lang="en-US" sz="2000" b="1" dirty="0">
                <a:solidFill>
                  <a:srgbClr val="FFFF00"/>
                </a:solidFill>
                <a:latin typeface="+mj-lt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cs typeface="+mn-cs"/>
              </a:rPr>
              <a:t>(successive transfer):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latin typeface="+mn-lt"/>
                <a:cs typeface="+mn-cs"/>
              </a:rPr>
              <a:t>P</a:t>
            </a:r>
            <a:r>
              <a:rPr lang="en-US" sz="2000" b="1" baseline="30000" dirty="0">
                <a:solidFill>
                  <a:srgbClr val="FFFF00"/>
                </a:solidFill>
                <a:latin typeface="+mn-lt"/>
                <a:cs typeface="+mn-cs"/>
              </a:rPr>
              <a:t>(2)</a:t>
            </a:r>
            <a:r>
              <a:rPr lang="en-US" sz="2000" b="1" dirty="0">
                <a:solidFill>
                  <a:srgbClr val="FFFF00"/>
                </a:solidFill>
                <a:latin typeface="+mn-lt"/>
                <a:cs typeface="+mn-cs"/>
              </a:rPr>
              <a:t> = P</a:t>
            </a:r>
            <a:r>
              <a:rPr lang="en-US" sz="2000" b="1" baseline="30000" dirty="0">
                <a:solidFill>
                  <a:srgbClr val="FFFF00"/>
                </a:solidFill>
                <a:latin typeface="+mn-lt"/>
                <a:cs typeface="+mn-cs"/>
              </a:rPr>
              <a:t>(1)</a:t>
            </a:r>
            <a:r>
              <a:rPr lang="en-US" sz="2000" b="1" dirty="0">
                <a:solidFill>
                  <a:srgbClr val="FFFF00"/>
                </a:solidFill>
                <a:latin typeface="+mn-lt"/>
                <a:cs typeface="+mn-cs"/>
              </a:rPr>
              <a:t>*P</a:t>
            </a:r>
            <a:r>
              <a:rPr lang="en-US" sz="2000" b="1" baseline="30000" dirty="0">
                <a:solidFill>
                  <a:srgbClr val="FFFF00"/>
                </a:solidFill>
                <a:latin typeface="+mn-lt"/>
                <a:cs typeface="+mn-cs"/>
              </a:rPr>
              <a:t>(1)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FFFF00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latin typeface="+mj-lt"/>
                <a:cs typeface="+mn-cs"/>
              </a:rPr>
              <a:t>P</a:t>
            </a:r>
            <a:r>
              <a:rPr lang="en-US" sz="2000" b="1" baseline="30000" dirty="0">
                <a:solidFill>
                  <a:srgbClr val="FFFF00"/>
                </a:solidFill>
                <a:latin typeface="+mj-lt"/>
                <a:cs typeface="+mn-cs"/>
              </a:rPr>
              <a:t>(3)</a:t>
            </a:r>
            <a:r>
              <a:rPr lang="en-US" sz="2000" b="1" dirty="0">
                <a:solidFill>
                  <a:srgbClr val="FFFF00"/>
                </a:solidFill>
                <a:latin typeface="+mj-lt"/>
                <a:cs typeface="+mn-cs"/>
              </a:rPr>
              <a:t> = P</a:t>
            </a:r>
            <a:r>
              <a:rPr lang="en-US" sz="2000" b="1" baseline="30000" dirty="0">
                <a:solidFill>
                  <a:srgbClr val="FFFF00"/>
                </a:solidFill>
                <a:latin typeface="+mj-lt"/>
                <a:cs typeface="+mn-cs"/>
              </a:rPr>
              <a:t>(1)</a:t>
            </a:r>
            <a:r>
              <a:rPr lang="en-US" sz="2000" b="1" dirty="0">
                <a:solidFill>
                  <a:srgbClr val="FFFF00"/>
                </a:solidFill>
                <a:latin typeface="+mj-lt"/>
                <a:cs typeface="+mn-cs"/>
              </a:rPr>
              <a:t>*P</a:t>
            </a:r>
            <a:r>
              <a:rPr lang="en-US" sz="2000" b="1" baseline="30000" dirty="0">
                <a:solidFill>
                  <a:srgbClr val="FFFF00"/>
                </a:solidFill>
                <a:latin typeface="+mj-lt"/>
                <a:cs typeface="+mn-cs"/>
              </a:rPr>
              <a:t>(1)</a:t>
            </a:r>
            <a:r>
              <a:rPr lang="en-US" sz="2000" b="1" dirty="0">
                <a:solidFill>
                  <a:srgbClr val="FFFF00"/>
                </a:solidFill>
                <a:latin typeface="+mj-lt"/>
                <a:cs typeface="+mn-cs"/>
              </a:rPr>
              <a:t>*P</a:t>
            </a:r>
            <a:r>
              <a:rPr lang="en-US" sz="2000" b="1" baseline="30000" dirty="0">
                <a:solidFill>
                  <a:srgbClr val="FFFF00"/>
                </a:solidFill>
                <a:latin typeface="+mj-lt"/>
                <a:cs typeface="+mn-cs"/>
              </a:rPr>
              <a:t>(1)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1763713" y="3860800"/>
            <a:ext cx="360362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5368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7313" y="1341438"/>
            <a:ext cx="197167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9657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11188" y="1614488"/>
            <a:ext cx="3240087" cy="3222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500" b="1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Direct kinematics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292725" y="1614488"/>
            <a:ext cx="3240088" cy="3222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500" b="1" dirty="0">
                <a:solidFill>
                  <a:srgbClr val="FFFF00"/>
                </a:solidFill>
                <a:latin typeface="+mj-lt"/>
                <a:cs typeface="Courier New" pitchFamily="49" charset="0"/>
              </a:rPr>
              <a:t>Inverse kinematics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latin typeface="+mj-lt"/>
                <a:ea typeface="+mj-ea"/>
                <a:cs typeface="+mj-cs"/>
              </a:rPr>
              <a:t>The experiment – </a:t>
            </a:r>
            <a:r>
              <a:rPr lang="it-IT" sz="3500" b="1" baseline="30000" dirty="0">
                <a:latin typeface="+mj-lt"/>
                <a:ea typeface="+mj-ea"/>
                <a:cs typeface="+mj-cs"/>
              </a:rPr>
              <a:t>60</a:t>
            </a:r>
            <a:r>
              <a:rPr lang="it-IT" sz="3500" b="1" dirty="0">
                <a:latin typeface="+mj-lt"/>
                <a:ea typeface="+mj-ea"/>
                <a:cs typeface="+mj-cs"/>
              </a:rPr>
              <a:t>Ni +</a:t>
            </a:r>
            <a:r>
              <a:rPr lang="it-IT" sz="3500" b="1" baseline="30000" dirty="0">
                <a:latin typeface="+mj-lt"/>
                <a:ea typeface="+mj-ea"/>
                <a:cs typeface="+mj-cs"/>
              </a:rPr>
              <a:t>116</a:t>
            </a:r>
            <a:r>
              <a:rPr lang="it-IT" sz="3500" b="1" dirty="0">
                <a:latin typeface="+mj-lt"/>
                <a:ea typeface="+mj-ea"/>
                <a:cs typeface="+mj-cs"/>
              </a:rPr>
              <a:t>Sn</a:t>
            </a:r>
            <a:endParaRPr lang="en-GB" sz="29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8437" name="Picture 13" descr="RV-energy-423.jpeg"/>
          <p:cNvPicPr>
            <a:picLocks noChangeAspect="1"/>
          </p:cNvPicPr>
          <p:nvPr/>
        </p:nvPicPr>
        <p:blipFill>
          <a:blip r:embed="rId2" cstate="print"/>
          <a:srcRect l="4083" t="16856" r="17712" b="4436"/>
          <a:stretch>
            <a:fillRect/>
          </a:stretch>
        </p:blipFill>
        <p:spPr bwMode="auto">
          <a:xfrm>
            <a:off x="4643438" y="3660775"/>
            <a:ext cx="410527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8391525" y="3644900"/>
            <a:ext cx="1004888" cy="273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eaVert" lIns="0" tIns="17600" rIns="0" bIns="0" anchor="ctr"/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2000">
                <a:latin typeface="Calibri" pitchFamily="34" charset="0"/>
              </a:rPr>
              <a:t>RV  [a. u.]</a:t>
            </a:r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4500563" y="6381750"/>
            <a:ext cx="4103687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6001" rIns="0" bIns="0" anchor="ctr"/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>
                <a:latin typeface="Calibri" pitchFamily="34" charset="0"/>
              </a:rPr>
              <a:t>Energy [a.u.]</a:t>
            </a:r>
          </a:p>
        </p:txBody>
      </p:sp>
      <p:sp>
        <p:nvSpPr>
          <p:cNvPr id="18440" name="Rectangle 1"/>
          <p:cNvSpPr>
            <a:spLocks noGrp="1" noChangeArrowheads="1"/>
          </p:cNvSpPr>
          <p:nvPr>
            <p:ph type="title"/>
          </p:nvPr>
        </p:nvSpPr>
        <p:spPr>
          <a:xfrm rot="10800000">
            <a:off x="-69850" y="3644900"/>
            <a:ext cx="538163" cy="2736850"/>
          </a:xfrm>
        </p:spPr>
        <p:txBody>
          <a:bodyPr vert="eaVert" tIns="1760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2000" smtClean="0"/>
              <a:t>A/q  [a.u.]</a:t>
            </a:r>
          </a:p>
        </p:txBody>
      </p:sp>
      <p:pic>
        <p:nvPicPr>
          <p:cNvPr id="18441" name="Picture 2"/>
          <p:cNvPicPr>
            <a:picLocks noChangeAspect="1" noChangeArrowheads="1"/>
          </p:cNvPicPr>
          <p:nvPr/>
        </p:nvPicPr>
        <p:blipFill>
          <a:blip r:embed="rId3" cstate="print"/>
          <a:srcRect l="4913" b="3854"/>
          <a:stretch>
            <a:fillRect/>
          </a:stretch>
        </p:blipFill>
        <p:spPr bwMode="auto">
          <a:xfrm>
            <a:off x="401638" y="3644900"/>
            <a:ext cx="4098925" cy="273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42" name="Text Box 3"/>
          <p:cNvSpPr txBox="1">
            <a:spLocks noChangeArrowheads="1"/>
          </p:cNvSpPr>
          <p:nvPr/>
        </p:nvSpPr>
        <p:spPr bwMode="auto">
          <a:xfrm>
            <a:off x="395288" y="6323013"/>
            <a:ext cx="4105275" cy="534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6001" rIns="0" bIns="0" anchor="ctr"/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>
                <a:latin typeface="Calibri" pitchFamily="34" charset="0"/>
              </a:rPr>
              <a:t>X-ppac [a.u.]</a:t>
            </a:r>
          </a:p>
        </p:txBody>
      </p:sp>
      <p:sp>
        <p:nvSpPr>
          <p:cNvPr id="18443" name="Text Box 181"/>
          <p:cNvSpPr txBox="1">
            <a:spLocks noChangeArrowheads="1"/>
          </p:cNvSpPr>
          <p:nvPr/>
        </p:nvSpPr>
        <p:spPr bwMode="auto">
          <a:xfrm>
            <a:off x="611188" y="2239963"/>
            <a:ext cx="3240087" cy="11668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latin typeface="Garamond" pitchFamily="18" charset="0"/>
                <a:cs typeface="Courier New" pitchFamily="49" charset="0"/>
              </a:rPr>
              <a:t>Angular distributions</a:t>
            </a:r>
          </a:p>
          <a:p>
            <a:pPr algn="ctr">
              <a:spcBef>
                <a:spcPct val="50000"/>
              </a:spcBef>
            </a:pPr>
            <a:r>
              <a:rPr lang="it-IT" sz="1600" b="1">
                <a:latin typeface="Symbol" pitchFamily="18" charset="2"/>
                <a:cs typeface="Courier New" pitchFamily="49" charset="0"/>
              </a:rPr>
              <a:t>q</a:t>
            </a:r>
            <a:r>
              <a:rPr lang="it-IT" sz="1600" b="1" baseline="-25000">
                <a:latin typeface="Garamond" pitchFamily="18" charset="0"/>
                <a:cs typeface="Courier New" pitchFamily="49" charset="0"/>
              </a:rPr>
              <a:t>lab</a:t>
            </a:r>
            <a:r>
              <a:rPr lang="it-IT" sz="1600" b="1">
                <a:latin typeface="Garamond" pitchFamily="18" charset="0"/>
                <a:cs typeface="Courier New" pitchFamily="49" charset="0"/>
              </a:rPr>
              <a:t> = 50° and 70°</a:t>
            </a:r>
          </a:p>
          <a:p>
            <a:pPr algn="ctr">
              <a:spcBef>
                <a:spcPct val="50000"/>
              </a:spcBef>
            </a:pPr>
            <a:r>
              <a:rPr lang="it-IT" sz="1600" b="1">
                <a:latin typeface="Garamond" pitchFamily="18" charset="0"/>
                <a:cs typeface="Courier New" pitchFamily="49" charset="0"/>
              </a:rPr>
              <a:t>(D ≈ 14.5 fm and 16.7 fm)</a:t>
            </a:r>
          </a:p>
        </p:txBody>
      </p:sp>
      <p:sp>
        <p:nvSpPr>
          <p:cNvPr id="18444" name="Text Box 181"/>
          <p:cNvSpPr txBox="1">
            <a:spLocks noChangeArrowheads="1"/>
          </p:cNvSpPr>
          <p:nvPr/>
        </p:nvSpPr>
        <p:spPr bwMode="auto">
          <a:xfrm>
            <a:off x="5292725" y="2239963"/>
            <a:ext cx="3240088" cy="11668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latin typeface="Garamond" pitchFamily="18" charset="0"/>
                <a:cs typeface="Courier New" pitchFamily="49" charset="0"/>
              </a:rPr>
              <a:t>Excitation function</a:t>
            </a:r>
          </a:p>
          <a:p>
            <a:pPr algn="ctr">
              <a:spcBef>
                <a:spcPct val="50000"/>
              </a:spcBef>
            </a:pPr>
            <a:r>
              <a:rPr lang="it-IT" sz="1600" b="1">
                <a:latin typeface="Garamond" pitchFamily="18" charset="0"/>
                <a:cs typeface="Courier New" pitchFamily="49" charset="0"/>
              </a:rPr>
              <a:t>E</a:t>
            </a:r>
            <a:r>
              <a:rPr lang="it-IT" sz="1600" b="1" baseline="-25000">
                <a:latin typeface="Garamond" pitchFamily="18" charset="0"/>
                <a:cs typeface="Courier New" pitchFamily="49" charset="0"/>
              </a:rPr>
              <a:t>beam</a:t>
            </a:r>
            <a:r>
              <a:rPr lang="it-IT" sz="1600" b="1">
                <a:latin typeface="Garamond" pitchFamily="18" charset="0"/>
                <a:cs typeface="Courier New" pitchFamily="49" charset="0"/>
              </a:rPr>
              <a:t> ≈ 395 – 500 MeV (</a:t>
            </a:r>
            <a:r>
              <a:rPr lang="it-IT" sz="1600" b="1">
                <a:latin typeface="Symbol" pitchFamily="18" charset="2"/>
                <a:cs typeface="Courier New" pitchFamily="49" charset="0"/>
              </a:rPr>
              <a:t>q</a:t>
            </a:r>
            <a:r>
              <a:rPr lang="it-IT" sz="1600" b="1" baseline="-25000">
                <a:latin typeface="Garamond" pitchFamily="18" charset="0"/>
                <a:cs typeface="Courier New" pitchFamily="49" charset="0"/>
              </a:rPr>
              <a:t>lab</a:t>
            </a:r>
            <a:r>
              <a:rPr lang="it-IT" sz="1600" b="1">
                <a:latin typeface="Garamond" pitchFamily="18" charset="0"/>
                <a:cs typeface="Courier New" pitchFamily="49" charset="0"/>
              </a:rPr>
              <a:t> = 20°)</a:t>
            </a:r>
          </a:p>
          <a:p>
            <a:pPr algn="ctr">
              <a:spcBef>
                <a:spcPct val="50000"/>
              </a:spcBef>
            </a:pPr>
            <a:r>
              <a:rPr lang="it-IT" sz="1600" b="1">
                <a:latin typeface="Garamond" pitchFamily="18" charset="0"/>
                <a:cs typeface="Courier New" pitchFamily="49" charset="0"/>
              </a:rPr>
              <a:t>(D ≈ 12.3 to 15.8 fm)</a:t>
            </a:r>
          </a:p>
        </p:txBody>
      </p:sp>
    </p:spTree>
    <p:extLst>
      <p:ext uri="{BB962C8B-B14F-4D97-AF65-F5344CB8AC3E}">
        <p14:creationId xmlns:p14="http://schemas.microsoft.com/office/powerpoint/2010/main" val="314829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latin typeface="+mj-lt"/>
                <a:ea typeface="+mj-ea"/>
                <a:cs typeface="+mj-cs"/>
              </a:rPr>
              <a:t>Sub-barrier transfer reactions</a:t>
            </a:r>
          </a:p>
        </p:txBody>
      </p:sp>
      <p:grpSp>
        <p:nvGrpSpPr>
          <p:cNvPr id="6147" name="Group 2"/>
          <p:cNvGrpSpPr>
            <a:grpSpLocks/>
          </p:cNvGrpSpPr>
          <p:nvPr/>
        </p:nvGrpSpPr>
        <p:grpSpPr bwMode="auto">
          <a:xfrm>
            <a:off x="428625" y="1144588"/>
            <a:ext cx="4935538" cy="915987"/>
            <a:chOff x="428625" y="857250"/>
            <a:chExt cx="4935538" cy="915988"/>
          </a:xfrm>
        </p:grpSpPr>
        <p:sp>
          <p:nvSpPr>
            <p:cNvPr id="6168" name="Text Box 3"/>
            <p:cNvSpPr txBox="1">
              <a:spLocks noChangeArrowheads="1"/>
            </p:cNvSpPr>
            <p:nvPr/>
          </p:nvSpPr>
          <p:spPr bwMode="auto">
            <a:xfrm>
              <a:off x="428625" y="857250"/>
              <a:ext cx="67468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 b="1" baseline="30000">
                  <a:latin typeface="Calibri" pitchFamily="34" charset="0"/>
                </a:rPr>
                <a:t>58</a:t>
              </a:r>
              <a:r>
                <a:rPr lang="it-IT" sz="1600" b="1">
                  <a:latin typeface="Calibri" pitchFamily="34" charset="0"/>
                </a:rPr>
                <a:t>Ni </a:t>
              </a:r>
              <a:endParaRPr lang="en-US" sz="1600" b="1" baseline="30000">
                <a:latin typeface="Calibri" pitchFamily="34" charset="0"/>
              </a:endParaRPr>
            </a:p>
          </p:txBody>
        </p:sp>
        <p:sp>
          <p:nvSpPr>
            <p:cNvPr id="6169" name="Oval 4"/>
            <p:cNvSpPr>
              <a:spLocks noChangeArrowheads="1"/>
            </p:cNvSpPr>
            <p:nvPr/>
          </p:nvSpPr>
          <p:spPr bwMode="auto">
            <a:xfrm>
              <a:off x="611188" y="1268413"/>
              <a:ext cx="215900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6170" name="Line 6"/>
            <p:cNvSpPr>
              <a:spLocks noChangeShapeType="1"/>
            </p:cNvSpPr>
            <p:nvPr/>
          </p:nvSpPr>
          <p:spPr bwMode="auto">
            <a:xfrm>
              <a:off x="900113" y="1412875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Oval 7"/>
            <p:cNvSpPr>
              <a:spLocks noChangeArrowheads="1"/>
            </p:cNvSpPr>
            <p:nvPr/>
          </p:nvSpPr>
          <p:spPr bwMode="auto">
            <a:xfrm>
              <a:off x="1331913" y="1196975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6172" name="Line 8"/>
            <p:cNvSpPr>
              <a:spLocks noChangeShapeType="1"/>
            </p:cNvSpPr>
            <p:nvPr/>
          </p:nvSpPr>
          <p:spPr bwMode="auto">
            <a:xfrm>
              <a:off x="1908175" y="1412875"/>
              <a:ext cx="503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Rectangle 9"/>
            <p:cNvSpPr>
              <a:spLocks noChangeArrowheads="1"/>
            </p:cNvSpPr>
            <p:nvPr/>
          </p:nvSpPr>
          <p:spPr bwMode="auto">
            <a:xfrm>
              <a:off x="2555875" y="1125538"/>
              <a:ext cx="1081088" cy="6477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6174" name="Text Box 10"/>
            <p:cNvSpPr txBox="1">
              <a:spLocks noChangeArrowheads="1"/>
            </p:cNvSpPr>
            <p:nvPr/>
          </p:nvSpPr>
          <p:spPr bwMode="auto">
            <a:xfrm>
              <a:off x="2700338" y="1268413"/>
              <a:ext cx="7921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b="1">
                  <a:solidFill>
                    <a:srgbClr val="FFFF00"/>
                  </a:solidFill>
                  <a:latin typeface="Calibri" pitchFamily="34" charset="0"/>
                </a:rPr>
                <a:t>RMS</a:t>
              </a:r>
              <a:endParaRPr lang="en-US" b="1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6175" name="Line 11"/>
            <p:cNvSpPr>
              <a:spLocks noChangeShapeType="1"/>
            </p:cNvSpPr>
            <p:nvPr/>
          </p:nvSpPr>
          <p:spPr bwMode="auto">
            <a:xfrm>
              <a:off x="3924300" y="1412875"/>
              <a:ext cx="14398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6" name="Text Box 3"/>
            <p:cNvSpPr txBox="1">
              <a:spLocks noChangeArrowheads="1"/>
            </p:cNvSpPr>
            <p:nvPr/>
          </p:nvSpPr>
          <p:spPr bwMode="auto">
            <a:xfrm>
              <a:off x="1285875" y="857250"/>
              <a:ext cx="64293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 b="1">
                  <a:latin typeface="Calibri" pitchFamily="34" charset="0"/>
                </a:rPr>
                <a:t> </a:t>
              </a:r>
              <a:r>
                <a:rPr lang="it-IT" sz="1600" b="1" baseline="30000">
                  <a:latin typeface="Calibri" pitchFamily="34" charset="0"/>
                </a:rPr>
                <a:t>x</a:t>
              </a:r>
              <a:r>
                <a:rPr lang="it-IT" sz="1600" b="1">
                  <a:latin typeface="Calibri" pitchFamily="34" charset="0"/>
                </a:rPr>
                <a:t>Sn</a:t>
              </a:r>
              <a:endParaRPr lang="en-US" sz="1600" b="1" baseline="30000">
                <a:latin typeface="Calibri" pitchFamily="34" charset="0"/>
              </a:endParaRPr>
            </a:p>
          </p:txBody>
        </p:sp>
      </p:grp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468313" y="2276475"/>
            <a:ext cx="273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>
                <a:latin typeface="Calibri" pitchFamily="34" charset="0"/>
              </a:rPr>
              <a:t>R.Betts et al., PRL59(1987)978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6149" name="Text Box 12"/>
          <p:cNvSpPr txBox="1">
            <a:spLocks noChangeArrowheads="1"/>
          </p:cNvSpPr>
          <p:nvPr/>
        </p:nvSpPr>
        <p:spPr bwMode="auto">
          <a:xfrm>
            <a:off x="468313" y="2640013"/>
            <a:ext cx="4032250" cy="8302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>
                <a:latin typeface="Calibri" pitchFamily="34" charset="0"/>
              </a:rPr>
              <a:t>Measurements at subbarrier energies but for only one nucleon transfer and with very poor Q-value resolution</a:t>
            </a:r>
            <a:endParaRPr lang="en-US" sz="1600" b="1">
              <a:latin typeface="Calibri" pitchFamily="34" charset="0"/>
            </a:endParaRPr>
          </a:p>
        </p:txBody>
      </p:sp>
      <p:grpSp>
        <p:nvGrpSpPr>
          <p:cNvPr id="6150" name="Group 14"/>
          <p:cNvGrpSpPr>
            <a:grpSpLocks/>
          </p:cNvGrpSpPr>
          <p:nvPr/>
        </p:nvGrpSpPr>
        <p:grpSpPr bwMode="auto">
          <a:xfrm>
            <a:off x="250825" y="4221163"/>
            <a:ext cx="4824413" cy="863600"/>
            <a:chOff x="250825" y="1125538"/>
            <a:chExt cx="4824413" cy="863600"/>
          </a:xfrm>
        </p:grpSpPr>
        <p:sp>
          <p:nvSpPr>
            <p:cNvPr id="6155" name="Line 2"/>
            <p:cNvSpPr>
              <a:spLocks noChangeShapeType="1"/>
            </p:cNvSpPr>
            <p:nvPr/>
          </p:nvSpPr>
          <p:spPr bwMode="auto">
            <a:xfrm>
              <a:off x="1763713" y="1412875"/>
              <a:ext cx="31686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56" name="Oval 4"/>
            <p:cNvSpPr>
              <a:spLocks noChangeArrowheads="1"/>
            </p:cNvSpPr>
            <p:nvPr/>
          </p:nvSpPr>
          <p:spPr bwMode="auto">
            <a:xfrm>
              <a:off x="1403350" y="1268413"/>
              <a:ext cx="215900" cy="215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6157" name="Line 6"/>
            <p:cNvSpPr>
              <a:spLocks noChangeShapeType="1"/>
            </p:cNvSpPr>
            <p:nvPr/>
          </p:nvSpPr>
          <p:spPr bwMode="auto">
            <a:xfrm>
              <a:off x="900113" y="1412875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Oval 7"/>
            <p:cNvSpPr>
              <a:spLocks noChangeArrowheads="1"/>
            </p:cNvSpPr>
            <p:nvPr/>
          </p:nvSpPr>
          <p:spPr bwMode="auto">
            <a:xfrm>
              <a:off x="395288" y="1125538"/>
              <a:ext cx="431800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6159" name="Line 8"/>
            <p:cNvSpPr>
              <a:spLocks noChangeShapeType="1"/>
            </p:cNvSpPr>
            <p:nvPr/>
          </p:nvSpPr>
          <p:spPr bwMode="auto">
            <a:xfrm rot="794431">
              <a:off x="1763713" y="1484313"/>
              <a:ext cx="5032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Rectangle 9"/>
            <p:cNvSpPr>
              <a:spLocks noChangeArrowheads="1"/>
            </p:cNvSpPr>
            <p:nvPr/>
          </p:nvSpPr>
          <p:spPr bwMode="auto">
            <a:xfrm rot="757223">
              <a:off x="2339975" y="1341438"/>
              <a:ext cx="1223963" cy="6477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6161" name="Text Box 10"/>
            <p:cNvSpPr txBox="1">
              <a:spLocks noChangeArrowheads="1"/>
            </p:cNvSpPr>
            <p:nvPr/>
          </p:nvSpPr>
          <p:spPr bwMode="auto">
            <a:xfrm rot="773576">
              <a:off x="2411413" y="1484313"/>
              <a:ext cx="12954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b="1">
                  <a:solidFill>
                    <a:srgbClr val="FFFF00"/>
                  </a:solidFill>
                  <a:latin typeface="Calibri" pitchFamily="34" charset="0"/>
                </a:rPr>
                <a:t>Split Pole</a:t>
              </a:r>
              <a:endParaRPr lang="en-US" b="1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6162" name="Line 11"/>
            <p:cNvSpPr>
              <a:spLocks noChangeShapeType="1"/>
            </p:cNvSpPr>
            <p:nvPr/>
          </p:nvSpPr>
          <p:spPr bwMode="auto">
            <a:xfrm rot="759153">
              <a:off x="3635375" y="1989138"/>
              <a:ext cx="14398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Text Box 15"/>
            <p:cNvSpPr txBox="1">
              <a:spLocks noChangeArrowheads="1"/>
            </p:cNvSpPr>
            <p:nvPr/>
          </p:nvSpPr>
          <p:spPr bwMode="auto">
            <a:xfrm>
              <a:off x="3563938" y="1125538"/>
              <a:ext cx="13684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>
                  <a:latin typeface="Calibri" pitchFamily="34" charset="0"/>
                </a:rPr>
                <a:t>beam direction</a:t>
              </a:r>
              <a:endParaRPr lang="en-US" sz="1400">
                <a:latin typeface="Calibri" pitchFamily="34" charset="0"/>
              </a:endParaRPr>
            </a:p>
          </p:txBody>
        </p:sp>
        <p:sp>
          <p:nvSpPr>
            <p:cNvPr id="6164" name="Arc 16"/>
            <p:cNvSpPr>
              <a:spLocks/>
            </p:cNvSpPr>
            <p:nvPr/>
          </p:nvSpPr>
          <p:spPr bwMode="auto">
            <a:xfrm rot="2742231">
              <a:off x="3706813" y="1485900"/>
              <a:ext cx="374650" cy="371475"/>
            </a:xfrm>
            <a:custGeom>
              <a:avLst/>
              <a:gdLst>
                <a:gd name="T0" fmla="*/ 2147483647 w 20728"/>
                <a:gd name="T1" fmla="*/ 0 h 20616"/>
                <a:gd name="T2" fmla="*/ 2147483647 w 20728"/>
                <a:gd name="T3" fmla="*/ 2147483647 h 20616"/>
                <a:gd name="T4" fmla="*/ 0 w 20728"/>
                <a:gd name="T5" fmla="*/ 2147483647 h 20616"/>
                <a:gd name="T6" fmla="*/ 0 60000 65536"/>
                <a:gd name="T7" fmla="*/ 0 60000 65536"/>
                <a:gd name="T8" fmla="*/ 0 60000 65536"/>
                <a:gd name="T9" fmla="*/ 0 w 20728"/>
                <a:gd name="T10" fmla="*/ 0 h 20616"/>
                <a:gd name="T11" fmla="*/ 20728 w 20728"/>
                <a:gd name="T12" fmla="*/ 20616 h 206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28" h="20616" fill="none" extrusionOk="0">
                  <a:moveTo>
                    <a:pt x="6444" y="-1"/>
                  </a:moveTo>
                  <a:cubicBezTo>
                    <a:pt x="13336" y="2154"/>
                    <a:pt x="18696" y="7610"/>
                    <a:pt x="20728" y="14540"/>
                  </a:cubicBezTo>
                </a:path>
                <a:path w="20728" h="20616" stroke="0" extrusionOk="0">
                  <a:moveTo>
                    <a:pt x="6444" y="-1"/>
                  </a:moveTo>
                  <a:cubicBezTo>
                    <a:pt x="13336" y="2154"/>
                    <a:pt x="18696" y="7610"/>
                    <a:pt x="20728" y="14540"/>
                  </a:cubicBezTo>
                  <a:lnTo>
                    <a:pt x="0" y="2061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5" name="Text Box 17"/>
            <p:cNvSpPr txBox="1">
              <a:spLocks noChangeArrowheads="1"/>
            </p:cNvSpPr>
            <p:nvPr/>
          </p:nvSpPr>
          <p:spPr bwMode="auto">
            <a:xfrm>
              <a:off x="3995738" y="1557338"/>
              <a:ext cx="6477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Calibri" pitchFamily="34" charset="0"/>
                </a:rPr>
                <a:t>&gt; </a:t>
              </a:r>
              <a:r>
                <a:rPr lang="it-IT" sz="1400">
                  <a:latin typeface="Calibri" pitchFamily="34" charset="0"/>
                </a:rPr>
                <a:t>10</a:t>
              </a:r>
              <a:r>
                <a:rPr lang="it-IT" sz="1400" baseline="30000">
                  <a:latin typeface="Calibri" pitchFamily="34" charset="0"/>
                </a:rPr>
                <a:t>o </a:t>
              </a:r>
              <a:endParaRPr lang="en-US" sz="1400">
                <a:latin typeface="Calibri" pitchFamily="34" charset="0"/>
              </a:endParaRPr>
            </a:p>
          </p:txBody>
        </p:sp>
        <p:sp>
          <p:nvSpPr>
            <p:cNvPr id="6166" name="Text Box 3"/>
            <p:cNvSpPr txBox="1">
              <a:spLocks noChangeArrowheads="1"/>
            </p:cNvSpPr>
            <p:nvPr/>
          </p:nvSpPr>
          <p:spPr bwMode="auto">
            <a:xfrm>
              <a:off x="250825" y="1628775"/>
              <a:ext cx="79216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 b="1" baseline="30000">
                  <a:latin typeface="Calibri" pitchFamily="34" charset="0"/>
                </a:rPr>
                <a:t>124</a:t>
              </a:r>
              <a:r>
                <a:rPr lang="it-IT" sz="1600" b="1">
                  <a:latin typeface="Calibri" pitchFamily="34" charset="0"/>
                </a:rPr>
                <a:t>Sn </a:t>
              </a:r>
              <a:endParaRPr lang="en-US" sz="1600" b="1" baseline="30000">
                <a:latin typeface="Calibri" pitchFamily="34" charset="0"/>
              </a:endParaRPr>
            </a:p>
          </p:txBody>
        </p:sp>
        <p:sp>
          <p:nvSpPr>
            <p:cNvPr id="6167" name="Text Box 3"/>
            <p:cNvSpPr txBox="1">
              <a:spLocks noChangeArrowheads="1"/>
            </p:cNvSpPr>
            <p:nvPr/>
          </p:nvSpPr>
          <p:spPr bwMode="auto">
            <a:xfrm>
              <a:off x="1258888" y="1628775"/>
              <a:ext cx="576262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 b="1" baseline="30000">
                  <a:latin typeface="Calibri" pitchFamily="34" charset="0"/>
                </a:rPr>
                <a:t>58</a:t>
              </a:r>
              <a:r>
                <a:rPr lang="it-IT" sz="1600" b="1">
                  <a:latin typeface="Calibri" pitchFamily="34" charset="0"/>
                </a:rPr>
                <a:t>Ni </a:t>
              </a:r>
              <a:endParaRPr lang="en-US" sz="1600" b="1" baseline="30000">
                <a:latin typeface="Calibri" pitchFamily="34" charset="0"/>
              </a:endParaRPr>
            </a:p>
          </p:txBody>
        </p:sp>
      </p:grpSp>
      <p:pic>
        <p:nvPicPr>
          <p:cNvPr id="6151" name="Picture 13" descr="lory2-sbt"/>
          <p:cNvPicPr>
            <a:picLocks noChangeAspect="1" noChangeArrowheads="1"/>
          </p:cNvPicPr>
          <p:nvPr/>
        </p:nvPicPr>
        <p:blipFill>
          <a:blip r:embed="rId2" cstate="print"/>
          <a:srcRect t="46741"/>
          <a:stretch>
            <a:fillRect/>
          </a:stretch>
        </p:blipFill>
        <p:spPr bwMode="auto">
          <a:xfrm>
            <a:off x="5867400" y="1282700"/>
            <a:ext cx="236855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860800"/>
            <a:ext cx="3036887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3"/>
          <p:cNvSpPr txBox="1">
            <a:spLocks noChangeArrowheads="1"/>
          </p:cNvSpPr>
          <p:nvPr/>
        </p:nvSpPr>
        <p:spPr bwMode="auto">
          <a:xfrm>
            <a:off x="250825" y="5732463"/>
            <a:ext cx="3024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>
                <a:latin typeface="Calibri" pitchFamily="34" charset="0"/>
              </a:rPr>
              <a:t>C.L.Jiang et al., PRC57(1998)2393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6154" name="Text Box 22"/>
          <p:cNvSpPr txBox="1">
            <a:spLocks noChangeArrowheads="1"/>
          </p:cNvSpPr>
          <p:nvPr/>
        </p:nvSpPr>
        <p:spPr bwMode="auto">
          <a:xfrm>
            <a:off x="250825" y="5373688"/>
            <a:ext cx="3311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>
                <a:latin typeface="Calibri" pitchFamily="34" charset="0"/>
              </a:rPr>
              <a:t>H.Esbensen et al., PRC57(1998)2401</a:t>
            </a:r>
            <a:endParaRPr lang="en-US" sz="1400" b="1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1763713" y="1890713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1403350" y="17462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900113" y="189071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173" name="Oval 6"/>
          <p:cNvSpPr>
            <a:spLocks noChangeArrowheads="1"/>
          </p:cNvSpPr>
          <p:nvPr/>
        </p:nvSpPr>
        <p:spPr bwMode="auto">
          <a:xfrm>
            <a:off x="395288" y="160337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 rot="794431">
            <a:off x="1763713" y="196215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 rot="757223">
            <a:off x="2339975" y="1819275"/>
            <a:ext cx="1223963" cy="6477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 rot="744848">
            <a:off x="2411413" y="196215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FFFF00"/>
                </a:solidFill>
                <a:latin typeface="Calibri" pitchFamily="34" charset="0"/>
              </a:rPr>
              <a:t>PRISMA</a:t>
            </a:r>
            <a:endParaRPr lang="en-US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 rot="759153">
            <a:off x="3635375" y="2466975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3563938" y="160337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>
                <a:latin typeface="Calibri" pitchFamily="34" charset="0"/>
              </a:rPr>
              <a:t>beam direction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7179" name="Arc 13"/>
          <p:cNvSpPr>
            <a:spLocks/>
          </p:cNvSpPr>
          <p:nvPr/>
        </p:nvSpPr>
        <p:spPr bwMode="auto">
          <a:xfrm rot="2742231">
            <a:off x="3706813" y="1963737"/>
            <a:ext cx="374650" cy="371475"/>
          </a:xfrm>
          <a:custGeom>
            <a:avLst/>
            <a:gdLst>
              <a:gd name="T0" fmla="*/ 2147483647 w 20728"/>
              <a:gd name="T1" fmla="*/ 0 h 20616"/>
              <a:gd name="T2" fmla="*/ 2147483647 w 20728"/>
              <a:gd name="T3" fmla="*/ 2147483647 h 20616"/>
              <a:gd name="T4" fmla="*/ 0 w 20728"/>
              <a:gd name="T5" fmla="*/ 2147483647 h 20616"/>
              <a:gd name="T6" fmla="*/ 0 60000 65536"/>
              <a:gd name="T7" fmla="*/ 0 60000 65536"/>
              <a:gd name="T8" fmla="*/ 0 60000 65536"/>
              <a:gd name="T9" fmla="*/ 0 w 20728"/>
              <a:gd name="T10" fmla="*/ 0 h 20616"/>
              <a:gd name="T11" fmla="*/ 20728 w 20728"/>
              <a:gd name="T12" fmla="*/ 20616 h 206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8" h="20616" fill="none" extrusionOk="0">
                <a:moveTo>
                  <a:pt x="6444" y="-1"/>
                </a:moveTo>
                <a:cubicBezTo>
                  <a:pt x="13336" y="2154"/>
                  <a:pt x="18696" y="7610"/>
                  <a:pt x="20728" y="14540"/>
                </a:cubicBezTo>
              </a:path>
              <a:path w="20728" h="20616" stroke="0" extrusionOk="0">
                <a:moveTo>
                  <a:pt x="6444" y="-1"/>
                </a:moveTo>
                <a:cubicBezTo>
                  <a:pt x="13336" y="2154"/>
                  <a:pt x="18696" y="7610"/>
                  <a:pt x="20728" y="14540"/>
                </a:cubicBezTo>
                <a:lnTo>
                  <a:pt x="0" y="2061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3995738" y="203517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</a:rPr>
              <a:t> </a:t>
            </a:r>
            <a:r>
              <a:rPr lang="it-IT" sz="1400">
                <a:latin typeface="Calibri" pitchFamily="34" charset="0"/>
              </a:rPr>
              <a:t>20</a:t>
            </a:r>
            <a:r>
              <a:rPr lang="it-IT" sz="1400" baseline="30000">
                <a:latin typeface="Calibri" pitchFamily="34" charset="0"/>
              </a:rPr>
              <a:t>o 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7181" name="Text Box 15"/>
          <p:cNvSpPr txBox="1">
            <a:spLocks noChangeArrowheads="1"/>
          </p:cNvSpPr>
          <p:nvPr/>
        </p:nvSpPr>
        <p:spPr bwMode="auto">
          <a:xfrm>
            <a:off x="250825" y="2178050"/>
            <a:ext cx="747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baseline="30000">
                <a:latin typeface="Calibri" pitchFamily="34" charset="0"/>
              </a:rPr>
              <a:t>96</a:t>
            </a:r>
            <a:r>
              <a:rPr lang="it-IT" sz="1600" b="1">
                <a:latin typeface="Calibri" pitchFamily="34" charset="0"/>
              </a:rPr>
              <a:t>Zr</a:t>
            </a:r>
            <a:endParaRPr lang="en-US" sz="1600" b="1">
              <a:latin typeface="Calibri" pitchFamily="34" charset="0"/>
            </a:endParaRPr>
          </a:p>
        </p:txBody>
      </p:sp>
      <p:sp>
        <p:nvSpPr>
          <p:cNvPr id="7182" name="Text Box 16"/>
          <p:cNvSpPr txBox="1">
            <a:spLocks noChangeArrowheads="1"/>
          </p:cNvSpPr>
          <p:nvPr/>
        </p:nvSpPr>
        <p:spPr bwMode="auto">
          <a:xfrm>
            <a:off x="1187450" y="2178050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baseline="30000">
                <a:latin typeface="Calibri" pitchFamily="34" charset="0"/>
              </a:rPr>
              <a:t>40</a:t>
            </a:r>
            <a:r>
              <a:rPr lang="it-IT" sz="1600" b="1">
                <a:latin typeface="Calibri" pitchFamily="34" charset="0"/>
              </a:rPr>
              <a:t>Ca</a:t>
            </a:r>
            <a:endParaRPr lang="en-US" sz="1600" b="1">
              <a:latin typeface="Calibri" pitchFamily="34" charset="0"/>
            </a:endParaRPr>
          </a:p>
        </p:txBody>
      </p:sp>
      <p:pic>
        <p:nvPicPr>
          <p:cNvPr id="7183" name="Picture 2" descr="zr94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388" y="1263650"/>
            <a:ext cx="3019425" cy="18049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184" name="Text Box 10"/>
          <p:cNvSpPr txBox="1">
            <a:spLocks noChangeArrowheads="1"/>
          </p:cNvSpPr>
          <p:nvPr/>
        </p:nvSpPr>
        <p:spPr bwMode="auto">
          <a:xfrm>
            <a:off x="6227763" y="2620963"/>
            <a:ext cx="12033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 b="1">
                <a:solidFill>
                  <a:srgbClr val="FF0000"/>
                </a:solidFill>
                <a:latin typeface="Calibri" pitchFamily="34" charset="0"/>
              </a:rPr>
              <a:t>Prisma acceptance</a:t>
            </a:r>
            <a:endParaRPr lang="en-US" sz="1000" b="1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7185" name="Straight Connector 25"/>
          <p:cNvCxnSpPr>
            <a:cxnSpLocks noChangeShapeType="1"/>
          </p:cNvCxnSpPr>
          <p:nvPr/>
        </p:nvCxnSpPr>
        <p:spPr bwMode="auto">
          <a:xfrm rot="5400000" flipH="1" flipV="1">
            <a:off x="5965825" y="1941513"/>
            <a:ext cx="1214437" cy="158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186" name="Straight Connector 27"/>
          <p:cNvCxnSpPr>
            <a:cxnSpLocks noChangeShapeType="1"/>
          </p:cNvCxnSpPr>
          <p:nvPr/>
        </p:nvCxnSpPr>
        <p:spPr bwMode="auto">
          <a:xfrm rot="5400000" flipH="1" flipV="1">
            <a:off x="6394450" y="1941513"/>
            <a:ext cx="1214437" cy="158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71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3284538"/>
            <a:ext cx="3168650" cy="3108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284538"/>
            <a:ext cx="3167062" cy="3060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latin typeface="+mj-lt"/>
                <a:ea typeface="+mj-ea"/>
                <a:cs typeface="+mj-cs"/>
              </a:rPr>
              <a:t>Reaction in inverse kinematics with PRISMA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download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0244" name="Text Box 25"/>
          <p:cNvSpPr txBox="1">
            <a:spLocks noChangeArrowheads="1"/>
          </p:cNvSpPr>
          <p:nvPr/>
        </p:nvSpPr>
        <p:spPr bwMode="auto">
          <a:xfrm>
            <a:off x="611188" y="1268413"/>
            <a:ext cx="3960812" cy="444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1600" b="1" dirty="0">
                <a:latin typeface="+mj-lt"/>
                <a:cs typeface="Courier New" pitchFamily="49" charset="0"/>
              </a:rPr>
              <a:t>Laboratori Nazionali di Legnaro – INFN (Italy)</a:t>
            </a:r>
          </a:p>
        </p:txBody>
      </p:sp>
      <p:pic>
        <p:nvPicPr>
          <p:cNvPr id="8196" name="Picture 27" descr="LNLprisma1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947863"/>
            <a:ext cx="7921625" cy="4406900"/>
          </a:xfrm>
        </p:spPr>
      </p:pic>
      <p:sp>
        <p:nvSpPr>
          <p:cNvPr id="10246" name="Text Box 22"/>
          <p:cNvSpPr txBox="1">
            <a:spLocks noChangeArrowheads="1"/>
          </p:cNvSpPr>
          <p:nvPr/>
        </p:nvSpPr>
        <p:spPr bwMode="auto">
          <a:xfrm>
            <a:off x="611188" y="1989138"/>
            <a:ext cx="1800225" cy="5969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700" b="1" dirty="0">
                <a:latin typeface="Symbol" pitchFamily="18" charset="2"/>
                <a:cs typeface="Courier New" pitchFamily="49" charset="0"/>
              </a:rPr>
              <a:t>g</a:t>
            </a:r>
            <a:r>
              <a:rPr lang="it-IT" sz="2700" b="1" dirty="0">
                <a:latin typeface="+mj-lt"/>
                <a:cs typeface="Courier New" pitchFamily="49" charset="0"/>
              </a:rPr>
              <a:t>-array</a:t>
            </a:r>
          </a:p>
        </p:txBody>
      </p:sp>
      <p:sp>
        <p:nvSpPr>
          <p:cNvPr id="10247" name="Text Box 23"/>
          <p:cNvSpPr txBox="1">
            <a:spLocks noChangeArrowheads="1"/>
          </p:cNvSpPr>
          <p:nvPr/>
        </p:nvSpPr>
        <p:spPr bwMode="auto">
          <a:xfrm>
            <a:off x="4054475" y="5724525"/>
            <a:ext cx="2160588" cy="730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3600" b="1" dirty="0">
                <a:latin typeface="+mj-lt"/>
                <a:cs typeface="Courier New" pitchFamily="49" charset="0"/>
              </a:rPr>
              <a:t>PRISMA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latin typeface="+mj-lt"/>
                <a:ea typeface="+mj-ea"/>
                <a:cs typeface="+mj-cs"/>
              </a:rPr>
              <a:t>The PRISMA magnetic spectrometer</a:t>
            </a:r>
            <a:endParaRPr lang="en-GB" sz="29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download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1268" name="Text Box 20"/>
          <p:cNvSpPr txBox="1">
            <a:spLocks noChangeArrowheads="1"/>
          </p:cNvSpPr>
          <p:nvPr/>
        </p:nvSpPr>
        <p:spPr bwMode="auto">
          <a:xfrm>
            <a:off x="611188" y="5130800"/>
            <a:ext cx="3240087" cy="1177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1600" b="1">
                <a:latin typeface="+mj-lt"/>
                <a:cs typeface="Courier New" pitchFamily="49" charset="0"/>
              </a:rPr>
              <a:t>Optics: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1600" b="1">
                <a:latin typeface="+mj-lt"/>
                <a:cs typeface="Courier New" pitchFamily="49" charset="0"/>
              </a:rPr>
              <a:t> quadrupole magnet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1600" b="1">
                <a:latin typeface="+mj-lt"/>
                <a:cs typeface="Courier New" pitchFamily="49" charset="0"/>
              </a:rPr>
              <a:t> dipole magnet</a:t>
            </a:r>
          </a:p>
        </p:txBody>
      </p:sp>
      <p:pic>
        <p:nvPicPr>
          <p:cNvPr id="9220" name="Picture 25" descr="prismaclarascritte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081088"/>
            <a:ext cx="7921625" cy="3427412"/>
          </a:xfrm>
        </p:spPr>
      </p:pic>
      <p:sp>
        <p:nvSpPr>
          <p:cNvPr id="11270" name="Text Box 29"/>
          <p:cNvSpPr txBox="1">
            <a:spLocks noChangeArrowheads="1"/>
          </p:cNvSpPr>
          <p:nvPr/>
        </p:nvSpPr>
        <p:spPr bwMode="auto">
          <a:xfrm>
            <a:off x="4211638" y="4764088"/>
            <a:ext cx="4321175" cy="1544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1600" b="1">
                <a:latin typeface="+mj-lt"/>
                <a:cs typeface="Courier New" pitchFamily="49" charset="0"/>
              </a:rPr>
              <a:t>Detectors: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1600" b="1">
                <a:latin typeface="+mj-lt"/>
                <a:cs typeface="Courier New" pitchFamily="49" charset="0"/>
              </a:rPr>
              <a:t> entrance detector (MCP)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1600" b="1">
                <a:latin typeface="+mj-lt"/>
                <a:cs typeface="Courier New" pitchFamily="49" charset="0"/>
              </a:rPr>
              <a:t> focal plane detector (MWPPAC)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1600" b="1">
                <a:latin typeface="+mj-lt"/>
                <a:cs typeface="Courier New" pitchFamily="49" charset="0"/>
              </a:rPr>
              <a:t> ionization chamber (IC)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latin typeface="+mj-lt"/>
                <a:ea typeface="+mj-ea"/>
                <a:cs typeface="+mj-cs"/>
              </a:rPr>
              <a:t>The PRISMA magnetic spectrometer</a:t>
            </a:r>
            <a:endParaRPr lang="en-GB" sz="2900" b="1" dirty="0">
              <a:latin typeface="+mj-lt"/>
              <a:ea typeface="+mj-ea"/>
              <a:cs typeface="+mj-cs"/>
            </a:endParaRPr>
          </a:p>
        </p:txBody>
      </p:sp>
      <p:sp>
        <p:nvSpPr>
          <p:cNvPr id="9223" name="Text Box 3"/>
          <p:cNvSpPr txBox="1">
            <a:spLocks noChangeArrowheads="1"/>
          </p:cNvSpPr>
          <p:nvPr/>
        </p:nvSpPr>
        <p:spPr bwMode="auto">
          <a:xfrm>
            <a:off x="5148263" y="4232275"/>
            <a:ext cx="3384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b="1">
                <a:solidFill>
                  <a:schemeClr val="bg1"/>
                </a:solidFill>
                <a:latin typeface="Calibri" pitchFamily="34" charset="0"/>
              </a:rPr>
              <a:t>D. Montanari et al., Eur. Phys. J. A (2011) 47 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492500" y="3429000"/>
            <a:ext cx="2881313" cy="444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tIns="90000" bIns="90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Total </a:t>
            </a:r>
            <a:r>
              <a:rPr lang="it-IT" sz="1600" b="1" dirty="0" err="1">
                <a:solidFill>
                  <a:schemeClr val="bg1"/>
                </a:solidFill>
                <a:latin typeface="+mj-lt"/>
                <a:cs typeface="Courier New" pitchFamily="49" charset="0"/>
              </a:rPr>
              <a:t>path</a:t>
            </a:r>
            <a:r>
              <a:rPr lang="it-IT" sz="1600" b="1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 of the </a:t>
            </a:r>
            <a:r>
              <a:rPr lang="it-IT" sz="1600" b="1" dirty="0" err="1">
                <a:solidFill>
                  <a:schemeClr val="bg1"/>
                </a:solidFill>
                <a:latin typeface="+mj-lt"/>
                <a:cs typeface="Courier New" pitchFamily="49" charset="0"/>
              </a:rPr>
              <a:t>ions</a:t>
            </a:r>
            <a:r>
              <a:rPr lang="it-IT" sz="1600" b="1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 ≈ 6 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647825"/>
            <a:ext cx="3600450" cy="3794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349500"/>
            <a:ext cx="1809750" cy="6461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6500" y="1628775"/>
            <a:ext cx="3516313" cy="365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2276475"/>
            <a:ext cx="1165225" cy="588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4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3463" y="3001963"/>
            <a:ext cx="3975100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9338" y="2278063"/>
            <a:ext cx="1658937" cy="6461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6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3211513"/>
            <a:ext cx="40894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 Box 19"/>
          <p:cNvSpPr txBox="1">
            <a:spLocks noChangeArrowheads="1"/>
          </p:cNvSpPr>
          <p:nvPr/>
        </p:nvSpPr>
        <p:spPr bwMode="auto">
          <a:xfrm>
            <a:off x="5405438" y="5481638"/>
            <a:ext cx="720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 b="1">
                <a:latin typeface="Garamond" pitchFamily="18" charset="0"/>
              </a:rPr>
              <a:t>Ca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latin typeface="+mj-lt"/>
                <a:ea typeface="+mj-ea"/>
                <a:cs typeface="+mj-cs"/>
              </a:rPr>
              <a:t>The PRISMA magnetic spectrometer</a:t>
            </a:r>
            <a:endParaRPr lang="en-GB" sz="29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268413"/>
            <a:ext cx="3960812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2051050" y="1268413"/>
            <a:ext cx="1800225" cy="7223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latin typeface="Garamond" pitchFamily="18" charset="0"/>
              </a:rPr>
              <a:t>Mass resolution </a:t>
            </a:r>
          </a:p>
          <a:p>
            <a:pPr algn="ctr">
              <a:spcBef>
                <a:spcPct val="50000"/>
              </a:spcBef>
            </a:pPr>
            <a:r>
              <a:rPr lang="it-IT" sz="1600" b="1">
                <a:latin typeface="Symbol" pitchFamily="18" charset="2"/>
              </a:rPr>
              <a:t>D</a:t>
            </a:r>
            <a:r>
              <a:rPr lang="it-IT" sz="1600" b="1">
                <a:latin typeface="Garamond" pitchFamily="18" charset="0"/>
              </a:rPr>
              <a:t>A/A ≈ 1/150</a:t>
            </a:r>
            <a:endParaRPr lang="it-IT" sz="1600" b="1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4213" y="404813"/>
            <a:ext cx="7772400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500" b="1" dirty="0">
                <a:latin typeface="+mj-lt"/>
                <a:ea typeface="+mj-ea"/>
                <a:cs typeface="+mj-cs"/>
              </a:rPr>
              <a:t>The PRISMA magnetic spectrometer</a:t>
            </a:r>
            <a:endParaRPr lang="en-GB" sz="29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611188" y="2492375"/>
            <a:ext cx="3240087" cy="923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latin typeface="Garamond" pitchFamily="18" charset="0"/>
              </a:rPr>
              <a:t>Imposing a binary reaction and knowing the velocity  of the ion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11188" y="4292600"/>
            <a:ext cx="3240087" cy="6461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latin typeface="Garamond" pitchFamily="18" charset="0"/>
              </a:rPr>
              <a:t>Reconstruction of the reaction Q-value</a:t>
            </a:r>
          </a:p>
        </p:txBody>
      </p:sp>
      <p:cxnSp>
        <p:nvCxnSpPr>
          <p:cNvPr id="11" name="Straight Arrow Connector 10"/>
          <p:cNvCxnSpPr>
            <a:stCxn id="13317" idx="2"/>
            <a:endCxn id="13318" idx="0"/>
          </p:cNvCxnSpPr>
          <p:nvPr/>
        </p:nvCxnSpPr>
        <p:spPr>
          <a:xfrm>
            <a:off x="2232025" y="3416300"/>
            <a:ext cx="0" cy="876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1408</TotalTime>
  <Words>1225</Words>
  <Application>Microsoft Office PowerPoint</Application>
  <PresentationFormat>Presentazione su schermo (4:3)</PresentationFormat>
  <Paragraphs>261</Paragraphs>
  <Slides>37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Office Theme</vt:lpstr>
      <vt:lpstr>Transfer probability measurements in the superfluid 116Sn+60Ni system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A/q  [a.u.]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daniele</dc:creator>
  <cp:lastModifiedBy>tecno</cp:lastModifiedBy>
  <cp:revision>153</cp:revision>
  <dcterms:created xsi:type="dcterms:W3CDTF">2012-05-16T07:54:54Z</dcterms:created>
  <dcterms:modified xsi:type="dcterms:W3CDTF">2013-06-03T09:01:45Z</dcterms:modified>
</cp:coreProperties>
</file>