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68" r:id="rId3"/>
    <p:sldId id="269" r:id="rId4"/>
    <p:sldId id="270" r:id="rId5"/>
    <p:sldId id="264" r:id="rId6"/>
    <p:sldId id="267" r:id="rId7"/>
    <p:sldId id="271" r:id="rId8"/>
    <p:sldId id="260" r:id="rId9"/>
    <p:sldId id="265" r:id="rId10"/>
    <p:sldId id="259" r:id="rId11"/>
    <p:sldId id="266" r:id="rId12"/>
    <p:sldId id="263" r:id="rId13"/>
    <p:sldId id="262" r:id="rId14"/>
    <p:sldId id="258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396" y="1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EFAEDA-9F14-4660-B1E0-4FFCF861E278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F850D3-7A21-44F6-8992-B10EAAEB3C2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7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1864FB8-941E-4C59-B337-388914FE2B74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The exc. functions of various light heavy-ion systems indicate that </a:t>
            </a:r>
            <a:r>
              <a:rPr lang="en-US" smtClean="0">
                <a:solidFill>
                  <a:srgbClr val="0000FF"/>
                </a:solidFill>
                <a:latin typeface="Comic Sans MS" pitchFamily="66" charset="0"/>
              </a:rPr>
              <a:t>oscillatory structures</a:t>
            </a: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 appear, probably due to the penetration of successive centrifugal barriers: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A shallow potential is needed to fit the data </a:t>
            </a:r>
            <a:r>
              <a:rPr lang="en-US" u="sng" smtClean="0">
                <a:solidFill>
                  <a:srgbClr val="FF0000"/>
                </a:solidFill>
                <a:latin typeface="Comic Sans MS" pitchFamily="66" charset="0"/>
              </a:rPr>
              <a:t>above</a:t>
            </a: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 (as well as </a:t>
            </a:r>
            <a:r>
              <a:rPr lang="en-US" u="sng" smtClean="0">
                <a:solidFill>
                  <a:srgbClr val="FF0000"/>
                </a:solidFill>
                <a:latin typeface="Comic Sans MS" pitchFamily="66" charset="0"/>
              </a:rPr>
              <a:t>below) </a:t>
            </a: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the barrier. 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It would be very interesting to look for above-barrier </a:t>
            </a:r>
            <a:r>
              <a:rPr lang="en-US" smtClean="0">
                <a:solidFill>
                  <a:srgbClr val="0000FF"/>
                </a:solidFill>
                <a:latin typeface="Comic Sans MS" pitchFamily="66" charset="0"/>
              </a:rPr>
              <a:t>oscillations</a:t>
            </a: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 in </a:t>
            </a:r>
            <a:r>
              <a:rPr lang="en-US" u="sng" smtClean="0">
                <a:solidFill>
                  <a:srgbClr val="FF0000"/>
                </a:solidFill>
                <a:latin typeface="Comic Sans MS" pitchFamily="66" charset="0"/>
              </a:rPr>
              <a:t>heavier systems</a:t>
            </a: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, where the sub-barrier hindrance  phenomenon is stronger and better established.</a:t>
            </a: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A convincing observation of such oscillations would provide useful information on the ion-ion pote</a:t>
            </a:r>
            <a:r>
              <a:rPr lang="en-US" sz="1400" smtClean="0">
                <a:solidFill>
                  <a:srgbClr val="FF0000"/>
                </a:solidFill>
                <a:latin typeface="Comic Sans MS" pitchFamily="66" charset="0"/>
              </a:rPr>
              <a:t>ntial in a wide energy range.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79F2D7BB-D6FA-4FD8-895E-7D47B6DCB818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FD42D-48B9-4B73-82BC-12F171C966C9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006FF-E639-42CD-9F89-17D1CF3CB1D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FC69DC-2A5B-4EAB-A4C6-A01614565C9B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CCEF8-098D-4152-918F-F6B03AD0829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6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BF2421-FBB6-4750-A26E-BFE5F5243F60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3747A-3F1D-4999-9925-5FCFA246723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6F6779-A695-4802-A42D-D33D173716A4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8AB2-C6B4-49E8-A4F3-40143BD08382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7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2BF8B5-9FD8-4F48-BA8A-A15357A53ED9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55FFF-B377-4D62-B592-E9966F946474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B70DD4-68C4-4F4F-8692-0CAA94B42760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F3703-DC16-4846-A873-91FA6367A85A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B4AEB4-DC87-45FC-A800-A7A5D24C7678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4C88-BD7E-4BC2-B2B4-991BBC20270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7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1AACFC-A31E-459D-9298-A5E47B30AF1C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0528A-2CAE-4F98-AFAF-B950780A56CD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1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3524B-2F9F-4DC3-8CD2-1F83F6C145BA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A80AE-3CA4-4984-AD0B-C5DA037D188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7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E1F065-72F6-424D-B778-95408F930179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37A79-FACE-4A72-99F7-F322ADA8E11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D8B468-262E-4A3F-A98B-87D547E93E4E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9CC71-F013-496F-851D-6A019CAFC08F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2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113E3FF-8C79-4B21-B0D6-EF0E9062C575}" type="datetimeFigureOut">
              <a:rPr lang="en-US"/>
              <a:pPr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6323EA5-2CC7-4EB5-8B54-9397D24F517E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58763"/>
            <a:ext cx="8686800" cy="1143000"/>
          </a:xfrm>
          <a:solidFill>
            <a:srgbClr val="66FFFF">
              <a:alpha val="0"/>
            </a:srgbClr>
          </a:solidFill>
        </p:spPr>
        <p:txBody>
          <a:bodyPr/>
          <a:lstStyle/>
          <a:p>
            <a:r>
              <a:rPr lang="en-US" sz="2800" smtClean="0">
                <a:solidFill>
                  <a:srgbClr val="0000FF"/>
                </a:solidFill>
                <a:latin typeface="Comic Sans MS" pitchFamily="66" charset="0"/>
              </a:rPr>
              <a:t>Fusion of </a:t>
            </a:r>
            <a:r>
              <a:rPr lang="en-US" sz="2800" baseline="30000" smtClean="0">
                <a:solidFill>
                  <a:srgbClr val="0000FF"/>
                </a:solidFill>
                <a:latin typeface="Comic Sans MS" pitchFamily="66" charset="0"/>
              </a:rPr>
              <a:t>28</a:t>
            </a:r>
            <a:r>
              <a:rPr lang="en-US" sz="2800" smtClean="0">
                <a:solidFill>
                  <a:srgbClr val="0000FF"/>
                </a:solidFill>
                <a:latin typeface="Comic Sans MS" pitchFamily="66" charset="0"/>
              </a:rPr>
              <a:t>Si + </a:t>
            </a:r>
            <a:r>
              <a:rPr lang="en-US" sz="2800" baseline="30000" smtClean="0">
                <a:solidFill>
                  <a:srgbClr val="0000FF"/>
                </a:solidFill>
                <a:latin typeface="Comic Sans MS" pitchFamily="66" charset="0"/>
              </a:rPr>
              <a:t>28</a:t>
            </a:r>
            <a:r>
              <a:rPr lang="en-US" sz="2800" smtClean="0">
                <a:solidFill>
                  <a:srgbClr val="0000FF"/>
                </a:solidFill>
                <a:latin typeface="Comic Sans MS" pitchFamily="66" charset="0"/>
              </a:rPr>
              <a:t>Si: oscillations above the barrier</a:t>
            </a:r>
            <a:br>
              <a:rPr lang="en-US" sz="280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800" smtClean="0">
                <a:solidFill>
                  <a:srgbClr val="0000FF"/>
                </a:solidFill>
                <a:latin typeface="Comic Sans MS" pitchFamily="66" charset="0"/>
              </a:rPr>
              <a:t>and the behavior down to 1μb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96963"/>
            <a:ext cx="7772400" cy="4114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mtClean="0">
              <a:latin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A.M.Stefanini</a:t>
            </a:r>
          </a:p>
          <a:p>
            <a:pPr algn="ctr">
              <a:buFont typeface="Arial" pitchFamily="34" charset="0"/>
              <a:buNone/>
            </a:pPr>
            <a:endParaRPr lang="en-US" sz="240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1600" smtClean="0">
                <a:solidFill>
                  <a:srgbClr val="0000FF"/>
                </a:solidFill>
                <a:latin typeface="Comic Sans MS" pitchFamily="66" charset="0"/>
              </a:rPr>
              <a:t>                        INFN </a:t>
            </a:r>
            <a:r>
              <a:rPr lang="en-US" sz="2000" smtClean="0">
                <a:solidFill>
                  <a:srgbClr val="0000FF"/>
                </a:solidFill>
                <a:latin typeface="Comic Sans MS" pitchFamily="66" charset="0"/>
              </a:rPr>
              <a:t>– Laboratori Naz. di </a:t>
            </a:r>
            <a:r>
              <a:rPr lang="en-US" sz="2000" u="sng" smtClean="0">
                <a:solidFill>
                  <a:srgbClr val="0000FF"/>
                </a:solidFill>
                <a:latin typeface="Comic Sans MS" pitchFamily="66" charset="0"/>
              </a:rPr>
              <a:t>Legnaro</a:t>
            </a:r>
            <a:r>
              <a:rPr lang="en-US" sz="2000" smtClean="0">
                <a:solidFill>
                  <a:srgbClr val="0000FF"/>
                </a:solidFill>
                <a:latin typeface="Comic Sans MS" pitchFamily="66" charset="0"/>
              </a:rPr>
              <a:t>, Italy</a:t>
            </a:r>
            <a:endParaRPr lang="en-US" sz="2000" smtClean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6488113"/>
            <a:ext cx="2635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Florence, June 3, 2013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2052" name="Picture 2" descr="ital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67075"/>
            <a:ext cx="3944938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H="1">
            <a:off x="4105275" y="2949575"/>
            <a:ext cx="1323975" cy="1863725"/>
          </a:xfrm>
          <a:prstGeom prst="straightConnector1">
            <a:avLst/>
          </a:prstGeom>
          <a:noFill/>
          <a:ln w="127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4173538" y="4492625"/>
            <a:ext cx="974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FFF601"/>
                </a:solidFill>
                <a:latin typeface="Wingdings" pitchFamily="2" charset="2"/>
                <a:sym typeface="Wingdings" pitchFamily="2" charset="2"/>
              </a:rPr>
              <a:t>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>
                <a:solidFill>
                  <a:srgbClr val="FFF601"/>
                </a:solidFill>
                <a:sym typeface="Wingdings" pitchFamily="2" charset="2"/>
              </a:rPr>
              <a:t>Venice</a:t>
            </a:r>
            <a:endParaRPr lang="en-US">
              <a:solidFill>
                <a:srgbClr val="FFF601"/>
              </a:solidFill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3532188" y="594518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Wingdings" pitchFamily="2" charset="2"/>
                <a:sym typeface="Wingdings" pitchFamily="2" charset="2"/>
              </a:rPr>
              <a:t></a:t>
            </a:r>
            <a:r>
              <a:rPr lang="en-US">
                <a:solidFill>
                  <a:srgbClr val="FF0000"/>
                </a:solidFill>
                <a:sym typeface="Wingdings" pitchFamily="2" charset="2"/>
              </a:rPr>
              <a:t> Florence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 flipH="1">
            <a:off x="3757613" y="5313363"/>
            <a:ext cx="2281237" cy="73025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57" name="Picture 1" descr="screenshot_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4856163"/>
            <a:ext cx="3181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  <a:latin typeface="Comic Sans MS" pitchFamily="66" charset="0"/>
              </a:rPr>
              <a:t>Fusion cross sections and energy-weighted derivative</a:t>
            </a:r>
            <a:br>
              <a:rPr lang="en-US" sz="240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smtClean="0">
                <a:solidFill>
                  <a:srgbClr val="0000FF"/>
                </a:solidFill>
                <a:latin typeface="Comic Sans MS" pitchFamily="66" charset="0"/>
              </a:rPr>
              <a:t> of the excitation function above the barrier</a:t>
            </a:r>
          </a:p>
        </p:txBody>
      </p:sp>
      <p:pic>
        <p:nvPicPr>
          <p:cNvPr id="11266" name="Picture 5" descr="sig_08gen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898650"/>
            <a:ext cx="4665662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301625" y="6275388"/>
            <a:ext cx="3508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H.Esbensen, PRC 85, 064611 (2012)</a:t>
            </a:r>
          </a:p>
        </p:txBody>
      </p:sp>
      <p:pic>
        <p:nvPicPr>
          <p:cNvPr id="11268" name="Picture 2" descr="oscill_21gen13+es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8" y="1828800"/>
            <a:ext cx="43688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898650"/>
            <a:ext cx="8369300" cy="4525963"/>
          </a:xfrm>
        </p:spPr>
        <p:txBody>
          <a:bodyPr/>
          <a:lstStyle/>
          <a:p>
            <a:r>
              <a:rPr lang="en-US" sz="1800" smtClean="0">
                <a:solidFill>
                  <a:srgbClr val="0000FF"/>
                </a:solidFill>
                <a:latin typeface="Comic Sans MS" pitchFamily="66" charset="0"/>
              </a:rPr>
              <a:t>Fusion cross sections of </a:t>
            </a:r>
            <a:r>
              <a:rPr lang="en-US" sz="1800" baseline="30000" smtClean="0">
                <a:solidFill>
                  <a:srgbClr val="0000FF"/>
                </a:solidFill>
                <a:latin typeface="Comic Sans MS" pitchFamily="66" charset="0"/>
              </a:rPr>
              <a:t>28</a:t>
            </a:r>
            <a:r>
              <a:rPr lang="en-US" sz="1800" smtClean="0">
                <a:solidFill>
                  <a:srgbClr val="0000FF"/>
                </a:solidFill>
                <a:latin typeface="Comic Sans MS" pitchFamily="66" charset="0"/>
              </a:rPr>
              <a:t>Si + </a:t>
            </a:r>
            <a:r>
              <a:rPr lang="en-US" sz="1800" baseline="30000" smtClean="0">
                <a:solidFill>
                  <a:srgbClr val="0000FF"/>
                </a:solidFill>
                <a:latin typeface="Comic Sans MS" pitchFamily="66" charset="0"/>
              </a:rPr>
              <a:t>28</a:t>
            </a:r>
            <a:r>
              <a:rPr lang="en-US" sz="1800" smtClean="0">
                <a:solidFill>
                  <a:srgbClr val="0000FF"/>
                </a:solidFill>
                <a:latin typeface="Comic Sans MS" pitchFamily="66" charset="0"/>
              </a:rPr>
              <a:t>Si have been measured in a wide energy range down to ≤ 1 μb</a:t>
            </a:r>
          </a:p>
          <a:p>
            <a:r>
              <a:rPr lang="en-US" sz="1800" smtClean="0">
                <a:solidFill>
                  <a:srgbClr val="0000FF"/>
                </a:solidFill>
                <a:latin typeface="Comic Sans MS" pitchFamily="66" charset="0"/>
              </a:rPr>
              <a:t>A preliminary CC analysis has been performed for the near- and sub-barrier excitation function, giving a good agreement with data; no indication of fusion hindrance shows up </a:t>
            </a:r>
          </a:p>
          <a:p>
            <a:r>
              <a:rPr lang="en-US" sz="1800" smtClean="0">
                <a:solidFill>
                  <a:srgbClr val="0000FF"/>
                </a:solidFill>
                <a:latin typeface="Comic Sans MS" pitchFamily="66" charset="0"/>
              </a:rPr>
              <a:t>Above the barrier, oscillations of the excitation function show up, probably due to the penetration of successive centrifugal barriers</a:t>
            </a:r>
          </a:p>
          <a:p>
            <a:r>
              <a:rPr lang="en-US" sz="1800" smtClean="0">
                <a:solidFill>
                  <a:srgbClr val="0000FF"/>
                </a:solidFill>
                <a:latin typeface="Comic Sans MS" pitchFamily="66" charset="0"/>
              </a:rPr>
              <a:t>The observed oscillations are in remarkable agreement with recent CC calculations, and a consistency appears between their description and the sub-barrier behavior</a:t>
            </a:r>
          </a:p>
          <a:p>
            <a:r>
              <a:rPr lang="en-US" sz="1800" smtClean="0">
                <a:solidFill>
                  <a:srgbClr val="0000FF"/>
                </a:solidFill>
                <a:latin typeface="Comic Sans MS" pitchFamily="66" charset="0"/>
              </a:rPr>
              <a:t>Further theoretical analyses may provide valuable information on the ion-ion potential in a wide energy range</a:t>
            </a:r>
          </a:p>
          <a:p>
            <a:endParaRPr lang="en-US" sz="2400" smtClean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11430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Our collaboration</a:t>
            </a:r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612775" y="1449388"/>
            <a:ext cx="8001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A.M.S., L.Corradi, E.Fioretto, H.M.Jia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INFN, Laboratori Nazionali di Legnaro, Legnaro (Padova), Italy</a:t>
            </a:r>
            <a:endParaRPr lang="en-US" sz="160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endParaRPr lang="en-US" sz="1600">
              <a:solidFill>
                <a:srgbClr val="0000FF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G.Montagnoli, D.Montanari, M.Mazzocco, C.Michelagnoli, C.Parascandolo,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F.Scarlassara, E.Strano, D.Torresi, C.A.Ur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Dept. of Physics, Univ. of Padova and INFN-Padova, Italy</a:t>
            </a:r>
          </a:p>
          <a:p>
            <a:pPr>
              <a:lnSpc>
                <a:spcPct val="80000"/>
              </a:lnSpc>
            </a:pPr>
            <a:endParaRPr lang="en-US" sz="160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S.Szilner, T.Mijatovic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Ruder Boskovic Institute, Zagreb, Croatia</a:t>
            </a:r>
          </a:p>
          <a:p>
            <a:pPr>
              <a:lnSpc>
                <a:spcPct val="80000"/>
              </a:lnSpc>
            </a:pPr>
            <a:endParaRPr lang="en-US" sz="160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S.Courtin, F.Haas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IPHC, CNRS-IN2P3, Univ. Louis Pasteur, Strasbourg Cedex 2, France</a:t>
            </a:r>
          </a:p>
          <a:p>
            <a:pPr>
              <a:lnSpc>
                <a:spcPct val="80000"/>
              </a:lnSpc>
            </a:pPr>
            <a:endParaRPr lang="en-US" sz="160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0000FF"/>
                </a:solidFill>
                <a:latin typeface="Comic Sans MS" pitchFamily="66" charset="0"/>
              </a:rPr>
              <a:t>J.Grebosz</a:t>
            </a:r>
            <a:r>
              <a:rPr lang="en-US" sz="1600" b="1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Inst. Of Nucl. Phys., Polish Academy of Sciences, Cracow, Poland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516313" y="5321300"/>
            <a:ext cx="2347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800"/>
                </a:solidFill>
                <a:latin typeface="Apple Chancery" pitchFamily="-84" charset="0"/>
              </a:rPr>
              <a:t>Thank you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651250" y="3163888"/>
            <a:ext cx="1412875" cy="769937"/>
          </a:xfrm>
          <a:prstGeom prst="rect">
            <a:avLst/>
          </a:prstGeom>
          <a:solidFill>
            <a:srgbClr val="B7DE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 End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37650" cy="11430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Detector set-up and experimental  matrix </a:t>
            </a:r>
            <a:r>
              <a:rPr lang="en-US" sz="2400" smtClean="0">
                <a:solidFill>
                  <a:srgbClr val="FF0000"/>
                </a:solidFill>
                <a:latin typeface="Lucida Grande" pitchFamily="-84" charset="0"/>
              </a:rPr>
              <a:t>Δ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E-ToF </a:t>
            </a:r>
          </a:p>
        </p:txBody>
      </p:sp>
      <p:pic>
        <p:nvPicPr>
          <p:cNvPr id="15362" name="Picture 4" descr="setu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3525838"/>
            <a:ext cx="43751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nector 17"/>
          <p:cNvSpPr/>
          <p:nvPr/>
        </p:nvSpPr>
        <p:spPr>
          <a:xfrm>
            <a:off x="5438775" y="4357688"/>
            <a:ext cx="457200" cy="457200"/>
          </a:xfrm>
          <a:prstGeom prst="flowChartConnector">
            <a:avLst/>
          </a:prstGeom>
          <a:solidFill>
            <a:srgbClr val="FF0000">
              <a:alpha val="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Picture 2" descr="de-to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554413"/>
            <a:ext cx="4014787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3"/>
          <p:cNvSpPr txBox="1">
            <a:spLocks noChangeArrowheads="1"/>
          </p:cNvSpPr>
          <p:nvPr/>
        </p:nvSpPr>
        <p:spPr bwMode="auto">
          <a:xfrm>
            <a:off x="1905000" y="6383338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ΔE (cha.)</a:t>
            </a:r>
          </a:p>
        </p:txBody>
      </p:sp>
      <p:sp>
        <p:nvSpPr>
          <p:cNvPr id="15366" name="TextBox 4"/>
          <p:cNvSpPr txBox="1">
            <a:spLocks noChangeArrowheads="1"/>
          </p:cNvSpPr>
          <p:nvPr/>
        </p:nvSpPr>
        <p:spPr bwMode="auto">
          <a:xfrm rot="-5400000">
            <a:off x="-386556" y="5014119"/>
            <a:ext cx="113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TOF (cha.)</a:t>
            </a:r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-1931043">
            <a:off x="1593850" y="5197475"/>
            <a:ext cx="1654175" cy="249238"/>
          </a:xfrm>
          <a:prstGeom prst="ellipse">
            <a:avLst/>
          </a:prstGeom>
          <a:gradFill rotWithShape="1">
            <a:gsLst>
              <a:gs pos="0">
                <a:srgbClr val="9BC1FF">
                  <a:alpha val="0"/>
                </a:srgbClr>
              </a:gs>
              <a:gs pos="100000">
                <a:srgbClr val="3F80CD">
                  <a:alpha val="0"/>
                </a:srgbClr>
              </a:gs>
            </a:gsLst>
            <a:lin ang="5400000"/>
          </a:gradFill>
          <a:ln w="190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1952625" y="1187450"/>
            <a:ext cx="5343525" cy="2316163"/>
            <a:chOff x="930" y="3022"/>
            <a:chExt cx="3265" cy="1298"/>
          </a:xfrm>
        </p:grpSpPr>
        <p:sp>
          <p:nvSpPr>
            <p:cNvPr id="15383" name="Rectangle 14"/>
            <p:cNvSpPr>
              <a:spLocks noChangeArrowheads="1"/>
            </p:cNvSpPr>
            <p:nvPr/>
          </p:nvSpPr>
          <p:spPr bwMode="auto">
            <a:xfrm>
              <a:off x="930" y="3022"/>
              <a:ext cx="3265" cy="1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5384" name="Group 15"/>
            <p:cNvGrpSpPr>
              <a:grpSpLocks noChangeAspect="1"/>
            </p:cNvGrpSpPr>
            <p:nvPr/>
          </p:nvGrpSpPr>
          <p:grpSpPr bwMode="auto">
            <a:xfrm>
              <a:off x="1111" y="3067"/>
              <a:ext cx="3001" cy="1175"/>
              <a:chOff x="567" y="981"/>
              <a:chExt cx="4540" cy="1779"/>
            </a:xfrm>
          </p:grpSpPr>
          <p:sp>
            <p:nvSpPr>
              <p:cNvPr id="15385" name="Arc 16"/>
              <p:cNvSpPr>
                <a:spLocks noChangeAspect="1"/>
              </p:cNvSpPr>
              <p:nvPr/>
            </p:nvSpPr>
            <p:spPr bwMode="auto">
              <a:xfrm>
                <a:off x="567" y="981"/>
                <a:ext cx="816" cy="872"/>
              </a:xfrm>
              <a:custGeom>
                <a:avLst/>
                <a:gdLst>
                  <a:gd name="T0" fmla="*/ 0 w 21600"/>
                  <a:gd name="T1" fmla="*/ 0 h 20763"/>
                  <a:gd name="T2" fmla="*/ 0 w 21600"/>
                  <a:gd name="T3" fmla="*/ 0 h 20763"/>
                  <a:gd name="T4" fmla="*/ 0 w 21600"/>
                  <a:gd name="T5" fmla="*/ 0 h 2076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763"/>
                  <a:gd name="T11" fmla="*/ 21600 w 21600"/>
                  <a:gd name="T12" fmla="*/ 20763 h 207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763" fill="none" extrusionOk="0">
                    <a:moveTo>
                      <a:pt x="5954" y="-1"/>
                    </a:moveTo>
                    <a:cubicBezTo>
                      <a:pt x="15216" y="2656"/>
                      <a:pt x="21600" y="11126"/>
                      <a:pt x="21600" y="20763"/>
                    </a:cubicBezTo>
                  </a:path>
                  <a:path w="21600" h="20763" stroke="0" extrusionOk="0">
                    <a:moveTo>
                      <a:pt x="5954" y="-1"/>
                    </a:moveTo>
                    <a:cubicBezTo>
                      <a:pt x="15216" y="2656"/>
                      <a:pt x="21600" y="11126"/>
                      <a:pt x="21600" y="20763"/>
                    </a:cubicBezTo>
                    <a:lnTo>
                      <a:pt x="0" y="20763"/>
                    </a:lnTo>
                    <a:lnTo>
                      <a:pt x="5954" y="-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386" name="Arc 17"/>
              <p:cNvSpPr>
                <a:spLocks noChangeAspect="1"/>
              </p:cNvSpPr>
              <p:nvPr/>
            </p:nvSpPr>
            <p:spPr bwMode="auto">
              <a:xfrm flipV="1">
                <a:off x="567" y="1888"/>
                <a:ext cx="816" cy="872"/>
              </a:xfrm>
              <a:custGeom>
                <a:avLst/>
                <a:gdLst>
                  <a:gd name="T0" fmla="*/ 0 w 21600"/>
                  <a:gd name="T1" fmla="*/ 0 h 20763"/>
                  <a:gd name="T2" fmla="*/ 0 w 21600"/>
                  <a:gd name="T3" fmla="*/ 0 h 20763"/>
                  <a:gd name="T4" fmla="*/ 0 w 21600"/>
                  <a:gd name="T5" fmla="*/ 0 h 2076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763"/>
                  <a:gd name="T11" fmla="*/ 21600 w 21600"/>
                  <a:gd name="T12" fmla="*/ 20763 h 207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763" fill="none" extrusionOk="0">
                    <a:moveTo>
                      <a:pt x="5954" y="-1"/>
                    </a:moveTo>
                    <a:cubicBezTo>
                      <a:pt x="15216" y="2656"/>
                      <a:pt x="21600" y="11126"/>
                      <a:pt x="21600" y="20763"/>
                    </a:cubicBezTo>
                  </a:path>
                  <a:path w="21600" h="20763" stroke="0" extrusionOk="0">
                    <a:moveTo>
                      <a:pt x="5954" y="-1"/>
                    </a:moveTo>
                    <a:cubicBezTo>
                      <a:pt x="15216" y="2656"/>
                      <a:pt x="21600" y="11126"/>
                      <a:pt x="21600" y="20763"/>
                    </a:cubicBezTo>
                    <a:lnTo>
                      <a:pt x="0" y="20763"/>
                    </a:lnTo>
                    <a:lnTo>
                      <a:pt x="5954" y="-1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387" name="Line 18"/>
              <p:cNvSpPr>
                <a:spLocks noChangeAspect="1"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5388" name="Group 19"/>
              <p:cNvGrpSpPr>
                <a:grpSpLocks noChangeAspect="1"/>
              </p:cNvGrpSpPr>
              <p:nvPr/>
            </p:nvGrpSpPr>
            <p:grpSpPr bwMode="auto">
              <a:xfrm>
                <a:off x="651" y="1229"/>
                <a:ext cx="4456" cy="1090"/>
                <a:chOff x="651" y="1229"/>
                <a:chExt cx="4456" cy="1090"/>
              </a:xfrm>
            </p:grpSpPr>
            <p:sp>
              <p:nvSpPr>
                <p:cNvPr id="15390" name="Rectangl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383" y="1706"/>
                  <a:ext cx="408" cy="31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5391" name="Rectangle 21"/>
                <p:cNvSpPr>
                  <a:spLocks noChangeAspect="1" noChangeArrowheads="1"/>
                </p:cNvSpPr>
                <p:nvPr/>
              </p:nvSpPr>
              <p:spPr bwMode="auto">
                <a:xfrm rot="-480000">
                  <a:off x="1719" y="1368"/>
                  <a:ext cx="1995" cy="81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15392" name="Group 22"/>
                <p:cNvGrpSpPr>
                  <a:grpSpLocks noChangeAspect="1"/>
                </p:cNvGrpSpPr>
                <p:nvPr/>
              </p:nvGrpSpPr>
              <p:grpSpPr bwMode="auto">
                <a:xfrm rot="-480000">
                  <a:off x="2082" y="1734"/>
                  <a:ext cx="567" cy="136"/>
                  <a:chOff x="1882" y="1790"/>
                  <a:chExt cx="567" cy="136"/>
                </a:xfrm>
              </p:grpSpPr>
              <p:sp>
                <p:nvSpPr>
                  <p:cNvPr id="15417" name="Line 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82" y="1790"/>
                    <a:ext cx="56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418" name="Line 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82" y="1926"/>
                    <a:ext cx="56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393" name="Group 27"/>
                <p:cNvGrpSpPr>
                  <a:grpSpLocks noChangeAspect="1"/>
                </p:cNvGrpSpPr>
                <p:nvPr/>
              </p:nvGrpSpPr>
              <p:grpSpPr bwMode="auto">
                <a:xfrm rot="-480000">
                  <a:off x="2807" y="1678"/>
                  <a:ext cx="567" cy="136"/>
                  <a:chOff x="1882" y="1790"/>
                  <a:chExt cx="567" cy="136"/>
                </a:xfrm>
              </p:grpSpPr>
              <p:sp>
                <p:nvSpPr>
                  <p:cNvPr id="15415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82" y="1790"/>
                    <a:ext cx="56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416" name="Line 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82" y="1926"/>
                    <a:ext cx="56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5394" name="Group 28"/>
                <p:cNvGrpSpPr>
                  <a:grpSpLocks noChangeAspect="1"/>
                </p:cNvGrpSpPr>
                <p:nvPr/>
              </p:nvGrpSpPr>
              <p:grpSpPr bwMode="auto">
                <a:xfrm rot="-480000">
                  <a:off x="1733" y="1276"/>
                  <a:ext cx="0" cy="680"/>
                  <a:chOff x="1565" y="1298"/>
                  <a:chExt cx="0" cy="680"/>
                </a:xfrm>
              </p:grpSpPr>
              <p:sp>
                <p:nvSpPr>
                  <p:cNvPr id="15413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65" y="1298"/>
                    <a:ext cx="0" cy="68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15414" name="Line 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65" y="1797"/>
                    <a:ext cx="0" cy="91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5395" name="Rectangle 31"/>
                <p:cNvSpPr>
                  <a:spLocks noChangeAspect="1" noChangeArrowheads="1"/>
                </p:cNvSpPr>
                <p:nvPr/>
              </p:nvSpPr>
              <p:spPr bwMode="auto">
                <a:xfrm rot="-480000">
                  <a:off x="3701" y="1448"/>
                  <a:ext cx="1406" cy="22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15396" name="Group 32"/>
                <p:cNvGrpSpPr>
                  <a:grpSpLocks noChangeAspect="1"/>
                </p:cNvGrpSpPr>
                <p:nvPr/>
              </p:nvGrpSpPr>
              <p:grpSpPr bwMode="auto">
                <a:xfrm rot="-480000">
                  <a:off x="3752" y="1527"/>
                  <a:ext cx="181" cy="227"/>
                  <a:chOff x="2699" y="3022"/>
                  <a:chExt cx="181" cy="227"/>
                </a:xfrm>
              </p:grpSpPr>
              <p:sp>
                <p:nvSpPr>
                  <p:cNvPr id="1540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9" y="3022"/>
                    <a:ext cx="181" cy="227"/>
                  </a:xfrm>
                  <a:prstGeom prst="rect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grpSp>
                <p:nvGrpSpPr>
                  <p:cNvPr id="15410" name="Group 3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45" y="3059"/>
                    <a:ext cx="91" cy="135"/>
                    <a:chOff x="2925" y="2614"/>
                    <a:chExt cx="91" cy="317"/>
                  </a:xfrm>
                </p:grpSpPr>
                <p:sp>
                  <p:nvSpPr>
                    <p:cNvPr id="15411" name="AutoShape 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25" y="2795"/>
                      <a:ext cx="91" cy="136"/>
                    </a:xfrm>
                    <a:prstGeom prst="rtTriangl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5412" name="AutoShape 36"/>
                    <p:cNvSpPr>
                      <a:spLocks noChangeAspect="1" noChangeArrowheads="1"/>
                    </p:cNvSpPr>
                    <p:nvPr/>
                  </p:nvSpPr>
                  <p:spPr bwMode="auto">
                    <a:xfrm flipV="1">
                      <a:off x="2925" y="2614"/>
                      <a:ext cx="91" cy="136"/>
                    </a:xfrm>
                    <a:prstGeom prst="rtTriangl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15397" name="Group 37"/>
                <p:cNvGrpSpPr>
                  <a:grpSpLocks noChangeAspect="1"/>
                </p:cNvGrpSpPr>
                <p:nvPr/>
              </p:nvGrpSpPr>
              <p:grpSpPr bwMode="auto">
                <a:xfrm rot="-480000">
                  <a:off x="4066" y="1428"/>
                  <a:ext cx="318" cy="317"/>
                  <a:chOff x="2744" y="3067"/>
                  <a:chExt cx="318" cy="317"/>
                </a:xfrm>
              </p:grpSpPr>
              <p:sp>
                <p:nvSpPr>
                  <p:cNvPr id="15407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44" y="3067"/>
                    <a:ext cx="318" cy="31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5408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35" y="3112"/>
                    <a:ext cx="181" cy="182"/>
                  </a:xfrm>
                  <a:prstGeom prst="rtTriangl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5398" name="Rectangle 40"/>
                <p:cNvSpPr>
                  <a:spLocks noChangeAspect="1" noChangeArrowheads="1"/>
                </p:cNvSpPr>
                <p:nvPr/>
              </p:nvSpPr>
              <p:spPr bwMode="auto">
                <a:xfrm rot="-480000">
                  <a:off x="5056" y="1398"/>
                  <a:ext cx="46" cy="136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5399" name="Freeform 41"/>
                <p:cNvSpPr>
                  <a:spLocks noChangeAspect="1"/>
                </p:cNvSpPr>
                <p:nvPr/>
              </p:nvSpPr>
              <p:spPr bwMode="auto">
                <a:xfrm rot="-480000">
                  <a:off x="651" y="1521"/>
                  <a:ext cx="4407" cy="255"/>
                </a:xfrm>
                <a:custGeom>
                  <a:avLst/>
                  <a:gdLst>
                    <a:gd name="T0" fmla="*/ 4407 w 4407"/>
                    <a:gd name="T1" fmla="*/ 252 h 255"/>
                    <a:gd name="T2" fmla="*/ 2736 w 4407"/>
                    <a:gd name="T3" fmla="*/ 255 h 255"/>
                    <a:gd name="T4" fmla="*/ 2331 w 4407"/>
                    <a:gd name="T5" fmla="*/ 249 h 255"/>
                    <a:gd name="T6" fmla="*/ 1770 w 4407"/>
                    <a:gd name="T7" fmla="*/ 216 h 255"/>
                    <a:gd name="T8" fmla="*/ 1395 w 4407"/>
                    <a:gd name="T9" fmla="*/ 183 h 255"/>
                    <a:gd name="T10" fmla="*/ 954 w 4407"/>
                    <a:gd name="T11" fmla="*/ 132 h 255"/>
                    <a:gd name="T12" fmla="*/ 0 w 4407"/>
                    <a:gd name="T13" fmla="*/ 0 h 2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07"/>
                    <a:gd name="T22" fmla="*/ 0 h 255"/>
                    <a:gd name="T23" fmla="*/ 4407 w 4407"/>
                    <a:gd name="T24" fmla="*/ 255 h 2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07" h="255">
                      <a:moveTo>
                        <a:pt x="4407" y="252"/>
                      </a:moveTo>
                      <a:cubicBezTo>
                        <a:pt x="4129" y="252"/>
                        <a:pt x="3082" y="255"/>
                        <a:pt x="2736" y="255"/>
                      </a:cubicBezTo>
                      <a:cubicBezTo>
                        <a:pt x="2390" y="255"/>
                        <a:pt x="2492" y="255"/>
                        <a:pt x="2331" y="249"/>
                      </a:cubicBezTo>
                      <a:cubicBezTo>
                        <a:pt x="2170" y="243"/>
                        <a:pt x="1926" y="227"/>
                        <a:pt x="1770" y="216"/>
                      </a:cubicBezTo>
                      <a:cubicBezTo>
                        <a:pt x="1614" y="205"/>
                        <a:pt x="1531" y="197"/>
                        <a:pt x="1395" y="183"/>
                      </a:cubicBezTo>
                      <a:cubicBezTo>
                        <a:pt x="1259" y="169"/>
                        <a:pt x="1186" y="162"/>
                        <a:pt x="954" y="132"/>
                      </a:cubicBezTo>
                      <a:cubicBezTo>
                        <a:pt x="722" y="102"/>
                        <a:pt x="199" y="2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400" name="Freeform 42"/>
                <p:cNvSpPr>
                  <a:spLocks noChangeAspect="1"/>
                </p:cNvSpPr>
                <p:nvPr/>
              </p:nvSpPr>
              <p:spPr bwMode="auto">
                <a:xfrm rot="-480000">
                  <a:off x="669" y="1615"/>
                  <a:ext cx="3133" cy="296"/>
                </a:xfrm>
                <a:custGeom>
                  <a:avLst/>
                  <a:gdLst>
                    <a:gd name="T0" fmla="*/ 3133 w 3133"/>
                    <a:gd name="T1" fmla="*/ 296 h 296"/>
                    <a:gd name="T2" fmla="*/ 2719 w 3133"/>
                    <a:gd name="T3" fmla="*/ 284 h 296"/>
                    <a:gd name="T4" fmla="*/ 2311 w 3133"/>
                    <a:gd name="T5" fmla="*/ 263 h 296"/>
                    <a:gd name="T6" fmla="*/ 1795 w 3133"/>
                    <a:gd name="T7" fmla="*/ 218 h 296"/>
                    <a:gd name="T8" fmla="*/ 1395 w 3133"/>
                    <a:gd name="T9" fmla="*/ 183 h 296"/>
                    <a:gd name="T10" fmla="*/ 954 w 3133"/>
                    <a:gd name="T11" fmla="*/ 132 h 296"/>
                    <a:gd name="T12" fmla="*/ 0 w 3133"/>
                    <a:gd name="T13" fmla="*/ 0 h 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33"/>
                    <a:gd name="T22" fmla="*/ 0 h 296"/>
                    <a:gd name="T23" fmla="*/ 3133 w 3133"/>
                    <a:gd name="T24" fmla="*/ 296 h 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33" h="296">
                      <a:moveTo>
                        <a:pt x="3133" y="296"/>
                      </a:moveTo>
                      <a:cubicBezTo>
                        <a:pt x="3065" y="294"/>
                        <a:pt x="2856" y="290"/>
                        <a:pt x="2719" y="284"/>
                      </a:cubicBezTo>
                      <a:cubicBezTo>
                        <a:pt x="2582" y="278"/>
                        <a:pt x="2465" y="274"/>
                        <a:pt x="2311" y="263"/>
                      </a:cubicBezTo>
                      <a:cubicBezTo>
                        <a:pt x="2157" y="252"/>
                        <a:pt x="1948" y="231"/>
                        <a:pt x="1795" y="218"/>
                      </a:cubicBezTo>
                      <a:cubicBezTo>
                        <a:pt x="1642" y="205"/>
                        <a:pt x="1535" y="197"/>
                        <a:pt x="1395" y="183"/>
                      </a:cubicBezTo>
                      <a:cubicBezTo>
                        <a:pt x="1255" y="169"/>
                        <a:pt x="1186" y="162"/>
                        <a:pt x="954" y="132"/>
                      </a:cubicBezTo>
                      <a:cubicBezTo>
                        <a:pt x="722" y="102"/>
                        <a:pt x="199" y="27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rgbClr val="0099FF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9" name="Rectangle 43"/>
                <p:cNvSpPr>
                  <a:spLocks noChangeAspect="1" noChangeArrowheads="1"/>
                </p:cNvSpPr>
                <p:nvPr/>
              </p:nvSpPr>
              <p:spPr bwMode="auto">
                <a:xfrm rot="21120000">
                  <a:off x="2315" y="1330"/>
                  <a:ext cx="25" cy="40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0" name="Rectangle 44"/>
                <p:cNvSpPr>
                  <a:spLocks noChangeAspect="1" noChangeArrowheads="1"/>
                </p:cNvSpPr>
                <p:nvPr/>
              </p:nvSpPr>
              <p:spPr bwMode="auto">
                <a:xfrm rot="21120000">
                  <a:off x="2395" y="1869"/>
                  <a:ext cx="23" cy="45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1" name="Rectangle 45"/>
                <p:cNvSpPr>
                  <a:spLocks noChangeAspect="1" noChangeArrowheads="1"/>
                </p:cNvSpPr>
                <p:nvPr/>
              </p:nvSpPr>
              <p:spPr bwMode="auto">
                <a:xfrm rot="21120000">
                  <a:off x="3037" y="1229"/>
                  <a:ext cx="25" cy="45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2" name="Rectangle 46"/>
                <p:cNvSpPr>
                  <a:spLocks noChangeAspect="1" noChangeArrowheads="1"/>
                </p:cNvSpPr>
                <p:nvPr/>
              </p:nvSpPr>
              <p:spPr bwMode="auto">
                <a:xfrm rot="21120000">
                  <a:off x="3115" y="1811"/>
                  <a:ext cx="26" cy="39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5405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1701" y="1706"/>
                  <a:ext cx="45" cy="318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5406" name="Freeform 48"/>
                <p:cNvSpPr>
                  <a:spLocks noChangeAspect="1"/>
                </p:cNvSpPr>
                <p:nvPr/>
              </p:nvSpPr>
              <p:spPr bwMode="auto">
                <a:xfrm>
                  <a:off x="3696" y="1570"/>
                  <a:ext cx="18" cy="182"/>
                </a:xfrm>
                <a:custGeom>
                  <a:avLst/>
                  <a:gdLst>
                    <a:gd name="T0" fmla="*/ 0 w 18"/>
                    <a:gd name="T1" fmla="*/ 0 h 182"/>
                    <a:gd name="T2" fmla="*/ 18 w 18"/>
                    <a:gd name="T3" fmla="*/ 182 h 182"/>
                    <a:gd name="T4" fmla="*/ 0 60000 65536"/>
                    <a:gd name="T5" fmla="*/ 0 60000 65536"/>
                    <a:gd name="T6" fmla="*/ 0 w 18"/>
                    <a:gd name="T7" fmla="*/ 0 h 182"/>
                    <a:gd name="T8" fmla="*/ 18 w 18"/>
                    <a:gd name="T9" fmla="*/ 182 h 18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8" h="182">
                      <a:moveTo>
                        <a:pt x="0" y="0"/>
                      </a:moveTo>
                      <a:lnTo>
                        <a:pt x="18" y="182"/>
                      </a:lnTo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5389" name="Freeform 49"/>
              <p:cNvSpPr>
                <a:spLocks noChangeAspect="1"/>
              </p:cNvSpPr>
              <p:nvPr/>
            </p:nvSpPr>
            <p:spPr bwMode="auto">
              <a:xfrm>
                <a:off x="1374" y="1710"/>
                <a:ext cx="1" cy="300"/>
              </a:xfrm>
              <a:custGeom>
                <a:avLst/>
                <a:gdLst>
                  <a:gd name="T0" fmla="*/ 0 w 1"/>
                  <a:gd name="T1" fmla="*/ 0 h 300"/>
                  <a:gd name="T2" fmla="*/ 0 w 1"/>
                  <a:gd name="T3" fmla="*/ 300 h 300"/>
                  <a:gd name="T4" fmla="*/ 0 60000 65536"/>
                  <a:gd name="T5" fmla="*/ 0 60000 65536"/>
                  <a:gd name="T6" fmla="*/ 0 w 1"/>
                  <a:gd name="T7" fmla="*/ 0 h 300"/>
                  <a:gd name="T8" fmla="*/ 1 w 1"/>
                  <a:gd name="T9" fmla="*/ 300 h 3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00">
                    <a:moveTo>
                      <a:pt x="0" y="0"/>
                    </a:moveTo>
                    <a:lnTo>
                      <a:pt x="0" y="300"/>
                    </a:lnTo>
                  </a:path>
                </a:pathLst>
              </a:cu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5369" name="Rectangle 1"/>
          <p:cNvSpPr>
            <a:spLocks noChangeArrowheads="1"/>
          </p:cNvSpPr>
          <p:nvPr/>
        </p:nvSpPr>
        <p:spPr bwMode="auto">
          <a:xfrm>
            <a:off x="4183063" y="1352550"/>
            <a:ext cx="58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-HV</a:t>
            </a:r>
          </a:p>
        </p:txBody>
      </p:sp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4362450" y="26701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+HV</a:t>
            </a:r>
          </a:p>
        </p:txBody>
      </p:sp>
      <p:sp>
        <p:nvSpPr>
          <p:cNvPr id="15371" name="Line 7"/>
          <p:cNvSpPr>
            <a:spLocks noChangeShapeType="1"/>
          </p:cNvSpPr>
          <p:nvPr/>
        </p:nvSpPr>
        <p:spPr bwMode="auto">
          <a:xfrm>
            <a:off x="830263" y="2246313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2" name="TextBox 46"/>
          <p:cNvSpPr txBox="1">
            <a:spLocks noChangeArrowheads="1"/>
          </p:cNvSpPr>
          <p:nvPr/>
        </p:nvSpPr>
        <p:spPr bwMode="auto">
          <a:xfrm>
            <a:off x="706438" y="1851025"/>
            <a:ext cx="715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beam</a:t>
            </a:r>
          </a:p>
        </p:txBody>
      </p:sp>
      <p:sp>
        <p:nvSpPr>
          <p:cNvPr id="15373" name="Rectangle 47"/>
          <p:cNvSpPr>
            <a:spLocks noChangeArrowheads="1"/>
          </p:cNvSpPr>
          <p:nvPr/>
        </p:nvSpPr>
        <p:spPr bwMode="auto">
          <a:xfrm>
            <a:off x="1952625" y="2328863"/>
            <a:ext cx="77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pitchFamily="34" charset="0"/>
              </a:rPr>
              <a:t>target</a:t>
            </a:r>
          </a:p>
        </p:txBody>
      </p:sp>
      <p:pic>
        <p:nvPicPr>
          <p:cNvPr id="15374" name="Picture 71" descr="I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8435">
            <a:off x="7077075" y="1408113"/>
            <a:ext cx="7318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AutoShape 39"/>
          <p:cNvSpPr>
            <a:spLocks noChangeAspect="1" noChangeArrowheads="1"/>
          </p:cNvSpPr>
          <p:nvPr/>
        </p:nvSpPr>
        <p:spPr bwMode="auto">
          <a:xfrm rot="-480000">
            <a:off x="6845300" y="1757363"/>
            <a:ext cx="193675" cy="19685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flipH="1">
            <a:off x="4664075" y="2292350"/>
            <a:ext cx="1346200" cy="173513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>
            <a:off x="7915275" y="2112963"/>
            <a:ext cx="842963" cy="16113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8" name="TextBox 56"/>
          <p:cNvSpPr txBox="1">
            <a:spLocks noChangeArrowheads="1"/>
          </p:cNvSpPr>
          <p:nvPr/>
        </p:nvSpPr>
        <p:spPr bwMode="auto">
          <a:xfrm>
            <a:off x="4291013" y="6061075"/>
            <a:ext cx="4957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(lowest measurable cross section ≈ 0.5-1 μb) </a:t>
            </a:r>
          </a:p>
          <a:p>
            <a:endParaRPr lang="en-US"/>
          </a:p>
        </p:txBody>
      </p:sp>
      <p:sp>
        <p:nvSpPr>
          <p:cNvPr id="15379" name="TextBox 1"/>
          <p:cNvSpPr txBox="1">
            <a:spLocks noChangeArrowheads="1"/>
          </p:cNvSpPr>
          <p:nvPr/>
        </p:nvSpPr>
        <p:spPr bwMode="auto">
          <a:xfrm>
            <a:off x="566738" y="3778250"/>
            <a:ext cx="1497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FF0000"/>
                </a:solidFill>
              </a:rPr>
              <a:t>degraded beam</a:t>
            </a:r>
          </a:p>
        </p:txBody>
      </p:sp>
      <p:sp>
        <p:nvSpPr>
          <p:cNvPr id="15380" name="TextBox 2"/>
          <p:cNvSpPr txBox="1">
            <a:spLocks noChangeArrowheads="1"/>
          </p:cNvSpPr>
          <p:nvPr/>
        </p:nvSpPr>
        <p:spPr bwMode="auto">
          <a:xfrm>
            <a:off x="2501900" y="4114800"/>
            <a:ext cx="1308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FF0000"/>
                </a:solidFill>
              </a:rPr>
              <a:t>fusion on C, F</a:t>
            </a:r>
          </a:p>
        </p:txBody>
      </p:sp>
      <p:sp>
        <p:nvSpPr>
          <p:cNvPr id="15381" name="TextBox 3"/>
          <p:cNvSpPr txBox="1">
            <a:spLocks noChangeArrowheads="1"/>
          </p:cNvSpPr>
          <p:nvPr/>
        </p:nvSpPr>
        <p:spPr bwMode="auto">
          <a:xfrm>
            <a:off x="2298700" y="5440363"/>
            <a:ext cx="428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/>
              <a:t>ER</a:t>
            </a:r>
          </a:p>
        </p:txBody>
      </p:sp>
      <p:sp>
        <p:nvSpPr>
          <p:cNvPr id="15382" name="TextBox 1"/>
          <p:cNvSpPr txBox="1">
            <a:spLocks noChangeArrowheads="1"/>
          </p:cNvSpPr>
          <p:nvPr/>
        </p:nvSpPr>
        <p:spPr bwMode="auto">
          <a:xfrm>
            <a:off x="2609850" y="5854700"/>
            <a:ext cx="1585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400" baseline="30000">
                <a:solidFill>
                  <a:srgbClr val="0000FF"/>
                </a:solidFill>
              </a:rPr>
              <a:t>40</a:t>
            </a:r>
            <a:r>
              <a:rPr lang="en-US" sz="2400">
                <a:solidFill>
                  <a:srgbClr val="0000FF"/>
                </a:solidFill>
              </a:rPr>
              <a:t>Ca  + </a:t>
            </a:r>
            <a:r>
              <a:rPr lang="en-US" sz="2400" baseline="30000">
                <a:solidFill>
                  <a:srgbClr val="0000FF"/>
                </a:solidFill>
              </a:rPr>
              <a:t>40</a:t>
            </a:r>
            <a:r>
              <a:rPr lang="en-US" sz="2400">
                <a:solidFill>
                  <a:srgbClr val="0000FF"/>
                </a:solidFill>
              </a:rPr>
              <a:t>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593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FF"/>
                </a:solidFill>
                <a:latin typeface="Comic Sans MS" charset="0"/>
                <a:ea typeface="+mj-ea"/>
                <a:cs typeface="Comic Sans MS" charset="0"/>
              </a:rPr>
              <a:t>Structures in fusion excitation function of light systems</a:t>
            </a:r>
            <a:endParaRPr lang="en-US" sz="2400" dirty="0">
              <a:ea typeface="+mj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447ECA3-2BBF-4F08-B6E1-228FEA53B123}" type="datetime1">
              <a:rPr lang="en-US">
                <a:solidFill>
                  <a:srgbClr val="898989"/>
                </a:solidFill>
              </a:rPr>
              <a:pPr/>
              <a:t>6/3/2013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2272AD58-DE40-4C2F-A14F-C75A6ECA4CA6}" type="slidenum">
              <a:rPr lang="en-US">
                <a:solidFill>
                  <a:srgbClr val="898989"/>
                </a:solidFill>
              </a:rPr>
              <a:pPr/>
              <a:t>2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3076" name="Picture 6" descr="sig_16o+16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055688"/>
            <a:ext cx="405765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62488" y="1041400"/>
            <a:ext cx="4418012" cy="53149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O</a:t>
            </a:r>
            <a:r>
              <a:rPr lang="en-US" sz="1600" dirty="0" smtClean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scillatory structures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 are probably due to the penetration of successive centrifugal barriers</a:t>
            </a:r>
            <a:endParaRPr lang="en-US" sz="1600" dirty="0">
              <a:solidFill>
                <a:srgbClr val="FF0000"/>
              </a:solidFill>
              <a:latin typeface="Comic Sans MS" charset="0"/>
              <a:ea typeface="+mn-ea"/>
              <a:cs typeface="Comic Sans MS" charset="0"/>
            </a:endParaRP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sz="1600" dirty="0" smtClean="0">
              <a:solidFill>
                <a:srgbClr val="FF0000"/>
              </a:solidFill>
              <a:latin typeface="Comic Sans MS" charset="0"/>
              <a:ea typeface="+mn-ea"/>
              <a:cs typeface="Comic Sans MS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 shallow ion-ion potential </a:t>
            </a:r>
            <a:r>
              <a:rPr lang="en-US" sz="1600" dirty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is needed to fit the 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data </a:t>
            </a:r>
            <a:r>
              <a:rPr lang="en-US" sz="1600" u="sng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above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 (and </a:t>
            </a:r>
            <a:r>
              <a:rPr lang="en-US" sz="1600" u="sng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below) 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the barrier.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solidFill>
                <a:srgbClr val="FF0000"/>
              </a:solidFill>
              <a:latin typeface="Comic Sans MS" charset="0"/>
              <a:ea typeface="+mn-ea"/>
              <a:cs typeface="Comic Sans MS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  <a:sym typeface="Wingdings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  <a:sym typeface="Wingdings"/>
              </a:rPr>
              <a:t>L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ook </a:t>
            </a:r>
            <a:r>
              <a:rPr lang="en-US" sz="1600" dirty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for above-barrier </a:t>
            </a:r>
            <a:r>
              <a:rPr lang="en-US" sz="1600" dirty="0">
                <a:solidFill>
                  <a:srgbClr val="0000FF"/>
                </a:solidFill>
                <a:latin typeface="Comic Sans MS" charset="0"/>
                <a:ea typeface="+mn-ea"/>
                <a:cs typeface="Comic Sans MS" charset="0"/>
              </a:rPr>
              <a:t>oscillations</a:t>
            </a:r>
            <a:r>
              <a:rPr lang="en-US" sz="1600" dirty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 in </a:t>
            </a:r>
            <a:r>
              <a:rPr lang="en-US" sz="1600" u="sng" dirty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heavier systems</a:t>
            </a:r>
            <a:r>
              <a:rPr lang="en-US" sz="1600" dirty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, where 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sub-barrier hindrance </a:t>
            </a:r>
            <a:r>
              <a:rPr lang="en-US" sz="1600" dirty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is stronger and better established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sz="1600" dirty="0">
              <a:solidFill>
                <a:srgbClr val="FF0000"/>
              </a:solidFill>
              <a:latin typeface="Comic Sans MS" charset="0"/>
              <a:ea typeface="+mn-ea"/>
              <a:cs typeface="Comic Sans MS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Clearly observing </a:t>
            </a:r>
            <a:r>
              <a:rPr lang="en-US" sz="1600" dirty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such oscillations would provide </a:t>
            </a:r>
            <a:r>
              <a:rPr lang="en-US" sz="1600" u="sng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very useful </a:t>
            </a:r>
            <a:r>
              <a:rPr lang="en-US" sz="1600" dirty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information on the </a:t>
            </a:r>
            <a:r>
              <a:rPr lang="en-US" sz="16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pote</a:t>
            </a:r>
            <a:r>
              <a:rPr lang="en-US" sz="1800" dirty="0" smtClean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ntial </a:t>
            </a:r>
            <a:r>
              <a:rPr lang="en-US" sz="1800" dirty="0">
                <a:solidFill>
                  <a:srgbClr val="FF0000"/>
                </a:solidFill>
                <a:latin typeface="Comic Sans MS" charset="0"/>
                <a:ea typeface="+mn-ea"/>
                <a:cs typeface="Comic Sans MS" charset="0"/>
              </a:rPr>
              <a:t>in a wide energy range.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1800" dirty="0">
              <a:solidFill>
                <a:srgbClr val="FF0000"/>
              </a:solidFill>
              <a:latin typeface="Comic Sans MS" charset="0"/>
              <a:ea typeface="+mn-ea"/>
              <a:cs typeface="Comic Sans MS" charset="0"/>
            </a:endParaRPr>
          </a:p>
        </p:txBody>
      </p:sp>
      <p:pic>
        <p:nvPicPr>
          <p:cNvPr id="3078" name="Picture 6" descr="From Clipboard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71925"/>
            <a:ext cx="35814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4117975" y="6197600"/>
            <a:ext cx="5105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H.Esbensen, PRC77, 054608 (2008); PRC85, 064611 (2012)</a:t>
            </a:r>
          </a:p>
          <a:p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C.Y.Wong, PRC86, 064603 (2012)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0000FF"/>
                </a:solidFill>
                <a:latin typeface="Comic Sans MS" pitchFamily="66" charset="0"/>
              </a:rPr>
              <a:t>Using the first derivative of the excitation function</a:t>
            </a:r>
            <a:br>
              <a:rPr lang="en-US" sz="240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400" smtClean="0">
                <a:solidFill>
                  <a:srgbClr val="0000FF"/>
                </a:solidFill>
                <a:latin typeface="Comic Sans MS" pitchFamily="66" charset="0"/>
              </a:rPr>
              <a:t>d(Eσ)/dE makes easier to observe oscillations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7932AD5-C0AE-48E9-9D83-2CABCB868F8D}" type="slidenum">
              <a:rPr lang="en-US">
                <a:solidFill>
                  <a:srgbClr val="898989"/>
                </a:solidFill>
              </a:rPr>
              <a:pPr/>
              <a:t>3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4099" name="Picture 6" descr="didactic_lef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635250"/>
            <a:ext cx="421163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didactic_r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635250"/>
            <a:ext cx="4449763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3319463" y="2035175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The case of </a:t>
            </a:r>
            <a:r>
              <a:rPr lang="en-US" baseline="30000">
                <a:solidFill>
                  <a:srgbClr val="FF0000"/>
                </a:solidFill>
                <a:latin typeface="Comic Sans MS" pitchFamily="66" charset="0"/>
              </a:rPr>
              <a:t>16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O + </a:t>
            </a:r>
            <a:r>
              <a:rPr lang="en-US" baseline="30000">
                <a:solidFill>
                  <a:srgbClr val="FF0000"/>
                </a:solidFill>
                <a:latin typeface="Comic Sans MS" pitchFamily="66" charset="0"/>
              </a:rPr>
              <a:t>16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O</a:t>
            </a:r>
          </a:p>
        </p:txBody>
      </p:sp>
      <p:sp>
        <p:nvSpPr>
          <p:cNvPr id="4102" name="TextBox 2"/>
          <p:cNvSpPr txBox="1">
            <a:spLocks noChangeArrowheads="1"/>
          </p:cNvSpPr>
          <p:nvPr/>
        </p:nvSpPr>
        <p:spPr bwMode="auto">
          <a:xfrm>
            <a:off x="7181850" y="5680075"/>
            <a:ext cx="28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/>
              <a:t>L</a:t>
            </a:r>
          </a:p>
        </p:txBody>
      </p:sp>
      <p:sp>
        <p:nvSpPr>
          <p:cNvPr id="4103" name="TextBox 4"/>
          <p:cNvSpPr txBox="1">
            <a:spLocks noChangeArrowheads="1"/>
          </p:cNvSpPr>
          <p:nvPr/>
        </p:nvSpPr>
        <p:spPr bwMode="auto">
          <a:xfrm>
            <a:off x="211138" y="5945188"/>
            <a:ext cx="39100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D.L.Hill and J.A.Wheeler, PR 89, 1102 (1953)</a:t>
            </a:r>
          </a:p>
          <a:p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C.Y.Wong, PRL 31, 766 (1973)</a:t>
            </a:r>
          </a:p>
          <a:p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I.Tserruya et al., PRC 18, 1688 (1978)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1143000"/>
          </a:xfrm>
        </p:spPr>
        <p:txBody>
          <a:bodyPr/>
          <a:lstStyle/>
          <a:p>
            <a:r>
              <a:rPr lang="en-US" sz="2400" smtClean="0">
                <a:solidFill>
                  <a:srgbClr val="0000FF"/>
                </a:solidFill>
                <a:latin typeface="Comic Sans MS" pitchFamily="66" charset="0"/>
              </a:rPr>
              <a:t>The existing situation for </a:t>
            </a:r>
            <a:r>
              <a:rPr lang="en-US" sz="2400" baseline="30000" smtClean="0">
                <a:solidFill>
                  <a:srgbClr val="0000FF"/>
                </a:solidFill>
                <a:latin typeface="Comic Sans MS" pitchFamily="66" charset="0"/>
              </a:rPr>
              <a:t>28</a:t>
            </a:r>
            <a:r>
              <a:rPr lang="en-US" sz="2400" smtClean="0">
                <a:solidFill>
                  <a:srgbClr val="0000FF"/>
                </a:solidFill>
                <a:latin typeface="Comic Sans MS" pitchFamily="66" charset="0"/>
              </a:rPr>
              <a:t>Si+</a:t>
            </a:r>
            <a:r>
              <a:rPr lang="en-US" sz="2400" baseline="30000" smtClean="0">
                <a:solidFill>
                  <a:srgbClr val="0000FF"/>
                </a:solidFill>
                <a:latin typeface="Comic Sans MS" pitchFamily="66" charset="0"/>
              </a:rPr>
              <a:t>28</a:t>
            </a:r>
            <a:r>
              <a:rPr lang="en-US" sz="2400" smtClean="0">
                <a:solidFill>
                  <a:srgbClr val="0000FF"/>
                </a:solidFill>
                <a:latin typeface="Comic Sans MS" pitchFamily="66" charset="0"/>
              </a:rPr>
              <a:t>Si before the present experiment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A8F177F9-1B1F-45BB-9873-5299D15DB102}" type="slidenum">
              <a:rPr lang="en-US">
                <a:solidFill>
                  <a:srgbClr val="898989"/>
                </a:solidFill>
              </a:rPr>
              <a:pPr/>
              <a:t>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5123" name="Picture 6" descr="Oscillation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2674938"/>
            <a:ext cx="474503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2"/>
          <p:cNvSpPr txBox="1">
            <a:spLocks noChangeArrowheads="1"/>
          </p:cNvSpPr>
          <p:nvPr/>
        </p:nvSpPr>
        <p:spPr bwMode="auto">
          <a:xfrm>
            <a:off x="109538" y="6342063"/>
            <a:ext cx="70707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1600">
                <a:solidFill>
                  <a:srgbClr val="0000FF"/>
                </a:solidFill>
              </a:rPr>
              <a:t>S. Gary and C. Volant, PRC </a:t>
            </a:r>
            <a:r>
              <a:rPr lang="en-US" sz="1600" b="1">
                <a:solidFill>
                  <a:srgbClr val="0000FF"/>
                </a:solidFill>
              </a:rPr>
              <a:t>25</a:t>
            </a:r>
            <a:r>
              <a:rPr lang="en-US" sz="1600">
                <a:solidFill>
                  <a:srgbClr val="0000FF"/>
                </a:solidFill>
              </a:rPr>
              <a:t>, 1877 (1982); </a:t>
            </a:r>
            <a:r>
              <a:rPr lang="nb-NO" sz="1600">
                <a:solidFill>
                  <a:srgbClr val="0000FF"/>
                </a:solidFill>
              </a:rPr>
              <a:t>Y. Nagashima </a:t>
            </a:r>
            <a:r>
              <a:rPr lang="nb-NO" sz="1600" i="1">
                <a:solidFill>
                  <a:srgbClr val="0000FF"/>
                </a:solidFill>
              </a:rPr>
              <a:t>et al.</a:t>
            </a:r>
            <a:r>
              <a:rPr lang="nb-NO" sz="1600">
                <a:solidFill>
                  <a:srgbClr val="0000FF"/>
                </a:solidFill>
              </a:rPr>
              <a:t>, PRC </a:t>
            </a:r>
            <a:r>
              <a:rPr lang="nb-NO" sz="1600" b="1">
                <a:solidFill>
                  <a:srgbClr val="0000FF"/>
                </a:solidFill>
              </a:rPr>
              <a:t>33</a:t>
            </a:r>
            <a:r>
              <a:rPr lang="nb-NO" sz="1600">
                <a:solidFill>
                  <a:srgbClr val="0000FF"/>
                </a:solidFill>
              </a:rPr>
              <a:t>, 176 (1986)</a:t>
            </a:r>
            <a:r>
              <a:rPr lang="en-US" sz="160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12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277938"/>
            <a:ext cx="40211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2"/>
          <p:cNvSpPr txBox="1">
            <a:spLocks noChangeArrowheads="1"/>
          </p:cNvSpPr>
          <p:nvPr/>
        </p:nvSpPr>
        <p:spPr bwMode="auto">
          <a:xfrm>
            <a:off x="5926138" y="3278188"/>
            <a:ext cx="973137" cy="338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1600"/>
              <a:t>Esbensen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457200" y="4778375"/>
            <a:ext cx="318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 heavier systems: </a:t>
            </a:r>
            <a:r>
              <a:rPr lang="en-US" b="1" u="sng">
                <a:solidFill>
                  <a:srgbClr val="FF0000"/>
                </a:solidFill>
              </a:rPr>
              <a:t>more difficult</a:t>
            </a:r>
          </a:p>
          <a:p>
            <a:r>
              <a:rPr lang="en-US">
                <a:solidFill>
                  <a:srgbClr val="FF0000"/>
                </a:solidFill>
              </a:rPr>
              <a:t>- peaks are </a:t>
            </a:r>
            <a:r>
              <a:rPr lang="en-US" b="1" u="sng">
                <a:solidFill>
                  <a:srgbClr val="FF0000"/>
                </a:solidFill>
              </a:rPr>
              <a:t>closer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r>
              <a:rPr lang="en-US">
                <a:solidFill>
                  <a:srgbClr val="FF0000"/>
                </a:solidFill>
              </a:rPr>
              <a:t>- amplitudes </a:t>
            </a:r>
            <a:r>
              <a:rPr lang="en-US" b="1" u="sng">
                <a:solidFill>
                  <a:srgbClr val="FF0000"/>
                </a:solidFill>
              </a:rPr>
              <a:t>smaller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/>
          <p:cNvGrpSpPr>
            <a:grpSpLocks/>
          </p:cNvGrpSpPr>
          <p:nvPr/>
        </p:nvGrpSpPr>
        <p:grpSpPr bwMode="auto">
          <a:xfrm>
            <a:off x="649288" y="966788"/>
            <a:ext cx="7600950" cy="4868862"/>
            <a:chOff x="649821" y="1254288"/>
            <a:chExt cx="7600701" cy="4870106"/>
          </a:xfrm>
        </p:grpSpPr>
        <p:pic>
          <p:nvPicPr>
            <p:cNvPr id="6146" name="Picture 3" descr="Eq4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153" y="1810967"/>
              <a:ext cx="3550761" cy="87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7" name="TextBox 4"/>
            <p:cNvSpPr txBox="1">
              <a:spLocks noChangeArrowheads="1"/>
            </p:cNvSpPr>
            <p:nvPr/>
          </p:nvSpPr>
          <p:spPr bwMode="auto">
            <a:xfrm>
              <a:off x="1861670" y="1254288"/>
              <a:ext cx="544001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2000">
                  <a:solidFill>
                    <a:srgbClr val="FF0000"/>
                  </a:solidFill>
                  <a:latin typeface="Times" pitchFamily="-84" charset="0"/>
                </a:rPr>
                <a:t>L-dependent fusion barriers </a:t>
              </a:r>
              <a:r>
                <a:rPr lang="en-US" sz="2000">
                  <a:latin typeface="Times" pitchFamily="-84" charset="0"/>
                </a:rPr>
                <a:t>can be parametrized as</a:t>
              </a:r>
            </a:p>
          </p:txBody>
        </p:sp>
        <p:sp>
          <p:nvSpPr>
            <p:cNvPr id="6148" name="TextBox 5"/>
            <p:cNvSpPr txBox="1">
              <a:spLocks noChangeArrowheads="1"/>
            </p:cNvSpPr>
            <p:nvPr/>
          </p:nvSpPr>
          <p:spPr bwMode="auto">
            <a:xfrm>
              <a:off x="1004250" y="2829166"/>
              <a:ext cx="704777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sz="2000">
                  <a:latin typeface="Times" pitchFamily="-84" charset="0"/>
                </a:rPr>
                <a:t>The </a:t>
              </a:r>
              <a:r>
                <a:rPr lang="en-US" sz="2000">
                  <a:solidFill>
                    <a:srgbClr val="FF0000"/>
                  </a:solidFill>
                  <a:latin typeface="Times" pitchFamily="-84" charset="0"/>
                </a:rPr>
                <a:t>energy difference </a:t>
              </a:r>
              <a:r>
                <a:rPr lang="en-US" sz="2000">
                  <a:latin typeface="Times" pitchFamily="-84" charset="0"/>
                </a:rPr>
                <a:t>between the heights of successive barriers is </a:t>
              </a:r>
            </a:p>
          </p:txBody>
        </p:sp>
        <p:pic>
          <p:nvPicPr>
            <p:cNvPr id="6149" name="Picture 6" descr="Eq9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670" y="3441985"/>
              <a:ext cx="5698078" cy="957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TextBox 7"/>
            <p:cNvSpPr txBox="1">
              <a:spLocks noChangeArrowheads="1"/>
            </p:cNvSpPr>
            <p:nvPr/>
          </p:nvSpPr>
          <p:spPr bwMode="auto">
            <a:xfrm>
              <a:off x="649821" y="4493178"/>
              <a:ext cx="7600701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US" sz="2000">
                  <a:latin typeface="Times" pitchFamily="-84" charset="0"/>
                </a:rPr>
                <a:t>and ≈ twice as that for symmetric systems, i.e. </a:t>
              </a:r>
              <a:r>
                <a:rPr lang="en-US" sz="2000">
                  <a:solidFill>
                    <a:srgbClr val="FF0000"/>
                  </a:solidFill>
                  <a:latin typeface="Times" pitchFamily="-84" charset="0"/>
                </a:rPr>
                <a:t>1.52 MeV </a:t>
              </a:r>
              <a:r>
                <a:rPr lang="en-US" sz="2000">
                  <a:latin typeface="Times" pitchFamily="-84" charset="0"/>
                </a:rPr>
                <a:t>for </a:t>
              </a:r>
              <a:r>
                <a:rPr lang="en-US" sz="2000" baseline="30000">
                  <a:latin typeface="Times" pitchFamily="-84" charset="0"/>
                </a:rPr>
                <a:t>28</a:t>
              </a:r>
              <a:r>
                <a:rPr lang="en-US" sz="2000">
                  <a:latin typeface="Times" pitchFamily="-84" charset="0"/>
                </a:rPr>
                <a:t>Si + </a:t>
              </a:r>
              <a:r>
                <a:rPr lang="en-US" sz="2000" baseline="30000">
                  <a:latin typeface="Times" pitchFamily="-84" charset="0"/>
                </a:rPr>
                <a:t>28</a:t>
              </a:r>
              <a:r>
                <a:rPr lang="en-US" sz="2000">
                  <a:latin typeface="Times" pitchFamily="-84" charset="0"/>
                </a:rPr>
                <a:t>Si.</a:t>
              </a:r>
            </a:p>
            <a:p>
              <a:pPr algn="ctr"/>
              <a:r>
                <a:rPr lang="en-US" sz="2000">
                  <a:latin typeface="Times" pitchFamily="-84" charset="0"/>
                </a:rPr>
                <a:t>The </a:t>
              </a:r>
              <a:r>
                <a:rPr lang="en-US" sz="2000">
                  <a:solidFill>
                    <a:srgbClr val="FF0000"/>
                  </a:solidFill>
                  <a:latin typeface="Times" pitchFamily="-84" charset="0"/>
                </a:rPr>
                <a:t>width</a:t>
              </a:r>
              <a:r>
                <a:rPr lang="en-US" sz="2000">
                  <a:latin typeface="Times" pitchFamily="-84" charset="0"/>
                </a:rPr>
                <a:t> of the individual barriers is ε</a:t>
              </a:r>
              <a:r>
                <a:rPr lang="en-US" sz="2000" baseline="-25000">
                  <a:latin typeface="Times" pitchFamily="-84" charset="0"/>
                </a:rPr>
                <a:t>0</a:t>
              </a:r>
              <a:r>
                <a:rPr lang="en-US" sz="2000">
                  <a:latin typeface="Times" pitchFamily="-84" charset="0"/>
                </a:rPr>
                <a:t> = ħω/2π where ħω is the curvature of the Coulomb barrier, in the parabolic approximation</a:t>
              </a:r>
            </a:p>
            <a:p>
              <a:pPr algn="ctr"/>
              <a:endParaRPr lang="en-US" sz="2000">
                <a:latin typeface="Times" pitchFamily="-84" charset="0"/>
              </a:endParaRPr>
            </a:p>
            <a:p>
              <a:pPr algn="ctr"/>
              <a:r>
                <a:rPr lang="en-US" sz="2000">
                  <a:latin typeface="Times" pitchFamily="-84" charset="0"/>
                </a:rPr>
                <a:t>   2ε</a:t>
              </a:r>
              <a:r>
                <a:rPr lang="en-US" sz="2000" baseline="-25000">
                  <a:latin typeface="Times" pitchFamily="-84" charset="0"/>
                </a:rPr>
                <a:t>0</a:t>
              </a:r>
              <a:r>
                <a:rPr lang="en-US" sz="2000">
                  <a:latin typeface="Times" pitchFamily="-84" charset="0"/>
                </a:rPr>
                <a:t> = </a:t>
              </a:r>
              <a:r>
                <a:rPr lang="en-US" sz="2000">
                  <a:solidFill>
                    <a:srgbClr val="FF0000"/>
                  </a:solidFill>
                  <a:latin typeface="Times" pitchFamily="-84" charset="0"/>
                </a:rPr>
                <a:t>1.13 MeV </a:t>
              </a:r>
              <a:r>
                <a:rPr lang="en-US" sz="2000">
                  <a:latin typeface="Times" pitchFamily="-84" charset="0"/>
                </a:rPr>
                <a:t>for </a:t>
              </a:r>
              <a:r>
                <a:rPr lang="en-US" sz="2000" baseline="30000">
                  <a:latin typeface="Times" pitchFamily="-84" charset="0"/>
                </a:rPr>
                <a:t>28</a:t>
              </a:r>
              <a:r>
                <a:rPr lang="en-US" sz="2000">
                  <a:latin typeface="Times" pitchFamily="-84" charset="0"/>
                </a:rPr>
                <a:t>Si + </a:t>
              </a:r>
              <a:r>
                <a:rPr lang="en-US" sz="2000" baseline="30000">
                  <a:latin typeface="Times" pitchFamily="-84" charset="0"/>
                </a:rPr>
                <a:t>28</a:t>
              </a:r>
              <a:r>
                <a:rPr lang="en-US" sz="2000">
                  <a:latin typeface="Times" pitchFamily="-84" charset="0"/>
                </a:rPr>
                <a:t>Si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0000FF"/>
                </a:solidFill>
                <a:latin typeface="Comic Sans MS" charset="0"/>
                <a:ea typeface="+mj-ea"/>
                <a:cs typeface="Comic Sans MS" charset="0"/>
              </a:rPr>
              <a:t>Fusion-evaporation residues ER were detected</a:t>
            </a:r>
            <a:br>
              <a:rPr lang="en-US" sz="2400" dirty="0" smtClean="0">
                <a:solidFill>
                  <a:srgbClr val="0000FF"/>
                </a:solidFill>
                <a:latin typeface="Comic Sans MS" charset="0"/>
                <a:ea typeface="+mj-ea"/>
                <a:cs typeface="Comic Sans MS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charset="0"/>
                <a:ea typeface="+mj-ea"/>
                <a:cs typeface="Comic Sans MS" charset="0"/>
              </a:rPr>
              <a:t> at forward angles, filtering out the beam</a:t>
            </a:r>
            <a:br>
              <a:rPr lang="en-US" sz="2400" dirty="0" smtClean="0">
                <a:solidFill>
                  <a:srgbClr val="0000FF"/>
                </a:solidFill>
                <a:latin typeface="Comic Sans MS" charset="0"/>
                <a:ea typeface="+mj-ea"/>
                <a:cs typeface="Comic Sans MS" charset="0"/>
              </a:rPr>
            </a:br>
            <a:r>
              <a:rPr lang="en-US" sz="2400" dirty="0" smtClean="0">
                <a:solidFill>
                  <a:srgbClr val="0000FF"/>
                </a:solidFill>
                <a:latin typeface="Comic Sans MS" charset="0"/>
                <a:ea typeface="+mj-ea"/>
                <a:cs typeface="Comic Sans MS" charset="0"/>
              </a:rPr>
              <a:t> by means of an electrostatic deflector</a:t>
            </a:r>
            <a:endParaRPr lang="en-US" sz="2400" dirty="0">
              <a:solidFill>
                <a:srgbClr val="0000FF"/>
              </a:solidFill>
              <a:latin typeface="Comic Sans MS" charset="0"/>
              <a:ea typeface="+mj-ea"/>
              <a:cs typeface="Comic Sans M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FD869CB-D8C4-41D5-A2F0-51E658F24727}" type="datetime1">
              <a:rPr lang="en-US">
                <a:solidFill>
                  <a:srgbClr val="898989"/>
                </a:solidFill>
              </a:rPr>
              <a:pPr/>
              <a:t>6/3/2013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9F9F3859-4EDB-434A-B85B-0FED778B962A}" type="slidenum">
              <a:rPr lang="en-US">
                <a:solidFill>
                  <a:srgbClr val="898989"/>
                </a:solidFill>
              </a:rPr>
              <a:pPr/>
              <a:t>6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7172" name="Picture 6" descr="screenshot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475"/>
            <a:ext cx="4981575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screenshot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306763"/>
            <a:ext cx="5053012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2279650" y="3636963"/>
            <a:ext cx="1306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E vs. TOF</a:t>
            </a: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6653213" y="5905500"/>
            <a:ext cx="1479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ΔE vs. TOF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5311775" y="1870075"/>
            <a:ext cx="3578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73.5 MeV </a:t>
            </a:r>
            <a:r>
              <a:rPr lang="en-US" sz="2400" baseline="30000">
                <a:solidFill>
                  <a:srgbClr val="0000FF"/>
                </a:solidFill>
                <a:latin typeface="Comic Sans MS" pitchFamily="66" charset="0"/>
              </a:rPr>
              <a:t>28</a:t>
            </a: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Si + </a:t>
            </a:r>
            <a:r>
              <a:rPr lang="en-US" sz="2400" baseline="30000">
                <a:solidFill>
                  <a:srgbClr val="0000FF"/>
                </a:solidFill>
                <a:latin typeface="Comic Sans MS" pitchFamily="66" charset="0"/>
              </a:rPr>
              <a:t>28</a:t>
            </a: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Si</a:t>
            </a:r>
            <a:endParaRPr lang="en-US" sz="2400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(θ</a:t>
            </a:r>
            <a:r>
              <a:rPr lang="en-US" sz="2400" baseline="-25000">
                <a:solidFill>
                  <a:srgbClr val="0000FF"/>
                </a:solidFill>
              </a:rPr>
              <a:t>lab</a:t>
            </a:r>
            <a:r>
              <a:rPr lang="en-US" sz="2400">
                <a:solidFill>
                  <a:srgbClr val="0000FF"/>
                </a:solidFill>
              </a:rPr>
              <a:t> = 3</a:t>
            </a:r>
            <a:r>
              <a:rPr lang="en-US" sz="2400" baseline="30000">
                <a:solidFill>
                  <a:srgbClr val="0000FF"/>
                </a:solidFill>
              </a:rPr>
              <a:t>o</a:t>
            </a:r>
            <a:r>
              <a:rPr lang="en-US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6870700" y="4618038"/>
            <a:ext cx="50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400">
                <a:solidFill>
                  <a:srgbClr val="0000FF"/>
                </a:solidFill>
              </a:rPr>
              <a:t>ER</a:t>
            </a:r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6621463" y="3451225"/>
            <a:ext cx="257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Fusion on carbon, oxygen</a:t>
            </a:r>
          </a:p>
        </p:txBody>
      </p:sp>
      <p:sp>
        <p:nvSpPr>
          <p:cNvPr id="7179" name="Rectangle 13"/>
          <p:cNvSpPr>
            <a:spLocks noChangeArrowheads="1"/>
          </p:cNvSpPr>
          <p:nvPr/>
        </p:nvSpPr>
        <p:spPr bwMode="auto">
          <a:xfrm>
            <a:off x="4233863" y="4121150"/>
            <a:ext cx="1077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degraded</a:t>
            </a:r>
          </a:p>
          <a:p>
            <a:r>
              <a:rPr lang="en-US">
                <a:solidFill>
                  <a:srgbClr val="0000FF"/>
                </a:solidFill>
              </a:rPr>
              <a:t>beam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>
            <a:off x="5986463" y="3719513"/>
            <a:ext cx="635000" cy="1016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flipH="1">
            <a:off x="6338888" y="4897438"/>
            <a:ext cx="565150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4606925" y="4732338"/>
            <a:ext cx="585788" cy="131762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3" name="TextBox 1"/>
          <p:cNvSpPr txBox="1">
            <a:spLocks noChangeArrowheads="1"/>
          </p:cNvSpPr>
          <p:nvPr/>
        </p:nvSpPr>
        <p:spPr bwMode="auto">
          <a:xfrm>
            <a:off x="2357438" y="2765425"/>
            <a:ext cx="45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ER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1582738" y="2978150"/>
            <a:ext cx="793750" cy="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Two-dimensional spectra taken </a:t>
            </a:r>
            <a:r>
              <a:rPr lang="en-US" sz="2400" u="sng" smtClean="0">
                <a:solidFill>
                  <a:srgbClr val="FF0000"/>
                </a:solidFill>
                <a:latin typeface="Comic Sans MS" pitchFamily="66" charset="0"/>
              </a:rPr>
              <a:t>below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 the barrier</a:t>
            </a:r>
          </a:p>
        </p:txBody>
      </p:sp>
      <p:pic>
        <p:nvPicPr>
          <p:cNvPr id="8194" name="Picture 3" descr="2828run431_ETOF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5"/>
            <a:ext cx="47117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2828run438+439_ETOF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3116263"/>
            <a:ext cx="4972050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558925" y="4202113"/>
            <a:ext cx="112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E vs. TOF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6067425" y="6008688"/>
            <a:ext cx="112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E vs. TOF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5859463" y="1860550"/>
            <a:ext cx="161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2400" baseline="30000">
                <a:solidFill>
                  <a:srgbClr val="0000FF"/>
                </a:solidFill>
                <a:latin typeface="Comic Sans MS" pitchFamily="66" charset="0"/>
              </a:rPr>
              <a:t>28</a:t>
            </a: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Si + </a:t>
            </a:r>
            <a:r>
              <a:rPr lang="en-US" sz="2400" baseline="30000">
                <a:solidFill>
                  <a:srgbClr val="0000FF"/>
                </a:solidFill>
                <a:latin typeface="Comic Sans MS" pitchFamily="66" charset="0"/>
              </a:rPr>
              <a:t>28</a:t>
            </a: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Si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2732088" y="3233738"/>
            <a:ext cx="1089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53.0 MeV </a:t>
            </a:r>
          </a:p>
          <a:p>
            <a:r>
              <a:rPr lang="en-US">
                <a:solidFill>
                  <a:srgbClr val="0000FF"/>
                </a:solidFill>
              </a:rPr>
              <a:t>453 μb</a:t>
            </a: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7300913" y="5100638"/>
            <a:ext cx="1109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50.0 MeV</a:t>
            </a:r>
          </a:p>
          <a:p>
            <a:r>
              <a:rPr lang="en-US">
                <a:solidFill>
                  <a:srgbClr val="0000FF"/>
                </a:solidFill>
              </a:rPr>
              <a:t>27.3 μb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The fusion excitation function of </a:t>
            </a:r>
            <a:r>
              <a:rPr lang="en-US" sz="2400" baseline="30000" smtClean="0">
                <a:solidFill>
                  <a:srgbClr val="FF0000"/>
                </a:solidFill>
                <a:latin typeface="Comic Sans MS" pitchFamily="66" charset="0"/>
              </a:rPr>
              <a:t>28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Si+</a:t>
            </a:r>
            <a:r>
              <a:rPr lang="en-US" sz="2400" baseline="30000" smtClean="0">
                <a:solidFill>
                  <a:srgbClr val="FF0000"/>
                </a:solidFill>
                <a:latin typeface="Comic Sans MS" pitchFamily="66" charset="0"/>
              </a:rPr>
              <a:t>28</a:t>
            </a:r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Si</a:t>
            </a:r>
          </a:p>
        </p:txBody>
      </p:sp>
      <p:pic>
        <p:nvPicPr>
          <p:cNvPr id="9218" name="Picture 3" descr="fus_28+28_sub+oscill_l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2090738"/>
            <a:ext cx="4646612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42900" y="1665288"/>
            <a:ext cx="8621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(the blue points were measured with ΔE</a:t>
            </a:r>
            <a:r>
              <a:rPr lang="en-US" baseline="-25000">
                <a:solidFill>
                  <a:srgbClr val="0000FF"/>
                </a:solidFill>
                <a:latin typeface="Comic Sans MS" pitchFamily="66" charset="0"/>
              </a:rPr>
              <a:t>lab</a:t>
            </a: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 = 0.5 MeV, and 1% statistical error)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7321550" y="2090738"/>
            <a:ext cx="714375" cy="1014412"/>
          </a:xfrm>
          <a:prstGeom prst="straightConnector1">
            <a:avLst/>
          </a:prstGeom>
          <a:noFill/>
          <a:ln w="635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221" name="Picture 7" descr="fus_28+28_sub+osci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0738"/>
            <a:ext cx="4706938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smtClean="0">
                <a:solidFill>
                  <a:srgbClr val="FF0000"/>
                </a:solidFill>
                <a:latin typeface="Comic Sans MS" pitchFamily="66" charset="0"/>
              </a:rPr>
              <a:t>CC analysis of the sub-barrier excitation function, using a Woods-Saxon potential with a=0.63 fm, r</a:t>
            </a:r>
            <a:r>
              <a:rPr lang="en-US" sz="2000" baseline="-2500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</a:rPr>
              <a:t>=1.04 fm, V</a:t>
            </a:r>
            <a:r>
              <a:rPr lang="en-US" sz="2000" baseline="-2500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</a:rPr>
              <a:t>=73.6 MeV</a:t>
            </a:r>
            <a:br>
              <a:rPr lang="en-US" sz="20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000" smtClean="0">
                <a:solidFill>
                  <a:srgbClr val="FF0000"/>
                </a:solidFill>
                <a:latin typeface="Comic Sans MS" pitchFamily="66" charset="0"/>
              </a:rPr>
              <a:t> (adjusted to fit the data in the barrier region)</a:t>
            </a:r>
          </a:p>
        </p:txBody>
      </p:sp>
      <p:pic>
        <p:nvPicPr>
          <p:cNvPr id="10242" name="Picture 5" descr="fus_28+28+CCFULL_27May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90775"/>
            <a:ext cx="42052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1771650" y="1757363"/>
            <a:ext cx="567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(the collective 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baseline="30000">
                <a:solidFill>
                  <a:srgbClr val="FF0000"/>
                </a:solidFill>
                <a:latin typeface="Comic Sans MS" pitchFamily="66" charset="0"/>
              </a:rPr>
              <a:t>+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state of </a:t>
            </a:r>
            <a:r>
              <a:rPr lang="en-US" baseline="30000">
                <a:solidFill>
                  <a:srgbClr val="0000FF"/>
                </a:solidFill>
                <a:latin typeface="Comic Sans MS" pitchFamily="66" charset="0"/>
              </a:rPr>
              <a:t>28</a:t>
            </a:r>
            <a:r>
              <a:rPr lang="en-US">
                <a:solidFill>
                  <a:srgbClr val="0000FF"/>
                </a:solidFill>
                <a:latin typeface="Comic Sans MS" pitchFamily="66" charset="0"/>
              </a:rPr>
              <a:t>Si has been coupled in)</a:t>
            </a:r>
          </a:p>
        </p:txBody>
      </p:sp>
      <p:pic>
        <p:nvPicPr>
          <p:cNvPr id="10244" name="Picture 3" descr="lndev_28+28_27May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2230438"/>
            <a:ext cx="41148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768</Words>
  <Application>Microsoft Office PowerPoint</Application>
  <PresentationFormat>Presentazione su schermo (4:3)</PresentationFormat>
  <Paragraphs>108</Paragraphs>
  <Slides>14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Calibri</vt:lpstr>
      <vt:lpstr>MS PGothic</vt:lpstr>
      <vt:lpstr>Arial</vt:lpstr>
      <vt:lpstr>Comic Sans MS</vt:lpstr>
      <vt:lpstr>Wingdings</vt:lpstr>
      <vt:lpstr>Times</vt:lpstr>
      <vt:lpstr>Apple Chancery</vt:lpstr>
      <vt:lpstr>Lucida Grande</vt:lpstr>
      <vt:lpstr>Office Theme</vt:lpstr>
      <vt:lpstr>Fusion of 28Si + 28Si: oscillations above the barrier and the behavior down to 1μb</vt:lpstr>
      <vt:lpstr>Structures in fusion excitation function of light systems</vt:lpstr>
      <vt:lpstr>Using the first derivative of the excitation function d(Eσ)/dE makes easier to observe oscillations</vt:lpstr>
      <vt:lpstr>The existing situation for 28Si+28Si before the present experiment </vt:lpstr>
      <vt:lpstr>Presentazione standard di PowerPoint</vt:lpstr>
      <vt:lpstr>Fusion-evaporation residues ER were detected  at forward angles, filtering out the beam  by means of an electrostatic deflector</vt:lpstr>
      <vt:lpstr>Two-dimensional spectra taken below the barrier</vt:lpstr>
      <vt:lpstr>The fusion excitation function of 28Si+28Si</vt:lpstr>
      <vt:lpstr>CC analysis of the sub-barrier excitation function, using a Woods-Saxon potential with a=0.63 fm, r0=1.04 fm, V0=73.6 MeV  (adjusted to fit the data in the barrier region)</vt:lpstr>
      <vt:lpstr>Fusion cross sections and energy-weighted derivative  of the excitation function above the barrier</vt:lpstr>
      <vt:lpstr>Summary</vt:lpstr>
      <vt:lpstr>Our collaboration</vt:lpstr>
      <vt:lpstr>Presentazione standard di PowerPoint</vt:lpstr>
      <vt:lpstr>Detector set-up and experimental  matrix ΔE-ToF </vt:lpstr>
    </vt:vector>
  </TitlesOfParts>
  <Company>INFN-LNL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Oscillations in the fusion excitation function  of 28Si + 28Si above the barrier</dc:title>
  <dc:creator>Alberto Stefanini</dc:creator>
  <cp:lastModifiedBy>tecno</cp:lastModifiedBy>
  <cp:revision>41</cp:revision>
  <dcterms:created xsi:type="dcterms:W3CDTF">2013-05-27T13:41:02Z</dcterms:created>
  <dcterms:modified xsi:type="dcterms:W3CDTF">2013-06-03T10:12:15Z</dcterms:modified>
</cp:coreProperties>
</file>