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85" r:id="rId2"/>
    <p:sldId id="434" r:id="rId3"/>
    <p:sldId id="436" r:id="rId4"/>
    <p:sldId id="405" r:id="rId5"/>
    <p:sldId id="435" r:id="rId6"/>
    <p:sldId id="387" r:id="rId7"/>
    <p:sldId id="412" r:id="rId8"/>
    <p:sldId id="413" r:id="rId9"/>
    <p:sldId id="410" r:id="rId10"/>
    <p:sldId id="406" r:id="rId11"/>
    <p:sldId id="407" r:id="rId12"/>
    <p:sldId id="409" r:id="rId13"/>
    <p:sldId id="388" r:id="rId14"/>
    <p:sldId id="415" r:id="rId15"/>
    <p:sldId id="414" r:id="rId16"/>
    <p:sldId id="417" r:id="rId17"/>
    <p:sldId id="418" r:id="rId18"/>
    <p:sldId id="416" r:id="rId19"/>
    <p:sldId id="420" r:id="rId20"/>
    <p:sldId id="419" r:id="rId21"/>
    <p:sldId id="389" r:id="rId22"/>
    <p:sldId id="394" r:id="rId23"/>
    <p:sldId id="395" r:id="rId24"/>
    <p:sldId id="437" r:id="rId25"/>
    <p:sldId id="363" r:id="rId26"/>
    <p:sldId id="390" r:id="rId27"/>
    <p:sldId id="423" r:id="rId28"/>
    <p:sldId id="422" r:id="rId29"/>
    <p:sldId id="364" r:id="rId30"/>
    <p:sldId id="427" r:id="rId31"/>
    <p:sldId id="429" r:id="rId32"/>
    <p:sldId id="430" r:id="rId33"/>
    <p:sldId id="438" r:id="rId34"/>
    <p:sldId id="400" r:id="rId35"/>
    <p:sldId id="401" r:id="rId36"/>
    <p:sldId id="440" r:id="rId37"/>
    <p:sldId id="431" r:id="rId38"/>
    <p:sldId id="441" r:id="rId39"/>
    <p:sldId id="432" r:id="rId40"/>
    <p:sldId id="397" r:id="rId41"/>
    <p:sldId id="398" r:id="rId42"/>
    <p:sldId id="399" r:id="rId43"/>
    <p:sldId id="403" r:id="rId44"/>
    <p:sldId id="404" r:id="rId45"/>
    <p:sldId id="402" r:id="rId46"/>
    <p:sldId id="433" r:id="rId47"/>
    <p:sldId id="439" r:id="rId48"/>
    <p:sldId id="424" r:id="rId49"/>
    <p:sldId id="36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106"/>
    <a:srgbClr val="0000CC"/>
    <a:srgbClr val="FF0000"/>
    <a:srgbClr val="FF33CC"/>
    <a:srgbClr val="33CC33"/>
    <a:srgbClr val="66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 preferSingleView="1">
    <p:restoredLeft sz="15620"/>
    <p:restoredTop sz="94660"/>
  </p:normalViewPr>
  <p:slideViewPr>
    <p:cSldViewPr>
      <p:cViewPr>
        <p:scale>
          <a:sx n="70" d="100"/>
          <a:sy n="70" d="100"/>
        </p:scale>
        <p:origin x="-14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wmf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A00292-FC22-4A23-8974-076C95AB2D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68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C9F90-59C9-4902-8CCC-3D8C362EB843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27FC99-2B2D-4E39-BD82-A4BC64A575BF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21E080-FD69-4DF8-81D4-479DEA9571F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AE63AB-4696-4BDD-8D39-A003E6C5FD3D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345F73-05C4-4C57-9A54-28BE33315593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mtClean="0"/>
              <a:t>nDVCS complements pDVCS for the different sensitivity to GPDs of the various observables</a:t>
            </a: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E1B95C-8978-4A10-BA4A-FCE2505B2C23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051D-2FF7-4506-8218-F8BA2BA0AD5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3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B4A66-A131-427E-BF8A-08005F9827A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A2DFF-C322-4497-9789-A67ABDA44B0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46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D92F-1B9B-4556-9DB6-1440E3EFD202}" type="slidenum">
              <a:rPr lang="fr-FR"/>
              <a:pPr>
                <a:defRPr/>
              </a:pPr>
              <a:t>‹N›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17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8A723-73AF-41C3-9976-C24A8111500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9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8CF87-F0BB-4A20-A72E-55A34F716BF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6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C4C8B-A52B-49A2-96DE-85B321E4E80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5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5B9F-0F87-4CAD-9A00-2D243DBB884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CB98-5C9E-4000-8581-074D069C2B3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1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ABAE4-9B8E-4E3F-B981-C7B47B106E0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4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C332-0B56-4B21-B196-90C7D7FE449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1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E053-F4C5-412F-80A4-BC354D2DCE2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9D15D3E-810A-4EC4-A220-6F87AD48404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17" Type="http://schemas.openxmlformats.org/officeDocument/2006/relationships/image" Target="../media/image22.png"/><Relationship Id="rId2" Type="http://schemas.openxmlformats.org/officeDocument/2006/relationships/image" Target="../media/image26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5" Type="http://schemas.openxmlformats.org/officeDocument/2006/relationships/image" Target="../media/image33.png"/><Relationship Id="rId10" Type="http://schemas.openxmlformats.org/officeDocument/2006/relationships/image" Target="../media/image27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12" Type="http://schemas.openxmlformats.org/officeDocument/2006/relationships/image" Target="../media/image27.png"/><Relationship Id="rId17" Type="http://schemas.openxmlformats.org/officeDocument/2006/relationships/image" Target="../media/image22.png"/><Relationship Id="rId2" Type="http://schemas.openxmlformats.org/officeDocument/2006/relationships/image" Target="../media/image26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12" Type="http://schemas.openxmlformats.org/officeDocument/2006/relationships/image" Target="../media/image27.png"/><Relationship Id="rId17" Type="http://schemas.openxmlformats.org/officeDocument/2006/relationships/image" Target="../media/image22.png"/><Relationship Id="rId2" Type="http://schemas.openxmlformats.org/officeDocument/2006/relationships/image" Target="../media/image26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jpeg"/><Relationship Id="rId18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12" Type="http://schemas.openxmlformats.org/officeDocument/2006/relationships/image" Target="../media/image10.jpeg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9.jpeg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emf"/><Relationship Id="rId4" Type="http://schemas.openxmlformats.org/officeDocument/2006/relationships/image" Target="../media/image2.wmf"/><Relationship Id="rId9" Type="http://schemas.openxmlformats.org/officeDocument/2006/relationships/image" Target="../media/image4.wmf"/><Relationship Id="rId1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85113" y="0"/>
            <a:ext cx="2159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219" name="Image 8" descr="Quarks_constituants_FondNo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900113" y="-26988"/>
            <a:ext cx="2159001" cy="6884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701675" y="981075"/>
            <a:ext cx="80772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Generalized Parton Distributions:</a:t>
            </a:r>
          </a:p>
          <a:p>
            <a:pPr algn="ctr">
              <a:spcBef>
                <a:spcPct val="50000"/>
              </a:spcBef>
            </a:pPr>
            <a:endParaRPr lang="en-US" sz="3200" b="1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A general unifying tool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for exploring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the internal structure of hadrons</a:t>
            </a:r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755650" y="5653088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INPC, 06/06/2013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e 53"/>
          <p:cNvGrpSpPr>
            <a:grpSpLocks/>
          </p:cNvGrpSpPr>
          <p:nvPr/>
        </p:nvGrpSpPr>
        <p:grpSpPr bwMode="auto">
          <a:xfrm>
            <a:off x="6172200" y="4071938"/>
            <a:ext cx="1844675" cy="1871662"/>
            <a:chOff x="609600" y="4725988"/>
            <a:chExt cx="1844675" cy="1871662"/>
          </a:xfrm>
        </p:grpSpPr>
        <p:pic>
          <p:nvPicPr>
            <p:cNvPr id="17469" name="Picture 30" descr="E:\Physique\Talks\QCD_EVOLUTION2012\PD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0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1" name="Groupe 42"/>
          <p:cNvGrpSpPr>
            <a:grpSpLocks/>
          </p:cNvGrpSpPr>
          <p:nvPr/>
        </p:nvGrpSpPr>
        <p:grpSpPr bwMode="auto">
          <a:xfrm>
            <a:off x="3200400" y="4071938"/>
            <a:ext cx="1844675" cy="1871662"/>
            <a:chOff x="2667000" y="2362200"/>
            <a:chExt cx="1844675" cy="1871662"/>
          </a:xfrm>
        </p:grpSpPr>
        <p:pic>
          <p:nvPicPr>
            <p:cNvPr id="17466" name="Picture 6" descr="E:\Physique\Talks\QCD_EVOLUTION2012\TM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362200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7" name="Picture 6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66" r="47266" b="6572"/>
            <a:stretch>
              <a:fillRect/>
            </a:stretch>
          </p:blipFill>
          <p:spPr bwMode="auto">
            <a:xfrm>
              <a:off x="3429000" y="2657475"/>
              <a:ext cx="179388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8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575" y="2817812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e 47"/>
          <p:cNvGrpSpPr>
            <a:grpSpLocks/>
          </p:cNvGrpSpPr>
          <p:nvPr/>
        </p:nvGrpSpPr>
        <p:grpSpPr bwMode="auto">
          <a:xfrm>
            <a:off x="3200400" y="2395538"/>
            <a:ext cx="1844675" cy="1871662"/>
            <a:chOff x="609600" y="4725988"/>
            <a:chExt cx="1844675" cy="1871662"/>
          </a:xfrm>
        </p:grpSpPr>
        <p:pic>
          <p:nvPicPr>
            <p:cNvPr id="17463" name="Picture 42" descr="E:\Physique\Talks\QCD_EVOLUTION2012\GPD.pn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4" name="Picture 5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5" name="Picture 6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3" name="Groupe 50"/>
          <p:cNvGrpSpPr>
            <a:grpSpLocks/>
          </p:cNvGrpSpPr>
          <p:nvPr/>
        </p:nvGrpSpPr>
        <p:grpSpPr bwMode="auto">
          <a:xfrm>
            <a:off x="6172200" y="2395538"/>
            <a:ext cx="1776413" cy="1871662"/>
            <a:chOff x="609600" y="4725988"/>
            <a:chExt cx="1776413" cy="1871662"/>
          </a:xfrm>
        </p:grpSpPr>
        <p:pic>
          <p:nvPicPr>
            <p:cNvPr id="17461" name="Picture 118" descr="E:\Physique\Talks\QCD_EVOLUTION2012\FF.pn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2" name="Picture 5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AutoShape 145"/>
          <p:cNvSpPr>
            <a:spLocks noChangeArrowheads="1"/>
          </p:cNvSpPr>
          <p:nvPr/>
        </p:nvSpPr>
        <p:spPr bwMode="auto">
          <a:xfrm>
            <a:off x="5257800" y="3233738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7415" name="Picture 15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5"/>
          <a:stretch>
            <a:fillRect/>
          </a:stretch>
        </p:blipFill>
        <p:spPr bwMode="auto">
          <a:xfrm>
            <a:off x="5410200" y="2852738"/>
            <a:ext cx="4270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AutoShape 146"/>
          <p:cNvSpPr>
            <a:spLocks noChangeArrowheads="1"/>
          </p:cNvSpPr>
          <p:nvPr/>
        </p:nvSpPr>
        <p:spPr bwMode="auto">
          <a:xfrm rot="2100000">
            <a:off x="5218113" y="4168775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7417" name="Picture 15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6" r="31624" b="-7349"/>
          <a:stretch>
            <a:fillRect/>
          </a:stretch>
        </p:blipFill>
        <p:spPr bwMode="auto">
          <a:xfrm>
            <a:off x="5562600" y="3690938"/>
            <a:ext cx="60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5638800"/>
            <a:ext cx="1293813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91400" y="1828800"/>
            <a:ext cx="1295400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19600" y="1828800"/>
            <a:ext cx="1293813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6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21188" y="5638800"/>
            <a:ext cx="1293812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422" name="Group 59"/>
          <p:cNvGrpSpPr>
            <a:grpSpLocks/>
          </p:cNvGrpSpPr>
          <p:nvPr/>
        </p:nvGrpSpPr>
        <p:grpSpPr bwMode="auto">
          <a:xfrm>
            <a:off x="3560763" y="5486400"/>
            <a:ext cx="706437" cy="338138"/>
            <a:chOff x="3016" y="2238"/>
            <a:chExt cx="445" cy="213"/>
          </a:xfrm>
        </p:grpSpPr>
        <p:sp>
          <p:nvSpPr>
            <p:cNvPr id="17459" name="Rectangle 60"/>
            <p:cNvSpPr>
              <a:spLocks noChangeArrowheads="1"/>
            </p:cNvSpPr>
            <p:nvPr/>
          </p:nvSpPr>
          <p:spPr bwMode="auto">
            <a:xfrm>
              <a:off x="3016" y="2256"/>
              <a:ext cx="440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460" name="Text Box 61"/>
            <p:cNvSpPr txBox="1">
              <a:spLocks noChangeArrowheads="1"/>
            </p:cNvSpPr>
            <p:nvPr/>
          </p:nvSpPr>
          <p:spPr bwMode="auto">
            <a:xfrm>
              <a:off x="3024" y="2238"/>
              <a:ext cx="43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TMDs</a:t>
              </a:r>
            </a:p>
          </p:txBody>
        </p:sp>
      </p:grpSp>
      <p:grpSp>
        <p:nvGrpSpPr>
          <p:cNvPr id="17423" name="Group 10"/>
          <p:cNvGrpSpPr>
            <a:grpSpLocks/>
          </p:cNvGrpSpPr>
          <p:nvPr/>
        </p:nvGrpSpPr>
        <p:grpSpPr bwMode="auto">
          <a:xfrm>
            <a:off x="6602413" y="5486400"/>
            <a:ext cx="636587" cy="339725"/>
            <a:chOff x="1417" y="2689"/>
            <a:chExt cx="401" cy="259"/>
          </a:xfrm>
        </p:grpSpPr>
        <p:sp>
          <p:nvSpPr>
            <p:cNvPr id="17457" name="Rectangle 11"/>
            <p:cNvSpPr>
              <a:spLocks noChangeArrowheads="1"/>
            </p:cNvSpPr>
            <p:nvPr/>
          </p:nvSpPr>
          <p:spPr bwMode="auto">
            <a:xfrm>
              <a:off x="1417" y="2705"/>
              <a:ext cx="386" cy="23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458" name="Text Box 12"/>
            <p:cNvSpPr txBox="1">
              <a:spLocks noChangeArrowheads="1"/>
            </p:cNvSpPr>
            <p:nvPr/>
          </p:nvSpPr>
          <p:spPr bwMode="auto">
            <a:xfrm>
              <a:off x="1417" y="2689"/>
              <a:ext cx="40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PDFs</a:t>
              </a:r>
            </a:p>
          </p:txBody>
        </p:sp>
      </p:grpSp>
      <p:grpSp>
        <p:nvGrpSpPr>
          <p:cNvPr id="17424" name="Group 13"/>
          <p:cNvGrpSpPr>
            <a:grpSpLocks/>
          </p:cNvGrpSpPr>
          <p:nvPr/>
        </p:nvGrpSpPr>
        <p:grpSpPr bwMode="auto">
          <a:xfrm>
            <a:off x="3597275" y="3810000"/>
            <a:ext cx="669925" cy="341313"/>
            <a:chOff x="286" y="3388"/>
            <a:chExt cx="380" cy="194"/>
          </a:xfrm>
        </p:grpSpPr>
        <p:sp>
          <p:nvSpPr>
            <p:cNvPr id="17455" name="Rectangle 14"/>
            <p:cNvSpPr>
              <a:spLocks noChangeArrowheads="1"/>
            </p:cNvSpPr>
            <p:nvPr/>
          </p:nvSpPr>
          <p:spPr bwMode="auto">
            <a:xfrm>
              <a:off x="286" y="3408"/>
              <a:ext cx="367" cy="17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456" name="Text Box 15"/>
            <p:cNvSpPr txBox="1">
              <a:spLocks noChangeArrowheads="1"/>
            </p:cNvSpPr>
            <p:nvPr/>
          </p:nvSpPr>
          <p:spPr bwMode="auto">
            <a:xfrm>
              <a:off x="289" y="3388"/>
              <a:ext cx="3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GPDs</a:t>
              </a:r>
            </a:p>
          </p:txBody>
        </p:sp>
      </p:grpSp>
      <p:grpSp>
        <p:nvGrpSpPr>
          <p:cNvPr id="17425" name="Group 7"/>
          <p:cNvGrpSpPr>
            <a:grpSpLocks/>
          </p:cNvGrpSpPr>
          <p:nvPr/>
        </p:nvGrpSpPr>
        <p:grpSpPr bwMode="auto">
          <a:xfrm>
            <a:off x="6654800" y="3810000"/>
            <a:ext cx="508000" cy="338138"/>
            <a:chOff x="3716" y="2778"/>
            <a:chExt cx="320" cy="213"/>
          </a:xfrm>
        </p:grpSpPr>
        <p:sp>
          <p:nvSpPr>
            <p:cNvPr id="17453" name="Rectangle 8"/>
            <p:cNvSpPr>
              <a:spLocks noChangeArrowheads="1"/>
            </p:cNvSpPr>
            <p:nvPr/>
          </p:nvSpPr>
          <p:spPr bwMode="auto">
            <a:xfrm>
              <a:off x="3716" y="2799"/>
              <a:ext cx="317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454" name="Text Box 9"/>
            <p:cNvSpPr txBox="1">
              <a:spLocks noChangeArrowheads="1"/>
            </p:cNvSpPr>
            <p:nvPr/>
          </p:nvSpPr>
          <p:spPr bwMode="auto">
            <a:xfrm>
              <a:off x="3727" y="2778"/>
              <a:ext cx="30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FFs</a:t>
              </a:r>
            </a:p>
          </p:txBody>
        </p:sp>
      </p:grpSp>
      <p:sp>
        <p:nvSpPr>
          <p:cNvPr id="17426" name="Text Box 53"/>
          <p:cNvSpPr txBox="1">
            <a:spLocks noChangeArrowheads="1"/>
          </p:cNvSpPr>
          <p:nvPr/>
        </p:nvSpPr>
        <p:spPr bwMode="auto">
          <a:xfrm>
            <a:off x="3581400" y="190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DVCS</a:t>
            </a:r>
          </a:p>
        </p:txBody>
      </p:sp>
      <p:sp>
        <p:nvSpPr>
          <p:cNvPr id="17427" name="Text Box 53"/>
          <p:cNvSpPr txBox="1">
            <a:spLocks noChangeArrowheads="1"/>
          </p:cNvSpPr>
          <p:nvPr/>
        </p:nvSpPr>
        <p:spPr bwMode="auto">
          <a:xfrm>
            <a:off x="6705600" y="190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ES</a:t>
            </a:r>
          </a:p>
        </p:txBody>
      </p:sp>
      <p:sp>
        <p:nvSpPr>
          <p:cNvPr id="17428" name="Text Box 53"/>
          <p:cNvSpPr txBox="1">
            <a:spLocks noChangeArrowheads="1"/>
          </p:cNvSpPr>
          <p:nvPr/>
        </p:nvSpPr>
        <p:spPr bwMode="auto">
          <a:xfrm>
            <a:off x="3581400" y="61722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SIDIS</a:t>
            </a:r>
          </a:p>
        </p:txBody>
      </p:sp>
      <p:sp>
        <p:nvSpPr>
          <p:cNvPr id="17429" name="Text Box 53"/>
          <p:cNvSpPr txBox="1">
            <a:spLocks noChangeArrowheads="1"/>
          </p:cNvSpPr>
          <p:nvPr/>
        </p:nvSpPr>
        <p:spPr bwMode="auto">
          <a:xfrm>
            <a:off x="6705600" y="616902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DIS</a:t>
            </a:r>
          </a:p>
        </p:txBody>
      </p:sp>
      <p:sp>
        <p:nvSpPr>
          <p:cNvPr id="17430" name="AutoShape 144"/>
          <p:cNvSpPr>
            <a:spLocks noChangeArrowheads="1"/>
          </p:cNvSpPr>
          <p:nvPr/>
        </p:nvSpPr>
        <p:spPr bwMode="auto">
          <a:xfrm>
            <a:off x="5257800" y="4932363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7431" name="Picture 15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52"/>
          <a:stretch>
            <a:fillRect/>
          </a:stretch>
        </p:blipFill>
        <p:spPr bwMode="auto">
          <a:xfrm>
            <a:off x="5334000" y="4549775"/>
            <a:ext cx="6286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5" descr="E:\Physique\Talks\QCD_EVOLUTION2012\Wigner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73050"/>
            <a:ext cx="17764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6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6" r="47266" b="6572"/>
          <a:stretch>
            <a:fillRect/>
          </a:stretch>
        </p:blipFill>
        <p:spPr bwMode="auto">
          <a:xfrm>
            <a:off x="1500188" y="569913"/>
            <a:ext cx="17938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5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82" b="6572"/>
          <a:stretch>
            <a:fillRect/>
          </a:stretch>
        </p:blipFill>
        <p:spPr bwMode="auto">
          <a:xfrm>
            <a:off x="1576388" y="949325"/>
            <a:ext cx="1428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730250"/>
            <a:ext cx="5461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6" name="Rectangle à coins arrondis 54"/>
          <p:cNvSpPr>
            <a:spLocks noChangeArrowheads="1"/>
          </p:cNvSpPr>
          <p:nvPr/>
        </p:nvSpPr>
        <p:spPr bwMode="auto">
          <a:xfrm>
            <a:off x="357188" y="1103313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37" name="Text Box 55"/>
          <p:cNvSpPr txBox="1">
            <a:spLocks noChangeArrowheads="1"/>
          </p:cNvSpPr>
          <p:nvPr/>
        </p:nvSpPr>
        <p:spPr bwMode="auto">
          <a:xfrm>
            <a:off x="204788" y="10922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000" b="1">
                <a:latin typeface="Tahoma" pitchFamily="34" charset="0"/>
                <a:cs typeface="Tahoma" pitchFamily="34" charset="0"/>
              </a:rPr>
              <a:t>Impact parameter</a:t>
            </a:r>
          </a:p>
        </p:txBody>
      </p:sp>
      <p:cxnSp>
        <p:nvCxnSpPr>
          <p:cNvPr id="17438" name="Connecteur droit avec flèche 40"/>
          <p:cNvCxnSpPr>
            <a:cxnSpLocks noChangeShapeType="1"/>
          </p:cNvCxnSpPr>
          <p:nvPr/>
        </p:nvCxnSpPr>
        <p:spPr bwMode="auto">
          <a:xfrm flipV="1">
            <a:off x="1239838" y="1111250"/>
            <a:ext cx="260350" cy="152400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9" name="Rectangle à coins arrondis 54"/>
          <p:cNvSpPr>
            <a:spLocks noChangeArrowheads="1"/>
          </p:cNvSpPr>
          <p:nvPr/>
        </p:nvSpPr>
        <p:spPr bwMode="auto">
          <a:xfrm>
            <a:off x="357188" y="265113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40" name="Text Box 55"/>
          <p:cNvSpPr txBox="1">
            <a:spLocks noChangeArrowheads="1"/>
          </p:cNvSpPr>
          <p:nvPr/>
        </p:nvSpPr>
        <p:spPr bwMode="auto">
          <a:xfrm>
            <a:off x="219075" y="2540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000" b="1">
                <a:latin typeface="Tahoma" pitchFamily="34" charset="0"/>
                <a:cs typeface="Tahoma" pitchFamily="34" charset="0"/>
              </a:rPr>
              <a:t>Transverse momentum</a:t>
            </a:r>
          </a:p>
        </p:txBody>
      </p:sp>
      <p:cxnSp>
        <p:nvCxnSpPr>
          <p:cNvPr id="17441" name="Connecteur droit avec flèche 40"/>
          <p:cNvCxnSpPr>
            <a:cxnSpLocks noChangeShapeType="1"/>
          </p:cNvCxnSpPr>
          <p:nvPr/>
        </p:nvCxnSpPr>
        <p:spPr bwMode="auto">
          <a:xfrm>
            <a:off x="1239838" y="482600"/>
            <a:ext cx="228600" cy="147638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2" name="Rectangle à coins arrondis 54"/>
          <p:cNvSpPr>
            <a:spLocks noChangeArrowheads="1"/>
          </p:cNvSpPr>
          <p:nvPr/>
        </p:nvSpPr>
        <p:spPr bwMode="auto">
          <a:xfrm>
            <a:off x="2490788" y="55563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43" name="Text Box 55"/>
          <p:cNvSpPr txBox="1">
            <a:spLocks noChangeArrowheads="1"/>
          </p:cNvSpPr>
          <p:nvPr/>
        </p:nvSpPr>
        <p:spPr bwMode="auto">
          <a:xfrm>
            <a:off x="2414588" y="444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000" b="1">
                <a:latin typeface="Tahoma" pitchFamily="34" charset="0"/>
                <a:cs typeface="Tahoma" pitchFamily="34" charset="0"/>
              </a:rPr>
              <a:t>Longitudinal momentum</a:t>
            </a:r>
          </a:p>
        </p:txBody>
      </p:sp>
      <p:cxnSp>
        <p:nvCxnSpPr>
          <p:cNvPr id="17444" name="Connecteur droit avec flèche 40"/>
          <p:cNvCxnSpPr>
            <a:cxnSpLocks noChangeShapeType="1"/>
          </p:cNvCxnSpPr>
          <p:nvPr/>
        </p:nvCxnSpPr>
        <p:spPr bwMode="auto">
          <a:xfrm flipH="1">
            <a:off x="2185988" y="425450"/>
            <a:ext cx="304800" cy="300038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5" name="Rectangle à coins arrondis 54"/>
          <p:cNvSpPr>
            <a:spLocks noChangeArrowheads="1"/>
          </p:cNvSpPr>
          <p:nvPr/>
        </p:nvSpPr>
        <p:spPr bwMode="auto">
          <a:xfrm>
            <a:off x="3652838" y="5938838"/>
            <a:ext cx="522287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7446" name="Picture 3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2" r="25505" b="-11627"/>
          <a:stretch>
            <a:fillRect/>
          </a:stretch>
        </p:blipFill>
        <p:spPr bwMode="auto">
          <a:xfrm>
            <a:off x="3635375" y="59039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7" name="Rectangle à coins arrondis 54"/>
          <p:cNvSpPr>
            <a:spLocks noChangeArrowheads="1"/>
          </p:cNvSpPr>
          <p:nvPr/>
        </p:nvSpPr>
        <p:spPr bwMode="auto">
          <a:xfrm>
            <a:off x="4356100" y="3959225"/>
            <a:ext cx="53975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7448" name="Picture 2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7"/>
          <a:stretch>
            <a:fillRect/>
          </a:stretch>
        </p:blipFill>
        <p:spPr bwMode="auto">
          <a:xfrm>
            <a:off x="4392613" y="3905250"/>
            <a:ext cx="457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9" name="Rectangle à coins arrondis 54"/>
          <p:cNvSpPr>
            <a:spLocks noChangeArrowheads="1"/>
          </p:cNvSpPr>
          <p:nvPr/>
        </p:nvSpPr>
        <p:spPr bwMode="auto">
          <a:xfrm>
            <a:off x="7308850" y="387985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7450" name="Picture 2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6"/>
          <a:stretch>
            <a:fillRect/>
          </a:stretch>
        </p:blipFill>
        <p:spPr bwMode="auto">
          <a:xfrm>
            <a:off x="7385050" y="3860800"/>
            <a:ext cx="920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1" name="Rectangle à coins arrondis 54"/>
          <p:cNvSpPr>
            <a:spLocks noChangeArrowheads="1"/>
          </p:cNvSpPr>
          <p:nvPr/>
        </p:nvSpPr>
        <p:spPr bwMode="auto">
          <a:xfrm>
            <a:off x="6864350" y="593725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7452" name="Picture 2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1" r="36586" b="16280"/>
          <a:stretch>
            <a:fillRect/>
          </a:stretch>
        </p:blipFill>
        <p:spPr bwMode="auto">
          <a:xfrm>
            <a:off x="6910388" y="5894388"/>
            <a:ext cx="1428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e 53"/>
          <p:cNvGrpSpPr>
            <a:grpSpLocks/>
          </p:cNvGrpSpPr>
          <p:nvPr/>
        </p:nvGrpSpPr>
        <p:grpSpPr bwMode="auto">
          <a:xfrm>
            <a:off x="6172200" y="4071938"/>
            <a:ext cx="1844675" cy="1871662"/>
            <a:chOff x="609600" y="4725988"/>
            <a:chExt cx="1844675" cy="1871662"/>
          </a:xfrm>
        </p:grpSpPr>
        <p:pic>
          <p:nvPicPr>
            <p:cNvPr id="18507" name="Picture 30" descr="E:\Physique\Talks\QCD_EVOLUTION2012\PD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8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5" name="Groupe 43"/>
          <p:cNvGrpSpPr>
            <a:grpSpLocks/>
          </p:cNvGrpSpPr>
          <p:nvPr/>
        </p:nvGrpSpPr>
        <p:grpSpPr bwMode="auto">
          <a:xfrm>
            <a:off x="228600" y="2395538"/>
            <a:ext cx="1844675" cy="1871662"/>
            <a:chOff x="228600" y="3429000"/>
            <a:chExt cx="1844675" cy="1871663"/>
          </a:xfrm>
        </p:grpSpPr>
        <p:pic>
          <p:nvPicPr>
            <p:cNvPr id="18503" name="Picture 5" descr="E:\Physique\Talks\QCD_EVOLUTION2012\Wign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429000"/>
              <a:ext cx="1776413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4" name="Picture 6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66" r="47266" b="6572"/>
            <a:stretch>
              <a:fillRect/>
            </a:stretch>
          </p:blipFill>
          <p:spPr bwMode="auto">
            <a:xfrm>
              <a:off x="990600" y="3725863"/>
              <a:ext cx="179388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5" name="Picture 5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066800" y="41052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6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38862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6" name="Groupe 42"/>
          <p:cNvGrpSpPr>
            <a:grpSpLocks/>
          </p:cNvGrpSpPr>
          <p:nvPr/>
        </p:nvGrpSpPr>
        <p:grpSpPr bwMode="auto">
          <a:xfrm>
            <a:off x="3200400" y="4071938"/>
            <a:ext cx="1844675" cy="1871662"/>
            <a:chOff x="2667000" y="2362200"/>
            <a:chExt cx="1844675" cy="1871662"/>
          </a:xfrm>
        </p:grpSpPr>
        <p:pic>
          <p:nvPicPr>
            <p:cNvPr id="18500" name="Picture 6" descr="E:\Physique\Talks\QCD_EVOLUTION2012\TM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362200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1" name="Picture 6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66" r="47266" b="6572"/>
            <a:stretch>
              <a:fillRect/>
            </a:stretch>
          </p:blipFill>
          <p:spPr bwMode="auto">
            <a:xfrm>
              <a:off x="3429000" y="2657475"/>
              <a:ext cx="179388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2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575" y="2817812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e 47"/>
          <p:cNvGrpSpPr>
            <a:grpSpLocks/>
          </p:cNvGrpSpPr>
          <p:nvPr/>
        </p:nvGrpSpPr>
        <p:grpSpPr bwMode="auto">
          <a:xfrm>
            <a:off x="3200400" y="2395538"/>
            <a:ext cx="1844675" cy="1871662"/>
            <a:chOff x="609600" y="4725988"/>
            <a:chExt cx="1844675" cy="1871662"/>
          </a:xfrm>
        </p:grpSpPr>
        <p:pic>
          <p:nvPicPr>
            <p:cNvPr id="18497" name="Picture 42" descr="E:\Physique\Talks\QCD_EVOLUTION2012\GPD.pn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8" name="Picture 5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9" name="Picture 6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8" name="Groupe 50"/>
          <p:cNvGrpSpPr>
            <a:grpSpLocks/>
          </p:cNvGrpSpPr>
          <p:nvPr/>
        </p:nvGrpSpPr>
        <p:grpSpPr bwMode="auto">
          <a:xfrm>
            <a:off x="6172200" y="2395538"/>
            <a:ext cx="1776413" cy="1871662"/>
            <a:chOff x="609600" y="4725988"/>
            <a:chExt cx="1776413" cy="1871662"/>
          </a:xfrm>
        </p:grpSpPr>
        <p:pic>
          <p:nvPicPr>
            <p:cNvPr id="18495" name="Picture 118" descr="E:\Physique\Talks\QCD_EVOLUTION2012\FF.pn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6" name="Picture 5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9" name="AutoShape 144"/>
          <p:cNvSpPr>
            <a:spLocks noChangeArrowheads="1"/>
          </p:cNvSpPr>
          <p:nvPr/>
        </p:nvSpPr>
        <p:spPr bwMode="auto">
          <a:xfrm>
            <a:off x="2286000" y="3233738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0" name="AutoShape 145"/>
          <p:cNvSpPr>
            <a:spLocks noChangeArrowheads="1"/>
          </p:cNvSpPr>
          <p:nvPr/>
        </p:nvSpPr>
        <p:spPr bwMode="auto">
          <a:xfrm>
            <a:off x="5257800" y="3233738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441" name="AutoShape 146"/>
          <p:cNvSpPr>
            <a:spLocks noChangeArrowheads="1"/>
          </p:cNvSpPr>
          <p:nvPr/>
        </p:nvSpPr>
        <p:spPr bwMode="auto">
          <a:xfrm rot="2100000">
            <a:off x="2246313" y="4168775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8442" name="Picture 15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5"/>
          <a:stretch>
            <a:fillRect/>
          </a:stretch>
        </p:blipFill>
        <p:spPr bwMode="auto">
          <a:xfrm>
            <a:off x="5410200" y="2852738"/>
            <a:ext cx="4270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5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52"/>
          <a:stretch>
            <a:fillRect/>
          </a:stretch>
        </p:blipFill>
        <p:spPr bwMode="auto">
          <a:xfrm>
            <a:off x="2362200" y="2852738"/>
            <a:ext cx="6286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5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6" r="31624" b="-7349"/>
          <a:stretch>
            <a:fillRect/>
          </a:stretch>
        </p:blipFill>
        <p:spPr bwMode="auto">
          <a:xfrm>
            <a:off x="2590800" y="3690938"/>
            <a:ext cx="60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146"/>
          <p:cNvSpPr>
            <a:spLocks noChangeArrowheads="1"/>
          </p:cNvSpPr>
          <p:nvPr/>
        </p:nvSpPr>
        <p:spPr bwMode="auto">
          <a:xfrm rot="2100000">
            <a:off x="5218113" y="4168775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8446" name="Picture 15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6" r="31624" b="-7349"/>
          <a:stretch>
            <a:fillRect/>
          </a:stretch>
        </p:blipFill>
        <p:spPr bwMode="auto">
          <a:xfrm>
            <a:off x="5562600" y="3690938"/>
            <a:ext cx="60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5638800"/>
            <a:ext cx="1293813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91400" y="1828800"/>
            <a:ext cx="1295400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19600" y="1828800"/>
            <a:ext cx="1293813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6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21188" y="5638800"/>
            <a:ext cx="1293812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451" name="Group 58"/>
          <p:cNvGrpSpPr>
            <a:grpSpLocks/>
          </p:cNvGrpSpPr>
          <p:nvPr/>
        </p:nvGrpSpPr>
        <p:grpSpPr bwMode="auto">
          <a:xfrm>
            <a:off x="533400" y="3810000"/>
            <a:ext cx="922338" cy="338138"/>
            <a:chOff x="4005" y="768"/>
            <a:chExt cx="581" cy="213"/>
          </a:xfrm>
        </p:grpSpPr>
        <p:sp>
          <p:nvSpPr>
            <p:cNvPr id="18493" name="Rectangle 20"/>
            <p:cNvSpPr>
              <a:spLocks noChangeArrowheads="1"/>
            </p:cNvSpPr>
            <p:nvPr/>
          </p:nvSpPr>
          <p:spPr bwMode="auto">
            <a:xfrm>
              <a:off x="4042" y="783"/>
              <a:ext cx="544" cy="193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494" name="Text Box 21"/>
            <p:cNvSpPr txBox="1">
              <a:spLocks noChangeArrowheads="1"/>
            </p:cNvSpPr>
            <p:nvPr/>
          </p:nvSpPr>
          <p:spPr bwMode="auto">
            <a:xfrm>
              <a:off x="4005" y="768"/>
              <a:ext cx="5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GTMDs</a:t>
              </a:r>
            </a:p>
          </p:txBody>
        </p:sp>
      </p:grpSp>
      <p:grpSp>
        <p:nvGrpSpPr>
          <p:cNvPr id="18452" name="Group 59"/>
          <p:cNvGrpSpPr>
            <a:grpSpLocks/>
          </p:cNvGrpSpPr>
          <p:nvPr/>
        </p:nvGrpSpPr>
        <p:grpSpPr bwMode="auto">
          <a:xfrm>
            <a:off x="3560763" y="5486400"/>
            <a:ext cx="706437" cy="338138"/>
            <a:chOff x="3016" y="2238"/>
            <a:chExt cx="445" cy="213"/>
          </a:xfrm>
        </p:grpSpPr>
        <p:sp>
          <p:nvSpPr>
            <p:cNvPr id="18491" name="Rectangle 60"/>
            <p:cNvSpPr>
              <a:spLocks noChangeArrowheads="1"/>
            </p:cNvSpPr>
            <p:nvPr/>
          </p:nvSpPr>
          <p:spPr bwMode="auto">
            <a:xfrm>
              <a:off x="3016" y="2256"/>
              <a:ext cx="440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492" name="Text Box 61"/>
            <p:cNvSpPr txBox="1">
              <a:spLocks noChangeArrowheads="1"/>
            </p:cNvSpPr>
            <p:nvPr/>
          </p:nvSpPr>
          <p:spPr bwMode="auto">
            <a:xfrm>
              <a:off x="3024" y="2238"/>
              <a:ext cx="43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TMDs</a:t>
              </a:r>
            </a:p>
          </p:txBody>
        </p:sp>
      </p:grpSp>
      <p:grpSp>
        <p:nvGrpSpPr>
          <p:cNvPr id="18453" name="Group 10"/>
          <p:cNvGrpSpPr>
            <a:grpSpLocks/>
          </p:cNvGrpSpPr>
          <p:nvPr/>
        </p:nvGrpSpPr>
        <p:grpSpPr bwMode="auto">
          <a:xfrm>
            <a:off x="6602413" y="5486400"/>
            <a:ext cx="636587" cy="339725"/>
            <a:chOff x="1417" y="2689"/>
            <a:chExt cx="401" cy="259"/>
          </a:xfrm>
        </p:grpSpPr>
        <p:sp>
          <p:nvSpPr>
            <p:cNvPr id="18489" name="Rectangle 11"/>
            <p:cNvSpPr>
              <a:spLocks noChangeArrowheads="1"/>
            </p:cNvSpPr>
            <p:nvPr/>
          </p:nvSpPr>
          <p:spPr bwMode="auto">
            <a:xfrm>
              <a:off x="1417" y="2705"/>
              <a:ext cx="386" cy="23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490" name="Text Box 12"/>
            <p:cNvSpPr txBox="1">
              <a:spLocks noChangeArrowheads="1"/>
            </p:cNvSpPr>
            <p:nvPr/>
          </p:nvSpPr>
          <p:spPr bwMode="auto">
            <a:xfrm>
              <a:off x="1417" y="2689"/>
              <a:ext cx="40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PDFs</a:t>
              </a:r>
            </a:p>
          </p:txBody>
        </p:sp>
      </p:grpSp>
      <p:grpSp>
        <p:nvGrpSpPr>
          <p:cNvPr id="18454" name="Group 13"/>
          <p:cNvGrpSpPr>
            <a:grpSpLocks/>
          </p:cNvGrpSpPr>
          <p:nvPr/>
        </p:nvGrpSpPr>
        <p:grpSpPr bwMode="auto">
          <a:xfrm>
            <a:off x="3597275" y="3810000"/>
            <a:ext cx="669925" cy="341313"/>
            <a:chOff x="286" y="3388"/>
            <a:chExt cx="380" cy="194"/>
          </a:xfrm>
        </p:grpSpPr>
        <p:sp>
          <p:nvSpPr>
            <p:cNvPr id="18487" name="Rectangle 14"/>
            <p:cNvSpPr>
              <a:spLocks noChangeArrowheads="1"/>
            </p:cNvSpPr>
            <p:nvPr/>
          </p:nvSpPr>
          <p:spPr bwMode="auto">
            <a:xfrm>
              <a:off x="286" y="3408"/>
              <a:ext cx="367" cy="17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488" name="Text Box 15"/>
            <p:cNvSpPr txBox="1">
              <a:spLocks noChangeArrowheads="1"/>
            </p:cNvSpPr>
            <p:nvPr/>
          </p:nvSpPr>
          <p:spPr bwMode="auto">
            <a:xfrm>
              <a:off x="289" y="3388"/>
              <a:ext cx="3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GPDs</a:t>
              </a:r>
            </a:p>
          </p:txBody>
        </p:sp>
      </p:grpSp>
      <p:grpSp>
        <p:nvGrpSpPr>
          <p:cNvPr id="18455" name="Group 7"/>
          <p:cNvGrpSpPr>
            <a:grpSpLocks/>
          </p:cNvGrpSpPr>
          <p:nvPr/>
        </p:nvGrpSpPr>
        <p:grpSpPr bwMode="auto">
          <a:xfrm>
            <a:off x="6654800" y="3810000"/>
            <a:ext cx="508000" cy="338138"/>
            <a:chOff x="3716" y="2778"/>
            <a:chExt cx="320" cy="213"/>
          </a:xfrm>
        </p:grpSpPr>
        <p:sp>
          <p:nvSpPr>
            <p:cNvPr id="18485" name="Rectangle 8"/>
            <p:cNvSpPr>
              <a:spLocks noChangeArrowheads="1"/>
            </p:cNvSpPr>
            <p:nvPr/>
          </p:nvSpPr>
          <p:spPr bwMode="auto">
            <a:xfrm>
              <a:off x="3716" y="2799"/>
              <a:ext cx="317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486" name="Text Box 9"/>
            <p:cNvSpPr txBox="1">
              <a:spLocks noChangeArrowheads="1"/>
            </p:cNvSpPr>
            <p:nvPr/>
          </p:nvSpPr>
          <p:spPr bwMode="auto">
            <a:xfrm>
              <a:off x="3727" y="2778"/>
              <a:ext cx="30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FFs</a:t>
              </a:r>
            </a:p>
          </p:txBody>
        </p:sp>
      </p:grpSp>
      <p:sp>
        <p:nvSpPr>
          <p:cNvPr id="18456" name="Text Box 53"/>
          <p:cNvSpPr txBox="1">
            <a:spLocks noChangeArrowheads="1"/>
          </p:cNvSpPr>
          <p:nvPr/>
        </p:nvSpPr>
        <p:spPr bwMode="auto">
          <a:xfrm>
            <a:off x="3581400" y="190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DVCS</a:t>
            </a:r>
          </a:p>
        </p:txBody>
      </p:sp>
      <p:sp>
        <p:nvSpPr>
          <p:cNvPr id="18457" name="Text Box 53"/>
          <p:cNvSpPr txBox="1">
            <a:spLocks noChangeArrowheads="1"/>
          </p:cNvSpPr>
          <p:nvPr/>
        </p:nvSpPr>
        <p:spPr bwMode="auto">
          <a:xfrm>
            <a:off x="6705600" y="190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ES</a:t>
            </a:r>
          </a:p>
        </p:txBody>
      </p:sp>
      <p:sp>
        <p:nvSpPr>
          <p:cNvPr id="18458" name="Text Box 53"/>
          <p:cNvSpPr txBox="1">
            <a:spLocks noChangeArrowheads="1"/>
          </p:cNvSpPr>
          <p:nvPr/>
        </p:nvSpPr>
        <p:spPr bwMode="auto">
          <a:xfrm>
            <a:off x="3581400" y="61722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SIDIS</a:t>
            </a:r>
          </a:p>
        </p:txBody>
      </p:sp>
      <p:sp>
        <p:nvSpPr>
          <p:cNvPr id="18459" name="Text Box 53"/>
          <p:cNvSpPr txBox="1">
            <a:spLocks noChangeArrowheads="1"/>
          </p:cNvSpPr>
          <p:nvPr/>
        </p:nvSpPr>
        <p:spPr bwMode="auto">
          <a:xfrm>
            <a:off x="6705600" y="616902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DIS</a:t>
            </a:r>
          </a:p>
        </p:txBody>
      </p:sp>
      <p:sp>
        <p:nvSpPr>
          <p:cNvPr id="18460" name="AutoShape 144"/>
          <p:cNvSpPr>
            <a:spLocks noChangeArrowheads="1"/>
          </p:cNvSpPr>
          <p:nvPr/>
        </p:nvSpPr>
        <p:spPr bwMode="auto">
          <a:xfrm>
            <a:off x="5257800" y="4932363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8461" name="Picture 15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52"/>
          <a:stretch>
            <a:fillRect/>
          </a:stretch>
        </p:blipFill>
        <p:spPr bwMode="auto">
          <a:xfrm>
            <a:off x="5334000" y="4549775"/>
            <a:ext cx="6286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5" descr="E:\Physique\Talks\QCD_EVOLUTION2012\Wig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73050"/>
            <a:ext cx="17764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6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6" r="47266" b="6572"/>
          <a:stretch>
            <a:fillRect/>
          </a:stretch>
        </p:blipFill>
        <p:spPr bwMode="auto">
          <a:xfrm>
            <a:off x="1500188" y="569913"/>
            <a:ext cx="17938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5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82" b="6572"/>
          <a:stretch>
            <a:fillRect/>
          </a:stretch>
        </p:blipFill>
        <p:spPr bwMode="auto">
          <a:xfrm>
            <a:off x="1576388" y="949325"/>
            <a:ext cx="1428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730250"/>
            <a:ext cx="5461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6" name="Rectangle à coins arrondis 54"/>
          <p:cNvSpPr>
            <a:spLocks noChangeArrowheads="1"/>
          </p:cNvSpPr>
          <p:nvPr/>
        </p:nvSpPr>
        <p:spPr bwMode="auto">
          <a:xfrm>
            <a:off x="357188" y="1103313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7" name="Text Box 55"/>
          <p:cNvSpPr txBox="1">
            <a:spLocks noChangeArrowheads="1"/>
          </p:cNvSpPr>
          <p:nvPr/>
        </p:nvSpPr>
        <p:spPr bwMode="auto">
          <a:xfrm>
            <a:off x="204788" y="10922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000" b="1">
                <a:latin typeface="Tahoma" pitchFamily="34" charset="0"/>
                <a:cs typeface="Tahoma" pitchFamily="34" charset="0"/>
              </a:rPr>
              <a:t>Impact parameter</a:t>
            </a:r>
          </a:p>
        </p:txBody>
      </p:sp>
      <p:cxnSp>
        <p:nvCxnSpPr>
          <p:cNvPr id="18468" name="Connecteur droit avec flèche 40"/>
          <p:cNvCxnSpPr>
            <a:cxnSpLocks noChangeShapeType="1"/>
          </p:cNvCxnSpPr>
          <p:nvPr/>
        </p:nvCxnSpPr>
        <p:spPr bwMode="auto">
          <a:xfrm flipV="1">
            <a:off x="1239838" y="1111250"/>
            <a:ext cx="260350" cy="152400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9" name="Rectangle à coins arrondis 54"/>
          <p:cNvSpPr>
            <a:spLocks noChangeArrowheads="1"/>
          </p:cNvSpPr>
          <p:nvPr/>
        </p:nvSpPr>
        <p:spPr bwMode="auto">
          <a:xfrm>
            <a:off x="357188" y="265113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70" name="Text Box 55"/>
          <p:cNvSpPr txBox="1">
            <a:spLocks noChangeArrowheads="1"/>
          </p:cNvSpPr>
          <p:nvPr/>
        </p:nvSpPr>
        <p:spPr bwMode="auto">
          <a:xfrm>
            <a:off x="219075" y="2540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000" b="1">
                <a:latin typeface="Tahoma" pitchFamily="34" charset="0"/>
                <a:cs typeface="Tahoma" pitchFamily="34" charset="0"/>
              </a:rPr>
              <a:t>Transverse momentum</a:t>
            </a:r>
          </a:p>
        </p:txBody>
      </p:sp>
      <p:cxnSp>
        <p:nvCxnSpPr>
          <p:cNvPr id="18471" name="Connecteur droit avec flèche 40"/>
          <p:cNvCxnSpPr>
            <a:cxnSpLocks noChangeShapeType="1"/>
          </p:cNvCxnSpPr>
          <p:nvPr/>
        </p:nvCxnSpPr>
        <p:spPr bwMode="auto">
          <a:xfrm>
            <a:off x="1239838" y="482600"/>
            <a:ext cx="228600" cy="147638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72" name="Rectangle à coins arrondis 54"/>
          <p:cNvSpPr>
            <a:spLocks noChangeArrowheads="1"/>
          </p:cNvSpPr>
          <p:nvPr/>
        </p:nvSpPr>
        <p:spPr bwMode="auto">
          <a:xfrm>
            <a:off x="2490788" y="55563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73" name="Text Box 55"/>
          <p:cNvSpPr txBox="1">
            <a:spLocks noChangeArrowheads="1"/>
          </p:cNvSpPr>
          <p:nvPr/>
        </p:nvSpPr>
        <p:spPr bwMode="auto">
          <a:xfrm>
            <a:off x="2414588" y="444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000" b="1">
                <a:latin typeface="Tahoma" pitchFamily="34" charset="0"/>
                <a:cs typeface="Tahoma" pitchFamily="34" charset="0"/>
              </a:rPr>
              <a:t>Longitudinal momentum</a:t>
            </a:r>
          </a:p>
        </p:txBody>
      </p:sp>
      <p:cxnSp>
        <p:nvCxnSpPr>
          <p:cNvPr id="18474" name="Connecteur droit avec flèche 40"/>
          <p:cNvCxnSpPr>
            <a:cxnSpLocks noChangeShapeType="1"/>
          </p:cNvCxnSpPr>
          <p:nvPr/>
        </p:nvCxnSpPr>
        <p:spPr bwMode="auto">
          <a:xfrm flipH="1">
            <a:off x="2185988" y="425450"/>
            <a:ext cx="304800" cy="300038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75" name="Rectangle à coins arrondis 54"/>
          <p:cNvSpPr>
            <a:spLocks noChangeArrowheads="1"/>
          </p:cNvSpPr>
          <p:nvPr/>
        </p:nvSpPr>
        <p:spPr bwMode="auto">
          <a:xfrm>
            <a:off x="323850" y="4321175"/>
            <a:ext cx="1547813" cy="2381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8476" name="Picture 3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3" b="-11812"/>
          <a:stretch>
            <a:fillRect/>
          </a:stretch>
        </p:blipFill>
        <p:spPr bwMode="auto">
          <a:xfrm>
            <a:off x="385763" y="42926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7" name="Rectangle à coins arrondis 54"/>
          <p:cNvSpPr>
            <a:spLocks noChangeArrowheads="1"/>
          </p:cNvSpPr>
          <p:nvPr/>
        </p:nvSpPr>
        <p:spPr bwMode="auto">
          <a:xfrm>
            <a:off x="3652838" y="5938838"/>
            <a:ext cx="522287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8478" name="Picture 3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2" r="25505" b="-11627"/>
          <a:stretch>
            <a:fillRect/>
          </a:stretch>
        </p:blipFill>
        <p:spPr bwMode="auto">
          <a:xfrm>
            <a:off x="3635375" y="59039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9" name="Rectangle à coins arrondis 54"/>
          <p:cNvSpPr>
            <a:spLocks noChangeArrowheads="1"/>
          </p:cNvSpPr>
          <p:nvPr/>
        </p:nvSpPr>
        <p:spPr bwMode="auto">
          <a:xfrm>
            <a:off x="4356100" y="3959225"/>
            <a:ext cx="53975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8480" name="Picture 2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7"/>
          <a:stretch>
            <a:fillRect/>
          </a:stretch>
        </p:blipFill>
        <p:spPr bwMode="auto">
          <a:xfrm>
            <a:off x="4392613" y="3905250"/>
            <a:ext cx="457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1" name="Rectangle à coins arrondis 54"/>
          <p:cNvSpPr>
            <a:spLocks noChangeArrowheads="1"/>
          </p:cNvSpPr>
          <p:nvPr/>
        </p:nvSpPr>
        <p:spPr bwMode="auto">
          <a:xfrm>
            <a:off x="7308850" y="387985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8482" name="Picture 2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6"/>
          <a:stretch>
            <a:fillRect/>
          </a:stretch>
        </p:blipFill>
        <p:spPr bwMode="auto">
          <a:xfrm>
            <a:off x="7385050" y="3860800"/>
            <a:ext cx="920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3" name="Rectangle à coins arrondis 54"/>
          <p:cNvSpPr>
            <a:spLocks noChangeArrowheads="1"/>
          </p:cNvSpPr>
          <p:nvPr/>
        </p:nvSpPr>
        <p:spPr bwMode="auto">
          <a:xfrm>
            <a:off x="6864350" y="593725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8484" name="Picture 2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1" r="36586" b="16280"/>
          <a:stretch>
            <a:fillRect/>
          </a:stretch>
        </p:blipFill>
        <p:spPr bwMode="auto">
          <a:xfrm>
            <a:off x="6910388" y="5894388"/>
            <a:ext cx="1428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e 53"/>
          <p:cNvGrpSpPr>
            <a:grpSpLocks/>
          </p:cNvGrpSpPr>
          <p:nvPr/>
        </p:nvGrpSpPr>
        <p:grpSpPr bwMode="auto">
          <a:xfrm>
            <a:off x="6172200" y="4071938"/>
            <a:ext cx="1844675" cy="1871662"/>
            <a:chOff x="609600" y="4725988"/>
            <a:chExt cx="1844675" cy="1871662"/>
          </a:xfrm>
        </p:grpSpPr>
        <p:pic>
          <p:nvPicPr>
            <p:cNvPr id="19532" name="Picture 30" descr="E:\Physique\Talks\QCD_EVOLUTION2012\PD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33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59" name="Groupe 43"/>
          <p:cNvGrpSpPr>
            <a:grpSpLocks/>
          </p:cNvGrpSpPr>
          <p:nvPr/>
        </p:nvGrpSpPr>
        <p:grpSpPr bwMode="auto">
          <a:xfrm>
            <a:off x="228600" y="2395538"/>
            <a:ext cx="1844675" cy="1871662"/>
            <a:chOff x="228600" y="3429000"/>
            <a:chExt cx="1844675" cy="1871663"/>
          </a:xfrm>
        </p:grpSpPr>
        <p:pic>
          <p:nvPicPr>
            <p:cNvPr id="19528" name="Picture 5" descr="E:\Physique\Talks\QCD_EVOLUTION2012\Wign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429000"/>
              <a:ext cx="1776413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9" name="Picture 6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66" r="47266" b="6572"/>
            <a:stretch>
              <a:fillRect/>
            </a:stretch>
          </p:blipFill>
          <p:spPr bwMode="auto">
            <a:xfrm>
              <a:off x="990600" y="3725863"/>
              <a:ext cx="179388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30" name="Picture 5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066800" y="41052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31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175" y="38862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upe 42"/>
          <p:cNvGrpSpPr>
            <a:grpSpLocks/>
          </p:cNvGrpSpPr>
          <p:nvPr/>
        </p:nvGrpSpPr>
        <p:grpSpPr bwMode="auto">
          <a:xfrm>
            <a:off x="3200400" y="4071938"/>
            <a:ext cx="1844675" cy="1871662"/>
            <a:chOff x="2667000" y="2362200"/>
            <a:chExt cx="1844675" cy="1871662"/>
          </a:xfrm>
        </p:grpSpPr>
        <p:pic>
          <p:nvPicPr>
            <p:cNvPr id="19525" name="Picture 6" descr="E:\Physique\Talks\QCD_EVOLUTION2012\TM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362200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6" name="Picture 6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66" r="47266" b="6572"/>
            <a:stretch>
              <a:fillRect/>
            </a:stretch>
          </p:blipFill>
          <p:spPr bwMode="auto">
            <a:xfrm>
              <a:off x="3429000" y="2657475"/>
              <a:ext cx="179388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7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575" y="2817812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1" name="Groupe 47"/>
          <p:cNvGrpSpPr>
            <a:grpSpLocks/>
          </p:cNvGrpSpPr>
          <p:nvPr/>
        </p:nvGrpSpPr>
        <p:grpSpPr bwMode="auto">
          <a:xfrm>
            <a:off x="3200400" y="2395538"/>
            <a:ext cx="1844675" cy="1871662"/>
            <a:chOff x="609600" y="4725988"/>
            <a:chExt cx="1844675" cy="1871662"/>
          </a:xfrm>
        </p:grpSpPr>
        <p:pic>
          <p:nvPicPr>
            <p:cNvPr id="19522" name="Picture 42" descr="E:\Physique\Talks\QCD_EVOLUTION2012\GPD.pn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3" name="Picture 5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4" name="Picture 6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Groupe 50"/>
          <p:cNvGrpSpPr>
            <a:grpSpLocks/>
          </p:cNvGrpSpPr>
          <p:nvPr/>
        </p:nvGrpSpPr>
        <p:grpSpPr bwMode="auto">
          <a:xfrm>
            <a:off x="6172200" y="2395538"/>
            <a:ext cx="1776413" cy="1871662"/>
            <a:chOff x="609600" y="4725988"/>
            <a:chExt cx="1776413" cy="1871662"/>
          </a:xfrm>
        </p:grpSpPr>
        <p:pic>
          <p:nvPicPr>
            <p:cNvPr id="19520" name="Picture 118" descr="E:\Physique\Talks\QCD_EVOLUTION2012\FF.pn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21" name="Picture 5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3" name="AutoShape 144"/>
          <p:cNvSpPr>
            <a:spLocks noChangeArrowheads="1"/>
          </p:cNvSpPr>
          <p:nvPr/>
        </p:nvSpPr>
        <p:spPr bwMode="auto">
          <a:xfrm>
            <a:off x="2286000" y="3233738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4" name="AutoShape 145"/>
          <p:cNvSpPr>
            <a:spLocks noChangeArrowheads="1"/>
          </p:cNvSpPr>
          <p:nvPr/>
        </p:nvSpPr>
        <p:spPr bwMode="auto">
          <a:xfrm>
            <a:off x="5257800" y="3233738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5" name="AutoShape 146"/>
          <p:cNvSpPr>
            <a:spLocks noChangeArrowheads="1"/>
          </p:cNvSpPr>
          <p:nvPr/>
        </p:nvSpPr>
        <p:spPr bwMode="auto">
          <a:xfrm rot="2100000">
            <a:off x="2246313" y="4168775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466" name="Picture 15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5"/>
          <a:stretch>
            <a:fillRect/>
          </a:stretch>
        </p:blipFill>
        <p:spPr bwMode="auto">
          <a:xfrm>
            <a:off x="5410200" y="2852738"/>
            <a:ext cx="4270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5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52"/>
          <a:stretch>
            <a:fillRect/>
          </a:stretch>
        </p:blipFill>
        <p:spPr bwMode="auto">
          <a:xfrm>
            <a:off x="2362200" y="2852738"/>
            <a:ext cx="6286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5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6" r="31624" b="-7349"/>
          <a:stretch>
            <a:fillRect/>
          </a:stretch>
        </p:blipFill>
        <p:spPr bwMode="auto">
          <a:xfrm>
            <a:off x="2590800" y="3690938"/>
            <a:ext cx="60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AutoShape 146"/>
          <p:cNvSpPr>
            <a:spLocks noChangeArrowheads="1"/>
          </p:cNvSpPr>
          <p:nvPr/>
        </p:nvSpPr>
        <p:spPr bwMode="auto">
          <a:xfrm rot="2100000">
            <a:off x="5218113" y="4168775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470" name="Picture 15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6" r="31624" b="-7349"/>
          <a:stretch>
            <a:fillRect/>
          </a:stretch>
        </p:blipFill>
        <p:spPr bwMode="auto">
          <a:xfrm>
            <a:off x="5562600" y="3690938"/>
            <a:ext cx="60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5638800"/>
            <a:ext cx="1293813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91400" y="1828800"/>
            <a:ext cx="1295400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19600" y="1828800"/>
            <a:ext cx="1293813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6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21188" y="5638800"/>
            <a:ext cx="1293812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475" name="Group 58"/>
          <p:cNvGrpSpPr>
            <a:grpSpLocks/>
          </p:cNvGrpSpPr>
          <p:nvPr/>
        </p:nvGrpSpPr>
        <p:grpSpPr bwMode="auto">
          <a:xfrm>
            <a:off x="533400" y="3810000"/>
            <a:ext cx="922338" cy="338138"/>
            <a:chOff x="4005" y="768"/>
            <a:chExt cx="581" cy="213"/>
          </a:xfrm>
        </p:grpSpPr>
        <p:sp>
          <p:nvSpPr>
            <p:cNvPr id="19518" name="Rectangle 20"/>
            <p:cNvSpPr>
              <a:spLocks noChangeArrowheads="1"/>
            </p:cNvSpPr>
            <p:nvPr/>
          </p:nvSpPr>
          <p:spPr bwMode="auto">
            <a:xfrm>
              <a:off x="4042" y="783"/>
              <a:ext cx="544" cy="193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19" name="Text Box 21"/>
            <p:cNvSpPr txBox="1">
              <a:spLocks noChangeArrowheads="1"/>
            </p:cNvSpPr>
            <p:nvPr/>
          </p:nvSpPr>
          <p:spPr bwMode="auto">
            <a:xfrm>
              <a:off x="4005" y="768"/>
              <a:ext cx="5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GTMDs</a:t>
              </a:r>
            </a:p>
          </p:txBody>
        </p:sp>
      </p:grpSp>
      <p:grpSp>
        <p:nvGrpSpPr>
          <p:cNvPr id="19476" name="Group 59"/>
          <p:cNvGrpSpPr>
            <a:grpSpLocks/>
          </p:cNvGrpSpPr>
          <p:nvPr/>
        </p:nvGrpSpPr>
        <p:grpSpPr bwMode="auto">
          <a:xfrm>
            <a:off x="3560763" y="5486400"/>
            <a:ext cx="706437" cy="338138"/>
            <a:chOff x="3016" y="2238"/>
            <a:chExt cx="445" cy="213"/>
          </a:xfrm>
        </p:grpSpPr>
        <p:sp>
          <p:nvSpPr>
            <p:cNvPr id="19516" name="Rectangle 60"/>
            <p:cNvSpPr>
              <a:spLocks noChangeArrowheads="1"/>
            </p:cNvSpPr>
            <p:nvPr/>
          </p:nvSpPr>
          <p:spPr bwMode="auto">
            <a:xfrm>
              <a:off x="3016" y="2256"/>
              <a:ext cx="440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17" name="Text Box 61"/>
            <p:cNvSpPr txBox="1">
              <a:spLocks noChangeArrowheads="1"/>
            </p:cNvSpPr>
            <p:nvPr/>
          </p:nvSpPr>
          <p:spPr bwMode="auto">
            <a:xfrm>
              <a:off x="3024" y="2238"/>
              <a:ext cx="43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TMDs</a:t>
              </a:r>
            </a:p>
          </p:txBody>
        </p:sp>
      </p:grpSp>
      <p:grpSp>
        <p:nvGrpSpPr>
          <p:cNvPr id="19477" name="Group 10"/>
          <p:cNvGrpSpPr>
            <a:grpSpLocks/>
          </p:cNvGrpSpPr>
          <p:nvPr/>
        </p:nvGrpSpPr>
        <p:grpSpPr bwMode="auto">
          <a:xfrm>
            <a:off x="6602413" y="5486400"/>
            <a:ext cx="636587" cy="339725"/>
            <a:chOff x="1417" y="2689"/>
            <a:chExt cx="401" cy="259"/>
          </a:xfrm>
        </p:grpSpPr>
        <p:sp>
          <p:nvSpPr>
            <p:cNvPr id="19514" name="Rectangle 11"/>
            <p:cNvSpPr>
              <a:spLocks noChangeArrowheads="1"/>
            </p:cNvSpPr>
            <p:nvPr/>
          </p:nvSpPr>
          <p:spPr bwMode="auto">
            <a:xfrm>
              <a:off x="1417" y="2705"/>
              <a:ext cx="386" cy="23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15" name="Text Box 12"/>
            <p:cNvSpPr txBox="1">
              <a:spLocks noChangeArrowheads="1"/>
            </p:cNvSpPr>
            <p:nvPr/>
          </p:nvSpPr>
          <p:spPr bwMode="auto">
            <a:xfrm>
              <a:off x="1417" y="2689"/>
              <a:ext cx="40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PDFs</a:t>
              </a:r>
            </a:p>
          </p:txBody>
        </p:sp>
      </p:grpSp>
      <p:grpSp>
        <p:nvGrpSpPr>
          <p:cNvPr id="19478" name="Group 13"/>
          <p:cNvGrpSpPr>
            <a:grpSpLocks/>
          </p:cNvGrpSpPr>
          <p:nvPr/>
        </p:nvGrpSpPr>
        <p:grpSpPr bwMode="auto">
          <a:xfrm>
            <a:off x="3597275" y="3810000"/>
            <a:ext cx="669925" cy="341313"/>
            <a:chOff x="286" y="3388"/>
            <a:chExt cx="380" cy="194"/>
          </a:xfrm>
        </p:grpSpPr>
        <p:sp>
          <p:nvSpPr>
            <p:cNvPr id="19512" name="Rectangle 14"/>
            <p:cNvSpPr>
              <a:spLocks noChangeArrowheads="1"/>
            </p:cNvSpPr>
            <p:nvPr/>
          </p:nvSpPr>
          <p:spPr bwMode="auto">
            <a:xfrm>
              <a:off x="286" y="3408"/>
              <a:ext cx="367" cy="17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13" name="Text Box 15"/>
            <p:cNvSpPr txBox="1">
              <a:spLocks noChangeArrowheads="1"/>
            </p:cNvSpPr>
            <p:nvPr/>
          </p:nvSpPr>
          <p:spPr bwMode="auto">
            <a:xfrm>
              <a:off x="289" y="3388"/>
              <a:ext cx="3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GPDs</a:t>
              </a:r>
            </a:p>
          </p:txBody>
        </p:sp>
      </p:grpSp>
      <p:grpSp>
        <p:nvGrpSpPr>
          <p:cNvPr id="19479" name="Group 7"/>
          <p:cNvGrpSpPr>
            <a:grpSpLocks/>
          </p:cNvGrpSpPr>
          <p:nvPr/>
        </p:nvGrpSpPr>
        <p:grpSpPr bwMode="auto">
          <a:xfrm>
            <a:off x="6654800" y="3810000"/>
            <a:ext cx="508000" cy="338138"/>
            <a:chOff x="3716" y="2778"/>
            <a:chExt cx="320" cy="213"/>
          </a:xfrm>
        </p:grpSpPr>
        <p:sp>
          <p:nvSpPr>
            <p:cNvPr id="19510" name="Rectangle 8"/>
            <p:cNvSpPr>
              <a:spLocks noChangeArrowheads="1"/>
            </p:cNvSpPr>
            <p:nvPr/>
          </p:nvSpPr>
          <p:spPr bwMode="auto">
            <a:xfrm>
              <a:off x="3716" y="2799"/>
              <a:ext cx="317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511" name="Text Box 9"/>
            <p:cNvSpPr txBox="1">
              <a:spLocks noChangeArrowheads="1"/>
            </p:cNvSpPr>
            <p:nvPr/>
          </p:nvSpPr>
          <p:spPr bwMode="auto">
            <a:xfrm>
              <a:off x="3727" y="2778"/>
              <a:ext cx="30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FFs</a:t>
              </a:r>
            </a:p>
          </p:txBody>
        </p:sp>
      </p:grpSp>
      <p:sp>
        <p:nvSpPr>
          <p:cNvPr id="19480" name="Text Box 53"/>
          <p:cNvSpPr txBox="1">
            <a:spLocks noChangeArrowheads="1"/>
          </p:cNvSpPr>
          <p:nvPr/>
        </p:nvSpPr>
        <p:spPr bwMode="auto">
          <a:xfrm>
            <a:off x="3581400" y="190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DVCS</a:t>
            </a:r>
          </a:p>
        </p:txBody>
      </p:sp>
      <p:sp>
        <p:nvSpPr>
          <p:cNvPr id="19481" name="Text Box 53"/>
          <p:cNvSpPr txBox="1">
            <a:spLocks noChangeArrowheads="1"/>
          </p:cNvSpPr>
          <p:nvPr/>
        </p:nvSpPr>
        <p:spPr bwMode="auto">
          <a:xfrm>
            <a:off x="6705600" y="190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ES</a:t>
            </a:r>
          </a:p>
        </p:txBody>
      </p:sp>
      <p:sp>
        <p:nvSpPr>
          <p:cNvPr id="19482" name="Text Box 53"/>
          <p:cNvSpPr txBox="1">
            <a:spLocks noChangeArrowheads="1"/>
          </p:cNvSpPr>
          <p:nvPr/>
        </p:nvSpPr>
        <p:spPr bwMode="auto">
          <a:xfrm>
            <a:off x="3581400" y="61722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SIDIS</a:t>
            </a:r>
          </a:p>
        </p:txBody>
      </p:sp>
      <p:sp>
        <p:nvSpPr>
          <p:cNvPr id="19483" name="Text Box 53"/>
          <p:cNvSpPr txBox="1">
            <a:spLocks noChangeArrowheads="1"/>
          </p:cNvSpPr>
          <p:nvPr/>
        </p:nvSpPr>
        <p:spPr bwMode="auto">
          <a:xfrm>
            <a:off x="6705600" y="616902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DIS</a:t>
            </a:r>
          </a:p>
        </p:txBody>
      </p:sp>
      <p:sp>
        <p:nvSpPr>
          <p:cNvPr id="19484" name="AutoShape 144"/>
          <p:cNvSpPr>
            <a:spLocks noChangeArrowheads="1"/>
          </p:cNvSpPr>
          <p:nvPr/>
        </p:nvSpPr>
        <p:spPr bwMode="auto">
          <a:xfrm>
            <a:off x="5257800" y="4932363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485" name="Picture 15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52"/>
          <a:stretch>
            <a:fillRect/>
          </a:stretch>
        </p:blipFill>
        <p:spPr bwMode="auto">
          <a:xfrm>
            <a:off x="5334000" y="4549775"/>
            <a:ext cx="6286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5" descr="E:\Physique\Talks\QCD_EVOLUTION2012\Wig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73050"/>
            <a:ext cx="17764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6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6" r="47266" b="6572"/>
          <a:stretch>
            <a:fillRect/>
          </a:stretch>
        </p:blipFill>
        <p:spPr bwMode="auto">
          <a:xfrm>
            <a:off x="1500188" y="569913"/>
            <a:ext cx="17938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5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82" b="6572"/>
          <a:stretch>
            <a:fillRect/>
          </a:stretch>
        </p:blipFill>
        <p:spPr bwMode="auto">
          <a:xfrm>
            <a:off x="1576388" y="949325"/>
            <a:ext cx="1428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730250"/>
            <a:ext cx="5461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0" name="Rectangle à coins arrondis 54"/>
          <p:cNvSpPr>
            <a:spLocks noChangeArrowheads="1"/>
          </p:cNvSpPr>
          <p:nvPr/>
        </p:nvSpPr>
        <p:spPr bwMode="auto">
          <a:xfrm>
            <a:off x="357188" y="1103313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91" name="Text Box 55"/>
          <p:cNvSpPr txBox="1">
            <a:spLocks noChangeArrowheads="1"/>
          </p:cNvSpPr>
          <p:nvPr/>
        </p:nvSpPr>
        <p:spPr bwMode="auto">
          <a:xfrm>
            <a:off x="204788" y="10922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000" b="1">
                <a:latin typeface="Tahoma" pitchFamily="34" charset="0"/>
                <a:cs typeface="Tahoma" pitchFamily="34" charset="0"/>
              </a:rPr>
              <a:t>Impact parameter</a:t>
            </a:r>
          </a:p>
        </p:txBody>
      </p:sp>
      <p:cxnSp>
        <p:nvCxnSpPr>
          <p:cNvPr id="19492" name="Connecteur droit avec flèche 40"/>
          <p:cNvCxnSpPr>
            <a:cxnSpLocks noChangeShapeType="1"/>
          </p:cNvCxnSpPr>
          <p:nvPr/>
        </p:nvCxnSpPr>
        <p:spPr bwMode="auto">
          <a:xfrm flipV="1">
            <a:off x="1239838" y="1111250"/>
            <a:ext cx="260350" cy="152400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3" name="Rectangle à coins arrondis 54"/>
          <p:cNvSpPr>
            <a:spLocks noChangeArrowheads="1"/>
          </p:cNvSpPr>
          <p:nvPr/>
        </p:nvSpPr>
        <p:spPr bwMode="auto">
          <a:xfrm>
            <a:off x="357188" y="265113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94" name="Text Box 55"/>
          <p:cNvSpPr txBox="1">
            <a:spLocks noChangeArrowheads="1"/>
          </p:cNvSpPr>
          <p:nvPr/>
        </p:nvSpPr>
        <p:spPr bwMode="auto">
          <a:xfrm>
            <a:off x="219075" y="2540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000" b="1">
                <a:latin typeface="Tahoma" pitchFamily="34" charset="0"/>
                <a:cs typeface="Tahoma" pitchFamily="34" charset="0"/>
              </a:rPr>
              <a:t>Transverse momentum</a:t>
            </a:r>
          </a:p>
        </p:txBody>
      </p:sp>
      <p:cxnSp>
        <p:nvCxnSpPr>
          <p:cNvPr id="19495" name="Connecteur droit avec flèche 40"/>
          <p:cNvCxnSpPr>
            <a:cxnSpLocks noChangeShapeType="1"/>
          </p:cNvCxnSpPr>
          <p:nvPr/>
        </p:nvCxnSpPr>
        <p:spPr bwMode="auto">
          <a:xfrm>
            <a:off x="1239838" y="482600"/>
            <a:ext cx="228600" cy="147638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6" name="Rectangle à coins arrondis 54"/>
          <p:cNvSpPr>
            <a:spLocks noChangeArrowheads="1"/>
          </p:cNvSpPr>
          <p:nvPr/>
        </p:nvSpPr>
        <p:spPr bwMode="auto">
          <a:xfrm>
            <a:off x="2490788" y="55563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97" name="Text Box 55"/>
          <p:cNvSpPr txBox="1">
            <a:spLocks noChangeArrowheads="1"/>
          </p:cNvSpPr>
          <p:nvPr/>
        </p:nvSpPr>
        <p:spPr bwMode="auto">
          <a:xfrm>
            <a:off x="2414588" y="444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000" b="1">
                <a:latin typeface="Tahoma" pitchFamily="34" charset="0"/>
                <a:cs typeface="Tahoma" pitchFamily="34" charset="0"/>
              </a:rPr>
              <a:t>Longitudinal momentum</a:t>
            </a:r>
          </a:p>
        </p:txBody>
      </p:sp>
      <p:cxnSp>
        <p:nvCxnSpPr>
          <p:cNvPr id="19498" name="Connecteur droit avec flèche 40"/>
          <p:cNvCxnSpPr>
            <a:cxnSpLocks noChangeShapeType="1"/>
          </p:cNvCxnSpPr>
          <p:nvPr/>
        </p:nvCxnSpPr>
        <p:spPr bwMode="auto">
          <a:xfrm flipH="1">
            <a:off x="2185988" y="425450"/>
            <a:ext cx="304800" cy="300038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9" name="Rectangle à coins arrondis 54"/>
          <p:cNvSpPr>
            <a:spLocks noChangeArrowheads="1"/>
          </p:cNvSpPr>
          <p:nvPr/>
        </p:nvSpPr>
        <p:spPr bwMode="auto">
          <a:xfrm>
            <a:off x="323850" y="4321175"/>
            <a:ext cx="1547813" cy="2381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9500" name="Picture 3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3" b="-11812"/>
          <a:stretch>
            <a:fillRect/>
          </a:stretch>
        </p:blipFill>
        <p:spPr bwMode="auto">
          <a:xfrm>
            <a:off x="385763" y="42926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1" name="Rectangle à coins arrondis 54"/>
          <p:cNvSpPr>
            <a:spLocks noChangeArrowheads="1"/>
          </p:cNvSpPr>
          <p:nvPr/>
        </p:nvSpPr>
        <p:spPr bwMode="auto">
          <a:xfrm>
            <a:off x="3652838" y="5938838"/>
            <a:ext cx="522287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9502" name="Picture 3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2" r="25505" b="-11627"/>
          <a:stretch>
            <a:fillRect/>
          </a:stretch>
        </p:blipFill>
        <p:spPr bwMode="auto">
          <a:xfrm>
            <a:off x="3635375" y="59039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3" name="Rectangle à coins arrondis 54"/>
          <p:cNvSpPr>
            <a:spLocks noChangeArrowheads="1"/>
          </p:cNvSpPr>
          <p:nvPr/>
        </p:nvSpPr>
        <p:spPr bwMode="auto">
          <a:xfrm>
            <a:off x="4356100" y="3959225"/>
            <a:ext cx="53975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9504" name="Picture 2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7"/>
          <a:stretch>
            <a:fillRect/>
          </a:stretch>
        </p:blipFill>
        <p:spPr bwMode="auto">
          <a:xfrm>
            <a:off x="4392613" y="3905250"/>
            <a:ext cx="457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5" name="Rectangle à coins arrondis 54"/>
          <p:cNvSpPr>
            <a:spLocks noChangeArrowheads="1"/>
          </p:cNvSpPr>
          <p:nvPr/>
        </p:nvSpPr>
        <p:spPr bwMode="auto">
          <a:xfrm>
            <a:off x="7308850" y="387985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9506" name="Picture 2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6"/>
          <a:stretch>
            <a:fillRect/>
          </a:stretch>
        </p:blipFill>
        <p:spPr bwMode="auto">
          <a:xfrm>
            <a:off x="7385050" y="3860800"/>
            <a:ext cx="920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7" name="Rectangle à coins arrondis 54"/>
          <p:cNvSpPr>
            <a:spLocks noChangeArrowheads="1"/>
          </p:cNvSpPr>
          <p:nvPr/>
        </p:nvSpPr>
        <p:spPr bwMode="auto">
          <a:xfrm>
            <a:off x="6864350" y="593725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9508" name="Picture 2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1" r="36586" b="16280"/>
          <a:stretch>
            <a:fillRect/>
          </a:stretch>
        </p:blipFill>
        <p:spPr bwMode="auto">
          <a:xfrm>
            <a:off x="6910388" y="5894388"/>
            <a:ext cx="1428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9" name="Text Box 2"/>
          <p:cNvSpPr txBox="1">
            <a:spLocks noChangeArrowheads="1"/>
          </p:cNvSpPr>
          <p:nvPr/>
        </p:nvSpPr>
        <p:spPr bwMode="auto">
          <a:xfrm>
            <a:off x="-366713" y="5661025"/>
            <a:ext cx="3209926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(thanks to C. Lorcé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for the graphs)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01675" y="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Extracting GPDs from DVCS observables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854075" y="684213"/>
            <a:ext cx="8077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A complex problem: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There are 4 GPDs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(H,H,E,E)</a:t>
            </a: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800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443663" y="1109663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5795963" y="1109663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~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2238"/>
            <a:ext cx="5602288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701675" y="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Extracting GPDs from DVCS observables</a:t>
            </a:r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854075" y="684213"/>
            <a:ext cx="80772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A complex problem: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There are 4 GPDs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(H,H,E,E)</a:t>
            </a: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They depend on 4 variables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(x,x</a:t>
            </a:r>
            <a:r>
              <a:rPr lang="en-US" sz="2800" b="1" baseline="-25000">
                <a:solidFill>
                  <a:srgbClr val="00B050"/>
                </a:solidFill>
                <a:latin typeface="Times New Roman" pitchFamily="18" charset="0"/>
              </a:rPr>
              <a:t>B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,t,Q</a:t>
            </a:r>
            <a:r>
              <a:rPr lang="en-US" sz="2800" b="1" baseline="30000">
                <a:solidFill>
                  <a:srgbClr val="00B050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One can access only quantities such as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                       and                      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(CFFs)</a:t>
            </a:r>
          </a:p>
          <a:p>
            <a:pPr algn="ctr">
              <a:spcBef>
                <a:spcPct val="50000"/>
              </a:spcBef>
            </a:pPr>
            <a:endParaRPr lang="en-US" sz="2800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6443663" y="1109663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2055" name="Text Box 2"/>
          <p:cNvSpPr txBox="1">
            <a:spLocks noChangeArrowheads="1"/>
          </p:cNvSpPr>
          <p:nvPr/>
        </p:nvSpPr>
        <p:spPr bwMode="auto">
          <a:xfrm>
            <a:off x="5795963" y="1109663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~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038350" y="3051175"/>
          <a:ext cx="20288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Équation" r:id="rId4" imgW="1079280" imgH="469800" progId="Equation.3">
                  <p:embed/>
                </p:oleObj>
              </mc:Choice>
              <mc:Fallback>
                <p:oleObj name="Équation" r:id="rId4" imgW="107928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051175"/>
                        <a:ext cx="202882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216525" y="3284538"/>
          <a:ext cx="1876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Équation" r:id="rId6" imgW="888840" imgH="203040" progId="Equation.3">
                  <p:embed/>
                </p:oleObj>
              </mc:Choice>
              <mc:Fallback>
                <p:oleObj name="Équation" r:id="rId6" imgW="8888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3284538"/>
                        <a:ext cx="18764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49275"/>
            <a:ext cx="381635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8"/>
          <p:cNvSpPr>
            <a:spLocks noChangeArrowheads="1"/>
          </p:cNvSpPr>
          <p:nvPr/>
        </p:nvSpPr>
        <p:spPr bwMode="auto">
          <a:xfrm>
            <a:off x="611188" y="166688"/>
            <a:ext cx="7893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rgbClr val="0000CC"/>
                </a:solidFill>
                <a:latin typeface="Times New Roman" pitchFamily="18" charset="0"/>
              </a:rPr>
              <a:t>H</a:t>
            </a:r>
            <a:r>
              <a:rPr lang="fr-FR" sz="2800" b="1" baseline="3000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fr-FR" sz="2800" b="1">
                <a:latin typeface="Times New Roman" pitchFamily="18" charset="0"/>
              </a:rPr>
              <a:t>(</a:t>
            </a:r>
            <a:r>
              <a:rPr lang="fr-FR" sz="2800" b="1">
                <a:solidFill>
                  <a:srgbClr val="FF5050"/>
                </a:solidFill>
                <a:latin typeface="Times New Roman" pitchFamily="18" charset="0"/>
              </a:rPr>
              <a:t>x</a:t>
            </a:r>
            <a:r>
              <a:rPr lang="fr-FR" sz="2800" b="1">
                <a:latin typeface="Times New Roman" pitchFamily="18" charset="0"/>
              </a:rPr>
              <a:t>,</a:t>
            </a:r>
            <a:r>
              <a:rPr lang="fr-FR" sz="2800" b="1">
                <a:solidFill>
                  <a:srgbClr val="669900"/>
                </a:solidFill>
                <a:latin typeface="Symbol" pitchFamily="18" charset="2"/>
              </a:rPr>
              <a:t>x</a:t>
            </a:r>
            <a:r>
              <a:rPr lang="fr-FR" sz="2800" b="1">
                <a:latin typeface="Times New Roman" pitchFamily="18" charset="0"/>
              </a:rPr>
              <a:t>,</a:t>
            </a:r>
            <a:r>
              <a:rPr lang="fr-FR" sz="2800" b="1">
                <a:solidFill>
                  <a:srgbClr val="FA9106"/>
                </a:solidFill>
                <a:latin typeface="Times New Roman" pitchFamily="18" charset="0"/>
              </a:rPr>
              <a:t>t</a:t>
            </a:r>
            <a:r>
              <a:rPr lang="fr-FR" sz="2800" b="1">
                <a:latin typeface="Times New Roman" pitchFamily="18" charset="0"/>
              </a:rPr>
              <a:t>) </a:t>
            </a:r>
            <a:r>
              <a:rPr lang="fr-FR" sz="2800" b="1">
                <a:solidFill>
                  <a:srgbClr val="0000CC"/>
                </a:solidFill>
                <a:latin typeface="Times New Roman" pitchFamily="18" charset="0"/>
              </a:rPr>
              <a:t>but only </a:t>
            </a:r>
            <a:r>
              <a:rPr lang="fr-FR" sz="2800" b="1">
                <a:solidFill>
                  <a:srgbClr val="669900"/>
                </a:solidFill>
                <a:latin typeface="Symbol" pitchFamily="18" charset="2"/>
              </a:rPr>
              <a:t>x </a:t>
            </a:r>
            <a:r>
              <a:rPr lang="fr-FR" sz="2800" b="1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fr-FR" sz="2800" b="1">
                <a:latin typeface="Times New Roman" pitchFamily="18" charset="0"/>
              </a:rPr>
              <a:t> </a:t>
            </a:r>
            <a:r>
              <a:rPr lang="fr-FR" sz="2800" b="1">
                <a:solidFill>
                  <a:srgbClr val="FA9106"/>
                </a:solidFill>
                <a:latin typeface="Times New Roman" pitchFamily="18" charset="0"/>
              </a:rPr>
              <a:t>t</a:t>
            </a:r>
            <a:r>
              <a:rPr lang="fr-FR" sz="2800" b="1">
                <a:latin typeface="Times New Roman" pitchFamily="18" charset="0"/>
              </a:rPr>
              <a:t> </a:t>
            </a:r>
            <a:r>
              <a:rPr lang="fr-FR" sz="2800" b="1">
                <a:solidFill>
                  <a:srgbClr val="0000CC"/>
                </a:solidFill>
                <a:latin typeface="Times New Roman" pitchFamily="18" charset="0"/>
              </a:rPr>
              <a:t>accessible experimentally</a:t>
            </a:r>
            <a:endParaRPr lang="en-US" sz="2800" b="1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3074" name="Object 70"/>
          <p:cNvGraphicFramePr>
            <a:graphicFrameLocks noChangeAspect="1"/>
          </p:cNvGraphicFramePr>
          <p:nvPr/>
        </p:nvGraphicFramePr>
        <p:xfrm>
          <a:off x="684213" y="4706938"/>
          <a:ext cx="77771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4" imgW="4140000" imgH="469800" progId="Equation.3">
                  <p:embed/>
                </p:oleObj>
              </mc:Choice>
              <mc:Fallback>
                <p:oleObj name="Equation" r:id="rId4" imgW="4140000" imgH="46980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706938"/>
                        <a:ext cx="777716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797050" y="-80963"/>
            <a:ext cx="6088063" cy="94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In general, </a:t>
            </a:r>
            <a:r>
              <a:rPr lang="fr-FR" sz="2800" b="1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fr-FR" sz="2800" b="1">
                <a:latin typeface="Times New Roman" pitchFamily="18" charset="0"/>
              </a:rPr>
              <a:t> 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GPD quantities accessible</a:t>
            </a:r>
          </a:p>
          <a:p>
            <a:pPr defTabSz="762000" eaLnBrk="0" hangingPunct="0"/>
            <a:r>
              <a:rPr lang="fr-FR" sz="2800" b="1">
                <a:solidFill>
                  <a:srgbClr val="00CC00"/>
                </a:solidFill>
                <a:latin typeface="Times New Roman" pitchFamily="18" charset="0"/>
              </a:rPr>
              <a:t>         (Compton Form Factors)</a:t>
            </a:r>
            <a:endParaRPr lang="en-US" sz="2800" b="1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074738"/>
            <a:ext cx="63039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61991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16188"/>
            <a:ext cx="63230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84538"/>
            <a:ext cx="626745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21163"/>
            <a:ext cx="4265612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59563" y="5516563"/>
            <a:ext cx="39687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23063" y="5157788"/>
            <a:ext cx="396875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740525" y="4724400"/>
            <a:ext cx="39687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804025" y="4462463"/>
            <a:ext cx="39687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254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949950"/>
            <a:ext cx="31194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2309813" y="6165850"/>
            <a:ext cx="731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CC00"/>
                </a:solidFill>
                <a:latin typeface="Times New Roman" pitchFamily="18" charset="0"/>
              </a:rPr>
              <a:t> with</a:t>
            </a:r>
            <a:endParaRPr lang="fr-FR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01675" y="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Extracting GPDs from DVCS observables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854075" y="684213"/>
            <a:ext cx="807720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A complex problem: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There are 4 GPDs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(H,H,E,E)</a:t>
            </a: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They depend on 4 variables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(x,x</a:t>
            </a:r>
            <a:r>
              <a:rPr lang="en-US" sz="2800" b="1" baseline="-25000">
                <a:solidFill>
                  <a:srgbClr val="00B050"/>
                </a:solidFill>
                <a:latin typeface="Times New Roman" pitchFamily="18" charset="0"/>
              </a:rPr>
              <a:t>B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,t,Q</a:t>
            </a:r>
            <a:r>
              <a:rPr lang="en-US" sz="2800" b="1" baseline="30000">
                <a:solidFill>
                  <a:srgbClr val="00B050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One can access only quantities such as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                       and                      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(CFFs)</a:t>
            </a:r>
          </a:p>
          <a:p>
            <a:pPr algn="ctr">
              <a:spcBef>
                <a:spcPct val="50000"/>
              </a:spcBef>
            </a:pPr>
            <a:endParaRPr lang="en-US" sz="2800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6443663" y="1109663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4103" name="Text Box 2"/>
          <p:cNvSpPr txBox="1">
            <a:spLocks noChangeArrowheads="1"/>
          </p:cNvSpPr>
          <p:nvPr/>
        </p:nvSpPr>
        <p:spPr bwMode="auto">
          <a:xfrm>
            <a:off x="5795963" y="1109663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~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38350" y="3051175"/>
          <a:ext cx="20288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Équation" r:id="rId4" imgW="1079280" imgH="469800" progId="Equation.3">
                  <p:embed/>
                </p:oleObj>
              </mc:Choice>
              <mc:Fallback>
                <p:oleObj name="Équation" r:id="rId4" imgW="107928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051175"/>
                        <a:ext cx="202882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216525" y="3284538"/>
          <a:ext cx="1876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Équation" r:id="rId6" imgW="888840" imgH="203040" progId="Equation.3">
                  <p:embed/>
                </p:oleObj>
              </mc:Choice>
              <mc:Fallback>
                <p:oleObj name="Équation" r:id="rId6" imgW="8888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3284538"/>
                        <a:ext cx="18764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01675" y="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Extracting GPDs from DVCS observables</a:t>
            </a:r>
          </a:p>
        </p:txBody>
      </p: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854075" y="684213"/>
            <a:ext cx="8077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A complex problem: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There are 4 GPDs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(H,H,E,E)</a:t>
            </a: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They depend on 4 variables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(x,x</a:t>
            </a:r>
            <a:r>
              <a:rPr lang="en-US" sz="2800" b="1" baseline="-25000">
                <a:solidFill>
                  <a:srgbClr val="00B050"/>
                </a:solidFill>
                <a:latin typeface="Times New Roman" pitchFamily="18" charset="0"/>
              </a:rPr>
              <a:t>B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,t,Q</a:t>
            </a:r>
            <a:r>
              <a:rPr lang="en-US" sz="2800" b="1" baseline="30000">
                <a:solidFill>
                  <a:srgbClr val="00B050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One can access only quantities such as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                       and                      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(CFFs)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They are defined for each quark flavor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(u,d,s)</a:t>
            </a:r>
          </a:p>
          <a:p>
            <a:pPr algn="ctr">
              <a:spcBef>
                <a:spcPct val="50000"/>
              </a:spcBef>
            </a:pPr>
            <a:endParaRPr lang="en-US" sz="2800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5126" name="Text Box 2"/>
          <p:cNvSpPr txBox="1">
            <a:spLocks noChangeArrowheads="1"/>
          </p:cNvSpPr>
          <p:nvPr/>
        </p:nvSpPr>
        <p:spPr bwMode="auto">
          <a:xfrm>
            <a:off x="6443663" y="1109663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5127" name="Text Box 2"/>
          <p:cNvSpPr txBox="1">
            <a:spLocks noChangeArrowheads="1"/>
          </p:cNvSpPr>
          <p:nvPr/>
        </p:nvSpPr>
        <p:spPr bwMode="auto">
          <a:xfrm>
            <a:off x="5795963" y="1109663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~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038350" y="3051175"/>
          <a:ext cx="20288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Équation" r:id="rId4" imgW="1079280" imgH="469800" progId="Equation.3">
                  <p:embed/>
                </p:oleObj>
              </mc:Choice>
              <mc:Fallback>
                <p:oleObj name="Équation" r:id="rId4" imgW="107928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051175"/>
                        <a:ext cx="202882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216525" y="3284538"/>
          <a:ext cx="1876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Équation" r:id="rId6" imgW="888840" imgH="203040" progId="Equation.3">
                  <p:embed/>
                </p:oleObj>
              </mc:Choice>
              <mc:Fallback>
                <p:oleObj name="Équation" r:id="rId6" imgW="8888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3284538"/>
                        <a:ext cx="18764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103313" y="1933575"/>
            <a:ext cx="4405312" cy="585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1/ Introduction to GPDs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30300" y="3132138"/>
            <a:ext cx="509746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2/ From data to CFFs/GPDs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31888" y="4284663"/>
            <a:ext cx="6132512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3/ CFFs/GPDs to nucleon imaging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701675" y="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Extracting GPDs from DVCS observables</a:t>
            </a: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54075" y="684213"/>
            <a:ext cx="8077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A complex problem: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There are 4 GPDs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(H,H,E,E)</a:t>
            </a: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They depend on 4 variables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(x,x</a:t>
            </a:r>
            <a:r>
              <a:rPr lang="en-US" sz="2800" b="1" baseline="-25000">
                <a:solidFill>
                  <a:srgbClr val="00B050"/>
                </a:solidFill>
                <a:latin typeface="Times New Roman" pitchFamily="18" charset="0"/>
              </a:rPr>
              <a:t>B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,t,Q</a:t>
            </a:r>
            <a:r>
              <a:rPr lang="en-US" sz="2800" b="1" baseline="30000">
                <a:solidFill>
                  <a:srgbClr val="00B050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One can access only quantities such as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                       and                      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(CFFs)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They are defined for each quark flavor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(u,d,s)</a:t>
            </a:r>
          </a:p>
          <a:p>
            <a:pPr algn="ctr">
              <a:spcBef>
                <a:spcPct val="50000"/>
              </a:spcBef>
            </a:pPr>
            <a:endParaRPr lang="en-US" sz="2800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6150" name="Text Box 2"/>
          <p:cNvSpPr txBox="1">
            <a:spLocks noChangeArrowheads="1"/>
          </p:cNvSpPr>
          <p:nvPr/>
        </p:nvSpPr>
        <p:spPr bwMode="auto">
          <a:xfrm>
            <a:off x="6443663" y="1109663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6151" name="Text Box 2"/>
          <p:cNvSpPr txBox="1">
            <a:spLocks noChangeArrowheads="1"/>
          </p:cNvSpPr>
          <p:nvPr/>
        </p:nvSpPr>
        <p:spPr bwMode="auto">
          <a:xfrm>
            <a:off x="5795963" y="1109663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~</a:t>
            </a: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-144463" y="4851400"/>
            <a:ext cx="96123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          Measure a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series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of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(DVCS)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polarized observables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over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a large phase space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on the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proton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 and on the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neutron </a:t>
            </a:r>
          </a:p>
        </p:txBody>
      </p:sp>
      <p:sp>
        <p:nvSpPr>
          <p:cNvPr id="72" name="AutoShape 51"/>
          <p:cNvSpPr>
            <a:spLocks noChangeArrowheads="1"/>
          </p:cNvSpPr>
          <p:nvPr/>
        </p:nvSpPr>
        <p:spPr bwMode="auto">
          <a:xfrm>
            <a:off x="179388" y="4941888"/>
            <a:ext cx="1081087" cy="314325"/>
          </a:xfrm>
          <a:prstGeom prst="rightArrow">
            <a:avLst>
              <a:gd name="adj1" fmla="val 50000"/>
              <a:gd name="adj2" fmla="val 85985"/>
            </a:avLst>
          </a:prstGeom>
          <a:solidFill>
            <a:srgbClr val="E1F2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FF00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38350" y="3051175"/>
          <a:ext cx="20288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Équation" r:id="rId4" imgW="1079280" imgH="469800" progId="Equation.3">
                  <p:embed/>
                </p:oleObj>
              </mc:Choice>
              <mc:Fallback>
                <p:oleObj name="Équation" r:id="rId4" imgW="107928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051175"/>
                        <a:ext cx="202882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216525" y="3284538"/>
          <a:ext cx="1876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Équation" r:id="rId6" imgW="888840" imgH="203040" progId="Equation.3">
                  <p:embed/>
                </p:oleObj>
              </mc:Choice>
              <mc:Fallback>
                <p:oleObj name="Équation" r:id="rId6" imgW="8888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525" y="3284538"/>
                        <a:ext cx="18764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9"/>
          <p:cNvGrpSpPr>
            <a:grpSpLocks/>
          </p:cNvGrpSpPr>
          <p:nvPr/>
        </p:nvGrpSpPr>
        <p:grpSpPr bwMode="auto">
          <a:xfrm>
            <a:off x="2268538" y="188913"/>
            <a:ext cx="3498850" cy="1503362"/>
            <a:chOff x="3061" y="754"/>
            <a:chExt cx="2392" cy="1125"/>
          </a:xfrm>
        </p:grpSpPr>
        <p:grpSp>
          <p:nvGrpSpPr>
            <p:cNvPr id="23592" name="Group 30"/>
            <p:cNvGrpSpPr>
              <a:grpSpLocks/>
            </p:cNvGrpSpPr>
            <p:nvPr/>
          </p:nvGrpSpPr>
          <p:grpSpPr bwMode="auto">
            <a:xfrm>
              <a:off x="3061" y="754"/>
              <a:ext cx="2392" cy="1085"/>
              <a:chOff x="3061" y="754"/>
              <a:chExt cx="2392" cy="1085"/>
            </a:xfrm>
          </p:grpSpPr>
          <p:sp>
            <p:nvSpPr>
              <p:cNvPr id="23610" name="AutoShape 31"/>
              <p:cNvSpPr>
                <a:spLocks noChangeArrowheads="1"/>
              </p:cNvSpPr>
              <p:nvPr/>
            </p:nvSpPr>
            <p:spPr bwMode="auto">
              <a:xfrm>
                <a:off x="4061" y="1297"/>
                <a:ext cx="1065" cy="542"/>
              </a:xfrm>
              <a:prstGeom prst="parallelogram">
                <a:avLst>
                  <a:gd name="adj" fmla="val 49124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11" name="AutoShape 32"/>
              <p:cNvSpPr>
                <a:spLocks noChangeArrowheads="1"/>
              </p:cNvSpPr>
              <p:nvPr/>
            </p:nvSpPr>
            <p:spPr bwMode="auto">
              <a:xfrm>
                <a:off x="3061" y="1047"/>
                <a:ext cx="2392" cy="566"/>
              </a:xfrm>
              <a:prstGeom prst="parallelogram">
                <a:avLst>
                  <a:gd name="adj" fmla="val 105654"/>
                </a:avLst>
              </a:prstGeom>
              <a:solidFill>
                <a:srgbClr val="66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12" name="AutoShape 33"/>
              <p:cNvSpPr>
                <a:spLocks noChangeArrowheads="1"/>
              </p:cNvSpPr>
              <p:nvPr/>
            </p:nvSpPr>
            <p:spPr bwMode="auto">
              <a:xfrm>
                <a:off x="4337" y="754"/>
                <a:ext cx="1066" cy="542"/>
              </a:xfrm>
              <a:prstGeom prst="parallelogram">
                <a:avLst>
                  <a:gd name="adj" fmla="val 49170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3593" name="Group 34"/>
            <p:cNvGrpSpPr>
              <a:grpSpLocks/>
            </p:cNvGrpSpPr>
            <p:nvPr/>
          </p:nvGrpSpPr>
          <p:grpSpPr bwMode="auto">
            <a:xfrm>
              <a:off x="3381" y="754"/>
              <a:ext cx="2057" cy="1125"/>
              <a:chOff x="3381" y="754"/>
              <a:chExt cx="2057" cy="1125"/>
            </a:xfrm>
          </p:grpSpPr>
          <p:sp>
            <p:nvSpPr>
              <p:cNvPr id="23594" name="Text Box 35"/>
              <p:cNvSpPr txBox="1">
                <a:spLocks noChangeArrowheads="1"/>
              </p:cNvSpPr>
              <p:nvPr/>
            </p:nvSpPr>
            <p:spPr bwMode="auto">
              <a:xfrm>
                <a:off x="4638" y="754"/>
                <a:ext cx="190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>
                    <a:solidFill>
                      <a:schemeClr val="tx2"/>
                    </a:solidFill>
                    <a:latin typeface="Symbol" pitchFamily="18" charset="2"/>
                  </a:rPr>
                  <a:t>g</a:t>
                </a:r>
                <a:endParaRPr lang="en-US" baseline="300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3595" name="Group 36"/>
              <p:cNvGrpSpPr>
                <a:grpSpLocks/>
              </p:cNvGrpSpPr>
              <p:nvPr/>
            </p:nvGrpSpPr>
            <p:grpSpPr bwMode="auto">
              <a:xfrm>
                <a:off x="3381" y="845"/>
                <a:ext cx="2057" cy="1034"/>
                <a:chOff x="3381" y="845"/>
                <a:chExt cx="2057" cy="1034"/>
              </a:xfrm>
            </p:grpSpPr>
            <p:sp>
              <p:nvSpPr>
                <p:cNvPr id="2359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222" y="976"/>
                  <a:ext cx="216" cy="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just" eaLnBrk="1" hangingPunct="1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2000">
                      <a:latin typeface="Symbol" pitchFamily="18" charset="2"/>
                    </a:rPr>
                    <a:t>f</a:t>
                  </a:r>
                </a:p>
              </p:txBody>
            </p:sp>
            <p:sp>
              <p:nvSpPr>
                <p:cNvPr id="2359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90" y="1407"/>
                  <a:ext cx="813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just" eaLnBrk="1" hangingPunct="1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1400">
                      <a:solidFill>
                        <a:schemeClr val="tx2"/>
                      </a:solidFill>
                      <a:latin typeface="Times New Roman" pitchFamily="18" charset="0"/>
                    </a:rPr>
                    <a:t>leptonic plane</a:t>
                  </a:r>
                </a:p>
              </p:txBody>
            </p:sp>
            <p:sp>
              <p:nvSpPr>
                <p:cNvPr id="2359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230" y="1619"/>
                  <a:ext cx="551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5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1400">
                      <a:solidFill>
                        <a:schemeClr val="tx2"/>
                      </a:solidFill>
                      <a:latin typeface="Times New Roman" pitchFamily="18" charset="0"/>
                    </a:rPr>
                    <a:t>hadronic</a:t>
                  </a:r>
                </a:p>
                <a:p>
                  <a:pPr algn="ctr" eaLnBrk="1" hangingPunct="1">
                    <a:lnSpc>
                      <a:spcPct val="5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1400">
                      <a:solidFill>
                        <a:schemeClr val="tx2"/>
                      </a:solidFill>
                      <a:latin typeface="Times New Roman" pitchFamily="18" charset="0"/>
                    </a:rPr>
                    <a:t>plane</a:t>
                  </a:r>
                </a:p>
              </p:txBody>
            </p:sp>
            <p:sp>
              <p:nvSpPr>
                <p:cNvPr id="23599" name="Line 40"/>
                <p:cNvSpPr>
                  <a:spLocks noChangeShapeType="1"/>
                </p:cNvSpPr>
                <p:nvPr/>
              </p:nvSpPr>
              <p:spPr bwMode="auto">
                <a:xfrm>
                  <a:off x="4375" y="1311"/>
                  <a:ext cx="473" cy="3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360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782" y="1478"/>
                  <a:ext cx="293" cy="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just" eaLnBrk="1" hangingPunct="1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N’</a:t>
                  </a:r>
                </a:p>
              </p:txBody>
            </p:sp>
            <p:sp>
              <p:nvSpPr>
                <p:cNvPr id="23601" name="Arc 42"/>
                <p:cNvSpPr>
                  <a:spLocks/>
                </p:cNvSpPr>
                <p:nvPr/>
              </p:nvSpPr>
              <p:spPr bwMode="auto">
                <a:xfrm>
                  <a:off x="5270" y="921"/>
                  <a:ext cx="154" cy="446"/>
                </a:xfrm>
                <a:custGeom>
                  <a:avLst/>
                  <a:gdLst>
                    <a:gd name="T0" fmla="*/ 0 w 18415"/>
                    <a:gd name="T1" fmla="*/ 0 h 21600"/>
                    <a:gd name="T2" fmla="*/ 0 w 18415"/>
                    <a:gd name="T3" fmla="*/ 0 h 21600"/>
                    <a:gd name="T4" fmla="*/ 0 w 1841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15"/>
                    <a:gd name="T10" fmla="*/ 0 h 21600"/>
                    <a:gd name="T11" fmla="*/ 18415 w 1841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15" h="21600" fill="none" extrusionOk="0">
                      <a:moveTo>
                        <a:pt x="0" y="28"/>
                      </a:moveTo>
                      <a:cubicBezTo>
                        <a:pt x="368" y="9"/>
                        <a:pt x="737" y="-1"/>
                        <a:pt x="1106" y="0"/>
                      </a:cubicBezTo>
                      <a:cubicBezTo>
                        <a:pt x="7921" y="0"/>
                        <a:pt x="14337" y="3217"/>
                        <a:pt x="18415" y="8678"/>
                      </a:cubicBezTo>
                    </a:path>
                    <a:path w="18415" h="21600" stroke="0" extrusionOk="0">
                      <a:moveTo>
                        <a:pt x="0" y="28"/>
                      </a:moveTo>
                      <a:cubicBezTo>
                        <a:pt x="368" y="9"/>
                        <a:pt x="737" y="-1"/>
                        <a:pt x="1106" y="0"/>
                      </a:cubicBezTo>
                      <a:cubicBezTo>
                        <a:pt x="7921" y="0"/>
                        <a:pt x="14337" y="3217"/>
                        <a:pt x="18415" y="8678"/>
                      </a:cubicBezTo>
                      <a:lnTo>
                        <a:pt x="110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23602" name="Group 43"/>
                <p:cNvGrpSpPr>
                  <a:grpSpLocks/>
                </p:cNvGrpSpPr>
                <p:nvPr/>
              </p:nvGrpSpPr>
              <p:grpSpPr bwMode="auto">
                <a:xfrm>
                  <a:off x="3381" y="845"/>
                  <a:ext cx="1552" cy="754"/>
                  <a:chOff x="3381" y="845"/>
                  <a:chExt cx="1552" cy="754"/>
                </a:xfrm>
              </p:grpSpPr>
              <p:sp>
                <p:nvSpPr>
                  <p:cNvPr id="23603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665" y="1078"/>
                    <a:ext cx="201" cy="20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604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" y="1289"/>
                    <a:ext cx="495" cy="1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605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278" y="1221"/>
                    <a:ext cx="93" cy="91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606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8" y="1033"/>
                    <a:ext cx="247" cy="2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just"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chemeClr val="tx1"/>
                      </a:buClr>
                    </a:pPr>
                    <a:r>
                      <a:rPr lang="en-US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e’</a:t>
                    </a:r>
                  </a:p>
                </p:txBody>
              </p:sp>
              <p:sp>
                <p:nvSpPr>
                  <p:cNvPr id="23607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1" y="1345"/>
                    <a:ext cx="196" cy="2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just" eaLnBrk="1" hangingPunct="1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chemeClr val="tx1"/>
                      </a:buClr>
                    </a:pPr>
                    <a:r>
                      <a:rPr lang="en-US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e</a:t>
                    </a:r>
                  </a:p>
                </p:txBody>
              </p:sp>
              <p:sp>
                <p:nvSpPr>
                  <p:cNvPr id="23608" name="Freeform 49"/>
                  <p:cNvSpPr>
                    <a:spLocks/>
                  </p:cNvSpPr>
                  <p:nvPr/>
                </p:nvSpPr>
                <p:spPr bwMode="auto">
                  <a:xfrm rot="2686378">
                    <a:off x="3935" y="1136"/>
                    <a:ext cx="276" cy="302"/>
                  </a:xfrm>
                  <a:custGeom>
                    <a:avLst/>
                    <a:gdLst>
                      <a:gd name="T0" fmla="*/ 11 w 289"/>
                      <a:gd name="T1" fmla="*/ 608 h 289"/>
                      <a:gd name="T2" fmla="*/ 0 w 289"/>
                      <a:gd name="T3" fmla="*/ 531 h 289"/>
                      <a:gd name="T4" fmla="*/ 27 w 289"/>
                      <a:gd name="T5" fmla="*/ 524 h 289"/>
                      <a:gd name="T6" fmla="*/ 22 w 289"/>
                      <a:gd name="T7" fmla="*/ 442 h 289"/>
                      <a:gd name="T8" fmla="*/ 47 w 289"/>
                      <a:gd name="T9" fmla="*/ 431 h 289"/>
                      <a:gd name="T10" fmla="*/ 43 w 289"/>
                      <a:gd name="T11" fmla="*/ 355 h 289"/>
                      <a:gd name="T12" fmla="*/ 69 w 289"/>
                      <a:gd name="T13" fmla="*/ 344 h 289"/>
                      <a:gd name="T14" fmla="*/ 64 w 289"/>
                      <a:gd name="T15" fmla="*/ 264 h 289"/>
                      <a:gd name="T16" fmla="*/ 89 w 289"/>
                      <a:gd name="T17" fmla="*/ 253 h 289"/>
                      <a:gd name="T18" fmla="*/ 85 w 289"/>
                      <a:gd name="T19" fmla="*/ 177 h 289"/>
                      <a:gd name="T20" fmla="*/ 111 w 289"/>
                      <a:gd name="T21" fmla="*/ 166 h 289"/>
                      <a:gd name="T22" fmla="*/ 107 w 289"/>
                      <a:gd name="T23" fmla="*/ 86 h 289"/>
                      <a:gd name="T24" fmla="*/ 132 w 289"/>
                      <a:gd name="T25" fmla="*/ 77 h 289"/>
                      <a:gd name="T26" fmla="*/ 127 w 289"/>
                      <a:gd name="T27" fmla="*/ 0 h 2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9"/>
                      <a:gd name="T43" fmla="*/ 0 h 289"/>
                      <a:gd name="T44" fmla="*/ 289 w 289"/>
                      <a:gd name="T45" fmla="*/ 289 h 2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9" h="289">
                        <a:moveTo>
                          <a:pt x="11" y="288"/>
                        </a:moveTo>
                        <a:lnTo>
                          <a:pt x="0" y="252"/>
                        </a:lnTo>
                        <a:lnTo>
                          <a:pt x="55" y="247"/>
                        </a:lnTo>
                        <a:lnTo>
                          <a:pt x="45" y="210"/>
                        </a:lnTo>
                        <a:lnTo>
                          <a:pt x="103" y="204"/>
                        </a:lnTo>
                        <a:lnTo>
                          <a:pt x="93" y="168"/>
                        </a:lnTo>
                        <a:lnTo>
                          <a:pt x="150" y="163"/>
                        </a:lnTo>
                        <a:lnTo>
                          <a:pt x="138" y="125"/>
                        </a:lnTo>
                        <a:lnTo>
                          <a:pt x="195" y="120"/>
                        </a:lnTo>
                        <a:lnTo>
                          <a:pt x="185" y="84"/>
                        </a:lnTo>
                        <a:lnTo>
                          <a:pt x="243" y="78"/>
                        </a:lnTo>
                        <a:lnTo>
                          <a:pt x="233" y="41"/>
                        </a:lnTo>
                        <a:lnTo>
                          <a:pt x="288" y="36"/>
                        </a:lnTo>
                        <a:lnTo>
                          <a:pt x="277" y="0"/>
                        </a:lnTo>
                      </a:path>
                    </a:pathLst>
                  </a:custGeom>
                  <a:solidFill>
                    <a:srgbClr val="FF3300"/>
                  </a:solidFill>
                  <a:ln w="28575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609" name="Freeform 50"/>
                  <p:cNvSpPr>
                    <a:spLocks/>
                  </p:cNvSpPr>
                  <p:nvPr/>
                </p:nvSpPr>
                <p:spPr bwMode="auto">
                  <a:xfrm rot="854228">
                    <a:off x="4422" y="845"/>
                    <a:ext cx="511" cy="516"/>
                  </a:xfrm>
                  <a:custGeom>
                    <a:avLst/>
                    <a:gdLst>
                      <a:gd name="T0" fmla="*/ 174642 w 289"/>
                      <a:gd name="T1" fmla="*/ 5482794 h 289"/>
                      <a:gd name="T2" fmla="*/ 0 w 289"/>
                      <a:gd name="T3" fmla="*/ 4797454 h 289"/>
                      <a:gd name="T4" fmla="*/ 888408 w 289"/>
                      <a:gd name="T5" fmla="*/ 4702231 h 289"/>
                      <a:gd name="T6" fmla="*/ 726757 w 289"/>
                      <a:gd name="T7" fmla="*/ 4000918 h 289"/>
                      <a:gd name="T8" fmla="*/ 1661644 w 289"/>
                      <a:gd name="T9" fmla="*/ 3884434 h 289"/>
                      <a:gd name="T10" fmla="*/ 1497854 w 289"/>
                      <a:gd name="T11" fmla="*/ 3202012 h 289"/>
                      <a:gd name="T12" fmla="*/ 2420561 w 289"/>
                      <a:gd name="T13" fmla="*/ 3105750 h 289"/>
                      <a:gd name="T14" fmla="*/ 2224666 w 289"/>
                      <a:gd name="T15" fmla="*/ 2378458 h 289"/>
                      <a:gd name="T16" fmla="*/ 3150900 w 289"/>
                      <a:gd name="T17" fmla="*/ 2282652 h 289"/>
                      <a:gd name="T18" fmla="*/ 2983347 w 289"/>
                      <a:gd name="T19" fmla="*/ 1602489 h 289"/>
                      <a:gd name="T20" fmla="*/ 3923034 w 289"/>
                      <a:gd name="T21" fmla="*/ 1481857 h 289"/>
                      <a:gd name="T22" fmla="*/ 3757689 w 289"/>
                      <a:gd name="T23" fmla="*/ 775394 h 289"/>
                      <a:gd name="T24" fmla="*/ 4645025 w 289"/>
                      <a:gd name="T25" fmla="*/ 682452 h 289"/>
                      <a:gd name="T26" fmla="*/ 4469033 w 289"/>
                      <a:gd name="T27" fmla="*/ 0 h 2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9"/>
                      <a:gd name="T43" fmla="*/ 0 h 289"/>
                      <a:gd name="T44" fmla="*/ 289 w 289"/>
                      <a:gd name="T45" fmla="*/ 289 h 2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9" h="289">
                        <a:moveTo>
                          <a:pt x="11" y="288"/>
                        </a:moveTo>
                        <a:lnTo>
                          <a:pt x="0" y="252"/>
                        </a:lnTo>
                        <a:lnTo>
                          <a:pt x="55" y="247"/>
                        </a:lnTo>
                        <a:lnTo>
                          <a:pt x="45" y="210"/>
                        </a:lnTo>
                        <a:lnTo>
                          <a:pt x="103" y="204"/>
                        </a:lnTo>
                        <a:lnTo>
                          <a:pt x="93" y="168"/>
                        </a:lnTo>
                        <a:lnTo>
                          <a:pt x="150" y="163"/>
                        </a:lnTo>
                        <a:lnTo>
                          <a:pt x="138" y="125"/>
                        </a:lnTo>
                        <a:lnTo>
                          <a:pt x="195" y="120"/>
                        </a:lnTo>
                        <a:lnTo>
                          <a:pt x="185" y="84"/>
                        </a:lnTo>
                        <a:lnTo>
                          <a:pt x="243" y="78"/>
                        </a:lnTo>
                        <a:lnTo>
                          <a:pt x="233" y="41"/>
                        </a:lnTo>
                        <a:lnTo>
                          <a:pt x="288" y="36"/>
                        </a:lnTo>
                        <a:lnTo>
                          <a:pt x="277" y="0"/>
                        </a:ln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</p:grpSp>
      <p:grpSp>
        <p:nvGrpSpPr>
          <p:cNvPr id="7" name="Groupe 69"/>
          <p:cNvGrpSpPr>
            <a:grpSpLocks/>
          </p:cNvGrpSpPr>
          <p:nvPr/>
        </p:nvGrpSpPr>
        <p:grpSpPr bwMode="auto">
          <a:xfrm>
            <a:off x="204788" y="3937000"/>
            <a:ext cx="8805862" cy="969963"/>
            <a:chOff x="205104" y="3937352"/>
            <a:chExt cx="8805860" cy="968836"/>
          </a:xfrm>
        </p:grpSpPr>
        <p:sp>
          <p:nvSpPr>
            <p:cNvPr id="23582" name="Text Box 17"/>
            <p:cNvSpPr txBox="1">
              <a:spLocks noChangeArrowheads="1"/>
            </p:cNvSpPr>
            <p:nvPr/>
          </p:nvSpPr>
          <p:spPr bwMode="auto">
            <a:xfrm>
              <a:off x="8123258" y="4444523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3583" name="Rectangle 7"/>
            <p:cNvSpPr>
              <a:spLocks noChangeArrowheads="1"/>
            </p:cNvSpPr>
            <p:nvPr/>
          </p:nvSpPr>
          <p:spPr bwMode="auto">
            <a:xfrm>
              <a:off x="457200" y="3962400"/>
              <a:ext cx="4114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3584" name="Group 83"/>
            <p:cNvGrpSpPr>
              <a:grpSpLocks/>
            </p:cNvGrpSpPr>
            <p:nvPr/>
          </p:nvGrpSpPr>
          <p:grpSpPr bwMode="auto">
            <a:xfrm>
              <a:off x="205104" y="3937352"/>
              <a:ext cx="8805860" cy="787402"/>
              <a:chOff x="221" y="1613"/>
              <a:chExt cx="5547" cy="496"/>
            </a:xfrm>
          </p:grpSpPr>
          <p:sp>
            <p:nvSpPr>
              <p:cNvPr id="23586" name="Text Box 6"/>
              <p:cNvSpPr txBox="1">
                <a:spLocks noChangeArrowheads="1"/>
              </p:cNvSpPr>
              <p:nvPr/>
            </p:nvSpPr>
            <p:spPr bwMode="auto">
              <a:xfrm>
                <a:off x="221" y="1613"/>
                <a:ext cx="285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Times New Roman" pitchFamily="18" charset="0"/>
                  </a:rPr>
                  <a:t>Unpolarized beam, longitudinal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(lTSA)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87" name="Text Box 8"/>
              <p:cNvSpPr txBox="1">
                <a:spLocks noChangeArrowheads="1"/>
              </p:cNvSpPr>
              <p:nvPr/>
            </p:nvSpPr>
            <p:spPr bwMode="auto">
              <a:xfrm>
                <a:off x="320" y="1828"/>
                <a:ext cx="3566" cy="23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UL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sin</a:t>
                </a:r>
                <a:r>
                  <a:rPr lang="en-US">
                    <a:solidFill>
                      <a:srgbClr val="FF3300"/>
                    </a:solidFill>
                    <a:latin typeface="Symbol" pitchFamily="18" charset="2"/>
                  </a:rPr>
                  <a:t>f</a:t>
                </a:r>
                <a:r>
                  <a:rPr lang="en-US">
                    <a:latin typeface="Times New Roman" pitchFamily="18" charset="0"/>
                  </a:rPr>
                  <a:t>Im{F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latin typeface="Times New Roman" pitchFamily="18" charset="0"/>
                  </a:rPr>
                  <a:t>+</a:t>
                </a:r>
                <a:r>
                  <a:rPr lang="en-US">
                    <a:latin typeface="Symbol" pitchFamily="18" charset="2"/>
                  </a:rPr>
                  <a:t>x</a:t>
                </a:r>
                <a:r>
                  <a:rPr lang="en-US">
                    <a:latin typeface="Times New Roman" pitchFamily="18" charset="0"/>
                  </a:rPr>
                  <a:t>(F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latin typeface="Times New Roman" pitchFamily="18" charset="0"/>
                  </a:rPr>
                  <a:t>+F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)(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+ x</a:t>
                </a:r>
                <a:r>
                  <a:rPr lang="en-US" baseline="-25000">
                    <a:latin typeface="Times New Roman" pitchFamily="18" charset="0"/>
                  </a:rPr>
                  <a:t>B</a:t>
                </a:r>
                <a:r>
                  <a:rPr lang="en-US">
                    <a:latin typeface="Times New Roman" pitchFamily="18" charset="0"/>
                  </a:rPr>
                  <a:t>/2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</a:rPr>
                  <a:t>) –</a:t>
                </a:r>
                <a:r>
                  <a:rPr lang="en-US">
                    <a:latin typeface="Symbol" pitchFamily="18" charset="2"/>
                    <a:cs typeface="Times New Roman" pitchFamily="18" charset="0"/>
                  </a:rPr>
                  <a:t>x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kF</a:t>
                </a:r>
                <a:r>
                  <a:rPr lang="en-US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Monotype Corsiva" pitchFamily="66" charset="0"/>
                  </a:rPr>
                  <a:t>+…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88" name="Rectangle 9"/>
              <p:cNvSpPr>
                <a:spLocks noChangeArrowheads="1"/>
              </p:cNvSpPr>
              <p:nvPr/>
            </p:nvSpPr>
            <p:spPr bwMode="auto">
              <a:xfrm>
                <a:off x="1490" y="1708"/>
                <a:ext cx="11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89" name="Text Box 17"/>
              <p:cNvSpPr txBox="1">
                <a:spLocks noChangeArrowheads="1"/>
              </p:cNvSpPr>
              <p:nvPr/>
            </p:nvSpPr>
            <p:spPr bwMode="auto">
              <a:xfrm>
                <a:off x="4689" y="1779"/>
                <a:ext cx="107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Im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90" name="Rectangle 18"/>
              <p:cNvSpPr>
                <a:spLocks noChangeArrowheads="1"/>
              </p:cNvSpPr>
              <p:nvPr/>
            </p:nvSpPr>
            <p:spPr bwMode="auto">
              <a:xfrm>
                <a:off x="5407" y="1659"/>
                <a:ext cx="11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91" name="AutoShape 52"/>
              <p:cNvSpPr>
                <a:spLocks noChangeArrowheads="1"/>
              </p:cNvSpPr>
              <p:nvPr/>
            </p:nvSpPr>
            <p:spPr bwMode="auto">
              <a:xfrm>
                <a:off x="3943" y="1820"/>
                <a:ext cx="681" cy="22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585" name="Rectangle 9"/>
            <p:cNvSpPr>
              <a:spLocks noChangeArrowheads="1"/>
            </p:cNvSpPr>
            <p:nvPr/>
          </p:nvSpPr>
          <p:spPr bwMode="auto">
            <a:xfrm>
              <a:off x="5047488" y="4094257"/>
              <a:ext cx="18415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sz="2400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e 70"/>
          <p:cNvGrpSpPr>
            <a:grpSpLocks/>
          </p:cNvGrpSpPr>
          <p:nvPr/>
        </p:nvGrpSpPr>
        <p:grpSpPr bwMode="auto">
          <a:xfrm>
            <a:off x="301625" y="4957763"/>
            <a:ext cx="8483600" cy="917575"/>
            <a:chOff x="302080" y="4958151"/>
            <a:chExt cx="8483584" cy="917301"/>
          </a:xfrm>
        </p:grpSpPr>
        <p:grpSp>
          <p:nvGrpSpPr>
            <p:cNvPr id="23574" name="Group 83"/>
            <p:cNvGrpSpPr>
              <a:grpSpLocks/>
            </p:cNvGrpSpPr>
            <p:nvPr/>
          </p:nvGrpSpPr>
          <p:grpSpPr bwMode="auto">
            <a:xfrm>
              <a:off x="302080" y="4958151"/>
              <a:ext cx="8483584" cy="795338"/>
              <a:chOff x="258" y="1613"/>
              <a:chExt cx="5344" cy="501"/>
            </a:xfrm>
          </p:grpSpPr>
          <p:sp>
            <p:nvSpPr>
              <p:cNvPr id="23576" name="Text Box 6"/>
              <p:cNvSpPr txBox="1">
                <a:spLocks noChangeArrowheads="1"/>
              </p:cNvSpPr>
              <p:nvPr/>
            </p:nvSpPr>
            <p:spPr bwMode="auto">
              <a:xfrm>
                <a:off x="258" y="1613"/>
                <a:ext cx="277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Times New Roman" pitchFamily="18" charset="0"/>
                  </a:rPr>
                  <a:t>Polarized beam, longitudinal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(BlTSA)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77" name="Text Box 8"/>
              <p:cNvSpPr txBox="1">
                <a:spLocks noChangeArrowheads="1"/>
              </p:cNvSpPr>
              <p:nvPr/>
            </p:nvSpPr>
            <p:spPr bwMode="auto">
              <a:xfrm>
                <a:off x="320" y="1828"/>
                <a:ext cx="3350" cy="23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LL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(A+B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cos</a:t>
                </a:r>
                <a:r>
                  <a:rPr lang="en-US">
                    <a:solidFill>
                      <a:srgbClr val="FF3300"/>
                    </a:solidFill>
                    <a:latin typeface="Symbol" pitchFamily="18" charset="2"/>
                  </a:rPr>
                  <a:t>f)</a:t>
                </a:r>
                <a:r>
                  <a:rPr lang="en-US">
                    <a:latin typeface="Times New Roman" pitchFamily="18" charset="0"/>
                  </a:rPr>
                  <a:t>Re{F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latin typeface="Times New Roman" pitchFamily="18" charset="0"/>
                  </a:rPr>
                  <a:t>+</a:t>
                </a:r>
                <a:r>
                  <a:rPr lang="en-US">
                    <a:latin typeface="Symbol" pitchFamily="18" charset="2"/>
                  </a:rPr>
                  <a:t>x</a:t>
                </a:r>
                <a:r>
                  <a:rPr lang="en-US">
                    <a:latin typeface="Times New Roman" pitchFamily="18" charset="0"/>
                  </a:rPr>
                  <a:t>(F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latin typeface="Times New Roman" pitchFamily="18" charset="0"/>
                  </a:rPr>
                  <a:t>+F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)(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+ x</a:t>
                </a:r>
                <a:r>
                  <a:rPr lang="en-US" baseline="-25000">
                    <a:latin typeface="Times New Roman" pitchFamily="18" charset="0"/>
                  </a:rPr>
                  <a:t>B</a:t>
                </a:r>
                <a:r>
                  <a:rPr lang="en-US">
                    <a:latin typeface="Times New Roman" pitchFamily="18" charset="0"/>
                  </a:rPr>
                  <a:t>/2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)…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78" name="Rectangle 9"/>
              <p:cNvSpPr>
                <a:spLocks noChangeArrowheads="1"/>
              </p:cNvSpPr>
              <p:nvPr/>
            </p:nvSpPr>
            <p:spPr bwMode="auto">
              <a:xfrm>
                <a:off x="1857" y="1699"/>
                <a:ext cx="11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79" name="Text Box 17"/>
              <p:cNvSpPr txBox="1">
                <a:spLocks noChangeArrowheads="1"/>
              </p:cNvSpPr>
              <p:nvPr/>
            </p:nvSpPr>
            <p:spPr bwMode="auto">
              <a:xfrm>
                <a:off x="3435" y="1784"/>
                <a:ext cx="216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                     </a:t>
                </a:r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Re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80" name="Rectangle 18"/>
              <p:cNvSpPr>
                <a:spLocks noChangeArrowheads="1"/>
              </p:cNvSpPr>
              <p:nvPr/>
            </p:nvSpPr>
            <p:spPr bwMode="auto">
              <a:xfrm>
                <a:off x="5214" y="1651"/>
                <a:ext cx="11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81" name="AutoShape 52"/>
              <p:cNvSpPr>
                <a:spLocks noChangeArrowheads="1"/>
              </p:cNvSpPr>
              <p:nvPr/>
            </p:nvSpPr>
            <p:spPr bwMode="auto">
              <a:xfrm>
                <a:off x="3795" y="1828"/>
                <a:ext cx="681" cy="22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fr-FR"/>
                  <a:t>         </a:t>
                </a:r>
              </a:p>
            </p:txBody>
          </p:sp>
        </p:grpSp>
        <p:sp>
          <p:nvSpPr>
            <p:cNvPr id="23575" name="Text Box 17"/>
            <p:cNvSpPr txBox="1">
              <a:spLocks noChangeArrowheads="1"/>
            </p:cNvSpPr>
            <p:nvPr/>
          </p:nvSpPr>
          <p:spPr bwMode="auto">
            <a:xfrm>
              <a:off x="7903802" y="5413787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e 71"/>
          <p:cNvGrpSpPr>
            <a:grpSpLocks/>
          </p:cNvGrpSpPr>
          <p:nvPr/>
        </p:nvGrpSpPr>
        <p:grpSpPr bwMode="auto">
          <a:xfrm>
            <a:off x="234950" y="5911850"/>
            <a:ext cx="7327900" cy="896938"/>
            <a:chOff x="234531" y="5911138"/>
            <a:chExt cx="7327905" cy="897499"/>
          </a:xfrm>
        </p:grpSpPr>
        <p:grpSp>
          <p:nvGrpSpPr>
            <p:cNvPr id="23568" name="Group 84"/>
            <p:cNvGrpSpPr>
              <a:grpSpLocks/>
            </p:cNvGrpSpPr>
            <p:nvPr/>
          </p:nvGrpSpPr>
          <p:grpSpPr bwMode="auto">
            <a:xfrm>
              <a:off x="234531" y="5911138"/>
              <a:ext cx="7327905" cy="777876"/>
              <a:chOff x="235" y="2126"/>
              <a:chExt cx="4616" cy="490"/>
            </a:xfrm>
          </p:grpSpPr>
          <p:sp>
            <p:nvSpPr>
              <p:cNvPr id="23570" name="Text Box 76"/>
              <p:cNvSpPr txBox="1">
                <a:spLocks noChangeArrowheads="1"/>
              </p:cNvSpPr>
              <p:nvPr/>
            </p:nvSpPr>
            <p:spPr bwMode="auto">
              <a:xfrm>
                <a:off x="235" y="2126"/>
                <a:ext cx="273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Times New Roman" pitchFamily="18" charset="0"/>
                  </a:rPr>
                  <a:t>Unpolarized beam, transverse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(tTSA)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71" name="Text Box 77"/>
              <p:cNvSpPr txBox="1">
                <a:spLocks noChangeArrowheads="1"/>
              </p:cNvSpPr>
              <p:nvPr/>
            </p:nvSpPr>
            <p:spPr bwMode="auto">
              <a:xfrm>
                <a:off x="344" y="2352"/>
                <a:ext cx="2450" cy="23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UT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cos</a:t>
                </a:r>
                <a:r>
                  <a:rPr lang="en-US">
                    <a:solidFill>
                      <a:srgbClr val="FF0000"/>
                    </a:solidFill>
                    <a:latin typeface="Symbol" pitchFamily="18" charset="2"/>
                  </a:rPr>
                  <a:t>f</a:t>
                </a:r>
                <a:r>
                  <a:rPr lang="en-US">
                    <a:latin typeface="Times New Roman" pitchFamily="18" charset="0"/>
                  </a:rPr>
                  <a:t>Im{k(F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  <a:ea typeface="Arial Unicode MS" pitchFamily="34" charset="-128"/>
                    <a:cs typeface="Arial Unicode MS" pitchFamily="34" charset="-128"/>
                  </a:rPr>
                  <a:t>H</a:t>
                </a:r>
                <a:r>
                  <a:rPr lang="en-US">
                    <a:latin typeface="Times New Roman" pitchFamily="18" charset="0"/>
                  </a:rPr>
                  <a:t> – 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</a:rPr>
                  <a:t>) + …..</a:t>
                </a:r>
                <a:r>
                  <a:rPr lang="en-US" baseline="30000"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72" name="Text Box 78"/>
              <p:cNvSpPr txBox="1">
                <a:spLocks noChangeArrowheads="1"/>
              </p:cNvSpPr>
              <p:nvPr/>
            </p:nvSpPr>
            <p:spPr bwMode="auto">
              <a:xfrm>
                <a:off x="3382" y="2286"/>
                <a:ext cx="146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        </a:t>
                </a:r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Im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73" name="AutoShape 79"/>
              <p:cNvSpPr>
                <a:spLocks noChangeArrowheads="1"/>
              </p:cNvSpPr>
              <p:nvPr/>
            </p:nvSpPr>
            <p:spPr bwMode="auto">
              <a:xfrm>
                <a:off x="3090" y="2355"/>
                <a:ext cx="681" cy="22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6288362" y="6346972"/>
              <a:ext cx="184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e 68"/>
          <p:cNvGrpSpPr>
            <a:grpSpLocks/>
          </p:cNvGrpSpPr>
          <p:nvPr/>
        </p:nvGrpSpPr>
        <p:grpSpPr bwMode="auto">
          <a:xfrm>
            <a:off x="366713" y="2287588"/>
            <a:ext cx="7883525" cy="1601787"/>
            <a:chOff x="366792" y="2287637"/>
            <a:chExt cx="7883533" cy="1601154"/>
          </a:xfrm>
        </p:grpSpPr>
        <p:sp>
          <p:nvSpPr>
            <p:cNvPr id="23559" name="Text Box 12"/>
            <p:cNvSpPr txBox="1">
              <a:spLocks noChangeArrowheads="1"/>
            </p:cNvSpPr>
            <p:nvPr/>
          </p:nvSpPr>
          <p:spPr bwMode="auto">
            <a:xfrm>
              <a:off x="811150" y="2287637"/>
              <a:ext cx="2452916" cy="36933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Symbol" pitchFamily="18" charset="2"/>
                <a:buNone/>
              </a:pPr>
              <a:r>
                <a:rPr lang="en-US">
                  <a:latin typeface="Symbol" pitchFamily="18" charset="2"/>
                </a:rPr>
                <a:t>x</a:t>
              </a:r>
              <a:r>
                <a:rPr lang="en-US">
                  <a:latin typeface="Times New Roman" pitchFamily="18" charset="0"/>
                </a:rPr>
                <a:t>= x</a:t>
              </a:r>
              <a:r>
                <a:rPr lang="en-US" baseline="-25000">
                  <a:latin typeface="Times New Roman" pitchFamily="18" charset="0"/>
                </a:rPr>
                <a:t>B</a:t>
              </a:r>
              <a:r>
                <a:rPr lang="en-US">
                  <a:latin typeface="Times New Roman" pitchFamily="18" charset="0"/>
                </a:rPr>
                <a:t>/(2-x</a:t>
              </a:r>
              <a:r>
                <a:rPr lang="en-US" baseline="-25000">
                  <a:latin typeface="Times New Roman" pitchFamily="18" charset="0"/>
                </a:rPr>
                <a:t>B</a:t>
              </a:r>
              <a:r>
                <a:rPr lang="en-US">
                  <a:latin typeface="Times New Roman" pitchFamily="18" charset="0"/>
                </a:rPr>
                <a:t>)    k=-t/4M</a:t>
              </a:r>
              <a:r>
                <a:rPr lang="en-US" baseline="30000">
                  <a:latin typeface="Times New Roman" pitchFamily="18" charset="0"/>
                </a:rPr>
                <a:t>2</a:t>
              </a:r>
            </a:p>
          </p:txBody>
        </p:sp>
        <p:grpSp>
          <p:nvGrpSpPr>
            <p:cNvPr id="23560" name="Group 82"/>
            <p:cNvGrpSpPr>
              <a:grpSpLocks/>
            </p:cNvGrpSpPr>
            <p:nvPr/>
          </p:nvGrpSpPr>
          <p:grpSpPr bwMode="auto">
            <a:xfrm>
              <a:off x="366792" y="2929032"/>
              <a:ext cx="7883533" cy="808038"/>
              <a:chOff x="246" y="937"/>
              <a:chExt cx="4966" cy="509"/>
            </a:xfrm>
          </p:grpSpPr>
          <p:sp>
            <p:nvSpPr>
              <p:cNvPr id="23562" name="Text Box 3"/>
              <p:cNvSpPr txBox="1">
                <a:spLocks noChangeArrowheads="1"/>
              </p:cNvSpPr>
              <p:nvPr/>
            </p:nvSpPr>
            <p:spPr bwMode="auto">
              <a:xfrm>
                <a:off x="246" y="1176"/>
                <a:ext cx="2712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LU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sin</a:t>
                </a:r>
                <a:r>
                  <a:rPr lang="en-US">
                    <a:solidFill>
                      <a:srgbClr val="FF3300"/>
                    </a:solidFill>
                    <a:latin typeface="Symbol" pitchFamily="18" charset="2"/>
                  </a:rPr>
                  <a:t>f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Im{F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chemeClr val="hlink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+ </a:t>
                </a:r>
                <a:r>
                  <a:rPr lang="en-US">
                    <a:latin typeface="Symbol" pitchFamily="18" charset="2"/>
                  </a:rPr>
                  <a:t>x</a:t>
                </a:r>
                <a:r>
                  <a:rPr lang="en-US">
                    <a:latin typeface="Times New Roman" pitchFamily="18" charset="0"/>
                  </a:rPr>
                  <a:t>(F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latin typeface="Times New Roman" pitchFamily="18" charset="0"/>
                  </a:rPr>
                  <a:t>+F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)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-kF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63" name="Rectangle 4"/>
              <p:cNvSpPr>
                <a:spLocks noChangeArrowheads="1"/>
              </p:cNvSpPr>
              <p:nvPr/>
            </p:nvSpPr>
            <p:spPr bwMode="auto">
              <a:xfrm>
                <a:off x="2165" y="1059"/>
                <a:ext cx="11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64" name="Text Box 5"/>
              <p:cNvSpPr txBox="1">
                <a:spLocks noChangeArrowheads="1"/>
              </p:cNvSpPr>
              <p:nvPr/>
            </p:nvSpPr>
            <p:spPr bwMode="auto">
              <a:xfrm>
                <a:off x="346" y="937"/>
                <a:ext cx="263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>
                    <a:latin typeface="Times New Roman" pitchFamily="18" charset="0"/>
                  </a:rPr>
                  <a:t>Polarized beam, unpolarized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(BSA)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65" name="AutoShape 51"/>
              <p:cNvSpPr>
                <a:spLocks noChangeArrowheads="1"/>
              </p:cNvSpPr>
              <p:nvPr/>
            </p:nvSpPr>
            <p:spPr bwMode="auto">
              <a:xfrm>
                <a:off x="3131" y="1201"/>
                <a:ext cx="681" cy="198"/>
              </a:xfrm>
              <a:prstGeom prst="rightArrow">
                <a:avLst>
                  <a:gd name="adj1" fmla="val 50000"/>
                  <a:gd name="adj2" fmla="val 8598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00FF00"/>
                  </a:solidFill>
                </a:endParaRPr>
              </a:p>
            </p:txBody>
          </p:sp>
          <p:sp>
            <p:nvSpPr>
              <p:cNvPr id="23566" name="Text Box 70"/>
              <p:cNvSpPr txBox="1">
                <a:spLocks noChangeArrowheads="1"/>
              </p:cNvSpPr>
              <p:nvPr/>
            </p:nvSpPr>
            <p:spPr bwMode="auto">
              <a:xfrm>
                <a:off x="3294" y="1116"/>
                <a:ext cx="191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          </a:t>
                </a:r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Im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400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400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400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 sz="2400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67" name="Rectangle 71"/>
              <p:cNvSpPr>
                <a:spLocks noChangeArrowheads="1"/>
              </p:cNvSpPr>
              <p:nvPr/>
            </p:nvSpPr>
            <p:spPr bwMode="auto">
              <a:xfrm>
                <a:off x="4589" y="1028"/>
                <a:ext cx="11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3561" name="Text Box 70"/>
            <p:cNvSpPr txBox="1">
              <a:spLocks noChangeArrowheads="1"/>
            </p:cNvSpPr>
            <p:nvPr/>
          </p:nvSpPr>
          <p:spPr bwMode="auto">
            <a:xfrm>
              <a:off x="6629444" y="3427126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6324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2195513" y="188913"/>
            <a:ext cx="3824287" cy="468312"/>
          </a:xfrm>
          <a:prstGeom prst="rect">
            <a:avLst/>
          </a:prstGeom>
          <a:solidFill>
            <a:srgbClr val="FEF0E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000" b="1" i="1">
                <a:latin typeface="Bookman Old Style" pitchFamily="18" charset="0"/>
              </a:rPr>
              <a:t>The experimental actors</a:t>
            </a:r>
          </a:p>
        </p:txBody>
      </p:sp>
      <p:pic>
        <p:nvPicPr>
          <p:cNvPr id="24580" name="Picture 4" descr="USA-Euro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74725"/>
            <a:ext cx="6029325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3276600" y="3641725"/>
            <a:ext cx="152400" cy="1524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200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7235825" y="2997200"/>
            <a:ext cx="152400" cy="1524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200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391175" name="Oval 7"/>
          <p:cNvSpPr>
            <a:spLocks noChangeArrowheads="1"/>
          </p:cNvSpPr>
          <p:nvPr/>
        </p:nvSpPr>
        <p:spPr bwMode="auto">
          <a:xfrm>
            <a:off x="6858000" y="3794125"/>
            <a:ext cx="152400" cy="15240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sz="200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060700" y="5518150"/>
            <a:ext cx="1825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1400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1835150" y="5567363"/>
            <a:ext cx="13684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1400"/>
              <a:t>p-DVCS</a:t>
            </a:r>
          </a:p>
          <a:p>
            <a:pPr algn="ctr">
              <a:spcBef>
                <a:spcPct val="20000"/>
              </a:spcBef>
            </a:pPr>
            <a:r>
              <a:rPr lang="en-GB" sz="1400"/>
              <a:t>BSAs,lTSAs</a:t>
            </a:r>
          </a:p>
          <a:p>
            <a:pPr algn="ctr">
              <a:spcBef>
                <a:spcPct val="20000"/>
              </a:spcBef>
            </a:pPr>
            <a:endParaRPr lang="en-GB" sz="1400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468313" y="5518150"/>
            <a:ext cx="12239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1400"/>
              <a:t>p-DVCS</a:t>
            </a:r>
          </a:p>
          <a:p>
            <a:pPr algn="ctr">
              <a:spcBef>
                <a:spcPct val="20000"/>
              </a:spcBef>
            </a:pPr>
            <a:r>
              <a:rPr lang="en-GB" sz="1400"/>
              <a:t>(Bpol.) X-sec</a:t>
            </a:r>
          </a:p>
        </p:txBody>
      </p:sp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3060700" y="5160963"/>
            <a:ext cx="1825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1600" b="1" i="1"/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1835150" y="5160963"/>
            <a:ext cx="13684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1600" b="1" i="1"/>
              <a:t>Hall B</a:t>
            </a:r>
            <a:endParaRPr lang="en-GB" sz="1400" b="1" i="1"/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468313" y="5160963"/>
            <a:ext cx="12239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1600" b="1" i="1"/>
              <a:t>Hall A</a:t>
            </a:r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468313" y="4797425"/>
            <a:ext cx="2774950" cy="36353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/>
          <a:p>
            <a:pPr algn="ctr"/>
            <a:r>
              <a:rPr lang="en-GB"/>
              <a:t>JLab</a:t>
            </a:r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468313" y="4797425"/>
            <a:ext cx="27749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2" name="Line 17"/>
          <p:cNvSpPr>
            <a:spLocks noChangeShapeType="1"/>
          </p:cNvSpPr>
          <p:nvPr/>
        </p:nvSpPr>
        <p:spPr bwMode="auto">
          <a:xfrm>
            <a:off x="468313" y="5160963"/>
            <a:ext cx="277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3" name="Line 18"/>
          <p:cNvSpPr>
            <a:spLocks noChangeShapeType="1"/>
          </p:cNvSpPr>
          <p:nvPr/>
        </p:nvSpPr>
        <p:spPr bwMode="auto">
          <a:xfrm>
            <a:off x="468313" y="5518150"/>
            <a:ext cx="277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>
            <a:off x="468313" y="6165850"/>
            <a:ext cx="27749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>
            <a:off x="468313" y="4797425"/>
            <a:ext cx="0" cy="13684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6" name="Line 21"/>
          <p:cNvSpPr>
            <a:spLocks noChangeShapeType="1"/>
          </p:cNvSpPr>
          <p:nvPr/>
        </p:nvSpPr>
        <p:spPr bwMode="auto">
          <a:xfrm>
            <a:off x="3243263" y="4797425"/>
            <a:ext cx="33337" cy="13684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7" name="Line 22"/>
          <p:cNvSpPr>
            <a:spLocks noChangeShapeType="1"/>
          </p:cNvSpPr>
          <p:nvPr/>
        </p:nvSpPr>
        <p:spPr bwMode="auto">
          <a:xfrm>
            <a:off x="1835150" y="5157788"/>
            <a:ext cx="0" cy="1008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91240" name="Group 72"/>
          <p:cNvGraphicFramePr>
            <a:graphicFrameLocks noGrp="1"/>
          </p:cNvGraphicFramePr>
          <p:nvPr/>
        </p:nvGraphicFramePr>
        <p:xfrm>
          <a:off x="6858000" y="4708525"/>
          <a:ext cx="1803400" cy="1471613"/>
        </p:xfrm>
        <a:graphic>
          <a:graphicData uri="http://schemas.openxmlformats.org/drawingml/2006/table">
            <a:tbl>
              <a:tblPr/>
              <a:tblGrid>
                <a:gridCol w="1803400"/>
              </a:tblGrid>
              <a:tr h="319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CERN</a:t>
                      </a:r>
                    </a:p>
                  </a:txBody>
                  <a:tcPr marT="45702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COMPASS</a:t>
                      </a:r>
                      <a:endParaRPr kumimoji="0" lang="en-GB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p-DVCS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X-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sec,BSA,BCA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tTSA,lTSA,BlTSA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08" name="AutoShape 48"/>
          <p:cNvSpPr>
            <a:spLocks noChangeArrowheads="1"/>
          </p:cNvSpPr>
          <p:nvPr/>
        </p:nvSpPr>
        <p:spPr bwMode="auto">
          <a:xfrm rot="-2738563">
            <a:off x="2154238" y="4227513"/>
            <a:ext cx="1371600" cy="88900"/>
          </a:xfrm>
          <a:prstGeom prst="rightArrow">
            <a:avLst>
              <a:gd name="adj1" fmla="val 50000"/>
              <a:gd name="adj2" fmla="val 385714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1217" name="AutoShape 49"/>
          <p:cNvSpPr>
            <a:spLocks noChangeArrowheads="1"/>
          </p:cNvSpPr>
          <p:nvPr/>
        </p:nvSpPr>
        <p:spPr bwMode="auto">
          <a:xfrm rot="-8652397">
            <a:off x="6858000" y="4251325"/>
            <a:ext cx="1295400" cy="74613"/>
          </a:xfrm>
          <a:prstGeom prst="rightArrow">
            <a:avLst>
              <a:gd name="adj1" fmla="val 50000"/>
              <a:gd name="adj2" fmla="val 43404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610" name="AutoShape 50"/>
          <p:cNvSpPr>
            <a:spLocks noChangeArrowheads="1"/>
          </p:cNvSpPr>
          <p:nvPr/>
        </p:nvSpPr>
        <p:spPr bwMode="auto">
          <a:xfrm rot="5767282">
            <a:off x="6872287" y="2419351"/>
            <a:ext cx="1006475" cy="152400"/>
          </a:xfrm>
          <a:prstGeom prst="rightArrow">
            <a:avLst>
              <a:gd name="adj1" fmla="val 50000"/>
              <a:gd name="adj2" fmla="val 165104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611" name="Rectangle 58"/>
          <p:cNvSpPr>
            <a:spLocks noChangeArrowheads="1"/>
          </p:cNvSpPr>
          <p:nvPr/>
        </p:nvSpPr>
        <p:spPr bwMode="auto">
          <a:xfrm>
            <a:off x="8853488" y="1125538"/>
            <a:ext cx="1825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1400"/>
          </a:p>
        </p:txBody>
      </p:sp>
      <p:sp>
        <p:nvSpPr>
          <p:cNvPr id="24612" name="Rectangle 59"/>
          <p:cNvSpPr>
            <a:spLocks noChangeArrowheads="1"/>
          </p:cNvSpPr>
          <p:nvPr/>
        </p:nvSpPr>
        <p:spPr bwMode="auto">
          <a:xfrm>
            <a:off x="7627938" y="1174750"/>
            <a:ext cx="13684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1400"/>
              <a:t>p-DVCS</a:t>
            </a:r>
          </a:p>
          <a:p>
            <a:pPr algn="ctr">
              <a:spcBef>
                <a:spcPct val="20000"/>
              </a:spcBef>
            </a:pPr>
            <a:r>
              <a:rPr lang="en-GB" sz="1400"/>
              <a:t>X-sec,BCA</a:t>
            </a:r>
          </a:p>
          <a:p>
            <a:pPr algn="ctr">
              <a:spcBef>
                <a:spcPct val="20000"/>
              </a:spcBef>
            </a:pPr>
            <a:endParaRPr lang="en-GB" sz="1400"/>
          </a:p>
        </p:txBody>
      </p:sp>
      <p:sp>
        <p:nvSpPr>
          <p:cNvPr id="24613" name="Rectangle 60"/>
          <p:cNvSpPr>
            <a:spLocks noChangeArrowheads="1"/>
          </p:cNvSpPr>
          <p:nvPr/>
        </p:nvSpPr>
        <p:spPr bwMode="auto">
          <a:xfrm>
            <a:off x="6156325" y="1125538"/>
            <a:ext cx="16557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1400"/>
              <a:t>p-DVCS</a:t>
            </a:r>
          </a:p>
          <a:p>
            <a:pPr algn="ctr">
              <a:spcBef>
                <a:spcPct val="20000"/>
              </a:spcBef>
            </a:pPr>
            <a:r>
              <a:rPr lang="en-GB" sz="1400"/>
              <a:t>BSA,BCA,</a:t>
            </a:r>
          </a:p>
          <a:p>
            <a:pPr algn="ctr">
              <a:spcBef>
                <a:spcPct val="20000"/>
              </a:spcBef>
            </a:pPr>
            <a:r>
              <a:rPr lang="en-GB" sz="1400"/>
              <a:t>tTSA,lTSA,BlTSA</a:t>
            </a:r>
          </a:p>
        </p:txBody>
      </p:sp>
      <p:sp>
        <p:nvSpPr>
          <p:cNvPr id="24614" name="Rectangle 61"/>
          <p:cNvSpPr>
            <a:spLocks noChangeArrowheads="1"/>
          </p:cNvSpPr>
          <p:nvPr/>
        </p:nvSpPr>
        <p:spPr bwMode="auto">
          <a:xfrm>
            <a:off x="8853488" y="768350"/>
            <a:ext cx="18256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1600" b="1" i="1"/>
          </a:p>
        </p:txBody>
      </p:sp>
      <p:sp>
        <p:nvSpPr>
          <p:cNvPr id="24615" name="Rectangle 62"/>
          <p:cNvSpPr>
            <a:spLocks noChangeArrowheads="1"/>
          </p:cNvSpPr>
          <p:nvPr/>
        </p:nvSpPr>
        <p:spPr bwMode="auto">
          <a:xfrm>
            <a:off x="7627938" y="768350"/>
            <a:ext cx="13684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1600" b="1" i="1"/>
              <a:t>H1/ZEUS</a:t>
            </a:r>
            <a:endParaRPr lang="en-GB" sz="1400" b="1" i="1"/>
          </a:p>
        </p:txBody>
      </p:sp>
      <p:sp>
        <p:nvSpPr>
          <p:cNvPr id="24616" name="Rectangle 63"/>
          <p:cNvSpPr>
            <a:spLocks noChangeArrowheads="1"/>
          </p:cNvSpPr>
          <p:nvPr/>
        </p:nvSpPr>
        <p:spPr bwMode="auto">
          <a:xfrm>
            <a:off x="6261100" y="768350"/>
            <a:ext cx="12239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1600" b="1" i="1"/>
              <a:t>HERMES</a:t>
            </a:r>
          </a:p>
        </p:txBody>
      </p:sp>
      <p:sp>
        <p:nvSpPr>
          <p:cNvPr id="24617" name="Rectangle 64"/>
          <p:cNvSpPr>
            <a:spLocks noChangeArrowheads="1"/>
          </p:cNvSpPr>
          <p:nvPr/>
        </p:nvSpPr>
        <p:spPr bwMode="auto">
          <a:xfrm>
            <a:off x="6261100" y="404813"/>
            <a:ext cx="2774950" cy="36353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/>
          <a:lstStyle/>
          <a:p>
            <a:pPr algn="ctr"/>
            <a:r>
              <a:rPr lang="en-GB"/>
              <a:t>DESY</a:t>
            </a:r>
          </a:p>
        </p:txBody>
      </p:sp>
      <p:sp>
        <p:nvSpPr>
          <p:cNvPr id="24618" name="Line 65"/>
          <p:cNvSpPr>
            <a:spLocks noChangeShapeType="1"/>
          </p:cNvSpPr>
          <p:nvPr/>
        </p:nvSpPr>
        <p:spPr bwMode="auto">
          <a:xfrm>
            <a:off x="6261100" y="404813"/>
            <a:ext cx="27749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9" name="Line 66"/>
          <p:cNvSpPr>
            <a:spLocks noChangeShapeType="1"/>
          </p:cNvSpPr>
          <p:nvPr/>
        </p:nvSpPr>
        <p:spPr bwMode="auto">
          <a:xfrm>
            <a:off x="6261100" y="768350"/>
            <a:ext cx="277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0" name="Line 67"/>
          <p:cNvSpPr>
            <a:spLocks noChangeShapeType="1"/>
          </p:cNvSpPr>
          <p:nvPr/>
        </p:nvSpPr>
        <p:spPr bwMode="auto">
          <a:xfrm>
            <a:off x="6261100" y="1125538"/>
            <a:ext cx="277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1" name="Line 68"/>
          <p:cNvSpPr>
            <a:spLocks noChangeShapeType="1"/>
          </p:cNvSpPr>
          <p:nvPr/>
        </p:nvSpPr>
        <p:spPr bwMode="auto">
          <a:xfrm>
            <a:off x="6261100" y="1939925"/>
            <a:ext cx="27749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2" name="Line 69"/>
          <p:cNvSpPr>
            <a:spLocks noChangeShapeType="1"/>
          </p:cNvSpPr>
          <p:nvPr/>
        </p:nvSpPr>
        <p:spPr bwMode="auto">
          <a:xfrm>
            <a:off x="6261100" y="404813"/>
            <a:ext cx="0" cy="15351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3" name="Line 70"/>
          <p:cNvSpPr>
            <a:spLocks noChangeShapeType="1"/>
          </p:cNvSpPr>
          <p:nvPr/>
        </p:nvSpPr>
        <p:spPr bwMode="auto">
          <a:xfrm>
            <a:off x="9036050" y="404813"/>
            <a:ext cx="0" cy="15351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4" name="Line 71"/>
          <p:cNvSpPr>
            <a:spLocks noChangeShapeType="1"/>
          </p:cNvSpPr>
          <p:nvPr/>
        </p:nvSpPr>
        <p:spPr bwMode="auto">
          <a:xfrm>
            <a:off x="7627938" y="838200"/>
            <a:ext cx="0" cy="1171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5" grpId="0" animBg="1" autoUpdateAnimBg="0"/>
      <p:bldP spid="3912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vcs_11g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0"/>
          <a:stretch>
            <a:fillRect/>
          </a:stretch>
        </p:blipFill>
        <p:spPr bwMode="auto">
          <a:xfrm>
            <a:off x="36513" y="549275"/>
            <a:ext cx="9648825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550" y="3141663"/>
            <a:ext cx="554513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103313" y="1933575"/>
            <a:ext cx="4405312" cy="585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1/ Introduction to GPDs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30300" y="3132138"/>
            <a:ext cx="509746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2/ From data to CFFs/GPDs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31888" y="4284663"/>
            <a:ext cx="6132512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3/ CFFs/GPDs to nucleon imaging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 b="70233"/>
          <a:stretch>
            <a:fillRect/>
          </a:stretch>
        </p:blipFill>
        <p:spPr bwMode="auto">
          <a:xfrm>
            <a:off x="1403350" y="668338"/>
            <a:ext cx="2459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133600"/>
            <a:ext cx="2214562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2276475"/>
            <a:ext cx="2914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11613"/>
            <a:ext cx="2963863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4157663" cy="1871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4925" y="333375"/>
            <a:ext cx="1173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</a:t>
            </a:r>
            <a:endParaRPr lang="fr-FR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Hall A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7313" y="2420938"/>
            <a:ext cx="11445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</a:t>
            </a:r>
            <a:endParaRPr lang="fr-FR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CLAS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-107950" y="4992688"/>
            <a:ext cx="173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HERMES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771775" y="2638425"/>
            <a:ext cx="1738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BSA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92950" y="2636838"/>
            <a:ext cx="1795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lTSA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40200" y="6210300"/>
            <a:ext cx="3371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BSA,lTSA,tTSA,BCA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3"/>
          <a:stretch>
            <a:fillRect/>
          </a:stretch>
        </p:blipFill>
        <p:spPr bwMode="auto">
          <a:xfrm>
            <a:off x="5148263" y="260350"/>
            <a:ext cx="245903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94125"/>
          <a:stretch>
            <a:fillRect/>
          </a:stretch>
        </p:blipFill>
        <p:spPr bwMode="auto">
          <a:xfrm>
            <a:off x="1566863" y="1141413"/>
            <a:ext cx="22955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276600" y="838200"/>
            <a:ext cx="178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unpol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380288" y="693738"/>
            <a:ext cx="1763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B-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57150" y="-26988"/>
            <a:ext cx="9021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  Given the well-established </a:t>
            </a:r>
            <a:r>
              <a:rPr lang="fr-FR" sz="2800" b="1">
                <a:solidFill>
                  <a:srgbClr val="F91C17"/>
                </a:solidFill>
                <a:latin typeface="Times New Roman" pitchFamily="18" charset="0"/>
              </a:rPr>
              <a:t>LT-LO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DVCS+BH amplitude</a:t>
            </a: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2230438" y="935038"/>
            <a:ext cx="4065587" cy="1054100"/>
            <a:chOff x="1344" y="720"/>
            <a:chExt cx="2808" cy="680"/>
          </a:xfrm>
        </p:grpSpPr>
        <p:sp>
          <p:nvSpPr>
            <p:cNvPr id="28684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44" y="720"/>
              <a:ext cx="280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85" name="Freeform 6"/>
            <p:cNvSpPr>
              <a:spLocks/>
            </p:cNvSpPr>
            <p:nvPr/>
          </p:nvSpPr>
          <p:spPr bwMode="auto">
            <a:xfrm>
              <a:off x="1782" y="1224"/>
              <a:ext cx="478" cy="158"/>
            </a:xfrm>
            <a:custGeom>
              <a:avLst/>
              <a:gdLst>
                <a:gd name="T0" fmla="*/ 478 w 478"/>
                <a:gd name="T1" fmla="*/ 80 h 158"/>
                <a:gd name="T2" fmla="*/ 470 w 478"/>
                <a:gd name="T3" fmla="*/ 98 h 158"/>
                <a:gd name="T4" fmla="*/ 452 w 478"/>
                <a:gd name="T5" fmla="*/ 114 h 158"/>
                <a:gd name="T6" fmla="*/ 424 w 478"/>
                <a:gd name="T7" fmla="*/ 130 h 158"/>
                <a:gd name="T8" fmla="*/ 388 w 478"/>
                <a:gd name="T9" fmla="*/ 142 h 158"/>
                <a:gd name="T10" fmla="*/ 344 w 478"/>
                <a:gd name="T11" fmla="*/ 150 h 158"/>
                <a:gd name="T12" fmla="*/ 294 w 478"/>
                <a:gd name="T13" fmla="*/ 156 h 158"/>
                <a:gd name="T14" fmla="*/ 238 w 478"/>
                <a:gd name="T15" fmla="*/ 158 h 158"/>
                <a:gd name="T16" fmla="*/ 184 w 478"/>
                <a:gd name="T17" fmla="*/ 156 h 158"/>
                <a:gd name="T18" fmla="*/ 134 w 478"/>
                <a:gd name="T19" fmla="*/ 150 h 158"/>
                <a:gd name="T20" fmla="*/ 90 w 478"/>
                <a:gd name="T21" fmla="*/ 142 h 158"/>
                <a:gd name="T22" fmla="*/ 54 w 478"/>
                <a:gd name="T23" fmla="*/ 130 h 158"/>
                <a:gd name="T24" fmla="*/ 26 w 478"/>
                <a:gd name="T25" fmla="*/ 114 h 158"/>
                <a:gd name="T26" fmla="*/ 8 w 478"/>
                <a:gd name="T27" fmla="*/ 98 h 158"/>
                <a:gd name="T28" fmla="*/ 0 w 478"/>
                <a:gd name="T29" fmla="*/ 80 h 158"/>
                <a:gd name="T30" fmla="*/ 8 w 478"/>
                <a:gd name="T31" fmla="*/ 62 h 158"/>
                <a:gd name="T32" fmla="*/ 26 w 478"/>
                <a:gd name="T33" fmla="*/ 44 h 158"/>
                <a:gd name="T34" fmla="*/ 54 w 478"/>
                <a:gd name="T35" fmla="*/ 30 h 158"/>
                <a:gd name="T36" fmla="*/ 90 w 478"/>
                <a:gd name="T37" fmla="*/ 18 h 158"/>
                <a:gd name="T38" fmla="*/ 134 w 478"/>
                <a:gd name="T39" fmla="*/ 8 h 158"/>
                <a:gd name="T40" fmla="*/ 184 w 478"/>
                <a:gd name="T41" fmla="*/ 2 h 158"/>
                <a:gd name="T42" fmla="*/ 238 w 478"/>
                <a:gd name="T43" fmla="*/ 0 h 158"/>
                <a:gd name="T44" fmla="*/ 294 w 478"/>
                <a:gd name="T45" fmla="*/ 2 h 158"/>
                <a:gd name="T46" fmla="*/ 344 w 478"/>
                <a:gd name="T47" fmla="*/ 8 h 158"/>
                <a:gd name="T48" fmla="*/ 388 w 478"/>
                <a:gd name="T49" fmla="*/ 18 h 158"/>
                <a:gd name="T50" fmla="*/ 424 w 478"/>
                <a:gd name="T51" fmla="*/ 30 h 158"/>
                <a:gd name="T52" fmla="*/ 452 w 478"/>
                <a:gd name="T53" fmla="*/ 44 h 158"/>
                <a:gd name="T54" fmla="*/ 470 w 478"/>
                <a:gd name="T55" fmla="*/ 62 h 158"/>
                <a:gd name="T56" fmla="*/ 478 w 478"/>
                <a:gd name="T57" fmla="*/ 80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8"/>
                <a:gd name="T88" fmla="*/ 0 h 158"/>
                <a:gd name="T89" fmla="*/ 478 w 478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8" h="158">
                  <a:moveTo>
                    <a:pt x="478" y="80"/>
                  </a:moveTo>
                  <a:lnTo>
                    <a:pt x="470" y="98"/>
                  </a:lnTo>
                  <a:lnTo>
                    <a:pt x="452" y="114"/>
                  </a:lnTo>
                  <a:lnTo>
                    <a:pt x="424" y="130"/>
                  </a:lnTo>
                  <a:lnTo>
                    <a:pt x="388" y="142"/>
                  </a:lnTo>
                  <a:lnTo>
                    <a:pt x="344" y="150"/>
                  </a:lnTo>
                  <a:lnTo>
                    <a:pt x="294" y="156"/>
                  </a:lnTo>
                  <a:lnTo>
                    <a:pt x="238" y="158"/>
                  </a:lnTo>
                  <a:lnTo>
                    <a:pt x="184" y="156"/>
                  </a:lnTo>
                  <a:lnTo>
                    <a:pt x="134" y="150"/>
                  </a:lnTo>
                  <a:lnTo>
                    <a:pt x="90" y="142"/>
                  </a:lnTo>
                  <a:lnTo>
                    <a:pt x="54" y="130"/>
                  </a:lnTo>
                  <a:lnTo>
                    <a:pt x="26" y="114"/>
                  </a:lnTo>
                  <a:lnTo>
                    <a:pt x="8" y="98"/>
                  </a:lnTo>
                  <a:lnTo>
                    <a:pt x="0" y="80"/>
                  </a:lnTo>
                  <a:lnTo>
                    <a:pt x="8" y="62"/>
                  </a:lnTo>
                  <a:lnTo>
                    <a:pt x="26" y="44"/>
                  </a:lnTo>
                  <a:lnTo>
                    <a:pt x="54" y="30"/>
                  </a:lnTo>
                  <a:lnTo>
                    <a:pt x="90" y="18"/>
                  </a:lnTo>
                  <a:lnTo>
                    <a:pt x="134" y="8"/>
                  </a:lnTo>
                  <a:lnTo>
                    <a:pt x="184" y="2"/>
                  </a:lnTo>
                  <a:lnTo>
                    <a:pt x="238" y="0"/>
                  </a:lnTo>
                  <a:lnTo>
                    <a:pt x="294" y="2"/>
                  </a:lnTo>
                  <a:lnTo>
                    <a:pt x="344" y="8"/>
                  </a:lnTo>
                  <a:lnTo>
                    <a:pt x="388" y="18"/>
                  </a:lnTo>
                  <a:lnTo>
                    <a:pt x="424" y="30"/>
                  </a:lnTo>
                  <a:lnTo>
                    <a:pt x="452" y="44"/>
                  </a:lnTo>
                  <a:lnTo>
                    <a:pt x="470" y="62"/>
                  </a:lnTo>
                  <a:lnTo>
                    <a:pt x="478" y="80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86" name="Freeform 7"/>
            <p:cNvSpPr>
              <a:spLocks noEditPoints="1"/>
            </p:cNvSpPr>
            <p:nvPr/>
          </p:nvSpPr>
          <p:spPr bwMode="auto">
            <a:xfrm>
              <a:off x="1780" y="1222"/>
              <a:ext cx="482" cy="164"/>
            </a:xfrm>
            <a:custGeom>
              <a:avLst/>
              <a:gdLst>
                <a:gd name="T0" fmla="*/ 476 w 482"/>
                <a:gd name="T1" fmla="*/ 90 h 164"/>
                <a:gd name="T2" fmla="*/ 466 w 482"/>
                <a:gd name="T3" fmla="*/ 104 h 164"/>
                <a:gd name="T4" fmla="*/ 438 w 482"/>
                <a:gd name="T5" fmla="*/ 124 h 164"/>
                <a:gd name="T6" fmla="*/ 360 w 482"/>
                <a:gd name="T7" fmla="*/ 148 h 164"/>
                <a:gd name="T8" fmla="*/ 240 w 482"/>
                <a:gd name="T9" fmla="*/ 158 h 164"/>
                <a:gd name="T10" fmla="*/ 122 w 482"/>
                <a:gd name="T11" fmla="*/ 148 h 164"/>
                <a:gd name="T12" fmla="*/ 44 w 482"/>
                <a:gd name="T13" fmla="*/ 124 h 164"/>
                <a:gd name="T14" fmla="*/ 16 w 482"/>
                <a:gd name="T15" fmla="*/ 104 h 164"/>
                <a:gd name="T16" fmla="*/ 6 w 482"/>
                <a:gd name="T17" fmla="*/ 90 h 164"/>
                <a:gd name="T18" fmla="*/ 6 w 482"/>
                <a:gd name="T19" fmla="*/ 74 h 164"/>
                <a:gd name="T20" fmla="*/ 16 w 482"/>
                <a:gd name="T21" fmla="*/ 60 h 164"/>
                <a:gd name="T22" fmla="*/ 44 w 482"/>
                <a:gd name="T23" fmla="*/ 40 h 164"/>
                <a:gd name="T24" fmla="*/ 122 w 482"/>
                <a:gd name="T25" fmla="*/ 16 h 164"/>
                <a:gd name="T26" fmla="*/ 240 w 482"/>
                <a:gd name="T27" fmla="*/ 4 h 164"/>
                <a:gd name="T28" fmla="*/ 360 w 482"/>
                <a:gd name="T29" fmla="*/ 16 h 164"/>
                <a:gd name="T30" fmla="*/ 438 w 482"/>
                <a:gd name="T31" fmla="*/ 40 h 164"/>
                <a:gd name="T32" fmla="*/ 466 w 482"/>
                <a:gd name="T33" fmla="*/ 60 h 164"/>
                <a:gd name="T34" fmla="*/ 476 w 482"/>
                <a:gd name="T35" fmla="*/ 74 h 164"/>
                <a:gd name="T36" fmla="*/ 482 w 482"/>
                <a:gd name="T37" fmla="*/ 82 h 164"/>
                <a:gd name="T38" fmla="*/ 462 w 482"/>
                <a:gd name="T39" fmla="*/ 48 h 164"/>
                <a:gd name="T40" fmla="*/ 410 w 482"/>
                <a:gd name="T41" fmla="*/ 24 h 164"/>
                <a:gd name="T42" fmla="*/ 304 w 482"/>
                <a:gd name="T43" fmla="*/ 2 h 164"/>
                <a:gd name="T44" fmla="*/ 178 w 482"/>
                <a:gd name="T45" fmla="*/ 2 h 164"/>
                <a:gd name="T46" fmla="*/ 72 w 482"/>
                <a:gd name="T47" fmla="*/ 24 h 164"/>
                <a:gd name="T48" fmla="*/ 20 w 482"/>
                <a:gd name="T49" fmla="*/ 48 h 164"/>
                <a:gd name="T50" fmla="*/ 0 w 482"/>
                <a:gd name="T51" fmla="*/ 82 h 164"/>
                <a:gd name="T52" fmla="*/ 20 w 482"/>
                <a:gd name="T53" fmla="*/ 114 h 164"/>
                <a:gd name="T54" fmla="*/ 72 w 482"/>
                <a:gd name="T55" fmla="*/ 140 h 164"/>
                <a:gd name="T56" fmla="*/ 178 w 482"/>
                <a:gd name="T57" fmla="*/ 160 h 164"/>
                <a:gd name="T58" fmla="*/ 304 w 482"/>
                <a:gd name="T59" fmla="*/ 160 h 164"/>
                <a:gd name="T60" fmla="*/ 410 w 482"/>
                <a:gd name="T61" fmla="*/ 140 h 164"/>
                <a:gd name="T62" fmla="*/ 462 w 482"/>
                <a:gd name="T63" fmla="*/ 114 h 164"/>
                <a:gd name="T64" fmla="*/ 482 w 482"/>
                <a:gd name="T65" fmla="*/ 82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2"/>
                <a:gd name="T100" fmla="*/ 0 h 164"/>
                <a:gd name="T101" fmla="*/ 482 w 482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2" h="164">
                  <a:moveTo>
                    <a:pt x="476" y="82"/>
                  </a:moveTo>
                  <a:lnTo>
                    <a:pt x="476" y="90"/>
                  </a:lnTo>
                  <a:lnTo>
                    <a:pt x="472" y="96"/>
                  </a:lnTo>
                  <a:lnTo>
                    <a:pt x="466" y="104"/>
                  </a:lnTo>
                  <a:lnTo>
                    <a:pt x="458" y="110"/>
                  </a:lnTo>
                  <a:lnTo>
                    <a:pt x="438" y="124"/>
                  </a:lnTo>
                  <a:lnTo>
                    <a:pt x="408" y="136"/>
                  </a:lnTo>
                  <a:lnTo>
                    <a:pt x="360" y="148"/>
                  </a:lnTo>
                  <a:lnTo>
                    <a:pt x="304" y="156"/>
                  </a:lnTo>
                  <a:lnTo>
                    <a:pt x="240" y="158"/>
                  </a:lnTo>
                  <a:lnTo>
                    <a:pt x="178" y="156"/>
                  </a:lnTo>
                  <a:lnTo>
                    <a:pt x="122" y="148"/>
                  </a:lnTo>
                  <a:lnTo>
                    <a:pt x="74" y="136"/>
                  </a:lnTo>
                  <a:lnTo>
                    <a:pt x="44" y="124"/>
                  </a:lnTo>
                  <a:lnTo>
                    <a:pt x="24" y="110"/>
                  </a:lnTo>
                  <a:lnTo>
                    <a:pt x="16" y="104"/>
                  </a:lnTo>
                  <a:lnTo>
                    <a:pt x="10" y="96"/>
                  </a:lnTo>
                  <a:lnTo>
                    <a:pt x="6" y="90"/>
                  </a:lnTo>
                  <a:lnTo>
                    <a:pt x="6" y="82"/>
                  </a:lnTo>
                  <a:lnTo>
                    <a:pt x="6" y="74"/>
                  </a:lnTo>
                  <a:lnTo>
                    <a:pt x="10" y="66"/>
                  </a:lnTo>
                  <a:lnTo>
                    <a:pt x="16" y="60"/>
                  </a:lnTo>
                  <a:lnTo>
                    <a:pt x="24" y="52"/>
                  </a:lnTo>
                  <a:lnTo>
                    <a:pt x="44" y="40"/>
                  </a:lnTo>
                  <a:lnTo>
                    <a:pt x="74" y="28"/>
                  </a:lnTo>
                  <a:lnTo>
                    <a:pt x="122" y="16"/>
                  </a:lnTo>
                  <a:lnTo>
                    <a:pt x="178" y="8"/>
                  </a:lnTo>
                  <a:lnTo>
                    <a:pt x="240" y="4"/>
                  </a:lnTo>
                  <a:lnTo>
                    <a:pt x="304" y="8"/>
                  </a:lnTo>
                  <a:lnTo>
                    <a:pt x="360" y="16"/>
                  </a:lnTo>
                  <a:lnTo>
                    <a:pt x="408" y="28"/>
                  </a:lnTo>
                  <a:lnTo>
                    <a:pt x="438" y="40"/>
                  </a:lnTo>
                  <a:lnTo>
                    <a:pt x="458" y="52"/>
                  </a:lnTo>
                  <a:lnTo>
                    <a:pt x="466" y="60"/>
                  </a:lnTo>
                  <a:lnTo>
                    <a:pt x="472" y="66"/>
                  </a:lnTo>
                  <a:lnTo>
                    <a:pt x="476" y="74"/>
                  </a:lnTo>
                  <a:lnTo>
                    <a:pt x="476" y="82"/>
                  </a:lnTo>
                  <a:close/>
                  <a:moveTo>
                    <a:pt x="482" y="82"/>
                  </a:moveTo>
                  <a:lnTo>
                    <a:pt x="476" y="64"/>
                  </a:lnTo>
                  <a:lnTo>
                    <a:pt x="462" y="48"/>
                  </a:lnTo>
                  <a:lnTo>
                    <a:pt x="440" y="36"/>
                  </a:lnTo>
                  <a:lnTo>
                    <a:pt x="410" y="24"/>
                  </a:lnTo>
                  <a:lnTo>
                    <a:pt x="362" y="10"/>
                  </a:lnTo>
                  <a:lnTo>
                    <a:pt x="304" y="2"/>
                  </a:lnTo>
                  <a:lnTo>
                    <a:pt x="240" y="0"/>
                  </a:lnTo>
                  <a:lnTo>
                    <a:pt x="178" y="2"/>
                  </a:lnTo>
                  <a:lnTo>
                    <a:pt x="120" y="10"/>
                  </a:lnTo>
                  <a:lnTo>
                    <a:pt x="72" y="24"/>
                  </a:lnTo>
                  <a:lnTo>
                    <a:pt x="42" y="36"/>
                  </a:lnTo>
                  <a:lnTo>
                    <a:pt x="20" y="48"/>
                  </a:lnTo>
                  <a:lnTo>
                    <a:pt x="6" y="64"/>
                  </a:lnTo>
                  <a:lnTo>
                    <a:pt x="0" y="82"/>
                  </a:lnTo>
                  <a:lnTo>
                    <a:pt x="6" y="98"/>
                  </a:lnTo>
                  <a:lnTo>
                    <a:pt x="20" y="114"/>
                  </a:lnTo>
                  <a:lnTo>
                    <a:pt x="42" y="128"/>
                  </a:lnTo>
                  <a:lnTo>
                    <a:pt x="72" y="140"/>
                  </a:lnTo>
                  <a:lnTo>
                    <a:pt x="120" y="152"/>
                  </a:lnTo>
                  <a:lnTo>
                    <a:pt x="178" y="160"/>
                  </a:lnTo>
                  <a:lnTo>
                    <a:pt x="240" y="164"/>
                  </a:lnTo>
                  <a:lnTo>
                    <a:pt x="304" y="160"/>
                  </a:lnTo>
                  <a:lnTo>
                    <a:pt x="362" y="152"/>
                  </a:lnTo>
                  <a:lnTo>
                    <a:pt x="410" y="140"/>
                  </a:lnTo>
                  <a:lnTo>
                    <a:pt x="440" y="128"/>
                  </a:lnTo>
                  <a:lnTo>
                    <a:pt x="462" y="114"/>
                  </a:lnTo>
                  <a:lnTo>
                    <a:pt x="476" y="98"/>
                  </a:lnTo>
                  <a:lnTo>
                    <a:pt x="482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87" name="Freeform 8"/>
            <p:cNvSpPr>
              <a:spLocks/>
            </p:cNvSpPr>
            <p:nvPr/>
          </p:nvSpPr>
          <p:spPr bwMode="auto">
            <a:xfrm>
              <a:off x="1468" y="1310"/>
              <a:ext cx="318" cy="76"/>
            </a:xfrm>
            <a:custGeom>
              <a:avLst/>
              <a:gdLst>
                <a:gd name="T0" fmla="*/ 2 w 318"/>
                <a:gd name="T1" fmla="*/ 76 h 76"/>
                <a:gd name="T2" fmla="*/ 316 w 318"/>
                <a:gd name="T3" fmla="*/ 6 h 76"/>
                <a:gd name="T4" fmla="*/ 318 w 318"/>
                <a:gd name="T5" fmla="*/ 4 h 76"/>
                <a:gd name="T6" fmla="*/ 316 w 318"/>
                <a:gd name="T7" fmla="*/ 0 h 76"/>
                <a:gd name="T8" fmla="*/ 314 w 318"/>
                <a:gd name="T9" fmla="*/ 0 h 76"/>
                <a:gd name="T10" fmla="*/ 2 w 318"/>
                <a:gd name="T11" fmla="*/ 70 h 76"/>
                <a:gd name="T12" fmla="*/ 0 w 318"/>
                <a:gd name="T13" fmla="*/ 72 h 76"/>
                <a:gd name="T14" fmla="*/ 0 w 318"/>
                <a:gd name="T15" fmla="*/ 76 h 76"/>
                <a:gd name="T16" fmla="*/ 2 w 318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76"/>
                <a:gd name="T29" fmla="*/ 318 w 3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76">
                  <a:moveTo>
                    <a:pt x="2" y="76"/>
                  </a:moveTo>
                  <a:lnTo>
                    <a:pt x="316" y="6"/>
                  </a:lnTo>
                  <a:lnTo>
                    <a:pt x="318" y="4"/>
                  </a:lnTo>
                  <a:lnTo>
                    <a:pt x="316" y="0"/>
                  </a:lnTo>
                  <a:lnTo>
                    <a:pt x="314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88" name="Freeform 9"/>
            <p:cNvSpPr>
              <a:spLocks/>
            </p:cNvSpPr>
            <p:nvPr/>
          </p:nvSpPr>
          <p:spPr bwMode="auto">
            <a:xfrm>
              <a:off x="1472" y="1324"/>
              <a:ext cx="324" cy="76"/>
            </a:xfrm>
            <a:custGeom>
              <a:avLst/>
              <a:gdLst>
                <a:gd name="T0" fmla="*/ 4 w 324"/>
                <a:gd name="T1" fmla="*/ 76 h 76"/>
                <a:gd name="T2" fmla="*/ 320 w 324"/>
                <a:gd name="T3" fmla="*/ 6 h 76"/>
                <a:gd name="T4" fmla="*/ 324 w 324"/>
                <a:gd name="T5" fmla="*/ 4 h 76"/>
                <a:gd name="T6" fmla="*/ 322 w 324"/>
                <a:gd name="T7" fmla="*/ 0 h 76"/>
                <a:gd name="T8" fmla="*/ 320 w 324"/>
                <a:gd name="T9" fmla="*/ 0 h 76"/>
                <a:gd name="T10" fmla="*/ 2 w 324"/>
                <a:gd name="T11" fmla="*/ 70 h 76"/>
                <a:gd name="T12" fmla="*/ 0 w 324"/>
                <a:gd name="T13" fmla="*/ 72 h 76"/>
                <a:gd name="T14" fmla="*/ 2 w 324"/>
                <a:gd name="T15" fmla="*/ 76 h 76"/>
                <a:gd name="T16" fmla="*/ 4 w 324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76"/>
                <a:gd name="T29" fmla="*/ 324 w 324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76">
                  <a:moveTo>
                    <a:pt x="4" y="76"/>
                  </a:moveTo>
                  <a:lnTo>
                    <a:pt x="320" y="6"/>
                  </a:lnTo>
                  <a:lnTo>
                    <a:pt x="324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89" name="Freeform 10"/>
            <p:cNvSpPr>
              <a:spLocks/>
            </p:cNvSpPr>
            <p:nvPr/>
          </p:nvSpPr>
          <p:spPr bwMode="auto">
            <a:xfrm>
              <a:off x="1468" y="1296"/>
              <a:ext cx="322" cy="72"/>
            </a:xfrm>
            <a:custGeom>
              <a:avLst/>
              <a:gdLst>
                <a:gd name="T0" fmla="*/ 2 w 322"/>
                <a:gd name="T1" fmla="*/ 70 h 72"/>
                <a:gd name="T2" fmla="*/ 320 w 322"/>
                <a:gd name="T3" fmla="*/ 6 h 72"/>
                <a:gd name="T4" fmla="*/ 322 w 322"/>
                <a:gd name="T5" fmla="*/ 4 h 72"/>
                <a:gd name="T6" fmla="*/ 322 w 322"/>
                <a:gd name="T7" fmla="*/ 0 h 72"/>
                <a:gd name="T8" fmla="*/ 320 w 322"/>
                <a:gd name="T9" fmla="*/ 0 h 72"/>
                <a:gd name="T10" fmla="*/ 2 w 322"/>
                <a:gd name="T11" fmla="*/ 66 h 72"/>
                <a:gd name="T12" fmla="*/ 0 w 322"/>
                <a:gd name="T13" fmla="*/ 66 h 72"/>
                <a:gd name="T14" fmla="*/ 0 w 322"/>
                <a:gd name="T15" fmla="*/ 72 h 72"/>
                <a:gd name="T16" fmla="*/ 2 w 322"/>
                <a:gd name="T17" fmla="*/ 7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72"/>
                <a:gd name="T29" fmla="*/ 322 w 322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72">
                  <a:moveTo>
                    <a:pt x="2" y="70"/>
                  </a:moveTo>
                  <a:lnTo>
                    <a:pt x="320" y="6"/>
                  </a:lnTo>
                  <a:lnTo>
                    <a:pt x="322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0" name="Freeform 11"/>
            <p:cNvSpPr>
              <a:spLocks/>
            </p:cNvSpPr>
            <p:nvPr/>
          </p:nvSpPr>
          <p:spPr bwMode="auto">
            <a:xfrm>
              <a:off x="2256" y="1286"/>
              <a:ext cx="342" cy="66"/>
            </a:xfrm>
            <a:custGeom>
              <a:avLst/>
              <a:gdLst>
                <a:gd name="T0" fmla="*/ 2 w 342"/>
                <a:gd name="T1" fmla="*/ 6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2 h 66"/>
                <a:gd name="T10" fmla="*/ 4 w 342"/>
                <a:gd name="T11" fmla="*/ 2 h 66"/>
                <a:gd name="T12" fmla="*/ 2 w 342"/>
                <a:gd name="T13" fmla="*/ 0 h 66"/>
                <a:gd name="T14" fmla="*/ 0 w 342"/>
                <a:gd name="T15" fmla="*/ 6 h 66"/>
                <a:gd name="T16" fmla="*/ 2 w 342"/>
                <a:gd name="T17" fmla="*/ 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6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1" name="Freeform 12"/>
            <p:cNvSpPr>
              <a:spLocks/>
            </p:cNvSpPr>
            <p:nvPr/>
          </p:nvSpPr>
          <p:spPr bwMode="auto">
            <a:xfrm>
              <a:off x="2256" y="1306"/>
              <a:ext cx="342" cy="66"/>
            </a:xfrm>
            <a:custGeom>
              <a:avLst/>
              <a:gdLst>
                <a:gd name="T0" fmla="*/ 2 w 342"/>
                <a:gd name="T1" fmla="*/ 4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0 h 66"/>
                <a:gd name="T10" fmla="*/ 4 w 342"/>
                <a:gd name="T11" fmla="*/ 0 h 66"/>
                <a:gd name="T12" fmla="*/ 2 w 342"/>
                <a:gd name="T13" fmla="*/ 0 h 66"/>
                <a:gd name="T14" fmla="*/ 0 w 342"/>
                <a:gd name="T15" fmla="*/ 4 h 66"/>
                <a:gd name="T16" fmla="*/ 2 w 342"/>
                <a:gd name="T17" fmla="*/ 4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4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2" name="Freeform 13"/>
            <p:cNvSpPr>
              <a:spLocks/>
            </p:cNvSpPr>
            <p:nvPr/>
          </p:nvSpPr>
          <p:spPr bwMode="auto">
            <a:xfrm>
              <a:off x="2252" y="1320"/>
              <a:ext cx="350" cy="70"/>
            </a:xfrm>
            <a:custGeom>
              <a:avLst/>
              <a:gdLst>
                <a:gd name="T0" fmla="*/ 2 w 350"/>
                <a:gd name="T1" fmla="*/ 4 h 70"/>
                <a:gd name="T2" fmla="*/ 348 w 350"/>
                <a:gd name="T3" fmla="*/ 70 h 70"/>
                <a:gd name="T4" fmla="*/ 350 w 350"/>
                <a:gd name="T5" fmla="*/ 70 h 70"/>
                <a:gd name="T6" fmla="*/ 350 w 350"/>
                <a:gd name="T7" fmla="*/ 66 h 70"/>
                <a:gd name="T8" fmla="*/ 348 w 350"/>
                <a:gd name="T9" fmla="*/ 66 h 70"/>
                <a:gd name="T10" fmla="*/ 2 w 350"/>
                <a:gd name="T11" fmla="*/ 0 h 70"/>
                <a:gd name="T12" fmla="*/ 0 w 350"/>
                <a:gd name="T13" fmla="*/ 0 h 70"/>
                <a:gd name="T14" fmla="*/ 0 w 350"/>
                <a:gd name="T15" fmla="*/ 4 h 70"/>
                <a:gd name="T16" fmla="*/ 2 w 350"/>
                <a:gd name="T17" fmla="*/ 4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"/>
                <a:gd name="T28" fmla="*/ 0 h 70"/>
                <a:gd name="T29" fmla="*/ 350 w 35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" h="70">
                  <a:moveTo>
                    <a:pt x="2" y="4"/>
                  </a:moveTo>
                  <a:lnTo>
                    <a:pt x="348" y="70"/>
                  </a:lnTo>
                  <a:lnTo>
                    <a:pt x="350" y="70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3" name="Freeform 14"/>
            <p:cNvSpPr>
              <a:spLocks/>
            </p:cNvSpPr>
            <p:nvPr/>
          </p:nvSpPr>
          <p:spPr bwMode="auto">
            <a:xfrm>
              <a:off x="1612" y="950"/>
              <a:ext cx="268" cy="304"/>
            </a:xfrm>
            <a:custGeom>
              <a:avLst/>
              <a:gdLst>
                <a:gd name="T0" fmla="*/ 30 w 268"/>
                <a:gd name="T1" fmla="*/ 6 h 304"/>
                <a:gd name="T2" fmla="*/ 44 w 268"/>
                <a:gd name="T3" fmla="*/ 8 h 304"/>
                <a:gd name="T4" fmla="*/ 44 w 268"/>
                <a:gd name="T5" fmla="*/ 20 h 304"/>
                <a:gd name="T6" fmla="*/ 28 w 268"/>
                <a:gd name="T7" fmla="*/ 58 h 304"/>
                <a:gd name="T8" fmla="*/ 22 w 268"/>
                <a:gd name="T9" fmla="*/ 84 h 304"/>
                <a:gd name="T10" fmla="*/ 32 w 268"/>
                <a:gd name="T11" fmla="*/ 94 h 304"/>
                <a:gd name="T12" fmla="*/ 58 w 268"/>
                <a:gd name="T13" fmla="*/ 90 h 304"/>
                <a:gd name="T14" fmla="*/ 96 w 268"/>
                <a:gd name="T15" fmla="*/ 76 h 304"/>
                <a:gd name="T16" fmla="*/ 108 w 268"/>
                <a:gd name="T17" fmla="*/ 78 h 304"/>
                <a:gd name="T18" fmla="*/ 110 w 268"/>
                <a:gd name="T19" fmla="*/ 90 h 304"/>
                <a:gd name="T20" fmla="*/ 94 w 268"/>
                <a:gd name="T21" fmla="*/ 128 h 304"/>
                <a:gd name="T22" fmla="*/ 86 w 268"/>
                <a:gd name="T23" fmla="*/ 154 h 304"/>
                <a:gd name="T24" fmla="*/ 96 w 268"/>
                <a:gd name="T25" fmla="*/ 164 h 304"/>
                <a:gd name="T26" fmla="*/ 124 w 268"/>
                <a:gd name="T27" fmla="*/ 160 h 304"/>
                <a:gd name="T28" fmla="*/ 162 w 268"/>
                <a:gd name="T29" fmla="*/ 146 h 304"/>
                <a:gd name="T30" fmla="*/ 174 w 268"/>
                <a:gd name="T31" fmla="*/ 148 h 304"/>
                <a:gd name="T32" fmla="*/ 174 w 268"/>
                <a:gd name="T33" fmla="*/ 160 h 304"/>
                <a:gd name="T34" fmla="*/ 158 w 268"/>
                <a:gd name="T35" fmla="*/ 198 h 304"/>
                <a:gd name="T36" fmla="*/ 152 w 268"/>
                <a:gd name="T37" fmla="*/ 224 h 304"/>
                <a:gd name="T38" fmla="*/ 162 w 268"/>
                <a:gd name="T39" fmla="*/ 234 h 304"/>
                <a:gd name="T40" fmla="*/ 190 w 268"/>
                <a:gd name="T41" fmla="*/ 230 h 304"/>
                <a:gd name="T42" fmla="*/ 226 w 268"/>
                <a:gd name="T43" fmla="*/ 216 h 304"/>
                <a:gd name="T44" fmla="*/ 240 w 268"/>
                <a:gd name="T45" fmla="*/ 218 h 304"/>
                <a:gd name="T46" fmla="*/ 240 w 268"/>
                <a:gd name="T47" fmla="*/ 230 h 304"/>
                <a:gd name="T48" fmla="*/ 224 w 268"/>
                <a:gd name="T49" fmla="*/ 268 h 304"/>
                <a:gd name="T50" fmla="*/ 218 w 268"/>
                <a:gd name="T51" fmla="*/ 294 h 304"/>
                <a:gd name="T52" fmla="*/ 228 w 268"/>
                <a:gd name="T53" fmla="*/ 304 h 304"/>
                <a:gd name="T54" fmla="*/ 254 w 268"/>
                <a:gd name="T55" fmla="*/ 300 h 304"/>
                <a:gd name="T56" fmla="*/ 264 w 268"/>
                <a:gd name="T57" fmla="*/ 290 h 304"/>
                <a:gd name="T58" fmla="*/ 232 w 268"/>
                <a:gd name="T59" fmla="*/ 300 h 304"/>
                <a:gd name="T60" fmla="*/ 222 w 268"/>
                <a:gd name="T61" fmla="*/ 296 h 304"/>
                <a:gd name="T62" fmla="*/ 226 w 268"/>
                <a:gd name="T63" fmla="*/ 278 h 304"/>
                <a:gd name="T64" fmla="*/ 242 w 268"/>
                <a:gd name="T65" fmla="*/ 240 h 304"/>
                <a:gd name="T66" fmla="*/ 244 w 268"/>
                <a:gd name="T67" fmla="*/ 218 h 304"/>
                <a:gd name="T68" fmla="*/ 232 w 268"/>
                <a:gd name="T69" fmla="*/ 210 h 304"/>
                <a:gd name="T70" fmla="*/ 198 w 268"/>
                <a:gd name="T71" fmla="*/ 220 h 304"/>
                <a:gd name="T72" fmla="*/ 166 w 268"/>
                <a:gd name="T73" fmla="*/ 230 h 304"/>
                <a:gd name="T74" fmla="*/ 158 w 268"/>
                <a:gd name="T75" fmla="*/ 226 h 304"/>
                <a:gd name="T76" fmla="*/ 160 w 268"/>
                <a:gd name="T77" fmla="*/ 208 h 304"/>
                <a:gd name="T78" fmla="*/ 178 w 268"/>
                <a:gd name="T79" fmla="*/ 170 h 304"/>
                <a:gd name="T80" fmla="*/ 180 w 268"/>
                <a:gd name="T81" fmla="*/ 148 h 304"/>
                <a:gd name="T82" fmla="*/ 166 w 268"/>
                <a:gd name="T83" fmla="*/ 140 h 304"/>
                <a:gd name="T84" fmla="*/ 132 w 268"/>
                <a:gd name="T85" fmla="*/ 150 h 304"/>
                <a:gd name="T86" fmla="*/ 102 w 268"/>
                <a:gd name="T87" fmla="*/ 160 h 304"/>
                <a:gd name="T88" fmla="*/ 92 w 268"/>
                <a:gd name="T89" fmla="*/ 156 h 304"/>
                <a:gd name="T90" fmla="*/ 94 w 268"/>
                <a:gd name="T91" fmla="*/ 138 h 304"/>
                <a:gd name="T92" fmla="*/ 112 w 268"/>
                <a:gd name="T93" fmla="*/ 100 h 304"/>
                <a:gd name="T94" fmla="*/ 114 w 268"/>
                <a:gd name="T95" fmla="*/ 78 h 304"/>
                <a:gd name="T96" fmla="*/ 100 w 268"/>
                <a:gd name="T97" fmla="*/ 70 h 304"/>
                <a:gd name="T98" fmla="*/ 68 w 268"/>
                <a:gd name="T99" fmla="*/ 80 h 304"/>
                <a:gd name="T100" fmla="*/ 36 w 268"/>
                <a:gd name="T101" fmla="*/ 90 h 304"/>
                <a:gd name="T102" fmla="*/ 26 w 268"/>
                <a:gd name="T103" fmla="*/ 86 h 304"/>
                <a:gd name="T104" fmla="*/ 28 w 268"/>
                <a:gd name="T105" fmla="*/ 68 h 304"/>
                <a:gd name="T106" fmla="*/ 46 w 268"/>
                <a:gd name="T107" fmla="*/ 30 h 304"/>
                <a:gd name="T108" fmla="*/ 48 w 268"/>
                <a:gd name="T109" fmla="*/ 8 h 304"/>
                <a:gd name="T110" fmla="*/ 36 w 268"/>
                <a:gd name="T111" fmla="*/ 0 h 304"/>
                <a:gd name="T112" fmla="*/ 2 w 268"/>
                <a:gd name="T113" fmla="*/ 10 h 3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8"/>
                <a:gd name="T172" fmla="*/ 0 h 304"/>
                <a:gd name="T173" fmla="*/ 268 w 268"/>
                <a:gd name="T174" fmla="*/ 304 h 3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8" h="304">
                  <a:moveTo>
                    <a:pt x="4" y="14"/>
                  </a:moveTo>
                  <a:lnTo>
                    <a:pt x="14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2" y="28"/>
                  </a:lnTo>
                  <a:lnTo>
                    <a:pt x="38" y="36"/>
                  </a:lnTo>
                  <a:lnTo>
                    <a:pt x="34" y="46"/>
                  </a:lnTo>
                  <a:lnTo>
                    <a:pt x="28" y="58"/>
                  </a:lnTo>
                  <a:lnTo>
                    <a:pt x="24" y="66"/>
                  </a:lnTo>
                  <a:lnTo>
                    <a:pt x="22" y="74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6" y="94"/>
                  </a:lnTo>
                  <a:lnTo>
                    <a:pt x="42" y="94"/>
                  </a:lnTo>
                  <a:lnTo>
                    <a:pt x="50" y="92"/>
                  </a:lnTo>
                  <a:lnTo>
                    <a:pt x="58" y="90"/>
                  </a:lnTo>
                  <a:lnTo>
                    <a:pt x="70" y="84"/>
                  </a:lnTo>
                  <a:lnTo>
                    <a:pt x="80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8" y="78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8"/>
                  </a:lnTo>
                  <a:lnTo>
                    <a:pt x="104" y="106"/>
                  </a:lnTo>
                  <a:lnTo>
                    <a:pt x="98" y="116"/>
                  </a:lnTo>
                  <a:lnTo>
                    <a:pt x="94" y="128"/>
                  </a:lnTo>
                  <a:lnTo>
                    <a:pt x="90" y="136"/>
                  </a:lnTo>
                  <a:lnTo>
                    <a:pt x="88" y="144"/>
                  </a:lnTo>
                  <a:lnTo>
                    <a:pt x="86" y="150"/>
                  </a:lnTo>
                  <a:lnTo>
                    <a:pt x="86" y="154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2" y="164"/>
                  </a:lnTo>
                  <a:lnTo>
                    <a:pt x="96" y="164"/>
                  </a:lnTo>
                  <a:lnTo>
                    <a:pt x="102" y="164"/>
                  </a:lnTo>
                  <a:lnTo>
                    <a:pt x="106" y="164"/>
                  </a:lnTo>
                  <a:lnTo>
                    <a:pt x="114" y="162"/>
                  </a:lnTo>
                  <a:lnTo>
                    <a:pt x="124" y="160"/>
                  </a:lnTo>
                  <a:lnTo>
                    <a:pt x="134" y="154"/>
                  </a:lnTo>
                  <a:lnTo>
                    <a:pt x="144" y="150"/>
                  </a:lnTo>
                  <a:lnTo>
                    <a:pt x="154" y="148"/>
                  </a:lnTo>
                  <a:lnTo>
                    <a:pt x="162" y="146"/>
                  </a:lnTo>
                  <a:lnTo>
                    <a:pt x="166" y="146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4" y="148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6"/>
                  </a:lnTo>
                  <a:lnTo>
                    <a:pt x="174" y="160"/>
                  </a:lnTo>
                  <a:lnTo>
                    <a:pt x="172" y="168"/>
                  </a:lnTo>
                  <a:lnTo>
                    <a:pt x="170" y="176"/>
                  </a:lnTo>
                  <a:lnTo>
                    <a:pt x="164" y="186"/>
                  </a:lnTo>
                  <a:lnTo>
                    <a:pt x="158" y="198"/>
                  </a:lnTo>
                  <a:lnTo>
                    <a:pt x="156" y="206"/>
                  </a:lnTo>
                  <a:lnTo>
                    <a:pt x="152" y="214"/>
                  </a:lnTo>
                  <a:lnTo>
                    <a:pt x="152" y="220"/>
                  </a:lnTo>
                  <a:lnTo>
                    <a:pt x="152" y="224"/>
                  </a:lnTo>
                  <a:lnTo>
                    <a:pt x="154" y="228"/>
                  </a:lnTo>
                  <a:lnTo>
                    <a:pt x="156" y="230"/>
                  </a:lnTo>
                  <a:lnTo>
                    <a:pt x="158" y="234"/>
                  </a:lnTo>
                  <a:lnTo>
                    <a:pt x="162" y="234"/>
                  </a:lnTo>
                  <a:lnTo>
                    <a:pt x="166" y="234"/>
                  </a:lnTo>
                  <a:lnTo>
                    <a:pt x="172" y="234"/>
                  </a:lnTo>
                  <a:lnTo>
                    <a:pt x="180" y="232"/>
                  </a:lnTo>
                  <a:lnTo>
                    <a:pt x="190" y="230"/>
                  </a:lnTo>
                  <a:lnTo>
                    <a:pt x="200" y="224"/>
                  </a:lnTo>
                  <a:lnTo>
                    <a:pt x="210" y="220"/>
                  </a:lnTo>
                  <a:lnTo>
                    <a:pt x="220" y="218"/>
                  </a:lnTo>
                  <a:lnTo>
                    <a:pt x="226" y="216"/>
                  </a:lnTo>
                  <a:lnTo>
                    <a:pt x="232" y="216"/>
                  </a:lnTo>
                  <a:lnTo>
                    <a:pt x="234" y="216"/>
                  </a:lnTo>
                  <a:lnTo>
                    <a:pt x="238" y="216"/>
                  </a:lnTo>
                  <a:lnTo>
                    <a:pt x="240" y="218"/>
                  </a:lnTo>
                  <a:lnTo>
                    <a:pt x="240" y="220"/>
                  </a:lnTo>
                  <a:lnTo>
                    <a:pt x="242" y="222"/>
                  </a:lnTo>
                  <a:lnTo>
                    <a:pt x="242" y="226"/>
                  </a:lnTo>
                  <a:lnTo>
                    <a:pt x="240" y="230"/>
                  </a:lnTo>
                  <a:lnTo>
                    <a:pt x="238" y="238"/>
                  </a:lnTo>
                  <a:lnTo>
                    <a:pt x="234" y="246"/>
                  </a:lnTo>
                  <a:lnTo>
                    <a:pt x="230" y="256"/>
                  </a:lnTo>
                  <a:lnTo>
                    <a:pt x="224" y="268"/>
                  </a:lnTo>
                  <a:lnTo>
                    <a:pt x="220" y="276"/>
                  </a:lnTo>
                  <a:lnTo>
                    <a:pt x="218" y="284"/>
                  </a:lnTo>
                  <a:lnTo>
                    <a:pt x="218" y="290"/>
                  </a:lnTo>
                  <a:lnTo>
                    <a:pt x="218" y="294"/>
                  </a:lnTo>
                  <a:lnTo>
                    <a:pt x="218" y="298"/>
                  </a:lnTo>
                  <a:lnTo>
                    <a:pt x="220" y="300"/>
                  </a:lnTo>
                  <a:lnTo>
                    <a:pt x="224" y="304"/>
                  </a:lnTo>
                  <a:lnTo>
                    <a:pt x="228" y="304"/>
                  </a:lnTo>
                  <a:lnTo>
                    <a:pt x="232" y="304"/>
                  </a:lnTo>
                  <a:lnTo>
                    <a:pt x="238" y="304"/>
                  </a:lnTo>
                  <a:lnTo>
                    <a:pt x="246" y="302"/>
                  </a:lnTo>
                  <a:lnTo>
                    <a:pt x="254" y="300"/>
                  </a:lnTo>
                  <a:lnTo>
                    <a:pt x="266" y="296"/>
                  </a:lnTo>
                  <a:lnTo>
                    <a:pt x="268" y="294"/>
                  </a:lnTo>
                  <a:lnTo>
                    <a:pt x="266" y="290"/>
                  </a:lnTo>
                  <a:lnTo>
                    <a:pt x="264" y="290"/>
                  </a:lnTo>
                  <a:lnTo>
                    <a:pt x="252" y="296"/>
                  </a:lnTo>
                  <a:lnTo>
                    <a:pt x="244" y="298"/>
                  </a:lnTo>
                  <a:lnTo>
                    <a:pt x="236" y="300"/>
                  </a:lnTo>
                  <a:lnTo>
                    <a:pt x="232" y="300"/>
                  </a:lnTo>
                  <a:lnTo>
                    <a:pt x="228" y="300"/>
                  </a:lnTo>
                  <a:lnTo>
                    <a:pt x="226" y="300"/>
                  </a:lnTo>
                  <a:lnTo>
                    <a:pt x="224" y="298"/>
                  </a:lnTo>
                  <a:lnTo>
                    <a:pt x="222" y="296"/>
                  </a:lnTo>
                  <a:lnTo>
                    <a:pt x="222" y="294"/>
                  </a:lnTo>
                  <a:lnTo>
                    <a:pt x="222" y="290"/>
                  </a:lnTo>
                  <a:lnTo>
                    <a:pt x="222" y="286"/>
                  </a:lnTo>
                  <a:lnTo>
                    <a:pt x="226" y="278"/>
                  </a:lnTo>
                  <a:lnTo>
                    <a:pt x="228" y="270"/>
                  </a:lnTo>
                  <a:lnTo>
                    <a:pt x="234" y="258"/>
                  </a:lnTo>
                  <a:lnTo>
                    <a:pt x="238" y="248"/>
                  </a:lnTo>
                  <a:lnTo>
                    <a:pt x="242" y="240"/>
                  </a:lnTo>
                  <a:lnTo>
                    <a:pt x="244" y="232"/>
                  </a:lnTo>
                  <a:lnTo>
                    <a:pt x="246" y="226"/>
                  </a:lnTo>
                  <a:lnTo>
                    <a:pt x="246" y="222"/>
                  </a:lnTo>
                  <a:lnTo>
                    <a:pt x="244" y="218"/>
                  </a:lnTo>
                  <a:lnTo>
                    <a:pt x="242" y="214"/>
                  </a:lnTo>
                  <a:lnTo>
                    <a:pt x="240" y="212"/>
                  </a:lnTo>
                  <a:lnTo>
                    <a:pt x="236" y="212"/>
                  </a:lnTo>
                  <a:lnTo>
                    <a:pt x="232" y="210"/>
                  </a:lnTo>
                  <a:lnTo>
                    <a:pt x="226" y="212"/>
                  </a:lnTo>
                  <a:lnTo>
                    <a:pt x="218" y="214"/>
                  </a:lnTo>
                  <a:lnTo>
                    <a:pt x="208" y="216"/>
                  </a:lnTo>
                  <a:lnTo>
                    <a:pt x="198" y="220"/>
                  </a:lnTo>
                  <a:lnTo>
                    <a:pt x="188" y="226"/>
                  </a:lnTo>
                  <a:lnTo>
                    <a:pt x="178" y="228"/>
                  </a:lnTo>
                  <a:lnTo>
                    <a:pt x="172" y="230"/>
                  </a:lnTo>
                  <a:lnTo>
                    <a:pt x="166" y="230"/>
                  </a:lnTo>
                  <a:lnTo>
                    <a:pt x="164" y="230"/>
                  </a:lnTo>
                  <a:lnTo>
                    <a:pt x="160" y="230"/>
                  </a:lnTo>
                  <a:lnTo>
                    <a:pt x="158" y="228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6" y="220"/>
                  </a:lnTo>
                  <a:lnTo>
                    <a:pt x="158" y="216"/>
                  </a:lnTo>
                  <a:lnTo>
                    <a:pt x="160" y="208"/>
                  </a:lnTo>
                  <a:lnTo>
                    <a:pt x="164" y="198"/>
                  </a:lnTo>
                  <a:lnTo>
                    <a:pt x="168" y="188"/>
                  </a:lnTo>
                  <a:lnTo>
                    <a:pt x="174" y="178"/>
                  </a:lnTo>
                  <a:lnTo>
                    <a:pt x="178" y="170"/>
                  </a:lnTo>
                  <a:lnTo>
                    <a:pt x="180" y="162"/>
                  </a:lnTo>
                  <a:lnTo>
                    <a:pt x="180" y="156"/>
                  </a:lnTo>
                  <a:lnTo>
                    <a:pt x="180" y="152"/>
                  </a:lnTo>
                  <a:lnTo>
                    <a:pt x="180" y="148"/>
                  </a:lnTo>
                  <a:lnTo>
                    <a:pt x="178" y="144"/>
                  </a:lnTo>
                  <a:lnTo>
                    <a:pt x="174" y="142"/>
                  </a:lnTo>
                  <a:lnTo>
                    <a:pt x="170" y="142"/>
                  </a:lnTo>
                  <a:lnTo>
                    <a:pt x="166" y="140"/>
                  </a:lnTo>
                  <a:lnTo>
                    <a:pt x="160" y="142"/>
                  </a:lnTo>
                  <a:lnTo>
                    <a:pt x="152" y="144"/>
                  </a:lnTo>
                  <a:lnTo>
                    <a:pt x="144" y="146"/>
                  </a:lnTo>
                  <a:lnTo>
                    <a:pt x="132" y="150"/>
                  </a:lnTo>
                  <a:lnTo>
                    <a:pt x="122" y="156"/>
                  </a:lnTo>
                  <a:lnTo>
                    <a:pt x="114" y="158"/>
                  </a:lnTo>
                  <a:lnTo>
                    <a:pt x="106" y="160"/>
                  </a:lnTo>
                  <a:lnTo>
                    <a:pt x="102" y="160"/>
                  </a:lnTo>
                  <a:lnTo>
                    <a:pt x="98" y="160"/>
                  </a:lnTo>
                  <a:lnTo>
                    <a:pt x="96" y="158"/>
                  </a:lnTo>
                  <a:lnTo>
                    <a:pt x="94" y="158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2" y="150"/>
                  </a:lnTo>
                  <a:lnTo>
                    <a:pt x="92" y="146"/>
                  </a:lnTo>
                  <a:lnTo>
                    <a:pt x="94" y="138"/>
                  </a:lnTo>
                  <a:lnTo>
                    <a:pt x="98" y="128"/>
                  </a:lnTo>
                  <a:lnTo>
                    <a:pt x="102" y="118"/>
                  </a:lnTo>
                  <a:lnTo>
                    <a:pt x="108" y="108"/>
                  </a:lnTo>
                  <a:lnTo>
                    <a:pt x="112" y="100"/>
                  </a:lnTo>
                  <a:lnTo>
                    <a:pt x="114" y="92"/>
                  </a:lnTo>
                  <a:lnTo>
                    <a:pt x="114" y="86"/>
                  </a:lnTo>
                  <a:lnTo>
                    <a:pt x="114" y="82"/>
                  </a:lnTo>
                  <a:lnTo>
                    <a:pt x="114" y="78"/>
                  </a:lnTo>
                  <a:lnTo>
                    <a:pt x="112" y="74"/>
                  </a:lnTo>
                  <a:lnTo>
                    <a:pt x="108" y="72"/>
                  </a:lnTo>
                  <a:lnTo>
                    <a:pt x="104" y="72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88" y="74"/>
                  </a:lnTo>
                  <a:lnTo>
                    <a:pt x="78" y="76"/>
                  </a:lnTo>
                  <a:lnTo>
                    <a:pt x="68" y="80"/>
                  </a:lnTo>
                  <a:lnTo>
                    <a:pt x="56" y="84"/>
                  </a:lnTo>
                  <a:lnTo>
                    <a:pt x="48" y="88"/>
                  </a:lnTo>
                  <a:lnTo>
                    <a:pt x="40" y="90"/>
                  </a:lnTo>
                  <a:lnTo>
                    <a:pt x="36" y="90"/>
                  </a:lnTo>
                  <a:lnTo>
                    <a:pt x="32" y="90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8" y="68"/>
                  </a:lnTo>
                  <a:lnTo>
                    <a:pt x="32" y="58"/>
                  </a:lnTo>
                  <a:lnTo>
                    <a:pt x="38" y="48"/>
                  </a:lnTo>
                  <a:lnTo>
                    <a:pt x="42" y="38"/>
                  </a:lnTo>
                  <a:lnTo>
                    <a:pt x="46" y="30"/>
                  </a:lnTo>
                  <a:lnTo>
                    <a:pt x="48" y="22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4" name="Freeform 15"/>
            <p:cNvSpPr>
              <a:spLocks/>
            </p:cNvSpPr>
            <p:nvPr/>
          </p:nvSpPr>
          <p:spPr bwMode="auto">
            <a:xfrm>
              <a:off x="2186" y="956"/>
              <a:ext cx="356" cy="300"/>
            </a:xfrm>
            <a:custGeom>
              <a:avLst/>
              <a:gdLst>
                <a:gd name="T0" fmla="*/ 6 w 356"/>
                <a:gd name="T1" fmla="*/ 264 h 300"/>
                <a:gd name="T2" fmla="*/ 12 w 356"/>
                <a:gd name="T3" fmla="*/ 256 h 300"/>
                <a:gd name="T4" fmla="*/ 44 w 356"/>
                <a:gd name="T5" fmla="*/ 268 h 300"/>
                <a:gd name="T6" fmla="*/ 80 w 356"/>
                <a:gd name="T7" fmla="*/ 282 h 300"/>
                <a:gd name="T8" fmla="*/ 90 w 356"/>
                <a:gd name="T9" fmla="*/ 270 h 300"/>
                <a:gd name="T10" fmla="*/ 76 w 356"/>
                <a:gd name="T11" fmla="*/ 226 h 300"/>
                <a:gd name="T12" fmla="*/ 72 w 356"/>
                <a:gd name="T13" fmla="*/ 200 h 300"/>
                <a:gd name="T14" fmla="*/ 86 w 356"/>
                <a:gd name="T15" fmla="*/ 198 h 300"/>
                <a:gd name="T16" fmla="*/ 130 w 356"/>
                <a:gd name="T17" fmla="*/ 220 h 300"/>
                <a:gd name="T18" fmla="*/ 154 w 356"/>
                <a:gd name="T19" fmla="*/ 222 h 300"/>
                <a:gd name="T20" fmla="*/ 154 w 356"/>
                <a:gd name="T21" fmla="*/ 198 h 300"/>
                <a:gd name="T22" fmla="*/ 138 w 356"/>
                <a:gd name="T23" fmla="*/ 152 h 300"/>
                <a:gd name="T24" fmla="*/ 142 w 356"/>
                <a:gd name="T25" fmla="*/ 138 h 300"/>
                <a:gd name="T26" fmla="*/ 168 w 356"/>
                <a:gd name="T27" fmla="*/ 146 h 300"/>
                <a:gd name="T28" fmla="*/ 208 w 356"/>
                <a:gd name="T29" fmla="*/ 164 h 300"/>
                <a:gd name="T30" fmla="*/ 222 w 356"/>
                <a:gd name="T31" fmla="*/ 156 h 300"/>
                <a:gd name="T32" fmla="*/ 214 w 356"/>
                <a:gd name="T33" fmla="*/ 118 h 300"/>
                <a:gd name="T34" fmla="*/ 204 w 356"/>
                <a:gd name="T35" fmla="*/ 84 h 300"/>
                <a:gd name="T36" fmla="*/ 214 w 356"/>
                <a:gd name="T37" fmla="*/ 80 h 300"/>
                <a:gd name="T38" fmla="*/ 254 w 356"/>
                <a:gd name="T39" fmla="*/ 98 h 300"/>
                <a:gd name="T40" fmla="*/ 282 w 356"/>
                <a:gd name="T41" fmla="*/ 106 h 300"/>
                <a:gd name="T42" fmla="*/ 288 w 356"/>
                <a:gd name="T43" fmla="*/ 88 h 300"/>
                <a:gd name="T44" fmla="*/ 272 w 356"/>
                <a:gd name="T45" fmla="*/ 40 h 300"/>
                <a:gd name="T46" fmla="*/ 272 w 356"/>
                <a:gd name="T47" fmla="*/ 22 h 300"/>
                <a:gd name="T48" fmla="*/ 292 w 356"/>
                <a:gd name="T49" fmla="*/ 24 h 300"/>
                <a:gd name="T50" fmla="*/ 336 w 356"/>
                <a:gd name="T51" fmla="*/ 46 h 300"/>
                <a:gd name="T52" fmla="*/ 354 w 356"/>
                <a:gd name="T53" fmla="*/ 42 h 300"/>
                <a:gd name="T54" fmla="*/ 350 w 356"/>
                <a:gd name="T55" fmla="*/ 12 h 300"/>
                <a:gd name="T56" fmla="*/ 346 w 356"/>
                <a:gd name="T57" fmla="*/ 14 h 300"/>
                <a:gd name="T58" fmla="*/ 350 w 356"/>
                <a:gd name="T59" fmla="*/ 40 h 300"/>
                <a:gd name="T60" fmla="*/ 338 w 356"/>
                <a:gd name="T61" fmla="*/ 42 h 300"/>
                <a:gd name="T62" fmla="*/ 294 w 356"/>
                <a:gd name="T63" fmla="*/ 20 h 300"/>
                <a:gd name="T64" fmla="*/ 270 w 356"/>
                <a:gd name="T65" fmla="*/ 18 h 300"/>
                <a:gd name="T66" fmla="*/ 268 w 356"/>
                <a:gd name="T67" fmla="*/ 42 h 300"/>
                <a:gd name="T68" fmla="*/ 284 w 356"/>
                <a:gd name="T69" fmla="*/ 88 h 300"/>
                <a:gd name="T70" fmla="*/ 280 w 356"/>
                <a:gd name="T71" fmla="*/ 102 h 300"/>
                <a:gd name="T72" fmla="*/ 256 w 356"/>
                <a:gd name="T73" fmla="*/ 94 h 300"/>
                <a:gd name="T74" fmla="*/ 214 w 356"/>
                <a:gd name="T75" fmla="*/ 74 h 300"/>
                <a:gd name="T76" fmla="*/ 200 w 356"/>
                <a:gd name="T77" fmla="*/ 84 h 300"/>
                <a:gd name="T78" fmla="*/ 210 w 356"/>
                <a:gd name="T79" fmla="*/ 120 h 300"/>
                <a:gd name="T80" fmla="*/ 218 w 356"/>
                <a:gd name="T81" fmla="*/ 154 h 300"/>
                <a:gd name="T82" fmla="*/ 208 w 356"/>
                <a:gd name="T83" fmla="*/ 160 h 300"/>
                <a:gd name="T84" fmla="*/ 170 w 356"/>
                <a:gd name="T85" fmla="*/ 142 h 300"/>
                <a:gd name="T86" fmla="*/ 140 w 356"/>
                <a:gd name="T87" fmla="*/ 134 h 300"/>
                <a:gd name="T88" fmla="*/ 134 w 356"/>
                <a:gd name="T89" fmla="*/ 152 h 300"/>
                <a:gd name="T90" fmla="*/ 150 w 356"/>
                <a:gd name="T91" fmla="*/ 198 h 300"/>
                <a:gd name="T92" fmla="*/ 150 w 356"/>
                <a:gd name="T93" fmla="*/ 218 h 300"/>
                <a:gd name="T94" fmla="*/ 132 w 356"/>
                <a:gd name="T95" fmla="*/ 216 h 300"/>
                <a:gd name="T96" fmla="*/ 86 w 356"/>
                <a:gd name="T97" fmla="*/ 194 h 300"/>
                <a:gd name="T98" fmla="*/ 68 w 356"/>
                <a:gd name="T99" fmla="*/ 198 h 300"/>
                <a:gd name="T100" fmla="*/ 72 w 356"/>
                <a:gd name="T101" fmla="*/ 228 h 300"/>
                <a:gd name="T102" fmla="*/ 86 w 356"/>
                <a:gd name="T103" fmla="*/ 270 h 300"/>
                <a:gd name="T104" fmla="*/ 80 w 356"/>
                <a:gd name="T105" fmla="*/ 278 h 300"/>
                <a:gd name="T106" fmla="*/ 46 w 356"/>
                <a:gd name="T107" fmla="*/ 264 h 300"/>
                <a:gd name="T108" fmla="*/ 12 w 356"/>
                <a:gd name="T109" fmla="*/ 250 h 300"/>
                <a:gd name="T110" fmla="*/ 0 w 356"/>
                <a:gd name="T111" fmla="*/ 264 h 300"/>
                <a:gd name="T112" fmla="*/ 12 w 356"/>
                <a:gd name="T113" fmla="*/ 300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6"/>
                <a:gd name="T172" fmla="*/ 0 h 300"/>
                <a:gd name="T173" fmla="*/ 356 w 356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6" h="300">
                  <a:moveTo>
                    <a:pt x="14" y="296"/>
                  </a:moveTo>
                  <a:lnTo>
                    <a:pt x="10" y="286"/>
                  </a:lnTo>
                  <a:lnTo>
                    <a:pt x="8" y="276"/>
                  </a:lnTo>
                  <a:lnTo>
                    <a:pt x="6" y="268"/>
                  </a:lnTo>
                  <a:lnTo>
                    <a:pt x="6" y="264"/>
                  </a:lnTo>
                  <a:lnTo>
                    <a:pt x="6" y="262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20" y="256"/>
                  </a:lnTo>
                  <a:lnTo>
                    <a:pt x="26" y="260"/>
                  </a:lnTo>
                  <a:lnTo>
                    <a:pt x="34" y="264"/>
                  </a:lnTo>
                  <a:lnTo>
                    <a:pt x="44" y="268"/>
                  </a:lnTo>
                  <a:lnTo>
                    <a:pt x="54" y="274"/>
                  </a:lnTo>
                  <a:lnTo>
                    <a:pt x="64" y="278"/>
                  </a:lnTo>
                  <a:lnTo>
                    <a:pt x="70" y="282"/>
                  </a:lnTo>
                  <a:lnTo>
                    <a:pt x="76" y="282"/>
                  </a:lnTo>
                  <a:lnTo>
                    <a:pt x="80" y="282"/>
                  </a:lnTo>
                  <a:lnTo>
                    <a:pt x="84" y="282"/>
                  </a:lnTo>
                  <a:lnTo>
                    <a:pt x="86" y="280"/>
                  </a:lnTo>
                  <a:lnTo>
                    <a:pt x="90" y="278"/>
                  </a:lnTo>
                  <a:lnTo>
                    <a:pt x="90" y="274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88" y="256"/>
                  </a:lnTo>
                  <a:lnTo>
                    <a:pt x="86" y="248"/>
                  </a:lnTo>
                  <a:lnTo>
                    <a:pt x="80" y="236"/>
                  </a:lnTo>
                  <a:lnTo>
                    <a:pt x="76" y="226"/>
                  </a:lnTo>
                  <a:lnTo>
                    <a:pt x="74" y="218"/>
                  </a:lnTo>
                  <a:lnTo>
                    <a:pt x="72" y="210"/>
                  </a:lnTo>
                  <a:lnTo>
                    <a:pt x="72" y="206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4" y="198"/>
                  </a:lnTo>
                  <a:lnTo>
                    <a:pt x="76" y="198"/>
                  </a:lnTo>
                  <a:lnTo>
                    <a:pt x="78" y="196"/>
                  </a:lnTo>
                  <a:lnTo>
                    <a:pt x="82" y="198"/>
                  </a:lnTo>
                  <a:lnTo>
                    <a:pt x="86" y="198"/>
                  </a:lnTo>
                  <a:lnTo>
                    <a:pt x="92" y="200"/>
                  </a:lnTo>
                  <a:lnTo>
                    <a:pt x="100" y="204"/>
                  </a:lnTo>
                  <a:lnTo>
                    <a:pt x="110" y="210"/>
                  </a:lnTo>
                  <a:lnTo>
                    <a:pt x="120" y="216"/>
                  </a:lnTo>
                  <a:lnTo>
                    <a:pt x="130" y="220"/>
                  </a:lnTo>
                  <a:lnTo>
                    <a:pt x="136" y="222"/>
                  </a:lnTo>
                  <a:lnTo>
                    <a:pt x="142" y="224"/>
                  </a:lnTo>
                  <a:lnTo>
                    <a:pt x="146" y="224"/>
                  </a:lnTo>
                  <a:lnTo>
                    <a:pt x="150" y="224"/>
                  </a:lnTo>
                  <a:lnTo>
                    <a:pt x="154" y="222"/>
                  </a:lnTo>
                  <a:lnTo>
                    <a:pt x="156" y="218"/>
                  </a:lnTo>
                  <a:lnTo>
                    <a:pt x="156" y="214"/>
                  </a:lnTo>
                  <a:lnTo>
                    <a:pt x="156" y="210"/>
                  </a:lnTo>
                  <a:lnTo>
                    <a:pt x="156" y="206"/>
                  </a:lnTo>
                  <a:lnTo>
                    <a:pt x="154" y="198"/>
                  </a:lnTo>
                  <a:lnTo>
                    <a:pt x="152" y="188"/>
                  </a:lnTo>
                  <a:lnTo>
                    <a:pt x="148" y="178"/>
                  </a:lnTo>
                  <a:lnTo>
                    <a:pt x="142" y="168"/>
                  </a:lnTo>
                  <a:lnTo>
                    <a:pt x="140" y="158"/>
                  </a:lnTo>
                  <a:lnTo>
                    <a:pt x="138" y="152"/>
                  </a:lnTo>
                  <a:lnTo>
                    <a:pt x="138" y="146"/>
                  </a:lnTo>
                  <a:lnTo>
                    <a:pt x="138" y="144"/>
                  </a:lnTo>
                  <a:lnTo>
                    <a:pt x="138" y="142"/>
                  </a:lnTo>
                  <a:lnTo>
                    <a:pt x="140" y="140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8" y="138"/>
                  </a:lnTo>
                  <a:lnTo>
                    <a:pt x="152" y="140"/>
                  </a:lnTo>
                  <a:lnTo>
                    <a:pt x="158" y="142"/>
                  </a:lnTo>
                  <a:lnTo>
                    <a:pt x="168" y="146"/>
                  </a:lnTo>
                  <a:lnTo>
                    <a:pt x="176" y="152"/>
                  </a:lnTo>
                  <a:lnTo>
                    <a:pt x="186" y="156"/>
                  </a:lnTo>
                  <a:lnTo>
                    <a:pt x="196" y="162"/>
                  </a:lnTo>
                  <a:lnTo>
                    <a:pt x="204" y="164"/>
                  </a:lnTo>
                  <a:lnTo>
                    <a:pt x="208" y="164"/>
                  </a:lnTo>
                  <a:lnTo>
                    <a:pt x="212" y="166"/>
                  </a:lnTo>
                  <a:lnTo>
                    <a:pt x="216" y="164"/>
                  </a:lnTo>
                  <a:lnTo>
                    <a:pt x="220" y="162"/>
                  </a:lnTo>
                  <a:lnTo>
                    <a:pt x="222" y="160"/>
                  </a:lnTo>
                  <a:lnTo>
                    <a:pt x="222" y="156"/>
                  </a:lnTo>
                  <a:lnTo>
                    <a:pt x="224" y="152"/>
                  </a:lnTo>
                  <a:lnTo>
                    <a:pt x="222" y="146"/>
                  </a:lnTo>
                  <a:lnTo>
                    <a:pt x="220" y="138"/>
                  </a:lnTo>
                  <a:lnTo>
                    <a:pt x="218" y="130"/>
                  </a:lnTo>
                  <a:lnTo>
                    <a:pt x="214" y="118"/>
                  </a:lnTo>
                  <a:lnTo>
                    <a:pt x="210" y="108"/>
                  </a:lnTo>
                  <a:lnTo>
                    <a:pt x="206" y="100"/>
                  </a:lnTo>
                  <a:lnTo>
                    <a:pt x="204" y="92"/>
                  </a:lnTo>
                  <a:lnTo>
                    <a:pt x="204" y="88"/>
                  </a:lnTo>
                  <a:lnTo>
                    <a:pt x="204" y="84"/>
                  </a:lnTo>
                  <a:lnTo>
                    <a:pt x="204" y="82"/>
                  </a:lnTo>
                  <a:lnTo>
                    <a:pt x="206" y="80"/>
                  </a:lnTo>
                  <a:lnTo>
                    <a:pt x="208" y="80"/>
                  </a:lnTo>
                  <a:lnTo>
                    <a:pt x="210" y="80"/>
                  </a:lnTo>
                  <a:lnTo>
                    <a:pt x="214" y="80"/>
                  </a:lnTo>
                  <a:lnTo>
                    <a:pt x="218" y="80"/>
                  </a:lnTo>
                  <a:lnTo>
                    <a:pt x="226" y="82"/>
                  </a:lnTo>
                  <a:lnTo>
                    <a:pt x="234" y="86"/>
                  </a:lnTo>
                  <a:lnTo>
                    <a:pt x="244" y="92"/>
                  </a:lnTo>
                  <a:lnTo>
                    <a:pt x="254" y="98"/>
                  </a:lnTo>
                  <a:lnTo>
                    <a:pt x="262" y="102"/>
                  </a:lnTo>
                  <a:lnTo>
                    <a:pt x="270" y="104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82" y="106"/>
                  </a:lnTo>
                  <a:lnTo>
                    <a:pt x="286" y="104"/>
                  </a:lnTo>
                  <a:lnTo>
                    <a:pt x="288" y="100"/>
                  </a:lnTo>
                  <a:lnTo>
                    <a:pt x="290" y="96"/>
                  </a:lnTo>
                  <a:lnTo>
                    <a:pt x="290" y="92"/>
                  </a:lnTo>
                  <a:lnTo>
                    <a:pt x="288" y="88"/>
                  </a:lnTo>
                  <a:lnTo>
                    <a:pt x="288" y="80"/>
                  </a:lnTo>
                  <a:lnTo>
                    <a:pt x="284" y="70"/>
                  </a:lnTo>
                  <a:lnTo>
                    <a:pt x="280" y="60"/>
                  </a:lnTo>
                  <a:lnTo>
                    <a:pt x="276" y="50"/>
                  </a:lnTo>
                  <a:lnTo>
                    <a:pt x="272" y="40"/>
                  </a:lnTo>
                  <a:lnTo>
                    <a:pt x="270" y="34"/>
                  </a:lnTo>
                  <a:lnTo>
                    <a:pt x="270" y="30"/>
                  </a:lnTo>
                  <a:lnTo>
                    <a:pt x="270" y="26"/>
                  </a:lnTo>
                  <a:lnTo>
                    <a:pt x="272" y="24"/>
                  </a:lnTo>
                  <a:lnTo>
                    <a:pt x="272" y="22"/>
                  </a:lnTo>
                  <a:lnTo>
                    <a:pt x="274" y="20"/>
                  </a:lnTo>
                  <a:lnTo>
                    <a:pt x="276" y="20"/>
                  </a:lnTo>
                  <a:lnTo>
                    <a:pt x="280" y="20"/>
                  </a:lnTo>
                  <a:lnTo>
                    <a:pt x="284" y="22"/>
                  </a:lnTo>
                  <a:lnTo>
                    <a:pt x="292" y="24"/>
                  </a:lnTo>
                  <a:lnTo>
                    <a:pt x="300" y="28"/>
                  </a:lnTo>
                  <a:lnTo>
                    <a:pt x="310" y="34"/>
                  </a:lnTo>
                  <a:lnTo>
                    <a:pt x="320" y="40"/>
                  </a:lnTo>
                  <a:lnTo>
                    <a:pt x="328" y="44"/>
                  </a:lnTo>
                  <a:lnTo>
                    <a:pt x="336" y="46"/>
                  </a:lnTo>
                  <a:lnTo>
                    <a:pt x="340" y="48"/>
                  </a:lnTo>
                  <a:lnTo>
                    <a:pt x="346" y="48"/>
                  </a:lnTo>
                  <a:lnTo>
                    <a:pt x="348" y="46"/>
                  </a:lnTo>
                  <a:lnTo>
                    <a:pt x="352" y="44"/>
                  </a:lnTo>
                  <a:lnTo>
                    <a:pt x="354" y="42"/>
                  </a:lnTo>
                  <a:lnTo>
                    <a:pt x="356" y="38"/>
                  </a:lnTo>
                  <a:lnTo>
                    <a:pt x="356" y="34"/>
                  </a:lnTo>
                  <a:lnTo>
                    <a:pt x="356" y="28"/>
                  </a:lnTo>
                  <a:lnTo>
                    <a:pt x="354" y="22"/>
                  </a:lnTo>
                  <a:lnTo>
                    <a:pt x="350" y="12"/>
                  </a:lnTo>
                  <a:lnTo>
                    <a:pt x="346" y="2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342" y="4"/>
                  </a:lnTo>
                  <a:lnTo>
                    <a:pt x="346" y="14"/>
                  </a:lnTo>
                  <a:lnTo>
                    <a:pt x="348" y="22"/>
                  </a:lnTo>
                  <a:lnTo>
                    <a:pt x="350" y="30"/>
                  </a:lnTo>
                  <a:lnTo>
                    <a:pt x="352" y="34"/>
                  </a:lnTo>
                  <a:lnTo>
                    <a:pt x="350" y="38"/>
                  </a:lnTo>
                  <a:lnTo>
                    <a:pt x="350" y="40"/>
                  </a:lnTo>
                  <a:lnTo>
                    <a:pt x="348" y="42"/>
                  </a:lnTo>
                  <a:lnTo>
                    <a:pt x="344" y="42"/>
                  </a:lnTo>
                  <a:lnTo>
                    <a:pt x="342" y="42"/>
                  </a:lnTo>
                  <a:lnTo>
                    <a:pt x="338" y="42"/>
                  </a:lnTo>
                  <a:lnTo>
                    <a:pt x="330" y="40"/>
                  </a:lnTo>
                  <a:lnTo>
                    <a:pt x="322" y="34"/>
                  </a:lnTo>
                  <a:lnTo>
                    <a:pt x="312" y="30"/>
                  </a:lnTo>
                  <a:lnTo>
                    <a:pt x="302" y="24"/>
                  </a:lnTo>
                  <a:lnTo>
                    <a:pt x="294" y="20"/>
                  </a:lnTo>
                  <a:lnTo>
                    <a:pt x="286" y="18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2" y="16"/>
                  </a:lnTo>
                  <a:lnTo>
                    <a:pt x="270" y="18"/>
                  </a:lnTo>
                  <a:lnTo>
                    <a:pt x="268" y="22"/>
                  </a:lnTo>
                  <a:lnTo>
                    <a:pt x="266" y="24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8" y="42"/>
                  </a:lnTo>
                  <a:lnTo>
                    <a:pt x="272" y="52"/>
                  </a:lnTo>
                  <a:lnTo>
                    <a:pt x="276" y="62"/>
                  </a:lnTo>
                  <a:lnTo>
                    <a:pt x="280" y="72"/>
                  </a:lnTo>
                  <a:lnTo>
                    <a:pt x="282" y="80"/>
                  </a:lnTo>
                  <a:lnTo>
                    <a:pt x="284" y="88"/>
                  </a:lnTo>
                  <a:lnTo>
                    <a:pt x="284" y="92"/>
                  </a:lnTo>
                  <a:lnTo>
                    <a:pt x="284" y="96"/>
                  </a:lnTo>
                  <a:lnTo>
                    <a:pt x="284" y="98"/>
                  </a:lnTo>
                  <a:lnTo>
                    <a:pt x="282" y="100"/>
                  </a:lnTo>
                  <a:lnTo>
                    <a:pt x="280" y="102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0" y="100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88"/>
                  </a:lnTo>
                  <a:lnTo>
                    <a:pt x="236" y="82"/>
                  </a:lnTo>
                  <a:lnTo>
                    <a:pt x="226" y="78"/>
                  </a:lnTo>
                  <a:lnTo>
                    <a:pt x="220" y="76"/>
                  </a:lnTo>
                  <a:lnTo>
                    <a:pt x="214" y="74"/>
                  </a:lnTo>
                  <a:lnTo>
                    <a:pt x="210" y="74"/>
                  </a:lnTo>
                  <a:lnTo>
                    <a:pt x="206" y="76"/>
                  </a:lnTo>
                  <a:lnTo>
                    <a:pt x="204" y="78"/>
                  </a:lnTo>
                  <a:lnTo>
                    <a:pt x="200" y="80"/>
                  </a:lnTo>
                  <a:lnTo>
                    <a:pt x="200" y="84"/>
                  </a:lnTo>
                  <a:lnTo>
                    <a:pt x="200" y="88"/>
                  </a:lnTo>
                  <a:lnTo>
                    <a:pt x="200" y="94"/>
                  </a:lnTo>
                  <a:lnTo>
                    <a:pt x="202" y="100"/>
                  </a:lnTo>
                  <a:lnTo>
                    <a:pt x="204" y="110"/>
                  </a:lnTo>
                  <a:lnTo>
                    <a:pt x="210" y="120"/>
                  </a:lnTo>
                  <a:lnTo>
                    <a:pt x="214" y="130"/>
                  </a:lnTo>
                  <a:lnTo>
                    <a:pt x="216" y="140"/>
                  </a:lnTo>
                  <a:lnTo>
                    <a:pt x="218" y="148"/>
                  </a:lnTo>
                  <a:lnTo>
                    <a:pt x="218" y="152"/>
                  </a:lnTo>
                  <a:lnTo>
                    <a:pt x="218" y="154"/>
                  </a:lnTo>
                  <a:lnTo>
                    <a:pt x="218" y="158"/>
                  </a:lnTo>
                  <a:lnTo>
                    <a:pt x="216" y="158"/>
                  </a:lnTo>
                  <a:lnTo>
                    <a:pt x="214" y="160"/>
                  </a:lnTo>
                  <a:lnTo>
                    <a:pt x="212" y="160"/>
                  </a:lnTo>
                  <a:lnTo>
                    <a:pt x="208" y="160"/>
                  </a:lnTo>
                  <a:lnTo>
                    <a:pt x="204" y="160"/>
                  </a:lnTo>
                  <a:lnTo>
                    <a:pt x="198" y="156"/>
                  </a:lnTo>
                  <a:lnTo>
                    <a:pt x="188" y="152"/>
                  </a:lnTo>
                  <a:lnTo>
                    <a:pt x="180" y="148"/>
                  </a:lnTo>
                  <a:lnTo>
                    <a:pt x="170" y="142"/>
                  </a:lnTo>
                  <a:lnTo>
                    <a:pt x="160" y="138"/>
                  </a:lnTo>
                  <a:lnTo>
                    <a:pt x="154" y="134"/>
                  </a:lnTo>
                  <a:lnTo>
                    <a:pt x="148" y="134"/>
                  </a:lnTo>
                  <a:lnTo>
                    <a:pt x="144" y="134"/>
                  </a:lnTo>
                  <a:lnTo>
                    <a:pt x="140" y="134"/>
                  </a:lnTo>
                  <a:lnTo>
                    <a:pt x="136" y="136"/>
                  </a:lnTo>
                  <a:lnTo>
                    <a:pt x="134" y="138"/>
                  </a:lnTo>
                  <a:lnTo>
                    <a:pt x="134" y="142"/>
                  </a:lnTo>
                  <a:lnTo>
                    <a:pt x="134" y="146"/>
                  </a:lnTo>
                  <a:lnTo>
                    <a:pt x="134" y="152"/>
                  </a:lnTo>
                  <a:lnTo>
                    <a:pt x="136" y="160"/>
                  </a:lnTo>
                  <a:lnTo>
                    <a:pt x="138" y="168"/>
                  </a:lnTo>
                  <a:lnTo>
                    <a:pt x="142" y="180"/>
                  </a:lnTo>
                  <a:lnTo>
                    <a:pt x="148" y="190"/>
                  </a:lnTo>
                  <a:lnTo>
                    <a:pt x="150" y="198"/>
                  </a:lnTo>
                  <a:lnTo>
                    <a:pt x="152" y="206"/>
                  </a:lnTo>
                  <a:lnTo>
                    <a:pt x="152" y="210"/>
                  </a:lnTo>
                  <a:lnTo>
                    <a:pt x="152" y="214"/>
                  </a:lnTo>
                  <a:lnTo>
                    <a:pt x="152" y="216"/>
                  </a:lnTo>
                  <a:lnTo>
                    <a:pt x="150" y="218"/>
                  </a:lnTo>
                  <a:lnTo>
                    <a:pt x="148" y="218"/>
                  </a:lnTo>
                  <a:lnTo>
                    <a:pt x="146" y="220"/>
                  </a:lnTo>
                  <a:lnTo>
                    <a:pt x="142" y="218"/>
                  </a:lnTo>
                  <a:lnTo>
                    <a:pt x="138" y="218"/>
                  </a:lnTo>
                  <a:lnTo>
                    <a:pt x="132" y="216"/>
                  </a:lnTo>
                  <a:lnTo>
                    <a:pt x="122" y="212"/>
                  </a:lnTo>
                  <a:lnTo>
                    <a:pt x="114" y="206"/>
                  </a:lnTo>
                  <a:lnTo>
                    <a:pt x="102" y="200"/>
                  </a:lnTo>
                  <a:lnTo>
                    <a:pt x="94" y="196"/>
                  </a:lnTo>
                  <a:lnTo>
                    <a:pt x="86" y="194"/>
                  </a:lnTo>
                  <a:lnTo>
                    <a:pt x="82" y="192"/>
                  </a:lnTo>
                  <a:lnTo>
                    <a:pt x="78" y="192"/>
                  </a:lnTo>
                  <a:lnTo>
                    <a:pt x="74" y="192"/>
                  </a:lnTo>
                  <a:lnTo>
                    <a:pt x="70" y="194"/>
                  </a:lnTo>
                  <a:lnTo>
                    <a:pt x="68" y="198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8" y="210"/>
                  </a:lnTo>
                  <a:lnTo>
                    <a:pt x="70" y="218"/>
                  </a:lnTo>
                  <a:lnTo>
                    <a:pt x="72" y="228"/>
                  </a:lnTo>
                  <a:lnTo>
                    <a:pt x="76" y="238"/>
                  </a:lnTo>
                  <a:lnTo>
                    <a:pt x="80" y="248"/>
                  </a:lnTo>
                  <a:lnTo>
                    <a:pt x="84" y="258"/>
                  </a:lnTo>
                  <a:lnTo>
                    <a:pt x="86" y="264"/>
                  </a:lnTo>
                  <a:lnTo>
                    <a:pt x="86" y="270"/>
                  </a:lnTo>
                  <a:lnTo>
                    <a:pt x="86" y="272"/>
                  </a:lnTo>
                  <a:lnTo>
                    <a:pt x="86" y="274"/>
                  </a:lnTo>
                  <a:lnTo>
                    <a:pt x="84" y="276"/>
                  </a:lnTo>
                  <a:lnTo>
                    <a:pt x="82" y="278"/>
                  </a:lnTo>
                  <a:lnTo>
                    <a:pt x="80" y="278"/>
                  </a:lnTo>
                  <a:lnTo>
                    <a:pt x="76" y="278"/>
                  </a:lnTo>
                  <a:lnTo>
                    <a:pt x="72" y="276"/>
                  </a:lnTo>
                  <a:lnTo>
                    <a:pt x="64" y="274"/>
                  </a:lnTo>
                  <a:lnTo>
                    <a:pt x="56" y="270"/>
                  </a:lnTo>
                  <a:lnTo>
                    <a:pt x="46" y="264"/>
                  </a:lnTo>
                  <a:lnTo>
                    <a:pt x="36" y="260"/>
                  </a:lnTo>
                  <a:lnTo>
                    <a:pt x="28" y="254"/>
                  </a:lnTo>
                  <a:lnTo>
                    <a:pt x="20" y="252"/>
                  </a:lnTo>
                  <a:lnTo>
                    <a:pt x="16" y="252"/>
                  </a:lnTo>
                  <a:lnTo>
                    <a:pt x="12" y="250"/>
                  </a:lnTo>
                  <a:lnTo>
                    <a:pt x="8" y="252"/>
                  </a:lnTo>
                  <a:lnTo>
                    <a:pt x="4" y="254"/>
                  </a:lnTo>
                  <a:lnTo>
                    <a:pt x="2" y="256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8"/>
                  </a:lnTo>
                  <a:lnTo>
                    <a:pt x="6" y="286"/>
                  </a:lnTo>
                  <a:lnTo>
                    <a:pt x="10" y="298"/>
                  </a:lnTo>
                  <a:lnTo>
                    <a:pt x="12" y="300"/>
                  </a:lnTo>
                  <a:lnTo>
                    <a:pt x="16" y="298"/>
                  </a:lnTo>
                  <a:lnTo>
                    <a:pt x="14" y="2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5" name="Freeform 16"/>
            <p:cNvSpPr>
              <a:spLocks/>
            </p:cNvSpPr>
            <p:nvPr/>
          </p:nvSpPr>
          <p:spPr bwMode="auto">
            <a:xfrm>
              <a:off x="1752" y="854"/>
              <a:ext cx="24" cy="20"/>
            </a:xfrm>
            <a:custGeom>
              <a:avLst/>
              <a:gdLst>
                <a:gd name="T0" fmla="*/ 24 w 24"/>
                <a:gd name="T1" fmla="*/ 0 h 20"/>
                <a:gd name="T2" fmla="*/ 10 w 24"/>
                <a:gd name="T3" fmla="*/ 20 h 20"/>
                <a:gd name="T4" fmla="*/ 8 w 24"/>
                <a:gd name="T5" fmla="*/ 10 h 20"/>
                <a:gd name="T6" fmla="*/ 0 w 24"/>
                <a:gd name="T7" fmla="*/ 6 h 20"/>
                <a:gd name="T8" fmla="*/ 24 w 2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0"/>
                <a:gd name="T17" fmla="*/ 24 w 2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0">
                  <a:moveTo>
                    <a:pt x="24" y="0"/>
                  </a:moveTo>
                  <a:lnTo>
                    <a:pt x="10" y="20"/>
                  </a:lnTo>
                  <a:lnTo>
                    <a:pt x="8" y="1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6" name="Freeform 17"/>
            <p:cNvSpPr>
              <a:spLocks noEditPoints="1"/>
            </p:cNvSpPr>
            <p:nvPr/>
          </p:nvSpPr>
          <p:spPr bwMode="auto">
            <a:xfrm>
              <a:off x="1740" y="844"/>
              <a:ext cx="48" cy="40"/>
            </a:xfrm>
            <a:custGeom>
              <a:avLst/>
              <a:gdLst>
                <a:gd name="T0" fmla="*/ 32 w 48"/>
                <a:gd name="T1" fmla="*/ 6 h 40"/>
                <a:gd name="T2" fmla="*/ 18 w 48"/>
                <a:gd name="T3" fmla="*/ 26 h 40"/>
                <a:gd name="T4" fmla="*/ 22 w 48"/>
                <a:gd name="T5" fmla="*/ 30 h 40"/>
                <a:gd name="T6" fmla="*/ 26 w 48"/>
                <a:gd name="T7" fmla="*/ 28 h 40"/>
                <a:gd name="T8" fmla="*/ 24 w 48"/>
                <a:gd name="T9" fmla="*/ 20 h 40"/>
                <a:gd name="T10" fmla="*/ 24 w 48"/>
                <a:gd name="T11" fmla="*/ 18 h 40"/>
                <a:gd name="T12" fmla="*/ 22 w 48"/>
                <a:gd name="T13" fmla="*/ 16 h 40"/>
                <a:gd name="T14" fmla="*/ 14 w 48"/>
                <a:gd name="T15" fmla="*/ 12 h 40"/>
                <a:gd name="T16" fmla="*/ 12 w 48"/>
                <a:gd name="T17" fmla="*/ 16 h 40"/>
                <a:gd name="T18" fmla="*/ 14 w 48"/>
                <a:gd name="T19" fmla="*/ 20 h 40"/>
                <a:gd name="T20" fmla="*/ 38 w 48"/>
                <a:gd name="T21" fmla="*/ 14 h 40"/>
                <a:gd name="T22" fmla="*/ 36 w 48"/>
                <a:gd name="T23" fmla="*/ 10 h 40"/>
                <a:gd name="T24" fmla="*/ 32 w 48"/>
                <a:gd name="T25" fmla="*/ 6 h 40"/>
                <a:gd name="T26" fmla="*/ 34 w 48"/>
                <a:gd name="T27" fmla="*/ 4 h 40"/>
                <a:gd name="T28" fmla="*/ 12 w 48"/>
                <a:gd name="T29" fmla="*/ 12 h 40"/>
                <a:gd name="T30" fmla="*/ 0 w 48"/>
                <a:gd name="T31" fmla="*/ 16 h 40"/>
                <a:gd name="T32" fmla="*/ 10 w 48"/>
                <a:gd name="T33" fmla="*/ 20 h 40"/>
                <a:gd name="T34" fmla="*/ 18 w 48"/>
                <a:gd name="T35" fmla="*/ 24 h 40"/>
                <a:gd name="T36" fmla="*/ 20 w 48"/>
                <a:gd name="T37" fmla="*/ 20 h 40"/>
                <a:gd name="T38" fmla="*/ 16 w 48"/>
                <a:gd name="T39" fmla="*/ 22 h 40"/>
                <a:gd name="T40" fmla="*/ 16 w 48"/>
                <a:gd name="T41" fmla="*/ 30 h 40"/>
                <a:gd name="T42" fmla="*/ 18 w 48"/>
                <a:gd name="T43" fmla="*/ 40 h 40"/>
                <a:gd name="T44" fmla="*/ 26 w 48"/>
                <a:gd name="T45" fmla="*/ 32 h 40"/>
                <a:gd name="T46" fmla="*/ 40 w 48"/>
                <a:gd name="T47" fmla="*/ 12 h 40"/>
                <a:gd name="T48" fmla="*/ 48 w 48"/>
                <a:gd name="T49" fmla="*/ 0 h 40"/>
                <a:gd name="T50" fmla="*/ 34 w 48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40"/>
                <a:gd name="T80" fmla="*/ 48 w 4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40">
                  <a:moveTo>
                    <a:pt x="32" y="6"/>
                  </a:moveTo>
                  <a:lnTo>
                    <a:pt x="18" y="26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6"/>
                  </a:lnTo>
                  <a:close/>
                  <a:moveTo>
                    <a:pt x="34" y="4"/>
                  </a:moveTo>
                  <a:lnTo>
                    <a:pt x="12" y="12"/>
                  </a:lnTo>
                  <a:lnTo>
                    <a:pt x="0" y="16"/>
                  </a:lnTo>
                  <a:lnTo>
                    <a:pt x="10" y="20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30"/>
                  </a:lnTo>
                  <a:lnTo>
                    <a:pt x="18" y="40"/>
                  </a:lnTo>
                  <a:lnTo>
                    <a:pt x="26" y="32"/>
                  </a:lnTo>
                  <a:lnTo>
                    <a:pt x="40" y="12"/>
                  </a:lnTo>
                  <a:lnTo>
                    <a:pt x="48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7" name="Freeform 18"/>
            <p:cNvSpPr>
              <a:spLocks/>
            </p:cNvSpPr>
            <p:nvPr/>
          </p:nvSpPr>
          <p:spPr bwMode="auto">
            <a:xfrm>
              <a:off x="1616" y="754"/>
              <a:ext cx="300" cy="212"/>
            </a:xfrm>
            <a:custGeom>
              <a:avLst/>
              <a:gdLst>
                <a:gd name="T0" fmla="*/ 4 w 300"/>
                <a:gd name="T1" fmla="*/ 210 h 212"/>
                <a:gd name="T2" fmla="*/ 298 w 300"/>
                <a:gd name="T3" fmla="*/ 6 h 212"/>
                <a:gd name="T4" fmla="*/ 300 w 300"/>
                <a:gd name="T5" fmla="*/ 4 h 212"/>
                <a:gd name="T6" fmla="*/ 298 w 300"/>
                <a:gd name="T7" fmla="*/ 0 h 212"/>
                <a:gd name="T8" fmla="*/ 296 w 300"/>
                <a:gd name="T9" fmla="*/ 2 h 212"/>
                <a:gd name="T10" fmla="*/ 2 w 300"/>
                <a:gd name="T11" fmla="*/ 206 h 212"/>
                <a:gd name="T12" fmla="*/ 0 w 300"/>
                <a:gd name="T13" fmla="*/ 208 h 212"/>
                <a:gd name="T14" fmla="*/ 2 w 300"/>
                <a:gd name="T15" fmla="*/ 212 h 212"/>
                <a:gd name="T16" fmla="*/ 4 w 300"/>
                <a:gd name="T17" fmla="*/ 210 h 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212"/>
                <a:gd name="T29" fmla="*/ 300 w 300"/>
                <a:gd name="T30" fmla="*/ 212 h 2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212">
                  <a:moveTo>
                    <a:pt x="4" y="210"/>
                  </a:moveTo>
                  <a:lnTo>
                    <a:pt x="298" y="6"/>
                  </a:lnTo>
                  <a:lnTo>
                    <a:pt x="300" y="4"/>
                  </a:lnTo>
                  <a:lnTo>
                    <a:pt x="298" y="0"/>
                  </a:lnTo>
                  <a:lnTo>
                    <a:pt x="296" y="2"/>
                  </a:lnTo>
                  <a:lnTo>
                    <a:pt x="2" y="206"/>
                  </a:lnTo>
                  <a:lnTo>
                    <a:pt x="0" y="208"/>
                  </a:lnTo>
                  <a:lnTo>
                    <a:pt x="2" y="212"/>
                  </a:lnTo>
                  <a:lnTo>
                    <a:pt x="4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8" name="Freeform 19"/>
            <p:cNvSpPr>
              <a:spLocks/>
            </p:cNvSpPr>
            <p:nvPr/>
          </p:nvSpPr>
          <p:spPr bwMode="auto">
            <a:xfrm>
              <a:off x="1478" y="956"/>
              <a:ext cx="22" cy="14"/>
            </a:xfrm>
            <a:custGeom>
              <a:avLst/>
              <a:gdLst>
                <a:gd name="T0" fmla="*/ 22 w 22"/>
                <a:gd name="T1" fmla="*/ 6 h 14"/>
                <a:gd name="T2" fmla="*/ 0 w 22"/>
                <a:gd name="T3" fmla="*/ 14 h 14"/>
                <a:gd name="T4" fmla="*/ 4 w 22"/>
                <a:gd name="T5" fmla="*/ 6 h 14"/>
                <a:gd name="T6" fmla="*/ 0 w 22"/>
                <a:gd name="T7" fmla="*/ 0 h 14"/>
                <a:gd name="T8" fmla="*/ 22 w 2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4"/>
                <a:gd name="T17" fmla="*/ 22 w 2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4">
                  <a:moveTo>
                    <a:pt x="22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99" name="Freeform 20"/>
            <p:cNvSpPr>
              <a:spLocks noEditPoints="1"/>
            </p:cNvSpPr>
            <p:nvPr/>
          </p:nvSpPr>
          <p:spPr bwMode="auto">
            <a:xfrm>
              <a:off x="1468" y="948"/>
              <a:ext cx="48" cy="30"/>
            </a:xfrm>
            <a:custGeom>
              <a:avLst/>
              <a:gdLst>
                <a:gd name="T0" fmla="*/ 30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0 w 48"/>
                <a:gd name="T21" fmla="*/ 20 h 30"/>
                <a:gd name="T22" fmla="*/ 32 w 48"/>
                <a:gd name="T23" fmla="*/ 14 h 30"/>
                <a:gd name="T24" fmla="*/ 30 w 48"/>
                <a:gd name="T25" fmla="*/ 10 h 30"/>
                <a:gd name="T26" fmla="*/ 34 w 48"/>
                <a:gd name="T27" fmla="*/ 10 h 30"/>
                <a:gd name="T28" fmla="*/ 10 w 48"/>
                <a:gd name="T29" fmla="*/ 2 h 30"/>
                <a:gd name="T30" fmla="*/ 0 w 48"/>
                <a:gd name="T31" fmla="*/ 0 h 30"/>
                <a:gd name="T32" fmla="*/ 4 w 48"/>
                <a:gd name="T33" fmla="*/ 10 h 30"/>
                <a:gd name="T34" fmla="*/ 8 w 48"/>
                <a:gd name="T35" fmla="*/ 16 h 30"/>
                <a:gd name="T36" fmla="*/ 14 w 48"/>
                <a:gd name="T37" fmla="*/ 14 h 30"/>
                <a:gd name="T38" fmla="*/ 8 w 48"/>
                <a:gd name="T39" fmla="*/ 12 h 30"/>
                <a:gd name="T40" fmla="*/ 4 w 48"/>
                <a:gd name="T41" fmla="*/ 20 h 30"/>
                <a:gd name="T42" fmla="*/ 0 w 48"/>
                <a:gd name="T43" fmla="*/ 30 h 30"/>
                <a:gd name="T44" fmla="*/ 10 w 48"/>
                <a:gd name="T45" fmla="*/ 28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0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8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00" name="Freeform 21"/>
            <p:cNvSpPr>
              <a:spLocks/>
            </p:cNvSpPr>
            <p:nvPr/>
          </p:nvSpPr>
          <p:spPr bwMode="auto">
            <a:xfrm>
              <a:off x="1356" y="960"/>
              <a:ext cx="266" cy="6"/>
            </a:xfrm>
            <a:custGeom>
              <a:avLst/>
              <a:gdLst>
                <a:gd name="T0" fmla="*/ 2 w 266"/>
                <a:gd name="T1" fmla="*/ 6 h 6"/>
                <a:gd name="T2" fmla="*/ 264 w 266"/>
                <a:gd name="T3" fmla="*/ 6 h 6"/>
                <a:gd name="T4" fmla="*/ 266 w 266"/>
                <a:gd name="T5" fmla="*/ 6 h 6"/>
                <a:gd name="T6" fmla="*/ 266 w 266"/>
                <a:gd name="T7" fmla="*/ 0 h 6"/>
                <a:gd name="T8" fmla="*/ 264 w 266"/>
                <a:gd name="T9" fmla="*/ 0 h 6"/>
                <a:gd name="T10" fmla="*/ 2 w 266"/>
                <a:gd name="T11" fmla="*/ 0 h 6"/>
                <a:gd name="T12" fmla="*/ 0 w 266"/>
                <a:gd name="T13" fmla="*/ 0 h 6"/>
                <a:gd name="T14" fmla="*/ 0 w 266"/>
                <a:gd name="T15" fmla="*/ 6 h 6"/>
                <a:gd name="T16" fmla="*/ 2 w 26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6"/>
                <a:gd name="T29" fmla="*/ 266 w 26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6">
                  <a:moveTo>
                    <a:pt x="2" y="6"/>
                  </a:moveTo>
                  <a:lnTo>
                    <a:pt x="264" y="6"/>
                  </a:lnTo>
                  <a:lnTo>
                    <a:pt x="266" y="6"/>
                  </a:lnTo>
                  <a:lnTo>
                    <a:pt x="266" y="0"/>
                  </a:lnTo>
                  <a:lnTo>
                    <a:pt x="2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01" name="Freeform 22"/>
            <p:cNvSpPr>
              <a:spLocks/>
            </p:cNvSpPr>
            <p:nvPr/>
          </p:nvSpPr>
          <p:spPr bwMode="auto">
            <a:xfrm>
              <a:off x="3106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02" name="Freeform 23"/>
            <p:cNvSpPr>
              <a:spLocks noEditPoints="1"/>
            </p:cNvSpPr>
            <p:nvPr/>
          </p:nvSpPr>
          <p:spPr bwMode="auto">
            <a:xfrm>
              <a:off x="3098" y="934"/>
              <a:ext cx="46" cy="30"/>
            </a:xfrm>
            <a:custGeom>
              <a:avLst/>
              <a:gdLst>
                <a:gd name="T0" fmla="*/ 30 w 46"/>
                <a:gd name="T1" fmla="*/ 10 h 30"/>
                <a:gd name="T2" fmla="*/ 6 w 46"/>
                <a:gd name="T3" fmla="*/ 18 h 30"/>
                <a:gd name="T4" fmla="*/ 8 w 46"/>
                <a:gd name="T5" fmla="*/ 22 h 30"/>
                <a:gd name="T6" fmla="*/ 12 w 46"/>
                <a:gd name="T7" fmla="*/ 24 h 30"/>
                <a:gd name="T8" fmla="*/ 16 w 46"/>
                <a:gd name="T9" fmla="*/ 16 h 30"/>
                <a:gd name="T10" fmla="*/ 18 w 46"/>
                <a:gd name="T11" fmla="*/ 14 h 30"/>
                <a:gd name="T12" fmla="*/ 16 w 46"/>
                <a:gd name="T13" fmla="*/ 12 h 30"/>
                <a:gd name="T14" fmla="*/ 12 w 46"/>
                <a:gd name="T15" fmla="*/ 4 h 30"/>
                <a:gd name="T16" fmla="*/ 8 w 46"/>
                <a:gd name="T17" fmla="*/ 8 h 30"/>
                <a:gd name="T18" fmla="*/ 6 w 46"/>
                <a:gd name="T19" fmla="*/ 12 h 30"/>
                <a:gd name="T20" fmla="*/ 30 w 46"/>
                <a:gd name="T21" fmla="*/ 20 h 30"/>
                <a:gd name="T22" fmla="*/ 32 w 46"/>
                <a:gd name="T23" fmla="*/ 14 h 30"/>
                <a:gd name="T24" fmla="*/ 30 w 46"/>
                <a:gd name="T25" fmla="*/ 10 h 30"/>
                <a:gd name="T26" fmla="*/ 34 w 46"/>
                <a:gd name="T27" fmla="*/ 10 h 30"/>
                <a:gd name="T28" fmla="*/ 10 w 46"/>
                <a:gd name="T29" fmla="*/ 2 h 30"/>
                <a:gd name="T30" fmla="*/ 0 w 46"/>
                <a:gd name="T31" fmla="*/ 0 h 30"/>
                <a:gd name="T32" fmla="*/ 4 w 46"/>
                <a:gd name="T33" fmla="*/ 10 h 30"/>
                <a:gd name="T34" fmla="*/ 8 w 46"/>
                <a:gd name="T35" fmla="*/ 16 h 30"/>
                <a:gd name="T36" fmla="*/ 12 w 46"/>
                <a:gd name="T37" fmla="*/ 14 h 30"/>
                <a:gd name="T38" fmla="*/ 8 w 46"/>
                <a:gd name="T39" fmla="*/ 12 h 30"/>
                <a:gd name="T40" fmla="*/ 4 w 46"/>
                <a:gd name="T41" fmla="*/ 20 h 30"/>
                <a:gd name="T42" fmla="*/ 0 w 46"/>
                <a:gd name="T43" fmla="*/ 30 h 30"/>
                <a:gd name="T44" fmla="*/ 10 w 46"/>
                <a:gd name="T45" fmla="*/ 26 h 30"/>
                <a:gd name="T46" fmla="*/ 34 w 46"/>
                <a:gd name="T47" fmla="*/ 20 h 30"/>
                <a:gd name="T48" fmla="*/ 46 w 46"/>
                <a:gd name="T49" fmla="*/ 14 h 30"/>
                <a:gd name="T50" fmla="*/ 34 w 46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30"/>
                <a:gd name="T80" fmla="*/ 46 w 46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30">
                  <a:moveTo>
                    <a:pt x="30" y="10"/>
                  </a:moveTo>
                  <a:lnTo>
                    <a:pt x="6" y="18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6"/>
                  </a:lnTo>
                  <a:lnTo>
                    <a:pt x="34" y="20"/>
                  </a:lnTo>
                  <a:lnTo>
                    <a:pt x="46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03" name="Freeform 24"/>
            <p:cNvSpPr>
              <a:spLocks/>
            </p:cNvSpPr>
            <p:nvPr/>
          </p:nvSpPr>
          <p:spPr bwMode="auto">
            <a:xfrm>
              <a:off x="3008" y="946"/>
              <a:ext cx="220" cy="6"/>
            </a:xfrm>
            <a:custGeom>
              <a:avLst/>
              <a:gdLst>
                <a:gd name="T0" fmla="*/ 2 w 220"/>
                <a:gd name="T1" fmla="*/ 6 h 6"/>
                <a:gd name="T2" fmla="*/ 218 w 220"/>
                <a:gd name="T3" fmla="*/ 6 h 6"/>
                <a:gd name="T4" fmla="*/ 220 w 220"/>
                <a:gd name="T5" fmla="*/ 6 h 6"/>
                <a:gd name="T6" fmla="*/ 220 w 220"/>
                <a:gd name="T7" fmla="*/ 0 h 6"/>
                <a:gd name="T8" fmla="*/ 218 w 220"/>
                <a:gd name="T9" fmla="*/ 0 h 6"/>
                <a:gd name="T10" fmla="*/ 2 w 220"/>
                <a:gd name="T11" fmla="*/ 0 h 6"/>
                <a:gd name="T12" fmla="*/ 0 w 220"/>
                <a:gd name="T13" fmla="*/ 0 h 6"/>
                <a:gd name="T14" fmla="*/ 0 w 220"/>
                <a:gd name="T15" fmla="*/ 6 h 6"/>
                <a:gd name="T16" fmla="*/ 2 w 22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6"/>
                <a:gd name="T29" fmla="*/ 220 w 22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6">
                  <a:moveTo>
                    <a:pt x="2" y="6"/>
                  </a:moveTo>
                  <a:lnTo>
                    <a:pt x="218" y="6"/>
                  </a:lnTo>
                  <a:lnTo>
                    <a:pt x="220" y="6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04" name="Freeform 25"/>
            <p:cNvSpPr>
              <a:spLocks/>
            </p:cNvSpPr>
            <p:nvPr/>
          </p:nvSpPr>
          <p:spPr bwMode="auto">
            <a:xfrm>
              <a:off x="3312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05" name="Freeform 26"/>
            <p:cNvSpPr>
              <a:spLocks noEditPoints="1"/>
            </p:cNvSpPr>
            <p:nvPr/>
          </p:nvSpPr>
          <p:spPr bwMode="auto">
            <a:xfrm>
              <a:off x="3302" y="934"/>
              <a:ext cx="48" cy="30"/>
            </a:xfrm>
            <a:custGeom>
              <a:avLst/>
              <a:gdLst>
                <a:gd name="T0" fmla="*/ 32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2 w 48"/>
                <a:gd name="T21" fmla="*/ 20 h 30"/>
                <a:gd name="T22" fmla="*/ 34 w 48"/>
                <a:gd name="T23" fmla="*/ 14 h 30"/>
                <a:gd name="T24" fmla="*/ 32 w 48"/>
                <a:gd name="T25" fmla="*/ 10 h 30"/>
                <a:gd name="T26" fmla="*/ 34 w 48"/>
                <a:gd name="T27" fmla="*/ 10 h 30"/>
                <a:gd name="T28" fmla="*/ 12 w 48"/>
                <a:gd name="T29" fmla="*/ 2 h 30"/>
                <a:gd name="T30" fmla="*/ 0 w 48"/>
                <a:gd name="T31" fmla="*/ 0 h 30"/>
                <a:gd name="T32" fmla="*/ 6 w 48"/>
                <a:gd name="T33" fmla="*/ 10 h 30"/>
                <a:gd name="T34" fmla="*/ 10 w 48"/>
                <a:gd name="T35" fmla="*/ 16 h 30"/>
                <a:gd name="T36" fmla="*/ 14 w 48"/>
                <a:gd name="T37" fmla="*/ 14 h 30"/>
                <a:gd name="T38" fmla="*/ 10 w 48"/>
                <a:gd name="T39" fmla="*/ 12 h 30"/>
                <a:gd name="T40" fmla="*/ 6 w 48"/>
                <a:gd name="T41" fmla="*/ 20 h 30"/>
                <a:gd name="T42" fmla="*/ 0 w 48"/>
                <a:gd name="T43" fmla="*/ 30 h 30"/>
                <a:gd name="T44" fmla="*/ 12 w 48"/>
                <a:gd name="T45" fmla="*/ 26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2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2" y="20"/>
                  </a:lnTo>
                  <a:lnTo>
                    <a:pt x="34" y="14"/>
                  </a:lnTo>
                  <a:lnTo>
                    <a:pt x="32" y="10"/>
                  </a:lnTo>
                  <a:close/>
                  <a:moveTo>
                    <a:pt x="34" y="10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06" name="Freeform 27"/>
            <p:cNvSpPr>
              <a:spLocks/>
            </p:cNvSpPr>
            <p:nvPr/>
          </p:nvSpPr>
          <p:spPr bwMode="auto">
            <a:xfrm>
              <a:off x="3224" y="946"/>
              <a:ext cx="200" cy="6"/>
            </a:xfrm>
            <a:custGeom>
              <a:avLst/>
              <a:gdLst>
                <a:gd name="T0" fmla="*/ 2 w 200"/>
                <a:gd name="T1" fmla="*/ 6 h 6"/>
                <a:gd name="T2" fmla="*/ 198 w 200"/>
                <a:gd name="T3" fmla="*/ 6 h 6"/>
                <a:gd name="T4" fmla="*/ 200 w 200"/>
                <a:gd name="T5" fmla="*/ 6 h 6"/>
                <a:gd name="T6" fmla="*/ 200 w 200"/>
                <a:gd name="T7" fmla="*/ 0 h 6"/>
                <a:gd name="T8" fmla="*/ 198 w 200"/>
                <a:gd name="T9" fmla="*/ 0 h 6"/>
                <a:gd name="T10" fmla="*/ 2 w 200"/>
                <a:gd name="T11" fmla="*/ 0 h 6"/>
                <a:gd name="T12" fmla="*/ 0 w 200"/>
                <a:gd name="T13" fmla="*/ 0 h 6"/>
                <a:gd name="T14" fmla="*/ 0 w 200"/>
                <a:gd name="T15" fmla="*/ 6 h 6"/>
                <a:gd name="T16" fmla="*/ 2 w 20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"/>
                <a:gd name="T28" fmla="*/ 0 h 6"/>
                <a:gd name="T29" fmla="*/ 200 w 20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" h="6">
                  <a:moveTo>
                    <a:pt x="2" y="6"/>
                  </a:moveTo>
                  <a:lnTo>
                    <a:pt x="198" y="6"/>
                  </a:lnTo>
                  <a:lnTo>
                    <a:pt x="200" y="6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07" name="Freeform 28"/>
            <p:cNvSpPr>
              <a:spLocks/>
            </p:cNvSpPr>
            <p:nvPr/>
          </p:nvSpPr>
          <p:spPr bwMode="auto">
            <a:xfrm>
              <a:off x="3520" y="844"/>
              <a:ext cx="22" cy="20"/>
            </a:xfrm>
            <a:custGeom>
              <a:avLst/>
              <a:gdLst>
                <a:gd name="T0" fmla="*/ 22 w 22"/>
                <a:gd name="T1" fmla="*/ 0 h 20"/>
                <a:gd name="T2" fmla="*/ 10 w 22"/>
                <a:gd name="T3" fmla="*/ 20 h 20"/>
                <a:gd name="T4" fmla="*/ 8 w 22"/>
                <a:gd name="T5" fmla="*/ 12 h 20"/>
                <a:gd name="T6" fmla="*/ 0 w 22"/>
                <a:gd name="T7" fmla="*/ 8 h 20"/>
                <a:gd name="T8" fmla="*/ 22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22" y="0"/>
                  </a:moveTo>
                  <a:lnTo>
                    <a:pt x="10" y="20"/>
                  </a:lnTo>
                  <a:lnTo>
                    <a:pt x="8" y="12"/>
                  </a:lnTo>
                  <a:lnTo>
                    <a:pt x="0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08" name="Freeform 29"/>
            <p:cNvSpPr>
              <a:spLocks noEditPoints="1"/>
            </p:cNvSpPr>
            <p:nvPr/>
          </p:nvSpPr>
          <p:spPr bwMode="auto">
            <a:xfrm>
              <a:off x="3508" y="834"/>
              <a:ext cx="46" cy="42"/>
            </a:xfrm>
            <a:custGeom>
              <a:avLst/>
              <a:gdLst>
                <a:gd name="T0" fmla="*/ 30 w 46"/>
                <a:gd name="T1" fmla="*/ 6 h 42"/>
                <a:gd name="T2" fmla="*/ 18 w 46"/>
                <a:gd name="T3" fmla="*/ 28 h 42"/>
                <a:gd name="T4" fmla="*/ 22 w 46"/>
                <a:gd name="T5" fmla="*/ 30 h 42"/>
                <a:gd name="T6" fmla="*/ 26 w 46"/>
                <a:gd name="T7" fmla="*/ 30 h 42"/>
                <a:gd name="T8" fmla="*/ 24 w 46"/>
                <a:gd name="T9" fmla="*/ 20 h 42"/>
                <a:gd name="T10" fmla="*/ 24 w 46"/>
                <a:gd name="T11" fmla="*/ 18 h 42"/>
                <a:gd name="T12" fmla="*/ 22 w 46"/>
                <a:gd name="T13" fmla="*/ 18 h 42"/>
                <a:gd name="T14" fmla="*/ 14 w 46"/>
                <a:gd name="T15" fmla="*/ 14 h 42"/>
                <a:gd name="T16" fmla="*/ 12 w 46"/>
                <a:gd name="T17" fmla="*/ 18 h 42"/>
                <a:gd name="T18" fmla="*/ 14 w 46"/>
                <a:gd name="T19" fmla="*/ 22 h 42"/>
                <a:gd name="T20" fmla="*/ 36 w 46"/>
                <a:gd name="T21" fmla="*/ 14 h 42"/>
                <a:gd name="T22" fmla="*/ 34 w 46"/>
                <a:gd name="T23" fmla="*/ 10 h 42"/>
                <a:gd name="T24" fmla="*/ 30 w 46"/>
                <a:gd name="T25" fmla="*/ 6 h 42"/>
                <a:gd name="T26" fmla="*/ 32 w 46"/>
                <a:gd name="T27" fmla="*/ 4 h 42"/>
                <a:gd name="T28" fmla="*/ 10 w 46"/>
                <a:gd name="T29" fmla="*/ 14 h 42"/>
                <a:gd name="T30" fmla="*/ 0 w 46"/>
                <a:gd name="T31" fmla="*/ 18 h 42"/>
                <a:gd name="T32" fmla="*/ 10 w 46"/>
                <a:gd name="T33" fmla="*/ 22 h 42"/>
                <a:gd name="T34" fmla="*/ 18 w 46"/>
                <a:gd name="T35" fmla="*/ 26 h 42"/>
                <a:gd name="T36" fmla="*/ 20 w 46"/>
                <a:gd name="T37" fmla="*/ 22 h 42"/>
                <a:gd name="T38" fmla="*/ 16 w 46"/>
                <a:gd name="T39" fmla="*/ 24 h 42"/>
                <a:gd name="T40" fmla="*/ 18 w 46"/>
                <a:gd name="T41" fmla="*/ 32 h 42"/>
                <a:gd name="T42" fmla="*/ 20 w 46"/>
                <a:gd name="T43" fmla="*/ 42 h 42"/>
                <a:gd name="T44" fmla="*/ 26 w 46"/>
                <a:gd name="T45" fmla="*/ 32 h 42"/>
                <a:gd name="T46" fmla="*/ 38 w 46"/>
                <a:gd name="T47" fmla="*/ 12 h 42"/>
                <a:gd name="T48" fmla="*/ 46 w 46"/>
                <a:gd name="T49" fmla="*/ 0 h 42"/>
                <a:gd name="T50" fmla="*/ 32 w 46"/>
                <a:gd name="T51" fmla="*/ 4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2"/>
                <a:gd name="T80" fmla="*/ 46 w 46"/>
                <a:gd name="T81" fmla="*/ 42 h 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2">
                  <a:moveTo>
                    <a:pt x="30" y="6"/>
                  </a:moveTo>
                  <a:lnTo>
                    <a:pt x="18" y="28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10" y="14"/>
                  </a:lnTo>
                  <a:lnTo>
                    <a:pt x="0" y="18"/>
                  </a:lnTo>
                  <a:lnTo>
                    <a:pt x="10" y="22"/>
                  </a:lnTo>
                  <a:lnTo>
                    <a:pt x="18" y="2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8" y="32"/>
                  </a:lnTo>
                  <a:lnTo>
                    <a:pt x="20" y="42"/>
                  </a:lnTo>
                  <a:lnTo>
                    <a:pt x="26" y="32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09" name="Freeform 30"/>
            <p:cNvSpPr>
              <a:spLocks/>
            </p:cNvSpPr>
            <p:nvPr/>
          </p:nvSpPr>
          <p:spPr bwMode="auto">
            <a:xfrm>
              <a:off x="3418" y="750"/>
              <a:ext cx="230" cy="202"/>
            </a:xfrm>
            <a:custGeom>
              <a:avLst/>
              <a:gdLst>
                <a:gd name="T0" fmla="*/ 6 w 230"/>
                <a:gd name="T1" fmla="*/ 200 h 202"/>
                <a:gd name="T2" fmla="*/ 230 w 230"/>
                <a:gd name="T3" fmla="*/ 4 h 202"/>
                <a:gd name="T4" fmla="*/ 230 w 230"/>
                <a:gd name="T5" fmla="*/ 2 h 202"/>
                <a:gd name="T6" fmla="*/ 228 w 230"/>
                <a:gd name="T7" fmla="*/ 0 h 202"/>
                <a:gd name="T8" fmla="*/ 226 w 230"/>
                <a:gd name="T9" fmla="*/ 0 h 202"/>
                <a:gd name="T10" fmla="*/ 2 w 230"/>
                <a:gd name="T11" fmla="*/ 198 h 202"/>
                <a:gd name="T12" fmla="*/ 0 w 230"/>
                <a:gd name="T13" fmla="*/ 198 h 202"/>
                <a:gd name="T14" fmla="*/ 4 w 230"/>
                <a:gd name="T15" fmla="*/ 202 h 202"/>
                <a:gd name="T16" fmla="*/ 6 w 230"/>
                <a:gd name="T17" fmla="*/ 200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202"/>
                <a:gd name="T29" fmla="*/ 230 w 230"/>
                <a:gd name="T30" fmla="*/ 202 h 2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202">
                  <a:moveTo>
                    <a:pt x="6" y="200"/>
                  </a:moveTo>
                  <a:lnTo>
                    <a:pt x="230" y="4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" y="198"/>
                  </a:lnTo>
                  <a:lnTo>
                    <a:pt x="0" y="198"/>
                  </a:lnTo>
                  <a:lnTo>
                    <a:pt x="4" y="202"/>
                  </a:lnTo>
                  <a:lnTo>
                    <a:pt x="6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0" name="Freeform 31"/>
            <p:cNvSpPr>
              <a:spLocks/>
            </p:cNvSpPr>
            <p:nvPr/>
          </p:nvSpPr>
          <p:spPr bwMode="auto">
            <a:xfrm>
              <a:off x="3190" y="726"/>
              <a:ext cx="252" cy="226"/>
            </a:xfrm>
            <a:custGeom>
              <a:avLst/>
              <a:gdLst>
                <a:gd name="T0" fmla="*/ 8 w 252"/>
                <a:gd name="T1" fmla="*/ 202 h 226"/>
                <a:gd name="T2" fmla="*/ 6 w 252"/>
                <a:gd name="T3" fmla="*/ 184 h 226"/>
                <a:gd name="T4" fmla="*/ 16 w 252"/>
                <a:gd name="T5" fmla="*/ 178 h 226"/>
                <a:gd name="T6" fmla="*/ 38 w 252"/>
                <a:gd name="T7" fmla="*/ 184 h 226"/>
                <a:gd name="T8" fmla="*/ 70 w 252"/>
                <a:gd name="T9" fmla="*/ 196 h 226"/>
                <a:gd name="T10" fmla="*/ 90 w 252"/>
                <a:gd name="T11" fmla="*/ 198 h 226"/>
                <a:gd name="T12" fmla="*/ 100 w 252"/>
                <a:gd name="T13" fmla="*/ 184 h 226"/>
                <a:gd name="T14" fmla="*/ 94 w 252"/>
                <a:gd name="T15" fmla="*/ 160 h 226"/>
                <a:gd name="T16" fmla="*/ 84 w 252"/>
                <a:gd name="T17" fmla="*/ 130 h 226"/>
                <a:gd name="T18" fmla="*/ 82 w 252"/>
                <a:gd name="T19" fmla="*/ 110 h 226"/>
                <a:gd name="T20" fmla="*/ 92 w 252"/>
                <a:gd name="T21" fmla="*/ 106 h 226"/>
                <a:gd name="T22" fmla="*/ 116 w 252"/>
                <a:gd name="T23" fmla="*/ 110 h 226"/>
                <a:gd name="T24" fmla="*/ 146 w 252"/>
                <a:gd name="T25" fmla="*/ 124 h 226"/>
                <a:gd name="T26" fmla="*/ 166 w 252"/>
                <a:gd name="T27" fmla="*/ 124 h 226"/>
                <a:gd name="T28" fmla="*/ 176 w 252"/>
                <a:gd name="T29" fmla="*/ 112 h 226"/>
                <a:gd name="T30" fmla="*/ 172 w 252"/>
                <a:gd name="T31" fmla="*/ 86 h 226"/>
                <a:gd name="T32" fmla="*/ 160 w 252"/>
                <a:gd name="T33" fmla="*/ 56 h 226"/>
                <a:gd name="T34" fmla="*/ 158 w 252"/>
                <a:gd name="T35" fmla="*/ 38 h 226"/>
                <a:gd name="T36" fmla="*/ 168 w 252"/>
                <a:gd name="T37" fmla="*/ 32 h 226"/>
                <a:gd name="T38" fmla="*/ 192 w 252"/>
                <a:gd name="T39" fmla="*/ 38 h 226"/>
                <a:gd name="T40" fmla="*/ 222 w 252"/>
                <a:gd name="T41" fmla="*/ 50 h 226"/>
                <a:gd name="T42" fmla="*/ 244 w 252"/>
                <a:gd name="T43" fmla="*/ 52 h 226"/>
                <a:gd name="T44" fmla="*/ 252 w 252"/>
                <a:gd name="T45" fmla="*/ 38 h 226"/>
                <a:gd name="T46" fmla="*/ 248 w 252"/>
                <a:gd name="T47" fmla="*/ 14 h 226"/>
                <a:gd name="T48" fmla="*/ 238 w 252"/>
                <a:gd name="T49" fmla="*/ 2 h 226"/>
                <a:gd name="T50" fmla="*/ 246 w 252"/>
                <a:gd name="T51" fmla="*/ 24 h 226"/>
                <a:gd name="T52" fmla="*/ 246 w 252"/>
                <a:gd name="T53" fmla="*/ 42 h 226"/>
                <a:gd name="T54" fmla="*/ 236 w 252"/>
                <a:gd name="T55" fmla="*/ 48 h 226"/>
                <a:gd name="T56" fmla="*/ 214 w 252"/>
                <a:gd name="T57" fmla="*/ 42 h 226"/>
                <a:gd name="T58" fmla="*/ 184 w 252"/>
                <a:gd name="T59" fmla="*/ 30 h 226"/>
                <a:gd name="T60" fmla="*/ 162 w 252"/>
                <a:gd name="T61" fmla="*/ 28 h 226"/>
                <a:gd name="T62" fmla="*/ 154 w 252"/>
                <a:gd name="T63" fmla="*/ 42 h 226"/>
                <a:gd name="T64" fmla="*/ 158 w 252"/>
                <a:gd name="T65" fmla="*/ 66 h 226"/>
                <a:gd name="T66" fmla="*/ 170 w 252"/>
                <a:gd name="T67" fmla="*/ 98 h 226"/>
                <a:gd name="T68" fmla="*/ 170 w 252"/>
                <a:gd name="T69" fmla="*/ 116 h 226"/>
                <a:gd name="T70" fmla="*/ 160 w 252"/>
                <a:gd name="T71" fmla="*/ 122 h 226"/>
                <a:gd name="T72" fmla="*/ 138 w 252"/>
                <a:gd name="T73" fmla="*/ 116 h 226"/>
                <a:gd name="T74" fmla="*/ 108 w 252"/>
                <a:gd name="T75" fmla="*/ 102 h 226"/>
                <a:gd name="T76" fmla="*/ 86 w 252"/>
                <a:gd name="T77" fmla="*/ 102 h 226"/>
                <a:gd name="T78" fmla="*/ 78 w 252"/>
                <a:gd name="T79" fmla="*/ 114 h 226"/>
                <a:gd name="T80" fmla="*/ 82 w 252"/>
                <a:gd name="T81" fmla="*/ 140 h 226"/>
                <a:gd name="T82" fmla="*/ 94 w 252"/>
                <a:gd name="T83" fmla="*/ 170 h 226"/>
                <a:gd name="T84" fmla="*/ 94 w 252"/>
                <a:gd name="T85" fmla="*/ 188 h 226"/>
                <a:gd name="T86" fmla="*/ 84 w 252"/>
                <a:gd name="T87" fmla="*/ 194 h 226"/>
                <a:gd name="T88" fmla="*/ 62 w 252"/>
                <a:gd name="T89" fmla="*/ 188 h 226"/>
                <a:gd name="T90" fmla="*/ 30 w 252"/>
                <a:gd name="T91" fmla="*/ 176 h 226"/>
                <a:gd name="T92" fmla="*/ 10 w 252"/>
                <a:gd name="T93" fmla="*/ 174 h 226"/>
                <a:gd name="T94" fmla="*/ 0 w 252"/>
                <a:gd name="T95" fmla="*/ 188 h 226"/>
                <a:gd name="T96" fmla="*/ 6 w 252"/>
                <a:gd name="T97" fmla="*/ 212 h 226"/>
                <a:gd name="T98" fmla="*/ 16 w 252"/>
                <a:gd name="T99" fmla="*/ 224 h 2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2"/>
                <a:gd name="T151" fmla="*/ 0 h 226"/>
                <a:gd name="T152" fmla="*/ 252 w 252"/>
                <a:gd name="T153" fmla="*/ 226 h 2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2" h="226">
                  <a:moveTo>
                    <a:pt x="14" y="222"/>
                  </a:moveTo>
                  <a:lnTo>
                    <a:pt x="10" y="212"/>
                  </a:lnTo>
                  <a:lnTo>
                    <a:pt x="8" y="202"/>
                  </a:lnTo>
                  <a:lnTo>
                    <a:pt x="6" y="194"/>
                  </a:lnTo>
                  <a:lnTo>
                    <a:pt x="6" y="188"/>
                  </a:lnTo>
                  <a:lnTo>
                    <a:pt x="6" y="184"/>
                  </a:lnTo>
                  <a:lnTo>
                    <a:pt x="8" y="180"/>
                  </a:lnTo>
                  <a:lnTo>
                    <a:pt x="12" y="178"/>
                  </a:lnTo>
                  <a:lnTo>
                    <a:pt x="16" y="178"/>
                  </a:lnTo>
                  <a:lnTo>
                    <a:pt x="22" y="178"/>
                  </a:lnTo>
                  <a:lnTo>
                    <a:pt x="30" y="180"/>
                  </a:lnTo>
                  <a:lnTo>
                    <a:pt x="38" y="184"/>
                  </a:lnTo>
                  <a:lnTo>
                    <a:pt x="50" y="188"/>
                  </a:lnTo>
                  <a:lnTo>
                    <a:pt x="60" y="194"/>
                  </a:lnTo>
                  <a:lnTo>
                    <a:pt x="70" y="196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90" y="198"/>
                  </a:lnTo>
                  <a:lnTo>
                    <a:pt x="96" y="194"/>
                  </a:lnTo>
                  <a:lnTo>
                    <a:pt x="98" y="190"/>
                  </a:lnTo>
                  <a:lnTo>
                    <a:pt x="100" y="184"/>
                  </a:lnTo>
                  <a:lnTo>
                    <a:pt x="100" y="178"/>
                  </a:lnTo>
                  <a:lnTo>
                    <a:pt x="98" y="170"/>
                  </a:lnTo>
                  <a:lnTo>
                    <a:pt x="94" y="160"/>
                  </a:lnTo>
                  <a:lnTo>
                    <a:pt x="90" y="148"/>
                  </a:lnTo>
                  <a:lnTo>
                    <a:pt x="86" y="138"/>
                  </a:lnTo>
                  <a:lnTo>
                    <a:pt x="84" y="130"/>
                  </a:lnTo>
                  <a:lnTo>
                    <a:pt x="82" y="122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4" y="108"/>
                  </a:lnTo>
                  <a:lnTo>
                    <a:pt x="88" y="106"/>
                  </a:lnTo>
                  <a:lnTo>
                    <a:pt x="92" y="106"/>
                  </a:lnTo>
                  <a:lnTo>
                    <a:pt x="98" y="106"/>
                  </a:lnTo>
                  <a:lnTo>
                    <a:pt x="106" y="108"/>
                  </a:lnTo>
                  <a:lnTo>
                    <a:pt x="116" y="110"/>
                  </a:lnTo>
                  <a:lnTo>
                    <a:pt x="126" y="116"/>
                  </a:lnTo>
                  <a:lnTo>
                    <a:pt x="136" y="120"/>
                  </a:lnTo>
                  <a:lnTo>
                    <a:pt x="146" y="124"/>
                  </a:lnTo>
                  <a:lnTo>
                    <a:pt x="154" y="126"/>
                  </a:lnTo>
                  <a:lnTo>
                    <a:pt x="162" y="126"/>
                  </a:lnTo>
                  <a:lnTo>
                    <a:pt x="166" y="124"/>
                  </a:lnTo>
                  <a:lnTo>
                    <a:pt x="172" y="122"/>
                  </a:lnTo>
                  <a:lnTo>
                    <a:pt x="174" y="118"/>
                  </a:lnTo>
                  <a:lnTo>
                    <a:pt x="176" y="112"/>
                  </a:lnTo>
                  <a:lnTo>
                    <a:pt x="176" y="104"/>
                  </a:lnTo>
                  <a:lnTo>
                    <a:pt x="174" y="96"/>
                  </a:lnTo>
                  <a:lnTo>
                    <a:pt x="172" y="86"/>
                  </a:lnTo>
                  <a:lnTo>
                    <a:pt x="166" y="76"/>
                  </a:lnTo>
                  <a:lnTo>
                    <a:pt x="162" y="66"/>
                  </a:lnTo>
                  <a:lnTo>
                    <a:pt x="160" y="56"/>
                  </a:lnTo>
                  <a:lnTo>
                    <a:pt x="158" y="48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62" y="34"/>
                  </a:lnTo>
                  <a:lnTo>
                    <a:pt x="164" y="32"/>
                  </a:lnTo>
                  <a:lnTo>
                    <a:pt x="168" y="32"/>
                  </a:lnTo>
                  <a:lnTo>
                    <a:pt x="174" y="32"/>
                  </a:lnTo>
                  <a:lnTo>
                    <a:pt x="182" y="34"/>
                  </a:lnTo>
                  <a:lnTo>
                    <a:pt x="192" y="38"/>
                  </a:lnTo>
                  <a:lnTo>
                    <a:pt x="202" y="42"/>
                  </a:lnTo>
                  <a:lnTo>
                    <a:pt x="212" y="46"/>
                  </a:lnTo>
                  <a:lnTo>
                    <a:pt x="222" y="50"/>
                  </a:lnTo>
                  <a:lnTo>
                    <a:pt x="230" y="52"/>
                  </a:lnTo>
                  <a:lnTo>
                    <a:pt x="238" y="52"/>
                  </a:lnTo>
                  <a:lnTo>
                    <a:pt x="244" y="52"/>
                  </a:lnTo>
                  <a:lnTo>
                    <a:pt x="248" y="48"/>
                  </a:lnTo>
                  <a:lnTo>
                    <a:pt x="250" y="44"/>
                  </a:lnTo>
                  <a:lnTo>
                    <a:pt x="252" y="38"/>
                  </a:lnTo>
                  <a:lnTo>
                    <a:pt x="252" y="32"/>
                  </a:lnTo>
                  <a:lnTo>
                    <a:pt x="250" y="24"/>
                  </a:lnTo>
                  <a:lnTo>
                    <a:pt x="248" y="14"/>
                  </a:lnTo>
                  <a:lnTo>
                    <a:pt x="242" y="2"/>
                  </a:lnTo>
                  <a:lnTo>
                    <a:pt x="242" y="0"/>
                  </a:lnTo>
                  <a:lnTo>
                    <a:pt x="238" y="2"/>
                  </a:lnTo>
                  <a:lnTo>
                    <a:pt x="238" y="4"/>
                  </a:lnTo>
                  <a:lnTo>
                    <a:pt x="242" y="14"/>
                  </a:lnTo>
                  <a:lnTo>
                    <a:pt x="246" y="24"/>
                  </a:lnTo>
                  <a:lnTo>
                    <a:pt x="248" y="32"/>
                  </a:lnTo>
                  <a:lnTo>
                    <a:pt x="248" y="38"/>
                  </a:lnTo>
                  <a:lnTo>
                    <a:pt x="246" y="42"/>
                  </a:lnTo>
                  <a:lnTo>
                    <a:pt x="244" y="46"/>
                  </a:lnTo>
                  <a:lnTo>
                    <a:pt x="242" y="48"/>
                  </a:lnTo>
                  <a:lnTo>
                    <a:pt x="236" y="48"/>
                  </a:lnTo>
                  <a:lnTo>
                    <a:pt x="230" y="48"/>
                  </a:lnTo>
                  <a:lnTo>
                    <a:pt x="224" y="46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2" y="34"/>
                  </a:lnTo>
                  <a:lnTo>
                    <a:pt x="184" y="30"/>
                  </a:lnTo>
                  <a:lnTo>
                    <a:pt x="176" y="28"/>
                  </a:lnTo>
                  <a:lnTo>
                    <a:pt x="168" y="28"/>
                  </a:lnTo>
                  <a:lnTo>
                    <a:pt x="162" y="28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54" y="42"/>
                  </a:lnTo>
                  <a:lnTo>
                    <a:pt x="154" y="48"/>
                  </a:lnTo>
                  <a:lnTo>
                    <a:pt x="156" y="56"/>
                  </a:lnTo>
                  <a:lnTo>
                    <a:pt x="158" y="66"/>
                  </a:lnTo>
                  <a:lnTo>
                    <a:pt x="162" y="78"/>
                  </a:lnTo>
                  <a:lnTo>
                    <a:pt x="166" y="88"/>
                  </a:lnTo>
                  <a:lnTo>
                    <a:pt x="170" y="98"/>
                  </a:lnTo>
                  <a:lnTo>
                    <a:pt x="170" y="104"/>
                  </a:lnTo>
                  <a:lnTo>
                    <a:pt x="172" y="110"/>
                  </a:lnTo>
                  <a:lnTo>
                    <a:pt x="170" y="116"/>
                  </a:lnTo>
                  <a:lnTo>
                    <a:pt x="168" y="118"/>
                  </a:lnTo>
                  <a:lnTo>
                    <a:pt x="164" y="120"/>
                  </a:lnTo>
                  <a:lnTo>
                    <a:pt x="160" y="122"/>
                  </a:lnTo>
                  <a:lnTo>
                    <a:pt x="154" y="120"/>
                  </a:lnTo>
                  <a:lnTo>
                    <a:pt x="146" y="118"/>
                  </a:lnTo>
                  <a:lnTo>
                    <a:pt x="138" y="116"/>
                  </a:lnTo>
                  <a:lnTo>
                    <a:pt x="128" y="110"/>
                  </a:lnTo>
                  <a:lnTo>
                    <a:pt x="116" y="106"/>
                  </a:lnTo>
                  <a:lnTo>
                    <a:pt x="108" y="102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6" y="102"/>
                  </a:lnTo>
                  <a:lnTo>
                    <a:pt x="82" y="104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8" y="122"/>
                  </a:lnTo>
                  <a:lnTo>
                    <a:pt x="78" y="130"/>
                  </a:lnTo>
                  <a:lnTo>
                    <a:pt x="82" y="140"/>
                  </a:lnTo>
                  <a:lnTo>
                    <a:pt x="86" y="150"/>
                  </a:lnTo>
                  <a:lnTo>
                    <a:pt x="90" y="162"/>
                  </a:lnTo>
                  <a:lnTo>
                    <a:pt x="94" y="170"/>
                  </a:lnTo>
                  <a:lnTo>
                    <a:pt x="94" y="178"/>
                  </a:lnTo>
                  <a:lnTo>
                    <a:pt x="94" y="184"/>
                  </a:lnTo>
                  <a:lnTo>
                    <a:pt x="94" y="188"/>
                  </a:lnTo>
                  <a:lnTo>
                    <a:pt x="92" y="192"/>
                  </a:lnTo>
                  <a:lnTo>
                    <a:pt x="88" y="194"/>
                  </a:lnTo>
                  <a:lnTo>
                    <a:pt x="84" y="194"/>
                  </a:lnTo>
                  <a:lnTo>
                    <a:pt x="78" y="194"/>
                  </a:lnTo>
                  <a:lnTo>
                    <a:pt x="70" y="192"/>
                  </a:lnTo>
                  <a:lnTo>
                    <a:pt x="62" y="188"/>
                  </a:lnTo>
                  <a:lnTo>
                    <a:pt x="52" y="184"/>
                  </a:lnTo>
                  <a:lnTo>
                    <a:pt x="40" y="180"/>
                  </a:lnTo>
                  <a:lnTo>
                    <a:pt x="30" y="176"/>
                  </a:lnTo>
                  <a:lnTo>
                    <a:pt x="22" y="174"/>
                  </a:lnTo>
                  <a:lnTo>
                    <a:pt x="16" y="174"/>
                  </a:lnTo>
                  <a:lnTo>
                    <a:pt x="10" y="174"/>
                  </a:lnTo>
                  <a:lnTo>
                    <a:pt x="6" y="178"/>
                  </a:lnTo>
                  <a:lnTo>
                    <a:pt x="2" y="182"/>
                  </a:lnTo>
                  <a:lnTo>
                    <a:pt x="0" y="188"/>
                  </a:lnTo>
                  <a:lnTo>
                    <a:pt x="2" y="194"/>
                  </a:lnTo>
                  <a:lnTo>
                    <a:pt x="2" y="204"/>
                  </a:lnTo>
                  <a:lnTo>
                    <a:pt x="6" y="212"/>
                  </a:lnTo>
                  <a:lnTo>
                    <a:pt x="10" y="224"/>
                  </a:lnTo>
                  <a:lnTo>
                    <a:pt x="10" y="226"/>
                  </a:lnTo>
                  <a:lnTo>
                    <a:pt x="16" y="224"/>
                  </a:lnTo>
                  <a:lnTo>
                    <a:pt x="14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1" name="Freeform 32"/>
            <p:cNvSpPr>
              <a:spLocks/>
            </p:cNvSpPr>
            <p:nvPr/>
          </p:nvSpPr>
          <p:spPr bwMode="auto">
            <a:xfrm>
              <a:off x="3418" y="942"/>
              <a:ext cx="292" cy="330"/>
            </a:xfrm>
            <a:custGeom>
              <a:avLst/>
              <a:gdLst>
                <a:gd name="T0" fmla="*/ 32 w 292"/>
                <a:gd name="T1" fmla="*/ 6 h 330"/>
                <a:gd name="T2" fmla="*/ 48 w 292"/>
                <a:gd name="T3" fmla="*/ 12 h 330"/>
                <a:gd name="T4" fmla="*/ 42 w 292"/>
                <a:gd name="T5" fmla="*/ 38 h 330"/>
                <a:gd name="T6" fmla="*/ 26 w 292"/>
                <a:gd name="T7" fmla="*/ 78 h 330"/>
                <a:gd name="T8" fmla="*/ 34 w 292"/>
                <a:gd name="T9" fmla="*/ 98 h 330"/>
                <a:gd name="T10" fmla="*/ 64 w 292"/>
                <a:gd name="T11" fmla="*/ 94 h 330"/>
                <a:gd name="T12" fmla="*/ 104 w 292"/>
                <a:gd name="T13" fmla="*/ 82 h 330"/>
                <a:gd name="T14" fmla="*/ 118 w 292"/>
                <a:gd name="T15" fmla="*/ 88 h 330"/>
                <a:gd name="T16" fmla="*/ 112 w 292"/>
                <a:gd name="T17" fmla="*/ 116 h 330"/>
                <a:gd name="T18" fmla="*/ 98 w 292"/>
                <a:gd name="T19" fmla="*/ 154 h 330"/>
                <a:gd name="T20" fmla="*/ 104 w 292"/>
                <a:gd name="T21" fmla="*/ 174 h 330"/>
                <a:gd name="T22" fmla="*/ 136 w 292"/>
                <a:gd name="T23" fmla="*/ 172 h 330"/>
                <a:gd name="T24" fmla="*/ 174 w 292"/>
                <a:gd name="T25" fmla="*/ 160 h 330"/>
                <a:gd name="T26" fmla="*/ 190 w 292"/>
                <a:gd name="T27" fmla="*/ 166 h 330"/>
                <a:gd name="T28" fmla="*/ 184 w 292"/>
                <a:gd name="T29" fmla="*/ 192 h 330"/>
                <a:gd name="T30" fmla="*/ 168 w 292"/>
                <a:gd name="T31" fmla="*/ 232 h 330"/>
                <a:gd name="T32" fmla="*/ 176 w 292"/>
                <a:gd name="T33" fmla="*/ 252 h 330"/>
                <a:gd name="T34" fmla="*/ 206 w 292"/>
                <a:gd name="T35" fmla="*/ 248 h 330"/>
                <a:gd name="T36" fmla="*/ 246 w 292"/>
                <a:gd name="T37" fmla="*/ 236 h 330"/>
                <a:gd name="T38" fmla="*/ 260 w 292"/>
                <a:gd name="T39" fmla="*/ 242 h 330"/>
                <a:gd name="T40" fmla="*/ 256 w 292"/>
                <a:gd name="T41" fmla="*/ 270 h 330"/>
                <a:gd name="T42" fmla="*/ 240 w 292"/>
                <a:gd name="T43" fmla="*/ 308 h 330"/>
                <a:gd name="T44" fmla="*/ 248 w 292"/>
                <a:gd name="T45" fmla="*/ 328 h 330"/>
                <a:gd name="T46" fmla="*/ 278 w 292"/>
                <a:gd name="T47" fmla="*/ 326 h 330"/>
                <a:gd name="T48" fmla="*/ 288 w 292"/>
                <a:gd name="T49" fmla="*/ 318 h 330"/>
                <a:gd name="T50" fmla="*/ 254 w 292"/>
                <a:gd name="T51" fmla="*/ 326 h 330"/>
                <a:gd name="T52" fmla="*/ 244 w 292"/>
                <a:gd name="T53" fmla="*/ 314 h 330"/>
                <a:gd name="T54" fmla="*/ 254 w 292"/>
                <a:gd name="T55" fmla="*/ 282 h 330"/>
                <a:gd name="T56" fmla="*/ 266 w 292"/>
                <a:gd name="T57" fmla="*/ 246 h 330"/>
                <a:gd name="T58" fmla="*/ 252 w 292"/>
                <a:gd name="T59" fmla="*/ 232 h 330"/>
                <a:gd name="T60" fmla="*/ 216 w 292"/>
                <a:gd name="T61" fmla="*/ 240 h 330"/>
                <a:gd name="T62" fmla="*/ 182 w 292"/>
                <a:gd name="T63" fmla="*/ 248 h 330"/>
                <a:gd name="T64" fmla="*/ 172 w 292"/>
                <a:gd name="T65" fmla="*/ 238 h 330"/>
                <a:gd name="T66" fmla="*/ 184 w 292"/>
                <a:gd name="T67" fmla="*/ 206 h 330"/>
                <a:gd name="T68" fmla="*/ 194 w 292"/>
                <a:gd name="T69" fmla="*/ 170 h 330"/>
                <a:gd name="T70" fmla="*/ 182 w 292"/>
                <a:gd name="T71" fmla="*/ 154 h 330"/>
                <a:gd name="T72" fmla="*/ 144 w 292"/>
                <a:gd name="T73" fmla="*/ 164 h 330"/>
                <a:gd name="T74" fmla="*/ 112 w 292"/>
                <a:gd name="T75" fmla="*/ 172 h 330"/>
                <a:gd name="T76" fmla="*/ 102 w 292"/>
                <a:gd name="T77" fmla="*/ 160 h 330"/>
                <a:gd name="T78" fmla="*/ 112 w 292"/>
                <a:gd name="T79" fmla="*/ 128 h 330"/>
                <a:gd name="T80" fmla="*/ 124 w 292"/>
                <a:gd name="T81" fmla="*/ 92 h 330"/>
                <a:gd name="T82" fmla="*/ 110 w 292"/>
                <a:gd name="T83" fmla="*/ 78 h 330"/>
                <a:gd name="T84" fmla="*/ 74 w 292"/>
                <a:gd name="T85" fmla="*/ 86 h 330"/>
                <a:gd name="T86" fmla="*/ 40 w 292"/>
                <a:gd name="T87" fmla="*/ 94 h 330"/>
                <a:gd name="T88" fmla="*/ 30 w 292"/>
                <a:gd name="T89" fmla="*/ 84 h 330"/>
                <a:gd name="T90" fmla="*/ 42 w 292"/>
                <a:gd name="T91" fmla="*/ 52 h 330"/>
                <a:gd name="T92" fmla="*/ 52 w 292"/>
                <a:gd name="T93" fmla="*/ 16 h 330"/>
                <a:gd name="T94" fmla="*/ 38 w 292"/>
                <a:gd name="T95" fmla="*/ 0 h 330"/>
                <a:gd name="T96" fmla="*/ 2 w 292"/>
                <a:gd name="T97" fmla="*/ 10 h 3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2"/>
                <a:gd name="T148" fmla="*/ 0 h 330"/>
                <a:gd name="T149" fmla="*/ 292 w 292"/>
                <a:gd name="T150" fmla="*/ 330 h 3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2" h="330">
                  <a:moveTo>
                    <a:pt x="4" y="14"/>
                  </a:moveTo>
                  <a:lnTo>
                    <a:pt x="14" y="10"/>
                  </a:lnTo>
                  <a:lnTo>
                    <a:pt x="24" y="6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6" y="8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2" y="38"/>
                  </a:lnTo>
                  <a:lnTo>
                    <a:pt x="36" y="48"/>
                  </a:lnTo>
                  <a:lnTo>
                    <a:pt x="32" y="60"/>
                  </a:lnTo>
                  <a:lnTo>
                    <a:pt x="28" y="68"/>
                  </a:lnTo>
                  <a:lnTo>
                    <a:pt x="26" y="78"/>
                  </a:lnTo>
                  <a:lnTo>
                    <a:pt x="26" y="84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0" y="100"/>
                  </a:lnTo>
                  <a:lnTo>
                    <a:pt x="46" y="100"/>
                  </a:lnTo>
                  <a:lnTo>
                    <a:pt x="54" y="98"/>
                  </a:lnTo>
                  <a:lnTo>
                    <a:pt x="64" y="94"/>
                  </a:lnTo>
                  <a:lnTo>
                    <a:pt x="76" y="90"/>
                  </a:lnTo>
                  <a:lnTo>
                    <a:pt x="86" y="86"/>
                  </a:lnTo>
                  <a:lnTo>
                    <a:pt x="96" y="84"/>
                  </a:lnTo>
                  <a:lnTo>
                    <a:pt x="104" y="82"/>
                  </a:lnTo>
                  <a:lnTo>
                    <a:pt x="108" y="82"/>
                  </a:lnTo>
                  <a:lnTo>
                    <a:pt x="114" y="84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6" y="106"/>
                  </a:lnTo>
                  <a:lnTo>
                    <a:pt x="112" y="116"/>
                  </a:lnTo>
                  <a:lnTo>
                    <a:pt x="108" y="126"/>
                  </a:lnTo>
                  <a:lnTo>
                    <a:pt x="104" y="136"/>
                  </a:lnTo>
                  <a:lnTo>
                    <a:pt x="100" y="146"/>
                  </a:lnTo>
                  <a:lnTo>
                    <a:pt x="98" y="154"/>
                  </a:lnTo>
                  <a:lnTo>
                    <a:pt x="96" y="162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4" y="174"/>
                  </a:lnTo>
                  <a:lnTo>
                    <a:pt x="110" y="176"/>
                  </a:lnTo>
                  <a:lnTo>
                    <a:pt x="118" y="176"/>
                  </a:lnTo>
                  <a:lnTo>
                    <a:pt x="126" y="174"/>
                  </a:lnTo>
                  <a:lnTo>
                    <a:pt x="136" y="172"/>
                  </a:lnTo>
                  <a:lnTo>
                    <a:pt x="146" y="168"/>
                  </a:lnTo>
                  <a:lnTo>
                    <a:pt x="158" y="164"/>
                  </a:lnTo>
                  <a:lnTo>
                    <a:pt x="166" y="162"/>
                  </a:lnTo>
                  <a:lnTo>
                    <a:pt x="174" y="160"/>
                  </a:lnTo>
                  <a:lnTo>
                    <a:pt x="180" y="160"/>
                  </a:lnTo>
                  <a:lnTo>
                    <a:pt x="184" y="160"/>
                  </a:lnTo>
                  <a:lnTo>
                    <a:pt x="188" y="162"/>
                  </a:lnTo>
                  <a:lnTo>
                    <a:pt x="190" y="166"/>
                  </a:lnTo>
                  <a:lnTo>
                    <a:pt x="190" y="170"/>
                  </a:lnTo>
                  <a:lnTo>
                    <a:pt x="190" y="176"/>
                  </a:lnTo>
                  <a:lnTo>
                    <a:pt x="188" y="184"/>
                  </a:lnTo>
                  <a:lnTo>
                    <a:pt x="184" y="192"/>
                  </a:lnTo>
                  <a:lnTo>
                    <a:pt x="180" y="202"/>
                  </a:lnTo>
                  <a:lnTo>
                    <a:pt x="174" y="214"/>
                  </a:lnTo>
                  <a:lnTo>
                    <a:pt x="170" y="224"/>
                  </a:lnTo>
                  <a:lnTo>
                    <a:pt x="168" y="232"/>
                  </a:lnTo>
                  <a:lnTo>
                    <a:pt x="168" y="238"/>
                  </a:lnTo>
                  <a:lnTo>
                    <a:pt x="170" y="244"/>
                  </a:lnTo>
                  <a:lnTo>
                    <a:pt x="172" y="248"/>
                  </a:lnTo>
                  <a:lnTo>
                    <a:pt x="176" y="252"/>
                  </a:lnTo>
                  <a:lnTo>
                    <a:pt x="182" y="254"/>
                  </a:lnTo>
                  <a:lnTo>
                    <a:pt x="190" y="254"/>
                  </a:lnTo>
                  <a:lnTo>
                    <a:pt x="198" y="252"/>
                  </a:lnTo>
                  <a:lnTo>
                    <a:pt x="206" y="248"/>
                  </a:lnTo>
                  <a:lnTo>
                    <a:pt x="218" y="244"/>
                  </a:lnTo>
                  <a:lnTo>
                    <a:pt x="228" y="240"/>
                  </a:lnTo>
                  <a:lnTo>
                    <a:pt x="238" y="238"/>
                  </a:lnTo>
                  <a:lnTo>
                    <a:pt x="246" y="236"/>
                  </a:lnTo>
                  <a:lnTo>
                    <a:pt x="252" y="236"/>
                  </a:lnTo>
                  <a:lnTo>
                    <a:pt x="256" y="238"/>
                  </a:lnTo>
                  <a:lnTo>
                    <a:pt x="258" y="240"/>
                  </a:lnTo>
                  <a:lnTo>
                    <a:pt x="260" y="242"/>
                  </a:lnTo>
                  <a:lnTo>
                    <a:pt x="262" y="248"/>
                  </a:lnTo>
                  <a:lnTo>
                    <a:pt x="260" y="254"/>
                  </a:lnTo>
                  <a:lnTo>
                    <a:pt x="258" y="260"/>
                  </a:lnTo>
                  <a:lnTo>
                    <a:pt x="256" y="270"/>
                  </a:lnTo>
                  <a:lnTo>
                    <a:pt x="250" y="280"/>
                  </a:lnTo>
                  <a:lnTo>
                    <a:pt x="246" y="290"/>
                  </a:lnTo>
                  <a:lnTo>
                    <a:pt x="242" y="300"/>
                  </a:lnTo>
                  <a:lnTo>
                    <a:pt x="240" y="308"/>
                  </a:lnTo>
                  <a:lnTo>
                    <a:pt x="240" y="316"/>
                  </a:lnTo>
                  <a:lnTo>
                    <a:pt x="240" y="322"/>
                  </a:lnTo>
                  <a:lnTo>
                    <a:pt x="244" y="326"/>
                  </a:lnTo>
                  <a:lnTo>
                    <a:pt x="248" y="328"/>
                  </a:lnTo>
                  <a:lnTo>
                    <a:pt x="254" y="330"/>
                  </a:lnTo>
                  <a:lnTo>
                    <a:pt x="260" y="330"/>
                  </a:lnTo>
                  <a:lnTo>
                    <a:pt x="268" y="328"/>
                  </a:lnTo>
                  <a:lnTo>
                    <a:pt x="278" y="326"/>
                  </a:lnTo>
                  <a:lnTo>
                    <a:pt x="290" y="322"/>
                  </a:lnTo>
                  <a:lnTo>
                    <a:pt x="292" y="320"/>
                  </a:lnTo>
                  <a:lnTo>
                    <a:pt x="290" y="316"/>
                  </a:lnTo>
                  <a:lnTo>
                    <a:pt x="288" y="318"/>
                  </a:lnTo>
                  <a:lnTo>
                    <a:pt x="276" y="322"/>
                  </a:lnTo>
                  <a:lnTo>
                    <a:pt x="268" y="324"/>
                  </a:lnTo>
                  <a:lnTo>
                    <a:pt x="260" y="326"/>
                  </a:lnTo>
                  <a:lnTo>
                    <a:pt x="254" y="326"/>
                  </a:lnTo>
                  <a:lnTo>
                    <a:pt x="250" y="324"/>
                  </a:lnTo>
                  <a:lnTo>
                    <a:pt x="246" y="322"/>
                  </a:lnTo>
                  <a:lnTo>
                    <a:pt x="244" y="320"/>
                  </a:lnTo>
                  <a:lnTo>
                    <a:pt x="244" y="314"/>
                  </a:lnTo>
                  <a:lnTo>
                    <a:pt x="244" y="308"/>
                  </a:lnTo>
                  <a:lnTo>
                    <a:pt x="246" y="302"/>
                  </a:lnTo>
                  <a:lnTo>
                    <a:pt x="250" y="292"/>
                  </a:lnTo>
                  <a:lnTo>
                    <a:pt x="254" y="282"/>
                  </a:lnTo>
                  <a:lnTo>
                    <a:pt x="260" y="272"/>
                  </a:lnTo>
                  <a:lnTo>
                    <a:pt x="264" y="262"/>
                  </a:lnTo>
                  <a:lnTo>
                    <a:pt x="266" y="254"/>
                  </a:lnTo>
                  <a:lnTo>
                    <a:pt x="266" y="246"/>
                  </a:lnTo>
                  <a:lnTo>
                    <a:pt x="264" y="240"/>
                  </a:lnTo>
                  <a:lnTo>
                    <a:pt x="262" y="236"/>
                  </a:lnTo>
                  <a:lnTo>
                    <a:pt x="258" y="234"/>
                  </a:lnTo>
                  <a:lnTo>
                    <a:pt x="252" y="232"/>
                  </a:lnTo>
                  <a:lnTo>
                    <a:pt x="246" y="232"/>
                  </a:lnTo>
                  <a:lnTo>
                    <a:pt x="236" y="234"/>
                  </a:lnTo>
                  <a:lnTo>
                    <a:pt x="228" y="236"/>
                  </a:lnTo>
                  <a:lnTo>
                    <a:pt x="216" y="240"/>
                  </a:lnTo>
                  <a:lnTo>
                    <a:pt x="206" y="244"/>
                  </a:lnTo>
                  <a:lnTo>
                    <a:pt x="196" y="248"/>
                  </a:lnTo>
                  <a:lnTo>
                    <a:pt x="188" y="248"/>
                  </a:lnTo>
                  <a:lnTo>
                    <a:pt x="182" y="248"/>
                  </a:lnTo>
                  <a:lnTo>
                    <a:pt x="178" y="248"/>
                  </a:lnTo>
                  <a:lnTo>
                    <a:pt x="176" y="246"/>
                  </a:lnTo>
                  <a:lnTo>
                    <a:pt x="174" y="242"/>
                  </a:lnTo>
                  <a:lnTo>
                    <a:pt x="172" y="238"/>
                  </a:lnTo>
                  <a:lnTo>
                    <a:pt x="174" y="232"/>
                  </a:lnTo>
                  <a:lnTo>
                    <a:pt x="176" y="224"/>
                  </a:lnTo>
                  <a:lnTo>
                    <a:pt x="178" y="216"/>
                  </a:lnTo>
                  <a:lnTo>
                    <a:pt x="184" y="206"/>
                  </a:lnTo>
                  <a:lnTo>
                    <a:pt x="188" y="194"/>
                  </a:lnTo>
                  <a:lnTo>
                    <a:pt x="192" y="186"/>
                  </a:lnTo>
                  <a:lnTo>
                    <a:pt x="194" y="176"/>
                  </a:lnTo>
                  <a:lnTo>
                    <a:pt x="194" y="170"/>
                  </a:lnTo>
                  <a:lnTo>
                    <a:pt x="194" y="164"/>
                  </a:lnTo>
                  <a:lnTo>
                    <a:pt x="192" y="160"/>
                  </a:lnTo>
                  <a:lnTo>
                    <a:pt x="186" y="156"/>
                  </a:lnTo>
                  <a:lnTo>
                    <a:pt x="182" y="154"/>
                  </a:lnTo>
                  <a:lnTo>
                    <a:pt x="174" y="154"/>
                  </a:lnTo>
                  <a:lnTo>
                    <a:pt x="166" y="156"/>
                  </a:lnTo>
                  <a:lnTo>
                    <a:pt x="156" y="160"/>
                  </a:lnTo>
                  <a:lnTo>
                    <a:pt x="144" y="164"/>
                  </a:lnTo>
                  <a:lnTo>
                    <a:pt x="134" y="168"/>
                  </a:lnTo>
                  <a:lnTo>
                    <a:pt x="126" y="170"/>
                  </a:lnTo>
                  <a:lnTo>
                    <a:pt x="118" y="172"/>
                  </a:lnTo>
                  <a:lnTo>
                    <a:pt x="112" y="172"/>
                  </a:lnTo>
                  <a:lnTo>
                    <a:pt x="108" y="170"/>
                  </a:lnTo>
                  <a:lnTo>
                    <a:pt x="104" y="168"/>
                  </a:lnTo>
                  <a:lnTo>
                    <a:pt x="102" y="166"/>
                  </a:lnTo>
                  <a:lnTo>
                    <a:pt x="102" y="160"/>
                  </a:lnTo>
                  <a:lnTo>
                    <a:pt x="102" y="154"/>
                  </a:lnTo>
                  <a:lnTo>
                    <a:pt x="104" y="148"/>
                  </a:lnTo>
                  <a:lnTo>
                    <a:pt x="108" y="138"/>
                  </a:lnTo>
                  <a:lnTo>
                    <a:pt x="112" y="128"/>
                  </a:lnTo>
                  <a:lnTo>
                    <a:pt x="118" y="118"/>
                  </a:lnTo>
                  <a:lnTo>
                    <a:pt x="120" y="108"/>
                  </a:lnTo>
                  <a:lnTo>
                    <a:pt x="122" y="100"/>
                  </a:lnTo>
                  <a:lnTo>
                    <a:pt x="124" y="92"/>
                  </a:lnTo>
                  <a:lnTo>
                    <a:pt x="122" y="86"/>
                  </a:lnTo>
                  <a:lnTo>
                    <a:pt x="120" y="82"/>
                  </a:lnTo>
                  <a:lnTo>
                    <a:pt x="116" y="80"/>
                  </a:lnTo>
                  <a:lnTo>
                    <a:pt x="110" y="78"/>
                  </a:lnTo>
                  <a:lnTo>
                    <a:pt x="102" y="78"/>
                  </a:lnTo>
                  <a:lnTo>
                    <a:pt x="94" y="80"/>
                  </a:lnTo>
                  <a:lnTo>
                    <a:pt x="84" y="82"/>
                  </a:lnTo>
                  <a:lnTo>
                    <a:pt x="74" y="86"/>
                  </a:lnTo>
                  <a:lnTo>
                    <a:pt x="64" y="90"/>
                  </a:lnTo>
                  <a:lnTo>
                    <a:pt x="54" y="92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2" y="70"/>
                  </a:lnTo>
                  <a:lnTo>
                    <a:pt x="36" y="62"/>
                  </a:lnTo>
                  <a:lnTo>
                    <a:pt x="42" y="52"/>
                  </a:lnTo>
                  <a:lnTo>
                    <a:pt x="46" y="40"/>
                  </a:lnTo>
                  <a:lnTo>
                    <a:pt x="50" y="30"/>
                  </a:lnTo>
                  <a:lnTo>
                    <a:pt x="52" y="22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2" name="Freeform 33"/>
            <p:cNvSpPr>
              <a:spLocks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112"/>
                <a:gd name="T53" fmla="*/ 112 w 1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3" name="Freeform 34"/>
            <p:cNvSpPr>
              <a:spLocks noEditPoints="1"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102 w 112"/>
                <a:gd name="T35" fmla="*/ 88 h 112"/>
                <a:gd name="T36" fmla="*/ 112 w 112"/>
                <a:gd name="T37" fmla="*/ 68 h 112"/>
                <a:gd name="T38" fmla="*/ 112 w 112"/>
                <a:gd name="T39" fmla="*/ 46 h 112"/>
                <a:gd name="T40" fmla="*/ 104 w 112"/>
                <a:gd name="T41" fmla="*/ 26 h 112"/>
                <a:gd name="T42" fmla="*/ 88 w 112"/>
                <a:gd name="T43" fmla="*/ 8 h 112"/>
                <a:gd name="T44" fmla="*/ 68 w 112"/>
                <a:gd name="T45" fmla="*/ 0 h 112"/>
                <a:gd name="T46" fmla="*/ 46 w 112"/>
                <a:gd name="T47" fmla="*/ 0 h 112"/>
                <a:gd name="T48" fmla="*/ 26 w 112"/>
                <a:gd name="T49" fmla="*/ 8 h 112"/>
                <a:gd name="T50" fmla="*/ 10 w 112"/>
                <a:gd name="T51" fmla="*/ 22 h 112"/>
                <a:gd name="T52" fmla="*/ 0 w 112"/>
                <a:gd name="T53" fmla="*/ 44 h 112"/>
                <a:gd name="T54" fmla="*/ 0 w 112"/>
                <a:gd name="T55" fmla="*/ 66 h 112"/>
                <a:gd name="T56" fmla="*/ 8 w 112"/>
                <a:gd name="T57" fmla="*/ 86 h 112"/>
                <a:gd name="T58" fmla="*/ 24 w 112"/>
                <a:gd name="T59" fmla="*/ 102 h 112"/>
                <a:gd name="T60" fmla="*/ 44 w 112"/>
                <a:gd name="T61" fmla="*/ 112 h 112"/>
                <a:gd name="T62" fmla="*/ 66 w 112"/>
                <a:gd name="T63" fmla="*/ 112 h 112"/>
                <a:gd name="T64" fmla="*/ 86 w 112"/>
                <a:gd name="T65" fmla="*/ 104 h 112"/>
                <a:gd name="T66" fmla="*/ 102 w 112"/>
                <a:gd name="T67" fmla="*/ 88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  <a:moveTo>
                    <a:pt x="102" y="88"/>
                  </a:moveTo>
                  <a:lnTo>
                    <a:pt x="112" y="68"/>
                  </a:lnTo>
                  <a:lnTo>
                    <a:pt x="112" y="46"/>
                  </a:lnTo>
                  <a:lnTo>
                    <a:pt x="104" y="26"/>
                  </a:lnTo>
                  <a:lnTo>
                    <a:pt x="88" y="8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6" y="8"/>
                  </a:lnTo>
                  <a:lnTo>
                    <a:pt x="1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8" y="86"/>
                  </a:lnTo>
                  <a:lnTo>
                    <a:pt x="24" y="102"/>
                  </a:lnTo>
                  <a:lnTo>
                    <a:pt x="44" y="112"/>
                  </a:lnTo>
                  <a:lnTo>
                    <a:pt x="66" y="112"/>
                  </a:lnTo>
                  <a:lnTo>
                    <a:pt x="86" y="104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4" name="Freeform 35"/>
            <p:cNvSpPr>
              <a:spLocks/>
            </p:cNvSpPr>
            <p:nvPr/>
          </p:nvSpPr>
          <p:spPr bwMode="auto">
            <a:xfrm>
              <a:off x="3214" y="1306"/>
              <a:ext cx="494" cy="4"/>
            </a:xfrm>
            <a:custGeom>
              <a:avLst/>
              <a:gdLst>
                <a:gd name="T0" fmla="*/ 2 w 494"/>
                <a:gd name="T1" fmla="*/ 4 h 4"/>
                <a:gd name="T2" fmla="*/ 492 w 494"/>
                <a:gd name="T3" fmla="*/ 4 h 4"/>
                <a:gd name="T4" fmla="*/ 494 w 494"/>
                <a:gd name="T5" fmla="*/ 4 h 4"/>
                <a:gd name="T6" fmla="*/ 494 w 494"/>
                <a:gd name="T7" fmla="*/ 0 h 4"/>
                <a:gd name="T8" fmla="*/ 492 w 494"/>
                <a:gd name="T9" fmla="*/ 0 h 4"/>
                <a:gd name="T10" fmla="*/ 2 w 494"/>
                <a:gd name="T11" fmla="*/ 0 h 4"/>
                <a:gd name="T12" fmla="*/ 0 w 494"/>
                <a:gd name="T13" fmla="*/ 0 h 4"/>
                <a:gd name="T14" fmla="*/ 0 w 494"/>
                <a:gd name="T15" fmla="*/ 4 h 4"/>
                <a:gd name="T16" fmla="*/ 2 w 494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4"/>
                <a:gd name="T29" fmla="*/ 494 w 49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4">
                  <a:moveTo>
                    <a:pt x="2" y="4"/>
                  </a:moveTo>
                  <a:lnTo>
                    <a:pt x="492" y="4"/>
                  </a:lnTo>
                  <a:lnTo>
                    <a:pt x="494" y="4"/>
                  </a:lnTo>
                  <a:lnTo>
                    <a:pt x="494" y="0"/>
                  </a:lnTo>
                  <a:lnTo>
                    <a:pt x="49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5" name="Freeform 36"/>
            <p:cNvSpPr>
              <a:spLocks/>
            </p:cNvSpPr>
            <p:nvPr/>
          </p:nvSpPr>
          <p:spPr bwMode="auto">
            <a:xfrm>
              <a:off x="3774" y="1306"/>
              <a:ext cx="368" cy="4"/>
            </a:xfrm>
            <a:custGeom>
              <a:avLst/>
              <a:gdLst>
                <a:gd name="T0" fmla="*/ 2 w 368"/>
                <a:gd name="T1" fmla="*/ 4 h 4"/>
                <a:gd name="T2" fmla="*/ 366 w 368"/>
                <a:gd name="T3" fmla="*/ 4 h 4"/>
                <a:gd name="T4" fmla="*/ 368 w 368"/>
                <a:gd name="T5" fmla="*/ 4 h 4"/>
                <a:gd name="T6" fmla="*/ 368 w 368"/>
                <a:gd name="T7" fmla="*/ 0 h 4"/>
                <a:gd name="T8" fmla="*/ 366 w 368"/>
                <a:gd name="T9" fmla="*/ 0 h 4"/>
                <a:gd name="T10" fmla="*/ 2 w 368"/>
                <a:gd name="T11" fmla="*/ 0 h 4"/>
                <a:gd name="T12" fmla="*/ 0 w 368"/>
                <a:gd name="T13" fmla="*/ 0 h 4"/>
                <a:gd name="T14" fmla="*/ 0 w 368"/>
                <a:gd name="T15" fmla="*/ 4 h 4"/>
                <a:gd name="T16" fmla="*/ 2 w 368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4"/>
                <a:gd name="T29" fmla="*/ 368 w 36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4">
                  <a:moveTo>
                    <a:pt x="2" y="4"/>
                  </a:moveTo>
                  <a:lnTo>
                    <a:pt x="366" y="4"/>
                  </a:lnTo>
                  <a:lnTo>
                    <a:pt x="368" y="4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6" name="Freeform 37"/>
            <p:cNvSpPr>
              <a:spLocks/>
            </p:cNvSpPr>
            <p:nvPr/>
          </p:nvSpPr>
          <p:spPr bwMode="auto">
            <a:xfrm>
              <a:off x="3214" y="1320"/>
              <a:ext cx="466" cy="4"/>
            </a:xfrm>
            <a:custGeom>
              <a:avLst/>
              <a:gdLst>
                <a:gd name="T0" fmla="*/ 2 w 466"/>
                <a:gd name="T1" fmla="*/ 4 h 4"/>
                <a:gd name="T2" fmla="*/ 464 w 466"/>
                <a:gd name="T3" fmla="*/ 4 h 4"/>
                <a:gd name="T4" fmla="*/ 466 w 466"/>
                <a:gd name="T5" fmla="*/ 4 h 4"/>
                <a:gd name="T6" fmla="*/ 466 w 466"/>
                <a:gd name="T7" fmla="*/ 0 h 4"/>
                <a:gd name="T8" fmla="*/ 464 w 466"/>
                <a:gd name="T9" fmla="*/ 0 h 4"/>
                <a:gd name="T10" fmla="*/ 2 w 466"/>
                <a:gd name="T11" fmla="*/ 0 h 4"/>
                <a:gd name="T12" fmla="*/ 0 w 466"/>
                <a:gd name="T13" fmla="*/ 0 h 4"/>
                <a:gd name="T14" fmla="*/ 0 w 466"/>
                <a:gd name="T15" fmla="*/ 4 h 4"/>
                <a:gd name="T16" fmla="*/ 2 w 466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"/>
                <a:gd name="T29" fmla="*/ 466 w 46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">
                  <a:moveTo>
                    <a:pt x="2" y="4"/>
                  </a:moveTo>
                  <a:lnTo>
                    <a:pt x="464" y="4"/>
                  </a:lnTo>
                  <a:lnTo>
                    <a:pt x="466" y="4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7" name="Freeform 38"/>
            <p:cNvSpPr>
              <a:spLocks/>
            </p:cNvSpPr>
            <p:nvPr/>
          </p:nvSpPr>
          <p:spPr bwMode="auto">
            <a:xfrm>
              <a:off x="3760" y="1324"/>
              <a:ext cx="388" cy="6"/>
            </a:xfrm>
            <a:custGeom>
              <a:avLst/>
              <a:gdLst>
                <a:gd name="T0" fmla="*/ 2 w 388"/>
                <a:gd name="T1" fmla="*/ 6 h 6"/>
                <a:gd name="T2" fmla="*/ 386 w 388"/>
                <a:gd name="T3" fmla="*/ 6 h 6"/>
                <a:gd name="T4" fmla="*/ 388 w 388"/>
                <a:gd name="T5" fmla="*/ 6 h 6"/>
                <a:gd name="T6" fmla="*/ 388 w 388"/>
                <a:gd name="T7" fmla="*/ 0 h 6"/>
                <a:gd name="T8" fmla="*/ 386 w 388"/>
                <a:gd name="T9" fmla="*/ 0 h 6"/>
                <a:gd name="T10" fmla="*/ 2 w 388"/>
                <a:gd name="T11" fmla="*/ 0 h 6"/>
                <a:gd name="T12" fmla="*/ 0 w 388"/>
                <a:gd name="T13" fmla="*/ 0 h 6"/>
                <a:gd name="T14" fmla="*/ 0 w 388"/>
                <a:gd name="T15" fmla="*/ 6 h 6"/>
                <a:gd name="T16" fmla="*/ 2 w 38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"/>
                <a:gd name="T28" fmla="*/ 0 h 6"/>
                <a:gd name="T29" fmla="*/ 388 w 38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" h="6">
                  <a:moveTo>
                    <a:pt x="2" y="6"/>
                  </a:moveTo>
                  <a:lnTo>
                    <a:pt x="386" y="6"/>
                  </a:lnTo>
                  <a:lnTo>
                    <a:pt x="388" y="6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8" name="Freeform 39"/>
            <p:cNvSpPr>
              <a:spLocks/>
            </p:cNvSpPr>
            <p:nvPr/>
          </p:nvSpPr>
          <p:spPr bwMode="auto">
            <a:xfrm>
              <a:off x="3214" y="1282"/>
              <a:ext cx="500" cy="10"/>
            </a:xfrm>
            <a:custGeom>
              <a:avLst/>
              <a:gdLst>
                <a:gd name="T0" fmla="*/ 2 w 500"/>
                <a:gd name="T1" fmla="*/ 6 h 10"/>
                <a:gd name="T2" fmla="*/ 496 w 500"/>
                <a:gd name="T3" fmla="*/ 10 h 10"/>
                <a:gd name="T4" fmla="*/ 500 w 500"/>
                <a:gd name="T5" fmla="*/ 10 h 10"/>
                <a:gd name="T6" fmla="*/ 500 w 500"/>
                <a:gd name="T7" fmla="*/ 6 h 10"/>
                <a:gd name="T8" fmla="*/ 496 w 500"/>
                <a:gd name="T9" fmla="*/ 6 h 10"/>
                <a:gd name="T10" fmla="*/ 2 w 500"/>
                <a:gd name="T11" fmla="*/ 0 h 10"/>
                <a:gd name="T12" fmla="*/ 0 w 500"/>
                <a:gd name="T13" fmla="*/ 0 h 10"/>
                <a:gd name="T14" fmla="*/ 0 w 500"/>
                <a:gd name="T15" fmla="*/ 6 h 10"/>
                <a:gd name="T16" fmla="*/ 2 w 500"/>
                <a:gd name="T17" fmla="*/ 6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0"/>
                <a:gd name="T28" fmla="*/ 0 h 10"/>
                <a:gd name="T29" fmla="*/ 500 w 50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0" h="10">
                  <a:moveTo>
                    <a:pt x="2" y="6"/>
                  </a:moveTo>
                  <a:lnTo>
                    <a:pt x="496" y="10"/>
                  </a:lnTo>
                  <a:lnTo>
                    <a:pt x="500" y="10"/>
                  </a:lnTo>
                  <a:lnTo>
                    <a:pt x="500" y="6"/>
                  </a:lnTo>
                  <a:lnTo>
                    <a:pt x="496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19" name="Freeform 40"/>
            <p:cNvSpPr>
              <a:spLocks/>
            </p:cNvSpPr>
            <p:nvPr/>
          </p:nvSpPr>
          <p:spPr bwMode="auto">
            <a:xfrm>
              <a:off x="3774" y="1282"/>
              <a:ext cx="368" cy="6"/>
            </a:xfrm>
            <a:custGeom>
              <a:avLst/>
              <a:gdLst>
                <a:gd name="T0" fmla="*/ 2 w 368"/>
                <a:gd name="T1" fmla="*/ 6 h 6"/>
                <a:gd name="T2" fmla="*/ 366 w 368"/>
                <a:gd name="T3" fmla="*/ 6 h 6"/>
                <a:gd name="T4" fmla="*/ 368 w 368"/>
                <a:gd name="T5" fmla="*/ 6 h 6"/>
                <a:gd name="T6" fmla="*/ 368 w 368"/>
                <a:gd name="T7" fmla="*/ 0 h 6"/>
                <a:gd name="T8" fmla="*/ 366 w 368"/>
                <a:gd name="T9" fmla="*/ 0 h 6"/>
                <a:gd name="T10" fmla="*/ 2 w 368"/>
                <a:gd name="T11" fmla="*/ 0 h 6"/>
                <a:gd name="T12" fmla="*/ 0 w 368"/>
                <a:gd name="T13" fmla="*/ 0 h 6"/>
                <a:gd name="T14" fmla="*/ 0 w 368"/>
                <a:gd name="T15" fmla="*/ 6 h 6"/>
                <a:gd name="T16" fmla="*/ 2 w 36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6"/>
                <a:gd name="T29" fmla="*/ 368 w 36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6">
                  <a:moveTo>
                    <a:pt x="2" y="6"/>
                  </a:moveTo>
                  <a:lnTo>
                    <a:pt x="366" y="6"/>
                  </a:lnTo>
                  <a:lnTo>
                    <a:pt x="368" y="6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8676" name="Text Box 41"/>
          <p:cNvSpPr txBox="1">
            <a:spLocks noChangeArrowheads="1"/>
          </p:cNvSpPr>
          <p:nvPr/>
        </p:nvSpPr>
        <p:spPr bwMode="auto">
          <a:xfrm>
            <a:off x="2590800" y="1077913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DVCS</a:t>
            </a:r>
          </a:p>
        </p:txBody>
      </p:sp>
      <p:sp>
        <p:nvSpPr>
          <p:cNvPr id="28677" name="Text Box 42"/>
          <p:cNvSpPr txBox="1">
            <a:spLocks noChangeArrowheads="1"/>
          </p:cNvSpPr>
          <p:nvPr/>
        </p:nvSpPr>
        <p:spPr bwMode="auto">
          <a:xfrm>
            <a:off x="5543550" y="1077913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Bethe-Heitler</a:t>
            </a:r>
          </a:p>
        </p:txBody>
      </p:sp>
      <p:sp>
        <p:nvSpPr>
          <p:cNvPr id="28678" name="Text Box 43"/>
          <p:cNvSpPr txBox="1">
            <a:spLocks noChangeArrowheads="1"/>
          </p:cNvSpPr>
          <p:nvPr/>
        </p:nvSpPr>
        <p:spPr bwMode="auto">
          <a:xfrm>
            <a:off x="2916238" y="1655763"/>
            <a:ext cx="668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b="1">
                <a:solidFill>
                  <a:srgbClr val="FF0000"/>
                </a:solidFill>
              </a:rPr>
              <a:t>GPDs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124075" y="3573463"/>
            <a:ext cx="4975225" cy="492125"/>
            <a:chOff x="1156" y="2532"/>
            <a:chExt cx="3134" cy="310"/>
          </a:xfrm>
        </p:grpSpPr>
        <p:sp>
          <p:nvSpPr>
            <p:cNvPr id="28682" name="Rectangle 53"/>
            <p:cNvSpPr>
              <a:spLocks noChangeArrowheads="1"/>
            </p:cNvSpPr>
            <p:nvPr/>
          </p:nvSpPr>
          <p:spPr bwMode="auto">
            <a:xfrm>
              <a:off x="1156" y="2532"/>
              <a:ext cx="3134" cy="3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600" b="1">
                  <a:solidFill>
                    <a:schemeClr val="accent2"/>
                  </a:solidFill>
                  <a:latin typeface="Times New Roman" pitchFamily="18" charset="0"/>
                </a:rPr>
                <a:t>Obs= Amp(DVCS+BH)      </a:t>
              </a:r>
              <a:r>
                <a:rPr lang="fr-FR" sz="2600" b="1">
                  <a:solidFill>
                    <a:srgbClr val="F91C17"/>
                  </a:solidFill>
                  <a:latin typeface="Times New Roman" pitchFamily="18" charset="0"/>
                </a:rPr>
                <a:t>CFFs</a:t>
              </a:r>
            </a:p>
          </p:txBody>
        </p:sp>
        <p:sp>
          <p:nvSpPr>
            <p:cNvPr id="28683" name="AutoShape 56"/>
            <p:cNvSpPr>
              <a:spLocks noChangeArrowheads="1"/>
            </p:cNvSpPr>
            <p:nvPr/>
          </p:nvSpPr>
          <p:spPr bwMode="auto">
            <a:xfrm>
              <a:off x="3333" y="2613"/>
              <a:ext cx="182" cy="182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6585" name="Rectangle 57"/>
          <p:cNvSpPr>
            <a:spLocks noChangeArrowheads="1"/>
          </p:cNvSpPr>
          <p:nvPr/>
        </p:nvSpPr>
        <p:spPr bwMode="auto">
          <a:xfrm>
            <a:off x="-541338" y="2328863"/>
            <a:ext cx="9761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Can one recover the </a:t>
            </a:r>
            <a:r>
              <a:rPr lang="fr-FR" sz="2800" b="1">
                <a:solidFill>
                  <a:srgbClr val="00B0F0"/>
                </a:solidFill>
                <a:latin typeface="Times New Roman" pitchFamily="18" charset="0"/>
              </a:rPr>
              <a:t>8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800" b="1">
                <a:solidFill>
                  <a:srgbClr val="F91C17"/>
                </a:solidFill>
                <a:latin typeface="Times New Roman" pitchFamily="18" charset="0"/>
              </a:rPr>
              <a:t>CFFs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from the DVCS observables?</a:t>
            </a:r>
            <a:endParaRPr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414338" y="4706938"/>
            <a:ext cx="81772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Two (quasi-) model-independent approaches </a:t>
            </a:r>
          </a:p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    to extract, at fixed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800" b="1" baseline="-25000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and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800" b="1" baseline="3000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800" b="1">
                <a:solidFill>
                  <a:srgbClr val="00B0F0"/>
                </a:solidFill>
                <a:latin typeface="Times New Roman" pitchFamily="18" charset="0"/>
              </a:rPr>
              <a:t>(« local » fitting)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,</a:t>
            </a:r>
          </a:p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     the CFFs from the DVCS observables</a:t>
            </a:r>
            <a:endParaRPr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406585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595563" y="96838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rgbClr val="FF0000"/>
                </a:solidFill>
                <a:latin typeface="Times New Roman" pitchFamily="18" charset="0"/>
              </a:rPr>
              <a:t>1/ «Brute force » fitting 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563563" y="765175"/>
            <a:ext cx="848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2400" b="1">
                <a:solidFill>
                  <a:srgbClr val="0000CC"/>
                </a:solidFill>
                <a:latin typeface="Times New Roman" pitchFamily="18" charset="0"/>
              </a:rPr>
              <a:t> minimization 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(with </a:t>
            </a:r>
            <a:r>
              <a:rPr lang="fr-FR" sz="2400" b="1">
                <a:solidFill>
                  <a:srgbClr val="FF0000"/>
                </a:solidFill>
                <a:latin typeface="Times New Roman" pitchFamily="18" charset="0"/>
              </a:rPr>
              <a:t>MINUIT + MINOS</a:t>
            </a:r>
            <a:r>
              <a:rPr lang="fr-FR" sz="2400" b="1">
                <a:solidFill>
                  <a:srgbClr val="0000CC"/>
                </a:solidFill>
                <a:latin typeface="Times New Roman" pitchFamily="18" charset="0"/>
              </a:rPr>
              <a:t>) of  the </a:t>
            </a:r>
          </a:p>
          <a:p>
            <a:pPr defTabSz="762000" eaLnBrk="0" hangingPunct="0"/>
            <a:r>
              <a:rPr lang="fr-FR" sz="2400" b="1">
                <a:solidFill>
                  <a:srgbClr val="0000CC"/>
                </a:solidFill>
                <a:latin typeface="Times New Roman" pitchFamily="18" charset="0"/>
              </a:rPr>
              <a:t>available DVCS observables at a given </a:t>
            </a:r>
            <a:r>
              <a:rPr lang="fr-FR" sz="2400" b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400" b="1" baseline="-25000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400" b="1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 and </a:t>
            </a:r>
            <a:r>
              <a:rPr lang="fr-FR" sz="2400" b="1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400" b="1" baseline="3000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 point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by varying the CFFs within a limited hyper-space </a:t>
            </a:r>
            <a:r>
              <a:rPr lang="fr-FR" sz="2400" b="1">
                <a:solidFill>
                  <a:srgbClr val="00B0F0"/>
                </a:solidFill>
                <a:latin typeface="Times New Roman" pitchFamily="18" charset="0"/>
              </a:rPr>
              <a:t>(e.g. 5xVGG)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84213" y="5946775"/>
            <a:ext cx="7764462" cy="795338"/>
            <a:chOff x="748" y="3748"/>
            <a:chExt cx="4891" cy="501"/>
          </a:xfrm>
        </p:grpSpPr>
        <p:sp>
          <p:nvSpPr>
            <p:cNvPr id="29706" name="Text Box 46"/>
            <p:cNvSpPr txBox="1">
              <a:spLocks noChangeArrowheads="1"/>
            </p:cNvSpPr>
            <p:nvPr/>
          </p:nvSpPr>
          <p:spPr bwMode="auto">
            <a:xfrm>
              <a:off x="748" y="3748"/>
              <a:ext cx="17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>
                  <a:solidFill>
                    <a:srgbClr val="00B050"/>
                  </a:solidFill>
                </a:rPr>
                <a:t>M.G. EPJA 37 (2008) 319</a:t>
              </a:r>
            </a:p>
          </p:txBody>
        </p:sp>
        <p:sp>
          <p:nvSpPr>
            <p:cNvPr id="29707" name="Text Box 47"/>
            <p:cNvSpPr txBox="1">
              <a:spLocks noChangeArrowheads="1"/>
            </p:cNvSpPr>
            <p:nvPr/>
          </p:nvSpPr>
          <p:spPr bwMode="auto">
            <a:xfrm>
              <a:off x="2835" y="3748"/>
              <a:ext cx="28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>
                  <a:solidFill>
                    <a:srgbClr val="00B050"/>
                  </a:solidFill>
                </a:rPr>
                <a:t>M.G. &amp; H. Moutarde, EPJA 42 (2009) 71</a:t>
              </a:r>
            </a:p>
          </p:txBody>
        </p:sp>
        <p:sp>
          <p:nvSpPr>
            <p:cNvPr id="29708" name="Text Box 48"/>
            <p:cNvSpPr txBox="1">
              <a:spLocks noChangeArrowheads="1"/>
            </p:cNvSpPr>
            <p:nvPr/>
          </p:nvSpPr>
          <p:spPr bwMode="auto">
            <a:xfrm>
              <a:off x="748" y="4016"/>
              <a:ext cx="17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>
                  <a:solidFill>
                    <a:srgbClr val="00B050"/>
                  </a:solidFill>
                </a:rPr>
                <a:t>M.G. PLB 689 (2010) 156</a:t>
              </a:r>
            </a:p>
          </p:txBody>
        </p:sp>
        <p:sp>
          <p:nvSpPr>
            <p:cNvPr id="29709" name="Text Box 49"/>
            <p:cNvSpPr txBox="1">
              <a:spLocks noChangeArrowheads="1"/>
            </p:cNvSpPr>
            <p:nvPr/>
          </p:nvSpPr>
          <p:spPr bwMode="auto">
            <a:xfrm>
              <a:off x="2848" y="4016"/>
              <a:ext cx="17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>
                  <a:solidFill>
                    <a:srgbClr val="00B050"/>
                  </a:solidFill>
                </a:rPr>
                <a:t>M.G. PLB 693 (2010) 17 </a:t>
              </a:r>
            </a:p>
          </p:txBody>
        </p:sp>
      </p:grpSp>
      <p:grpSp>
        <p:nvGrpSpPr>
          <p:cNvPr id="3" name="Groupe 12"/>
          <p:cNvGrpSpPr>
            <a:grpSpLocks/>
          </p:cNvGrpSpPr>
          <p:nvPr/>
        </p:nvGrpSpPr>
        <p:grpSpPr bwMode="auto">
          <a:xfrm>
            <a:off x="566738" y="2060575"/>
            <a:ext cx="6615112" cy="1939925"/>
            <a:chOff x="566738" y="2060575"/>
            <a:chExt cx="6615112" cy="1939925"/>
          </a:xfrm>
        </p:grpSpPr>
        <p:sp>
          <p:nvSpPr>
            <p:cNvPr id="29704" name="Rectangle 2"/>
            <p:cNvSpPr>
              <a:spLocks noChangeArrowheads="1"/>
            </p:cNvSpPr>
            <p:nvPr/>
          </p:nvSpPr>
          <p:spPr bwMode="auto">
            <a:xfrm>
              <a:off x="566738" y="2060575"/>
              <a:ext cx="6615112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400" b="1">
                  <a:solidFill>
                    <a:srgbClr val="0000CC"/>
                  </a:solidFill>
                  <a:latin typeface="Times New Roman" pitchFamily="18" charset="0"/>
                </a:rPr>
                <a:t>The problem can be (largely) undersconstrained:</a:t>
              </a:r>
            </a:p>
            <a:p>
              <a:pPr defTabSz="762000" eaLnBrk="0" hangingPunct="0"/>
              <a:r>
                <a:rPr lang="fr-FR" sz="2400" b="1">
                  <a:solidFill>
                    <a:srgbClr val="FF0000"/>
                  </a:solidFill>
                  <a:latin typeface="Times New Roman" pitchFamily="18" charset="0"/>
                </a:rPr>
                <a:t>JLab Hall A</a:t>
              </a:r>
              <a:r>
                <a:rPr lang="fr-FR" sz="2400" b="1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>
                  <a:solidFill>
                    <a:srgbClr val="00B0F0"/>
                  </a:solidFill>
                  <a:latin typeface="Times New Roman" pitchFamily="18" charset="0"/>
                </a:rPr>
                <a:t>pol. and unpol. X-sections</a:t>
              </a:r>
            </a:p>
            <a:p>
              <a:pPr defTabSz="762000" eaLnBrk="0" hangingPunct="0"/>
              <a:r>
                <a:rPr lang="fr-FR" sz="2400" b="1">
                  <a:solidFill>
                    <a:srgbClr val="FF0000"/>
                  </a:solidFill>
                  <a:latin typeface="Times New Roman" pitchFamily="18" charset="0"/>
                </a:rPr>
                <a:t>JLab CLAS</a:t>
              </a:r>
              <a:r>
                <a:rPr lang="fr-FR" sz="2400" b="1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>
                  <a:solidFill>
                    <a:srgbClr val="00B0F0"/>
                  </a:solidFill>
                  <a:latin typeface="Times New Roman" pitchFamily="18" charset="0"/>
                </a:rPr>
                <a:t>BSA + TSA</a:t>
              </a:r>
              <a:endParaRPr lang="fr-FR" sz="2400" b="1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defTabSz="762000" eaLnBrk="0" hangingPunct="0"/>
              <a:r>
                <a:rPr lang="fr-FR" sz="2400" b="1">
                  <a:solidFill>
                    <a:schemeClr val="accent2"/>
                  </a:solidFill>
                  <a:latin typeface="Times New Roman" pitchFamily="18" charset="0"/>
                </a:rPr>
                <a:t>		2 constraints and 8 parameters !</a:t>
              </a:r>
            </a:p>
            <a:p>
              <a:pPr defTabSz="762000" eaLnBrk="0" hangingPunct="0"/>
              <a:endParaRPr lang="fr-FR" sz="24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8" name="Flèche droite 57"/>
            <p:cNvSpPr/>
            <p:nvPr/>
          </p:nvSpPr>
          <p:spPr>
            <a:xfrm>
              <a:off x="1079500" y="3141663"/>
              <a:ext cx="755650" cy="574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611188" y="3357563"/>
            <a:ext cx="86058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However, as some observables are largely dominated by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a single or a few CFFs, there is a convergence (i.e. a well-defined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minimum </a:t>
            </a:r>
            <a:r>
              <a:rPr lang="fr-FR" sz="24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) for these latter CFFs.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635000" y="4676775"/>
            <a:ext cx="7608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The contribution of the non-converging CFF entering in 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the error bar of the converging ones.</a:t>
            </a:r>
            <a:endParaRPr lang="fr-FR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9" grpId="0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7191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1570038" y="5373688"/>
            <a:ext cx="4114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1476375" y="5689600"/>
            <a:ext cx="56610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Ds</a:t>
            </a:r>
            <a:r>
              <a:rPr lang="en-US" baseline="-25000">
                <a:latin typeface="Times New Roman" pitchFamily="18" charset="0"/>
              </a:rPr>
              <a:t>UL</a:t>
            </a:r>
            <a:r>
              <a:rPr lang="en-US">
                <a:latin typeface="Times New Roman" pitchFamily="18" charset="0"/>
              </a:rPr>
              <a:t> ~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sin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>
                <a:latin typeface="Times New Roman" pitchFamily="18" charset="0"/>
              </a:rPr>
              <a:t>Im{F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latin typeface="Times New Roman" pitchFamily="18" charset="0"/>
              </a:rPr>
              <a:t>+</a:t>
            </a:r>
            <a:r>
              <a:rPr lang="en-US">
                <a:latin typeface="Symbol" pitchFamily="18" charset="2"/>
              </a:rPr>
              <a:t>x</a:t>
            </a:r>
            <a:r>
              <a:rPr lang="en-US">
                <a:latin typeface="Times New Roman" pitchFamily="18" charset="0"/>
              </a:rPr>
              <a:t>(F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)(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+ x</a:t>
            </a:r>
            <a:r>
              <a:rPr lang="en-US" baseline="-25000">
                <a:latin typeface="Times New Roman" pitchFamily="18" charset="0"/>
              </a:rPr>
              <a:t>B</a:t>
            </a:r>
            <a:r>
              <a:rPr lang="en-US">
                <a:latin typeface="Times New Roman" pitchFamily="18" charset="0"/>
              </a:rPr>
              <a:t>/2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Times New Roman" pitchFamily="18" charset="0"/>
              </a:rPr>
              <a:t>) –</a:t>
            </a:r>
            <a:r>
              <a:rPr lang="en-US">
                <a:latin typeface="Symbol" pitchFamily="18" charset="2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kF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Monotype Corsiva" pitchFamily="66" charset="0"/>
              </a:rPr>
              <a:t>+…</a:t>
            </a:r>
            <a:r>
              <a:rPr lang="en-US">
                <a:latin typeface="Times New Roman" pitchFamily="18" charset="0"/>
              </a:rPr>
              <a:t>}d</a:t>
            </a:r>
            <a:r>
              <a:rPr lang="en-US">
                <a:latin typeface="Symbol" pitchFamily="18" charset="2"/>
              </a:rPr>
              <a:t>f</a:t>
            </a: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3333750" y="549910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6161088" y="5505450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8679" name="Text Box 3"/>
          <p:cNvSpPr txBox="1">
            <a:spLocks noChangeArrowheads="1"/>
          </p:cNvSpPr>
          <p:nvPr/>
        </p:nvSpPr>
        <p:spPr bwMode="auto">
          <a:xfrm>
            <a:off x="1463675" y="5199063"/>
            <a:ext cx="430530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Ds</a:t>
            </a:r>
            <a:r>
              <a:rPr lang="en-US" baseline="-25000">
                <a:latin typeface="Times New Roman" pitchFamily="18" charset="0"/>
              </a:rPr>
              <a:t>LU</a:t>
            </a:r>
            <a:r>
              <a:rPr lang="en-US">
                <a:latin typeface="Times New Roman" pitchFamily="18" charset="0"/>
              </a:rPr>
              <a:t> ~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sin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Im{F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+ </a:t>
            </a:r>
            <a:r>
              <a:rPr lang="en-US">
                <a:latin typeface="Symbol" pitchFamily="18" charset="2"/>
              </a:rPr>
              <a:t>x</a:t>
            </a:r>
            <a:r>
              <a:rPr lang="en-US">
                <a:latin typeface="Times New Roman" pitchFamily="18" charset="0"/>
              </a:rPr>
              <a:t>(F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)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-kF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Times New Roman" pitchFamily="18" charset="0"/>
              </a:rPr>
              <a:t>}d</a:t>
            </a:r>
            <a:r>
              <a:rPr lang="en-US">
                <a:latin typeface="Symbol" pitchFamily="18" charset="2"/>
              </a:rPr>
              <a:t>f</a:t>
            </a:r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4510088" y="5013325"/>
            <a:ext cx="184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0729" name="Rectangle 3"/>
          <p:cNvSpPr>
            <a:spLocks noChangeArrowheads="1"/>
          </p:cNvSpPr>
          <p:nvPr/>
        </p:nvSpPr>
        <p:spPr bwMode="auto">
          <a:xfrm>
            <a:off x="2024063" y="96838"/>
            <a:ext cx="464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rgbClr val="FF0000"/>
                </a:solidFill>
                <a:latin typeface="Times New Roman" pitchFamily="18" charset="0"/>
              </a:rPr>
              <a:t>2/ Mapping and linearization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55650" y="765175"/>
            <a:ext cx="8569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>
                <a:solidFill>
                  <a:srgbClr val="0000CC"/>
                </a:solidFill>
                <a:latin typeface="Times New Roman" pitchFamily="18" charset="0"/>
              </a:rPr>
              <a:t>If enough observables measured, one has a system </a:t>
            </a:r>
          </a:p>
          <a:p>
            <a:pPr defTabSz="762000" eaLnBrk="0" hangingPunct="0"/>
            <a:r>
              <a:rPr lang="fr-FR" sz="2400" b="1">
                <a:solidFill>
                  <a:srgbClr val="0000CC"/>
                </a:solidFill>
                <a:latin typeface="Times New Roman" pitchFamily="18" charset="0"/>
              </a:rPr>
              <a:t>of 8 equations with 8 unknowns</a:t>
            </a:r>
          </a:p>
          <a:p>
            <a:pPr defTabSz="762000" eaLnBrk="0" hangingPunct="0"/>
            <a:endParaRPr lang="fr-FR" sz="2400" b="1">
              <a:solidFill>
                <a:srgbClr val="FF0000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>
                <a:solidFill>
                  <a:srgbClr val="0000CC"/>
                </a:solidFill>
                <a:latin typeface="Times New Roman" pitchFamily="18" charset="0"/>
              </a:rPr>
              <a:t>Given reasonnable approximations </a:t>
            </a:r>
            <a:r>
              <a:rPr lang="fr-FR" sz="2400" b="1">
                <a:solidFill>
                  <a:srgbClr val="00B0F0"/>
                </a:solidFill>
                <a:latin typeface="Times New Roman" pitchFamily="18" charset="0"/>
              </a:rPr>
              <a:t>(leading-twist dominance, </a:t>
            </a:r>
          </a:p>
          <a:p>
            <a:pPr defTabSz="762000" eaLnBrk="0" hangingPunct="0"/>
            <a:r>
              <a:rPr lang="fr-FR" sz="2400" b="1">
                <a:solidFill>
                  <a:srgbClr val="00B0F0"/>
                </a:solidFill>
                <a:latin typeface="Times New Roman" pitchFamily="18" charset="0"/>
              </a:rPr>
              <a:t>neglect of some 1/Q</a:t>
            </a:r>
            <a:r>
              <a:rPr lang="fr-FR" sz="24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>
                <a:solidFill>
                  <a:srgbClr val="00B0F0"/>
                </a:solidFill>
                <a:latin typeface="Times New Roman" pitchFamily="18" charset="0"/>
              </a:rPr>
              <a:t> terms,...)</a:t>
            </a:r>
            <a:r>
              <a:rPr lang="fr-FR" sz="2400" b="1">
                <a:solidFill>
                  <a:srgbClr val="0000CC"/>
                </a:solidFill>
                <a:latin typeface="Times New Roman" pitchFamily="18" charset="0"/>
              </a:rPr>
              <a:t>, the system can be linear</a:t>
            </a:r>
          </a:p>
          <a:p>
            <a:pPr defTabSz="762000" eaLnBrk="0" hangingPunct="0"/>
            <a:r>
              <a:rPr lang="fr-FR" sz="2400" b="1">
                <a:solidFill>
                  <a:srgbClr val="FF33CC"/>
                </a:solidFill>
                <a:latin typeface="Times New Roman" pitchFamily="18" charset="0"/>
              </a:rPr>
              <a:t>(practical for the error propagation</a:t>
            </a:r>
            <a:r>
              <a:rPr lang="fr-FR" sz="2400" b="1">
                <a:solidFill>
                  <a:srgbClr val="00B0F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-68263" y="6300788"/>
            <a:ext cx="93249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b="1">
                <a:solidFill>
                  <a:srgbClr val="00B050"/>
                </a:solidFill>
              </a:rPr>
              <a:t>K. Kumericki, D. Mueller, M. Murray, arXiv:1301.1230 hep-ph, arXiv:1302.7308 hep-ph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77" grpId="0"/>
      <p:bldP spid="28678" grpId="0"/>
      <p:bldP spid="28679" grpId="0" animBg="1"/>
      <p:bldP spid="28680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24"/>
          <a:stretch>
            <a:fillRect/>
          </a:stretch>
        </p:blipFill>
        <p:spPr bwMode="auto">
          <a:xfrm>
            <a:off x="854075" y="52388"/>
            <a:ext cx="2894013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3" y="1916113"/>
            <a:ext cx="4751387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103313" y="1933575"/>
            <a:ext cx="4405312" cy="585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1/ Introduction to GPDs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30300" y="3132138"/>
            <a:ext cx="509746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2/ From data to CFFs/GPDs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31888" y="4284663"/>
            <a:ext cx="6132512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3/ CFFs/GPDs to nucleon imaging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9"/>
          <a:stretch>
            <a:fillRect/>
          </a:stretch>
        </p:blipFill>
        <p:spPr bwMode="auto">
          <a:xfrm>
            <a:off x="854075" y="52388"/>
            <a:ext cx="52641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  <p:sp>
        <p:nvSpPr>
          <p:cNvPr id="32775" name="Text Box 2"/>
          <p:cNvSpPr txBox="1">
            <a:spLocks noChangeArrowheads="1"/>
          </p:cNvSpPr>
          <p:nvPr/>
        </p:nvSpPr>
        <p:spPr bwMode="auto">
          <a:xfrm>
            <a:off x="3708400" y="3186113"/>
            <a:ext cx="24479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asym.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long. pol. tar. asym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79838" y="299720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 rot="16200000">
            <a:off x="4535487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1"/>
          <a:stretch>
            <a:fillRect/>
          </a:stretch>
        </p:blipFill>
        <p:spPr bwMode="auto">
          <a:xfrm>
            <a:off x="854075" y="52388"/>
            <a:ext cx="7735888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  <p:sp>
        <p:nvSpPr>
          <p:cNvPr id="33799" name="Text Box 2"/>
          <p:cNvSpPr txBox="1">
            <a:spLocks noChangeArrowheads="1"/>
          </p:cNvSpPr>
          <p:nvPr/>
        </p:nvSpPr>
        <p:spPr bwMode="auto">
          <a:xfrm>
            <a:off x="3708400" y="3186113"/>
            <a:ext cx="24479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asym.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long. pol. tar. asym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79838" y="299720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 rot="16200000">
            <a:off x="4535487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2" name="Text Box 2"/>
          <p:cNvSpPr txBox="1">
            <a:spLocks noChangeArrowheads="1"/>
          </p:cNvSpPr>
          <p:nvPr/>
        </p:nvSpPr>
        <p:spPr bwMode="auto">
          <a:xfrm>
            <a:off x="6011863" y="3198813"/>
            <a:ext cx="24479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charge asym.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…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084888" y="305435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droite 14"/>
          <p:cNvSpPr/>
          <p:nvPr/>
        </p:nvSpPr>
        <p:spPr>
          <a:xfrm rot="16200000">
            <a:off x="6767512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5" name="Text Box 2"/>
          <p:cNvSpPr txBox="1">
            <a:spLocks noChangeArrowheads="1"/>
          </p:cNvSpPr>
          <p:nvPr/>
        </p:nvSpPr>
        <p:spPr bwMode="auto">
          <a:xfrm>
            <a:off x="1476375" y="5476875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linearization</a:t>
            </a:r>
          </a:p>
        </p:txBody>
      </p:sp>
      <p:sp>
        <p:nvSpPr>
          <p:cNvPr id="22" name="Ellipse 21"/>
          <p:cNvSpPr/>
          <p:nvPr/>
        </p:nvSpPr>
        <p:spPr>
          <a:xfrm>
            <a:off x="1641475" y="5661025"/>
            <a:ext cx="122238" cy="1222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r="2301" b="65038"/>
          <a:stretch>
            <a:fillRect/>
          </a:stretch>
        </p:blipFill>
        <p:spPr bwMode="auto">
          <a:xfrm>
            <a:off x="704850" y="44450"/>
            <a:ext cx="77549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822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  <p:sp>
        <p:nvSpPr>
          <p:cNvPr id="34823" name="Text Box 2"/>
          <p:cNvSpPr txBox="1">
            <a:spLocks noChangeArrowheads="1"/>
          </p:cNvSpPr>
          <p:nvPr/>
        </p:nvSpPr>
        <p:spPr bwMode="auto">
          <a:xfrm>
            <a:off x="3708400" y="3186113"/>
            <a:ext cx="24479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asym.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long. pol. tar. asym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79838" y="299720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 rot="16200000">
            <a:off x="4535487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826" name="Text Box 2"/>
          <p:cNvSpPr txBox="1">
            <a:spLocks noChangeArrowheads="1"/>
          </p:cNvSpPr>
          <p:nvPr/>
        </p:nvSpPr>
        <p:spPr bwMode="auto">
          <a:xfrm>
            <a:off x="6011863" y="3198813"/>
            <a:ext cx="24479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charge asym.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…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084888" y="305435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droite 14"/>
          <p:cNvSpPr/>
          <p:nvPr/>
        </p:nvSpPr>
        <p:spPr>
          <a:xfrm rot="16200000">
            <a:off x="6767512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829" name="Text Box 2"/>
          <p:cNvSpPr txBox="1">
            <a:spLocks noChangeArrowheads="1"/>
          </p:cNvSpPr>
          <p:nvPr/>
        </p:nvSpPr>
        <p:spPr bwMode="auto">
          <a:xfrm>
            <a:off x="1476375" y="5476875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linearization</a:t>
            </a:r>
          </a:p>
        </p:txBody>
      </p:sp>
      <p:sp>
        <p:nvSpPr>
          <p:cNvPr id="22" name="Ellipse 21"/>
          <p:cNvSpPr/>
          <p:nvPr/>
        </p:nvSpPr>
        <p:spPr>
          <a:xfrm>
            <a:off x="1641475" y="5661025"/>
            <a:ext cx="122238" cy="1222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1258888" y="6453188"/>
            <a:ext cx="8651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32" name="Text Box 2"/>
          <p:cNvSpPr txBox="1">
            <a:spLocks noChangeArrowheads="1"/>
          </p:cNvSpPr>
          <p:nvPr/>
        </p:nvSpPr>
        <p:spPr bwMode="auto">
          <a:xfrm>
            <a:off x="1763713" y="6197600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VGG model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1258888" y="6742113"/>
            <a:ext cx="865187" cy="0"/>
          </a:xfrm>
          <a:prstGeom prst="line">
            <a:avLst/>
          </a:prstGeom>
          <a:ln>
            <a:solidFill>
              <a:srgbClr val="0000CC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834" name="Text Box 2"/>
          <p:cNvSpPr txBox="1">
            <a:spLocks noChangeArrowheads="1"/>
          </p:cNvSpPr>
          <p:nvPr/>
        </p:nvSpPr>
        <p:spPr bwMode="auto">
          <a:xfrm>
            <a:off x="1979613" y="6484938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KM10 model/fit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19250" y="6021388"/>
            <a:ext cx="144463" cy="1444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836" name="Text Box 2"/>
          <p:cNvSpPr txBox="1">
            <a:spLocks noChangeArrowheads="1"/>
          </p:cNvSpPr>
          <p:nvPr/>
        </p:nvSpPr>
        <p:spPr bwMode="auto">
          <a:xfrm>
            <a:off x="1835150" y="5876925"/>
            <a:ext cx="345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Moutarde 10 model/fit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6013" y="4292600"/>
            <a:ext cx="6192837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103313" y="1933575"/>
            <a:ext cx="4405312" cy="585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1/ Introduction to GPDs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30300" y="3132138"/>
            <a:ext cx="509746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2/ From data to CFFs/GPDs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31888" y="4284663"/>
            <a:ext cx="6132512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3/ CFFs/GPDs to nucleon imaging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0" y="908050"/>
            <a:ext cx="9396413" cy="120173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How to go from momentum coordinates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(t)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to space-time coordinates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(b)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</a:rPr>
              <a:t>(with error propagation)</a:t>
            </a:r>
            <a:endParaRPr lang="fr-FR" sz="24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7242175" y="3346450"/>
            <a:ext cx="179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Times New Roman" pitchFamily="18" charset="0"/>
              </a:rPr>
              <a:t>Burkardt (2000)</a:t>
            </a:r>
            <a:endParaRPr lang="fr-FR" b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701675" y="246063"/>
            <a:ext cx="807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From CFFs to spatial densities</a:t>
            </a: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148013"/>
            <a:ext cx="51117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1" b="72684"/>
          <a:stretch>
            <a:fillRect/>
          </a:stretch>
        </p:blipFill>
        <p:spPr bwMode="auto">
          <a:xfrm>
            <a:off x="2051050" y="2349500"/>
            <a:ext cx="4921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611188" y="4191000"/>
            <a:ext cx="7921625" cy="46196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Applying a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</a:rPr>
              <a:t>(model-dependent)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accent2"/>
                </a:solidFill>
                <a:latin typeface="Times New Roman" pitchFamily="18" charset="0"/>
              </a:rPr>
              <a:t>deskewing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” factor:</a:t>
            </a: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95838"/>
            <a:ext cx="15303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04800" y="5991225"/>
            <a:ext cx="9396413" cy="46196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and,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in a first approach, neglecting the sea contribution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10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428625"/>
            <a:ext cx="51625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56550" y="3357563"/>
            <a:ext cx="936625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079625" y="5243513"/>
            <a:ext cx="79216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8"/>
          <p:cNvSpPr>
            <a:spLocks noChangeArrowheads="1"/>
          </p:cNvSpPr>
          <p:nvPr/>
        </p:nvSpPr>
        <p:spPr bwMode="auto">
          <a:xfrm>
            <a:off x="179388" y="44450"/>
            <a:ext cx="84248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1/Smear the data according to their error bar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2/Fit by Ae</a:t>
            </a:r>
            <a:r>
              <a:rPr lang="fr-FR" sz="2400" b="1" baseline="30000">
                <a:solidFill>
                  <a:schemeClr val="accent2"/>
                </a:solidFill>
                <a:latin typeface="Times New Roman" pitchFamily="18" charset="0"/>
              </a:rPr>
              <a:t>bt</a:t>
            </a:r>
            <a:endParaRPr lang="fr-FR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3/Fourier transform (analytically)</a:t>
            </a:r>
          </a:p>
          <a:p>
            <a:pPr defTabSz="762000" eaLnBrk="0" hangingPunct="0"/>
            <a:endParaRPr lang="fr-FR" sz="2400" b="1" baseline="30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8915" name="ZoneTexte 4"/>
          <p:cNvSpPr txBox="1">
            <a:spLocks noChangeArrowheads="1"/>
          </p:cNvSpPr>
          <p:nvPr/>
        </p:nvSpPr>
        <p:spPr bwMode="auto">
          <a:xfrm>
            <a:off x="6227763" y="-242888"/>
            <a:ext cx="576262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9600"/>
              <a:t>}</a:t>
            </a:r>
          </a:p>
        </p:txBody>
      </p:sp>
      <p:sp>
        <p:nvSpPr>
          <p:cNvPr id="38916" name="ZoneTexte 5"/>
          <p:cNvSpPr txBox="1">
            <a:spLocks noChangeArrowheads="1"/>
          </p:cNvSpPr>
          <p:nvPr/>
        </p:nvSpPr>
        <p:spPr bwMode="auto">
          <a:xfrm>
            <a:off x="6875463" y="404813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/>
              <a:t>~1000 times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9"/>
          <a:stretch>
            <a:fillRect/>
          </a:stretch>
        </p:blipFill>
        <p:spPr bwMode="auto">
          <a:xfrm>
            <a:off x="179388" y="2420938"/>
            <a:ext cx="4078287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82" b="78374"/>
          <a:stretch>
            <a:fillRect/>
          </a:stretch>
        </p:blipFill>
        <p:spPr bwMode="auto">
          <a:xfrm>
            <a:off x="-12700" y="2205038"/>
            <a:ext cx="5175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6"/>
          <a:stretch>
            <a:fillRect/>
          </a:stretch>
        </p:blipFill>
        <p:spPr bwMode="auto">
          <a:xfrm>
            <a:off x="0" y="2185988"/>
            <a:ext cx="44053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18"/>
          <p:cNvSpPr>
            <a:spLocks noChangeArrowheads="1"/>
          </p:cNvSpPr>
          <p:nvPr/>
        </p:nvSpPr>
        <p:spPr bwMode="auto">
          <a:xfrm>
            <a:off x="179388" y="44450"/>
            <a:ext cx="84248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1/Smear the data according to their error bar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2/Fit by Ae</a:t>
            </a:r>
            <a:r>
              <a:rPr lang="fr-FR" sz="2400" b="1" baseline="30000">
                <a:solidFill>
                  <a:schemeClr val="accent2"/>
                </a:solidFill>
                <a:latin typeface="Times New Roman" pitchFamily="18" charset="0"/>
              </a:rPr>
              <a:t>bt</a:t>
            </a:r>
            <a:endParaRPr lang="fr-FR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3/Fourier transform (analytically)</a:t>
            </a:r>
          </a:p>
          <a:p>
            <a:pPr defTabSz="762000" eaLnBrk="0" hangingPunct="0"/>
            <a:endParaRPr lang="fr-FR" sz="2400" b="1" baseline="30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9940" name="ZoneTexte 4"/>
          <p:cNvSpPr txBox="1">
            <a:spLocks noChangeArrowheads="1"/>
          </p:cNvSpPr>
          <p:nvPr/>
        </p:nvSpPr>
        <p:spPr bwMode="auto">
          <a:xfrm>
            <a:off x="6227763" y="-242888"/>
            <a:ext cx="576262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9600"/>
              <a:t>}</a:t>
            </a:r>
          </a:p>
        </p:txBody>
      </p:sp>
      <p:sp>
        <p:nvSpPr>
          <p:cNvPr id="39941" name="ZoneTexte 5"/>
          <p:cNvSpPr txBox="1">
            <a:spLocks noChangeArrowheads="1"/>
          </p:cNvSpPr>
          <p:nvPr/>
        </p:nvSpPr>
        <p:spPr bwMode="auto">
          <a:xfrm>
            <a:off x="6875463" y="404813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/>
              <a:t>~1000 times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86"/>
          <a:stretch>
            <a:fillRect/>
          </a:stretch>
        </p:blipFill>
        <p:spPr bwMode="auto">
          <a:xfrm>
            <a:off x="0" y="2185988"/>
            <a:ext cx="44053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28588" y="6300788"/>
            <a:ext cx="2643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7030A0"/>
                </a:solidFill>
                <a:latin typeface="Times New Roman" pitchFamily="18" charset="0"/>
              </a:rPr>
              <a:t>Thanks to J. VandeWiele</a:t>
            </a:r>
            <a:endParaRPr lang="fr-FR" b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0964" name="Rectangle 18"/>
          <p:cNvSpPr>
            <a:spLocks noChangeArrowheads="1"/>
          </p:cNvSpPr>
          <p:nvPr/>
        </p:nvSpPr>
        <p:spPr bwMode="auto">
          <a:xfrm>
            <a:off x="179388" y="44450"/>
            <a:ext cx="84248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1/Smear the data according to their error bar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2/Fit by Ae</a:t>
            </a:r>
            <a:r>
              <a:rPr lang="fr-FR" sz="2400" b="1" baseline="30000">
                <a:solidFill>
                  <a:schemeClr val="accent2"/>
                </a:solidFill>
                <a:latin typeface="Times New Roman" pitchFamily="18" charset="0"/>
              </a:rPr>
              <a:t>bt</a:t>
            </a:r>
            <a:endParaRPr lang="fr-FR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3/Fourier transform (analytically)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4/Obtain a series of Fourier transform as a function of b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5/For each slice in b, obtain a (Gaussian) distribution which 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is fitted so as to extract the mean and the standard deviation </a:t>
            </a:r>
          </a:p>
          <a:p>
            <a:pPr defTabSz="762000" eaLnBrk="0" hangingPunct="0"/>
            <a:endParaRPr lang="fr-FR" sz="2400" b="1" baseline="30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0965" name="ZoneTexte 4"/>
          <p:cNvSpPr txBox="1">
            <a:spLocks noChangeArrowheads="1"/>
          </p:cNvSpPr>
          <p:nvPr/>
        </p:nvSpPr>
        <p:spPr bwMode="auto">
          <a:xfrm>
            <a:off x="6227763" y="-242888"/>
            <a:ext cx="576262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9600"/>
              <a:t>}</a:t>
            </a:r>
          </a:p>
        </p:txBody>
      </p:sp>
      <p:sp>
        <p:nvSpPr>
          <p:cNvPr id="40966" name="ZoneTexte 5"/>
          <p:cNvSpPr txBox="1">
            <a:spLocks noChangeArrowheads="1"/>
          </p:cNvSpPr>
          <p:nvPr/>
        </p:nvSpPr>
        <p:spPr bwMode="auto">
          <a:xfrm>
            <a:off x="6875463" y="404813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/>
              <a:t>~1000 times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988"/>
            <a:ext cx="95535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18"/>
          <p:cNvSpPr>
            <a:spLocks noChangeArrowheads="1"/>
          </p:cNvSpPr>
          <p:nvPr/>
        </p:nvSpPr>
        <p:spPr bwMode="auto">
          <a:xfrm>
            <a:off x="179388" y="44450"/>
            <a:ext cx="84248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1/Smear the data according to their error bar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2/Fit by Ae</a:t>
            </a:r>
            <a:r>
              <a:rPr lang="fr-FR" sz="2400" b="1" baseline="30000">
                <a:solidFill>
                  <a:schemeClr val="accent2"/>
                </a:solidFill>
                <a:latin typeface="Times New Roman" pitchFamily="18" charset="0"/>
              </a:rPr>
              <a:t>bt</a:t>
            </a:r>
            <a:endParaRPr lang="fr-FR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3/Fourier transform (analytically)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4/Obtain a series of Fourier transform as a function of b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5/For each slice in b, obtain a (Gaussian) distribution which </a:t>
            </a:r>
          </a:p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is fitted so as to extract the mean and the standard deviation </a:t>
            </a:r>
          </a:p>
          <a:p>
            <a:pPr defTabSz="762000" eaLnBrk="0" hangingPunct="0"/>
            <a:endParaRPr lang="fr-FR" sz="2400" b="1" baseline="30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1988" name="ZoneTexte 4"/>
          <p:cNvSpPr txBox="1">
            <a:spLocks noChangeArrowheads="1"/>
          </p:cNvSpPr>
          <p:nvPr/>
        </p:nvSpPr>
        <p:spPr bwMode="auto">
          <a:xfrm>
            <a:off x="6875463" y="404813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/>
              <a:t>~1000 times</a:t>
            </a:r>
          </a:p>
        </p:txBody>
      </p:sp>
      <p:sp>
        <p:nvSpPr>
          <p:cNvPr id="41989" name="ZoneTexte 5"/>
          <p:cNvSpPr txBox="1">
            <a:spLocks noChangeArrowheads="1"/>
          </p:cNvSpPr>
          <p:nvPr/>
        </p:nvSpPr>
        <p:spPr bwMode="auto">
          <a:xfrm>
            <a:off x="6227763" y="-242888"/>
            <a:ext cx="576262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9600"/>
              <a:t>}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60913" y="620713"/>
          <a:ext cx="12842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3" imgW="711000" imgH="215640" progId="Equation.3">
                  <p:embed/>
                </p:oleObj>
              </mc:Choice>
              <mc:Fallback>
                <p:oleObj name="Equation" r:id="rId3" imgW="71100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620713"/>
                        <a:ext cx="128428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19" descr="d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4674" r="52409" b="40396"/>
          <a:stretch>
            <a:fillRect/>
          </a:stretch>
        </p:blipFill>
        <p:spPr bwMode="auto">
          <a:xfrm>
            <a:off x="1698625" y="-46038"/>
            <a:ext cx="2009775" cy="196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2"/>
          <p:cNvSpPr>
            <a:spLocks noChangeArrowheads="1"/>
          </p:cNvSpPr>
          <p:nvPr/>
        </p:nvSpPr>
        <p:spPr bwMode="auto">
          <a:xfrm>
            <a:off x="201613" y="746125"/>
            <a:ext cx="141763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000CC"/>
                </a:solidFill>
                <a:latin typeface="Times New Roman" pitchFamily="18" charset="0"/>
              </a:rPr>
              <a:t>ep </a:t>
            </a:r>
            <a:r>
              <a:rPr lang="en-US" sz="2400" b="1" u="sng">
                <a:solidFill>
                  <a:srgbClr val="0000CC"/>
                </a:solidFill>
                <a:latin typeface="Wingdings 3" pitchFamily="18" charset="2"/>
              </a:rPr>
              <a:t>a</a:t>
            </a:r>
            <a:r>
              <a:rPr lang="en-US" sz="2400" b="1" u="sng">
                <a:solidFill>
                  <a:srgbClr val="0000CC"/>
                </a:solidFill>
                <a:latin typeface="Times New Roman" pitchFamily="18" charset="0"/>
              </a:rPr>
              <a:t> eX</a:t>
            </a:r>
            <a:endParaRPr lang="fr-FR" sz="2400" b="1" u="sng">
              <a:solidFill>
                <a:srgbClr val="0000CC"/>
              </a:solidFill>
              <a:latin typeface="Symbol" pitchFamily="18" charset="2"/>
            </a:endParaRPr>
          </a:p>
        </p:txBody>
      </p:sp>
      <p:grpSp>
        <p:nvGrpSpPr>
          <p:cNvPr id="1035" name="Group 5"/>
          <p:cNvGrpSpPr>
            <a:grpSpLocks/>
          </p:cNvGrpSpPr>
          <p:nvPr/>
        </p:nvGrpSpPr>
        <p:grpSpPr bwMode="auto">
          <a:xfrm>
            <a:off x="6732588" y="387350"/>
            <a:ext cx="2160587" cy="1368425"/>
            <a:chOff x="3360" y="2760"/>
            <a:chExt cx="2283" cy="1175"/>
          </a:xfrm>
        </p:grpSpPr>
        <p:sp>
          <p:nvSpPr>
            <p:cNvPr id="1090" name="Oval 6"/>
            <p:cNvSpPr>
              <a:spLocks noChangeArrowheads="1"/>
            </p:cNvSpPr>
            <p:nvPr/>
          </p:nvSpPr>
          <p:spPr bwMode="auto">
            <a:xfrm>
              <a:off x="3893" y="2963"/>
              <a:ext cx="1280" cy="972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1" name="Oval 7"/>
            <p:cNvSpPr>
              <a:spLocks noChangeArrowheads="1"/>
            </p:cNvSpPr>
            <p:nvPr/>
          </p:nvSpPr>
          <p:spPr bwMode="auto">
            <a:xfrm rot="1980000">
              <a:off x="4129" y="3085"/>
              <a:ext cx="230" cy="15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2" name="Line 8"/>
            <p:cNvSpPr>
              <a:spLocks noChangeShapeType="1"/>
            </p:cNvSpPr>
            <p:nvPr/>
          </p:nvSpPr>
          <p:spPr bwMode="auto">
            <a:xfrm flipV="1">
              <a:off x="4533" y="2999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93" name="Line 9"/>
            <p:cNvSpPr>
              <a:spLocks noChangeShapeType="1"/>
            </p:cNvSpPr>
            <p:nvPr/>
          </p:nvSpPr>
          <p:spPr bwMode="auto">
            <a:xfrm flipV="1">
              <a:off x="4533" y="2819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94" name="Rectangle 10"/>
            <p:cNvSpPr>
              <a:spLocks noChangeArrowheads="1"/>
            </p:cNvSpPr>
            <p:nvPr/>
          </p:nvSpPr>
          <p:spPr bwMode="auto">
            <a:xfrm>
              <a:off x="4687" y="27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charset="0"/>
                </a:rPr>
                <a:t>y</a:t>
              </a:r>
            </a:p>
          </p:txBody>
        </p:sp>
        <p:sp>
          <p:nvSpPr>
            <p:cNvPr id="1095" name="Line 11"/>
            <p:cNvSpPr>
              <a:spLocks noChangeShapeType="1"/>
            </p:cNvSpPr>
            <p:nvPr/>
          </p:nvSpPr>
          <p:spPr bwMode="auto">
            <a:xfrm flipH="1">
              <a:off x="3724" y="3156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1032" name="Object 3"/>
            <p:cNvGraphicFramePr>
              <a:graphicFrameLocks/>
            </p:cNvGraphicFramePr>
            <p:nvPr/>
          </p:nvGraphicFramePr>
          <p:xfrm>
            <a:off x="3360" y="3128"/>
            <a:ext cx="405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" name="Equation" r:id="rId6" imgW="203040" imgH="164880" progId="Equation.3">
                    <p:embed/>
                  </p:oleObj>
                </mc:Choice>
                <mc:Fallback>
                  <p:oleObj name="Equation" r:id="rId6" imgW="203040" imgH="164880" progId="Equation.3">
                    <p:embed/>
                    <p:pic>
                      <p:nvPicPr>
                        <p:cNvPr id="0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3128"/>
                          <a:ext cx="405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6" name="Line 14"/>
            <p:cNvSpPr>
              <a:spLocks noChangeShapeType="1"/>
            </p:cNvSpPr>
            <p:nvPr/>
          </p:nvSpPr>
          <p:spPr bwMode="auto">
            <a:xfrm flipV="1">
              <a:off x="5149" y="3188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97" name="Line 15"/>
            <p:cNvSpPr>
              <a:spLocks noChangeShapeType="1"/>
            </p:cNvSpPr>
            <p:nvPr/>
          </p:nvSpPr>
          <p:spPr bwMode="auto">
            <a:xfrm flipV="1">
              <a:off x="4021" y="3296"/>
              <a:ext cx="1123" cy="2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98" name="Line 16"/>
            <p:cNvSpPr>
              <a:spLocks noChangeShapeType="1"/>
            </p:cNvSpPr>
            <p:nvPr/>
          </p:nvSpPr>
          <p:spPr bwMode="auto">
            <a:xfrm>
              <a:off x="5081" y="3605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99" name="Line 17"/>
            <p:cNvSpPr>
              <a:spLocks noChangeShapeType="1"/>
            </p:cNvSpPr>
            <p:nvPr/>
          </p:nvSpPr>
          <p:spPr bwMode="auto">
            <a:xfrm flipH="1">
              <a:off x="3457" y="3584"/>
              <a:ext cx="527" cy="1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00" name="Rectangle 18"/>
            <p:cNvSpPr>
              <a:spLocks noChangeArrowheads="1"/>
            </p:cNvSpPr>
            <p:nvPr/>
          </p:nvSpPr>
          <p:spPr bwMode="auto">
            <a:xfrm>
              <a:off x="5455" y="35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charset="0"/>
                </a:rPr>
                <a:t>x</a:t>
              </a:r>
            </a:p>
          </p:txBody>
        </p:sp>
        <p:sp>
          <p:nvSpPr>
            <p:cNvPr id="1101" name="Rectangle 19"/>
            <p:cNvSpPr>
              <a:spLocks noChangeArrowheads="1"/>
            </p:cNvSpPr>
            <p:nvPr/>
          </p:nvSpPr>
          <p:spPr bwMode="auto">
            <a:xfrm>
              <a:off x="3436" y="3378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charset="0"/>
                </a:rPr>
                <a:t>z</a:t>
              </a:r>
            </a:p>
          </p:txBody>
        </p:sp>
        <p:sp>
          <p:nvSpPr>
            <p:cNvPr id="1102" name="Line 20"/>
            <p:cNvSpPr>
              <a:spLocks noChangeShapeType="1"/>
            </p:cNvSpPr>
            <p:nvPr/>
          </p:nvSpPr>
          <p:spPr bwMode="auto">
            <a:xfrm>
              <a:off x="4536" y="3446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4475" y="3562"/>
              <a:ext cx="126" cy="7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3962" y="3454"/>
              <a:ext cx="129" cy="7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5" name="Oval 23"/>
            <p:cNvSpPr>
              <a:spLocks noChangeArrowheads="1"/>
            </p:cNvSpPr>
            <p:nvPr/>
          </p:nvSpPr>
          <p:spPr bwMode="auto">
            <a:xfrm>
              <a:off x="4539" y="3778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B22400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6" name="Oval 24"/>
            <p:cNvSpPr>
              <a:spLocks noChangeArrowheads="1"/>
            </p:cNvSpPr>
            <p:nvPr/>
          </p:nvSpPr>
          <p:spPr bwMode="auto">
            <a:xfrm>
              <a:off x="4667" y="3166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B22400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7" name="Oval 25"/>
            <p:cNvSpPr>
              <a:spLocks noChangeArrowheads="1"/>
            </p:cNvSpPr>
            <p:nvPr/>
          </p:nvSpPr>
          <p:spPr bwMode="auto">
            <a:xfrm>
              <a:off x="4091" y="3634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5200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8" name="Oval 26"/>
            <p:cNvSpPr>
              <a:spLocks noChangeArrowheads="1"/>
            </p:cNvSpPr>
            <p:nvPr/>
          </p:nvSpPr>
          <p:spPr bwMode="auto">
            <a:xfrm>
              <a:off x="4848" y="3392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5200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36" name="Rectangle 2"/>
          <p:cNvSpPr>
            <a:spLocks noChangeArrowheads="1"/>
          </p:cNvSpPr>
          <p:nvPr/>
        </p:nvSpPr>
        <p:spPr bwMode="auto">
          <a:xfrm>
            <a:off x="3779838" y="1196975"/>
            <a:ext cx="3313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fr-FR" b="1">
                <a:solidFill>
                  <a:srgbClr val="00B050"/>
                </a:solidFill>
              </a:rPr>
              <a:t>(Parton Distribution</a:t>
            </a:r>
          </a:p>
          <a:p>
            <a:pPr algn="ctr"/>
            <a:r>
              <a:rPr lang="fr-FR" b="1">
                <a:solidFill>
                  <a:srgbClr val="00B050"/>
                </a:solidFill>
              </a:rPr>
              <a:t>Functions: PDF)</a:t>
            </a:r>
            <a:endParaRPr lang="fr-FR" b="1" i="1">
              <a:solidFill>
                <a:srgbClr val="00B050"/>
              </a:solidFill>
            </a:endParaRPr>
          </a:p>
        </p:txBody>
      </p:sp>
      <p:sp>
        <p:nvSpPr>
          <p:cNvPr id="1037" name="Rectangle 22"/>
          <p:cNvSpPr>
            <a:spLocks noChangeArrowheads="1"/>
          </p:cNvSpPr>
          <p:nvPr/>
        </p:nvSpPr>
        <p:spPr bwMode="auto">
          <a:xfrm>
            <a:off x="417513" y="1231900"/>
            <a:ext cx="1417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(DIS)</a:t>
            </a:r>
            <a:endParaRPr lang="fr-FR" sz="2400" b="1" u="sng">
              <a:solidFill>
                <a:srgbClr val="FF0000"/>
              </a:solidFill>
              <a:latin typeface="Symbol" pitchFamily="18" charset="2"/>
            </a:endParaRPr>
          </a:p>
        </p:txBody>
      </p:sp>
      <p:grpSp>
        <p:nvGrpSpPr>
          <p:cNvPr id="3" name="Groupe 125"/>
          <p:cNvGrpSpPr>
            <a:grpSpLocks/>
          </p:cNvGrpSpPr>
          <p:nvPr/>
        </p:nvGrpSpPr>
        <p:grpSpPr bwMode="auto">
          <a:xfrm>
            <a:off x="138113" y="1763713"/>
            <a:ext cx="8897937" cy="1952625"/>
            <a:chOff x="138113" y="1764407"/>
            <a:chExt cx="8898383" cy="1952625"/>
          </a:xfrm>
        </p:grpSpPr>
        <p:graphicFrame>
          <p:nvGraphicFramePr>
            <p:cNvPr id="1030" name="Object 4"/>
            <p:cNvGraphicFramePr>
              <a:graphicFrameLocks noChangeAspect="1"/>
            </p:cNvGraphicFramePr>
            <p:nvPr/>
          </p:nvGraphicFramePr>
          <p:xfrm>
            <a:off x="4257675" y="2645941"/>
            <a:ext cx="2546350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" name="Equation" r:id="rId8" imgW="1409400" imgH="215640" progId="Equation.3">
                    <p:embed/>
                  </p:oleObj>
                </mc:Choice>
                <mc:Fallback>
                  <p:oleObj name="Equation" r:id="rId8" imgW="1409400" imgH="2156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7675" y="2645941"/>
                          <a:ext cx="2546350" cy="388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5" name="Rectangle 23"/>
            <p:cNvSpPr>
              <a:spLocks noChangeArrowheads="1"/>
            </p:cNvSpPr>
            <p:nvPr/>
          </p:nvSpPr>
          <p:spPr bwMode="auto">
            <a:xfrm>
              <a:off x="138113" y="2690391"/>
              <a:ext cx="1265237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u="sng">
                  <a:solidFill>
                    <a:srgbClr val="0000CC"/>
                  </a:solidFill>
                  <a:latin typeface="Times New Roman" pitchFamily="18" charset="0"/>
                </a:rPr>
                <a:t>ep </a:t>
              </a:r>
              <a:r>
                <a:rPr lang="en-US" sz="2400" b="1" u="sng">
                  <a:solidFill>
                    <a:srgbClr val="0000CC"/>
                  </a:solidFill>
                  <a:latin typeface="Wingdings 3" pitchFamily="18" charset="2"/>
                </a:rPr>
                <a:t>a</a:t>
              </a:r>
              <a:r>
                <a:rPr lang="en-US" sz="2400" b="1" u="sng">
                  <a:solidFill>
                    <a:srgbClr val="0000CC"/>
                  </a:solidFill>
                  <a:latin typeface="Times New Roman" pitchFamily="18" charset="0"/>
                </a:rPr>
                <a:t> ep</a:t>
              </a:r>
              <a:endParaRPr lang="fr-FR" sz="2400" b="1" u="sng">
                <a:solidFill>
                  <a:srgbClr val="0000CC"/>
                </a:solidFill>
                <a:latin typeface="Symbol" pitchFamily="18" charset="2"/>
              </a:endParaRPr>
            </a:p>
          </p:txBody>
        </p:sp>
        <p:grpSp>
          <p:nvGrpSpPr>
            <p:cNvPr id="1066" name="Group 24"/>
            <p:cNvGrpSpPr>
              <a:grpSpLocks/>
            </p:cNvGrpSpPr>
            <p:nvPr/>
          </p:nvGrpSpPr>
          <p:grpSpPr bwMode="auto">
            <a:xfrm>
              <a:off x="6804248" y="2141190"/>
              <a:ext cx="2232248" cy="1440160"/>
              <a:chOff x="3357" y="2061"/>
              <a:chExt cx="2186" cy="1175"/>
            </a:xfrm>
          </p:grpSpPr>
          <p:sp>
            <p:nvSpPr>
              <p:cNvPr id="1070" name="Oval 25"/>
              <p:cNvSpPr>
                <a:spLocks noChangeArrowheads="1"/>
              </p:cNvSpPr>
              <p:nvPr/>
            </p:nvSpPr>
            <p:spPr bwMode="auto">
              <a:xfrm>
                <a:off x="3793" y="2264"/>
                <a:ext cx="1280" cy="972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71" name="Line 26"/>
              <p:cNvSpPr>
                <a:spLocks noChangeShapeType="1"/>
              </p:cNvSpPr>
              <p:nvPr/>
            </p:nvSpPr>
            <p:spPr bwMode="auto">
              <a:xfrm flipV="1">
                <a:off x="4433" y="2300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2" name="Line 27"/>
              <p:cNvSpPr>
                <a:spLocks noChangeShapeType="1"/>
              </p:cNvSpPr>
              <p:nvPr/>
            </p:nvSpPr>
            <p:spPr bwMode="auto">
              <a:xfrm flipV="1">
                <a:off x="4433" y="2120"/>
                <a:ext cx="0" cy="1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3" name="Rectangle 28"/>
              <p:cNvSpPr>
                <a:spLocks noChangeArrowheads="1"/>
              </p:cNvSpPr>
              <p:nvPr/>
            </p:nvSpPr>
            <p:spPr bwMode="auto">
              <a:xfrm>
                <a:off x="4587" y="206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>
                    <a:solidFill>
                      <a:srgbClr val="000000"/>
                    </a:solidFill>
                    <a:latin typeface="Times" charset="0"/>
                  </a:rPr>
                  <a:t>y</a:t>
                </a:r>
              </a:p>
            </p:txBody>
          </p:sp>
          <p:sp>
            <p:nvSpPr>
              <p:cNvPr id="1074" name="Line 29"/>
              <p:cNvSpPr>
                <a:spLocks noChangeShapeType="1"/>
              </p:cNvSpPr>
              <p:nvPr/>
            </p:nvSpPr>
            <p:spPr bwMode="auto">
              <a:xfrm flipV="1">
                <a:off x="5049" y="2489"/>
                <a:ext cx="448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5" name="Line 30"/>
              <p:cNvSpPr>
                <a:spLocks noChangeShapeType="1"/>
              </p:cNvSpPr>
              <p:nvPr/>
            </p:nvSpPr>
            <p:spPr bwMode="auto">
              <a:xfrm flipV="1">
                <a:off x="3921" y="2597"/>
                <a:ext cx="1123" cy="27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6" name="Line 31"/>
              <p:cNvSpPr>
                <a:spLocks noChangeShapeType="1"/>
              </p:cNvSpPr>
              <p:nvPr/>
            </p:nvSpPr>
            <p:spPr bwMode="auto">
              <a:xfrm>
                <a:off x="4981" y="2906"/>
                <a:ext cx="547" cy="1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7" name="Line 32"/>
              <p:cNvSpPr>
                <a:spLocks noChangeShapeType="1"/>
              </p:cNvSpPr>
              <p:nvPr/>
            </p:nvSpPr>
            <p:spPr bwMode="auto">
              <a:xfrm flipH="1">
                <a:off x="3357" y="2885"/>
                <a:ext cx="527" cy="13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78" name="Rectangle 33"/>
              <p:cNvSpPr>
                <a:spLocks noChangeArrowheads="1"/>
              </p:cNvSpPr>
              <p:nvPr/>
            </p:nvSpPr>
            <p:spPr bwMode="auto">
              <a:xfrm>
                <a:off x="5355" y="286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>
                    <a:solidFill>
                      <a:srgbClr val="000000"/>
                    </a:solidFill>
                    <a:latin typeface="Times" charset="0"/>
                  </a:rPr>
                  <a:t>x</a:t>
                </a:r>
              </a:p>
            </p:txBody>
          </p:sp>
          <p:sp>
            <p:nvSpPr>
              <p:cNvPr id="1079" name="Rectangle 34"/>
              <p:cNvSpPr>
                <a:spLocks noChangeArrowheads="1"/>
              </p:cNvSpPr>
              <p:nvPr/>
            </p:nvSpPr>
            <p:spPr bwMode="auto">
              <a:xfrm>
                <a:off x="3357" y="2707"/>
                <a:ext cx="1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>
                    <a:solidFill>
                      <a:srgbClr val="000000"/>
                    </a:solidFill>
                    <a:latin typeface="Times" charset="0"/>
                  </a:rPr>
                  <a:t>z</a:t>
                </a:r>
              </a:p>
            </p:txBody>
          </p:sp>
          <p:sp>
            <p:nvSpPr>
              <p:cNvPr id="1080" name="Line 35"/>
              <p:cNvSpPr>
                <a:spLocks noChangeShapeType="1"/>
              </p:cNvSpPr>
              <p:nvPr/>
            </p:nvSpPr>
            <p:spPr bwMode="auto">
              <a:xfrm>
                <a:off x="4436" y="2747"/>
                <a:ext cx="512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1" name="Line 36"/>
              <p:cNvSpPr>
                <a:spLocks noChangeShapeType="1"/>
              </p:cNvSpPr>
              <p:nvPr/>
            </p:nvSpPr>
            <p:spPr bwMode="auto">
              <a:xfrm flipH="1" flipV="1">
                <a:off x="4179" y="2496"/>
                <a:ext cx="256" cy="25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aphicFrame>
            <p:nvGraphicFramePr>
              <p:cNvPr id="1031" name="Object 5"/>
              <p:cNvGraphicFramePr>
                <a:graphicFrameLocks/>
              </p:cNvGraphicFramePr>
              <p:nvPr/>
            </p:nvGraphicFramePr>
            <p:xfrm>
              <a:off x="4051" y="2597"/>
              <a:ext cx="302" cy="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2" name="Equation" r:id="rId10" imgW="177480" imgH="203040" progId="Equation.2">
                      <p:embed/>
                    </p:oleObj>
                  </mc:Choice>
                  <mc:Fallback>
                    <p:oleObj name="Equation" r:id="rId10" imgW="177480" imgH="203040" progId="Equation.2">
                      <p:embed/>
                      <p:pic>
                        <p:nvPicPr>
                          <p:cNvPr id="0" name="Object 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1" y="2597"/>
                            <a:ext cx="302" cy="1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" name="Oval 38"/>
              <p:cNvSpPr>
                <a:spLocks noChangeArrowheads="1"/>
              </p:cNvSpPr>
              <p:nvPr/>
            </p:nvSpPr>
            <p:spPr bwMode="auto">
              <a:xfrm>
                <a:off x="4375" y="2865"/>
                <a:ext cx="126" cy="7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0" name="Oval 39"/>
              <p:cNvSpPr>
                <a:spLocks noChangeArrowheads="1"/>
              </p:cNvSpPr>
              <p:nvPr/>
            </p:nvSpPr>
            <p:spPr bwMode="auto">
              <a:xfrm>
                <a:off x="3862" y="2755"/>
                <a:ext cx="129" cy="7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4" name="Oval 40"/>
              <p:cNvSpPr>
                <a:spLocks noChangeArrowheads="1"/>
              </p:cNvSpPr>
              <p:nvPr/>
            </p:nvSpPr>
            <p:spPr bwMode="auto">
              <a:xfrm>
                <a:off x="4439" y="3079"/>
                <a:ext cx="128" cy="73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B22400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5" name="Oval 41"/>
              <p:cNvSpPr>
                <a:spLocks noChangeArrowheads="1"/>
              </p:cNvSpPr>
              <p:nvPr/>
            </p:nvSpPr>
            <p:spPr bwMode="auto">
              <a:xfrm>
                <a:off x="4567" y="2467"/>
                <a:ext cx="128" cy="73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B22400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6" name="Oval 42"/>
              <p:cNvSpPr>
                <a:spLocks noChangeArrowheads="1"/>
              </p:cNvSpPr>
              <p:nvPr/>
            </p:nvSpPr>
            <p:spPr bwMode="auto">
              <a:xfrm>
                <a:off x="3991" y="2935"/>
                <a:ext cx="128" cy="73"/>
              </a:xfrm>
              <a:prstGeom prst="ellipse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rgbClr val="005200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7" name="Oval 43"/>
              <p:cNvSpPr>
                <a:spLocks noChangeArrowheads="1"/>
              </p:cNvSpPr>
              <p:nvPr/>
            </p:nvSpPr>
            <p:spPr bwMode="auto">
              <a:xfrm>
                <a:off x="4748" y="2693"/>
                <a:ext cx="128" cy="73"/>
              </a:xfrm>
              <a:prstGeom prst="ellipse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rgbClr val="005200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8" name="Oval 44"/>
              <p:cNvSpPr>
                <a:spLocks noChangeArrowheads="1"/>
              </p:cNvSpPr>
              <p:nvPr/>
            </p:nvSpPr>
            <p:spPr bwMode="auto">
              <a:xfrm rot="1980000">
                <a:off x="4156" y="2489"/>
                <a:ext cx="45" cy="13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9" name="Oval 45"/>
              <p:cNvSpPr>
                <a:spLocks noChangeArrowheads="1"/>
              </p:cNvSpPr>
              <p:nvPr/>
            </p:nvSpPr>
            <p:spPr bwMode="auto">
              <a:xfrm rot="1980000">
                <a:off x="4032" y="2385"/>
                <a:ext cx="229" cy="155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67" name="Rectangle 2"/>
            <p:cNvSpPr>
              <a:spLocks noChangeArrowheads="1"/>
            </p:cNvSpPr>
            <p:nvPr/>
          </p:nvSpPr>
          <p:spPr bwMode="auto">
            <a:xfrm>
              <a:off x="3707904" y="3130476"/>
              <a:ext cx="331236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/>
            <a:p>
              <a:pPr algn="ctr"/>
              <a:r>
                <a:rPr lang="fr-FR" b="1">
                  <a:solidFill>
                    <a:srgbClr val="00B050"/>
                  </a:solidFill>
                </a:rPr>
                <a:t>(Form Factors: FFs)</a:t>
              </a:r>
              <a:endParaRPr lang="fr-FR" b="1" i="1">
                <a:solidFill>
                  <a:srgbClr val="00B050"/>
                </a:solidFill>
              </a:endParaRPr>
            </a:p>
          </p:txBody>
        </p:sp>
        <p:pic>
          <p:nvPicPr>
            <p:cNvPr id="1068" name="Picture 20" descr="ela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9" t="11108" r="53362" b="67328"/>
            <a:stretch>
              <a:fillRect/>
            </a:stretch>
          </p:blipFill>
          <p:spPr bwMode="auto">
            <a:xfrm>
              <a:off x="1476375" y="1764407"/>
              <a:ext cx="2373312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9" name="Rectangle 22"/>
            <p:cNvSpPr>
              <a:spLocks noChangeArrowheads="1"/>
            </p:cNvSpPr>
            <p:nvPr/>
          </p:nvSpPr>
          <p:spPr bwMode="auto">
            <a:xfrm>
              <a:off x="179513" y="3130228"/>
              <a:ext cx="18085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Times New Roman" pitchFamily="18" charset="0"/>
                </a:rPr>
                <a:t>(elastic)</a:t>
              </a:r>
              <a:endParaRPr lang="fr-FR" sz="2400" b="1" u="sng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5" name="Groupe 126"/>
          <p:cNvGrpSpPr>
            <a:grpSpLocks/>
          </p:cNvGrpSpPr>
          <p:nvPr/>
        </p:nvGrpSpPr>
        <p:grpSpPr bwMode="auto">
          <a:xfrm>
            <a:off x="130175" y="3981450"/>
            <a:ext cx="8869363" cy="2184400"/>
            <a:chOff x="130151" y="3429000"/>
            <a:chExt cx="8869957" cy="2183473"/>
          </a:xfrm>
        </p:grpSpPr>
        <p:pic>
          <p:nvPicPr>
            <p:cNvPr id="1040" name="Picture 21" descr="exclu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26" t="34674" r="5241" b="39723"/>
            <a:stretch>
              <a:fillRect/>
            </a:stretch>
          </p:blipFill>
          <p:spPr bwMode="auto">
            <a:xfrm>
              <a:off x="1588071" y="3429000"/>
              <a:ext cx="2552700" cy="206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7" name="Object 6"/>
            <p:cNvGraphicFramePr>
              <a:graphicFrameLocks noChangeAspect="1"/>
            </p:cNvGraphicFramePr>
            <p:nvPr/>
          </p:nvGraphicFramePr>
          <p:xfrm>
            <a:off x="4369371" y="3899644"/>
            <a:ext cx="2227262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Équation" r:id="rId14" imgW="1231560" imgH="457200" progId="Equation.3">
                    <p:embed/>
                  </p:oleObj>
                </mc:Choice>
                <mc:Fallback>
                  <p:oleObj name="Équation" r:id="rId14" imgW="1231560" imgH="4572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9371" y="3899644"/>
                          <a:ext cx="2227262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1" name="Rectangle 24"/>
            <p:cNvSpPr>
              <a:spLocks noChangeArrowheads="1"/>
            </p:cNvSpPr>
            <p:nvPr/>
          </p:nvSpPr>
          <p:spPr bwMode="auto">
            <a:xfrm>
              <a:off x="143297" y="4293096"/>
              <a:ext cx="1476375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u="sng">
                  <a:solidFill>
                    <a:srgbClr val="0000CC"/>
                  </a:solidFill>
                  <a:latin typeface="Times New Roman" pitchFamily="18" charset="0"/>
                </a:rPr>
                <a:t>ep </a:t>
              </a:r>
              <a:r>
                <a:rPr lang="en-US" sz="2400" b="1" u="sng">
                  <a:solidFill>
                    <a:srgbClr val="0000CC"/>
                  </a:solidFill>
                  <a:latin typeface="Wingdings 3" pitchFamily="18" charset="2"/>
                </a:rPr>
                <a:t>a</a:t>
              </a:r>
              <a:r>
                <a:rPr lang="en-US" sz="2400" b="1" u="sng">
                  <a:solidFill>
                    <a:srgbClr val="0000CC"/>
                  </a:solidFill>
                  <a:latin typeface="Times New Roman" pitchFamily="18" charset="0"/>
                </a:rPr>
                <a:t> ep</a:t>
              </a:r>
              <a:r>
                <a:rPr lang="en-US" sz="2400" b="1" u="sng">
                  <a:solidFill>
                    <a:srgbClr val="0000CC"/>
                  </a:solidFill>
                  <a:latin typeface="Symbol" pitchFamily="18" charset="2"/>
                </a:rPr>
                <a:t>g</a:t>
              </a:r>
              <a:endParaRPr lang="fr-FR" sz="2400" b="1" u="sng">
                <a:solidFill>
                  <a:srgbClr val="0000CC"/>
                </a:solidFill>
                <a:latin typeface="Symbol" pitchFamily="18" charset="2"/>
              </a:endParaRPr>
            </a:p>
          </p:txBody>
        </p:sp>
        <p:grpSp>
          <p:nvGrpSpPr>
            <p:cNvPr id="1042" name="Group 3"/>
            <p:cNvGrpSpPr>
              <a:grpSpLocks/>
            </p:cNvGrpSpPr>
            <p:nvPr/>
          </p:nvGrpSpPr>
          <p:grpSpPr bwMode="auto">
            <a:xfrm>
              <a:off x="6673478" y="3860403"/>
              <a:ext cx="2326630" cy="1483395"/>
              <a:chOff x="3115" y="720"/>
              <a:chExt cx="2282" cy="1116"/>
            </a:xfrm>
          </p:grpSpPr>
          <p:sp>
            <p:nvSpPr>
              <p:cNvPr id="1046" name="Oval 4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1280" cy="972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7" name="Oval 5"/>
              <p:cNvSpPr>
                <a:spLocks noChangeArrowheads="1"/>
              </p:cNvSpPr>
              <p:nvPr/>
            </p:nvSpPr>
            <p:spPr bwMode="auto">
              <a:xfrm rot="1980000">
                <a:off x="3884" y="986"/>
                <a:ext cx="229" cy="154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8" name="Line 6"/>
              <p:cNvSpPr>
                <a:spLocks noChangeShapeType="1"/>
              </p:cNvSpPr>
              <p:nvPr/>
            </p:nvSpPr>
            <p:spPr bwMode="auto">
              <a:xfrm flipV="1">
                <a:off x="4288" y="900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9" name="Line 7"/>
              <p:cNvSpPr>
                <a:spLocks noChangeShapeType="1"/>
              </p:cNvSpPr>
              <p:nvPr/>
            </p:nvSpPr>
            <p:spPr bwMode="auto">
              <a:xfrm flipV="1">
                <a:off x="4288" y="720"/>
                <a:ext cx="0" cy="1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0" name="Line 8"/>
              <p:cNvSpPr>
                <a:spLocks noChangeShapeType="1"/>
              </p:cNvSpPr>
              <p:nvPr/>
            </p:nvSpPr>
            <p:spPr bwMode="auto">
              <a:xfrm flipH="1">
                <a:off x="3479" y="1057"/>
                <a:ext cx="448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aphicFrame>
            <p:nvGraphicFramePr>
              <p:cNvPr id="1028" name="Object 7"/>
              <p:cNvGraphicFramePr>
                <a:graphicFrameLocks/>
              </p:cNvGraphicFramePr>
              <p:nvPr/>
            </p:nvGraphicFramePr>
            <p:xfrm>
              <a:off x="3115" y="1029"/>
              <a:ext cx="405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4" name="Equation" r:id="rId16" imgW="203040" imgH="164880" progId="Equation.3">
                      <p:embed/>
                    </p:oleObj>
                  </mc:Choice>
                  <mc:Fallback>
                    <p:oleObj name="Equation" r:id="rId16" imgW="203040" imgH="164880" progId="Equation.3">
                      <p:embed/>
                      <p:pic>
                        <p:nvPicPr>
                          <p:cNvPr id="0" name="Object 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15" y="1029"/>
                            <a:ext cx="405" cy="1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1" name="Line 11"/>
              <p:cNvSpPr>
                <a:spLocks noChangeShapeType="1"/>
              </p:cNvSpPr>
              <p:nvPr/>
            </p:nvSpPr>
            <p:spPr bwMode="auto">
              <a:xfrm flipV="1">
                <a:off x="4904" y="1089"/>
                <a:ext cx="448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2" name="Line 12"/>
              <p:cNvSpPr>
                <a:spLocks noChangeShapeType="1"/>
              </p:cNvSpPr>
              <p:nvPr/>
            </p:nvSpPr>
            <p:spPr bwMode="auto">
              <a:xfrm flipV="1">
                <a:off x="3776" y="1196"/>
                <a:ext cx="1123" cy="2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3" name="Line 13"/>
              <p:cNvSpPr>
                <a:spLocks noChangeShapeType="1"/>
              </p:cNvSpPr>
              <p:nvPr/>
            </p:nvSpPr>
            <p:spPr bwMode="auto">
              <a:xfrm>
                <a:off x="4836" y="1505"/>
                <a:ext cx="547" cy="1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4" name="Line 14"/>
              <p:cNvSpPr>
                <a:spLocks noChangeShapeType="1"/>
              </p:cNvSpPr>
              <p:nvPr/>
            </p:nvSpPr>
            <p:spPr bwMode="auto">
              <a:xfrm flipH="1">
                <a:off x="3212" y="1484"/>
                <a:ext cx="527" cy="13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5" name="Rectangle 15"/>
              <p:cNvSpPr>
                <a:spLocks noChangeArrowheads="1"/>
              </p:cNvSpPr>
              <p:nvPr/>
            </p:nvSpPr>
            <p:spPr bwMode="auto">
              <a:xfrm>
                <a:off x="5209" y="146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>
                    <a:solidFill>
                      <a:srgbClr val="000000"/>
                    </a:solidFill>
                    <a:latin typeface="Times" charset="0"/>
                  </a:rPr>
                  <a:t>x</a:t>
                </a:r>
              </a:p>
            </p:txBody>
          </p:sp>
          <p:sp>
            <p:nvSpPr>
              <p:cNvPr id="1056" name="Rectangle 16"/>
              <p:cNvSpPr>
                <a:spLocks noChangeArrowheads="1"/>
              </p:cNvSpPr>
              <p:nvPr/>
            </p:nvSpPr>
            <p:spPr bwMode="auto">
              <a:xfrm>
                <a:off x="3173" y="1316"/>
                <a:ext cx="1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fr-FR">
                    <a:solidFill>
                      <a:srgbClr val="000000"/>
                    </a:solidFill>
                    <a:latin typeface="Times" charset="0"/>
                  </a:rPr>
                  <a:t>z</a:t>
                </a:r>
              </a:p>
            </p:txBody>
          </p:sp>
          <p:sp>
            <p:nvSpPr>
              <p:cNvPr id="1057" name="Line 17"/>
              <p:cNvSpPr>
                <a:spLocks noChangeShapeType="1"/>
              </p:cNvSpPr>
              <p:nvPr/>
            </p:nvSpPr>
            <p:spPr bwMode="auto">
              <a:xfrm>
                <a:off x="4291" y="1347"/>
                <a:ext cx="512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8" name="Line 18"/>
              <p:cNvSpPr>
                <a:spLocks noChangeShapeType="1"/>
              </p:cNvSpPr>
              <p:nvPr/>
            </p:nvSpPr>
            <p:spPr bwMode="auto">
              <a:xfrm flipH="1" flipV="1">
                <a:off x="4033" y="1096"/>
                <a:ext cx="256" cy="25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aphicFrame>
            <p:nvGraphicFramePr>
              <p:cNvPr id="1029" name="Object 8"/>
              <p:cNvGraphicFramePr>
                <a:graphicFrameLocks/>
              </p:cNvGraphicFramePr>
              <p:nvPr/>
            </p:nvGraphicFramePr>
            <p:xfrm>
              <a:off x="3905" y="1197"/>
              <a:ext cx="303" cy="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5" name="Equation" r:id="rId18" imgW="177480" imgH="203040" progId="Equation.2">
                      <p:embed/>
                    </p:oleObj>
                  </mc:Choice>
                  <mc:Fallback>
                    <p:oleObj name="Equation" r:id="rId18" imgW="177480" imgH="203040" progId="Equation.2">
                      <p:embed/>
                      <p:pic>
                        <p:nvPicPr>
                          <p:cNvPr id="0" name="Object 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5" y="1197"/>
                            <a:ext cx="303" cy="1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0" name="Oval 20"/>
              <p:cNvSpPr>
                <a:spLocks noChangeArrowheads="1"/>
              </p:cNvSpPr>
              <p:nvPr/>
            </p:nvSpPr>
            <p:spPr bwMode="auto">
              <a:xfrm>
                <a:off x="4229" y="1463"/>
                <a:ext cx="128" cy="7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1" name="Oval 21"/>
              <p:cNvSpPr>
                <a:spLocks noChangeArrowheads="1"/>
              </p:cNvSpPr>
              <p:nvPr/>
            </p:nvSpPr>
            <p:spPr bwMode="auto">
              <a:xfrm>
                <a:off x="3717" y="1355"/>
                <a:ext cx="129" cy="7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61" name="Oval 22"/>
              <p:cNvSpPr>
                <a:spLocks noChangeArrowheads="1"/>
              </p:cNvSpPr>
              <p:nvPr/>
            </p:nvSpPr>
            <p:spPr bwMode="auto">
              <a:xfrm>
                <a:off x="4293" y="1679"/>
                <a:ext cx="128" cy="7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B22400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2" name="Oval 23"/>
              <p:cNvSpPr>
                <a:spLocks noChangeArrowheads="1"/>
              </p:cNvSpPr>
              <p:nvPr/>
            </p:nvSpPr>
            <p:spPr bwMode="auto">
              <a:xfrm>
                <a:off x="4421" y="1067"/>
                <a:ext cx="128" cy="7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B22400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3" name="Oval 24"/>
              <p:cNvSpPr>
                <a:spLocks noChangeArrowheads="1"/>
              </p:cNvSpPr>
              <p:nvPr/>
            </p:nvSpPr>
            <p:spPr bwMode="auto">
              <a:xfrm>
                <a:off x="3845" y="1535"/>
                <a:ext cx="128" cy="72"/>
              </a:xfrm>
              <a:prstGeom prst="ellipse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rgbClr val="005200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4" name="Oval 25"/>
              <p:cNvSpPr>
                <a:spLocks noChangeArrowheads="1"/>
              </p:cNvSpPr>
              <p:nvPr/>
            </p:nvSpPr>
            <p:spPr bwMode="auto">
              <a:xfrm>
                <a:off x="4603" y="1293"/>
                <a:ext cx="128" cy="73"/>
              </a:xfrm>
              <a:prstGeom prst="ellipse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rgbClr val="005200"/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43" name="Rectangle 2"/>
            <p:cNvSpPr>
              <a:spLocks noChangeArrowheads="1"/>
            </p:cNvSpPr>
            <p:nvPr/>
          </p:nvSpPr>
          <p:spPr bwMode="auto">
            <a:xfrm>
              <a:off x="3923928" y="4797400"/>
              <a:ext cx="331236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/>
            <a:lstStyle/>
            <a:p>
              <a:pPr algn="ctr"/>
              <a:r>
                <a:rPr lang="fr-FR" b="1">
                  <a:solidFill>
                    <a:srgbClr val="00B050"/>
                  </a:solidFill>
                </a:rPr>
                <a:t>(Generalized Parton </a:t>
              </a:r>
            </a:p>
            <a:p>
              <a:pPr algn="ctr"/>
              <a:r>
                <a:rPr lang="fr-FR" b="1">
                  <a:solidFill>
                    <a:srgbClr val="00B050"/>
                  </a:solidFill>
                </a:rPr>
                <a:t>Distributions: GPDs)</a:t>
              </a:r>
              <a:endParaRPr lang="fr-FR" b="1" i="1">
                <a:solidFill>
                  <a:srgbClr val="00B050"/>
                </a:solidFill>
              </a:endParaRPr>
            </a:p>
          </p:txBody>
        </p:sp>
        <p:sp>
          <p:nvSpPr>
            <p:cNvPr id="1044" name="Rectangle 22"/>
            <p:cNvSpPr>
              <a:spLocks noChangeArrowheads="1"/>
            </p:cNvSpPr>
            <p:nvPr/>
          </p:nvSpPr>
          <p:spPr bwMode="auto">
            <a:xfrm>
              <a:off x="130151" y="4777433"/>
              <a:ext cx="1417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Times New Roman" pitchFamily="18" charset="0"/>
                </a:rPr>
                <a:t>(DVCS)</a:t>
              </a:r>
              <a:endParaRPr lang="fr-FR" sz="2400" b="1" u="sng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1045" name="Line 7"/>
            <p:cNvSpPr>
              <a:spLocks noChangeShapeType="1"/>
            </p:cNvSpPr>
            <p:nvPr/>
          </p:nvSpPr>
          <p:spPr bwMode="auto">
            <a:xfrm flipV="1">
              <a:off x="8000189" y="5373216"/>
              <a:ext cx="0" cy="2392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01675" y="246063"/>
            <a:ext cx="807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CLAS data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(x</a:t>
            </a:r>
            <a:r>
              <a:rPr lang="en-US" sz="2800" b="1" baseline="-25000">
                <a:solidFill>
                  <a:srgbClr val="0000CC"/>
                </a:solidFill>
                <a:latin typeface="Times New Roman" pitchFamily="18" charset="0"/>
              </a:rPr>
              <a:t>B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=0.25)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341438"/>
            <a:ext cx="776605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250" y="5805488"/>
            <a:ext cx="144463" cy="14446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13" name="Text Box 2"/>
          <p:cNvSpPr txBox="1">
            <a:spLocks noChangeArrowheads="1"/>
          </p:cNvSpPr>
          <p:nvPr/>
        </p:nvSpPr>
        <p:spPr bwMode="auto">
          <a:xfrm>
            <a:off x="1628775" y="5661025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“skewed” H</a:t>
            </a:r>
            <a:r>
              <a:rPr lang="en-US" sz="2000" b="1" baseline="-25000">
                <a:solidFill>
                  <a:schemeClr val="accent2"/>
                </a:solidFill>
                <a:latin typeface="Times New Roman" pitchFamily="18" charset="0"/>
              </a:rPr>
              <a:t>Im</a:t>
            </a:r>
          </a:p>
        </p:txBody>
      </p:sp>
      <p:sp>
        <p:nvSpPr>
          <p:cNvPr id="8" name="Étoile à 5 branches 7"/>
          <p:cNvSpPr/>
          <p:nvPr/>
        </p:nvSpPr>
        <p:spPr>
          <a:xfrm>
            <a:off x="1570038" y="6092825"/>
            <a:ext cx="265112" cy="29368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15" name="Text Box 2"/>
          <p:cNvSpPr txBox="1">
            <a:spLocks noChangeArrowheads="1"/>
          </p:cNvSpPr>
          <p:nvPr/>
        </p:nvSpPr>
        <p:spPr bwMode="auto">
          <a:xfrm>
            <a:off x="1619250" y="6053138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“unskewed” H</a:t>
            </a:r>
            <a:r>
              <a:rPr lang="en-US" sz="2000" b="1" baseline="-25000">
                <a:solidFill>
                  <a:schemeClr val="accent2"/>
                </a:solidFill>
                <a:latin typeface="Times New Roman" pitchFamily="18" charset="0"/>
              </a:rPr>
              <a:t>Im</a:t>
            </a: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4427538" y="5867400"/>
            <a:ext cx="3744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fr-FR" b="1">
                <a:solidFill>
                  <a:schemeClr val="accent2"/>
                </a:solidFill>
                <a:latin typeface="Times New Roman" pitchFamily="18" charset="0"/>
              </a:rPr>
              <a:t>(fits applied to « unskewed » data)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01675" y="246063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HERMES data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(x</a:t>
            </a:r>
            <a:r>
              <a:rPr lang="en-US" sz="2800" b="1" baseline="-25000">
                <a:solidFill>
                  <a:srgbClr val="0000CC"/>
                </a:solidFill>
                <a:latin typeface="Times New Roman" pitchFamily="18" charset="0"/>
              </a:rPr>
              <a:t>B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=0.09)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7338"/>
            <a:ext cx="72707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250" y="5805488"/>
            <a:ext cx="144463" cy="14446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037" name="Text Box 2"/>
          <p:cNvSpPr txBox="1">
            <a:spLocks noChangeArrowheads="1"/>
          </p:cNvSpPr>
          <p:nvPr/>
        </p:nvSpPr>
        <p:spPr bwMode="auto">
          <a:xfrm>
            <a:off x="1628775" y="5661025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“skewed” H</a:t>
            </a:r>
            <a:r>
              <a:rPr lang="en-US" sz="2000" b="1" baseline="-25000">
                <a:solidFill>
                  <a:schemeClr val="accent2"/>
                </a:solidFill>
                <a:latin typeface="Times New Roman" pitchFamily="18" charset="0"/>
              </a:rPr>
              <a:t>Im</a:t>
            </a:r>
          </a:p>
        </p:txBody>
      </p:sp>
      <p:sp>
        <p:nvSpPr>
          <p:cNvPr id="6" name="Étoile à 5 branches 5"/>
          <p:cNvSpPr/>
          <p:nvPr/>
        </p:nvSpPr>
        <p:spPr>
          <a:xfrm>
            <a:off x="1570038" y="6092825"/>
            <a:ext cx="265112" cy="293688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039" name="Text Box 2"/>
          <p:cNvSpPr txBox="1">
            <a:spLocks noChangeArrowheads="1"/>
          </p:cNvSpPr>
          <p:nvPr/>
        </p:nvSpPr>
        <p:spPr bwMode="auto">
          <a:xfrm>
            <a:off x="1619250" y="6053138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“unskewed” H</a:t>
            </a:r>
            <a:r>
              <a:rPr lang="en-US" sz="2000" b="1" baseline="-25000">
                <a:solidFill>
                  <a:schemeClr val="accent2"/>
                </a:solidFill>
                <a:latin typeface="Times New Roman" pitchFamily="18" charset="0"/>
              </a:rPr>
              <a:t>Im</a:t>
            </a:r>
          </a:p>
        </p:txBody>
      </p: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4427538" y="5867400"/>
            <a:ext cx="3744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fr-FR" b="1">
                <a:solidFill>
                  <a:schemeClr val="accent2"/>
                </a:solidFill>
                <a:latin typeface="Times New Roman" pitchFamily="18" charset="0"/>
              </a:rPr>
              <a:t>(fits applied to « unskewed » data)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r="2301" b="65038"/>
          <a:stretch>
            <a:fillRect/>
          </a:stretch>
        </p:blipFill>
        <p:spPr bwMode="auto">
          <a:xfrm>
            <a:off x="704850" y="44450"/>
            <a:ext cx="77549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7"/>
          <a:stretch>
            <a:fillRect/>
          </a:stretch>
        </p:blipFill>
        <p:spPr bwMode="auto">
          <a:xfrm>
            <a:off x="3059113" y="3729038"/>
            <a:ext cx="2857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4"/>
          <a:stretch>
            <a:fillRect/>
          </a:stretch>
        </p:blipFill>
        <p:spPr bwMode="auto">
          <a:xfrm>
            <a:off x="6011863" y="3814763"/>
            <a:ext cx="2743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lèche droite 15"/>
          <p:cNvSpPr/>
          <p:nvPr/>
        </p:nvSpPr>
        <p:spPr>
          <a:xfrm rot="6937177">
            <a:off x="4007644" y="2782094"/>
            <a:ext cx="1295400" cy="792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3518694">
            <a:off x="6392069" y="2777332"/>
            <a:ext cx="1295400" cy="792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9288"/>
            <a:ext cx="665003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2640013" y="1412875"/>
            <a:ext cx="1187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=0.25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5543550" y="1382713"/>
            <a:ext cx="1189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=0.09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620713"/>
            <a:ext cx="702945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2333625" y="87313"/>
            <a:ext cx="4494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Projections for CLAS12 for 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H</a:t>
            </a:r>
            <a:r>
              <a:rPr lang="en-US" sz="2400" b="1" baseline="-25000">
                <a:solidFill>
                  <a:srgbClr val="0000CC"/>
                </a:solidFill>
                <a:latin typeface="Times New Roman" pitchFamily="18" charset="0"/>
              </a:rPr>
              <a:t>Im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213"/>
            <a:ext cx="91440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2387600" y="87313"/>
            <a:ext cx="438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Corresponding spatial densities</a:t>
            </a:r>
            <a:endParaRPr lang="en-US" sz="2400" b="1" baseline="-2500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4"/>
          <p:cNvGrpSpPr>
            <a:grpSpLocks/>
          </p:cNvGrpSpPr>
          <p:nvPr/>
        </p:nvGrpSpPr>
        <p:grpSpPr bwMode="auto">
          <a:xfrm>
            <a:off x="0" y="357188"/>
            <a:ext cx="8815388" cy="1200150"/>
            <a:chOff x="158" y="414"/>
            <a:chExt cx="5553" cy="756"/>
          </a:xfrm>
        </p:grpSpPr>
        <p:sp>
          <p:nvSpPr>
            <p:cNvPr id="49164" name="AutoShape 5"/>
            <p:cNvSpPr>
              <a:spLocks noChangeArrowheads="1"/>
            </p:cNvSpPr>
            <p:nvPr/>
          </p:nvSpPr>
          <p:spPr bwMode="auto">
            <a:xfrm>
              <a:off x="158" y="483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9046" name="Text Box 6"/>
            <p:cNvSpPr txBox="1">
              <a:spLocks noChangeArrowheads="1"/>
            </p:cNvSpPr>
            <p:nvPr/>
          </p:nvSpPr>
          <p:spPr bwMode="auto">
            <a:xfrm>
              <a:off x="521" y="414"/>
              <a:ext cx="5190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GPDs contain a wealth of information on nucleon structure 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and dynamics: </a:t>
              </a: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space-momentum quark correlation, orbital 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momentum, </a:t>
              </a:r>
              <a:r>
                <a:rPr lang="en-US" sz="2400" b="1" dirty="0" err="1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pion</a:t>
              </a: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cloud, pressure forces within the nucleon,…</a:t>
              </a:r>
              <a:endPara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49155" name="Group 7"/>
          <p:cNvGrpSpPr>
            <a:grpSpLocks/>
          </p:cNvGrpSpPr>
          <p:nvPr/>
        </p:nvGrpSpPr>
        <p:grpSpPr bwMode="auto">
          <a:xfrm>
            <a:off x="0" y="2146300"/>
            <a:ext cx="9377363" cy="1570038"/>
            <a:chOff x="158" y="410"/>
            <a:chExt cx="5907" cy="989"/>
          </a:xfrm>
        </p:grpSpPr>
        <p:sp>
          <p:nvSpPr>
            <p:cNvPr id="49162" name="AutoShape 8"/>
            <p:cNvSpPr>
              <a:spLocks noChangeArrowheads="1"/>
            </p:cNvSpPr>
            <p:nvPr/>
          </p:nvSpPr>
          <p:spPr bwMode="auto">
            <a:xfrm>
              <a:off x="158" y="483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9049" name="Text Box 9"/>
            <p:cNvSpPr txBox="1">
              <a:spLocks noChangeArrowheads="1"/>
            </p:cNvSpPr>
            <p:nvPr/>
          </p:nvSpPr>
          <p:spPr bwMode="auto">
            <a:xfrm>
              <a:off x="521" y="410"/>
              <a:ext cx="5544" cy="98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They are complicated functions of 3 variables </a:t>
              </a:r>
              <a:r>
                <a:rPr lang="en-US" sz="2400" b="1" dirty="0" err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x,</a:t>
              </a:r>
              <a:r>
                <a:rPr lang="en-US" sz="2400" b="1" dirty="0" err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x</a:t>
              </a:r>
              <a:r>
                <a:rPr lang="en-US" sz="2400" b="1" dirty="0" err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,t</a:t>
              </a:r>
              <a:r>
                <a:rPr lang="en-US" sz="2400" b="1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, depend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on quark flavor,  correction to leading-twist formalism,…: 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extraction of GPDs from precise data and numerous observables, 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global  fitting, model inputs,…</a:t>
              </a:r>
            </a:p>
          </p:txBody>
        </p:sp>
      </p:grpSp>
      <p:grpSp>
        <p:nvGrpSpPr>
          <p:cNvPr id="49156" name="Group 16"/>
          <p:cNvGrpSpPr>
            <a:grpSpLocks/>
          </p:cNvGrpSpPr>
          <p:nvPr/>
        </p:nvGrpSpPr>
        <p:grpSpPr bwMode="auto">
          <a:xfrm>
            <a:off x="107950" y="5324475"/>
            <a:ext cx="7904163" cy="1200150"/>
            <a:chOff x="158" y="-267"/>
            <a:chExt cx="4979" cy="756"/>
          </a:xfrm>
        </p:grpSpPr>
        <p:sp>
          <p:nvSpPr>
            <p:cNvPr id="49160" name="AutoShape 17"/>
            <p:cNvSpPr>
              <a:spLocks noChangeArrowheads="1"/>
            </p:cNvSpPr>
            <p:nvPr/>
          </p:nvSpPr>
          <p:spPr bwMode="auto">
            <a:xfrm>
              <a:off x="158" y="-221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30" y="-267"/>
              <a:ext cx="4707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Large flow of new observables and data expected soon 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solidFill>
                    <a:srgbClr val="66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(JLab12,COMPASS) </a:t>
              </a: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will bring allow a precise nucleon 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Tomography in the valence region</a:t>
              </a:r>
            </a:p>
          </p:txBody>
        </p:sp>
      </p:grpSp>
      <p:grpSp>
        <p:nvGrpSpPr>
          <p:cNvPr id="49157" name="Group 16"/>
          <p:cNvGrpSpPr>
            <a:grpSpLocks/>
          </p:cNvGrpSpPr>
          <p:nvPr/>
        </p:nvGrpSpPr>
        <p:grpSpPr bwMode="auto">
          <a:xfrm>
            <a:off x="34925" y="4111625"/>
            <a:ext cx="8101013" cy="830263"/>
            <a:chOff x="158" y="550"/>
            <a:chExt cx="5103" cy="523"/>
          </a:xfrm>
        </p:grpSpPr>
        <p:sp>
          <p:nvSpPr>
            <p:cNvPr id="49158" name="AutoShape 17"/>
            <p:cNvSpPr>
              <a:spLocks noChangeArrowheads="1"/>
            </p:cNvSpPr>
            <p:nvPr/>
          </p:nvSpPr>
          <p:spPr bwMode="auto">
            <a:xfrm>
              <a:off x="158" y="621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30" y="550"/>
              <a:ext cx="4831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First new insights on nucleon structure already emerging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from current data with new fitting algorithms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4365625"/>
            <a:ext cx="914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1) The HERMES Recoil detector. </a:t>
            </a:r>
            <a:r>
              <a:rPr lang="fr-FR" sz="1400" b="1" i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A. </a:t>
            </a:r>
            <a:r>
              <a:rPr lang="fr-FR" sz="1400" b="1" i="1" dirty="0" err="1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Airapetian</a:t>
            </a:r>
            <a:r>
              <a:rPr lang="fr-FR" sz="1400" b="1" i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 et al, e-</a:t>
            </a:r>
            <a:r>
              <a:rPr lang="fr-FR" sz="1400" b="1" i="1" dirty="0" err="1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Print</a:t>
            </a:r>
            <a:r>
              <a:rPr lang="fr-FR" sz="1400" b="1" i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: </a:t>
            </a:r>
            <a:r>
              <a:rPr lang="fr-FR" sz="1400" b="1" i="1" dirty="0" err="1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arXiv</a:t>
            </a:r>
            <a:r>
              <a:rPr lang="fr-FR" sz="1400" b="1" i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:1302.6092</a:t>
            </a:r>
            <a:r>
              <a:rPr lang="fr-FR" sz="1400" b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fr-FR" sz="700" b="1" dirty="0">
              <a:solidFill>
                <a:srgbClr val="0000CC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2)  </a:t>
            </a:r>
            <a:r>
              <a:rPr lang="en-GB" sz="1400" b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Beam-</a:t>
            </a:r>
            <a:r>
              <a:rPr lang="en-GB" sz="1400" b="1" dirty="0" err="1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helicity</a:t>
            </a:r>
            <a:r>
              <a:rPr lang="en-GB" sz="1400" b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 asymmetry arising from deeply virtual Compton scattering measured with </a:t>
            </a:r>
            <a:r>
              <a:rPr lang="en-GB" sz="1400" b="1" dirty="0" err="1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kinematically</a:t>
            </a:r>
            <a:r>
              <a:rPr lang="en-GB" sz="1400" b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 complete event reconstruction</a:t>
            </a:r>
            <a:r>
              <a:rPr lang="en-GB" sz="1400" b="1" i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 A. </a:t>
            </a:r>
            <a:r>
              <a:rPr lang="en-GB" sz="1400" b="1" i="1" dirty="0" err="1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Airapetian</a:t>
            </a:r>
            <a:r>
              <a:rPr lang="en-GB" sz="1400" b="1" i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 et al, JHEP10(2012)042</a:t>
            </a:r>
            <a:endParaRPr lang="fr-FR" sz="700" b="1" dirty="0">
              <a:solidFill>
                <a:srgbClr val="0000CC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en-US" sz="1400" b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3) Beam-</a:t>
            </a:r>
            <a:r>
              <a:rPr lang="en-US" sz="1400" b="1" dirty="0" err="1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helicity</a:t>
            </a:r>
            <a:r>
              <a:rPr lang="en-US" sz="1400" b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 and beam-charge asymmetries associated with deeply virtual Compton scattering on the </a:t>
            </a:r>
            <a:r>
              <a:rPr lang="en-US" sz="1400" b="1" dirty="0" err="1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unpolarised</a:t>
            </a:r>
            <a:r>
              <a:rPr lang="en-US" sz="1400" b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 proton</a:t>
            </a:r>
            <a:r>
              <a:rPr lang="en-US" sz="1400" b="1" i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 A. </a:t>
            </a:r>
            <a:r>
              <a:rPr lang="en-US" sz="1400" b="1" i="1" dirty="0" err="1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Airapetian</a:t>
            </a:r>
            <a:r>
              <a:rPr lang="en-US" sz="1400" b="1" i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 et al, JHEP 07 (2012) 032</a:t>
            </a:r>
            <a:endParaRPr lang="en-US" b="1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60350"/>
            <a:ext cx="7802562" cy="3511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5868988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fr-FR" sz="1400" b="1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Many</a:t>
            </a:r>
            <a:r>
              <a:rPr lang="fr-FR" sz="1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analysis</a:t>
            </a:r>
            <a:r>
              <a:rPr lang="fr-FR" sz="1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at</a:t>
            </a:r>
            <a:r>
              <a:rPr lang="fr-FR" sz="1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JLab</a:t>
            </a:r>
            <a:r>
              <a:rPr lang="fr-FR" sz="1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in </a:t>
            </a:r>
            <a:r>
              <a:rPr lang="fr-FR" sz="1400" b="1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progress</a:t>
            </a:r>
            <a:r>
              <a:rPr lang="fr-FR" sz="1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(CLAS X-sections and </a:t>
            </a:r>
            <a:r>
              <a:rPr lang="fr-FR" sz="1400" b="1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lTSA</a:t>
            </a:r>
            <a:r>
              <a:rPr lang="fr-FR" sz="1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, new Hall A  X-sections </a:t>
            </a:r>
            <a:r>
              <a:rPr lang="fr-FR" sz="1400" b="1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at</a:t>
            </a:r>
            <a:r>
              <a:rPr lang="fr-FR" sz="1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different</a:t>
            </a:r>
            <a:r>
              <a:rPr lang="fr-FR" sz="1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400" b="1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beam</a:t>
            </a:r>
            <a:r>
              <a:rPr lang="fr-FR" sz="1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fr-FR" sz="1400" b="1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energies</a:t>
            </a:r>
            <a:r>
              <a:rPr lang="fr-FR" sz="1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, proton and neutron </a:t>
            </a:r>
            <a:r>
              <a:rPr lang="fr-FR" sz="1400" b="1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channels</a:t>
            </a:r>
            <a:r>
              <a:rPr lang="fr-FR" sz="1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,… </a:t>
            </a:r>
            <a:r>
              <a:rPr lang="fr-FR" sz="1400" b="1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with</a:t>
            </a:r>
            <a:r>
              <a:rPr lang="fr-FR" sz="1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publications </a:t>
            </a:r>
            <a:r>
              <a:rPr lang="fr-FR" sz="1400" b="1" dirty="0" err="1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planned</a:t>
            </a:r>
            <a:r>
              <a:rPr lang="fr-FR" sz="1400" b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</a:rPr>
              <a:t> for 2013/2014</a:t>
            </a:r>
          </a:p>
          <a:p>
            <a:pPr eaLnBrk="0" hangingPunct="0">
              <a:defRPr/>
            </a:pPr>
            <a:endParaRPr lang="en-US" b="1" dirty="0">
              <a:solidFill>
                <a:srgbClr val="00B050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80975" y="3386138"/>
            <a:ext cx="9215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The </a:t>
            </a:r>
            <a:r>
              <a:rPr lang="fr-FR" sz="2400" b="1">
                <a:solidFill>
                  <a:srgbClr val="FF0000"/>
                </a:solidFill>
                <a:latin typeface="Times New Roman" pitchFamily="18" charset="0"/>
              </a:rPr>
              <a:t>sea 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quarks</a:t>
            </a:r>
            <a:r>
              <a:rPr lang="fr-FR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>
                <a:solidFill>
                  <a:srgbClr val="00B050"/>
                </a:solidFill>
                <a:latin typeface="Times New Roman" pitchFamily="18" charset="0"/>
              </a:rPr>
              <a:t>(low x) 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spread to the periphery of the nucleon while the </a:t>
            </a:r>
            <a:r>
              <a:rPr lang="fr-FR" sz="2400" b="1">
                <a:solidFill>
                  <a:srgbClr val="FF0000"/>
                </a:solidFill>
                <a:latin typeface="Times New Roman" pitchFamily="18" charset="0"/>
              </a:rPr>
              <a:t>valence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 quarks </a:t>
            </a:r>
            <a:r>
              <a:rPr lang="fr-FR" sz="2400" b="1">
                <a:solidFill>
                  <a:srgbClr val="00B050"/>
                </a:solidFill>
                <a:latin typeface="Times New Roman" pitchFamily="18" charset="0"/>
              </a:rPr>
              <a:t>(large x) 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remain in the center</a:t>
            </a:r>
            <a:endParaRPr lang="fr-FR" sz="2400" b="1" baseline="-250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79388" y="2924175"/>
            <a:ext cx="921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fr-FR" sz="2400" b="1" baseline="-25000">
                <a:solidFill>
                  <a:srgbClr val="00B050"/>
                </a:solidFill>
                <a:latin typeface="Times New Roman" pitchFamily="18" charset="0"/>
              </a:rPr>
              <a:t>Im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:the </a:t>
            </a:r>
            <a:r>
              <a:rPr lang="fr-FR" sz="2400" b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-slope reflects the size of the probed object </a:t>
            </a:r>
            <a:r>
              <a:rPr lang="fr-FR" sz="2400" b="1">
                <a:solidFill>
                  <a:srgbClr val="00B050"/>
                </a:solidFill>
                <a:latin typeface="Times New Roman" pitchFamily="18" charset="0"/>
              </a:rPr>
              <a:t>(Fourier transf.)</a:t>
            </a:r>
            <a:endParaRPr lang="fr-FR" sz="2400" b="1" baseline="-2500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64025"/>
            <a:ext cx="84963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12088" y="4221163"/>
            <a:ext cx="1331912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r="2301" b="65038"/>
          <a:stretch>
            <a:fillRect/>
          </a:stretch>
        </p:blipFill>
        <p:spPr bwMode="auto">
          <a:xfrm>
            <a:off x="704850" y="44450"/>
            <a:ext cx="77549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38" b="1227"/>
          <a:stretch>
            <a:fillRect/>
          </a:stretch>
        </p:blipFill>
        <p:spPr bwMode="auto">
          <a:xfrm>
            <a:off x="-468313" y="287338"/>
            <a:ext cx="8337551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8"/>
          <p:cNvSpPr>
            <a:spLocks noChangeArrowheads="1"/>
          </p:cNvSpPr>
          <p:nvPr/>
        </p:nvSpPr>
        <p:spPr bwMode="auto">
          <a:xfrm>
            <a:off x="215900" y="2852738"/>
            <a:ext cx="8748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The </a:t>
            </a:r>
            <a:r>
              <a:rPr lang="fr-FR" sz="2400" b="1">
                <a:solidFill>
                  <a:srgbClr val="FF0000"/>
                </a:solidFill>
                <a:latin typeface="Times New Roman" pitchFamily="18" charset="0"/>
              </a:rPr>
              <a:t>axial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 charge </a:t>
            </a:r>
            <a:r>
              <a:rPr lang="fr-FR" sz="2400" b="1">
                <a:solidFill>
                  <a:srgbClr val="00B050"/>
                </a:solidFill>
                <a:latin typeface="Times New Roman" pitchFamily="18" charset="0"/>
              </a:rPr>
              <a:t>(~H</a:t>
            </a:r>
            <a:r>
              <a:rPr lang="fr-FR" sz="2400" b="1" baseline="-25000">
                <a:solidFill>
                  <a:srgbClr val="00B050"/>
                </a:solidFill>
                <a:latin typeface="Times New Roman" pitchFamily="18" charset="0"/>
              </a:rPr>
              <a:t>im</a:t>
            </a:r>
            <a:r>
              <a:rPr lang="fr-FR" sz="2400" b="1">
                <a:solidFill>
                  <a:srgbClr val="00B050"/>
                </a:solidFill>
                <a:latin typeface="Times New Roman" pitchFamily="18" charset="0"/>
              </a:rPr>
              <a:t>) 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appears to be more « concentrated » than the </a:t>
            </a:r>
            <a:r>
              <a:rPr lang="fr-FR" sz="2400" b="1">
                <a:solidFill>
                  <a:srgbClr val="FF0000"/>
                </a:solidFill>
                <a:latin typeface="Times New Roman" pitchFamily="18" charset="0"/>
              </a:rPr>
              <a:t>electromagnetic</a:t>
            </a:r>
            <a:r>
              <a:rPr lang="fr-FR" sz="2400" b="1">
                <a:solidFill>
                  <a:schemeClr val="accent2"/>
                </a:solidFill>
                <a:latin typeface="Times New Roman" pitchFamily="18" charset="0"/>
              </a:rPr>
              <a:t> charge </a:t>
            </a:r>
            <a:r>
              <a:rPr lang="fr-FR" sz="2400" b="1">
                <a:solidFill>
                  <a:srgbClr val="00B050"/>
                </a:solidFill>
                <a:latin typeface="Times New Roman" pitchFamily="18" charset="0"/>
              </a:rPr>
              <a:t>(~H</a:t>
            </a:r>
            <a:r>
              <a:rPr lang="fr-FR" sz="2400" b="1" baseline="-25000">
                <a:solidFill>
                  <a:srgbClr val="00B050"/>
                </a:solidFill>
                <a:latin typeface="Times New Roman" pitchFamily="18" charset="0"/>
              </a:rPr>
              <a:t>im</a:t>
            </a:r>
            <a:r>
              <a:rPr lang="fr-FR" sz="2400" b="1">
                <a:solidFill>
                  <a:srgbClr val="00B050"/>
                </a:solidFill>
                <a:latin typeface="Times New Roman" pitchFamily="18" charset="0"/>
              </a:rPr>
              <a:t>) </a:t>
            </a:r>
            <a:endParaRPr lang="fr-FR" sz="2400" b="1" baseline="-250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2228" name="Rectangle 18"/>
          <p:cNvSpPr>
            <a:spLocks noChangeArrowheads="1"/>
          </p:cNvSpPr>
          <p:nvPr/>
        </p:nvSpPr>
        <p:spPr bwMode="auto">
          <a:xfrm>
            <a:off x="2754313" y="2617788"/>
            <a:ext cx="41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rgbClr val="00B050"/>
                </a:solidFill>
                <a:latin typeface="Times New Roman" pitchFamily="18" charset="0"/>
              </a:rPr>
              <a:t>~</a:t>
            </a:r>
            <a:endParaRPr lang="fr-FR" sz="2400" b="1" baseline="-2500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1" r="45569"/>
          <a:stretch>
            <a:fillRect/>
          </a:stretch>
        </p:blipFill>
        <p:spPr bwMode="auto">
          <a:xfrm>
            <a:off x="6049963" y="5067300"/>
            <a:ext cx="4079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4450"/>
            <a:ext cx="381793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2552700"/>
            <a:ext cx="5746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495550"/>
            <a:ext cx="6064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1231900" y="3573463"/>
            <a:ext cx="7056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x+</a:t>
            </a:r>
            <a:r>
              <a:rPr lang="fr-FR" b="1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fr-FR" b="1">
                <a:solidFill>
                  <a:srgbClr val="00B050"/>
                </a:solidFill>
              </a:rPr>
              <a:t> </a:t>
            </a:r>
            <a:r>
              <a:rPr lang="fr-FR" b="1">
                <a:solidFill>
                  <a:srgbClr val="0000CC"/>
                </a:solidFill>
              </a:rPr>
              <a:t>: relative longitudinal momentum of initial quark</a:t>
            </a:r>
            <a:endParaRPr lang="fr-FR" b="1" i="1">
              <a:solidFill>
                <a:srgbClr val="0000CC"/>
              </a:solidFill>
            </a:endParaRP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1187450" y="3933825"/>
            <a:ext cx="7056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x-</a:t>
            </a:r>
            <a:r>
              <a:rPr lang="fr-FR" b="1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fr-FR" b="1">
                <a:solidFill>
                  <a:srgbClr val="00B050"/>
                </a:solidFill>
              </a:rPr>
              <a:t> </a:t>
            </a:r>
            <a:r>
              <a:rPr lang="fr-FR" b="1">
                <a:solidFill>
                  <a:srgbClr val="0000CC"/>
                </a:solidFill>
              </a:rPr>
              <a:t>: relative longitudinal momentum of initial quark</a:t>
            </a:r>
            <a:endParaRPr lang="fr-FR" b="1" i="1">
              <a:solidFill>
                <a:srgbClr val="0000CC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31913" y="4959350"/>
            <a:ext cx="70564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fr-FR" b="1">
                <a:solidFill>
                  <a:srgbClr val="FF0000"/>
                </a:solidFill>
              </a:rPr>
              <a:t>t=</a:t>
            </a:r>
            <a:r>
              <a:rPr lang="fr-FR" b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b="1" baseline="3000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fr-FR" b="1">
                <a:solidFill>
                  <a:srgbClr val="00B050"/>
                </a:solidFill>
              </a:rPr>
              <a:t> </a:t>
            </a:r>
            <a:r>
              <a:rPr lang="fr-FR" b="1">
                <a:solidFill>
                  <a:srgbClr val="0000CC"/>
                </a:solidFill>
              </a:rPr>
              <a:t>: total squared momentum transfer to the nucleon</a:t>
            </a:r>
          </a:p>
          <a:p>
            <a:pPr algn="ctr"/>
            <a:r>
              <a:rPr lang="fr-FR" b="1" i="1">
                <a:solidFill>
                  <a:srgbClr val="0000CC"/>
                </a:solidFill>
              </a:rPr>
              <a:t>    (transverse component:       )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11838"/>
            <a:ext cx="51117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2808288" y="1158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b="1">
                <a:solidFill>
                  <a:srgbClr val="00B050"/>
                </a:solidFill>
              </a:rPr>
              <a:t>In the light-cone frame:</a:t>
            </a:r>
            <a:endParaRPr lang="fr-FR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30788" y="1914525"/>
            <a:ext cx="620712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492500" y="1914525"/>
            <a:ext cx="547688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427538" y="1338263"/>
            <a:ext cx="333375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2302" name="Groupe 20"/>
          <p:cNvGrpSpPr>
            <a:grpSpLocks/>
          </p:cNvGrpSpPr>
          <p:nvPr/>
        </p:nvGrpSpPr>
        <p:grpSpPr bwMode="auto">
          <a:xfrm>
            <a:off x="3348038" y="4437063"/>
            <a:ext cx="1800225" cy="431800"/>
            <a:chOff x="0" y="4379824"/>
            <a:chExt cx="1471792" cy="273312"/>
          </a:xfrm>
        </p:grpSpPr>
        <p:pic>
          <p:nvPicPr>
            <p:cNvPr id="1230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9824"/>
              <a:ext cx="4381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92" y="4424536"/>
              <a:ext cx="990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e 47"/>
          <p:cNvGrpSpPr>
            <a:grpSpLocks/>
          </p:cNvGrpSpPr>
          <p:nvPr/>
        </p:nvGrpSpPr>
        <p:grpSpPr bwMode="auto">
          <a:xfrm>
            <a:off x="3200400" y="2395538"/>
            <a:ext cx="1844675" cy="1871662"/>
            <a:chOff x="609600" y="4725988"/>
            <a:chExt cx="1844675" cy="1871662"/>
          </a:xfrm>
        </p:grpSpPr>
        <p:pic>
          <p:nvPicPr>
            <p:cNvPr id="13322" name="Picture 42" descr="E:\Physique\Talks\QCD_EVOLUTION2012\GPD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5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6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828800"/>
            <a:ext cx="1293813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316" name="Group 13"/>
          <p:cNvGrpSpPr>
            <a:grpSpLocks/>
          </p:cNvGrpSpPr>
          <p:nvPr/>
        </p:nvGrpSpPr>
        <p:grpSpPr bwMode="auto">
          <a:xfrm>
            <a:off x="3597275" y="3810000"/>
            <a:ext cx="669925" cy="341313"/>
            <a:chOff x="286" y="3388"/>
            <a:chExt cx="380" cy="194"/>
          </a:xfrm>
        </p:grpSpPr>
        <p:sp>
          <p:nvSpPr>
            <p:cNvPr id="13320" name="Rectangle 14"/>
            <p:cNvSpPr>
              <a:spLocks noChangeArrowheads="1"/>
            </p:cNvSpPr>
            <p:nvPr/>
          </p:nvSpPr>
          <p:spPr bwMode="auto">
            <a:xfrm>
              <a:off x="286" y="3408"/>
              <a:ext cx="367" cy="17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21" name="Text Box 15"/>
            <p:cNvSpPr txBox="1">
              <a:spLocks noChangeArrowheads="1"/>
            </p:cNvSpPr>
            <p:nvPr/>
          </p:nvSpPr>
          <p:spPr bwMode="auto">
            <a:xfrm>
              <a:off x="289" y="3388"/>
              <a:ext cx="3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GPDs</a:t>
              </a:r>
            </a:p>
          </p:txBody>
        </p:sp>
      </p:grpSp>
      <p:sp>
        <p:nvSpPr>
          <p:cNvPr id="13317" name="Text Box 53"/>
          <p:cNvSpPr txBox="1">
            <a:spLocks noChangeArrowheads="1"/>
          </p:cNvSpPr>
          <p:nvPr/>
        </p:nvSpPr>
        <p:spPr bwMode="auto">
          <a:xfrm>
            <a:off x="3581400" y="190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DVCS</a:t>
            </a:r>
          </a:p>
        </p:txBody>
      </p:sp>
      <p:sp>
        <p:nvSpPr>
          <p:cNvPr id="13318" name="Rectangle à coins arrondis 54"/>
          <p:cNvSpPr>
            <a:spLocks noChangeArrowheads="1"/>
          </p:cNvSpPr>
          <p:nvPr/>
        </p:nvSpPr>
        <p:spPr bwMode="auto">
          <a:xfrm>
            <a:off x="4356100" y="3959225"/>
            <a:ext cx="53975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3319" name="Picture 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7"/>
          <a:stretch>
            <a:fillRect/>
          </a:stretch>
        </p:blipFill>
        <p:spPr bwMode="auto">
          <a:xfrm>
            <a:off x="4392613" y="3905250"/>
            <a:ext cx="457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e 47"/>
          <p:cNvGrpSpPr>
            <a:grpSpLocks/>
          </p:cNvGrpSpPr>
          <p:nvPr/>
        </p:nvGrpSpPr>
        <p:grpSpPr bwMode="auto">
          <a:xfrm>
            <a:off x="3200400" y="2395538"/>
            <a:ext cx="1844675" cy="1871662"/>
            <a:chOff x="609600" y="4725988"/>
            <a:chExt cx="1844675" cy="1871662"/>
          </a:xfrm>
        </p:grpSpPr>
        <p:pic>
          <p:nvPicPr>
            <p:cNvPr id="14358" name="Picture 42" descr="E:\Physique\Talks\QCD_EVOLUTION2012\GPD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5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6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9" name="Groupe 50"/>
          <p:cNvGrpSpPr>
            <a:grpSpLocks/>
          </p:cNvGrpSpPr>
          <p:nvPr/>
        </p:nvGrpSpPr>
        <p:grpSpPr bwMode="auto">
          <a:xfrm>
            <a:off x="6172200" y="2395538"/>
            <a:ext cx="1776413" cy="1871662"/>
            <a:chOff x="609600" y="4725988"/>
            <a:chExt cx="1776413" cy="1871662"/>
          </a:xfrm>
        </p:grpSpPr>
        <p:pic>
          <p:nvPicPr>
            <p:cNvPr id="14356" name="Picture 118" descr="E:\Physique\Talks\QCD_EVOLUTION2012\FF.pn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5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0" name="AutoShape 145"/>
          <p:cNvSpPr>
            <a:spLocks noChangeArrowheads="1"/>
          </p:cNvSpPr>
          <p:nvPr/>
        </p:nvSpPr>
        <p:spPr bwMode="auto">
          <a:xfrm>
            <a:off x="5257800" y="3233738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4341" name="Picture 15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5"/>
          <a:stretch>
            <a:fillRect/>
          </a:stretch>
        </p:blipFill>
        <p:spPr bwMode="auto">
          <a:xfrm>
            <a:off x="5410200" y="2852738"/>
            <a:ext cx="4270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1828800"/>
            <a:ext cx="1295400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1828800"/>
            <a:ext cx="1293813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344" name="Group 13"/>
          <p:cNvGrpSpPr>
            <a:grpSpLocks/>
          </p:cNvGrpSpPr>
          <p:nvPr/>
        </p:nvGrpSpPr>
        <p:grpSpPr bwMode="auto">
          <a:xfrm>
            <a:off x="3597275" y="3810000"/>
            <a:ext cx="669925" cy="341313"/>
            <a:chOff x="286" y="3388"/>
            <a:chExt cx="380" cy="194"/>
          </a:xfrm>
        </p:grpSpPr>
        <p:sp>
          <p:nvSpPr>
            <p:cNvPr id="14354" name="Rectangle 14"/>
            <p:cNvSpPr>
              <a:spLocks noChangeArrowheads="1"/>
            </p:cNvSpPr>
            <p:nvPr/>
          </p:nvSpPr>
          <p:spPr bwMode="auto">
            <a:xfrm>
              <a:off x="286" y="3408"/>
              <a:ext cx="367" cy="17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355" name="Text Box 15"/>
            <p:cNvSpPr txBox="1">
              <a:spLocks noChangeArrowheads="1"/>
            </p:cNvSpPr>
            <p:nvPr/>
          </p:nvSpPr>
          <p:spPr bwMode="auto">
            <a:xfrm>
              <a:off x="289" y="3388"/>
              <a:ext cx="3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GPDs</a:t>
              </a:r>
            </a:p>
          </p:txBody>
        </p:sp>
      </p:grpSp>
      <p:grpSp>
        <p:nvGrpSpPr>
          <p:cNvPr id="14345" name="Group 7"/>
          <p:cNvGrpSpPr>
            <a:grpSpLocks/>
          </p:cNvGrpSpPr>
          <p:nvPr/>
        </p:nvGrpSpPr>
        <p:grpSpPr bwMode="auto">
          <a:xfrm>
            <a:off x="6654800" y="3810000"/>
            <a:ext cx="508000" cy="338138"/>
            <a:chOff x="3716" y="2778"/>
            <a:chExt cx="320" cy="213"/>
          </a:xfrm>
        </p:grpSpPr>
        <p:sp>
          <p:nvSpPr>
            <p:cNvPr id="14352" name="Rectangle 8"/>
            <p:cNvSpPr>
              <a:spLocks noChangeArrowheads="1"/>
            </p:cNvSpPr>
            <p:nvPr/>
          </p:nvSpPr>
          <p:spPr bwMode="auto">
            <a:xfrm>
              <a:off x="3716" y="2799"/>
              <a:ext cx="317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353" name="Text Box 9"/>
            <p:cNvSpPr txBox="1">
              <a:spLocks noChangeArrowheads="1"/>
            </p:cNvSpPr>
            <p:nvPr/>
          </p:nvSpPr>
          <p:spPr bwMode="auto">
            <a:xfrm>
              <a:off x="3727" y="2778"/>
              <a:ext cx="30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FFs</a:t>
              </a:r>
            </a:p>
          </p:txBody>
        </p:sp>
      </p:grpSp>
      <p:sp>
        <p:nvSpPr>
          <p:cNvPr id="14346" name="Text Box 53"/>
          <p:cNvSpPr txBox="1">
            <a:spLocks noChangeArrowheads="1"/>
          </p:cNvSpPr>
          <p:nvPr/>
        </p:nvSpPr>
        <p:spPr bwMode="auto">
          <a:xfrm>
            <a:off x="3581400" y="190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DVCS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6705600" y="190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ES</a:t>
            </a:r>
          </a:p>
        </p:txBody>
      </p:sp>
      <p:sp>
        <p:nvSpPr>
          <p:cNvPr id="14348" name="Rectangle à coins arrondis 54"/>
          <p:cNvSpPr>
            <a:spLocks noChangeArrowheads="1"/>
          </p:cNvSpPr>
          <p:nvPr/>
        </p:nvSpPr>
        <p:spPr bwMode="auto">
          <a:xfrm>
            <a:off x="7308850" y="387985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4349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6"/>
          <a:stretch>
            <a:fillRect/>
          </a:stretch>
        </p:blipFill>
        <p:spPr bwMode="auto">
          <a:xfrm>
            <a:off x="7385050" y="3860800"/>
            <a:ext cx="920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Rectangle à coins arrondis 54"/>
          <p:cNvSpPr>
            <a:spLocks noChangeArrowheads="1"/>
          </p:cNvSpPr>
          <p:nvPr/>
        </p:nvSpPr>
        <p:spPr bwMode="auto">
          <a:xfrm>
            <a:off x="4356100" y="3959225"/>
            <a:ext cx="53975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4351" name="Picture 2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7"/>
          <a:stretch>
            <a:fillRect/>
          </a:stretch>
        </p:blipFill>
        <p:spPr bwMode="auto">
          <a:xfrm>
            <a:off x="4392613" y="3905250"/>
            <a:ext cx="457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e 53"/>
          <p:cNvGrpSpPr>
            <a:grpSpLocks/>
          </p:cNvGrpSpPr>
          <p:nvPr/>
        </p:nvGrpSpPr>
        <p:grpSpPr bwMode="auto">
          <a:xfrm>
            <a:off x="6172200" y="4071938"/>
            <a:ext cx="1844675" cy="1871662"/>
            <a:chOff x="609600" y="4725988"/>
            <a:chExt cx="1844675" cy="1871662"/>
          </a:xfrm>
        </p:grpSpPr>
        <p:pic>
          <p:nvPicPr>
            <p:cNvPr id="15395" name="Picture 30" descr="E:\Physique\Talks\QCD_EVOLUTION2012\PD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6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Groupe 47"/>
          <p:cNvGrpSpPr>
            <a:grpSpLocks/>
          </p:cNvGrpSpPr>
          <p:nvPr/>
        </p:nvGrpSpPr>
        <p:grpSpPr bwMode="auto">
          <a:xfrm>
            <a:off x="3200400" y="2395538"/>
            <a:ext cx="1844675" cy="1871662"/>
            <a:chOff x="609600" y="4725988"/>
            <a:chExt cx="1844675" cy="1871662"/>
          </a:xfrm>
        </p:grpSpPr>
        <p:pic>
          <p:nvPicPr>
            <p:cNvPr id="15392" name="Picture 42" descr="E:\Physique\Talks\QCD_EVOLUTION2012\GPD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3" name="Picture 5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4" name="Picture 6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4" name="Groupe 50"/>
          <p:cNvGrpSpPr>
            <a:grpSpLocks/>
          </p:cNvGrpSpPr>
          <p:nvPr/>
        </p:nvGrpSpPr>
        <p:grpSpPr bwMode="auto">
          <a:xfrm>
            <a:off x="6172200" y="2395538"/>
            <a:ext cx="1776413" cy="1871662"/>
            <a:chOff x="609600" y="4725988"/>
            <a:chExt cx="1776413" cy="1871662"/>
          </a:xfrm>
        </p:grpSpPr>
        <p:pic>
          <p:nvPicPr>
            <p:cNvPr id="15390" name="Picture 118" descr="E:\Physique\Talks\QCD_EVOLUTION2012\FF.pn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1" name="Picture 5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AutoShape 145"/>
          <p:cNvSpPr>
            <a:spLocks noChangeArrowheads="1"/>
          </p:cNvSpPr>
          <p:nvPr/>
        </p:nvSpPr>
        <p:spPr bwMode="auto">
          <a:xfrm>
            <a:off x="5257800" y="3233738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366" name="Picture 15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5"/>
          <a:stretch>
            <a:fillRect/>
          </a:stretch>
        </p:blipFill>
        <p:spPr bwMode="auto">
          <a:xfrm>
            <a:off x="5410200" y="2852738"/>
            <a:ext cx="4270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146"/>
          <p:cNvSpPr>
            <a:spLocks noChangeArrowheads="1"/>
          </p:cNvSpPr>
          <p:nvPr/>
        </p:nvSpPr>
        <p:spPr bwMode="auto">
          <a:xfrm rot="2100000">
            <a:off x="5218113" y="4168775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368" name="Picture 15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6" r="31624" b="-7349"/>
          <a:stretch>
            <a:fillRect/>
          </a:stretch>
        </p:blipFill>
        <p:spPr bwMode="auto">
          <a:xfrm>
            <a:off x="5562600" y="3690938"/>
            <a:ext cx="60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5638800"/>
            <a:ext cx="1293813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1400" y="1828800"/>
            <a:ext cx="1295400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1828800"/>
            <a:ext cx="1293813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372" name="Group 10"/>
          <p:cNvGrpSpPr>
            <a:grpSpLocks/>
          </p:cNvGrpSpPr>
          <p:nvPr/>
        </p:nvGrpSpPr>
        <p:grpSpPr bwMode="auto">
          <a:xfrm>
            <a:off x="6602413" y="5486400"/>
            <a:ext cx="636587" cy="339725"/>
            <a:chOff x="1417" y="2689"/>
            <a:chExt cx="401" cy="259"/>
          </a:xfrm>
        </p:grpSpPr>
        <p:sp>
          <p:nvSpPr>
            <p:cNvPr id="15388" name="Rectangle 11"/>
            <p:cNvSpPr>
              <a:spLocks noChangeArrowheads="1"/>
            </p:cNvSpPr>
            <p:nvPr/>
          </p:nvSpPr>
          <p:spPr bwMode="auto">
            <a:xfrm>
              <a:off x="1417" y="2705"/>
              <a:ext cx="386" cy="23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389" name="Text Box 12"/>
            <p:cNvSpPr txBox="1">
              <a:spLocks noChangeArrowheads="1"/>
            </p:cNvSpPr>
            <p:nvPr/>
          </p:nvSpPr>
          <p:spPr bwMode="auto">
            <a:xfrm>
              <a:off x="1417" y="2689"/>
              <a:ext cx="40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PDFs</a:t>
              </a:r>
            </a:p>
          </p:txBody>
        </p:sp>
      </p:grpSp>
      <p:grpSp>
        <p:nvGrpSpPr>
          <p:cNvPr id="15373" name="Group 13"/>
          <p:cNvGrpSpPr>
            <a:grpSpLocks/>
          </p:cNvGrpSpPr>
          <p:nvPr/>
        </p:nvGrpSpPr>
        <p:grpSpPr bwMode="auto">
          <a:xfrm>
            <a:off x="3597275" y="3810000"/>
            <a:ext cx="669925" cy="341313"/>
            <a:chOff x="286" y="3388"/>
            <a:chExt cx="380" cy="194"/>
          </a:xfrm>
        </p:grpSpPr>
        <p:sp>
          <p:nvSpPr>
            <p:cNvPr id="15386" name="Rectangle 14"/>
            <p:cNvSpPr>
              <a:spLocks noChangeArrowheads="1"/>
            </p:cNvSpPr>
            <p:nvPr/>
          </p:nvSpPr>
          <p:spPr bwMode="auto">
            <a:xfrm>
              <a:off x="286" y="3408"/>
              <a:ext cx="367" cy="17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387" name="Text Box 15"/>
            <p:cNvSpPr txBox="1">
              <a:spLocks noChangeArrowheads="1"/>
            </p:cNvSpPr>
            <p:nvPr/>
          </p:nvSpPr>
          <p:spPr bwMode="auto">
            <a:xfrm>
              <a:off x="289" y="3388"/>
              <a:ext cx="3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GPDs</a:t>
              </a:r>
            </a:p>
          </p:txBody>
        </p:sp>
      </p:grpSp>
      <p:grpSp>
        <p:nvGrpSpPr>
          <p:cNvPr id="15374" name="Group 7"/>
          <p:cNvGrpSpPr>
            <a:grpSpLocks/>
          </p:cNvGrpSpPr>
          <p:nvPr/>
        </p:nvGrpSpPr>
        <p:grpSpPr bwMode="auto">
          <a:xfrm>
            <a:off x="6654800" y="3810000"/>
            <a:ext cx="508000" cy="338138"/>
            <a:chOff x="3716" y="2778"/>
            <a:chExt cx="320" cy="213"/>
          </a:xfrm>
        </p:grpSpPr>
        <p:sp>
          <p:nvSpPr>
            <p:cNvPr id="15384" name="Rectangle 8"/>
            <p:cNvSpPr>
              <a:spLocks noChangeArrowheads="1"/>
            </p:cNvSpPr>
            <p:nvPr/>
          </p:nvSpPr>
          <p:spPr bwMode="auto">
            <a:xfrm>
              <a:off x="3716" y="2799"/>
              <a:ext cx="317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385" name="Text Box 9"/>
            <p:cNvSpPr txBox="1">
              <a:spLocks noChangeArrowheads="1"/>
            </p:cNvSpPr>
            <p:nvPr/>
          </p:nvSpPr>
          <p:spPr bwMode="auto">
            <a:xfrm>
              <a:off x="3727" y="2778"/>
              <a:ext cx="30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FFs</a:t>
              </a:r>
            </a:p>
          </p:txBody>
        </p:sp>
      </p:grpSp>
      <p:sp>
        <p:nvSpPr>
          <p:cNvPr id="15375" name="Text Box 53"/>
          <p:cNvSpPr txBox="1">
            <a:spLocks noChangeArrowheads="1"/>
          </p:cNvSpPr>
          <p:nvPr/>
        </p:nvSpPr>
        <p:spPr bwMode="auto">
          <a:xfrm>
            <a:off x="3581400" y="190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DVCS</a:t>
            </a:r>
          </a:p>
        </p:txBody>
      </p:sp>
      <p:sp>
        <p:nvSpPr>
          <p:cNvPr id="15376" name="Text Box 53"/>
          <p:cNvSpPr txBox="1">
            <a:spLocks noChangeArrowheads="1"/>
          </p:cNvSpPr>
          <p:nvPr/>
        </p:nvSpPr>
        <p:spPr bwMode="auto">
          <a:xfrm>
            <a:off x="6705600" y="190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ES</a:t>
            </a:r>
          </a:p>
        </p:txBody>
      </p:sp>
      <p:sp>
        <p:nvSpPr>
          <p:cNvPr id="15377" name="Text Box 53"/>
          <p:cNvSpPr txBox="1">
            <a:spLocks noChangeArrowheads="1"/>
          </p:cNvSpPr>
          <p:nvPr/>
        </p:nvSpPr>
        <p:spPr bwMode="auto">
          <a:xfrm>
            <a:off x="6705600" y="616902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DIS</a:t>
            </a:r>
          </a:p>
        </p:txBody>
      </p:sp>
      <p:sp>
        <p:nvSpPr>
          <p:cNvPr id="15378" name="Rectangle à coins arrondis 54"/>
          <p:cNvSpPr>
            <a:spLocks noChangeArrowheads="1"/>
          </p:cNvSpPr>
          <p:nvPr/>
        </p:nvSpPr>
        <p:spPr bwMode="auto">
          <a:xfrm>
            <a:off x="7308850" y="387985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5379" name="Picture 2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6"/>
          <a:stretch>
            <a:fillRect/>
          </a:stretch>
        </p:blipFill>
        <p:spPr bwMode="auto">
          <a:xfrm>
            <a:off x="7385050" y="3860800"/>
            <a:ext cx="920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Rectangle à coins arrondis 54"/>
          <p:cNvSpPr>
            <a:spLocks noChangeArrowheads="1"/>
          </p:cNvSpPr>
          <p:nvPr/>
        </p:nvSpPr>
        <p:spPr bwMode="auto">
          <a:xfrm>
            <a:off x="6864350" y="593725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5381" name="Picture 2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1" r="36586" b="16280"/>
          <a:stretch>
            <a:fillRect/>
          </a:stretch>
        </p:blipFill>
        <p:spPr bwMode="auto">
          <a:xfrm>
            <a:off x="6910388" y="5894388"/>
            <a:ext cx="1428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2" name="Rectangle à coins arrondis 54"/>
          <p:cNvSpPr>
            <a:spLocks noChangeArrowheads="1"/>
          </p:cNvSpPr>
          <p:nvPr/>
        </p:nvSpPr>
        <p:spPr bwMode="auto">
          <a:xfrm>
            <a:off x="4356100" y="3959225"/>
            <a:ext cx="53975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5383" name="Picture 28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7"/>
          <a:stretch>
            <a:fillRect/>
          </a:stretch>
        </p:blipFill>
        <p:spPr bwMode="auto">
          <a:xfrm>
            <a:off x="4392613" y="3905250"/>
            <a:ext cx="457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e 53"/>
          <p:cNvGrpSpPr>
            <a:grpSpLocks/>
          </p:cNvGrpSpPr>
          <p:nvPr/>
        </p:nvGrpSpPr>
        <p:grpSpPr bwMode="auto">
          <a:xfrm>
            <a:off x="6172200" y="4071938"/>
            <a:ext cx="1844675" cy="1871662"/>
            <a:chOff x="609600" y="4725988"/>
            <a:chExt cx="1844675" cy="1871662"/>
          </a:xfrm>
        </p:grpSpPr>
        <p:pic>
          <p:nvPicPr>
            <p:cNvPr id="16432" name="Picture 30" descr="E:\Physique\Talks\QCD_EVOLUTION2012\PD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3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7" name="Groupe 47"/>
          <p:cNvGrpSpPr>
            <a:grpSpLocks/>
          </p:cNvGrpSpPr>
          <p:nvPr/>
        </p:nvGrpSpPr>
        <p:grpSpPr bwMode="auto">
          <a:xfrm>
            <a:off x="3200400" y="2395538"/>
            <a:ext cx="1844675" cy="1871662"/>
            <a:chOff x="609600" y="4725988"/>
            <a:chExt cx="1844675" cy="1871662"/>
          </a:xfrm>
        </p:grpSpPr>
        <p:pic>
          <p:nvPicPr>
            <p:cNvPr id="16429" name="Picture 42" descr="E:\Physique\Talks\QCD_EVOLUTION2012\GPD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0" name="Picture 5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1" name="Picture 6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e 50"/>
          <p:cNvGrpSpPr>
            <a:grpSpLocks/>
          </p:cNvGrpSpPr>
          <p:nvPr/>
        </p:nvGrpSpPr>
        <p:grpSpPr bwMode="auto">
          <a:xfrm>
            <a:off x="6172200" y="2395538"/>
            <a:ext cx="1776413" cy="1871662"/>
            <a:chOff x="609600" y="4725988"/>
            <a:chExt cx="1776413" cy="1871662"/>
          </a:xfrm>
        </p:grpSpPr>
        <p:pic>
          <p:nvPicPr>
            <p:cNvPr id="16427" name="Picture 118" descr="E:\Physique\Talks\QCD_EVOLUTION2012\FF.pn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8" name="Picture 5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AutoShape 145"/>
          <p:cNvSpPr>
            <a:spLocks noChangeArrowheads="1"/>
          </p:cNvSpPr>
          <p:nvPr/>
        </p:nvSpPr>
        <p:spPr bwMode="auto">
          <a:xfrm>
            <a:off x="5257800" y="3233738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390" name="Picture 15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5"/>
          <a:stretch>
            <a:fillRect/>
          </a:stretch>
        </p:blipFill>
        <p:spPr bwMode="auto">
          <a:xfrm>
            <a:off x="5410200" y="2852738"/>
            <a:ext cx="4270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AutoShape 146"/>
          <p:cNvSpPr>
            <a:spLocks noChangeArrowheads="1"/>
          </p:cNvSpPr>
          <p:nvPr/>
        </p:nvSpPr>
        <p:spPr bwMode="auto">
          <a:xfrm rot="2100000">
            <a:off x="5218113" y="4168775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392" name="Picture 15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6" r="31624" b="-7349"/>
          <a:stretch>
            <a:fillRect/>
          </a:stretch>
        </p:blipFill>
        <p:spPr bwMode="auto">
          <a:xfrm>
            <a:off x="5562600" y="3690938"/>
            <a:ext cx="609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5638800"/>
            <a:ext cx="1293813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1400" y="1828800"/>
            <a:ext cx="1295400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1828800"/>
            <a:ext cx="1293813" cy="84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396" name="Group 10"/>
          <p:cNvGrpSpPr>
            <a:grpSpLocks/>
          </p:cNvGrpSpPr>
          <p:nvPr/>
        </p:nvGrpSpPr>
        <p:grpSpPr bwMode="auto">
          <a:xfrm>
            <a:off x="6602413" y="5486400"/>
            <a:ext cx="636587" cy="339725"/>
            <a:chOff x="1417" y="2689"/>
            <a:chExt cx="401" cy="259"/>
          </a:xfrm>
        </p:grpSpPr>
        <p:sp>
          <p:nvSpPr>
            <p:cNvPr id="16425" name="Rectangle 11"/>
            <p:cNvSpPr>
              <a:spLocks noChangeArrowheads="1"/>
            </p:cNvSpPr>
            <p:nvPr/>
          </p:nvSpPr>
          <p:spPr bwMode="auto">
            <a:xfrm>
              <a:off x="1417" y="2705"/>
              <a:ext cx="386" cy="23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426" name="Text Box 12"/>
            <p:cNvSpPr txBox="1">
              <a:spLocks noChangeArrowheads="1"/>
            </p:cNvSpPr>
            <p:nvPr/>
          </p:nvSpPr>
          <p:spPr bwMode="auto">
            <a:xfrm>
              <a:off x="1417" y="2689"/>
              <a:ext cx="40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PDFs</a:t>
              </a:r>
            </a:p>
          </p:txBody>
        </p:sp>
      </p:grp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3597275" y="3810000"/>
            <a:ext cx="669925" cy="341313"/>
            <a:chOff x="286" y="3388"/>
            <a:chExt cx="380" cy="194"/>
          </a:xfrm>
        </p:grpSpPr>
        <p:sp>
          <p:nvSpPr>
            <p:cNvPr id="16423" name="Rectangle 14"/>
            <p:cNvSpPr>
              <a:spLocks noChangeArrowheads="1"/>
            </p:cNvSpPr>
            <p:nvPr/>
          </p:nvSpPr>
          <p:spPr bwMode="auto">
            <a:xfrm>
              <a:off x="286" y="3408"/>
              <a:ext cx="367" cy="17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424" name="Text Box 15"/>
            <p:cNvSpPr txBox="1">
              <a:spLocks noChangeArrowheads="1"/>
            </p:cNvSpPr>
            <p:nvPr/>
          </p:nvSpPr>
          <p:spPr bwMode="auto">
            <a:xfrm>
              <a:off x="289" y="3388"/>
              <a:ext cx="3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GPDs</a:t>
              </a:r>
            </a:p>
          </p:txBody>
        </p:sp>
      </p:grpSp>
      <p:grpSp>
        <p:nvGrpSpPr>
          <p:cNvPr id="16398" name="Group 7"/>
          <p:cNvGrpSpPr>
            <a:grpSpLocks/>
          </p:cNvGrpSpPr>
          <p:nvPr/>
        </p:nvGrpSpPr>
        <p:grpSpPr bwMode="auto">
          <a:xfrm>
            <a:off x="6654800" y="3810000"/>
            <a:ext cx="508000" cy="338138"/>
            <a:chOff x="3716" y="2778"/>
            <a:chExt cx="320" cy="213"/>
          </a:xfrm>
        </p:grpSpPr>
        <p:sp>
          <p:nvSpPr>
            <p:cNvPr id="16421" name="Rectangle 8"/>
            <p:cNvSpPr>
              <a:spLocks noChangeArrowheads="1"/>
            </p:cNvSpPr>
            <p:nvPr/>
          </p:nvSpPr>
          <p:spPr bwMode="auto">
            <a:xfrm>
              <a:off x="3716" y="2799"/>
              <a:ext cx="317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422" name="Text Box 9"/>
            <p:cNvSpPr txBox="1">
              <a:spLocks noChangeArrowheads="1"/>
            </p:cNvSpPr>
            <p:nvPr/>
          </p:nvSpPr>
          <p:spPr bwMode="auto">
            <a:xfrm>
              <a:off x="3727" y="2778"/>
              <a:ext cx="30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sz="1600">
                  <a:latin typeface="Tahoma" pitchFamily="34" charset="0"/>
                  <a:cs typeface="Tahoma" pitchFamily="34" charset="0"/>
                </a:rPr>
                <a:t>FFs</a:t>
              </a:r>
            </a:p>
          </p:txBody>
        </p:sp>
      </p:grpSp>
      <p:sp>
        <p:nvSpPr>
          <p:cNvPr id="16399" name="Text Box 53"/>
          <p:cNvSpPr txBox="1">
            <a:spLocks noChangeArrowheads="1"/>
          </p:cNvSpPr>
          <p:nvPr/>
        </p:nvSpPr>
        <p:spPr bwMode="auto">
          <a:xfrm>
            <a:off x="3581400" y="190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DVCS</a:t>
            </a:r>
          </a:p>
        </p:txBody>
      </p:sp>
      <p:sp>
        <p:nvSpPr>
          <p:cNvPr id="16400" name="Text Box 53"/>
          <p:cNvSpPr txBox="1">
            <a:spLocks noChangeArrowheads="1"/>
          </p:cNvSpPr>
          <p:nvPr/>
        </p:nvSpPr>
        <p:spPr bwMode="auto">
          <a:xfrm>
            <a:off x="6705600" y="19050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ES</a:t>
            </a:r>
          </a:p>
        </p:txBody>
      </p: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6705600" y="616902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4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DIS</a:t>
            </a:r>
          </a:p>
        </p:txBody>
      </p:sp>
      <p:pic>
        <p:nvPicPr>
          <p:cNvPr id="16402" name="Picture 5" descr="E:\Physique\Talks\QCD_EVOLUTION2012\Wigne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73050"/>
            <a:ext cx="17764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6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6" r="47266" b="6572"/>
          <a:stretch>
            <a:fillRect/>
          </a:stretch>
        </p:blipFill>
        <p:spPr bwMode="auto">
          <a:xfrm>
            <a:off x="1500188" y="569913"/>
            <a:ext cx="17938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5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82" b="6572"/>
          <a:stretch>
            <a:fillRect/>
          </a:stretch>
        </p:blipFill>
        <p:spPr bwMode="auto">
          <a:xfrm>
            <a:off x="1576388" y="949325"/>
            <a:ext cx="1428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730250"/>
            <a:ext cx="5461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Rectangle à coins arrondis 54"/>
          <p:cNvSpPr>
            <a:spLocks noChangeArrowheads="1"/>
          </p:cNvSpPr>
          <p:nvPr/>
        </p:nvSpPr>
        <p:spPr bwMode="auto">
          <a:xfrm>
            <a:off x="357188" y="1103313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07" name="Text Box 55"/>
          <p:cNvSpPr txBox="1">
            <a:spLocks noChangeArrowheads="1"/>
          </p:cNvSpPr>
          <p:nvPr/>
        </p:nvSpPr>
        <p:spPr bwMode="auto">
          <a:xfrm>
            <a:off x="204788" y="10922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000" b="1">
                <a:latin typeface="Tahoma" pitchFamily="34" charset="0"/>
                <a:cs typeface="Tahoma" pitchFamily="34" charset="0"/>
              </a:rPr>
              <a:t>Impact parameter</a:t>
            </a:r>
          </a:p>
        </p:txBody>
      </p:sp>
      <p:cxnSp>
        <p:nvCxnSpPr>
          <p:cNvPr id="16408" name="Connecteur droit avec flèche 40"/>
          <p:cNvCxnSpPr>
            <a:cxnSpLocks noChangeShapeType="1"/>
          </p:cNvCxnSpPr>
          <p:nvPr/>
        </p:nvCxnSpPr>
        <p:spPr bwMode="auto">
          <a:xfrm flipV="1">
            <a:off x="1239838" y="1111250"/>
            <a:ext cx="260350" cy="152400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9" name="Rectangle à coins arrondis 54"/>
          <p:cNvSpPr>
            <a:spLocks noChangeArrowheads="1"/>
          </p:cNvSpPr>
          <p:nvPr/>
        </p:nvSpPr>
        <p:spPr bwMode="auto">
          <a:xfrm>
            <a:off x="357188" y="265113"/>
            <a:ext cx="8382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10" name="Text Box 55"/>
          <p:cNvSpPr txBox="1">
            <a:spLocks noChangeArrowheads="1"/>
          </p:cNvSpPr>
          <p:nvPr/>
        </p:nvSpPr>
        <p:spPr bwMode="auto">
          <a:xfrm>
            <a:off x="219075" y="2540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000" b="1">
                <a:latin typeface="Tahoma" pitchFamily="34" charset="0"/>
                <a:cs typeface="Tahoma" pitchFamily="34" charset="0"/>
              </a:rPr>
              <a:t>Transverse momentum</a:t>
            </a:r>
          </a:p>
        </p:txBody>
      </p:sp>
      <p:cxnSp>
        <p:nvCxnSpPr>
          <p:cNvPr id="16411" name="Connecteur droit avec flèche 40"/>
          <p:cNvCxnSpPr>
            <a:cxnSpLocks noChangeShapeType="1"/>
          </p:cNvCxnSpPr>
          <p:nvPr/>
        </p:nvCxnSpPr>
        <p:spPr bwMode="auto">
          <a:xfrm>
            <a:off x="1239838" y="482600"/>
            <a:ext cx="228600" cy="147638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2" name="Rectangle à coins arrondis 54"/>
          <p:cNvSpPr>
            <a:spLocks noChangeArrowheads="1"/>
          </p:cNvSpPr>
          <p:nvPr/>
        </p:nvSpPr>
        <p:spPr bwMode="auto">
          <a:xfrm>
            <a:off x="2490788" y="55563"/>
            <a:ext cx="9906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13" name="Text Box 55"/>
          <p:cNvSpPr txBox="1">
            <a:spLocks noChangeArrowheads="1"/>
          </p:cNvSpPr>
          <p:nvPr/>
        </p:nvSpPr>
        <p:spPr bwMode="auto">
          <a:xfrm>
            <a:off x="2414588" y="444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sz="1000" b="1">
                <a:latin typeface="Tahoma" pitchFamily="34" charset="0"/>
                <a:cs typeface="Tahoma" pitchFamily="34" charset="0"/>
              </a:rPr>
              <a:t>Longitudinal momentum</a:t>
            </a:r>
          </a:p>
        </p:txBody>
      </p:sp>
      <p:cxnSp>
        <p:nvCxnSpPr>
          <p:cNvPr id="16414" name="Connecteur droit avec flèche 40"/>
          <p:cNvCxnSpPr>
            <a:cxnSpLocks noChangeShapeType="1"/>
          </p:cNvCxnSpPr>
          <p:nvPr/>
        </p:nvCxnSpPr>
        <p:spPr bwMode="auto">
          <a:xfrm flipH="1">
            <a:off x="2185988" y="425450"/>
            <a:ext cx="304800" cy="300038"/>
          </a:xfrm>
          <a:prstGeom prst="straightConnector1">
            <a:avLst/>
          </a:prstGeom>
          <a:noFill/>
          <a:ln w="25400" algn="ctr">
            <a:solidFill>
              <a:srgbClr val="0033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5" name="Rectangle à coins arrondis 54"/>
          <p:cNvSpPr>
            <a:spLocks noChangeArrowheads="1"/>
          </p:cNvSpPr>
          <p:nvPr/>
        </p:nvSpPr>
        <p:spPr bwMode="auto">
          <a:xfrm>
            <a:off x="7308850" y="387985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6416" name="Picture 2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6"/>
          <a:stretch>
            <a:fillRect/>
          </a:stretch>
        </p:blipFill>
        <p:spPr bwMode="auto">
          <a:xfrm>
            <a:off x="7385050" y="3860800"/>
            <a:ext cx="920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Rectangle à coins arrondis 54"/>
          <p:cNvSpPr>
            <a:spLocks noChangeArrowheads="1"/>
          </p:cNvSpPr>
          <p:nvPr/>
        </p:nvSpPr>
        <p:spPr bwMode="auto">
          <a:xfrm>
            <a:off x="6864350" y="5937250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6418" name="Picture 2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1" r="36586" b="16280"/>
          <a:stretch>
            <a:fillRect/>
          </a:stretch>
        </p:blipFill>
        <p:spPr bwMode="auto">
          <a:xfrm>
            <a:off x="6910388" y="5894388"/>
            <a:ext cx="1428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9" name="Rectangle à coins arrondis 54"/>
          <p:cNvSpPr>
            <a:spLocks noChangeArrowheads="1"/>
          </p:cNvSpPr>
          <p:nvPr/>
        </p:nvSpPr>
        <p:spPr bwMode="auto">
          <a:xfrm>
            <a:off x="4356100" y="3959225"/>
            <a:ext cx="53975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6420" name="Picture 2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7"/>
          <a:stretch>
            <a:fillRect/>
          </a:stretch>
        </p:blipFill>
        <p:spPr bwMode="auto">
          <a:xfrm>
            <a:off x="4392613" y="3905250"/>
            <a:ext cx="4572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1533</Words>
  <Application>Microsoft Office PowerPoint</Application>
  <PresentationFormat>Presentazione su schermo (4:3)</PresentationFormat>
  <Paragraphs>365</Paragraphs>
  <Slides>49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49</vt:i4>
      </vt:variant>
    </vt:vector>
  </HeadingPairs>
  <TitlesOfParts>
    <vt:vector size="64" baseType="lpstr">
      <vt:lpstr>Arial</vt:lpstr>
      <vt:lpstr>Comic Sans MS</vt:lpstr>
      <vt:lpstr>Times New Roman</vt:lpstr>
      <vt:lpstr>Wingdings 3</vt:lpstr>
      <vt:lpstr>Symbol</vt:lpstr>
      <vt:lpstr>Times</vt:lpstr>
      <vt:lpstr>Tahoma</vt:lpstr>
      <vt:lpstr>Monotype Corsiva</vt:lpstr>
      <vt:lpstr>Arial Unicode MS</vt:lpstr>
      <vt:lpstr>Bookman Old Style</vt:lpstr>
      <vt:lpstr>Wingdings</vt:lpstr>
      <vt:lpstr>Default Design</vt:lpstr>
      <vt:lpstr>Equation</vt:lpstr>
      <vt:lpstr>Équation</vt:lpstr>
      <vt:lpstr>Microsoft Equation 3.0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 Central Neutron Detector:  Physics and Instrumentation </dc:title>
  <dc:creator>Raffaella De Vita</dc:creator>
  <cp:lastModifiedBy>tecno</cp:lastModifiedBy>
  <cp:revision>473</cp:revision>
  <dcterms:created xsi:type="dcterms:W3CDTF">2010-06-16T00:37:51Z</dcterms:created>
  <dcterms:modified xsi:type="dcterms:W3CDTF">2013-06-06T14:25:08Z</dcterms:modified>
</cp:coreProperties>
</file>