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01" r:id="rId2"/>
    <p:sldId id="283" r:id="rId3"/>
    <p:sldId id="296" r:id="rId4"/>
    <p:sldId id="285" r:id="rId5"/>
    <p:sldId id="356" r:id="rId6"/>
    <p:sldId id="288" r:id="rId7"/>
    <p:sldId id="317" r:id="rId8"/>
    <p:sldId id="271" r:id="rId9"/>
    <p:sldId id="273" r:id="rId10"/>
    <p:sldId id="346" r:id="rId11"/>
    <p:sldId id="334" r:id="rId12"/>
    <p:sldId id="330" r:id="rId13"/>
    <p:sldId id="355" r:id="rId14"/>
    <p:sldId id="357" r:id="rId15"/>
    <p:sldId id="347" r:id="rId16"/>
    <p:sldId id="348" r:id="rId17"/>
    <p:sldId id="349" r:id="rId18"/>
    <p:sldId id="354" r:id="rId19"/>
    <p:sldId id="352" r:id="rId20"/>
    <p:sldId id="353" r:id="rId21"/>
    <p:sldId id="319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 preferSingleView="1">
    <p:restoredLeft sz="15678" autoAdjust="0"/>
    <p:restoredTop sz="94619" autoAdjust="0"/>
  </p:normalViewPr>
  <p:slideViewPr>
    <p:cSldViewPr>
      <p:cViewPr varScale="1">
        <p:scale>
          <a:sx n="76" d="100"/>
          <a:sy n="76" d="100"/>
        </p:scale>
        <p:origin x="-18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 smtClean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8FF6EFC8-B4EC-4CF6-BD9C-38B29F5B7400}" type="datetimeFigureOut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 smtClean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063F67E0-D26B-4359-8815-814D480CC31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899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A257B075-44C5-45BB-8DFB-79DC2FF7C34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731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008712A-07CB-432E-BCDB-2F2D2EC5D2D1}" type="slidenum">
              <a:rPr lang="en-US" smtClean="0">
                <a:ea typeface="ＭＳ Ｐゴシック"/>
                <a:cs typeface="ＭＳ Ｐゴシック"/>
              </a:rPr>
              <a:pPr/>
              <a:t>15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7CBAD97-88A5-47D2-9E93-DDBE80154582}" type="slidenum">
              <a:rPr lang="en-US" smtClean="0">
                <a:ea typeface="ＭＳ Ｐゴシック"/>
                <a:cs typeface="ＭＳ Ｐゴシック"/>
              </a:rPr>
              <a:pPr/>
              <a:t>16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40A46DE-DBD5-4788-B8A7-179E9B2D8F9C}" type="slidenum">
              <a:rPr lang="en-US" smtClean="0">
                <a:ea typeface="ＭＳ Ｐゴシック"/>
                <a:cs typeface="ＭＳ Ｐゴシック"/>
              </a:rPr>
              <a:pPr/>
              <a:t>18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0766A92-8F07-4146-A00F-75290DF12615}" type="slidenum">
              <a:rPr lang="en-US" smtClean="0">
                <a:ea typeface="ＭＳ Ｐゴシック"/>
                <a:cs typeface="ＭＳ Ｐゴシック"/>
              </a:rPr>
              <a:pPr/>
              <a:t>20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09712A8-0194-444B-AE18-054C00533F3C}" type="slidenum">
              <a:rPr lang="en-US" smtClean="0">
                <a:ea typeface="ＭＳ Ｐゴシック"/>
                <a:cs typeface="ＭＳ Ｐゴシック"/>
              </a:rPr>
              <a:pPr/>
              <a:t>3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9501CEC-FE38-47E1-BE4B-65A829678046}" type="slidenum">
              <a:rPr lang="en-US" smtClean="0">
                <a:ea typeface="ＭＳ Ｐゴシック"/>
                <a:cs typeface="ＭＳ Ｐゴシック"/>
              </a:rPr>
              <a:pPr/>
              <a:t>4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4EF0F5-E09B-5842-B24F-C160AD877554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34685A6-2E7A-4F4B-A448-774F799BEB6D}" type="slidenum">
              <a:rPr lang="en-US" smtClean="0">
                <a:ea typeface="ＭＳ Ｐゴシック"/>
                <a:cs typeface="ＭＳ Ｐゴシック"/>
              </a:rPr>
              <a:pPr/>
              <a:t>6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B59B21D-1CEE-47DC-B848-60959D2ED0EB}" type="slidenum">
              <a:rPr lang="en-US" smtClean="0">
                <a:ea typeface="ＭＳ Ｐゴシック"/>
                <a:cs typeface="ＭＳ Ｐゴシック"/>
              </a:rPr>
              <a:pPr/>
              <a:t>8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136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CB9D882-222E-4F07-86A4-D69C03439833}" type="slidenum">
              <a:rPr lang="en-US" sz="1200"/>
              <a:pPr algn="r"/>
              <a:t>8</a:t>
            </a:fld>
            <a:endParaRPr lang="en-US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3C792B6-D129-47F4-8FA1-F7823D2677F1}" type="slidenum">
              <a:rPr lang="en-US" smtClean="0">
                <a:ea typeface="ＭＳ Ｐゴシック"/>
                <a:cs typeface="ＭＳ Ｐゴシック"/>
              </a:rPr>
              <a:pPr/>
              <a:t>9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983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970863-0674-4B54-BCE6-81017B3C09F6}" type="slidenum">
              <a:rPr lang="en-US" sz="1200"/>
              <a:pPr algn="r"/>
              <a:t>9</a:t>
            </a:fld>
            <a:endParaRPr lang="en-US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Pibero Djawotho - INPC2013 - Gluon polarization and jet production at STAR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  </a:t>
            </a:r>
            <a:fld id="{C87E9D77-D393-40EE-96C8-78577E521E3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Pibero Djawotho - INPC2013 - Gluon polarization and jet production at STAR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  </a:t>
            </a:r>
            <a:fld id="{7F415787-F045-46C1-9EB9-0D79BCBAF46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Pibero Djawotho - INPC2013 - Gluon polarization and jet production at STAR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  </a:t>
            </a:r>
            <a:fld id="{FDD65A64-419A-4BAF-B0EC-122DBA1C260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0" y="6381750"/>
            <a:ext cx="6934200" cy="476250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 smtClean="0"/>
              <a:t>Pibero Djawotho - INPC2013 - Gluon polarization and jet production at STAR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  </a:t>
            </a:r>
            <a:fld id="{E3B400A3-A48B-4D7F-AD65-16313738AE8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Pibero Djawotho - INPC2013 - Gluon polarization and jet production at STAR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  </a:t>
            </a:r>
            <a:fld id="{67E34A79-D094-4EB7-98B1-3333BA42333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Pibero Djawotho - INPC2013 - Gluon polarization and jet production at STAR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  </a:t>
            </a:r>
            <a:fld id="{219BE740-A5FA-477D-85F7-9CC74B4C98F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Pibero Djawotho - INPC2013 - Gluon polarization and jet production at STAR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  </a:t>
            </a:r>
            <a:fld id="{CA112BFF-3552-449F-A84E-9198475F44A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Pibero Djawotho - INPC2013 - Gluon polarization and jet production at STAR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  </a:t>
            </a:r>
            <a:fld id="{D942ACFB-A515-476A-A8DA-3CAA121E6A8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Pibero Djawotho - INPC2013 - Gluon polarization and jet production at STAR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  </a:t>
            </a:r>
            <a:fld id="{83BBE3B6-E9E8-462C-AA03-827B61DC21C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Pibero Djawotho - INPC2013 - Gluon polarization and jet production at STAR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  </a:t>
            </a:r>
            <a:fld id="{7EA819ED-ED08-42B3-A9F8-0FC2BA3BE38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Pibero Djawotho - INPC2013 - Gluon polarization and jet production at STAR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  </a:t>
            </a:r>
            <a:fld id="{222F5B65-7033-46BB-B712-301EFD6D847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Pibero Djawotho - INPC2013 - Gluon polarization and jet production at STAR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  </a:t>
            </a:r>
            <a:fld id="{C973642E-B58B-4030-ADEA-D4C8B1F23EC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693420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 smtClean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Pibero Djawotho - INPC2013 - Gluon polarization and jet production at STAR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  </a:t>
            </a:r>
            <a:fld id="{843C1CEE-DA2C-4C63-9173-E9622828009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microsoft.com/office/2007/relationships/hdphoto" Target="../media/hdphoto1.wdp"/><Relationship Id="rId4" Type="http://schemas.openxmlformats.org/officeDocument/2006/relationships/image" Target="../media/image33.jpeg"/><Relationship Id="rId9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image" Target="../media/image38.emf"/><Relationship Id="rId17" Type="http://schemas.openxmlformats.org/officeDocument/2006/relationships/image" Target="../media/image43.png"/><Relationship Id="rId2" Type="http://schemas.openxmlformats.org/officeDocument/2006/relationships/tags" Target="../tags/tag1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vmlDrawing" Target="../drawings/vmlDrawing5.vml"/><Relationship Id="rId6" Type="http://schemas.openxmlformats.org/officeDocument/2006/relationships/tags" Target="../tags/tag5.xml"/><Relationship Id="rId11" Type="http://schemas.openxmlformats.org/officeDocument/2006/relationships/oleObject" Target="../embeddings/oleObject8.bin"/><Relationship Id="rId5" Type="http://schemas.openxmlformats.org/officeDocument/2006/relationships/tags" Target="../tags/tag4.xml"/><Relationship Id="rId15" Type="http://schemas.openxmlformats.org/officeDocument/2006/relationships/image" Target="../media/image41.png"/><Relationship Id="rId10" Type="http://schemas.openxmlformats.org/officeDocument/2006/relationships/notesSlide" Target="../notesSlides/notesSlide15.xml"/><Relationship Id="rId19" Type="http://schemas.openxmlformats.org/officeDocument/2006/relationships/image" Target="../media/image45.png"/><Relationship Id="rId4" Type="http://schemas.openxmlformats.org/officeDocument/2006/relationships/tags" Target="../tags/tag3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9.png"/><Relationship Id="rId5" Type="http://schemas.openxmlformats.org/officeDocument/2006/relationships/image" Target="../media/image49.wmf"/><Relationship Id="rId4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5.png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0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4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image" Target="../media/image13.pn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7.wmf"/><Relationship Id="rId10" Type="http://schemas.openxmlformats.org/officeDocument/2006/relationships/image" Target="../media/image12.png"/><Relationship Id="rId4" Type="http://schemas.openxmlformats.org/officeDocument/2006/relationships/image" Target="../media/image8.emf"/><Relationship Id="rId9" Type="http://schemas.openxmlformats.org/officeDocument/2006/relationships/image" Target="../media/image11.png"/><Relationship Id="rId1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1.jpeg"/><Relationship Id="rId9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259080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Gluon polarization and jet production at STAR</a:t>
            </a:r>
          </a:p>
        </p:txBody>
      </p:sp>
      <p:sp>
        <p:nvSpPr>
          <p:cNvPr id="1638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191000"/>
            <a:ext cx="7162800" cy="1752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Pibero Djawotho </a:t>
            </a:r>
            <a:r>
              <a:rPr lang="en-US" sz="2800" i="1" dirty="0" smtClean="0"/>
              <a:t>for the STAR Collaboration</a:t>
            </a:r>
          </a:p>
          <a:p>
            <a:pPr eaLnBrk="1" hangingPunct="1"/>
            <a:r>
              <a:rPr lang="en-US" sz="2800" dirty="0" smtClean="0"/>
              <a:t>Texas A&amp;M</a:t>
            </a:r>
            <a:endParaRPr lang="en-US" sz="2800" dirty="0"/>
          </a:p>
          <a:p>
            <a:pPr eaLnBrk="1" hangingPunct="1"/>
            <a:r>
              <a:rPr lang="en-US" sz="2800" dirty="0" smtClean="0"/>
              <a:t>4 June 2013</a:t>
            </a:r>
          </a:p>
        </p:txBody>
      </p:sp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231140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6019800"/>
            <a:ext cx="2667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STAR-Logo-for-plot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867400"/>
            <a:ext cx="12112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Pibero Djawotho - INPC2013 - Gluon polarization and jet production at STAR</a:t>
            </a: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68363"/>
          </a:xfrm>
        </p:spPr>
        <p:txBody>
          <a:bodyPr/>
          <a:lstStyle/>
          <a:p>
            <a:pPr eaLnBrk="1" hangingPunct="1"/>
            <a:r>
              <a:rPr lang="en-US" smtClean="0"/>
              <a:t>2009 upgrades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2009 jet patch trigger upgrades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Overlapping jet patches and lower E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 threshold improve efficiency and reduce trigger bias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Net increase of 37% in jet acceptance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Remove beam-beam counter trigger requirement: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Trigger more efficiently at high jet </a:t>
            </a:r>
            <a:r>
              <a:rPr lang="en-US" sz="1800" dirty="0" err="1" smtClean="0"/>
              <a:t>p</a:t>
            </a:r>
            <a:r>
              <a:rPr lang="en-US" sz="1800" baseline="-25000" dirty="0" err="1" smtClean="0"/>
              <a:t>T</a:t>
            </a:r>
            <a:endParaRPr lang="en-US" sz="1800" baseline="-250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Measure non-collision background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Increased trigger rate enabled by DAQ1000</a:t>
            </a:r>
          </a:p>
          <a:p>
            <a:pPr lvl="1" eaLnBrk="1" hangingPunct="1">
              <a:lnSpc>
                <a:spcPct val="90000"/>
              </a:lnSpc>
            </a:pPr>
            <a:endParaRPr lang="en-US" sz="6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Improvements in jet reconstruction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Subtract 100% of track momentum from struck tower energy (2009) instead of MIP (2006)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Overall jet energy resolution improved from 23% to 18%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Switching to anti-</a:t>
            </a:r>
            <a:r>
              <a:rPr lang="en-US" sz="2000" dirty="0" err="1" smtClean="0"/>
              <a:t>k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algorithm for </a:t>
            </a:r>
            <a:r>
              <a:rPr lang="en-US" sz="2000" i="1" dirty="0" smtClean="0"/>
              <a:t>final</a:t>
            </a:r>
            <a:r>
              <a:rPr lang="en-US" sz="2000" dirty="0" smtClean="0"/>
              <a:t> result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Reduces sensitivity to underlying event effects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Collected 4 times the figure-of-merit of 2006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Sampled 20 pb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at 58% average beam polarization</a:t>
            </a:r>
          </a:p>
        </p:txBody>
      </p:sp>
      <p:sp>
        <p:nvSpPr>
          <p:cNvPr id="118788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  </a:t>
            </a:r>
            <a:fld id="{D9A6A966-7AAE-4348-92E6-3F622DEF8BD1}" type="slidenum">
              <a:rPr lang="en-US" smtClean="0">
                <a:ea typeface="ＭＳ Ｐゴシック"/>
                <a:cs typeface="ＭＳ Ｐゴシック"/>
              </a:rPr>
              <a:pPr/>
              <a:t>10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685800"/>
            <a:ext cx="6705600" cy="4547476"/>
          </a:xfrm>
          <a:prstGeom prst="rect">
            <a:avLst/>
          </a:prstGeom>
        </p:spPr>
      </p:pic>
      <p:sp>
        <p:nvSpPr>
          <p:cNvPr id="99329" name="Footer Placeholder 2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Pibero Djawotho - INPC2013 - Gluon polarization and jet production at STAR</a:t>
            </a: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9933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  </a:t>
            </a:r>
            <a:fld id="{BA98F2DB-80CB-4BB0-8A27-8AEAD64DC024}" type="slidenum">
              <a:rPr lang="en-US" smtClean="0">
                <a:ea typeface="ＭＳ Ｐゴシック"/>
                <a:cs typeface="ＭＳ Ｐゴシック"/>
              </a:rPr>
              <a:pPr/>
              <a:t>11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762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From 2006 to 2009</a:t>
            </a:r>
          </a:p>
        </p:txBody>
      </p:sp>
      <p:sp>
        <p:nvSpPr>
          <p:cNvPr id="99333" name="Text Box 4"/>
          <p:cNvSpPr txBox="1">
            <a:spLocks noChangeArrowheads="1"/>
          </p:cNvSpPr>
          <p:nvPr/>
        </p:nvSpPr>
        <p:spPr bwMode="auto">
          <a:xfrm>
            <a:off x="228600" y="5068872"/>
            <a:ext cx="8621713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0" hangingPunct="0">
              <a:spcBef>
                <a:spcPct val="10000"/>
              </a:spcBef>
              <a:buFont typeface="Arial" charset="0"/>
              <a:buChar char="•"/>
            </a:pPr>
            <a:r>
              <a:rPr lang="en-US" dirty="0"/>
              <a:t>2009 STAR data is a factor of 3 (high-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) to &gt;4 (low-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) more precise than 2006 STAR data</a:t>
            </a:r>
            <a:endParaRPr lang="en-US" dirty="0">
              <a:latin typeface="Wingdings" pitchFamily="2" charset="2"/>
              <a:sym typeface="Wingdings" pitchFamily="2" charset="2"/>
            </a:endParaRPr>
          </a:p>
          <a:p>
            <a:pPr marL="285750" indent="-285750" eaLnBrk="0" hangingPunct="0">
              <a:spcBef>
                <a:spcPct val="10000"/>
              </a:spcBef>
              <a:buFont typeface="Arial" charset="0"/>
              <a:buChar char="•"/>
            </a:pPr>
            <a:r>
              <a:rPr lang="en-US" dirty="0"/>
              <a:t>Results fall between predictions from </a:t>
            </a:r>
            <a:r>
              <a:rPr lang="en-US" b="1" dirty="0">
                <a:solidFill>
                  <a:srgbClr val="009900"/>
                </a:solidFill>
              </a:rPr>
              <a:t>DSSV</a:t>
            </a:r>
            <a:r>
              <a:rPr lang="en-US" dirty="0"/>
              <a:t> and </a:t>
            </a:r>
            <a:r>
              <a:rPr lang="en-US" b="1" dirty="0"/>
              <a:t>GRSV-</a:t>
            </a:r>
            <a:r>
              <a:rPr lang="en-US" b="1" dirty="0" smtClean="0"/>
              <a:t>STD</a:t>
            </a:r>
          </a:p>
          <a:p>
            <a:pPr marL="285750" indent="-285750" eaLnBrk="0" hangingPunct="0">
              <a:spcBef>
                <a:spcPct val="10000"/>
              </a:spcBef>
              <a:buFont typeface="Arial" charset="0"/>
              <a:buChar char="•"/>
            </a:pPr>
            <a:r>
              <a:rPr lang="en-US" dirty="0" smtClean="0"/>
              <a:t>Precision sufficient to merit finer binning in </a:t>
            </a:r>
            <a:r>
              <a:rPr lang="en-US" dirty="0" err="1" smtClean="0"/>
              <a:t>pseudorapidity</a:t>
            </a:r>
            <a:endParaRPr lang="en-US" dirty="0"/>
          </a:p>
        </p:txBody>
      </p:sp>
      <p:sp>
        <p:nvSpPr>
          <p:cNvPr id="99334" name="TextBox 3"/>
          <p:cNvSpPr txBox="1">
            <a:spLocks noChangeArrowheads="1"/>
          </p:cNvSpPr>
          <p:nvPr/>
        </p:nvSpPr>
        <p:spPr bwMode="auto">
          <a:xfrm>
            <a:off x="2057400" y="807897"/>
            <a:ext cx="16638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/>
              <a:t>arXiv:</a:t>
            </a:r>
            <a:r>
              <a:rPr lang="en-US" sz="1600" dirty="0" smtClean="0"/>
              <a:t>1106.5769</a:t>
            </a:r>
            <a:endParaRPr lang="en-US" sz="1600" dirty="0"/>
          </a:p>
        </p:txBody>
      </p:sp>
      <p:pic>
        <p:nvPicPr>
          <p:cNvPr id="99335" name="Picture 5" descr="STAR-Logo-for-plo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28600"/>
            <a:ext cx="1295400" cy="89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Footer Placeholder 2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Pibero Djawotho - INPC2013 - Gluon polarization and jet production at STAR</a:t>
            </a: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10035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39763"/>
          </a:xfrm>
        </p:spPr>
        <p:txBody>
          <a:bodyPr/>
          <a:lstStyle/>
          <a:p>
            <a:pPr eaLnBrk="1" hangingPunct="1"/>
            <a:r>
              <a:rPr lang="en-US" sz="3600" smtClean="0"/>
              <a:t>2009 inclusive jet A</a:t>
            </a:r>
            <a:r>
              <a:rPr lang="en-US" sz="3600" baseline="-25000" smtClean="0"/>
              <a:t>LL</a:t>
            </a:r>
          </a:p>
        </p:txBody>
      </p:sp>
      <p:sp>
        <p:nvSpPr>
          <p:cNvPr id="100355" name="Text Box 11"/>
          <p:cNvSpPr txBox="1">
            <a:spLocks noChangeArrowheads="1"/>
          </p:cNvSpPr>
          <p:nvPr/>
        </p:nvSpPr>
        <p:spPr bwMode="auto">
          <a:xfrm>
            <a:off x="1066800" y="3960813"/>
            <a:ext cx="7010400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/>
              <a:t>  A</a:t>
            </a:r>
            <a:r>
              <a:rPr lang="en-US" baseline="-25000"/>
              <a:t>LL</a:t>
            </a:r>
            <a:r>
              <a:rPr lang="en-US"/>
              <a:t> separated into two pseudorapidity ranges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/>
              <a:t> Forward jets involve:</a:t>
            </a:r>
          </a:p>
          <a:p>
            <a:pPr lvl="1" eaLnBrk="0" hangingPunct="0">
              <a:spcBef>
                <a:spcPct val="20000"/>
              </a:spcBef>
              <a:buFontTx/>
              <a:buChar char="•"/>
            </a:pPr>
            <a:r>
              <a:rPr lang="en-US"/>
              <a:t> A larger fraction of quark-gluon scattering with:</a:t>
            </a:r>
          </a:p>
          <a:p>
            <a:pPr lvl="2" eaLnBrk="0" hangingPunct="0">
              <a:spcBef>
                <a:spcPct val="20000"/>
              </a:spcBef>
              <a:buFontTx/>
              <a:buChar char="•"/>
            </a:pPr>
            <a:r>
              <a:rPr lang="en-US"/>
              <a:t> Higher </a:t>
            </a:r>
            <a:r>
              <a:rPr lang="en-US" i="1"/>
              <a:t>x</a:t>
            </a:r>
            <a:r>
              <a:rPr lang="en-US"/>
              <a:t> quarks that are more polarized</a:t>
            </a:r>
          </a:p>
          <a:p>
            <a:pPr lvl="2" eaLnBrk="0" hangingPunct="0">
              <a:spcBef>
                <a:spcPct val="20000"/>
              </a:spcBef>
              <a:buFontTx/>
              <a:buChar char="•"/>
            </a:pPr>
            <a:r>
              <a:rPr lang="en-US"/>
              <a:t> Lower </a:t>
            </a:r>
            <a:r>
              <a:rPr lang="en-US" i="1"/>
              <a:t>x</a:t>
            </a:r>
            <a:r>
              <a:rPr lang="en-US"/>
              <a:t> gluons that are less polarized</a:t>
            </a:r>
          </a:p>
          <a:p>
            <a:pPr lvl="1" eaLnBrk="0" hangingPunct="0">
              <a:spcBef>
                <a:spcPct val="20000"/>
              </a:spcBef>
              <a:buFontTx/>
              <a:buChar char="•"/>
            </a:pPr>
            <a:r>
              <a:rPr lang="en-US"/>
              <a:t> Larger |cos(θ*)|, which reduces â</a:t>
            </a:r>
            <a:r>
              <a:rPr lang="en-US" baseline="-25000"/>
              <a:t>LL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/>
              <a:t>  A</a:t>
            </a:r>
            <a:r>
              <a:rPr lang="en-US" baseline="-25000"/>
              <a:t>LL</a:t>
            </a:r>
            <a:r>
              <a:rPr lang="en-US"/>
              <a:t> falls between the predictions from </a:t>
            </a:r>
            <a:r>
              <a:rPr lang="en-US" b="1">
                <a:solidFill>
                  <a:srgbClr val="009900"/>
                </a:solidFill>
              </a:rPr>
              <a:t>DSSV</a:t>
            </a:r>
            <a:r>
              <a:rPr lang="en-US"/>
              <a:t> and </a:t>
            </a:r>
            <a:r>
              <a:rPr lang="en-US" b="1"/>
              <a:t>GRSV-STD</a:t>
            </a:r>
          </a:p>
        </p:txBody>
      </p:sp>
      <p:sp>
        <p:nvSpPr>
          <p:cNvPr id="10035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  </a:t>
            </a:r>
            <a:fld id="{062B510D-5E87-40B6-AD3C-5D74559856DF}" type="slidenum">
              <a:rPr lang="en-US" smtClean="0">
                <a:ea typeface="ＭＳ Ｐゴシック"/>
                <a:cs typeface="ＭＳ Ｐゴシック"/>
              </a:rPr>
              <a:pPr/>
              <a:t>12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pic>
        <p:nvPicPr>
          <p:cNvPr id="100357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838200"/>
            <a:ext cx="4495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8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838200"/>
            <a:ext cx="45720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9" name="TextBox 1"/>
          <p:cNvSpPr txBox="1">
            <a:spLocks noChangeArrowheads="1"/>
          </p:cNvSpPr>
          <p:nvPr/>
        </p:nvSpPr>
        <p:spPr bwMode="auto">
          <a:xfrm>
            <a:off x="1676400" y="762000"/>
            <a:ext cx="1504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Mid rapidity</a:t>
            </a:r>
          </a:p>
        </p:txBody>
      </p:sp>
      <p:sp>
        <p:nvSpPr>
          <p:cNvPr id="100360" name="TextBox 3"/>
          <p:cNvSpPr txBox="1">
            <a:spLocks noChangeArrowheads="1"/>
          </p:cNvSpPr>
          <p:nvPr/>
        </p:nvSpPr>
        <p:spPr bwMode="auto">
          <a:xfrm>
            <a:off x="5867400" y="762000"/>
            <a:ext cx="2017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Forward rapidity</a:t>
            </a:r>
          </a:p>
        </p:txBody>
      </p:sp>
      <p:pic>
        <p:nvPicPr>
          <p:cNvPr id="100362" name="Picture 5" descr="STAR-Logo-for-plot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5720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8" descr="all_data.gif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9050" y="1231900"/>
            <a:ext cx="38735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 eaLnBrk="1" hangingPunct="1"/>
            <a:r>
              <a:rPr lang="en-US" sz="3600" b="1" i="1" smtClean="0">
                <a:solidFill>
                  <a:srgbClr val="FF0000"/>
                </a:solidFill>
              </a:rPr>
              <a:t>New</a:t>
            </a:r>
            <a:r>
              <a:rPr lang="en-US" sz="3600" smtClean="0"/>
              <a:t> global analysis with 2009 RHIC data</a:t>
            </a:r>
          </a:p>
        </p:txBody>
      </p:sp>
      <p:sp>
        <p:nvSpPr>
          <p:cNvPr id="101379" name="Footer Placeholder 2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Pibero Djawotho - INPC2013 - Gluon polarization and jet production at STAR</a:t>
            </a: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  </a:t>
            </a:r>
            <a:fld id="{9146E074-A9E5-405C-8510-03B131DB0748}" type="slidenum">
              <a:rPr lang="en-US" smtClean="0">
                <a:ea typeface="ＭＳ Ｐゴシック"/>
                <a:cs typeface="ＭＳ Ｐゴシック"/>
              </a:rPr>
              <a:pPr/>
              <a:t>13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01383" name="TextBox 12"/>
          <p:cNvSpPr txBox="1">
            <a:spLocks noChangeArrowheads="1"/>
          </p:cNvSpPr>
          <p:nvPr/>
        </p:nvSpPr>
        <p:spPr bwMode="auto">
          <a:xfrm>
            <a:off x="3810000" y="9144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FF0000"/>
                </a:solidFill>
              </a:rPr>
              <a:t>Special thanks to the DSSV group!</a:t>
            </a:r>
          </a:p>
        </p:txBody>
      </p:sp>
      <p:sp>
        <p:nvSpPr>
          <p:cNvPr id="101384" name="TextBox 13"/>
          <p:cNvSpPr txBox="1">
            <a:spLocks noChangeArrowheads="1"/>
          </p:cNvSpPr>
          <p:nvPr/>
        </p:nvSpPr>
        <p:spPr bwMode="auto">
          <a:xfrm>
            <a:off x="228600" y="4613871"/>
            <a:ext cx="86106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 typeface="Arial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DSSV++</a:t>
            </a:r>
            <a:r>
              <a:rPr lang="en-US" sz="2000" dirty="0"/>
              <a:t> is a new, preliminary global analysis from the DSSV group that includes the 2009 RHIC A</a:t>
            </a:r>
            <a:r>
              <a:rPr lang="en-US" sz="2000" baseline="-25000" dirty="0"/>
              <a:t>LL</a:t>
            </a:r>
            <a:r>
              <a:rPr lang="en-US" sz="2000" dirty="0"/>
              <a:t> data (STAR inclusive </a:t>
            </a:r>
            <a:r>
              <a:rPr lang="en-US" sz="2000" dirty="0" smtClean="0"/>
              <a:t>jets </a:t>
            </a:r>
            <a:r>
              <a:rPr lang="en-US" sz="2000" dirty="0"/>
              <a:t>and PHENIX </a:t>
            </a:r>
            <a:r>
              <a:rPr lang="en-US" sz="2000" dirty="0" smtClean="0"/>
              <a:t>π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’s)</a:t>
            </a:r>
            <a:endParaRPr lang="en-US" sz="2000" dirty="0"/>
          </a:p>
          <a:p>
            <a:pPr marL="285750" indent="-285750" eaLnBrk="0" hangingPunct="0">
              <a:buFont typeface="Arial" charset="0"/>
              <a:buChar char="•"/>
            </a:pPr>
            <a:endParaRPr lang="en-US" dirty="0" smtClean="0"/>
          </a:p>
          <a:p>
            <a:pPr eaLnBrk="0" hangingPunct="0"/>
            <a:endParaRPr lang="en-US" dirty="0" smtClean="0"/>
          </a:p>
          <a:p>
            <a:pPr marL="285750" indent="-285750" eaLnBrk="0" hangingPunct="0">
              <a:buFont typeface="Arial" charset="0"/>
              <a:buChar char="•"/>
            </a:pPr>
            <a:r>
              <a:rPr lang="en-US" sz="2000" dirty="0" smtClean="0"/>
              <a:t>First </a:t>
            </a:r>
            <a:r>
              <a:rPr lang="en-US" sz="2000" dirty="0"/>
              <a:t>experimental evidence of </a:t>
            </a:r>
            <a:r>
              <a:rPr lang="en-US" sz="2000" b="1" dirty="0">
                <a:solidFill>
                  <a:srgbClr val="FF0000"/>
                </a:solidFill>
              </a:rPr>
              <a:t>non-zero </a:t>
            </a:r>
            <a:r>
              <a:rPr lang="en-US" sz="2000" b="1" dirty="0" err="1">
                <a:solidFill>
                  <a:srgbClr val="FF0000"/>
                </a:solidFill>
              </a:rPr>
              <a:t>Δg</a:t>
            </a:r>
            <a:r>
              <a:rPr lang="en-US" sz="2000" b="1" dirty="0">
                <a:solidFill>
                  <a:srgbClr val="FF0000"/>
                </a:solidFill>
              </a:rPr>
              <a:t>(x) </a:t>
            </a:r>
            <a:r>
              <a:rPr lang="en-US" sz="2000" dirty="0"/>
              <a:t>in RHIC </a:t>
            </a:r>
            <a:r>
              <a:rPr lang="en-US" sz="2000" dirty="0" smtClean="0"/>
              <a:t>range (0.05 ≤ x ≤ 0.2)</a:t>
            </a:r>
            <a:endParaRPr lang="en-US" sz="2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734806"/>
              </p:ext>
            </p:extLst>
          </p:nvPr>
        </p:nvGraphicFramePr>
        <p:xfrm>
          <a:off x="2687638" y="5334000"/>
          <a:ext cx="412908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6" imgW="2400300" imgH="317500" progId="Equation.3">
                  <p:embed/>
                </p:oleObj>
              </mc:Choice>
              <mc:Fallback>
                <p:oleObj name="Equation" r:id="rId6" imgW="24003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87638" y="5334000"/>
                        <a:ext cx="4129087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/>
          <a:srcRect t="10588" r="10183"/>
          <a:stretch/>
        </p:blipFill>
        <p:spPr>
          <a:xfrm>
            <a:off x="6248400" y="1632940"/>
            <a:ext cx="2863097" cy="2850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/>
          <a:srcRect t="12757" r="10012" b="-1839"/>
          <a:stretch/>
        </p:blipFill>
        <p:spPr>
          <a:xfrm>
            <a:off x="3459904" y="1646896"/>
            <a:ext cx="3017096" cy="29867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926068"/>
            <a:ext cx="1865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arXiv:1304.0079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2009: from preliminary towards final</a:t>
            </a:r>
            <a:endParaRPr lang="en-US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029200"/>
          </a:xfrm>
        </p:spPr>
        <p:txBody>
          <a:bodyPr/>
          <a:lstStyle/>
          <a:p>
            <a:r>
              <a:rPr lang="en-US" sz="2000" dirty="0" smtClean="0"/>
              <a:t>STAR is switching from the mid-point cone algorithm to the anti-</a:t>
            </a:r>
            <a:r>
              <a:rPr lang="en-US" sz="2000" dirty="0" err="1" smtClean="0"/>
              <a:t>k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algorithm for the final 2009 inclusive jet A</a:t>
            </a:r>
            <a:r>
              <a:rPr lang="en-US" sz="2000" baseline="-25000" dirty="0" smtClean="0"/>
              <a:t>LL</a:t>
            </a:r>
            <a:r>
              <a:rPr lang="en-US" sz="2000" dirty="0" smtClean="0"/>
              <a:t> measurement:</a:t>
            </a:r>
          </a:p>
          <a:p>
            <a:pPr lvl="1"/>
            <a:r>
              <a:rPr lang="en-US" sz="1800" dirty="0" smtClean="0"/>
              <a:t>Anti-</a:t>
            </a:r>
            <a:r>
              <a:rPr lang="en-US" sz="1800" dirty="0" err="1" smtClean="0"/>
              <a:t>k</a:t>
            </a:r>
            <a:r>
              <a:rPr lang="en-US" sz="1800" baseline="-25000" dirty="0" err="1" smtClean="0"/>
              <a:t>T</a:t>
            </a:r>
            <a:r>
              <a:rPr lang="en-US" sz="1800" dirty="0" smtClean="0"/>
              <a:t> tends to have a more rigid cone</a:t>
            </a:r>
          </a:p>
          <a:p>
            <a:pPr lvl="1"/>
            <a:r>
              <a:rPr lang="en-US" sz="1800" dirty="0" smtClean="0"/>
              <a:t>Reconstructed jet energy is less sensitive to nearby underlying event contributions (and pile-up)</a:t>
            </a:r>
          </a:p>
          <a:p>
            <a:r>
              <a:rPr lang="en-US" sz="2000" dirty="0" smtClean="0"/>
              <a:t>Provides a </a:t>
            </a:r>
            <a:r>
              <a:rPr lang="en-US" sz="2000" dirty="0" smtClean="0">
                <a:solidFill>
                  <a:srgbClr val="FF0000"/>
                </a:solidFill>
              </a:rPr>
              <a:t>significant reduction in </a:t>
            </a:r>
            <a:r>
              <a:rPr lang="en-US" sz="2000" dirty="0" smtClean="0"/>
              <a:t>the systematic uncertainties associated with </a:t>
            </a:r>
            <a:r>
              <a:rPr lang="en-US" sz="2000" dirty="0" smtClean="0">
                <a:solidFill>
                  <a:srgbClr val="FF0000"/>
                </a:solidFill>
              </a:rPr>
              <a:t>trigger and reconstruction bias</a:t>
            </a:r>
          </a:p>
          <a:p>
            <a:r>
              <a:rPr lang="en-US" sz="2000" dirty="0" smtClean="0"/>
              <a:t>Final results available soon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Pibero Djawotho - INPC2013 - Gluon polarization and jet production at STAR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  </a:t>
            </a:r>
            <a:fld id="{83BBE3B6-E9E8-462C-AA03-827B61DC21C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4" y="1828800"/>
            <a:ext cx="4525641" cy="4343400"/>
          </a:xfrm>
          <a:prstGeom prst="rect">
            <a:avLst/>
          </a:prstGeom>
        </p:spPr>
      </p:pic>
      <p:pic>
        <p:nvPicPr>
          <p:cNvPr id="7" name="Picture 5" descr="STAR-Logo-for-plo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1920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190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Projected sensitivity for future inclusive jet A</a:t>
            </a:r>
            <a:r>
              <a:rPr lang="en-US" sz="2800" baseline="-25000" dirty="0" smtClean="0"/>
              <a:t>LL</a:t>
            </a:r>
          </a:p>
        </p:txBody>
      </p:sp>
      <p:sp>
        <p:nvSpPr>
          <p:cNvPr id="1024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90600" y="4876800"/>
            <a:ext cx="7467600" cy="16002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500 </a:t>
            </a:r>
            <a:r>
              <a:rPr lang="en-US" sz="2000" dirty="0" err="1" smtClean="0"/>
              <a:t>GeV</a:t>
            </a:r>
            <a:r>
              <a:rPr lang="en-US" sz="2000" dirty="0" smtClean="0"/>
              <a:t> collisions sample smaller </a:t>
            </a:r>
            <a:r>
              <a:rPr lang="en-US" sz="2000" i="1" dirty="0" err="1" smtClean="0"/>
              <a:t>x</a:t>
            </a:r>
            <a:r>
              <a:rPr lang="en-US" sz="2000" i="1" baseline="-25000" dirty="0" err="1" smtClean="0"/>
              <a:t>T</a:t>
            </a:r>
            <a:r>
              <a:rPr lang="en-US" sz="2000" i="1" dirty="0" smtClean="0"/>
              <a:t>=2p</a:t>
            </a:r>
            <a:r>
              <a:rPr lang="en-US" sz="2000" i="1" baseline="-25000" dirty="0" smtClean="0"/>
              <a:t>T</a:t>
            </a:r>
            <a:r>
              <a:rPr lang="en-US" sz="2000" i="1" dirty="0" smtClean="0"/>
              <a:t>/</a:t>
            </a:r>
            <a:r>
              <a:rPr lang="en-US" sz="2000" i="1" dirty="0" smtClean="0">
                <a:cs typeface="Arial" charset="0"/>
              </a:rPr>
              <a:t>√s</a:t>
            </a:r>
            <a:endParaRPr lang="en-US" sz="2000" dirty="0" smtClean="0">
              <a:cs typeface="Arial" charset="0"/>
            </a:endParaRPr>
          </a:p>
          <a:p>
            <a:pPr eaLnBrk="1" hangingPunct="1"/>
            <a:r>
              <a:rPr lang="en-US" sz="2000" dirty="0" smtClean="0"/>
              <a:t>Projected statistical uncertainties</a:t>
            </a:r>
          </a:p>
          <a:p>
            <a:pPr eaLnBrk="1" hangingPunct="1"/>
            <a:r>
              <a:rPr lang="en-US" sz="2000" dirty="0" smtClean="0"/>
              <a:t>Expected asymmetries are quite small</a:t>
            </a:r>
          </a:p>
          <a:p>
            <a:pPr lvl="1" eaLnBrk="1" hangingPunct="1"/>
            <a:r>
              <a:rPr lang="en-US" sz="1800" dirty="0" smtClean="0"/>
              <a:t>Control of systematics (esp. relative luminosity) will be important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02403" name="Footer Placeholder 1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Pibero Djawotho - INPC2013 - Gluon polarization and jet production at STAR</a:t>
            </a: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102406" name="Slide Number Placeholder 10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  </a:t>
            </a:r>
            <a:fld id="{0BDD6C08-14BF-4A1B-80FA-E7F5E1ADF9C5}" type="slidenum">
              <a:rPr lang="en-US" smtClean="0">
                <a:ea typeface="ＭＳ Ｐゴシック"/>
                <a:cs typeface="ＭＳ Ｐゴシック"/>
              </a:rPr>
              <a:pPr/>
              <a:t>15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pic>
        <p:nvPicPr>
          <p:cNvPr id="2" name="Picture 1" descr="Runs 12+14 inclusive jets for Elke Roy v3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0" t="18615" r="25891" b="5857"/>
          <a:stretch/>
        </p:blipFill>
        <p:spPr>
          <a:xfrm>
            <a:off x="1979113" y="838200"/>
            <a:ext cx="4606456" cy="601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Correlation measurements</a:t>
            </a:r>
          </a:p>
        </p:txBody>
      </p:sp>
      <p:graphicFrame>
        <p:nvGraphicFramePr>
          <p:cNvPr id="90322" name="Object 210"/>
          <p:cNvGraphicFramePr>
            <a:graphicFrameLocks noGrp="1" noChangeAspect="1"/>
          </p:cNvGraphicFramePr>
          <p:nvPr>
            <p:ph idx="1"/>
          </p:nvPr>
        </p:nvGraphicFramePr>
        <p:xfrm>
          <a:off x="3505200" y="3048000"/>
          <a:ext cx="2905125" cy="147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35" name="Equation" r:id="rId11" imgW="1663920" imgH="840960" progId="Equation.3">
                  <p:embed/>
                </p:oleObj>
              </mc:Choice>
              <mc:Fallback>
                <p:oleObj name="Equation" r:id="rId11" imgW="1663920" imgH="840960" progId="Equation.3">
                  <p:embed/>
                  <p:pic>
                    <p:nvPicPr>
                      <p:cNvPr id="0" name="Picture 2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048000"/>
                        <a:ext cx="2905125" cy="14747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324" name="Text Box 4"/>
          <p:cNvSpPr txBox="1">
            <a:spLocks noChangeArrowheads="1"/>
          </p:cNvSpPr>
          <p:nvPr/>
        </p:nvSpPr>
        <p:spPr bwMode="auto">
          <a:xfrm>
            <a:off x="152400" y="4648200"/>
            <a:ext cx="8763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0" hangingPunct="0">
              <a:buFont typeface="Arial" charset="0"/>
              <a:buChar char="•"/>
            </a:pPr>
            <a:r>
              <a:rPr lang="en-US" dirty="0"/>
              <a:t> Inclusive probes at fixed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 sample broad </a:t>
            </a:r>
            <a:r>
              <a:rPr lang="en-US" i="1" dirty="0"/>
              <a:t>x</a:t>
            </a:r>
            <a:r>
              <a:rPr lang="en-US" dirty="0"/>
              <a:t> range </a:t>
            </a:r>
            <a:r>
              <a:rPr lang="en-US" dirty="0">
                <a:sym typeface="Symbol" pitchFamily="18" charset="2"/>
              </a:rPr>
              <a:t> global analysis needed to disentangle shape of </a:t>
            </a:r>
            <a:r>
              <a:rPr lang="el-GR" dirty="0">
                <a:cs typeface="Arial" charset="0"/>
                <a:sym typeface="Symbol" pitchFamily="18" charset="2"/>
              </a:rPr>
              <a:t>Δ</a:t>
            </a:r>
            <a:r>
              <a:rPr lang="en-US" i="1" dirty="0">
                <a:cs typeface="Arial" charset="0"/>
                <a:sym typeface="Symbol" pitchFamily="18" charset="2"/>
              </a:rPr>
              <a:t>g(x)</a:t>
            </a:r>
            <a:endParaRPr lang="el-GR" i="1" dirty="0">
              <a:cs typeface="Arial" charset="0"/>
              <a:sym typeface="Symbol" pitchFamily="18" charset="2"/>
            </a:endParaRPr>
          </a:p>
          <a:p>
            <a:pPr marL="285750" indent="-285750" eaLnBrk="0" hangingPunct="0">
              <a:buFont typeface="Arial" charset="0"/>
              <a:buChar char="•"/>
            </a:pPr>
            <a:r>
              <a:rPr lang="en-US" dirty="0"/>
              <a:t> Reconstructing </a:t>
            </a:r>
            <a:r>
              <a:rPr lang="en-US" dirty="0" err="1"/>
              <a:t>dijet</a:t>
            </a:r>
            <a:r>
              <a:rPr lang="en-US" dirty="0"/>
              <a:t> final state (jet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 and </a:t>
            </a:r>
            <a:r>
              <a:rPr lang="en-US" dirty="0" err="1"/>
              <a:t>η</a:t>
            </a:r>
            <a:r>
              <a:rPr lang="en-US" dirty="0"/>
              <a:t>) provides information on initial </a:t>
            </a:r>
            <a:r>
              <a:rPr lang="en-US" dirty="0" err="1"/>
              <a:t>parton</a:t>
            </a:r>
            <a:r>
              <a:rPr lang="en-US" dirty="0"/>
              <a:t> kinematics (x</a:t>
            </a:r>
            <a:r>
              <a:rPr lang="en-US" baseline="-25000" dirty="0"/>
              <a:t>1,2</a:t>
            </a:r>
            <a:r>
              <a:rPr lang="en-US" dirty="0"/>
              <a:t> and </a:t>
            </a:r>
            <a:r>
              <a:rPr lang="en-US" dirty="0" err="1"/>
              <a:t>cosθ</a:t>
            </a:r>
            <a:r>
              <a:rPr lang="en-US" dirty="0"/>
              <a:t>*) at LO</a:t>
            </a:r>
          </a:p>
          <a:p>
            <a:pPr marL="285750" indent="-285750" eaLnBrk="0" hangingPunct="0">
              <a:buFont typeface="Arial" charset="0"/>
              <a:buChar char="•"/>
            </a:pPr>
            <a:r>
              <a:rPr lang="en-US" dirty="0"/>
              <a:t> STAR is well suited for correlation measurements and full jet reconstruction with its large acceptance</a:t>
            </a:r>
            <a:endParaRPr lang="en-US" i="1" dirty="0"/>
          </a:p>
        </p:txBody>
      </p:sp>
      <p:pic>
        <p:nvPicPr>
          <p:cNvPr id="90325" name="Picture 5" descr="Fig4_5-24-07"/>
          <p:cNvPicPr>
            <a:picLocks noChangeAspect="1" noChangeArrowheads="1"/>
          </p:cNvPicPr>
          <p:nvPr/>
        </p:nvPicPr>
        <p:blipFill>
          <a:blip r:embed="rId13"/>
          <a:srcRect t="62193"/>
          <a:stretch>
            <a:fillRect/>
          </a:stretch>
        </p:blipFill>
        <p:spPr bwMode="auto">
          <a:xfrm>
            <a:off x="838200" y="762000"/>
            <a:ext cx="4038600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0326" name="Group 6"/>
          <p:cNvGrpSpPr>
            <a:grpSpLocks/>
          </p:cNvGrpSpPr>
          <p:nvPr/>
        </p:nvGrpSpPr>
        <p:grpSpPr bwMode="auto">
          <a:xfrm>
            <a:off x="5562600" y="762000"/>
            <a:ext cx="3065463" cy="2057400"/>
            <a:chOff x="3299" y="2314"/>
            <a:chExt cx="2087" cy="1422"/>
          </a:xfrm>
        </p:grpSpPr>
        <p:grpSp>
          <p:nvGrpSpPr>
            <p:cNvPr id="90329" name="Group 7"/>
            <p:cNvGrpSpPr>
              <a:grpSpLocks/>
            </p:cNvGrpSpPr>
            <p:nvPr/>
          </p:nvGrpSpPr>
          <p:grpSpPr bwMode="auto">
            <a:xfrm>
              <a:off x="3299" y="2352"/>
              <a:ext cx="1741" cy="1384"/>
              <a:chOff x="1337" y="2696"/>
              <a:chExt cx="1741" cy="1384"/>
            </a:xfrm>
          </p:grpSpPr>
          <p:sp>
            <p:nvSpPr>
              <p:cNvPr id="738312" name="AutoShape 8"/>
              <p:cNvSpPr>
                <a:spLocks noChangeArrowheads="1"/>
              </p:cNvSpPr>
              <p:nvPr/>
            </p:nvSpPr>
            <p:spPr bwMode="auto">
              <a:xfrm>
                <a:off x="1337" y="3753"/>
                <a:ext cx="534" cy="307"/>
              </a:xfrm>
              <a:prstGeom prst="rightArrow">
                <a:avLst>
                  <a:gd name="adj1" fmla="val 42667"/>
                  <a:gd name="adj2" fmla="val 34990"/>
                </a:avLst>
              </a:prstGeom>
              <a:gradFill rotWithShape="0">
                <a:gsLst>
                  <a:gs pos="0">
                    <a:srgbClr val="EB9033"/>
                  </a:gs>
                  <a:gs pos="100000">
                    <a:srgbClr val="DB832A"/>
                  </a:gs>
                </a:gsLst>
                <a:lin ang="5400000" scaled="1"/>
              </a:gradFill>
              <a:ln>
                <a:noFill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  <a:extLst/>
            </p:spPr>
            <p:txBody>
              <a:bodyPr anchor="ctr"/>
              <a:lstStyle/>
              <a:p>
                <a:pPr eaLnBrk="0" hangingPunct="0">
                  <a:defRPr/>
                </a:pPr>
                <a:endParaRPr lang="en-US"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38313" name="Line 9"/>
              <p:cNvSpPr>
                <a:spLocks noChangeShapeType="1"/>
              </p:cNvSpPr>
              <p:nvPr/>
            </p:nvSpPr>
            <p:spPr bwMode="auto">
              <a:xfrm flipH="1" flipV="1">
                <a:off x="1616" y="2871"/>
                <a:ext cx="451" cy="475"/>
              </a:xfrm>
              <a:prstGeom prst="line">
                <a:avLst/>
              </a:prstGeom>
              <a:noFill/>
              <a:ln w="76200">
                <a:solidFill>
                  <a:srgbClr val="00395F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  <a:extLst/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38314" name="Text Box 10"/>
              <p:cNvSpPr txBox="1">
                <a:spLocks noChangeArrowheads="1"/>
              </p:cNvSpPr>
              <p:nvPr/>
            </p:nvSpPr>
            <p:spPr bwMode="auto">
              <a:xfrm>
                <a:off x="1475" y="3530"/>
                <a:ext cx="189" cy="274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2000">
                  <a:solidFill>
                    <a:srgbClr val="17395B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38315" name="Freeform 11"/>
              <p:cNvSpPr>
                <a:spLocks/>
              </p:cNvSpPr>
              <p:nvPr/>
            </p:nvSpPr>
            <p:spPr bwMode="auto">
              <a:xfrm rot="18687565" flipV="1">
                <a:off x="1502" y="3502"/>
                <a:ext cx="674" cy="214"/>
              </a:xfrm>
              <a:custGeom>
                <a:avLst/>
                <a:gdLst>
                  <a:gd name="T0" fmla="*/ 0 w 1539"/>
                  <a:gd name="T1" fmla="*/ 296 h 532"/>
                  <a:gd name="T2" fmla="*/ 226 w 1539"/>
                  <a:gd name="T3" fmla="*/ 305 h 532"/>
                  <a:gd name="T4" fmla="*/ 317 w 1539"/>
                  <a:gd name="T5" fmla="*/ 237 h 532"/>
                  <a:gd name="T6" fmla="*/ 336 w 1539"/>
                  <a:gd name="T7" fmla="*/ 152 h 532"/>
                  <a:gd name="T8" fmla="*/ 384 w 1539"/>
                  <a:gd name="T9" fmla="*/ 56 h 532"/>
                  <a:gd name="T10" fmla="*/ 528 w 1539"/>
                  <a:gd name="T11" fmla="*/ 56 h 532"/>
                  <a:gd name="T12" fmla="*/ 576 w 1539"/>
                  <a:gd name="T13" fmla="*/ 296 h 532"/>
                  <a:gd name="T14" fmla="*/ 513 w 1539"/>
                  <a:gd name="T15" fmla="*/ 532 h 532"/>
                  <a:gd name="T16" fmla="*/ 432 w 1539"/>
                  <a:gd name="T17" fmla="*/ 296 h 532"/>
                  <a:gd name="T18" fmla="*/ 513 w 1539"/>
                  <a:gd name="T19" fmla="*/ 101 h 532"/>
                  <a:gd name="T20" fmla="*/ 679 w 1539"/>
                  <a:gd name="T21" fmla="*/ 33 h 532"/>
                  <a:gd name="T22" fmla="*/ 816 w 1539"/>
                  <a:gd name="T23" fmla="*/ 296 h 532"/>
                  <a:gd name="T24" fmla="*/ 739 w 1539"/>
                  <a:gd name="T25" fmla="*/ 532 h 532"/>
                  <a:gd name="T26" fmla="*/ 672 w 1539"/>
                  <a:gd name="T27" fmla="*/ 296 h 532"/>
                  <a:gd name="T28" fmla="*/ 816 w 1539"/>
                  <a:gd name="T29" fmla="*/ 56 h 532"/>
                  <a:gd name="T30" fmla="*/ 960 w 1539"/>
                  <a:gd name="T31" fmla="*/ 56 h 532"/>
                  <a:gd name="T32" fmla="*/ 1056 w 1539"/>
                  <a:gd name="T33" fmla="*/ 298 h 532"/>
                  <a:gd name="T34" fmla="*/ 1003 w 1539"/>
                  <a:gd name="T35" fmla="*/ 532 h 532"/>
                  <a:gd name="T36" fmla="*/ 935 w 1539"/>
                  <a:gd name="T37" fmla="*/ 298 h 532"/>
                  <a:gd name="T38" fmla="*/ 1008 w 1539"/>
                  <a:gd name="T39" fmla="*/ 104 h 532"/>
                  <a:gd name="T40" fmla="*/ 1124 w 1539"/>
                  <a:gd name="T41" fmla="*/ 26 h 532"/>
                  <a:gd name="T42" fmla="*/ 1200 w 1539"/>
                  <a:gd name="T43" fmla="*/ 192 h 532"/>
                  <a:gd name="T44" fmla="*/ 1260 w 1539"/>
                  <a:gd name="T45" fmla="*/ 290 h 532"/>
                  <a:gd name="T46" fmla="*/ 1539 w 1539"/>
                  <a:gd name="T47" fmla="*/ 298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39" h="532">
                    <a:moveTo>
                      <a:pt x="0" y="296"/>
                    </a:moveTo>
                    <a:cubicBezTo>
                      <a:pt x="38" y="298"/>
                      <a:pt x="173" y="315"/>
                      <a:pt x="226" y="305"/>
                    </a:cubicBezTo>
                    <a:cubicBezTo>
                      <a:pt x="279" y="295"/>
                      <a:pt x="299" y="262"/>
                      <a:pt x="317" y="237"/>
                    </a:cubicBezTo>
                    <a:cubicBezTo>
                      <a:pt x="335" y="212"/>
                      <a:pt x="325" y="182"/>
                      <a:pt x="336" y="152"/>
                    </a:cubicBezTo>
                    <a:cubicBezTo>
                      <a:pt x="347" y="122"/>
                      <a:pt x="352" y="72"/>
                      <a:pt x="384" y="56"/>
                    </a:cubicBezTo>
                    <a:cubicBezTo>
                      <a:pt x="416" y="40"/>
                      <a:pt x="496" y="16"/>
                      <a:pt x="528" y="56"/>
                    </a:cubicBezTo>
                    <a:cubicBezTo>
                      <a:pt x="560" y="96"/>
                      <a:pt x="578" y="217"/>
                      <a:pt x="576" y="296"/>
                    </a:cubicBezTo>
                    <a:cubicBezTo>
                      <a:pt x="574" y="375"/>
                      <a:pt x="537" y="532"/>
                      <a:pt x="513" y="532"/>
                    </a:cubicBezTo>
                    <a:cubicBezTo>
                      <a:pt x="489" y="532"/>
                      <a:pt x="432" y="368"/>
                      <a:pt x="432" y="296"/>
                    </a:cubicBezTo>
                    <a:cubicBezTo>
                      <a:pt x="432" y="224"/>
                      <a:pt x="472" y="145"/>
                      <a:pt x="513" y="101"/>
                    </a:cubicBezTo>
                    <a:cubicBezTo>
                      <a:pt x="554" y="57"/>
                      <a:pt x="628" y="0"/>
                      <a:pt x="679" y="33"/>
                    </a:cubicBezTo>
                    <a:cubicBezTo>
                      <a:pt x="730" y="66"/>
                      <a:pt x="806" y="213"/>
                      <a:pt x="816" y="296"/>
                    </a:cubicBezTo>
                    <a:cubicBezTo>
                      <a:pt x="826" y="379"/>
                      <a:pt x="763" y="532"/>
                      <a:pt x="739" y="532"/>
                    </a:cubicBezTo>
                    <a:cubicBezTo>
                      <a:pt x="715" y="532"/>
                      <a:pt x="659" y="375"/>
                      <a:pt x="672" y="296"/>
                    </a:cubicBezTo>
                    <a:cubicBezTo>
                      <a:pt x="685" y="217"/>
                      <a:pt x="768" y="96"/>
                      <a:pt x="816" y="56"/>
                    </a:cubicBezTo>
                    <a:cubicBezTo>
                      <a:pt x="864" y="16"/>
                      <a:pt x="920" y="16"/>
                      <a:pt x="960" y="56"/>
                    </a:cubicBezTo>
                    <a:cubicBezTo>
                      <a:pt x="1000" y="96"/>
                      <a:pt x="1049" y="219"/>
                      <a:pt x="1056" y="298"/>
                    </a:cubicBezTo>
                    <a:cubicBezTo>
                      <a:pt x="1063" y="377"/>
                      <a:pt x="1023" y="532"/>
                      <a:pt x="1003" y="532"/>
                    </a:cubicBezTo>
                    <a:cubicBezTo>
                      <a:pt x="983" y="532"/>
                      <a:pt x="934" y="369"/>
                      <a:pt x="935" y="298"/>
                    </a:cubicBezTo>
                    <a:cubicBezTo>
                      <a:pt x="936" y="227"/>
                      <a:pt x="976" y="149"/>
                      <a:pt x="1008" y="104"/>
                    </a:cubicBezTo>
                    <a:cubicBezTo>
                      <a:pt x="1040" y="59"/>
                      <a:pt x="1092" y="11"/>
                      <a:pt x="1124" y="26"/>
                    </a:cubicBezTo>
                    <a:cubicBezTo>
                      <a:pt x="1156" y="41"/>
                      <a:pt x="1177" y="148"/>
                      <a:pt x="1200" y="192"/>
                    </a:cubicBezTo>
                    <a:cubicBezTo>
                      <a:pt x="1223" y="236"/>
                      <a:pt x="1203" y="272"/>
                      <a:pt x="1260" y="290"/>
                    </a:cubicBezTo>
                    <a:cubicBezTo>
                      <a:pt x="1317" y="308"/>
                      <a:pt x="1481" y="296"/>
                      <a:pt x="1539" y="298"/>
                    </a:cubicBezTo>
                  </a:path>
                </a:pathLst>
              </a:custGeom>
              <a:noFill/>
              <a:ln w="76200" cap="flat" cmpd="sng">
                <a:solidFill>
                  <a:srgbClr val="00395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  <a:extLst/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38316" name="Text Box 12"/>
              <p:cNvSpPr txBox="1">
                <a:spLocks noChangeArrowheads="1"/>
              </p:cNvSpPr>
              <p:nvPr/>
            </p:nvSpPr>
            <p:spPr bwMode="auto">
              <a:xfrm>
                <a:off x="1882" y="3591"/>
                <a:ext cx="190" cy="274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2000">
                  <a:solidFill>
                    <a:srgbClr val="17395B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38317" name="Line 13"/>
              <p:cNvSpPr>
                <a:spLocks noChangeShapeType="1"/>
              </p:cNvSpPr>
              <p:nvPr/>
            </p:nvSpPr>
            <p:spPr bwMode="auto">
              <a:xfrm flipV="1">
                <a:off x="2072" y="3355"/>
                <a:ext cx="556" cy="0"/>
              </a:xfrm>
              <a:prstGeom prst="line">
                <a:avLst/>
              </a:prstGeom>
              <a:noFill/>
              <a:ln w="76200">
                <a:solidFill>
                  <a:srgbClr val="00395F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  <a:extLst/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38318" name="Oval 14"/>
              <p:cNvSpPr>
                <a:spLocks noChangeArrowheads="1"/>
              </p:cNvSpPr>
              <p:nvPr/>
            </p:nvSpPr>
            <p:spPr bwMode="auto">
              <a:xfrm>
                <a:off x="1400" y="3750"/>
                <a:ext cx="333" cy="330"/>
              </a:xfrm>
              <a:prstGeom prst="ellipse">
                <a:avLst/>
              </a:prstGeom>
              <a:gradFill rotWithShape="0">
                <a:gsLst>
                  <a:gs pos="0">
                    <a:srgbClr val="00426E"/>
                  </a:gs>
                  <a:gs pos="100000">
                    <a:srgbClr val="003354"/>
                  </a:gs>
                </a:gsLst>
                <a:lin ang="5400000" scaled="1"/>
              </a:gradFill>
              <a:ln>
                <a:noFill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  <a:extLst/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38319" name="Freeform 15"/>
              <p:cNvSpPr>
                <a:spLocks/>
              </p:cNvSpPr>
              <p:nvPr/>
            </p:nvSpPr>
            <p:spPr bwMode="auto">
              <a:xfrm rot="2912435">
                <a:off x="2535" y="3502"/>
                <a:ext cx="674" cy="214"/>
              </a:xfrm>
              <a:custGeom>
                <a:avLst/>
                <a:gdLst>
                  <a:gd name="T0" fmla="*/ 0 w 1539"/>
                  <a:gd name="T1" fmla="*/ 296 h 532"/>
                  <a:gd name="T2" fmla="*/ 226 w 1539"/>
                  <a:gd name="T3" fmla="*/ 305 h 532"/>
                  <a:gd name="T4" fmla="*/ 317 w 1539"/>
                  <a:gd name="T5" fmla="*/ 237 h 532"/>
                  <a:gd name="T6" fmla="*/ 336 w 1539"/>
                  <a:gd name="T7" fmla="*/ 152 h 532"/>
                  <a:gd name="T8" fmla="*/ 384 w 1539"/>
                  <a:gd name="T9" fmla="*/ 56 h 532"/>
                  <a:gd name="T10" fmla="*/ 528 w 1539"/>
                  <a:gd name="T11" fmla="*/ 56 h 532"/>
                  <a:gd name="T12" fmla="*/ 576 w 1539"/>
                  <a:gd name="T13" fmla="*/ 296 h 532"/>
                  <a:gd name="T14" fmla="*/ 513 w 1539"/>
                  <a:gd name="T15" fmla="*/ 532 h 532"/>
                  <a:gd name="T16" fmla="*/ 432 w 1539"/>
                  <a:gd name="T17" fmla="*/ 296 h 532"/>
                  <a:gd name="T18" fmla="*/ 513 w 1539"/>
                  <a:gd name="T19" fmla="*/ 101 h 532"/>
                  <a:gd name="T20" fmla="*/ 679 w 1539"/>
                  <a:gd name="T21" fmla="*/ 33 h 532"/>
                  <a:gd name="T22" fmla="*/ 816 w 1539"/>
                  <a:gd name="T23" fmla="*/ 296 h 532"/>
                  <a:gd name="T24" fmla="*/ 739 w 1539"/>
                  <a:gd name="T25" fmla="*/ 532 h 532"/>
                  <a:gd name="T26" fmla="*/ 672 w 1539"/>
                  <a:gd name="T27" fmla="*/ 296 h 532"/>
                  <a:gd name="T28" fmla="*/ 816 w 1539"/>
                  <a:gd name="T29" fmla="*/ 56 h 532"/>
                  <a:gd name="T30" fmla="*/ 960 w 1539"/>
                  <a:gd name="T31" fmla="*/ 56 h 532"/>
                  <a:gd name="T32" fmla="*/ 1056 w 1539"/>
                  <a:gd name="T33" fmla="*/ 298 h 532"/>
                  <a:gd name="T34" fmla="*/ 1003 w 1539"/>
                  <a:gd name="T35" fmla="*/ 532 h 532"/>
                  <a:gd name="T36" fmla="*/ 935 w 1539"/>
                  <a:gd name="T37" fmla="*/ 298 h 532"/>
                  <a:gd name="T38" fmla="*/ 1008 w 1539"/>
                  <a:gd name="T39" fmla="*/ 104 h 532"/>
                  <a:gd name="T40" fmla="*/ 1124 w 1539"/>
                  <a:gd name="T41" fmla="*/ 26 h 532"/>
                  <a:gd name="T42" fmla="*/ 1200 w 1539"/>
                  <a:gd name="T43" fmla="*/ 192 h 532"/>
                  <a:gd name="T44" fmla="*/ 1260 w 1539"/>
                  <a:gd name="T45" fmla="*/ 290 h 532"/>
                  <a:gd name="T46" fmla="*/ 1539 w 1539"/>
                  <a:gd name="T47" fmla="*/ 298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39" h="532">
                    <a:moveTo>
                      <a:pt x="0" y="296"/>
                    </a:moveTo>
                    <a:cubicBezTo>
                      <a:pt x="38" y="298"/>
                      <a:pt x="173" y="315"/>
                      <a:pt x="226" y="305"/>
                    </a:cubicBezTo>
                    <a:cubicBezTo>
                      <a:pt x="279" y="295"/>
                      <a:pt x="299" y="262"/>
                      <a:pt x="317" y="237"/>
                    </a:cubicBezTo>
                    <a:cubicBezTo>
                      <a:pt x="335" y="212"/>
                      <a:pt x="325" y="182"/>
                      <a:pt x="336" y="152"/>
                    </a:cubicBezTo>
                    <a:cubicBezTo>
                      <a:pt x="347" y="122"/>
                      <a:pt x="352" y="72"/>
                      <a:pt x="384" y="56"/>
                    </a:cubicBezTo>
                    <a:cubicBezTo>
                      <a:pt x="416" y="40"/>
                      <a:pt x="496" y="16"/>
                      <a:pt x="528" y="56"/>
                    </a:cubicBezTo>
                    <a:cubicBezTo>
                      <a:pt x="560" y="96"/>
                      <a:pt x="578" y="217"/>
                      <a:pt x="576" y="296"/>
                    </a:cubicBezTo>
                    <a:cubicBezTo>
                      <a:pt x="574" y="375"/>
                      <a:pt x="537" y="532"/>
                      <a:pt x="513" y="532"/>
                    </a:cubicBezTo>
                    <a:cubicBezTo>
                      <a:pt x="489" y="532"/>
                      <a:pt x="432" y="368"/>
                      <a:pt x="432" y="296"/>
                    </a:cubicBezTo>
                    <a:cubicBezTo>
                      <a:pt x="432" y="224"/>
                      <a:pt x="472" y="145"/>
                      <a:pt x="513" y="101"/>
                    </a:cubicBezTo>
                    <a:cubicBezTo>
                      <a:pt x="554" y="57"/>
                      <a:pt x="628" y="0"/>
                      <a:pt x="679" y="33"/>
                    </a:cubicBezTo>
                    <a:cubicBezTo>
                      <a:pt x="730" y="66"/>
                      <a:pt x="806" y="213"/>
                      <a:pt x="816" y="296"/>
                    </a:cubicBezTo>
                    <a:cubicBezTo>
                      <a:pt x="826" y="379"/>
                      <a:pt x="763" y="532"/>
                      <a:pt x="739" y="532"/>
                    </a:cubicBezTo>
                    <a:cubicBezTo>
                      <a:pt x="715" y="532"/>
                      <a:pt x="659" y="375"/>
                      <a:pt x="672" y="296"/>
                    </a:cubicBezTo>
                    <a:cubicBezTo>
                      <a:pt x="685" y="217"/>
                      <a:pt x="768" y="96"/>
                      <a:pt x="816" y="56"/>
                    </a:cubicBezTo>
                    <a:cubicBezTo>
                      <a:pt x="864" y="16"/>
                      <a:pt x="920" y="16"/>
                      <a:pt x="960" y="56"/>
                    </a:cubicBezTo>
                    <a:cubicBezTo>
                      <a:pt x="1000" y="96"/>
                      <a:pt x="1049" y="219"/>
                      <a:pt x="1056" y="298"/>
                    </a:cubicBezTo>
                    <a:cubicBezTo>
                      <a:pt x="1063" y="377"/>
                      <a:pt x="1023" y="532"/>
                      <a:pt x="1003" y="532"/>
                    </a:cubicBezTo>
                    <a:cubicBezTo>
                      <a:pt x="983" y="532"/>
                      <a:pt x="934" y="369"/>
                      <a:pt x="935" y="298"/>
                    </a:cubicBezTo>
                    <a:cubicBezTo>
                      <a:pt x="936" y="227"/>
                      <a:pt x="976" y="149"/>
                      <a:pt x="1008" y="104"/>
                    </a:cubicBezTo>
                    <a:cubicBezTo>
                      <a:pt x="1040" y="59"/>
                      <a:pt x="1092" y="11"/>
                      <a:pt x="1124" y="26"/>
                    </a:cubicBezTo>
                    <a:cubicBezTo>
                      <a:pt x="1156" y="41"/>
                      <a:pt x="1177" y="148"/>
                      <a:pt x="1200" y="192"/>
                    </a:cubicBezTo>
                    <a:cubicBezTo>
                      <a:pt x="1223" y="236"/>
                      <a:pt x="1203" y="272"/>
                      <a:pt x="1260" y="290"/>
                    </a:cubicBezTo>
                    <a:cubicBezTo>
                      <a:pt x="1317" y="308"/>
                      <a:pt x="1481" y="296"/>
                      <a:pt x="1539" y="298"/>
                    </a:cubicBezTo>
                  </a:path>
                </a:pathLst>
              </a:custGeom>
              <a:noFill/>
              <a:ln w="76200" cap="flat" cmpd="sng">
                <a:solidFill>
                  <a:srgbClr val="00395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  <a:extLst/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38320" name="AutoShape 16"/>
              <p:cNvSpPr>
                <a:spLocks noChangeArrowheads="1"/>
              </p:cNvSpPr>
              <p:nvPr/>
            </p:nvSpPr>
            <p:spPr bwMode="auto">
              <a:xfrm>
                <a:off x="1337" y="2700"/>
                <a:ext cx="534" cy="306"/>
              </a:xfrm>
              <a:prstGeom prst="rightArrow">
                <a:avLst>
                  <a:gd name="adj1" fmla="val 42667"/>
                  <a:gd name="adj2" fmla="val 34990"/>
                </a:avLst>
              </a:prstGeom>
              <a:gradFill rotWithShape="0">
                <a:gsLst>
                  <a:gs pos="0">
                    <a:srgbClr val="EB9033"/>
                  </a:gs>
                  <a:gs pos="100000">
                    <a:srgbClr val="DB832A"/>
                  </a:gs>
                </a:gsLst>
                <a:lin ang="5400000" scaled="1"/>
              </a:gradFill>
              <a:ln>
                <a:noFill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  <a:extLst/>
            </p:spPr>
            <p:txBody>
              <a:bodyPr anchor="ctr"/>
              <a:lstStyle/>
              <a:p>
                <a:pPr eaLnBrk="0" hangingPunct="0">
                  <a:defRPr/>
                </a:pPr>
                <a:endParaRPr lang="en-US"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38321" name="Oval 17"/>
              <p:cNvSpPr>
                <a:spLocks noChangeArrowheads="1"/>
              </p:cNvSpPr>
              <p:nvPr/>
            </p:nvSpPr>
            <p:spPr bwMode="auto">
              <a:xfrm>
                <a:off x="1400" y="2696"/>
                <a:ext cx="333" cy="330"/>
              </a:xfrm>
              <a:prstGeom prst="ellipse">
                <a:avLst/>
              </a:prstGeom>
              <a:gradFill rotWithShape="0">
                <a:gsLst>
                  <a:gs pos="0">
                    <a:srgbClr val="00426E"/>
                  </a:gs>
                  <a:gs pos="100000">
                    <a:srgbClr val="003354"/>
                  </a:gs>
                </a:gsLst>
                <a:lin ang="5400000" scaled="1"/>
              </a:gradFill>
              <a:ln>
                <a:noFill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  <a:extLst/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38322" name="Line 18"/>
              <p:cNvSpPr>
                <a:spLocks noChangeShapeType="1"/>
              </p:cNvSpPr>
              <p:nvPr/>
            </p:nvSpPr>
            <p:spPr bwMode="auto">
              <a:xfrm flipV="1">
                <a:off x="2627" y="2873"/>
                <a:ext cx="451" cy="476"/>
              </a:xfrm>
              <a:prstGeom prst="line">
                <a:avLst/>
              </a:prstGeom>
              <a:noFill/>
              <a:ln w="76200">
                <a:solidFill>
                  <a:srgbClr val="00395F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  <a:extLst/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38323" name="Text Box 19"/>
              <p:cNvSpPr txBox="1">
                <a:spLocks noChangeArrowheads="1"/>
              </p:cNvSpPr>
              <p:nvPr/>
            </p:nvSpPr>
            <p:spPr bwMode="auto">
              <a:xfrm>
                <a:off x="1475" y="2961"/>
                <a:ext cx="189" cy="274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2000">
                  <a:solidFill>
                    <a:srgbClr val="17395B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90330" name="Group 20"/>
            <p:cNvGrpSpPr>
              <a:grpSpLocks/>
            </p:cNvGrpSpPr>
            <p:nvPr/>
          </p:nvGrpSpPr>
          <p:grpSpPr bwMode="auto">
            <a:xfrm>
              <a:off x="4953" y="2314"/>
              <a:ext cx="433" cy="1365"/>
              <a:chOff x="2431" y="1113"/>
              <a:chExt cx="564" cy="1815"/>
            </a:xfrm>
          </p:grpSpPr>
          <p:pic>
            <p:nvPicPr>
              <p:cNvPr id="738325" name="Picture 21" descr="TP_tmp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1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546" y="2423"/>
                <a:ext cx="449" cy="19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  <a:extLst/>
            </p:spPr>
          </p:pic>
          <p:pic>
            <p:nvPicPr>
              <p:cNvPr id="738326" name="Picture 22" descr="TP_tmp"/>
              <p:cNvPicPr>
                <a:picLocks noChangeAspect="1" noChangeArrowheads="1"/>
              </p:cNvPicPr>
              <p:nvPr>
                <p:custDataLst>
                  <p:tags r:id="rId6"/>
                </p:custDataLst>
              </p:nvPr>
            </p:nvPicPr>
            <p:blipFill>
              <a:blip r:embed="rId1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644" y="1427"/>
                <a:ext cx="252" cy="19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  <a:extLst/>
            </p:spPr>
          </p:pic>
          <p:pic>
            <p:nvPicPr>
              <p:cNvPr id="738327" name="Picture 23" descr="TP_tmp"/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1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543" y="2732"/>
                <a:ext cx="253" cy="19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  <a:extLst/>
            </p:spPr>
          </p:pic>
          <p:pic>
            <p:nvPicPr>
              <p:cNvPr id="738328" name="Picture 24" descr="TP_tmp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1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30" y="1113"/>
                <a:ext cx="449" cy="19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  <a:extLst/>
            </p:spPr>
          </p:pic>
        </p:grpSp>
        <p:pic>
          <p:nvPicPr>
            <p:cNvPr id="738329" name="Picture 25" descr="TP_tmp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54" y="2792"/>
              <a:ext cx="376" cy="15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/>
          </p:spPr>
        </p:pic>
        <p:pic>
          <p:nvPicPr>
            <p:cNvPr id="738330" name="Picture 26" descr="TP_tmp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53" y="2720"/>
              <a:ext cx="216" cy="14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/>
          </p:spPr>
        </p:pic>
        <p:pic>
          <p:nvPicPr>
            <p:cNvPr id="738331" name="Picture 27" descr="TP_tmp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3" y="3054"/>
              <a:ext cx="195" cy="13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/>
          </p:spPr>
        </p:pic>
      </p:grpSp>
      <p:sp>
        <p:nvSpPr>
          <p:cNvPr id="90327" name="Footer Placeholder 1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Pibero Djawotho - INPC2013 - Gluon polarization and jet production at STAR</a:t>
            </a: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90328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  </a:t>
            </a:r>
            <a:fld id="{983607F6-2ADF-47E1-8B82-EC968D5BF753}" type="slidenum">
              <a:rPr lang="en-US" smtClean="0">
                <a:ea typeface="ＭＳ Ｐゴシック"/>
                <a:cs typeface="ＭＳ Ｐゴシック"/>
              </a:rPr>
              <a:pPr/>
              <a:t>16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6988"/>
            <a:ext cx="8229600" cy="811212"/>
          </a:xfrm>
        </p:spPr>
        <p:txBody>
          <a:bodyPr/>
          <a:lstStyle/>
          <a:p>
            <a:pPr eaLnBrk="1" hangingPunct="1"/>
            <a:r>
              <a:rPr lang="en-US" sz="3600" smtClean="0"/>
              <a:t>2006 dijet cross section</a:t>
            </a:r>
          </a:p>
        </p:txBody>
      </p:sp>
      <p:pic>
        <p:nvPicPr>
          <p:cNvPr id="107522" name="Picture 5" descr="s090408_s5100_f013_01_prel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43307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3" name="Picture 6" descr="s090408_s5100_f012_01_preli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914400"/>
            <a:ext cx="4343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4" name="Text Box 7"/>
          <p:cNvSpPr txBox="1">
            <a:spLocks noChangeArrowheads="1"/>
          </p:cNvSpPr>
          <p:nvPr/>
        </p:nvSpPr>
        <p:spPr bwMode="auto">
          <a:xfrm>
            <a:off x="4314065" y="5181600"/>
            <a:ext cx="4800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Data shows good agreement with NLO </a:t>
            </a:r>
            <a:r>
              <a:rPr lang="en-US" dirty="0" err="1" smtClean="0">
                <a:solidFill>
                  <a:srgbClr val="000000"/>
                </a:solidFill>
              </a:rPr>
              <a:t>pQCD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+ CTEQ6M including </a:t>
            </a:r>
            <a:r>
              <a:rPr lang="en-US" dirty="0" err="1">
                <a:solidFill>
                  <a:srgbClr val="000000"/>
                </a:solidFill>
              </a:rPr>
              <a:t>H</a:t>
            </a:r>
            <a:r>
              <a:rPr lang="en-US" dirty="0" err="1" smtClean="0">
                <a:solidFill>
                  <a:srgbClr val="000000"/>
                </a:solidFill>
              </a:rPr>
              <a:t>adronization</a:t>
            </a:r>
            <a:r>
              <a:rPr lang="en-US" dirty="0" smtClean="0">
                <a:solidFill>
                  <a:srgbClr val="000000"/>
                </a:solidFill>
              </a:rPr>
              <a:t> + Underlying Event </a:t>
            </a:r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orrections</a:t>
            </a:r>
          </a:p>
        </p:txBody>
      </p:sp>
      <p:sp>
        <p:nvSpPr>
          <p:cNvPr id="107525" name="Footer Placeholder 1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Pibero Djawotho - INPC2013 - Gluon polarization and jet production at STAR</a:t>
            </a: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10752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  </a:t>
            </a:r>
            <a:fld id="{D8FA8D7C-908F-4F78-9719-27BFE72D2D43}" type="slidenum">
              <a:rPr lang="en-US" smtClean="0">
                <a:ea typeface="ＭＳ Ｐゴシック"/>
                <a:cs typeface="ＭＳ Ｐゴシック"/>
              </a:rPr>
              <a:pPr/>
              <a:t>17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2009 </a:t>
            </a:r>
            <a:r>
              <a:rPr lang="en-US" sz="3600" dirty="0" err="1" smtClean="0"/>
              <a:t>dijet</a:t>
            </a:r>
            <a:r>
              <a:rPr lang="en-US" sz="3600" dirty="0" smtClean="0"/>
              <a:t> </a:t>
            </a:r>
            <a:r>
              <a:rPr lang="en-US" sz="3600" dirty="0" err="1" smtClean="0"/>
              <a:t>partonic</a:t>
            </a:r>
            <a:r>
              <a:rPr lang="en-US" sz="3600" dirty="0" smtClean="0"/>
              <a:t> coverage</a:t>
            </a:r>
          </a:p>
        </p:txBody>
      </p:sp>
      <p:grpSp>
        <p:nvGrpSpPr>
          <p:cNvPr id="97369" name="Group 5"/>
          <p:cNvGrpSpPr>
            <a:grpSpLocks/>
          </p:cNvGrpSpPr>
          <p:nvPr/>
        </p:nvGrpSpPr>
        <p:grpSpPr bwMode="auto">
          <a:xfrm>
            <a:off x="7335838" y="900113"/>
            <a:ext cx="1198562" cy="623887"/>
            <a:chOff x="672" y="2784"/>
            <a:chExt cx="905" cy="470"/>
          </a:xfrm>
        </p:grpSpPr>
        <p:sp>
          <p:nvSpPr>
            <p:cNvPr id="307206" name="AutoShape 6"/>
            <p:cNvSpPr>
              <a:spLocks noChangeArrowheads="1"/>
            </p:cNvSpPr>
            <p:nvPr/>
          </p:nvSpPr>
          <p:spPr bwMode="auto">
            <a:xfrm>
              <a:off x="672" y="2784"/>
              <a:ext cx="527" cy="47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1" i="1">
                <a:ea typeface="ＭＳ Ｐゴシック" charset="0"/>
                <a:cs typeface="+mn-cs"/>
              </a:endParaRPr>
            </a:p>
          </p:txBody>
        </p:sp>
        <p:sp>
          <p:nvSpPr>
            <p:cNvPr id="307207" name="Text Box 7"/>
            <p:cNvSpPr txBox="1">
              <a:spLocks noChangeArrowheads="1"/>
            </p:cNvSpPr>
            <p:nvPr/>
          </p:nvSpPr>
          <p:spPr bwMode="auto">
            <a:xfrm>
              <a:off x="858" y="2913"/>
              <a:ext cx="719" cy="2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2000" b="1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Helvetica" charset="0"/>
                  <a:ea typeface="ＭＳ Ｐゴシック" charset="0"/>
                  <a:cs typeface="+mn-cs"/>
                </a:rPr>
                <a:t>STAR</a:t>
              </a:r>
            </a:p>
          </p:txBody>
        </p:sp>
      </p:grpSp>
      <p:sp>
        <p:nvSpPr>
          <p:cNvPr id="97370" name="Line 9"/>
          <p:cNvSpPr>
            <a:spLocks noChangeShapeType="1"/>
          </p:cNvSpPr>
          <p:nvPr/>
        </p:nvSpPr>
        <p:spPr bwMode="auto">
          <a:xfrm>
            <a:off x="3429000" y="5638800"/>
            <a:ext cx="6858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71" name="Line 10"/>
          <p:cNvSpPr>
            <a:spLocks noChangeShapeType="1"/>
          </p:cNvSpPr>
          <p:nvPr/>
        </p:nvSpPr>
        <p:spPr bwMode="auto">
          <a:xfrm flipH="1">
            <a:off x="4114800" y="5638800"/>
            <a:ext cx="304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72" name="Line 11"/>
          <p:cNvSpPr>
            <a:spLocks noChangeShapeType="1"/>
          </p:cNvSpPr>
          <p:nvPr/>
        </p:nvSpPr>
        <p:spPr bwMode="auto">
          <a:xfrm flipV="1">
            <a:off x="4114800" y="5257800"/>
            <a:ext cx="76200" cy="3810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73" name="Line 12"/>
          <p:cNvSpPr>
            <a:spLocks noChangeShapeType="1"/>
          </p:cNvSpPr>
          <p:nvPr/>
        </p:nvSpPr>
        <p:spPr bwMode="auto">
          <a:xfrm flipV="1">
            <a:off x="4114800" y="5105400"/>
            <a:ext cx="228600" cy="5334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74" name="Line 13"/>
          <p:cNvSpPr>
            <a:spLocks noChangeShapeType="1"/>
          </p:cNvSpPr>
          <p:nvPr/>
        </p:nvSpPr>
        <p:spPr bwMode="auto">
          <a:xfrm flipV="1">
            <a:off x="4114800" y="5334000"/>
            <a:ext cx="228600" cy="3048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75" name="Line 14"/>
          <p:cNvSpPr>
            <a:spLocks noChangeShapeType="1"/>
          </p:cNvSpPr>
          <p:nvPr/>
        </p:nvSpPr>
        <p:spPr bwMode="auto">
          <a:xfrm flipV="1">
            <a:off x="4114800" y="5105400"/>
            <a:ext cx="304800" cy="5334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76" name="Line 15"/>
          <p:cNvSpPr>
            <a:spLocks noChangeShapeType="1"/>
          </p:cNvSpPr>
          <p:nvPr/>
        </p:nvSpPr>
        <p:spPr bwMode="auto">
          <a:xfrm>
            <a:off x="4114800" y="5638800"/>
            <a:ext cx="76200" cy="3048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77" name="Line 16"/>
          <p:cNvSpPr>
            <a:spLocks noChangeShapeType="1"/>
          </p:cNvSpPr>
          <p:nvPr/>
        </p:nvSpPr>
        <p:spPr bwMode="auto">
          <a:xfrm>
            <a:off x="4114800" y="5638800"/>
            <a:ext cx="152400" cy="3810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78" name="Line 17"/>
          <p:cNvSpPr>
            <a:spLocks noChangeShapeType="1"/>
          </p:cNvSpPr>
          <p:nvPr/>
        </p:nvSpPr>
        <p:spPr bwMode="auto">
          <a:xfrm>
            <a:off x="4114800" y="5638800"/>
            <a:ext cx="228600" cy="3810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79" name="Line 18"/>
          <p:cNvSpPr>
            <a:spLocks noChangeShapeType="1"/>
          </p:cNvSpPr>
          <p:nvPr/>
        </p:nvSpPr>
        <p:spPr bwMode="auto">
          <a:xfrm>
            <a:off x="4114800" y="5638800"/>
            <a:ext cx="228600" cy="2286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80" name="Line 19"/>
          <p:cNvSpPr>
            <a:spLocks noChangeShapeType="1"/>
          </p:cNvSpPr>
          <p:nvPr/>
        </p:nvSpPr>
        <p:spPr bwMode="auto">
          <a:xfrm>
            <a:off x="5822950" y="5638800"/>
            <a:ext cx="533400" cy="0"/>
          </a:xfrm>
          <a:prstGeom prst="line">
            <a:avLst/>
          </a:prstGeom>
          <a:noFill/>
          <a:ln w="50800">
            <a:solidFill>
              <a:srgbClr val="99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81" name="Line 20"/>
          <p:cNvSpPr>
            <a:spLocks noChangeShapeType="1"/>
          </p:cNvSpPr>
          <p:nvPr/>
        </p:nvSpPr>
        <p:spPr bwMode="auto">
          <a:xfrm flipH="1">
            <a:off x="6356350" y="5638800"/>
            <a:ext cx="533400" cy="0"/>
          </a:xfrm>
          <a:prstGeom prst="line">
            <a:avLst/>
          </a:prstGeom>
          <a:noFill/>
          <a:ln w="50800">
            <a:solidFill>
              <a:srgbClr val="99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82" name="Line 21"/>
          <p:cNvSpPr>
            <a:spLocks noChangeShapeType="1"/>
          </p:cNvSpPr>
          <p:nvPr/>
        </p:nvSpPr>
        <p:spPr bwMode="auto">
          <a:xfrm flipV="1">
            <a:off x="6356350" y="5257800"/>
            <a:ext cx="76200" cy="3810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83" name="Line 22"/>
          <p:cNvSpPr>
            <a:spLocks noChangeShapeType="1"/>
          </p:cNvSpPr>
          <p:nvPr/>
        </p:nvSpPr>
        <p:spPr bwMode="auto">
          <a:xfrm flipV="1">
            <a:off x="6356350" y="5105400"/>
            <a:ext cx="228600" cy="5334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84" name="Line 23"/>
          <p:cNvSpPr>
            <a:spLocks noChangeShapeType="1"/>
          </p:cNvSpPr>
          <p:nvPr/>
        </p:nvSpPr>
        <p:spPr bwMode="auto">
          <a:xfrm flipV="1">
            <a:off x="6356350" y="5334000"/>
            <a:ext cx="228600" cy="3048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85" name="Line 24"/>
          <p:cNvSpPr>
            <a:spLocks noChangeShapeType="1"/>
          </p:cNvSpPr>
          <p:nvPr/>
        </p:nvSpPr>
        <p:spPr bwMode="auto">
          <a:xfrm flipV="1">
            <a:off x="6356350" y="5105400"/>
            <a:ext cx="304800" cy="5334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86" name="Line 25"/>
          <p:cNvSpPr>
            <a:spLocks noChangeShapeType="1"/>
          </p:cNvSpPr>
          <p:nvPr/>
        </p:nvSpPr>
        <p:spPr bwMode="auto">
          <a:xfrm flipH="1">
            <a:off x="6127750" y="5638800"/>
            <a:ext cx="228600" cy="1524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87" name="Line 26"/>
          <p:cNvSpPr>
            <a:spLocks noChangeShapeType="1"/>
          </p:cNvSpPr>
          <p:nvPr/>
        </p:nvSpPr>
        <p:spPr bwMode="auto">
          <a:xfrm flipH="1">
            <a:off x="6051550" y="5638800"/>
            <a:ext cx="304800" cy="3048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88" name="Line 27"/>
          <p:cNvSpPr>
            <a:spLocks noChangeShapeType="1"/>
          </p:cNvSpPr>
          <p:nvPr/>
        </p:nvSpPr>
        <p:spPr bwMode="auto">
          <a:xfrm flipH="1">
            <a:off x="6127750" y="5638800"/>
            <a:ext cx="228600" cy="3810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89" name="Line 28"/>
          <p:cNvSpPr>
            <a:spLocks noChangeShapeType="1"/>
          </p:cNvSpPr>
          <p:nvPr/>
        </p:nvSpPr>
        <p:spPr bwMode="auto">
          <a:xfrm flipH="1">
            <a:off x="6280150" y="5638800"/>
            <a:ext cx="76200" cy="3048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97366" name="Object 86"/>
          <p:cNvGraphicFramePr>
            <a:graphicFrameLocks noChangeAspect="1"/>
          </p:cNvGraphicFramePr>
          <p:nvPr/>
        </p:nvGraphicFramePr>
        <p:xfrm>
          <a:off x="442913" y="3498850"/>
          <a:ext cx="2390775" cy="267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79" name="Equation" r:id="rId4" imgW="1625600" imgH="1841500" progId="Equation.3">
                  <p:embed/>
                </p:oleObj>
              </mc:Choice>
              <mc:Fallback>
                <p:oleObj name="Equation" r:id="rId4" imgW="1625600" imgH="1841500" progId="Equation.3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3498850"/>
                        <a:ext cx="2390775" cy="26733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3333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7390" name="Picture 30" descr="Fig4_5-24-07"/>
          <p:cNvPicPr>
            <a:picLocks noChangeArrowheads="1"/>
          </p:cNvPicPr>
          <p:nvPr/>
        </p:nvPicPr>
        <p:blipFill>
          <a:blip r:embed="rId6"/>
          <a:srcRect l="35576" t="62213" r="10391"/>
          <a:stretch>
            <a:fillRect/>
          </a:stretch>
        </p:blipFill>
        <p:spPr bwMode="auto">
          <a:xfrm>
            <a:off x="838200" y="914400"/>
            <a:ext cx="1981200" cy="2239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7391" name="Rectangle 31"/>
          <p:cNvSpPr>
            <a:spLocks noChangeArrowheads="1"/>
          </p:cNvSpPr>
          <p:nvPr/>
        </p:nvSpPr>
        <p:spPr bwMode="auto">
          <a:xfrm>
            <a:off x="663575" y="933450"/>
            <a:ext cx="228600" cy="1828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7392" name="Line 32"/>
          <p:cNvSpPr>
            <a:spLocks noChangeShapeType="1"/>
          </p:cNvSpPr>
          <p:nvPr/>
        </p:nvSpPr>
        <p:spPr bwMode="auto">
          <a:xfrm flipV="1">
            <a:off x="901700" y="977900"/>
            <a:ext cx="0" cy="170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7394" name="Picture 36" descr="2009"/>
          <p:cNvPicPr>
            <a:picLocks noChangeAspect="1" noChangeArrowheads="1"/>
          </p:cNvPicPr>
          <p:nvPr/>
        </p:nvPicPr>
        <p:blipFill>
          <a:blip r:embed="rId7">
            <a:lum bright="-10000" contrast="20000"/>
          </a:blip>
          <a:srcRect r="3339"/>
          <a:stretch>
            <a:fillRect/>
          </a:stretch>
        </p:blipFill>
        <p:spPr bwMode="auto">
          <a:xfrm>
            <a:off x="2930525" y="701675"/>
            <a:ext cx="44132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395" name="Text Box 37"/>
          <p:cNvSpPr txBox="1">
            <a:spLocks noChangeArrowheads="1"/>
          </p:cNvSpPr>
          <p:nvPr/>
        </p:nvSpPr>
        <p:spPr bwMode="auto">
          <a:xfrm>
            <a:off x="5143500" y="3146425"/>
            <a:ext cx="228600" cy="1825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/>
              <a:t>x</a:t>
            </a:r>
          </a:p>
        </p:txBody>
      </p:sp>
      <p:sp>
        <p:nvSpPr>
          <p:cNvPr id="97396" name="Text Box 38"/>
          <p:cNvSpPr txBox="1">
            <a:spLocks noChangeArrowheads="1"/>
          </p:cNvSpPr>
          <p:nvPr/>
        </p:nvSpPr>
        <p:spPr bwMode="auto">
          <a:xfrm>
            <a:off x="2843213" y="3146425"/>
            <a:ext cx="228600" cy="1825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/>
              <a:t>x</a:t>
            </a:r>
          </a:p>
        </p:txBody>
      </p:sp>
      <p:sp>
        <p:nvSpPr>
          <p:cNvPr id="97397" name="Footer Placeholder 1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Pibero Djawotho - INPC2013 - Gluon polarization and jet production at STAR</a:t>
            </a: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9739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  </a:t>
            </a:r>
            <a:fld id="{DB43148D-6060-44B3-9AEF-84F3AA3C1F15}" type="slidenum">
              <a:rPr lang="en-US" smtClean="0">
                <a:ea typeface="ＭＳ Ｐゴシック"/>
                <a:cs typeface="ＭＳ Ｐゴシック"/>
              </a:rPr>
              <a:pPr/>
              <a:t>18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2009 dijet A</a:t>
            </a:r>
            <a:r>
              <a:rPr lang="en-US" sz="3600" baseline="-25000" smtClean="0"/>
              <a:t>LL</a:t>
            </a:r>
          </a:p>
        </p:txBody>
      </p:sp>
      <p:pic>
        <p:nvPicPr>
          <p:cNvPr id="111618" name="Picture 4" descr="2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14450"/>
            <a:ext cx="9144000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9" name="Text Box 5"/>
          <p:cNvSpPr txBox="1">
            <a:spLocks noChangeArrowheads="1"/>
          </p:cNvSpPr>
          <p:nvPr/>
        </p:nvSpPr>
        <p:spPr bwMode="auto">
          <a:xfrm>
            <a:off x="1371600" y="5957888"/>
            <a:ext cx="6524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 STAR data fall between predictions of </a:t>
            </a:r>
            <a:r>
              <a:rPr lang="en-US" b="1">
                <a:solidFill>
                  <a:srgbClr val="008000"/>
                </a:solidFill>
              </a:rPr>
              <a:t>DSSV</a:t>
            </a:r>
            <a:r>
              <a:rPr lang="en-US"/>
              <a:t> </a:t>
            </a:r>
            <a:r>
              <a:rPr lang="en-US">
                <a:solidFill>
                  <a:srgbClr val="000000"/>
                </a:solidFill>
              </a:rPr>
              <a:t>and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 b="1"/>
              <a:t>GRSV-STD</a:t>
            </a:r>
          </a:p>
        </p:txBody>
      </p:sp>
      <p:grpSp>
        <p:nvGrpSpPr>
          <p:cNvPr id="111620" name="Group 9"/>
          <p:cNvGrpSpPr>
            <a:grpSpLocks/>
          </p:cNvGrpSpPr>
          <p:nvPr/>
        </p:nvGrpSpPr>
        <p:grpSpPr bwMode="auto">
          <a:xfrm>
            <a:off x="6705600" y="1752600"/>
            <a:ext cx="1603375" cy="422275"/>
            <a:chOff x="1776" y="3238"/>
            <a:chExt cx="1010" cy="266"/>
          </a:xfrm>
        </p:grpSpPr>
        <p:pic>
          <p:nvPicPr>
            <p:cNvPr id="111625" name="Picture 10" descr="STAR-Logo-for-plot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76" y="3238"/>
              <a:ext cx="384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1626" name="Text Box 11"/>
            <p:cNvSpPr txBox="1">
              <a:spLocks noChangeArrowheads="1"/>
            </p:cNvSpPr>
            <p:nvPr/>
          </p:nvSpPr>
          <p:spPr bwMode="auto">
            <a:xfrm>
              <a:off x="2142" y="3298"/>
              <a:ext cx="6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 b="1" i="1" dirty="0">
                  <a:solidFill>
                    <a:srgbClr val="3399FF"/>
                  </a:solidFill>
                </a:rPr>
                <a:t>preliminary</a:t>
              </a:r>
            </a:p>
          </p:txBody>
        </p:sp>
      </p:grpSp>
      <p:pic>
        <p:nvPicPr>
          <p:cNvPr id="111621" name="Picture 15" descr="dijet-west-wes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4286250"/>
            <a:ext cx="16764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2" name="Picture 16" descr="dijet-east-wes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4286250"/>
            <a:ext cx="16764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3" name="Footer Placeholder 1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Pibero Djawotho - INPC2013 - Gluon polarization and jet production at STAR</a:t>
            </a: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111624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  </a:t>
            </a:r>
            <a:fld id="{113B33AF-0432-41D4-8A12-5301D2B8ECF4}" type="slidenum">
              <a:rPr lang="en-US" smtClean="0">
                <a:ea typeface="ＭＳ Ｐゴシック"/>
                <a:cs typeface="ＭＳ Ｐゴシック"/>
              </a:rPr>
              <a:pPr/>
              <a:t>19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11628" name="Text Box 12"/>
          <p:cNvSpPr txBox="1">
            <a:spLocks noChangeArrowheads="1"/>
          </p:cNvSpPr>
          <p:nvPr/>
        </p:nvSpPr>
        <p:spPr bwMode="auto">
          <a:xfrm>
            <a:off x="990600" y="1004888"/>
            <a:ext cx="190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arXiv:1107.0917</a:t>
            </a:r>
          </a:p>
        </p:txBody>
      </p:sp>
      <p:grpSp>
        <p:nvGrpSpPr>
          <p:cNvPr id="111630" name="Group 5"/>
          <p:cNvGrpSpPr>
            <a:grpSpLocks/>
          </p:cNvGrpSpPr>
          <p:nvPr/>
        </p:nvGrpSpPr>
        <p:grpSpPr bwMode="auto">
          <a:xfrm>
            <a:off x="152400" y="609600"/>
            <a:ext cx="1198563" cy="623888"/>
            <a:chOff x="672" y="2784"/>
            <a:chExt cx="905" cy="470"/>
          </a:xfrm>
        </p:grpSpPr>
        <p:sp>
          <p:nvSpPr>
            <p:cNvPr id="307206" name="AutoShape 6"/>
            <p:cNvSpPr>
              <a:spLocks noChangeArrowheads="1"/>
            </p:cNvSpPr>
            <p:nvPr/>
          </p:nvSpPr>
          <p:spPr bwMode="auto">
            <a:xfrm>
              <a:off x="672" y="2784"/>
              <a:ext cx="527" cy="47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1" i="1">
                <a:ea typeface="ＭＳ Ｐゴシック" charset="0"/>
                <a:cs typeface="+mn-cs"/>
              </a:endParaRPr>
            </a:p>
          </p:txBody>
        </p:sp>
        <p:sp>
          <p:nvSpPr>
            <p:cNvPr id="307207" name="Text Box 7"/>
            <p:cNvSpPr txBox="1">
              <a:spLocks noChangeArrowheads="1"/>
            </p:cNvSpPr>
            <p:nvPr/>
          </p:nvSpPr>
          <p:spPr bwMode="auto">
            <a:xfrm>
              <a:off x="858" y="2913"/>
              <a:ext cx="719" cy="2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2000" b="1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Helvetica" charset="0"/>
                  <a:ea typeface="ＭＳ Ｐゴシック" charset="0"/>
                  <a:cs typeface="+mn-cs"/>
                </a:rPr>
                <a:t>STAR</a:t>
              </a:r>
            </a:p>
          </p:txBody>
        </p:sp>
      </p:grpSp>
      <p:grpSp>
        <p:nvGrpSpPr>
          <p:cNvPr id="16" name="Group 9"/>
          <p:cNvGrpSpPr>
            <a:grpSpLocks/>
          </p:cNvGrpSpPr>
          <p:nvPr/>
        </p:nvGrpSpPr>
        <p:grpSpPr bwMode="auto">
          <a:xfrm>
            <a:off x="3657600" y="3276600"/>
            <a:ext cx="1603375" cy="422275"/>
            <a:chOff x="1776" y="3238"/>
            <a:chExt cx="1010" cy="266"/>
          </a:xfrm>
        </p:grpSpPr>
        <p:pic>
          <p:nvPicPr>
            <p:cNvPr id="17" name="Picture 10" descr="STAR-Logo-for-plot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76" y="3238"/>
              <a:ext cx="384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2142" y="3298"/>
              <a:ext cx="6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 b="1" i="1">
                  <a:solidFill>
                    <a:srgbClr val="3399FF"/>
                  </a:solidFill>
                </a:rPr>
                <a:t>preliminary</a:t>
              </a:r>
            </a:p>
          </p:txBody>
        </p:sp>
      </p:grpSp>
      <p:grpSp>
        <p:nvGrpSpPr>
          <p:cNvPr id="19" name="Group 9"/>
          <p:cNvGrpSpPr>
            <a:grpSpLocks/>
          </p:cNvGrpSpPr>
          <p:nvPr/>
        </p:nvGrpSpPr>
        <p:grpSpPr bwMode="auto">
          <a:xfrm>
            <a:off x="609600" y="3276600"/>
            <a:ext cx="1603375" cy="422275"/>
            <a:chOff x="1776" y="3238"/>
            <a:chExt cx="1010" cy="266"/>
          </a:xfrm>
        </p:grpSpPr>
        <p:pic>
          <p:nvPicPr>
            <p:cNvPr id="20" name="Picture 10" descr="STAR-Logo-for-plot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76" y="3238"/>
              <a:ext cx="384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11"/>
            <p:cNvSpPr txBox="1">
              <a:spLocks noChangeArrowheads="1"/>
            </p:cNvSpPr>
            <p:nvPr/>
          </p:nvSpPr>
          <p:spPr bwMode="auto">
            <a:xfrm>
              <a:off x="2142" y="3298"/>
              <a:ext cx="6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 b="1" i="1">
                  <a:solidFill>
                    <a:srgbClr val="3399FF"/>
                  </a:solidFill>
                </a:rPr>
                <a:t>preliminary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35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Pibero Djawotho - INPC2013 - Gluon polarization and jet production at STAR</a:t>
            </a: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5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mtClean="0"/>
              <a:t>The proton spin sum rule</a:t>
            </a:r>
          </a:p>
        </p:txBody>
      </p:sp>
      <p:sp>
        <p:nvSpPr>
          <p:cNvPr id="5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429000"/>
            <a:ext cx="85344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cs typeface="Times New Roman" pitchFamily="18" charset="0"/>
              </a:rPr>
              <a:t>Quark polarization </a:t>
            </a:r>
            <a:r>
              <a:rPr lang="el-GR" sz="2400" smtClean="0">
                <a:cs typeface="Times New Roman" pitchFamily="18" charset="0"/>
              </a:rPr>
              <a:t>ΔΣ</a:t>
            </a:r>
            <a:r>
              <a:rPr lang="en-US" sz="2400" smtClean="0">
                <a:cs typeface="Times New Roman" pitchFamily="18" charset="0"/>
              </a:rPr>
              <a:t> </a:t>
            </a:r>
            <a:r>
              <a:rPr lang="el-GR" sz="2400" smtClean="0">
                <a:cs typeface="Times New Roman" pitchFamily="18" charset="0"/>
              </a:rPr>
              <a:t>≈</a:t>
            </a:r>
            <a:r>
              <a:rPr lang="en-US" sz="2400" smtClean="0">
                <a:cs typeface="Times New Roman" pitchFamily="18" charset="0"/>
              </a:rPr>
              <a:t> 0.3 from polarized deep inelastic scattering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cs typeface="Times New Roman" pitchFamily="18" charset="0"/>
              </a:rPr>
              <a:t>Gluon polarization (</a:t>
            </a:r>
            <a:r>
              <a:rPr lang="el-GR" sz="2400" smtClean="0">
                <a:cs typeface="Times New Roman" pitchFamily="18" charset="0"/>
              </a:rPr>
              <a:t>Δ</a:t>
            </a:r>
            <a:r>
              <a:rPr lang="en-US" sz="2400" i="1" smtClean="0">
                <a:cs typeface="Times New Roman" pitchFamily="18" charset="0"/>
              </a:rPr>
              <a:t>G) </a:t>
            </a:r>
            <a:r>
              <a:rPr lang="en-US" sz="2400" smtClean="0">
                <a:cs typeface="Times New Roman" pitchFamily="18" charset="0"/>
              </a:rPr>
              <a:t>and orbital angular momentum (</a:t>
            </a:r>
            <a:r>
              <a:rPr lang="en-US" sz="2400" i="1" smtClean="0">
                <a:cs typeface="Times New Roman" pitchFamily="18" charset="0"/>
              </a:rPr>
              <a:t>L</a:t>
            </a:r>
            <a:r>
              <a:rPr lang="en-US" sz="2400" smtClean="0">
                <a:cs typeface="Times New Roman" pitchFamily="18" charset="0"/>
              </a:rPr>
              <a:t>) are poorly constrained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cs typeface="Times New Roman" pitchFamily="18" charset="0"/>
              </a:rPr>
              <a:t>A primary charge of RHIC spin physics </a:t>
            </a:r>
            <a:r>
              <a:rPr lang="en-US" sz="2400" smtClean="0">
                <a:cs typeface="Times New Roman" pitchFamily="18" charset="0"/>
                <a:sym typeface="Symbol" pitchFamily="18" charset="2"/>
              </a:rPr>
              <a:t> map </a:t>
            </a:r>
            <a:r>
              <a:rPr lang="el-GR" sz="2400" smtClean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Δ</a:t>
            </a:r>
            <a:r>
              <a:rPr lang="en-US" sz="2400" i="1" smtClean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g(x)</a:t>
            </a:r>
          </a:p>
        </p:txBody>
      </p:sp>
      <p:graphicFrame>
        <p:nvGraphicFramePr>
          <p:cNvPr id="59634" name="Object 242"/>
          <p:cNvGraphicFramePr>
            <a:graphicFrameLocks noGrp="1" noChangeAspect="1"/>
          </p:cNvGraphicFramePr>
          <p:nvPr>
            <p:ph idx="4294967295"/>
          </p:nvPr>
        </p:nvGraphicFramePr>
        <p:xfrm>
          <a:off x="1712913" y="1600200"/>
          <a:ext cx="3963987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47" name="Equation" r:id="rId4" imgW="1422400" imgH="393700" progId="Equation.3">
                  <p:embed/>
                </p:oleObj>
              </mc:Choice>
              <mc:Fallback>
                <p:oleObj name="Equation" r:id="rId4" imgW="1422400" imgH="393700" progId="Equation.3">
                  <p:embed/>
                  <p:pic>
                    <p:nvPicPr>
                      <p:cNvPr id="0" name="Picture 24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3" y="1600200"/>
                        <a:ext cx="3963987" cy="1096963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9638" name="Picture 5"/>
          <p:cNvPicPr>
            <a:picLocks noChangeAspect="1" noChangeArrowheads="1"/>
          </p:cNvPicPr>
          <p:nvPr/>
        </p:nvPicPr>
        <p:blipFill>
          <a:blip r:embed="rId6"/>
          <a:srcRect l="23033" t="23997" r="24123" b="10016"/>
          <a:stretch>
            <a:fillRect/>
          </a:stretch>
        </p:blipFill>
        <p:spPr bwMode="auto">
          <a:xfrm>
            <a:off x="6781800" y="1219200"/>
            <a:ext cx="1714500" cy="1752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59639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  </a:t>
            </a:r>
            <a:fld id="{F67CE6A1-1A42-49C3-A4DA-5267DB546962}" type="slidenum">
              <a:rPr lang="en-US" smtClean="0">
                <a:ea typeface="ＭＳ Ｐゴシック"/>
                <a:cs typeface="ＭＳ Ｐゴシック"/>
              </a:rPr>
              <a:pPr/>
              <a:t>2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pPr eaLnBrk="1" hangingPunct="1"/>
            <a:r>
              <a:rPr lang="en-US" sz="3600" smtClean="0"/>
              <a:t>Projected sensitivity for dijet A</a:t>
            </a:r>
            <a:r>
              <a:rPr lang="en-US" sz="3600" baseline="-25000" smtClean="0"/>
              <a:t>LL</a:t>
            </a:r>
            <a:r>
              <a:rPr lang="en-US" sz="3600" smtClean="0"/>
              <a:t> at 500 GeV</a:t>
            </a:r>
          </a:p>
        </p:txBody>
      </p:sp>
      <p:sp>
        <p:nvSpPr>
          <p:cNvPr id="9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62600" y="2971800"/>
            <a:ext cx="3429000" cy="21336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Higher energy accesses lower </a:t>
            </a:r>
            <a:r>
              <a:rPr lang="en-US" sz="1800" i="1" dirty="0" err="1" smtClean="0"/>
              <a:t>x</a:t>
            </a:r>
            <a:r>
              <a:rPr lang="en-US" sz="1800" i="1" baseline="-25000" dirty="0" err="1" smtClean="0"/>
              <a:t>g</a:t>
            </a:r>
            <a:endParaRPr lang="en-US" sz="1800" i="1" dirty="0" smtClean="0"/>
          </a:p>
          <a:p>
            <a:pPr eaLnBrk="1" hangingPunct="1"/>
            <a:r>
              <a:rPr lang="en-US" sz="1800" dirty="0" smtClean="0"/>
              <a:t>Expect smaller A</a:t>
            </a:r>
            <a:r>
              <a:rPr lang="en-US" sz="1800" baseline="-25000" dirty="0" smtClean="0"/>
              <a:t>LL</a:t>
            </a:r>
            <a:endParaRPr lang="en-US" sz="1800" i="1" baseline="-25000" dirty="0" smtClean="0"/>
          </a:p>
          <a:p>
            <a:pPr eaLnBrk="1" hangingPunct="1"/>
            <a:endParaRPr lang="en-US" sz="900" dirty="0" smtClean="0"/>
          </a:p>
          <a:p>
            <a:pPr eaLnBrk="1" hangingPunct="1"/>
            <a:r>
              <a:rPr lang="en-US" sz="1800" dirty="0" smtClean="0"/>
              <a:t>Projections show expected sensitivity for the ongoing 2013 run</a:t>
            </a:r>
            <a:endParaRPr lang="en-US" sz="900" dirty="0" smtClean="0"/>
          </a:p>
        </p:txBody>
      </p:sp>
      <p:graphicFrame>
        <p:nvGraphicFramePr>
          <p:cNvPr id="96465" name="Object 209"/>
          <p:cNvGraphicFramePr>
            <a:graphicFrameLocks noChangeAspect="1"/>
          </p:cNvGraphicFramePr>
          <p:nvPr/>
        </p:nvGraphicFramePr>
        <p:xfrm>
          <a:off x="5638800" y="1219200"/>
          <a:ext cx="3200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78" name="Equation" r:id="rId4" imgW="1714500" imgH="431800" progId="Equation.3">
                  <p:embed/>
                </p:oleObj>
              </mc:Choice>
              <mc:Fallback>
                <p:oleObj name="Equation" r:id="rId4" imgW="1714500" imgH="431800" progId="Equation.3">
                  <p:embed/>
                  <p:pic>
                    <p:nvPicPr>
                      <p:cNvPr id="0" name="Picture 2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219200"/>
                        <a:ext cx="3200400" cy="806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468" name="Footer Placeholder 1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Pibero Djawotho - INPC2013 - Gluon polarization and jet production at STAR</a:t>
            </a:r>
            <a:endParaRPr lang="en-US">
              <a:ea typeface="ＭＳ Ｐゴシック"/>
              <a:cs typeface="ＭＳ Ｐゴシック"/>
            </a:endParaRPr>
          </a:p>
        </p:txBody>
      </p:sp>
      <p:pic>
        <p:nvPicPr>
          <p:cNvPr id="9646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363" y="1076325"/>
            <a:ext cx="5380037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47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  </a:t>
            </a:r>
            <a:fld id="{99127447-862D-42E9-9D85-0C22A221BB26}" type="slidenum">
              <a:rPr lang="en-US" smtClean="0">
                <a:ea typeface="ＭＳ Ｐゴシック"/>
                <a:cs typeface="ＭＳ Ｐゴシック"/>
              </a:rPr>
              <a:pPr/>
              <a:t>20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Pibero Djawotho - INPC2013 - Gluon polarization and jet production at STAR</a:t>
            </a: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39763"/>
          </a:xfrm>
        </p:spPr>
        <p:txBody>
          <a:bodyPr/>
          <a:lstStyle/>
          <a:p>
            <a:pPr eaLnBrk="1" hangingPunct="1"/>
            <a:r>
              <a:rPr lang="en-US" sz="3600" smtClean="0"/>
              <a:t>Summary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839200" cy="4495800"/>
          </a:xfrm>
        </p:spPr>
        <p:txBody>
          <a:bodyPr/>
          <a:lstStyle/>
          <a:p>
            <a:pPr eaLnBrk="1" hangingPunct="1">
              <a:spcBef>
                <a:spcPts val="1400"/>
              </a:spcBef>
            </a:pPr>
            <a:r>
              <a:rPr lang="en-US" sz="2000" dirty="0" smtClean="0"/>
              <a:t>STAR inclusive jet and </a:t>
            </a:r>
            <a:r>
              <a:rPr lang="en-US" sz="2000" dirty="0" err="1" smtClean="0"/>
              <a:t>dijet</a:t>
            </a:r>
            <a:r>
              <a:rPr lang="en-US" sz="2000" dirty="0" smtClean="0"/>
              <a:t> cross sections are</a:t>
            </a:r>
            <a:r>
              <a:rPr lang="en-US" sz="2000" dirty="0" smtClean="0">
                <a:cs typeface="Times New Roman" pitchFamily="18" charset="0"/>
              </a:rPr>
              <a:t> in good agreement with NLO </a:t>
            </a:r>
            <a:r>
              <a:rPr lang="en-US" sz="2000" dirty="0" err="1" smtClean="0">
                <a:cs typeface="Times New Roman" pitchFamily="18" charset="0"/>
              </a:rPr>
              <a:t>pQCD</a:t>
            </a:r>
            <a:r>
              <a:rPr lang="en-US" sz="2000" dirty="0" smtClean="0">
                <a:cs typeface="Times New Roman" pitchFamily="18" charset="0"/>
              </a:rPr>
              <a:t> calculations when </a:t>
            </a:r>
            <a:r>
              <a:rPr lang="en-US" sz="2000" dirty="0" err="1" smtClean="0">
                <a:cs typeface="Times New Roman" pitchFamily="18" charset="0"/>
              </a:rPr>
              <a:t>hadronization</a:t>
            </a:r>
            <a:r>
              <a:rPr lang="en-US" sz="2000" dirty="0" smtClean="0">
                <a:cs typeface="Times New Roman" pitchFamily="18" charset="0"/>
              </a:rPr>
              <a:t> and underlying event effects are included</a:t>
            </a:r>
          </a:p>
          <a:p>
            <a:pPr eaLnBrk="1" hangingPunct="1">
              <a:spcBef>
                <a:spcPts val="1400"/>
              </a:spcBef>
            </a:pPr>
            <a:r>
              <a:rPr lang="en-US" sz="2000" dirty="0" smtClean="0">
                <a:cs typeface="Times New Roman" pitchFamily="18" charset="0"/>
              </a:rPr>
              <a:t>STAR inclusive jet A</a:t>
            </a:r>
            <a:r>
              <a:rPr lang="en-US" sz="2000" baseline="-25000" dirty="0" smtClean="0">
                <a:cs typeface="Times New Roman" pitchFamily="18" charset="0"/>
              </a:rPr>
              <a:t>LL</a:t>
            </a:r>
            <a:r>
              <a:rPr lang="en-US" sz="2000" dirty="0" smtClean="0">
                <a:cs typeface="Times New Roman" pitchFamily="18" charset="0"/>
              </a:rPr>
              <a:t> from 2006 provides significant constraints on gluon polarization in NLO global analyses</a:t>
            </a:r>
          </a:p>
          <a:p>
            <a:pPr eaLnBrk="1" hangingPunct="1">
              <a:spcBef>
                <a:spcPts val="1400"/>
              </a:spcBef>
            </a:pPr>
            <a:r>
              <a:rPr lang="en-US" sz="2000" dirty="0" smtClean="0">
                <a:cs typeface="Times New Roman" pitchFamily="18" charset="0"/>
              </a:rPr>
              <a:t>2009 STAR inclusive jet A</a:t>
            </a:r>
            <a:r>
              <a:rPr lang="en-US" sz="2000" baseline="-25000" dirty="0" smtClean="0">
                <a:cs typeface="Times New Roman" pitchFamily="18" charset="0"/>
              </a:rPr>
              <a:t>LL</a:t>
            </a:r>
            <a:r>
              <a:rPr lang="en-US" sz="2000" dirty="0" smtClean="0">
                <a:cs typeface="Times New Roman" pitchFamily="18" charset="0"/>
              </a:rPr>
              <a:t> is factor of 3 (high-</a:t>
            </a:r>
            <a:r>
              <a:rPr lang="en-US" sz="2000" dirty="0" err="1" smtClean="0">
                <a:cs typeface="Times New Roman" pitchFamily="18" charset="0"/>
              </a:rPr>
              <a:t>p</a:t>
            </a:r>
            <a:r>
              <a:rPr lang="en-US" sz="2000" baseline="-25000" dirty="0" err="1" smtClean="0">
                <a:cs typeface="Times New Roman" pitchFamily="18" charset="0"/>
              </a:rPr>
              <a:t>T</a:t>
            </a:r>
            <a:r>
              <a:rPr lang="en-US" sz="2000" dirty="0" smtClean="0">
                <a:cs typeface="Times New Roman" pitchFamily="18" charset="0"/>
              </a:rPr>
              <a:t>) to &gt;4 (low-</a:t>
            </a:r>
            <a:r>
              <a:rPr lang="en-US" sz="2000" dirty="0" err="1" smtClean="0">
                <a:cs typeface="Times New Roman" pitchFamily="18" charset="0"/>
              </a:rPr>
              <a:t>p</a:t>
            </a:r>
            <a:r>
              <a:rPr lang="en-US" sz="2000" baseline="-25000" dirty="0" err="1" smtClean="0">
                <a:cs typeface="Times New Roman" pitchFamily="18" charset="0"/>
              </a:rPr>
              <a:t>T</a:t>
            </a:r>
            <a:r>
              <a:rPr lang="en-US" sz="2000" dirty="0" smtClean="0">
                <a:cs typeface="Times New Roman" pitchFamily="18" charset="0"/>
              </a:rPr>
              <a:t>) more precise than 2006 results</a:t>
            </a:r>
          </a:p>
          <a:p>
            <a:pPr lvl="1" eaLnBrk="1" hangingPunct="1">
              <a:spcBef>
                <a:spcPts val="1400"/>
              </a:spcBef>
            </a:pPr>
            <a:r>
              <a:rPr lang="en-US" sz="2000" dirty="0" smtClean="0">
                <a:cs typeface="Times New Roman" pitchFamily="18" charset="0"/>
              </a:rPr>
              <a:t>First experimental evidence for 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non-zero gluon polarization </a:t>
            </a:r>
            <a:r>
              <a:rPr lang="en-US" sz="2000" dirty="0" smtClean="0">
                <a:cs typeface="Times New Roman" pitchFamily="18" charset="0"/>
              </a:rPr>
              <a:t>within the RHIC range (0.05 ≤ x ≤ 0.2)</a:t>
            </a:r>
          </a:p>
          <a:p>
            <a:pPr eaLnBrk="1" hangingPunct="1">
              <a:spcBef>
                <a:spcPts val="1400"/>
              </a:spcBef>
            </a:pPr>
            <a:r>
              <a:rPr lang="en-US" sz="2000" dirty="0" smtClean="0">
                <a:cs typeface="Times New Roman" pitchFamily="18" charset="0"/>
              </a:rPr>
              <a:t>STAR will provide additional high-precision measurements of inclusive jet and </a:t>
            </a:r>
            <a:r>
              <a:rPr lang="en-US" sz="2000" dirty="0" err="1" smtClean="0">
                <a:cs typeface="Times New Roman" pitchFamily="18" charset="0"/>
              </a:rPr>
              <a:t>dijet</a:t>
            </a:r>
            <a:r>
              <a:rPr lang="en-US" sz="2000" dirty="0" smtClean="0">
                <a:cs typeface="Times New Roman" pitchFamily="18" charset="0"/>
              </a:rPr>
              <a:t> A</a:t>
            </a:r>
            <a:r>
              <a:rPr lang="en-US" sz="2000" baseline="-25000" dirty="0" smtClean="0">
                <a:cs typeface="Times New Roman" pitchFamily="18" charset="0"/>
              </a:rPr>
              <a:t>LL</a:t>
            </a:r>
            <a:r>
              <a:rPr lang="en-US" sz="2000" dirty="0" smtClean="0">
                <a:cs typeface="Times New Roman" pitchFamily="18" charset="0"/>
              </a:rPr>
              <a:t> during the next few years</a:t>
            </a:r>
          </a:p>
        </p:txBody>
      </p:sp>
      <p:sp>
        <p:nvSpPr>
          <p:cNvPr id="115716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  </a:t>
            </a:r>
            <a:fld id="{F0E90912-CB87-43BC-94B0-C12CF76EEBCD}" type="slidenum">
              <a:rPr lang="en-US" smtClean="0">
                <a:ea typeface="ＭＳ Ｐゴシック"/>
                <a:cs typeface="ＭＳ Ｐゴシック"/>
              </a:rPr>
              <a:pPr/>
              <a:t>21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bprocessFractionCTEQ6M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87053" y="3003947"/>
            <a:ext cx="2743199" cy="4050505"/>
          </a:xfrm>
          <a:prstGeom prst="rect">
            <a:avLst/>
          </a:prstGeom>
        </p:spPr>
      </p:pic>
      <p:sp>
        <p:nvSpPr>
          <p:cNvPr id="86747" name="Footer Placeholder 5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Pibero Djawotho - INPC2013 - Gluon polarization and jet production at STAR</a:t>
            </a: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86748" name="Text Box 2"/>
          <p:cNvSpPr txBox="1">
            <a:spLocks noChangeArrowheads="1"/>
          </p:cNvSpPr>
          <p:nvPr/>
        </p:nvSpPr>
        <p:spPr bwMode="auto">
          <a:xfrm>
            <a:off x="914400" y="76200"/>
            <a:ext cx="731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/>
              <a:t>Polarized pp collisions at RHIC</a:t>
            </a:r>
            <a:endParaRPr lang="en-US" sz="3600" baseline="30000">
              <a:sym typeface="Symbol" pitchFamily="18" charset="2"/>
            </a:endParaRPr>
          </a:p>
        </p:txBody>
      </p:sp>
      <p:grpSp>
        <p:nvGrpSpPr>
          <p:cNvPr id="86749" name="Group 3"/>
          <p:cNvGrpSpPr>
            <a:grpSpLocks/>
          </p:cNvGrpSpPr>
          <p:nvPr/>
        </p:nvGrpSpPr>
        <p:grpSpPr bwMode="auto">
          <a:xfrm>
            <a:off x="304800" y="609600"/>
            <a:ext cx="4754563" cy="1465263"/>
            <a:chOff x="332" y="1951"/>
            <a:chExt cx="2995" cy="923"/>
          </a:xfrm>
        </p:grpSpPr>
        <p:graphicFrame>
          <p:nvGraphicFramePr>
            <p:cNvPr id="86744" name="Object 728"/>
            <p:cNvGraphicFramePr>
              <a:graphicFrameLocks noChangeAspect="1"/>
            </p:cNvGraphicFramePr>
            <p:nvPr/>
          </p:nvGraphicFramePr>
          <p:xfrm>
            <a:off x="392" y="1951"/>
            <a:ext cx="2764" cy="6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349" name="Equation" r:id="rId5" imgW="1854200" imgH="457200" progId="Equation.3">
                    <p:embed/>
                  </p:oleObj>
                </mc:Choice>
                <mc:Fallback>
                  <p:oleObj name="Equation" r:id="rId5" imgW="1854200" imgH="457200" progId="Equation.3">
                    <p:embed/>
                    <p:pic>
                      <p:nvPicPr>
                        <p:cNvPr id="0" name="Picture 7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" y="1951"/>
                          <a:ext cx="2764" cy="6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6770" name="Rectangle 5"/>
            <p:cNvSpPr>
              <a:spLocks noChangeArrowheads="1"/>
            </p:cNvSpPr>
            <p:nvPr/>
          </p:nvSpPr>
          <p:spPr bwMode="auto">
            <a:xfrm>
              <a:off x="332" y="2624"/>
              <a:ext cx="299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ym typeface="Symbol" pitchFamily="18" charset="2"/>
                </a:rPr>
                <a:t></a:t>
              </a:r>
              <a:r>
                <a:rPr lang="en-US" sz="2000" i="1"/>
                <a:t>f</a:t>
              </a:r>
              <a:r>
                <a:rPr lang="en-US" sz="2000"/>
                <a:t>: polarized parton distribution functions</a:t>
              </a:r>
            </a:p>
          </p:txBody>
        </p:sp>
      </p:grpSp>
      <p:pic>
        <p:nvPicPr>
          <p:cNvPr id="8675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70550" y="685800"/>
            <a:ext cx="31686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6751" name="Group 7"/>
          <p:cNvGrpSpPr>
            <a:grpSpLocks/>
          </p:cNvGrpSpPr>
          <p:nvPr/>
        </p:nvGrpSpPr>
        <p:grpSpPr bwMode="auto">
          <a:xfrm>
            <a:off x="533400" y="2209800"/>
            <a:ext cx="4876800" cy="1524000"/>
            <a:chOff x="192" y="1872"/>
            <a:chExt cx="3216" cy="1082"/>
          </a:xfrm>
        </p:grpSpPr>
        <p:grpSp>
          <p:nvGrpSpPr>
            <p:cNvPr id="86761" name="Group 8"/>
            <p:cNvGrpSpPr>
              <a:grpSpLocks/>
            </p:cNvGrpSpPr>
            <p:nvPr/>
          </p:nvGrpSpPr>
          <p:grpSpPr bwMode="auto">
            <a:xfrm>
              <a:off x="192" y="1943"/>
              <a:ext cx="1022" cy="1011"/>
              <a:chOff x="192" y="1943"/>
              <a:chExt cx="1022" cy="1011"/>
            </a:xfrm>
          </p:grpSpPr>
          <p:pic>
            <p:nvPicPr>
              <p:cNvPr id="86768" name="Picture 9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92" y="2313"/>
                <a:ext cx="1022" cy="6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6769" name="Picture 10"/>
              <p:cNvPicPr>
                <a:picLocks noChangeAspect="1" noChangeArrowheads="1"/>
              </p:cNvPicPr>
              <p:nvPr/>
            </p:nvPicPr>
            <p:blipFill>
              <a:blip r:embed="rId9">
                <a:lum bright="-18000" contrast="48000"/>
              </a:blip>
              <a:srcRect/>
              <a:stretch>
                <a:fillRect/>
              </a:stretch>
            </p:blipFill>
            <p:spPr bwMode="auto">
              <a:xfrm>
                <a:off x="441" y="1943"/>
                <a:ext cx="542" cy="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6762" name="Group 11"/>
            <p:cNvGrpSpPr>
              <a:grpSpLocks/>
            </p:cNvGrpSpPr>
            <p:nvPr/>
          </p:nvGrpSpPr>
          <p:grpSpPr bwMode="auto">
            <a:xfrm>
              <a:off x="1424" y="1893"/>
              <a:ext cx="1086" cy="1061"/>
              <a:chOff x="1424" y="1893"/>
              <a:chExt cx="1086" cy="1061"/>
            </a:xfrm>
          </p:grpSpPr>
          <p:pic>
            <p:nvPicPr>
              <p:cNvPr id="86766" name="Picture 1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1424" y="2241"/>
                <a:ext cx="1086" cy="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6767" name="Picture 13"/>
              <p:cNvPicPr>
                <a:picLocks noChangeAspect="1" noChangeArrowheads="1"/>
              </p:cNvPicPr>
              <p:nvPr/>
            </p:nvPicPr>
            <p:blipFill>
              <a:blip r:embed="rId11">
                <a:lum bright="-18000" contrast="30000"/>
              </a:blip>
              <a:srcRect/>
              <a:stretch>
                <a:fillRect/>
              </a:stretch>
            </p:blipFill>
            <p:spPr bwMode="auto">
              <a:xfrm>
                <a:off x="1719" y="1893"/>
                <a:ext cx="512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6763" name="Group 14"/>
            <p:cNvGrpSpPr>
              <a:grpSpLocks/>
            </p:cNvGrpSpPr>
            <p:nvPr/>
          </p:nvGrpSpPr>
          <p:grpSpPr bwMode="auto">
            <a:xfrm>
              <a:off x="2798" y="1872"/>
              <a:ext cx="610" cy="1082"/>
              <a:chOff x="2798" y="1872"/>
              <a:chExt cx="610" cy="1082"/>
            </a:xfrm>
          </p:grpSpPr>
          <p:pic>
            <p:nvPicPr>
              <p:cNvPr id="86764" name="Picture 15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2798" y="2217"/>
                <a:ext cx="610" cy="7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6765" name="Picture 16"/>
              <p:cNvPicPr>
                <a:picLocks noChangeAspect="1" noChangeArrowheads="1"/>
              </p:cNvPicPr>
              <p:nvPr/>
            </p:nvPicPr>
            <p:blipFill>
              <a:blip r:embed="rId13">
                <a:lum bright="-48000" contrast="48000"/>
              </a:blip>
              <a:srcRect/>
              <a:stretch>
                <a:fillRect/>
              </a:stretch>
            </p:blipFill>
            <p:spPr bwMode="auto">
              <a:xfrm>
                <a:off x="2884" y="1872"/>
                <a:ext cx="464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aphicFrame>
        <p:nvGraphicFramePr>
          <p:cNvPr id="86745" name="Object 729"/>
          <p:cNvGraphicFramePr>
            <a:graphicFrameLocks noGrp="1" noChangeAspect="1"/>
          </p:cNvGraphicFramePr>
          <p:nvPr>
            <p:ph sz="half" idx="1"/>
          </p:nvPr>
        </p:nvGraphicFramePr>
        <p:xfrm>
          <a:off x="2419350" y="375443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0" name="Equation" r:id="rId14" imgW="114151" imgH="215619" progId="Equation.3">
                  <p:embed/>
                </p:oleObj>
              </mc:Choice>
              <mc:Fallback>
                <p:oleObj name="Equation" r:id="rId14" imgW="114151" imgH="215619" progId="Equation.3">
                  <p:embed/>
                  <p:pic>
                    <p:nvPicPr>
                      <p:cNvPr id="0" name="Picture 72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3754438"/>
                        <a:ext cx="114300" cy="2159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746" name="Object 73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610350" y="25844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1" name="Equation" r:id="rId16" imgW="114151" imgH="215619" progId="Equation.3">
                  <p:embed/>
                </p:oleObj>
              </mc:Choice>
              <mc:Fallback>
                <p:oleObj name="Equation" r:id="rId16" imgW="114151" imgH="215619" progId="Equation.3">
                  <p:embed/>
                  <p:pic>
                    <p:nvPicPr>
                      <p:cNvPr id="0" name="Picture 73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2584450"/>
                        <a:ext cx="114300" cy="2159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752" name="Text Box 20"/>
          <p:cNvSpPr txBox="1">
            <a:spLocks noChangeArrowheads="1"/>
          </p:cNvSpPr>
          <p:nvPr/>
        </p:nvSpPr>
        <p:spPr bwMode="auto">
          <a:xfrm>
            <a:off x="4419600" y="5334000"/>
            <a:ext cx="457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</a:rPr>
              <a:t>For most RHIC kinematics,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gg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and </a:t>
            </a:r>
            <a:r>
              <a:rPr lang="en-US" sz="2000" b="1" i="1" dirty="0" err="1">
                <a:solidFill>
                  <a:srgbClr val="0000FF"/>
                </a:solidFill>
              </a:rPr>
              <a:t>qg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b="1" i="1" dirty="0"/>
              <a:t>dominate</a:t>
            </a:r>
            <a:r>
              <a:rPr lang="en-US" sz="2000" dirty="0"/>
              <a:t>,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making </a:t>
            </a:r>
            <a:r>
              <a:rPr lang="en-US" sz="2000" i="1" dirty="0">
                <a:solidFill>
                  <a:srgbClr val="000000"/>
                </a:solidFill>
              </a:rPr>
              <a:t>A</a:t>
            </a:r>
            <a:r>
              <a:rPr lang="en-US" sz="2000" i="1" baseline="-25000" dirty="0">
                <a:solidFill>
                  <a:srgbClr val="000000"/>
                </a:solidFill>
              </a:rPr>
              <a:t>LL</a:t>
            </a:r>
            <a:r>
              <a:rPr lang="en-US" sz="2000" dirty="0">
                <a:solidFill>
                  <a:srgbClr val="000000"/>
                </a:solidFill>
              </a:rPr>
              <a:t> for jets sensitive to </a:t>
            </a:r>
            <a:r>
              <a:rPr lang="en-US" sz="2000" b="1" i="1" dirty="0">
                <a:solidFill>
                  <a:srgbClr val="000000"/>
                </a:solidFill>
              </a:rPr>
              <a:t>gluon polarization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86755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  </a:t>
            </a:r>
            <a:fld id="{1B988D0D-BA64-4ADC-9CC3-AD752DC296B8}" type="slidenum">
              <a:rPr lang="en-US" smtClean="0">
                <a:ea typeface="ＭＳ Ｐゴシック"/>
                <a:cs typeface="ＭＳ Ｐゴシック"/>
              </a:rPr>
              <a:pPr/>
              <a:t>3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Pibero Djawotho - INPC2013 - Gluon polarization and jet production at STAR</a:t>
            </a: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RHIC:  The World</a:t>
            </a:r>
            <a:r>
              <a:rPr lang="ja-JP" altLang="en-US" sz="2800" smtClean="0">
                <a:solidFill>
                  <a:schemeClr val="tx1"/>
                </a:solidFill>
                <a:latin typeface="Times New Roman" pitchFamily="18" charset="0"/>
              </a:rPr>
              <a:t>’</a:t>
            </a:r>
            <a:r>
              <a:rPr lang="en-US" sz="2800" smtClean="0">
                <a:solidFill>
                  <a:schemeClr val="tx1"/>
                </a:solidFill>
              </a:rPr>
              <a:t>s First Polarized Hadron Collider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5105400"/>
            <a:ext cx="8153400" cy="129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smtClean="0"/>
              <a:t>Spin varies from rf bucket to rf bucket (9.4 MHz)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Spin pattern changes from fill to fill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Spin rotators provide choice of spin orientation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Billions of spin reversals during a fill with little depolarization</a:t>
            </a:r>
          </a:p>
        </p:txBody>
      </p:sp>
      <p:grpSp>
        <p:nvGrpSpPr>
          <p:cNvPr id="88068" name="Group 161"/>
          <p:cNvGrpSpPr>
            <a:grpSpLocks/>
          </p:cNvGrpSpPr>
          <p:nvPr/>
        </p:nvGrpSpPr>
        <p:grpSpPr bwMode="auto">
          <a:xfrm>
            <a:off x="295275" y="609600"/>
            <a:ext cx="8543925" cy="4419600"/>
            <a:chOff x="1092" y="318"/>
            <a:chExt cx="4518" cy="2501"/>
          </a:xfrm>
        </p:grpSpPr>
        <p:grpSp>
          <p:nvGrpSpPr>
            <p:cNvPr id="88070" name="Group 162"/>
            <p:cNvGrpSpPr>
              <a:grpSpLocks/>
            </p:cNvGrpSpPr>
            <p:nvPr/>
          </p:nvGrpSpPr>
          <p:grpSpPr bwMode="auto">
            <a:xfrm>
              <a:off x="1664" y="660"/>
              <a:ext cx="3556" cy="852"/>
              <a:chOff x="542" y="1120"/>
              <a:chExt cx="4473" cy="1493"/>
            </a:xfrm>
          </p:grpSpPr>
          <p:pic>
            <p:nvPicPr>
              <p:cNvPr id="88224" name="Picture 16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42" y="1169"/>
                <a:ext cx="4473" cy="1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8225" name="Oval 164"/>
              <p:cNvSpPr>
                <a:spLocks noChangeArrowheads="1"/>
              </p:cNvSpPr>
              <p:nvPr/>
            </p:nvSpPr>
            <p:spPr bwMode="auto">
              <a:xfrm>
                <a:off x="998" y="1120"/>
                <a:ext cx="3571" cy="133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88071" name="Line 165"/>
            <p:cNvSpPr>
              <a:spLocks noChangeShapeType="1"/>
            </p:cNvSpPr>
            <p:nvPr/>
          </p:nvSpPr>
          <p:spPr bwMode="auto">
            <a:xfrm>
              <a:off x="2408" y="2354"/>
              <a:ext cx="77" cy="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072" name="Freeform 166"/>
            <p:cNvSpPr>
              <a:spLocks/>
            </p:cNvSpPr>
            <p:nvPr/>
          </p:nvSpPr>
          <p:spPr bwMode="auto">
            <a:xfrm>
              <a:off x="4859" y="1256"/>
              <a:ext cx="324" cy="250"/>
            </a:xfrm>
            <a:custGeom>
              <a:avLst/>
              <a:gdLst>
                <a:gd name="T0" fmla="*/ 0 w 292"/>
                <a:gd name="T1" fmla="*/ 250 h 246"/>
                <a:gd name="T2" fmla="*/ 71 w 292"/>
                <a:gd name="T3" fmla="*/ 217 h 246"/>
                <a:gd name="T4" fmla="*/ 73 w 292"/>
                <a:gd name="T5" fmla="*/ 175 h 246"/>
                <a:gd name="T6" fmla="*/ 257 w 292"/>
                <a:gd name="T7" fmla="*/ 108 h 246"/>
                <a:gd name="T8" fmla="*/ 257 w 292"/>
                <a:gd name="T9" fmla="*/ 62 h 246"/>
                <a:gd name="T10" fmla="*/ 324 w 292"/>
                <a:gd name="T11" fmla="*/ 0 h 2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2"/>
                <a:gd name="T19" fmla="*/ 0 h 246"/>
                <a:gd name="T20" fmla="*/ 292 w 292"/>
                <a:gd name="T21" fmla="*/ 246 h 2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2" h="246">
                  <a:moveTo>
                    <a:pt x="0" y="246"/>
                  </a:moveTo>
                  <a:lnTo>
                    <a:pt x="64" y="214"/>
                  </a:lnTo>
                  <a:lnTo>
                    <a:pt x="66" y="172"/>
                  </a:lnTo>
                  <a:lnTo>
                    <a:pt x="232" y="106"/>
                  </a:lnTo>
                  <a:lnTo>
                    <a:pt x="232" y="61"/>
                  </a:lnTo>
                  <a:lnTo>
                    <a:pt x="292" y="0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073" name="Rectangle 167"/>
            <p:cNvSpPr>
              <a:spLocks noChangeArrowheads="1"/>
            </p:cNvSpPr>
            <p:nvPr/>
          </p:nvSpPr>
          <p:spPr bwMode="auto">
            <a:xfrm>
              <a:off x="3179" y="318"/>
              <a:ext cx="773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88074" name="Rectangle 168"/>
            <p:cNvSpPr>
              <a:spLocks noChangeArrowheads="1"/>
            </p:cNvSpPr>
            <p:nvPr/>
          </p:nvSpPr>
          <p:spPr bwMode="auto">
            <a:xfrm>
              <a:off x="3480" y="1660"/>
              <a:ext cx="71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88075" name="Rectangle 169"/>
            <p:cNvSpPr>
              <a:spLocks noChangeArrowheads="1"/>
            </p:cNvSpPr>
            <p:nvPr/>
          </p:nvSpPr>
          <p:spPr bwMode="auto">
            <a:xfrm>
              <a:off x="1380" y="1543"/>
              <a:ext cx="727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88076" name="Rectangle 170"/>
            <p:cNvSpPr>
              <a:spLocks noChangeArrowheads="1"/>
            </p:cNvSpPr>
            <p:nvPr/>
          </p:nvSpPr>
          <p:spPr bwMode="auto">
            <a:xfrm>
              <a:off x="4846" y="562"/>
              <a:ext cx="52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ja-JP" sz="1400" b="1" i="1" u="sng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BRAHMS</a:t>
              </a:r>
              <a:endParaRPr lang="en-US"/>
            </a:p>
          </p:txBody>
        </p:sp>
        <p:sp>
          <p:nvSpPr>
            <p:cNvPr id="88077" name="Rectangle 171"/>
            <p:cNvSpPr>
              <a:spLocks noChangeArrowheads="1"/>
            </p:cNvSpPr>
            <p:nvPr/>
          </p:nvSpPr>
          <p:spPr bwMode="auto">
            <a:xfrm>
              <a:off x="2140" y="1085"/>
              <a:ext cx="47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ja-JP" sz="1400" b="1" i="1" u="sng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PHENIX</a:t>
              </a:r>
              <a:endParaRPr lang="en-US"/>
            </a:p>
          </p:txBody>
        </p:sp>
        <p:sp>
          <p:nvSpPr>
            <p:cNvPr id="88078" name="Rectangle 172"/>
            <p:cNvSpPr>
              <a:spLocks noChangeArrowheads="1"/>
            </p:cNvSpPr>
            <p:nvPr/>
          </p:nvSpPr>
          <p:spPr bwMode="auto">
            <a:xfrm>
              <a:off x="3089" y="920"/>
              <a:ext cx="632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88079" name="Rectangle 173"/>
            <p:cNvSpPr>
              <a:spLocks noChangeArrowheads="1"/>
            </p:cNvSpPr>
            <p:nvPr/>
          </p:nvSpPr>
          <p:spPr bwMode="auto">
            <a:xfrm>
              <a:off x="2949" y="2291"/>
              <a:ext cx="37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88080" name="Rectangle 174"/>
            <p:cNvSpPr>
              <a:spLocks noChangeArrowheads="1"/>
            </p:cNvSpPr>
            <p:nvPr/>
          </p:nvSpPr>
          <p:spPr bwMode="auto">
            <a:xfrm>
              <a:off x="3065" y="2355"/>
              <a:ext cx="27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ja-JP" sz="1500" b="1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AGS</a:t>
              </a:r>
              <a:endParaRPr lang="en-US"/>
            </a:p>
          </p:txBody>
        </p:sp>
        <p:sp>
          <p:nvSpPr>
            <p:cNvPr id="88081" name="Rectangle 175"/>
            <p:cNvSpPr>
              <a:spLocks noChangeArrowheads="1"/>
            </p:cNvSpPr>
            <p:nvPr/>
          </p:nvSpPr>
          <p:spPr bwMode="auto">
            <a:xfrm>
              <a:off x="1586" y="2224"/>
              <a:ext cx="43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88082" name="Rectangle 176"/>
            <p:cNvSpPr>
              <a:spLocks noChangeArrowheads="1"/>
            </p:cNvSpPr>
            <p:nvPr/>
          </p:nvSpPr>
          <p:spPr bwMode="auto">
            <a:xfrm>
              <a:off x="2422" y="2131"/>
              <a:ext cx="345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ja-JP" sz="800" b="1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BOOSTER</a:t>
              </a:r>
              <a:endParaRPr lang="en-US"/>
            </a:p>
          </p:txBody>
        </p:sp>
        <p:sp>
          <p:nvSpPr>
            <p:cNvPr id="88083" name="Rectangle 177"/>
            <p:cNvSpPr>
              <a:spLocks noChangeArrowheads="1"/>
            </p:cNvSpPr>
            <p:nvPr/>
          </p:nvSpPr>
          <p:spPr bwMode="auto">
            <a:xfrm>
              <a:off x="2024" y="1870"/>
              <a:ext cx="69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88084" name="Oval 178"/>
            <p:cNvSpPr>
              <a:spLocks noChangeArrowheads="1"/>
            </p:cNvSpPr>
            <p:nvPr/>
          </p:nvSpPr>
          <p:spPr bwMode="auto">
            <a:xfrm>
              <a:off x="2618" y="2203"/>
              <a:ext cx="1159" cy="47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88085" name="Arc 179"/>
            <p:cNvSpPr>
              <a:spLocks/>
            </p:cNvSpPr>
            <p:nvPr/>
          </p:nvSpPr>
          <p:spPr bwMode="auto">
            <a:xfrm flipH="1">
              <a:off x="2162" y="646"/>
              <a:ext cx="1325" cy="455"/>
            </a:xfrm>
            <a:custGeom>
              <a:avLst/>
              <a:gdLst>
                <a:gd name="T0" fmla="*/ 387 w 15493"/>
                <a:gd name="T1" fmla="*/ 0 h 21120"/>
                <a:gd name="T2" fmla="*/ 1325 w 15493"/>
                <a:gd name="T3" fmla="*/ 131 h 21120"/>
                <a:gd name="T4" fmla="*/ 0 w 15493"/>
                <a:gd name="T5" fmla="*/ 455 h 21120"/>
                <a:gd name="T6" fmla="*/ 0 60000 65536"/>
                <a:gd name="T7" fmla="*/ 0 60000 65536"/>
                <a:gd name="T8" fmla="*/ 0 60000 65536"/>
                <a:gd name="T9" fmla="*/ 0 w 15493"/>
                <a:gd name="T10" fmla="*/ 0 h 21120"/>
                <a:gd name="T11" fmla="*/ 15493 w 15493"/>
                <a:gd name="T12" fmla="*/ 21120 h 211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93" h="21120" fill="none" extrusionOk="0">
                  <a:moveTo>
                    <a:pt x="4529" y="0"/>
                  </a:moveTo>
                  <a:cubicBezTo>
                    <a:pt x="8703" y="895"/>
                    <a:pt x="12518" y="3007"/>
                    <a:pt x="15492" y="6069"/>
                  </a:cubicBezTo>
                </a:path>
                <a:path w="15493" h="21120" stroke="0" extrusionOk="0">
                  <a:moveTo>
                    <a:pt x="4529" y="0"/>
                  </a:moveTo>
                  <a:cubicBezTo>
                    <a:pt x="8703" y="895"/>
                    <a:pt x="12518" y="3007"/>
                    <a:pt x="15492" y="6069"/>
                  </a:cubicBezTo>
                  <a:lnTo>
                    <a:pt x="0" y="2112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086" name="Arc 180"/>
            <p:cNvSpPr>
              <a:spLocks/>
            </p:cNvSpPr>
            <p:nvPr/>
          </p:nvSpPr>
          <p:spPr bwMode="auto">
            <a:xfrm flipH="1">
              <a:off x="1597" y="915"/>
              <a:ext cx="1848" cy="349"/>
            </a:xfrm>
            <a:custGeom>
              <a:avLst/>
              <a:gdLst>
                <a:gd name="T0" fmla="*/ 1698 w 21600"/>
                <a:gd name="T1" fmla="*/ 0 h 16156"/>
                <a:gd name="T2" fmla="*/ 1729 w 21600"/>
                <a:gd name="T3" fmla="*/ 349 h 16156"/>
                <a:gd name="T4" fmla="*/ 0 w 21600"/>
                <a:gd name="T5" fmla="*/ 184 h 161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16156"/>
                <a:gd name="T11" fmla="*/ 21600 w 21600"/>
                <a:gd name="T12" fmla="*/ 16156 h 161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6156" fill="none" extrusionOk="0">
                  <a:moveTo>
                    <a:pt x="19847" y="0"/>
                  </a:moveTo>
                  <a:cubicBezTo>
                    <a:pt x="21003" y="2692"/>
                    <a:pt x="21600" y="5591"/>
                    <a:pt x="21600" y="8522"/>
                  </a:cubicBezTo>
                  <a:cubicBezTo>
                    <a:pt x="21600" y="11129"/>
                    <a:pt x="21127" y="13716"/>
                    <a:pt x="20205" y="16155"/>
                  </a:cubicBezTo>
                </a:path>
                <a:path w="21600" h="16156" stroke="0" extrusionOk="0">
                  <a:moveTo>
                    <a:pt x="19847" y="0"/>
                  </a:moveTo>
                  <a:cubicBezTo>
                    <a:pt x="21003" y="2692"/>
                    <a:pt x="21600" y="5591"/>
                    <a:pt x="21600" y="8522"/>
                  </a:cubicBezTo>
                  <a:cubicBezTo>
                    <a:pt x="21600" y="11129"/>
                    <a:pt x="21127" y="13716"/>
                    <a:pt x="20205" y="16155"/>
                  </a:cubicBezTo>
                  <a:lnTo>
                    <a:pt x="0" y="8522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087" name="Arc 181"/>
            <p:cNvSpPr>
              <a:spLocks/>
            </p:cNvSpPr>
            <p:nvPr/>
          </p:nvSpPr>
          <p:spPr bwMode="auto">
            <a:xfrm flipH="1">
              <a:off x="3443" y="911"/>
              <a:ext cx="1849" cy="345"/>
            </a:xfrm>
            <a:custGeom>
              <a:avLst/>
              <a:gdLst>
                <a:gd name="T0" fmla="*/ 112 w 21600"/>
                <a:gd name="T1" fmla="*/ 345 h 15969"/>
                <a:gd name="T2" fmla="*/ 152 w 21600"/>
                <a:gd name="T3" fmla="*/ 0 h 15969"/>
                <a:gd name="T4" fmla="*/ 1849 w 21600"/>
                <a:gd name="T5" fmla="*/ 185 h 1596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969"/>
                <a:gd name="T11" fmla="*/ 21600 w 21600"/>
                <a:gd name="T12" fmla="*/ 15969 h 159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969" fill="none" extrusionOk="0">
                  <a:moveTo>
                    <a:pt x="1306" y="15969"/>
                  </a:moveTo>
                  <a:cubicBezTo>
                    <a:pt x="442" y="13597"/>
                    <a:pt x="0" y="11093"/>
                    <a:pt x="0" y="8570"/>
                  </a:cubicBezTo>
                  <a:cubicBezTo>
                    <a:pt x="0" y="5622"/>
                    <a:pt x="603" y="2705"/>
                    <a:pt x="1772" y="-1"/>
                  </a:cubicBezTo>
                </a:path>
                <a:path w="21600" h="15969" stroke="0" extrusionOk="0">
                  <a:moveTo>
                    <a:pt x="1306" y="15969"/>
                  </a:moveTo>
                  <a:cubicBezTo>
                    <a:pt x="442" y="13597"/>
                    <a:pt x="0" y="11093"/>
                    <a:pt x="0" y="8570"/>
                  </a:cubicBezTo>
                  <a:cubicBezTo>
                    <a:pt x="0" y="5622"/>
                    <a:pt x="603" y="2705"/>
                    <a:pt x="1772" y="-1"/>
                  </a:cubicBezTo>
                  <a:lnTo>
                    <a:pt x="21600" y="857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088" name="Arc 182"/>
            <p:cNvSpPr>
              <a:spLocks/>
            </p:cNvSpPr>
            <p:nvPr/>
          </p:nvSpPr>
          <p:spPr bwMode="auto">
            <a:xfrm flipH="1">
              <a:off x="3539" y="1029"/>
              <a:ext cx="1244" cy="530"/>
            </a:xfrm>
            <a:custGeom>
              <a:avLst/>
              <a:gdLst>
                <a:gd name="T0" fmla="*/ 991 w 14614"/>
                <a:gd name="T1" fmla="*/ 530 h 21395"/>
                <a:gd name="T2" fmla="*/ 0 w 14614"/>
                <a:gd name="T3" fmla="*/ 394 h 21395"/>
                <a:gd name="T4" fmla="*/ 1244 w 14614"/>
                <a:gd name="T5" fmla="*/ 0 h 21395"/>
                <a:gd name="T6" fmla="*/ 0 60000 65536"/>
                <a:gd name="T7" fmla="*/ 0 60000 65536"/>
                <a:gd name="T8" fmla="*/ 0 60000 65536"/>
                <a:gd name="T9" fmla="*/ 0 w 14614"/>
                <a:gd name="T10" fmla="*/ 0 h 21395"/>
                <a:gd name="T11" fmla="*/ 14614 w 14614"/>
                <a:gd name="T12" fmla="*/ 21395 h 213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14" h="21395" fill="none" extrusionOk="0">
                  <a:moveTo>
                    <a:pt x="11645" y="21395"/>
                  </a:moveTo>
                  <a:cubicBezTo>
                    <a:pt x="7296" y="20791"/>
                    <a:pt x="3233" y="18876"/>
                    <a:pt x="0" y="15905"/>
                  </a:cubicBezTo>
                </a:path>
                <a:path w="14614" h="21395" stroke="0" extrusionOk="0">
                  <a:moveTo>
                    <a:pt x="11645" y="21395"/>
                  </a:moveTo>
                  <a:cubicBezTo>
                    <a:pt x="7296" y="20791"/>
                    <a:pt x="3233" y="18876"/>
                    <a:pt x="0" y="15905"/>
                  </a:cubicBezTo>
                  <a:lnTo>
                    <a:pt x="14614" y="0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089" name="Arc 183"/>
            <p:cNvSpPr>
              <a:spLocks/>
            </p:cNvSpPr>
            <p:nvPr/>
          </p:nvSpPr>
          <p:spPr bwMode="auto">
            <a:xfrm flipH="1">
              <a:off x="2147" y="1151"/>
              <a:ext cx="1376" cy="405"/>
            </a:xfrm>
            <a:custGeom>
              <a:avLst/>
              <a:gdLst>
                <a:gd name="T0" fmla="*/ 1376 w 16143"/>
                <a:gd name="T1" fmla="*/ 276 h 21035"/>
                <a:gd name="T2" fmla="*/ 418 w 16143"/>
                <a:gd name="T3" fmla="*/ 405 h 21035"/>
                <a:gd name="T4" fmla="*/ 0 w 16143"/>
                <a:gd name="T5" fmla="*/ 0 h 21035"/>
                <a:gd name="T6" fmla="*/ 0 60000 65536"/>
                <a:gd name="T7" fmla="*/ 0 60000 65536"/>
                <a:gd name="T8" fmla="*/ 0 60000 65536"/>
                <a:gd name="T9" fmla="*/ 0 w 16143"/>
                <a:gd name="T10" fmla="*/ 0 h 21035"/>
                <a:gd name="T11" fmla="*/ 16143 w 16143"/>
                <a:gd name="T12" fmla="*/ 21035 h 210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43" h="21035" fill="none" extrusionOk="0">
                  <a:moveTo>
                    <a:pt x="16143" y="14351"/>
                  </a:moveTo>
                  <a:cubicBezTo>
                    <a:pt x="13178" y="17686"/>
                    <a:pt x="9252" y="20021"/>
                    <a:pt x="4907" y="21035"/>
                  </a:cubicBezTo>
                </a:path>
                <a:path w="16143" h="21035" stroke="0" extrusionOk="0">
                  <a:moveTo>
                    <a:pt x="16143" y="14351"/>
                  </a:moveTo>
                  <a:cubicBezTo>
                    <a:pt x="13178" y="17686"/>
                    <a:pt x="9252" y="20021"/>
                    <a:pt x="4907" y="21035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090" name="Arc 184"/>
            <p:cNvSpPr>
              <a:spLocks/>
            </p:cNvSpPr>
            <p:nvPr/>
          </p:nvSpPr>
          <p:spPr bwMode="auto">
            <a:xfrm flipH="1">
              <a:off x="3439" y="650"/>
              <a:ext cx="1293" cy="449"/>
            </a:xfrm>
            <a:custGeom>
              <a:avLst/>
              <a:gdLst>
                <a:gd name="T0" fmla="*/ 0 w 15115"/>
                <a:gd name="T1" fmla="*/ 122 h 21197"/>
                <a:gd name="T2" fmla="*/ 938 w 15115"/>
                <a:gd name="T3" fmla="*/ 0 h 21197"/>
                <a:gd name="T4" fmla="*/ 1293 w 15115"/>
                <a:gd name="T5" fmla="*/ 449 h 21197"/>
                <a:gd name="T6" fmla="*/ 0 60000 65536"/>
                <a:gd name="T7" fmla="*/ 0 60000 65536"/>
                <a:gd name="T8" fmla="*/ 0 60000 65536"/>
                <a:gd name="T9" fmla="*/ 0 w 15115"/>
                <a:gd name="T10" fmla="*/ 0 h 21197"/>
                <a:gd name="T11" fmla="*/ 15115 w 15115"/>
                <a:gd name="T12" fmla="*/ 21197 h 211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15" h="21197" fill="none" extrusionOk="0">
                  <a:moveTo>
                    <a:pt x="0" y="5766"/>
                  </a:moveTo>
                  <a:cubicBezTo>
                    <a:pt x="3013" y="2815"/>
                    <a:pt x="6824" y="810"/>
                    <a:pt x="10962" y="-1"/>
                  </a:cubicBezTo>
                </a:path>
                <a:path w="15115" h="21197" stroke="0" extrusionOk="0">
                  <a:moveTo>
                    <a:pt x="0" y="5766"/>
                  </a:moveTo>
                  <a:cubicBezTo>
                    <a:pt x="3013" y="2815"/>
                    <a:pt x="6824" y="810"/>
                    <a:pt x="10962" y="-1"/>
                  </a:cubicBezTo>
                  <a:lnTo>
                    <a:pt x="15115" y="21197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091" name="Arc 185"/>
            <p:cNvSpPr>
              <a:spLocks/>
            </p:cNvSpPr>
            <p:nvPr/>
          </p:nvSpPr>
          <p:spPr bwMode="auto">
            <a:xfrm>
              <a:off x="3448" y="1116"/>
              <a:ext cx="1410" cy="542"/>
            </a:xfrm>
            <a:custGeom>
              <a:avLst/>
              <a:gdLst>
                <a:gd name="T0" fmla="*/ 1410 w 15361"/>
                <a:gd name="T1" fmla="*/ 387 h 21244"/>
                <a:gd name="T2" fmla="*/ 359 w 15361"/>
                <a:gd name="T3" fmla="*/ 542 h 21244"/>
                <a:gd name="T4" fmla="*/ 0 w 15361"/>
                <a:gd name="T5" fmla="*/ 0 h 21244"/>
                <a:gd name="T6" fmla="*/ 0 60000 65536"/>
                <a:gd name="T7" fmla="*/ 0 60000 65536"/>
                <a:gd name="T8" fmla="*/ 0 60000 65536"/>
                <a:gd name="T9" fmla="*/ 0 w 15361"/>
                <a:gd name="T10" fmla="*/ 0 h 21244"/>
                <a:gd name="T11" fmla="*/ 15361 w 15361"/>
                <a:gd name="T12" fmla="*/ 21244 h 212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61" h="21244" fill="none" extrusionOk="0">
                  <a:moveTo>
                    <a:pt x="15361" y="15185"/>
                  </a:moveTo>
                  <a:cubicBezTo>
                    <a:pt x="12253" y="18329"/>
                    <a:pt x="8255" y="20444"/>
                    <a:pt x="3906" y="21243"/>
                  </a:cubicBezTo>
                </a:path>
                <a:path w="15361" h="21244" stroke="0" extrusionOk="0">
                  <a:moveTo>
                    <a:pt x="15361" y="15185"/>
                  </a:moveTo>
                  <a:cubicBezTo>
                    <a:pt x="12253" y="18329"/>
                    <a:pt x="8255" y="20444"/>
                    <a:pt x="3906" y="2124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092" name="Arc 186"/>
            <p:cNvSpPr>
              <a:spLocks/>
            </p:cNvSpPr>
            <p:nvPr/>
          </p:nvSpPr>
          <p:spPr bwMode="auto">
            <a:xfrm>
              <a:off x="2075" y="1116"/>
              <a:ext cx="1378" cy="542"/>
            </a:xfrm>
            <a:custGeom>
              <a:avLst/>
              <a:gdLst>
                <a:gd name="T0" fmla="*/ 1021 w 15013"/>
                <a:gd name="T1" fmla="*/ 542 h 21246"/>
                <a:gd name="T2" fmla="*/ 0 w 15013"/>
                <a:gd name="T3" fmla="*/ 396 h 21246"/>
                <a:gd name="T4" fmla="*/ 1378 w 15013"/>
                <a:gd name="T5" fmla="*/ 0 h 21246"/>
                <a:gd name="T6" fmla="*/ 0 60000 65536"/>
                <a:gd name="T7" fmla="*/ 0 60000 65536"/>
                <a:gd name="T8" fmla="*/ 0 60000 65536"/>
                <a:gd name="T9" fmla="*/ 0 w 15013"/>
                <a:gd name="T10" fmla="*/ 0 h 21246"/>
                <a:gd name="T11" fmla="*/ 15013 w 15013"/>
                <a:gd name="T12" fmla="*/ 21246 h 212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013" h="21246" fill="none" extrusionOk="0">
                  <a:moveTo>
                    <a:pt x="11119" y="21246"/>
                  </a:moveTo>
                  <a:cubicBezTo>
                    <a:pt x="6930" y="20478"/>
                    <a:pt x="3062" y="18489"/>
                    <a:pt x="0" y="15529"/>
                  </a:cubicBezTo>
                </a:path>
                <a:path w="15013" h="21246" stroke="0" extrusionOk="0">
                  <a:moveTo>
                    <a:pt x="11119" y="21246"/>
                  </a:moveTo>
                  <a:cubicBezTo>
                    <a:pt x="6930" y="20478"/>
                    <a:pt x="3062" y="18489"/>
                    <a:pt x="0" y="15529"/>
                  </a:cubicBezTo>
                  <a:lnTo>
                    <a:pt x="15013" y="0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b="1" i="1"/>
            </a:p>
          </p:txBody>
        </p:sp>
        <p:sp>
          <p:nvSpPr>
            <p:cNvPr id="88093" name="Arc 187"/>
            <p:cNvSpPr>
              <a:spLocks/>
            </p:cNvSpPr>
            <p:nvPr/>
          </p:nvSpPr>
          <p:spPr bwMode="auto">
            <a:xfrm>
              <a:off x="1472" y="879"/>
              <a:ext cx="1983" cy="452"/>
            </a:xfrm>
            <a:custGeom>
              <a:avLst/>
              <a:gdLst>
                <a:gd name="T0" fmla="*/ 155 w 21600"/>
                <a:gd name="T1" fmla="*/ 452 h 17626"/>
                <a:gd name="T2" fmla="*/ 191 w 21600"/>
                <a:gd name="T3" fmla="*/ 0 h 17626"/>
                <a:gd name="T4" fmla="*/ 1983 w 21600"/>
                <a:gd name="T5" fmla="*/ 237 h 17626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626"/>
                <a:gd name="T11" fmla="*/ 21600 w 21600"/>
                <a:gd name="T12" fmla="*/ 17626 h 176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626" fill="none" extrusionOk="0">
                  <a:moveTo>
                    <a:pt x="1688" y="17626"/>
                  </a:moveTo>
                  <a:cubicBezTo>
                    <a:pt x="574" y="14975"/>
                    <a:pt x="0" y="12128"/>
                    <a:pt x="0" y="9253"/>
                  </a:cubicBezTo>
                  <a:cubicBezTo>
                    <a:pt x="0" y="6052"/>
                    <a:pt x="711" y="2892"/>
                    <a:pt x="2082" y="0"/>
                  </a:cubicBezTo>
                </a:path>
                <a:path w="21600" h="17626" stroke="0" extrusionOk="0">
                  <a:moveTo>
                    <a:pt x="1688" y="17626"/>
                  </a:moveTo>
                  <a:cubicBezTo>
                    <a:pt x="574" y="14975"/>
                    <a:pt x="0" y="12128"/>
                    <a:pt x="0" y="9253"/>
                  </a:cubicBezTo>
                  <a:cubicBezTo>
                    <a:pt x="0" y="6052"/>
                    <a:pt x="711" y="2892"/>
                    <a:pt x="2082" y="0"/>
                  </a:cubicBezTo>
                  <a:lnTo>
                    <a:pt x="21600" y="9253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094" name="Arc 188"/>
            <p:cNvSpPr>
              <a:spLocks/>
            </p:cNvSpPr>
            <p:nvPr/>
          </p:nvSpPr>
          <p:spPr bwMode="auto">
            <a:xfrm>
              <a:off x="2099" y="570"/>
              <a:ext cx="1356" cy="551"/>
            </a:xfrm>
            <a:custGeom>
              <a:avLst/>
              <a:gdLst>
                <a:gd name="T0" fmla="*/ 0 w 14768"/>
                <a:gd name="T1" fmla="*/ 142 h 21256"/>
                <a:gd name="T2" fmla="*/ 1004 w 14768"/>
                <a:gd name="T3" fmla="*/ 0 h 21256"/>
                <a:gd name="T4" fmla="*/ 1356 w 14768"/>
                <a:gd name="T5" fmla="*/ 551 h 21256"/>
                <a:gd name="T6" fmla="*/ 0 60000 65536"/>
                <a:gd name="T7" fmla="*/ 0 60000 65536"/>
                <a:gd name="T8" fmla="*/ 0 60000 65536"/>
                <a:gd name="T9" fmla="*/ 0 w 14768"/>
                <a:gd name="T10" fmla="*/ 0 h 21256"/>
                <a:gd name="T11" fmla="*/ 14768 w 14768"/>
                <a:gd name="T12" fmla="*/ 21256 h 21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768" h="21256" fill="none" extrusionOk="0">
                  <a:moveTo>
                    <a:pt x="0" y="5493"/>
                  </a:moveTo>
                  <a:cubicBezTo>
                    <a:pt x="3037" y="2647"/>
                    <a:pt x="6833" y="739"/>
                    <a:pt x="10929" y="-1"/>
                  </a:cubicBezTo>
                </a:path>
                <a:path w="14768" h="21256" stroke="0" extrusionOk="0">
                  <a:moveTo>
                    <a:pt x="0" y="5493"/>
                  </a:moveTo>
                  <a:cubicBezTo>
                    <a:pt x="3037" y="2647"/>
                    <a:pt x="6833" y="739"/>
                    <a:pt x="10929" y="-1"/>
                  </a:cubicBezTo>
                  <a:lnTo>
                    <a:pt x="14768" y="21256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095" name="Arc 189"/>
            <p:cNvSpPr>
              <a:spLocks/>
            </p:cNvSpPr>
            <p:nvPr/>
          </p:nvSpPr>
          <p:spPr bwMode="auto">
            <a:xfrm>
              <a:off x="3448" y="573"/>
              <a:ext cx="1343" cy="546"/>
            </a:xfrm>
            <a:custGeom>
              <a:avLst/>
              <a:gdLst>
                <a:gd name="T0" fmla="*/ 349 w 14647"/>
                <a:gd name="T1" fmla="*/ 0 h 21263"/>
                <a:gd name="T2" fmla="*/ 1343 w 14647"/>
                <a:gd name="T3" fmla="*/ 138 h 21263"/>
                <a:gd name="T4" fmla="*/ 0 w 14647"/>
                <a:gd name="T5" fmla="*/ 546 h 21263"/>
                <a:gd name="T6" fmla="*/ 0 60000 65536"/>
                <a:gd name="T7" fmla="*/ 0 60000 65536"/>
                <a:gd name="T8" fmla="*/ 0 60000 65536"/>
                <a:gd name="T9" fmla="*/ 0 w 14647"/>
                <a:gd name="T10" fmla="*/ 0 h 21263"/>
                <a:gd name="T11" fmla="*/ 14647 w 14647"/>
                <a:gd name="T12" fmla="*/ 21263 h 212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47" h="21263" fill="none" extrusionOk="0">
                  <a:moveTo>
                    <a:pt x="3802" y="0"/>
                  </a:moveTo>
                  <a:cubicBezTo>
                    <a:pt x="7857" y="725"/>
                    <a:pt x="11619" y="2594"/>
                    <a:pt x="14647" y="5387"/>
                  </a:cubicBezTo>
                </a:path>
                <a:path w="14647" h="21263" stroke="0" extrusionOk="0">
                  <a:moveTo>
                    <a:pt x="3802" y="0"/>
                  </a:moveTo>
                  <a:cubicBezTo>
                    <a:pt x="7857" y="725"/>
                    <a:pt x="11619" y="2594"/>
                    <a:pt x="14647" y="5387"/>
                  </a:cubicBezTo>
                  <a:lnTo>
                    <a:pt x="0" y="21263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096" name="Arc 190"/>
            <p:cNvSpPr>
              <a:spLocks/>
            </p:cNvSpPr>
            <p:nvPr/>
          </p:nvSpPr>
          <p:spPr bwMode="auto">
            <a:xfrm>
              <a:off x="3448" y="871"/>
              <a:ext cx="1983" cy="458"/>
            </a:xfrm>
            <a:custGeom>
              <a:avLst/>
              <a:gdLst>
                <a:gd name="T0" fmla="*/ 1777 w 21600"/>
                <a:gd name="T1" fmla="*/ 0 h 17979"/>
                <a:gd name="T2" fmla="*/ 1827 w 21600"/>
                <a:gd name="T3" fmla="*/ 458 h 17979"/>
                <a:gd name="T4" fmla="*/ 0 w 21600"/>
                <a:gd name="T5" fmla="*/ 244 h 179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979"/>
                <a:gd name="T11" fmla="*/ 21600 w 21600"/>
                <a:gd name="T12" fmla="*/ 17979 h 179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979" fill="none" extrusionOk="0">
                  <a:moveTo>
                    <a:pt x="19360" y="0"/>
                  </a:moveTo>
                  <a:cubicBezTo>
                    <a:pt x="20833" y="2977"/>
                    <a:pt x="21600" y="6254"/>
                    <a:pt x="21600" y="9577"/>
                  </a:cubicBezTo>
                  <a:cubicBezTo>
                    <a:pt x="21600" y="12463"/>
                    <a:pt x="21021" y="15320"/>
                    <a:pt x="19898" y="17978"/>
                  </a:cubicBezTo>
                </a:path>
                <a:path w="21600" h="17979" stroke="0" extrusionOk="0">
                  <a:moveTo>
                    <a:pt x="19360" y="0"/>
                  </a:moveTo>
                  <a:cubicBezTo>
                    <a:pt x="20833" y="2977"/>
                    <a:pt x="21600" y="6254"/>
                    <a:pt x="21600" y="9577"/>
                  </a:cubicBezTo>
                  <a:cubicBezTo>
                    <a:pt x="21600" y="12463"/>
                    <a:pt x="21021" y="15320"/>
                    <a:pt x="19898" y="17978"/>
                  </a:cubicBezTo>
                  <a:lnTo>
                    <a:pt x="0" y="9577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097" name="Freeform 191"/>
            <p:cNvSpPr>
              <a:spLocks/>
            </p:cNvSpPr>
            <p:nvPr/>
          </p:nvSpPr>
          <p:spPr bwMode="auto">
            <a:xfrm>
              <a:off x="3100" y="1556"/>
              <a:ext cx="708" cy="100"/>
            </a:xfrm>
            <a:custGeom>
              <a:avLst/>
              <a:gdLst>
                <a:gd name="T0" fmla="*/ 0 w 639"/>
                <a:gd name="T1" fmla="*/ 0 h 99"/>
                <a:gd name="T2" fmla="*/ 191 w 639"/>
                <a:gd name="T3" fmla="*/ 18 h 99"/>
                <a:gd name="T4" fmla="*/ 244 w 639"/>
                <a:gd name="T5" fmla="*/ 58 h 99"/>
                <a:gd name="T6" fmla="*/ 450 w 639"/>
                <a:gd name="T7" fmla="*/ 58 h 99"/>
                <a:gd name="T8" fmla="*/ 493 w 639"/>
                <a:gd name="T9" fmla="*/ 96 h 99"/>
                <a:gd name="T10" fmla="*/ 708 w 639"/>
                <a:gd name="T11" fmla="*/ 100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9"/>
                <a:gd name="T19" fmla="*/ 0 h 99"/>
                <a:gd name="T20" fmla="*/ 639 w 639"/>
                <a:gd name="T21" fmla="*/ 99 h 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9" h="99">
                  <a:moveTo>
                    <a:pt x="0" y="0"/>
                  </a:moveTo>
                  <a:lnTo>
                    <a:pt x="172" y="18"/>
                  </a:lnTo>
                  <a:lnTo>
                    <a:pt x="220" y="57"/>
                  </a:lnTo>
                  <a:lnTo>
                    <a:pt x="406" y="57"/>
                  </a:lnTo>
                  <a:lnTo>
                    <a:pt x="445" y="95"/>
                  </a:lnTo>
                  <a:lnTo>
                    <a:pt x="639" y="99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098" name="Freeform 192"/>
            <p:cNvSpPr>
              <a:spLocks/>
            </p:cNvSpPr>
            <p:nvPr/>
          </p:nvSpPr>
          <p:spPr bwMode="auto">
            <a:xfrm>
              <a:off x="3094" y="1559"/>
              <a:ext cx="698" cy="98"/>
            </a:xfrm>
            <a:custGeom>
              <a:avLst/>
              <a:gdLst>
                <a:gd name="T0" fmla="*/ 0 w 630"/>
                <a:gd name="T1" fmla="*/ 98 h 97"/>
                <a:gd name="T2" fmla="*/ 196 w 630"/>
                <a:gd name="T3" fmla="*/ 97 h 97"/>
                <a:gd name="T4" fmla="*/ 249 w 630"/>
                <a:gd name="T5" fmla="*/ 52 h 97"/>
                <a:gd name="T6" fmla="*/ 452 w 630"/>
                <a:gd name="T7" fmla="*/ 52 h 97"/>
                <a:gd name="T8" fmla="*/ 497 w 630"/>
                <a:gd name="T9" fmla="*/ 15 h 97"/>
                <a:gd name="T10" fmla="*/ 698 w 630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97"/>
                <a:gd name="T20" fmla="*/ 630 w 630"/>
                <a:gd name="T21" fmla="*/ 97 h 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97">
                  <a:moveTo>
                    <a:pt x="0" y="97"/>
                  </a:moveTo>
                  <a:lnTo>
                    <a:pt x="177" y="96"/>
                  </a:lnTo>
                  <a:lnTo>
                    <a:pt x="225" y="51"/>
                  </a:lnTo>
                  <a:lnTo>
                    <a:pt x="408" y="51"/>
                  </a:lnTo>
                  <a:lnTo>
                    <a:pt x="449" y="15"/>
                  </a:lnTo>
                  <a:lnTo>
                    <a:pt x="630" y="0"/>
                  </a:lnTo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099" name="Rectangle 193"/>
            <p:cNvSpPr>
              <a:spLocks noChangeArrowheads="1"/>
            </p:cNvSpPr>
            <p:nvPr/>
          </p:nvSpPr>
          <p:spPr bwMode="auto">
            <a:xfrm>
              <a:off x="3396" y="1585"/>
              <a:ext cx="105" cy="59"/>
            </a:xfrm>
            <a:prstGeom prst="rect">
              <a:avLst/>
            </a:prstGeom>
            <a:solidFill>
              <a:srgbClr val="FF66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88100" name="Arc 194"/>
            <p:cNvSpPr>
              <a:spLocks/>
            </p:cNvSpPr>
            <p:nvPr/>
          </p:nvSpPr>
          <p:spPr bwMode="auto">
            <a:xfrm>
              <a:off x="2738" y="1642"/>
              <a:ext cx="711" cy="315"/>
            </a:xfrm>
            <a:custGeom>
              <a:avLst/>
              <a:gdLst>
                <a:gd name="T0" fmla="*/ 138 w 21600"/>
                <a:gd name="T1" fmla="*/ 0 h 21188"/>
                <a:gd name="T2" fmla="*/ 711 w 21600"/>
                <a:gd name="T3" fmla="*/ 315 h 21188"/>
                <a:gd name="T4" fmla="*/ 0 w 21600"/>
                <a:gd name="T5" fmla="*/ 315 h 211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188"/>
                <a:gd name="T11" fmla="*/ 21600 w 21600"/>
                <a:gd name="T12" fmla="*/ 21188 h 21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188" fill="none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</a:path>
                <a:path w="21600" h="21188" stroke="0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  <a:lnTo>
                    <a:pt x="0" y="21188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01" name="Arc 195"/>
            <p:cNvSpPr>
              <a:spLocks/>
            </p:cNvSpPr>
            <p:nvPr/>
          </p:nvSpPr>
          <p:spPr bwMode="auto">
            <a:xfrm flipH="1">
              <a:off x="3452" y="1642"/>
              <a:ext cx="710" cy="315"/>
            </a:xfrm>
            <a:custGeom>
              <a:avLst/>
              <a:gdLst>
                <a:gd name="T0" fmla="*/ 138 w 21600"/>
                <a:gd name="T1" fmla="*/ 0 h 21188"/>
                <a:gd name="T2" fmla="*/ 710 w 21600"/>
                <a:gd name="T3" fmla="*/ 315 h 21188"/>
                <a:gd name="T4" fmla="*/ 0 w 21600"/>
                <a:gd name="T5" fmla="*/ 315 h 211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188"/>
                <a:gd name="T11" fmla="*/ 21600 w 21600"/>
                <a:gd name="T12" fmla="*/ 21188 h 21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188" fill="none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</a:path>
                <a:path w="21600" h="21188" stroke="0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  <a:lnTo>
                    <a:pt x="0" y="21188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02" name="Freeform 196"/>
            <p:cNvSpPr>
              <a:spLocks/>
            </p:cNvSpPr>
            <p:nvPr/>
          </p:nvSpPr>
          <p:spPr bwMode="auto">
            <a:xfrm>
              <a:off x="3096" y="570"/>
              <a:ext cx="706" cy="81"/>
            </a:xfrm>
            <a:custGeom>
              <a:avLst/>
              <a:gdLst>
                <a:gd name="T0" fmla="*/ 0 w 636"/>
                <a:gd name="T1" fmla="*/ 0 h 80"/>
                <a:gd name="T2" fmla="*/ 191 w 636"/>
                <a:gd name="T3" fmla="*/ 2 h 80"/>
                <a:gd name="T4" fmla="*/ 246 w 636"/>
                <a:gd name="T5" fmla="*/ 32 h 80"/>
                <a:gd name="T6" fmla="*/ 444 w 636"/>
                <a:gd name="T7" fmla="*/ 30 h 80"/>
                <a:gd name="T8" fmla="*/ 495 w 636"/>
                <a:gd name="T9" fmla="*/ 69 h 80"/>
                <a:gd name="T10" fmla="*/ 706 w 636"/>
                <a:gd name="T11" fmla="*/ 81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6"/>
                <a:gd name="T19" fmla="*/ 0 h 80"/>
                <a:gd name="T20" fmla="*/ 636 w 636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6" h="80">
                  <a:moveTo>
                    <a:pt x="0" y="0"/>
                  </a:moveTo>
                  <a:lnTo>
                    <a:pt x="172" y="2"/>
                  </a:lnTo>
                  <a:lnTo>
                    <a:pt x="222" y="32"/>
                  </a:lnTo>
                  <a:lnTo>
                    <a:pt x="400" y="30"/>
                  </a:lnTo>
                  <a:lnTo>
                    <a:pt x="446" y="68"/>
                  </a:lnTo>
                  <a:lnTo>
                    <a:pt x="636" y="80"/>
                  </a:lnTo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03" name="Freeform 197"/>
            <p:cNvSpPr>
              <a:spLocks/>
            </p:cNvSpPr>
            <p:nvPr/>
          </p:nvSpPr>
          <p:spPr bwMode="auto">
            <a:xfrm>
              <a:off x="3094" y="568"/>
              <a:ext cx="708" cy="81"/>
            </a:xfrm>
            <a:custGeom>
              <a:avLst/>
              <a:gdLst>
                <a:gd name="T0" fmla="*/ 0 w 638"/>
                <a:gd name="T1" fmla="*/ 81 h 80"/>
                <a:gd name="T2" fmla="*/ 198 w 638"/>
                <a:gd name="T3" fmla="*/ 75 h 80"/>
                <a:gd name="T4" fmla="*/ 246 w 638"/>
                <a:gd name="T5" fmla="*/ 32 h 80"/>
                <a:gd name="T6" fmla="*/ 442 w 638"/>
                <a:gd name="T7" fmla="*/ 32 h 80"/>
                <a:gd name="T8" fmla="*/ 502 w 638"/>
                <a:gd name="T9" fmla="*/ 0 h 80"/>
                <a:gd name="T10" fmla="*/ 708 w 638"/>
                <a:gd name="T11" fmla="*/ 4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8"/>
                <a:gd name="T19" fmla="*/ 0 h 80"/>
                <a:gd name="T20" fmla="*/ 638 w 638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8" h="80">
                  <a:moveTo>
                    <a:pt x="0" y="80"/>
                  </a:moveTo>
                  <a:lnTo>
                    <a:pt x="178" y="74"/>
                  </a:lnTo>
                  <a:lnTo>
                    <a:pt x="222" y="32"/>
                  </a:lnTo>
                  <a:lnTo>
                    <a:pt x="398" y="32"/>
                  </a:lnTo>
                  <a:lnTo>
                    <a:pt x="452" y="0"/>
                  </a:lnTo>
                  <a:lnTo>
                    <a:pt x="638" y="4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04" name="Freeform 198"/>
            <p:cNvSpPr>
              <a:spLocks/>
            </p:cNvSpPr>
            <p:nvPr/>
          </p:nvSpPr>
          <p:spPr bwMode="auto">
            <a:xfrm>
              <a:off x="1628" y="1332"/>
              <a:ext cx="521" cy="98"/>
            </a:xfrm>
            <a:custGeom>
              <a:avLst/>
              <a:gdLst>
                <a:gd name="T0" fmla="*/ 0 w 470"/>
                <a:gd name="T1" fmla="*/ 0 h 96"/>
                <a:gd name="T2" fmla="*/ 118 w 470"/>
                <a:gd name="T3" fmla="*/ 55 h 96"/>
                <a:gd name="T4" fmla="*/ 168 w 470"/>
                <a:gd name="T5" fmla="*/ 45 h 96"/>
                <a:gd name="T6" fmla="*/ 299 w 470"/>
                <a:gd name="T7" fmla="*/ 92 h 96"/>
                <a:gd name="T8" fmla="*/ 381 w 470"/>
                <a:gd name="T9" fmla="*/ 69 h 96"/>
                <a:gd name="T10" fmla="*/ 521 w 470"/>
                <a:gd name="T11" fmla="*/ 98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0"/>
                <a:gd name="T19" fmla="*/ 0 h 96"/>
                <a:gd name="T20" fmla="*/ 470 w 470"/>
                <a:gd name="T21" fmla="*/ 96 h 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0" h="96">
                  <a:moveTo>
                    <a:pt x="0" y="0"/>
                  </a:moveTo>
                  <a:lnTo>
                    <a:pt x="106" y="54"/>
                  </a:lnTo>
                  <a:lnTo>
                    <a:pt x="152" y="44"/>
                  </a:lnTo>
                  <a:lnTo>
                    <a:pt x="270" y="90"/>
                  </a:lnTo>
                  <a:lnTo>
                    <a:pt x="344" y="68"/>
                  </a:lnTo>
                  <a:lnTo>
                    <a:pt x="470" y="96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05" name="Freeform 199"/>
            <p:cNvSpPr>
              <a:spLocks/>
            </p:cNvSpPr>
            <p:nvPr/>
          </p:nvSpPr>
          <p:spPr bwMode="auto">
            <a:xfrm>
              <a:off x="1714" y="1263"/>
              <a:ext cx="366" cy="252"/>
            </a:xfrm>
            <a:custGeom>
              <a:avLst/>
              <a:gdLst>
                <a:gd name="T0" fmla="*/ 0 w 330"/>
                <a:gd name="T1" fmla="*/ 0 h 248"/>
                <a:gd name="T2" fmla="*/ 75 w 330"/>
                <a:gd name="T3" fmla="*/ 47 h 248"/>
                <a:gd name="T4" fmla="*/ 87 w 330"/>
                <a:gd name="T5" fmla="*/ 112 h 248"/>
                <a:gd name="T6" fmla="*/ 213 w 330"/>
                <a:gd name="T7" fmla="*/ 159 h 248"/>
                <a:gd name="T8" fmla="*/ 217 w 330"/>
                <a:gd name="T9" fmla="*/ 205 h 248"/>
                <a:gd name="T10" fmla="*/ 366 w 330"/>
                <a:gd name="T11" fmla="*/ 252 h 2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0"/>
                <a:gd name="T19" fmla="*/ 0 h 248"/>
                <a:gd name="T20" fmla="*/ 330 w 330"/>
                <a:gd name="T21" fmla="*/ 248 h 2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0" h="248">
                  <a:moveTo>
                    <a:pt x="0" y="0"/>
                  </a:moveTo>
                  <a:lnTo>
                    <a:pt x="68" y="46"/>
                  </a:lnTo>
                  <a:lnTo>
                    <a:pt x="78" y="110"/>
                  </a:lnTo>
                  <a:lnTo>
                    <a:pt x="192" y="156"/>
                  </a:lnTo>
                  <a:lnTo>
                    <a:pt x="196" y="202"/>
                  </a:lnTo>
                  <a:lnTo>
                    <a:pt x="330" y="248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06" name="Rectangle 200"/>
            <p:cNvSpPr>
              <a:spLocks noChangeArrowheads="1"/>
            </p:cNvSpPr>
            <p:nvPr/>
          </p:nvSpPr>
          <p:spPr bwMode="auto">
            <a:xfrm rot="1511052">
              <a:off x="1814" y="1363"/>
              <a:ext cx="105" cy="58"/>
            </a:xfrm>
            <a:prstGeom prst="rect">
              <a:avLst/>
            </a:prstGeom>
            <a:solidFill>
              <a:srgbClr val="FF66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88107" name="Freeform 201"/>
            <p:cNvSpPr>
              <a:spLocks/>
            </p:cNvSpPr>
            <p:nvPr/>
          </p:nvSpPr>
          <p:spPr bwMode="auto">
            <a:xfrm>
              <a:off x="1661" y="773"/>
              <a:ext cx="506" cy="112"/>
            </a:xfrm>
            <a:custGeom>
              <a:avLst/>
              <a:gdLst>
                <a:gd name="T0" fmla="*/ 0 w 456"/>
                <a:gd name="T1" fmla="*/ 112 h 110"/>
                <a:gd name="T2" fmla="*/ 89 w 456"/>
                <a:gd name="T3" fmla="*/ 71 h 110"/>
                <a:gd name="T4" fmla="*/ 151 w 456"/>
                <a:gd name="T5" fmla="*/ 69 h 110"/>
                <a:gd name="T6" fmla="*/ 328 w 456"/>
                <a:gd name="T7" fmla="*/ 2 h 110"/>
                <a:gd name="T8" fmla="*/ 386 w 456"/>
                <a:gd name="T9" fmla="*/ 22 h 110"/>
                <a:gd name="T10" fmla="*/ 506 w 456"/>
                <a:gd name="T11" fmla="*/ 0 h 1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6"/>
                <a:gd name="T19" fmla="*/ 0 h 110"/>
                <a:gd name="T20" fmla="*/ 456 w 456"/>
                <a:gd name="T21" fmla="*/ 110 h 1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6" h="110">
                  <a:moveTo>
                    <a:pt x="0" y="110"/>
                  </a:moveTo>
                  <a:lnTo>
                    <a:pt x="80" y="70"/>
                  </a:lnTo>
                  <a:lnTo>
                    <a:pt x="136" y="68"/>
                  </a:lnTo>
                  <a:lnTo>
                    <a:pt x="296" y="2"/>
                  </a:lnTo>
                  <a:lnTo>
                    <a:pt x="348" y="22"/>
                  </a:lnTo>
                  <a:lnTo>
                    <a:pt x="456" y="0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08" name="Freeform 202"/>
            <p:cNvSpPr>
              <a:spLocks/>
            </p:cNvSpPr>
            <p:nvPr/>
          </p:nvSpPr>
          <p:spPr bwMode="auto">
            <a:xfrm>
              <a:off x="1746" y="710"/>
              <a:ext cx="356" cy="207"/>
            </a:xfrm>
            <a:custGeom>
              <a:avLst/>
              <a:gdLst>
                <a:gd name="T0" fmla="*/ 0 w 322"/>
                <a:gd name="T1" fmla="*/ 207 h 204"/>
                <a:gd name="T2" fmla="*/ 64 w 322"/>
                <a:gd name="T3" fmla="*/ 166 h 204"/>
                <a:gd name="T4" fmla="*/ 64 w 322"/>
                <a:gd name="T5" fmla="*/ 132 h 204"/>
                <a:gd name="T6" fmla="*/ 241 w 322"/>
                <a:gd name="T7" fmla="*/ 67 h 204"/>
                <a:gd name="T8" fmla="*/ 245 w 322"/>
                <a:gd name="T9" fmla="*/ 30 h 204"/>
                <a:gd name="T10" fmla="*/ 356 w 322"/>
                <a:gd name="T11" fmla="*/ 0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2"/>
                <a:gd name="T19" fmla="*/ 0 h 204"/>
                <a:gd name="T20" fmla="*/ 322 w 322"/>
                <a:gd name="T21" fmla="*/ 204 h 2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2" h="204">
                  <a:moveTo>
                    <a:pt x="0" y="204"/>
                  </a:moveTo>
                  <a:lnTo>
                    <a:pt x="58" y="164"/>
                  </a:lnTo>
                  <a:lnTo>
                    <a:pt x="58" y="130"/>
                  </a:lnTo>
                  <a:lnTo>
                    <a:pt x="218" y="66"/>
                  </a:lnTo>
                  <a:lnTo>
                    <a:pt x="222" y="30"/>
                  </a:lnTo>
                  <a:lnTo>
                    <a:pt x="322" y="0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09" name="Rectangle 203"/>
            <p:cNvSpPr>
              <a:spLocks noChangeArrowheads="1"/>
            </p:cNvSpPr>
            <p:nvPr/>
          </p:nvSpPr>
          <p:spPr bwMode="auto">
            <a:xfrm rot="-1277282">
              <a:off x="1857" y="775"/>
              <a:ext cx="105" cy="59"/>
            </a:xfrm>
            <a:prstGeom prst="rect">
              <a:avLst/>
            </a:prstGeom>
            <a:solidFill>
              <a:srgbClr val="FF66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88110" name="Freeform 204"/>
            <p:cNvSpPr>
              <a:spLocks/>
            </p:cNvSpPr>
            <p:nvPr/>
          </p:nvSpPr>
          <p:spPr bwMode="auto">
            <a:xfrm>
              <a:off x="4792" y="711"/>
              <a:ext cx="351" cy="200"/>
            </a:xfrm>
            <a:custGeom>
              <a:avLst/>
              <a:gdLst>
                <a:gd name="T0" fmla="*/ 0 w 316"/>
                <a:gd name="T1" fmla="*/ 0 h 197"/>
                <a:gd name="T2" fmla="*/ 83 w 316"/>
                <a:gd name="T3" fmla="*/ 24 h 197"/>
                <a:gd name="T4" fmla="*/ 97 w 316"/>
                <a:gd name="T5" fmla="*/ 58 h 197"/>
                <a:gd name="T6" fmla="*/ 293 w 316"/>
                <a:gd name="T7" fmla="*/ 127 h 197"/>
                <a:gd name="T8" fmla="*/ 291 w 316"/>
                <a:gd name="T9" fmla="*/ 166 h 197"/>
                <a:gd name="T10" fmla="*/ 351 w 316"/>
                <a:gd name="T11" fmla="*/ 200 h 1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6"/>
                <a:gd name="T19" fmla="*/ 0 h 197"/>
                <a:gd name="T20" fmla="*/ 316 w 316"/>
                <a:gd name="T21" fmla="*/ 197 h 1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6" h="197">
                  <a:moveTo>
                    <a:pt x="0" y="0"/>
                  </a:moveTo>
                  <a:lnTo>
                    <a:pt x="75" y="24"/>
                  </a:lnTo>
                  <a:lnTo>
                    <a:pt x="87" y="57"/>
                  </a:lnTo>
                  <a:lnTo>
                    <a:pt x="264" y="125"/>
                  </a:lnTo>
                  <a:lnTo>
                    <a:pt x="262" y="164"/>
                  </a:lnTo>
                  <a:lnTo>
                    <a:pt x="316" y="197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11" name="Freeform 205"/>
            <p:cNvSpPr>
              <a:spLocks/>
            </p:cNvSpPr>
            <p:nvPr/>
          </p:nvSpPr>
          <p:spPr bwMode="auto">
            <a:xfrm>
              <a:off x="4780" y="1329"/>
              <a:ext cx="496" cy="102"/>
            </a:xfrm>
            <a:custGeom>
              <a:avLst/>
              <a:gdLst>
                <a:gd name="T0" fmla="*/ 0 w 448"/>
                <a:gd name="T1" fmla="*/ 94 h 99"/>
                <a:gd name="T2" fmla="*/ 103 w 448"/>
                <a:gd name="T3" fmla="*/ 74 h 99"/>
                <a:gd name="T4" fmla="*/ 156 w 448"/>
                <a:gd name="T5" fmla="*/ 102 h 99"/>
                <a:gd name="T6" fmla="*/ 337 w 448"/>
                <a:gd name="T7" fmla="*/ 34 h 99"/>
                <a:gd name="T8" fmla="*/ 392 w 448"/>
                <a:gd name="T9" fmla="*/ 53 h 99"/>
                <a:gd name="T10" fmla="*/ 496 w 448"/>
                <a:gd name="T11" fmla="*/ 0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8"/>
                <a:gd name="T19" fmla="*/ 0 h 99"/>
                <a:gd name="T20" fmla="*/ 448 w 448"/>
                <a:gd name="T21" fmla="*/ 99 h 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8" h="99">
                  <a:moveTo>
                    <a:pt x="0" y="91"/>
                  </a:moveTo>
                  <a:lnTo>
                    <a:pt x="93" y="72"/>
                  </a:lnTo>
                  <a:lnTo>
                    <a:pt x="141" y="99"/>
                  </a:lnTo>
                  <a:lnTo>
                    <a:pt x="304" y="33"/>
                  </a:lnTo>
                  <a:lnTo>
                    <a:pt x="354" y="51"/>
                  </a:lnTo>
                  <a:lnTo>
                    <a:pt x="448" y="0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12" name="Freeform 206"/>
            <p:cNvSpPr>
              <a:spLocks/>
            </p:cNvSpPr>
            <p:nvPr/>
          </p:nvSpPr>
          <p:spPr bwMode="auto">
            <a:xfrm>
              <a:off x="4730" y="771"/>
              <a:ext cx="497" cy="103"/>
            </a:xfrm>
            <a:custGeom>
              <a:avLst/>
              <a:gdLst>
                <a:gd name="T0" fmla="*/ 0 w 450"/>
                <a:gd name="T1" fmla="*/ 0 h 96"/>
                <a:gd name="T2" fmla="*/ 93 w 450"/>
                <a:gd name="T3" fmla="*/ 20 h 96"/>
                <a:gd name="T4" fmla="*/ 162 w 450"/>
                <a:gd name="T5" fmla="*/ 0 h 96"/>
                <a:gd name="T6" fmla="*/ 352 w 450"/>
                <a:gd name="T7" fmla="*/ 71 h 96"/>
                <a:gd name="T8" fmla="*/ 419 w 450"/>
                <a:gd name="T9" fmla="*/ 61 h 96"/>
                <a:gd name="T10" fmla="*/ 497 w 450"/>
                <a:gd name="T11" fmla="*/ 103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0"/>
                <a:gd name="T19" fmla="*/ 0 h 96"/>
                <a:gd name="T20" fmla="*/ 450 w 450"/>
                <a:gd name="T21" fmla="*/ 96 h 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0" h="96">
                  <a:moveTo>
                    <a:pt x="0" y="0"/>
                  </a:moveTo>
                  <a:lnTo>
                    <a:pt x="84" y="19"/>
                  </a:lnTo>
                  <a:lnTo>
                    <a:pt x="147" y="0"/>
                  </a:lnTo>
                  <a:lnTo>
                    <a:pt x="319" y="66"/>
                  </a:lnTo>
                  <a:lnTo>
                    <a:pt x="379" y="57"/>
                  </a:lnTo>
                  <a:lnTo>
                    <a:pt x="450" y="96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13" name="Rectangle 207"/>
            <p:cNvSpPr>
              <a:spLocks noChangeArrowheads="1"/>
            </p:cNvSpPr>
            <p:nvPr/>
          </p:nvSpPr>
          <p:spPr bwMode="auto">
            <a:xfrm rot="1511052">
              <a:off x="4938" y="774"/>
              <a:ext cx="105" cy="59"/>
            </a:xfrm>
            <a:prstGeom prst="rect">
              <a:avLst/>
            </a:prstGeom>
            <a:solidFill>
              <a:srgbClr val="FF66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88114" name="Oval 208"/>
            <p:cNvSpPr>
              <a:spLocks noChangeArrowheads="1"/>
            </p:cNvSpPr>
            <p:nvPr/>
          </p:nvSpPr>
          <p:spPr bwMode="auto">
            <a:xfrm rot="93880">
              <a:off x="3593" y="1612"/>
              <a:ext cx="161" cy="82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15" name="AutoShape 209"/>
            <p:cNvSpPr>
              <a:spLocks noChangeArrowheads="1"/>
            </p:cNvSpPr>
            <p:nvPr/>
          </p:nvSpPr>
          <p:spPr bwMode="auto">
            <a:xfrm rot="245893">
              <a:off x="3634" y="1623"/>
              <a:ext cx="92" cy="60"/>
            </a:xfrm>
            <a:prstGeom prst="curvedDownArrow">
              <a:avLst>
                <a:gd name="adj1" fmla="val 30667"/>
                <a:gd name="adj2" fmla="val 61333"/>
                <a:gd name="adj3" fmla="val 420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16" name="Oval 210"/>
            <p:cNvSpPr>
              <a:spLocks noChangeArrowheads="1"/>
            </p:cNvSpPr>
            <p:nvPr/>
          </p:nvSpPr>
          <p:spPr bwMode="auto">
            <a:xfrm rot="-205518">
              <a:off x="3589" y="1522"/>
              <a:ext cx="159" cy="82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17" name="AutoShape 211"/>
            <p:cNvSpPr>
              <a:spLocks noChangeArrowheads="1"/>
            </p:cNvSpPr>
            <p:nvPr/>
          </p:nvSpPr>
          <p:spPr bwMode="auto">
            <a:xfrm rot="-53504">
              <a:off x="3628" y="1529"/>
              <a:ext cx="93" cy="60"/>
            </a:xfrm>
            <a:prstGeom prst="curvedDownArrow">
              <a:avLst>
                <a:gd name="adj1" fmla="val 31000"/>
                <a:gd name="adj2" fmla="val 62000"/>
                <a:gd name="adj3" fmla="val 420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18" name="Oval 212"/>
            <p:cNvSpPr>
              <a:spLocks noChangeArrowheads="1"/>
            </p:cNvSpPr>
            <p:nvPr/>
          </p:nvSpPr>
          <p:spPr bwMode="auto">
            <a:xfrm rot="-205518">
              <a:off x="3134" y="1610"/>
              <a:ext cx="160" cy="82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19" name="AutoShape 213"/>
            <p:cNvSpPr>
              <a:spLocks noChangeArrowheads="1"/>
            </p:cNvSpPr>
            <p:nvPr/>
          </p:nvSpPr>
          <p:spPr bwMode="auto">
            <a:xfrm rot="-53504">
              <a:off x="3175" y="1618"/>
              <a:ext cx="92" cy="59"/>
            </a:xfrm>
            <a:prstGeom prst="curvedDownArrow">
              <a:avLst>
                <a:gd name="adj1" fmla="val 31186"/>
                <a:gd name="adj2" fmla="val 62373"/>
                <a:gd name="adj3" fmla="val 420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20" name="Oval 214"/>
            <p:cNvSpPr>
              <a:spLocks noChangeArrowheads="1"/>
            </p:cNvSpPr>
            <p:nvPr/>
          </p:nvSpPr>
          <p:spPr bwMode="auto">
            <a:xfrm rot="93880">
              <a:off x="3131" y="1520"/>
              <a:ext cx="159" cy="82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21" name="AutoShape 215"/>
            <p:cNvSpPr>
              <a:spLocks noChangeArrowheads="1"/>
            </p:cNvSpPr>
            <p:nvPr/>
          </p:nvSpPr>
          <p:spPr bwMode="auto">
            <a:xfrm rot="245893">
              <a:off x="3170" y="1531"/>
              <a:ext cx="93" cy="60"/>
            </a:xfrm>
            <a:prstGeom prst="curvedDownArrow">
              <a:avLst>
                <a:gd name="adj1" fmla="val 31000"/>
                <a:gd name="adj2" fmla="val 62000"/>
                <a:gd name="adj3" fmla="val 420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22" name="Oval 216"/>
            <p:cNvSpPr>
              <a:spLocks noChangeArrowheads="1"/>
            </p:cNvSpPr>
            <p:nvPr/>
          </p:nvSpPr>
          <p:spPr bwMode="auto">
            <a:xfrm rot="814006">
              <a:off x="2029" y="1383"/>
              <a:ext cx="160" cy="81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23" name="AutoShape 217"/>
            <p:cNvSpPr>
              <a:spLocks noChangeArrowheads="1"/>
            </p:cNvSpPr>
            <p:nvPr/>
          </p:nvSpPr>
          <p:spPr bwMode="auto">
            <a:xfrm rot="966021">
              <a:off x="2068" y="1395"/>
              <a:ext cx="92" cy="59"/>
            </a:xfrm>
            <a:prstGeom prst="curvedDownArrow">
              <a:avLst>
                <a:gd name="adj1" fmla="val 31186"/>
                <a:gd name="adj2" fmla="val 62373"/>
                <a:gd name="adj3" fmla="val 420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24" name="Oval 218"/>
            <p:cNvSpPr>
              <a:spLocks noChangeArrowheads="1"/>
            </p:cNvSpPr>
            <p:nvPr/>
          </p:nvSpPr>
          <p:spPr bwMode="auto">
            <a:xfrm rot="1050912">
              <a:off x="1949" y="1458"/>
              <a:ext cx="160" cy="82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25" name="AutoShape 219"/>
            <p:cNvSpPr>
              <a:spLocks noChangeArrowheads="1"/>
            </p:cNvSpPr>
            <p:nvPr/>
          </p:nvSpPr>
          <p:spPr bwMode="auto">
            <a:xfrm rot="1202926">
              <a:off x="1991" y="1467"/>
              <a:ext cx="91" cy="60"/>
            </a:xfrm>
            <a:prstGeom prst="curvedDownArrow">
              <a:avLst>
                <a:gd name="adj1" fmla="val 30333"/>
                <a:gd name="adj2" fmla="val 60667"/>
                <a:gd name="adj3" fmla="val 420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26" name="Oval 220"/>
            <p:cNvSpPr>
              <a:spLocks noChangeArrowheads="1"/>
            </p:cNvSpPr>
            <p:nvPr/>
          </p:nvSpPr>
          <p:spPr bwMode="auto">
            <a:xfrm rot="1911330">
              <a:off x="1636" y="1218"/>
              <a:ext cx="159" cy="82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27" name="AutoShape 221"/>
            <p:cNvSpPr>
              <a:spLocks noChangeArrowheads="1"/>
            </p:cNvSpPr>
            <p:nvPr/>
          </p:nvSpPr>
          <p:spPr bwMode="auto">
            <a:xfrm rot="2063342">
              <a:off x="1676" y="1229"/>
              <a:ext cx="93" cy="60"/>
            </a:xfrm>
            <a:prstGeom prst="curvedDownArrow">
              <a:avLst>
                <a:gd name="adj1" fmla="val 31000"/>
                <a:gd name="adj2" fmla="val 62000"/>
                <a:gd name="adj3" fmla="val 420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28" name="Oval 222"/>
            <p:cNvSpPr>
              <a:spLocks noChangeArrowheads="1"/>
            </p:cNvSpPr>
            <p:nvPr/>
          </p:nvSpPr>
          <p:spPr bwMode="auto">
            <a:xfrm rot="1594986">
              <a:off x="1565" y="1290"/>
              <a:ext cx="160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29" name="AutoShape 223"/>
            <p:cNvSpPr>
              <a:spLocks noChangeArrowheads="1"/>
            </p:cNvSpPr>
            <p:nvPr/>
          </p:nvSpPr>
          <p:spPr bwMode="auto">
            <a:xfrm rot="1746998">
              <a:off x="1605" y="1303"/>
              <a:ext cx="91" cy="59"/>
            </a:xfrm>
            <a:prstGeom prst="curvedDownArrow">
              <a:avLst>
                <a:gd name="adj1" fmla="val 30847"/>
                <a:gd name="adj2" fmla="val 61695"/>
                <a:gd name="adj3" fmla="val 420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30" name="Oval 224"/>
            <p:cNvSpPr>
              <a:spLocks noChangeArrowheads="1"/>
            </p:cNvSpPr>
            <p:nvPr/>
          </p:nvSpPr>
          <p:spPr bwMode="auto">
            <a:xfrm rot="-2650724">
              <a:off x="1486" y="907"/>
              <a:ext cx="159" cy="81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31" name="AutoShape 225"/>
            <p:cNvSpPr>
              <a:spLocks noChangeArrowheads="1"/>
            </p:cNvSpPr>
            <p:nvPr/>
          </p:nvSpPr>
          <p:spPr bwMode="auto">
            <a:xfrm rot="-2498712">
              <a:off x="1524" y="912"/>
              <a:ext cx="91" cy="60"/>
            </a:xfrm>
            <a:prstGeom prst="curvedDownArrow">
              <a:avLst>
                <a:gd name="adj1" fmla="val 30333"/>
                <a:gd name="adj2" fmla="val 60667"/>
                <a:gd name="adj3" fmla="val 420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32" name="Oval 226"/>
            <p:cNvSpPr>
              <a:spLocks noChangeArrowheads="1"/>
            </p:cNvSpPr>
            <p:nvPr/>
          </p:nvSpPr>
          <p:spPr bwMode="auto">
            <a:xfrm rot="-2719334">
              <a:off x="1599" y="933"/>
              <a:ext cx="147" cy="8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33" name="AutoShape 227"/>
            <p:cNvSpPr>
              <a:spLocks noChangeArrowheads="1"/>
            </p:cNvSpPr>
            <p:nvPr/>
          </p:nvSpPr>
          <p:spPr bwMode="auto">
            <a:xfrm rot="-2567322">
              <a:off x="1627" y="941"/>
              <a:ext cx="92" cy="59"/>
            </a:xfrm>
            <a:prstGeom prst="curvedDownArrow">
              <a:avLst>
                <a:gd name="adj1" fmla="val 31186"/>
                <a:gd name="adj2" fmla="val 62373"/>
                <a:gd name="adj3" fmla="val 420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34" name="Oval 228"/>
            <p:cNvSpPr>
              <a:spLocks noChangeArrowheads="1"/>
            </p:cNvSpPr>
            <p:nvPr/>
          </p:nvSpPr>
          <p:spPr bwMode="auto">
            <a:xfrm rot="-2875454">
              <a:off x="5281" y="1211"/>
              <a:ext cx="147" cy="8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35" name="AutoShape 229"/>
            <p:cNvSpPr>
              <a:spLocks noChangeArrowheads="1"/>
            </p:cNvSpPr>
            <p:nvPr/>
          </p:nvSpPr>
          <p:spPr bwMode="auto">
            <a:xfrm rot="-2723441">
              <a:off x="5313" y="1216"/>
              <a:ext cx="85" cy="64"/>
            </a:xfrm>
            <a:prstGeom prst="curvedDownArrow">
              <a:avLst>
                <a:gd name="adj1" fmla="val 26563"/>
                <a:gd name="adj2" fmla="val 53125"/>
                <a:gd name="adj3" fmla="val 420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36" name="Oval 230"/>
            <p:cNvSpPr>
              <a:spLocks noChangeArrowheads="1"/>
            </p:cNvSpPr>
            <p:nvPr/>
          </p:nvSpPr>
          <p:spPr bwMode="auto">
            <a:xfrm rot="-2682010">
              <a:off x="5138" y="1178"/>
              <a:ext cx="161" cy="81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37" name="AutoShape 231"/>
            <p:cNvSpPr>
              <a:spLocks noChangeArrowheads="1"/>
            </p:cNvSpPr>
            <p:nvPr/>
          </p:nvSpPr>
          <p:spPr bwMode="auto">
            <a:xfrm rot="-2529997">
              <a:off x="5176" y="1184"/>
              <a:ext cx="93" cy="59"/>
            </a:xfrm>
            <a:prstGeom prst="curvedDownArrow">
              <a:avLst>
                <a:gd name="adj1" fmla="val 31525"/>
                <a:gd name="adj2" fmla="val 63051"/>
                <a:gd name="adj3" fmla="val 420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38" name="Freeform 232"/>
            <p:cNvSpPr>
              <a:spLocks/>
            </p:cNvSpPr>
            <p:nvPr/>
          </p:nvSpPr>
          <p:spPr bwMode="auto">
            <a:xfrm>
              <a:off x="2236" y="2266"/>
              <a:ext cx="195" cy="90"/>
            </a:xfrm>
            <a:custGeom>
              <a:avLst/>
              <a:gdLst>
                <a:gd name="T0" fmla="*/ 195 w 177"/>
                <a:gd name="T1" fmla="*/ 0 h 89"/>
                <a:gd name="T2" fmla="*/ 152 w 177"/>
                <a:gd name="T3" fmla="*/ 44 h 89"/>
                <a:gd name="T4" fmla="*/ 171 w 177"/>
                <a:gd name="T5" fmla="*/ 90 h 89"/>
                <a:gd name="T6" fmla="*/ 0 w 177"/>
                <a:gd name="T7" fmla="*/ 36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7"/>
                <a:gd name="T13" fmla="*/ 0 h 89"/>
                <a:gd name="T14" fmla="*/ 177 w 177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7" h="89">
                  <a:moveTo>
                    <a:pt x="177" y="0"/>
                  </a:moveTo>
                  <a:lnTo>
                    <a:pt x="138" y="44"/>
                  </a:lnTo>
                  <a:lnTo>
                    <a:pt x="155" y="89"/>
                  </a:lnTo>
                  <a:lnTo>
                    <a:pt x="0" y="36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39" name="Line 233"/>
            <p:cNvSpPr>
              <a:spLocks noChangeShapeType="1"/>
            </p:cNvSpPr>
            <p:nvPr/>
          </p:nvSpPr>
          <p:spPr bwMode="auto">
            <a:xfrm>
              <a:off x="1668" y="2123"/>
              <a:ext cx="139" cy="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40" name="Freeform 234"/>
            <p:cNvSpPr>
              <a:spLocks/>
            </p:cNvSpPr>
            <p:nvPr/>
          </p:nvSpPr>
          <p:spPr bwMode="auto">
            <a:xfrm>
              <a:off x="1629" y="2149"/>
              <a:ext cx="114" cy="92"/>
            </a:xfrm>
            <a:custGeom>
              <a:avLst/>
              <a:gdLst>
                <a:gd name="T0" fmla="*/ 0 w 103"/>
                <a:gd name="T1" fmla="*/ 68 h 91"/>
                <a:gd name="T2" fmla="*/ 81 w 103"/>
                <a:gd name="T3" fmla="*/ 92 h 91"/>
                <a:gd name="T4" fmla="*/ 114 w 103"/>
                <a:gd name="T5" fmla="*/ 0 h 91"/>
                <a:gd name="T6" fmla="*/ 0 60000 65536"/>
                <a:gd name="T7" fmla="*/ 0 60000 65536"/>
                <a:gd name="T8" fmla="*/ 0 60000 65536"/>
                <a:gd name="T9" fmla="*/ 0 w 103"/>
                <a:gd name="T10" fmla="*/ 0 h 91"/>
                <a:gd name="T11" fmla="*/ 103 w 103"/>
                <a:gd name="T12" fmla="*/ 91 h 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3" h="91">
                  <a:moveTo>
                    <a:pt x="0" y="67"/>
                  </a:moveTo>
                  <a:lnTo>
                    <a:pt x="73" y="91"/>
                  </a:lnTo>
                  <a:lnTo>
                    <a:pt x="103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41" name="Freeform 235"/>
            <p:cNvSpPr>
              <a:spLocks/>
            </p:cNvSpPr>
            <p:nvPr/>
          </p:nvSpPr>
          <p:spPr bwMode="auto">
            <a:xfrm>
              <a:off x="2621" y="2239"/>
              <a:ext cx="57" cy="171"/>
            </a:xfrm>
            <a:custGeom>
              <a:avLst/>
              <a:gdLst>
                <a:gd name="T0" fmla="*/ 10 w 54"/>
                <a:gd name="T1" fmla="*/ 0 h 168"/>
                <a:gd name="T2" fmla="*/ 57 w 54"/>
                <a:gd name="T3" fmla="*/ 55 h 168"/>
                <a:gd name="T4" fmla="*/ 0 w 54"/>
                <a:gd name="T5" fmla="*/ 171 h 168"/>
                <a:gd name="T6" fmla="*/ 0 60000 65536"/>
                <a:gd name="T7" fmla="*/ 0 60000 65536"/>
                <a:gd name="T8" fmla="*/ 0 60000 65536"/>
                <a:gd name="T9" fmla="*/ 0 w 54"/>
                <a:gd name="T10" fmla="*/ 0 h 168"/>
                <a:gd name="T11" fmla="*/ 54 w 54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168">
                  <a:moveTo>
                    <a:pt x="9" y="0"/>
                  </a:moveTo>
                  <a:lnTo>
                    <a:pt x="54" y="54"/>
                  </a:lnTo>
                  <a:lnTo>
                    <a:pt x="0" y="168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42" name="Oval 236"/>
            <p:cNvSpPr>
              <a:spLocks noChangeArrowheads="1"/>
            </p:cNvSpPr>
            <p:nvPr/>
          </p:nvSpPr>
          <p:spPr bwMode="auto">
            <a:xfrm>
              <a:off x="2431" y="2223"/>
              <a:ext cx="226" cy="11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88143" name="Freeform 237"/>
            <p:cNvSpPr>
              <a:spLocks/>
            </p:cNvSpPr>
            <p:nvPr/>
          </p:nvSpPr>
          <p:spPr bwMode="auto">
            <a:xfrm>
              <a:off x="3450" y="1949"/>
              <a:ext cx="269" cy="385"/>
            </a:xfrm>
            <a:custGeom>
              <a:avLst/>
              <a:gdLst>
                <a:gd name="T0" fmla="*/ 269 w 243"/>
                <a:gd name="T1" fmla="*/ 385 h 378"/>
                <a:gd name="T2" fmla="*/ 100 w 243"/>
                <a:gd name="T3" fmla="*/ 257 h 378"/>
                <a:gd name="T4" fmla="*/ 46 w 243"/>
                <a:gd name="T5" fmla="*/ 183 h 378"/>
                <a:gd name="T6" fmla="*/ 0 w 243"/>
                <a:gd name="T7" fmla="*/ 0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3"/>
                <a:gd name="T13" fmla="*/ 0 h 378"/>
                <a:gd name="T14" fmla="*/ 243 w 243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3" h="378">
                  <a:moveTo>
                    <a:pt x="243" y="378"/>
                  </a:moveTo>
                  <a:lnTo>
                    <a:pt x="90" y="252"/>
                  </a:lnTo>
                  <a:lnTo>
                    <a:pt x="42" y="18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44" name="Rectangle 238"/>
            <p:cNvSpPr>
              <a:spLocks noChangeArrowheads="1"/>
            </p:cNvSpPr>
            <p:nvPr/>
          </p:nvSpPr>
          <p:spPr bwMode="auto">
            <a:xfrm rot="1147844">
              <a:off x="1506" y="2164"/>
              <a:ext cx="126" cy="71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45" name="Rectangle 239"/>
            <p:cNvSpPr>
              <a:spLocks noChangeArrowheads="1"/>
            </p:cNvSpPr>
            <p:nvPr/>
          </p:nvSpPr>
          <p:spPr bwMode="auto">
            <a:xfrm rot="1147844">
              <a:off x="1543" y="2069"/>
              <a:ext cx="126" cy="7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46" name="Rectangle 240"/>
            <p:cNvSpPr>
              <a:spLocks noChangeArrowheads="1"/>
            </p:cNvSpPr>
            <p:nvPr/>
          </p:nvSpPr>
          <p:spPr bwMode="auto">
            <a:xfrm rot="1147844">
              <a:off x="1793" y="2202"/>
              <a:ext cx="474" cy="7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47" name="Text Box 241"/>
            <p:cNvSpPr txBox="1">
              <a:spLocks noChangeArrowheads="1"/>
            </p:cNvSpPr>
            <p:nvPr/>
          </p:nvSpPr>
          <p:spPr bwMode="auto">
            <a:xfrm>
              <a:off x="1133" y="1563"/>
              <a:ext cx="1435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ja-JP" sz="1400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Spin Rotators</a:t>
              </a:r>
            </a:p>
            <a:p>
              <a:pPr algn="ctr"/>
              <a:r>
                <a:rPr lang="en-US" altLang="ja-JP" sz="1400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(longitudinal polarization)</a:t>
              </a:r>
              <a:endParaRPr lang="en-US"/>
            </a:p>
          </p:txBody>
        </p:sp>
        <p:sp>
          <p:nvSpPr>
            <p:cNvPr id="88148" name="Oval 242"/>
            <p:cNvSpPr>
              <a:spLocks noChangeArrowheads="1"/>
            </p:cNvSpPr>
            <p:nvPr/>
          </p:nvSpPr>
          <p:spPr bwMode="auto">
            <a:xfrm rot="275636">
              <a:off x="3222" y="2165"/>
              <a:ext cx="160" cy="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49" name="AutoShape 243"/>
            <p:cNvSpPr>
              <a:spLocks noChangeArrowheads="1"/>
            </p:cNvSpPr>
            <p:nvPr/>
          </p:nvSpPr>
          <p:spPr bwMode="auto">
            <a:xfrm rot="427649">
              <a:off x="3263" y="2175"/>
              <a:ext cx="91" cy="60"/>
            </a:xfrm>
            <a:prstGeom prst="curvedDownArrow">
              <a:avLst>
                <a:gd name="adj1" fmla="val 30333"/>
                <a:gd name="adj2" fmla="val 60667"/>
                <a:gd name="adj3" fmla="val 420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50" name="Text Box 244"/>
            <p:cNvSpPr txBox="1">
              <a:spLocks noChangeArrowheads="1"/>
            </p:cNvSpPr>
            <p:nvPr/>
          </p:nvSpPr>
          <p:spPr bwMode="auto">
            <a:xfrm>
              <a:off x="1790" y="1860"/>
              <a:ext cx="1704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ja-JP" sz="1400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Solenoid Partial Siberian Snake</a:t>
              </a:r>
              <a:endParaRPr lang="en-US"/>
            </a:p>
          </p:txBody>
        </p:sp>
        <p:sp>
          <p:nvSpPr>
            <p:cNvPr id="88151" name="Text Box 245"/>
            <p:cNvSpPr txBox="1">
              <a:spLocks noChangeArrowheads="1"/>
            </p:cNvSpPr>
            <p:nvPr/>
          </p:nvSpPr>
          <p:spPr bwMode="auto">
            <a:xfrm>
              <a:off x="4030" y="823"/>
              <a:ext cx="926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ja-JP" sz="1400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Siberian Snakes</a:t>
              </a:r>
              <a:endParaRPr lang="en-US"/>
            </a:p>
          </p:txBody>
        </p:sp>
        <p:sp>
          <p:nvSpPr>
            <p:cNvPr id="88152" name="Line 246"/>
            <p:cNvSpPr>
              <a:spLocks noChangeShapeType="1"/>
            </p:cNvSpPr>
            <p:nvPr/>
          </p:nvSpPr>
          <p:spPr bwMode="auto">
            <a:xfrm>
              <a:off x="3282" y="2013"/>
              <a:ext cx="25" cy="1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53" name="Line 247"/>
            <p:cNvSpPr>
              <a:spLocks noChangeShapeType="1"/>
            </p:cNvSpPr>
            <p:nvPr/>
          </p:nvSpPr>
          <p:spPr bwMode="auto">
            <a:xfrm flipH="1" flipV="1">
              <a:off x="1696" y="1416"/>
              <a:ext cx="60" cy="1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54" name="Line 248"/>
            <p:cNvSpPr>
              <a:spLocks noChangeShapeType="1"/>
            </p:cNvSpPr>
            <p:nvPr/>
          </p:nvSpPr>
          <p:spPr bwMode="auto">
            <a:xfrm flipV="1">
              <a:off x="1863" y="1538"/>
              <a:ext cx="79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55" name="Line 249"/>
            <p:cNvSpPr>
              <a:spLocks noChangeShapeType="1"/>
            </p:cNvSpPr>
            <p:nvPr/>
          </p:nvSpPr>
          <p:spPr bwMode="auto">
            <a:xfrm flipH="1" flipV="1">
              <a:off x="5043" y="1446"/>
              <a:ext cx="34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56" name="Oval 250"/>
            <p:cNvSpPr>
              <a:spLocks noChangeArrowheads="1"/>
            </p:cNvSpPr>
            <p:nvPr/>
          </p:nvSpPr>
          <p:spPr bwMode="auto">
            <a:xfrm rot="2676702">
              <a:off x="3656" y="2546"/>
              <a:ext cx="53" cy="49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57" name="Line 251"/>
            <p:cNvSpPr>
              <a:spLocks noChangeAspect="1" noChangeShapeType="1"/>
            </p:cNvSpPr>
            <p:nvPr/>
          </p:nvSpPr>
          <p:spPr bwMode="auto">
            <a:xfrm rot="2676702">
              <a:off x="3724" y="2556"/>
              <a:ext cx="25" cy="24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58" name="Line 252"/>
            <p:cNvSpPr>
              <a:spLocks noChangeAspect="1" noChangeShapeType="1"/>
            </p:cNvSpPr>
            <p:nvPr/>
          </p:nvSpPr>
          <p:spPr bwMode="auto">
            <a:xfrm rot="2676702">
              <a:off x="3752" y="2555"/>
              <a:ext cx="25" cy="24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59" name="Line 253"/>
            <p:cNvSpPr>
              <a:spLocks noChangeAspect="1" noChangeShapeType="1"/>
            </p:cNvSpPr>
            <p:nvPr/>
          </p:nvSpPr>
          <p:spPr bwMode="auto">
            <a:xfrm rot="-2723298">
              <a:off x="3679" y="2510"/>
              <a:ext cx="23" cy="25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60" name="Line 254"/>
            <p:cNvSpPr>
              <a:spLocks noChangeAspect="1" noChangeShapeType="1"/>
            </p:cNvSpPr>
            <p:nvPr/>
          </p:nvSpPr>
          <p:spPr bwMode="auto">
            <a:xfrm rot="-2723298">
              <a:off x="3680" y="2484"/>
              <a:ext cx="22" cy="25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61" name="Oval 255"/>
            <p:cNvSpPr>
              <a:spLocks noChangeArrowheads="1"/>
            </p:cNvSpPr>
            <p:nvPr/>
          </p:nvSpPr>
          <p:spPr bwMode="auto">
            <a:xfrm rot="6499683">
              <a:off x="2479" y="2362"/>
              <a:ext cx="48" cy="54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62" name="Line 256"/>
            <p:cNvSpPr>
              <a:spLocks noChangeAspect="1" noChangeShapeType="1"/>
            </p:cNvSpPr>
            <p:nvPr/>
          </p:nvSpPr>
          <p:spPr bwMode="auto">
            <a:xfrm rot="6499683">
              <a:off x="2516" y="2418"/>
              <a:ext cx="24" cy="25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63" name="Line 257"/>
            <p:cNvSpPr>
              <a:spLocks noChangeAspect="1" noChangeShapeType="1"/>
            </p:cNvSpPr>
            <p:nvPr/>
          </p:nvSpPr>
          <p:spPr bwMode="auto">
            <a:xfrm rot="6499683">
              <a:off x="2529" y="2442"/>
              <a:ext cx="23" cy="26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64" name="Line 258"/>
            <p:cNvSpPr>
              <a:spLocks noChangeAspect="1" noChangeShapeType="1"/>
            </p:cNvSpPr>
            <p:nvPr/>
          </p:nvSpPr>
          <p:spPr bwMode="auto">
            <a:xfrm rot="1099684">
              <a:off x="2539" y="2363"/>
              <a:ext cx="25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65" name="Line 259"/>
            <p:cNvSpPr>
              <a:spLocks noChangeAspect="1" noChangeShapeType="1"/>
            </p:cNvSpPr>
            <p:nvPr/>
          </p:nvSpPr>
          <p:spPr bwMode="auto">
            <a:xfrm rot="1099684">
              <a:off x="2564" y="2351"/>
              <a:ext cx="26" cy="24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66" name="Oval 260"/>
            <p:cNvSpPr>
              <a:spLocks noChangeArrowheads="1"/>
            </p:cNvSpPr>
            <p:nvPr/>
          </p:nvSpPr>
          <p:spPr bwMode="auto">
            <a:xfrm rot="5400000">
              <a:off x="3656" y="616"/>
              <a:ext cx="49" cy="53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67" name="Line 261"/>
            <p:cNvSpPr>
              <a:spLocks noChangeAspect="1" noChangeShapeType="1"/>
            </p:cNvSpPr>
            <p:nvPr/>
          </p:nvSpPr>
          <p:spPr bwMode="auto">
            <a:xfrm rot="5400000">
              <a:off x="3708" y="662"/>
              <a:ext cx="24" cy="25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68" name="Line 262"/>
            <p:cNvSpPr>
              <a:spLocks noChangeAspect="1" noChangeShapeType="1"/>
            </p:cNvSpPr>
            <p:nvPr/>
          </p:nvSpPr>
          <p:spPr bwMode="auto">
            <a:xfrm rot="5400000">
              <a:off x="3728" y="681"/>
              <a:ext cx="23" cy="26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69" name="Line 263"/>
            <p:cNvSpPr>
              <a:spLocks noChangeAspect="1" noChangeShapeType="1"/>
            </p:cNvSpPr>
            <p:nvPr/>
          </p:nvSpPr>
          <p:spPr bwMode="auto">
            <a:xfrm>
              <a:off x="3710" y="603"/>
              <a:ext cx="26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70" name="Line 264"/>
            <p:cNvSpPr>
              <a:spLocks noChangeAspect="1" noChangeShapeType="1"/>
            </p:cNvSpPr>
            <p:nvPr/>
          </p:nvSpPr>
          <p:spPr bwMode="auto">
            <a:xfrm>
              <a:off x="3730" y="584"/>
              <a:ext cx="25" cy="24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71" name="Oval 265"/>
            <p:cNvSpPr>
              <a:spLocks noChangeArrowheads="1"/>
            </p:cNvSpPr>
            <p:nvPr/>
          </p:nvSpPr>
          <p:spPr bwMode="auto">
            <a:xfrm rot="-5400000">
              <a:off x="3640" y="544"/>
              <a:ext cx="49" cy="54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72" name="Line 266"/>
            <p:cNvSpPr>
              <a:spLocks noChangeAspect="1" noChangeShapeType="1"/>
            </p:cNvSpPr>
            <p:nvPr/>
          </p:nvSpPr>
          <p:spPr bwMode="auto">
            <a:xfrm rot="-5400000">
              <a:off x="3613" y="523"/>
              <a:ext cx="23" cy="25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73" name="Line 267"/>
            <p:cNvSpPr>
              <a:spLocks noChangeAspect="1" noChangeShapeType="1"/>
            </p:cNvSpPr>
            <p:nvPr/>
          </p:nvSpPr>
          <p:spPr bwMode="auto">
            <a:xfrm rot="-5400000">
              <a:off x="3593" y="505"/>
              <a:ext cx="24" cy="26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74" name="Line 268"/>
            <p:cNvSpPr>
              <a:spLocks noChangeAspect="1" noChangeShapeType="1"/>
            </p:cNvSpPr>
            <p:nvPr/>
          </p:nvSpPr>
          <p:spPr bwMode="auto">
            <a:xfrm rot="10800000">
              <a:off x="3608" y="585"/>
              <a:ext cx="26" cy="24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75" name="Line 269"/>
            <p:cNvSpPr>
              <a:spLocks noChangeAspect="1" noChangeShapeType="1"/>
            </p:cNvSpPr>
            <p:nvPr/>
          </p:nvSpPr>
          <p:spPr bwMode="auto">
            <a:xfrm rot="10800000">
              <a:off x="3589" y="604"/>
              <a:ext cx="25" cy="22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76" name="Rectangle 270"/>
            <p:cNvSpPr>
              <a:spLocks noChangeArrowheads="1"/>
            </p:cNvSpPr>
            <p:nvPr/>
          </p:nvSpPr>
          <p:spPr bwMode="auto">
            <a:xfrm>
              <a:off x="1171" y="2415"/>
              <a:ext cx="108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ja-JP" sz="1400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200 MeV Polarimeter</a:t>
              </a:r>
              <a:endParaRPr lang="en-US"/>
            </a:p>
          </p:txBody>
        </p:sp>
        <p:sp>
          <p:nvSpPr>
            <p:cNvPr id="88177" name="Rectangle 271"/>
            <p:cNvSpPr>
              <a:spLocks noChangeArrowheads="1"/>
            </p:cNvSpPr>
            <p:nvPr/>
          </p:nvSpPr>
          <p:spPr bwMode="auto">
            <a:xfrm>
              <a:off x="3984" y="2277"/>
              <a:ext cx="1276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ja-JP" sz="1400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AGS Internal Polarimeter</a:t>
              </a:r>
              <a:endParaRPr lang="en-US"/>
            </a:p>
          </p:txBody>
        </p:sp>
        <p:sp>
          <p:nvSpPr>
            <p:cNvPr id="88178" name="Rectangle 272"/>
            <p:cNvSpPr>
              <a:spLocks noChangeArrowheads="1"/>
            </p:cNvSpPr>
            <p:nvPr/>
          </p:nvSpPr>
          <p:spPr bwMode="auto">
            <a:xfrm rot="2732973">
              <a:off x="2639" y="2520"/>
              <a:ext cx="97" cy="64"/>
            </a:xfrm>
            <a:prstGeom prst="rect">
              <a:avLst/>
            </a:prstGeom>
            <a:solidFill>
              <a:srgbClr val="33CC3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88179" name="Rectangle 273"/>
            <p:cNvSpPr>
              <a:spLocks noChangeArrowheads="1"/>
            </p:cNvSpPr>
            <p:nvPr/>
          </p:nvSpPr>
          <p:spPr bwMode="auto">
            <a:xfrm>
              <a:off x="2236" y="2659"/>
              <a:ext cx="49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ja-JP" sz="1400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Rf Dipole</a:t>
              </a:r>
              <a:endParaRPr lang="en-US"/>
            </a:p>
          </p:txBody>
        </p:sp>
        <p:sp>
          <p:nvSpPr>
            <p:cNvPr id="88180" name="Line 274"/>
            <p:cNvSpPr>
              <a:spLocks noChangeShapeType="1"/>
            </p:cNvSpPr>
            <p:nvPr/>
          </p:nvSpPr>
          <p:spPr bwMode="auto">
            <a:xfrm flipV="1">
              <a:off x="2537" y="2582"/>
              <a:ext cx="110" cy="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81" name="Line 275"/>
            <p:cNvSpPr>
              <a:spLocks noChangeShapeType="1"/>
            </p:cNvSpPr>
            <p:nvPr/>
          </p:nvSpPr>
          <p:spPr bwMode="auto">
            <a:xfrm flipH="1">
              <a:off x="3782" y="2379"/>
              <a:ext cx="184" cy="1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82" name="Line 276"/>
            <p:cNvSpPr>
              <a:spLocks noChangeShapeType="1"/>
            </p:cNvSpPr>
            <p:nvPr/>
          </p:nvSpPr>
          <p:spPr bwMode="auto">
            <a:xfrm flipV="1">
              <a:off x="2298" y="2415"/>
              <a:ext cx="154" cy="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83" name="Rectangle 277"/>
            <p:cNvSpPr>
              <a:spLocks noChangeArrowheads="1"/>
            </p:cNvSpPr>
            <p:nvPr/>
          </p:nvSpPr>
          <p:spPr bwMode="auto">
            <a:xfrm>
              <a:off x="3945" y="321"/>
              <a:ext cx="113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ja-JP" sz="1400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RHIC pC Polarimeters</a:t>
              </a:r>
              <a:endParaRPr lang="en-US"/>
            </a:p>
          </p:txBody>
        </p:sp>
        <p:sp>
          <p:nvSpPr>
            <p:cNvPr id="88184" name="Line 278"/>
            <p:cNvSpPr>
              <a:spLocks noChangeShapeType="1"/>
            </p:cNvSpPr>
            <p:nvPr/>
          </p:nvSpPr>
          <p:spPr bwMode="auto">
            <a:xfrm flipH="1">
              <a:off x="3724" y="460"/>
              <a:ext cx="183" cy="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85" name="Oval 279"/>
            <p:cNvSpPr>
              <a:spLocks noChangeArrowheads="1"/>
            </p:cNvSpPr>
            <p:nvPr/>
          </p:nvSpPr>
          <p:spPr bwMode="auto">
            <a:xfrm rot="8100306">
              <a:off x="3411" y="575"/>
              <a:ext cx="53" cy="49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grpSp>
          <p:nvGrpSpPr>
            <p:cNvPr id="88186" name="Group 280"/>
            <p:cNvGrpSpPr>
              <a:grpSpLocks/>
            </p:cNvGrpSpPr>
            <p:nvPr/>
          </p:nvGrpSpPr>
          <p:grpSpPr bwMode="auto">
            <a:xfrm rot="2700306">
              <a:off x="3419" y="639"/>
              <a:ext cx="41" cy="45"/>
              <a:chOff x="3936" y="1517"/>
              <a:chExt cx="41" cy="41"/>
            </a:xfrm>
          </p:grpSpPr>
          <p:sp>
            <p:nvSpPr>
              <p:cNvPr id="88222" name="Line 281"/>
              <p:cNvSpPr>
                <a:spLocks noChangeAspect="1" noChangeShapeType="1"/>
              </p:cNvSpPr>
              <p:nvPr/>
            </p:nvSpPr>
            <p:spPr bwMode="auto">
              <a:xfrm rot="5400000">
                <a:off x="3936" y="1517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88223" name="Line 282"/>
              <p:cNvSpPr>
                <a:spLocks noChangeAspect="1" noChangeShapeType="1"/>
              </p:cNvSpPr>
              <p:nvPr/>
            </p:nvSpPr>
            <p:spPr bwMode="auto">
              <a:xfrm rot="5400000">
                <a:off x="3954" y="1535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88187" name="Group 283"/>
            <p:cNvGrpSpPr>
              <a:grpSpLocks/>
            </p:cNvGrpSpPr>
            <p:nvPr/>
          </p:nvGrpSpPr>
          <p:grpSpPr bwMode="auto">
            <a:xfrm rot="2700306">
              <a:off x="3420" y="521"/>
              <a:ext cx="42" cy="45"/>
              <a:chOff x="3936" y="1517"/>
              <a:chExt cx="41" cy="41"/>
            </a:xfrm>
          </p:grpSpPr>
          <p:sp>
            <p:nvSpPr>
              <p:cNvPr id="88220" name="Line 284"/>
              <p:cNvSpPr>
                <a:spLocks noChangeAspect="1" noChangeShapeType="1"/>
              </p:cNvSpPr>
              <p:nvPr/>
            </p:nvSpPr>
            <p:spPr bwMode="auto">
              <a:xfrm rot="5400000">
                <a:off x="3936" y="1517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88221" name="Line 285"/>
              <p:cNvSpPr>
                <a:spLocks noChangeAspect="1" noChangeShapeType="1"/>
              </p:cNvSpPr>
              <p:nvPr/>
            </p:nvSpPr>
            <p:spPr bwMode="auto">
              <a:xfrm rot="5400000">
                <a:off x="3954" y="1535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88188" name="Rectangle 286"/>
            <p:cNvSpPr>
              <a:spLocks noChangeArrowheads="1"/>
            </p:cNvSpPr>
            <p:nvPr/>
          </p:nvSpPr>
          <p:spPr bwMode="auto">
            <a:xfrm>
              <a:off x="1665" y="326"/>
              <a:ext cx="149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ja-JP" sz="1400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Absolute Polarimeter (H</a:t>
              </a:r>
              <a:r>
                <a:rPr lang="en-US" altLang="ja-JP" sz="1400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  <a:sym typeface="Symbol" pitchFamily="18" charset="2"/>
                </a:rPr>
                <a:t></a:t>
              </a:r>
              <a:r>
                <a:rPr lang="en-US" altLang="ja-JP" sz="1400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 jet)</a:t>
              </a:r>
              <a:endParaRPr lang="en-US"/>
            </a:p>
          </p:txBody>
        </p:sp>
        <p:sp>
          <p:nvSpPr>
            <p:cNvPr id="88189" name="Line 287"/>
            <p:cNvSpPr>
              <a:spLocks noChangeShapeType="1"/>
            </p:cNvSpPr>
            <p:nvPr/>
          </p:nvSpPr>
          <p:spPr bwMode="auto">
            <a:xfrm>
              <a:off x="3116" y="444"/>
              <a:ext cx="254" cy="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90" name="Line 288"/>
            <p:cNvSpPr>
              <a:spLocks noChangeShapeType="1"/>
            </p:cNvSpPr>
            <p:nvPr/>
          </p:nvSpPr>
          <p:spPr bwMode="auto">
            <a:xfrm>
              <a:off x="1356" y="2052"/>
              <a:ext cx="130" cy="1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91" name="Oval 289"/>
            <p:cNvSpPr>
              <a:spLocks noChangeArrowheads="1"/>
            </p:cNvSpPr>
            <p:nvPr/>
          </p:nvSpPr>
          <p:spPr bwMode="auto">
            <a:xfrm rot="3845359">
              <a:off x="3508" y="2611"/>
              <a:ext cx="49" cy="53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92" name="Line 290"/>
            <p:cNvSpPr>
              <a:spLocks noChangeAspect="1" noChangeShapeType="1"/>
            </p:cNvSpPr>
            <p:nvPr/>
          </p:nvSpPr>
          <p:spPr bwMode="auto">
            <a:xfrm rot="3845359">
              <a:off x="3571" y="2638"/>
              <a:ext cx="24" cy="26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93" name="Line 291"/>
            <p:cNvSpPr>
              <a:spLocks noChangeAspect="1" noChangeShapeType="1"/>
            </p:cNvSpPr>
            <p:nvPr/>
          </p:nvSpPr>
          <p:spPr bwMode="auto">
            <a:xfrm rot="3845359">
              <a:off x="3598" y="2647"/>
              <a:ext cx="23" cy="25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94" name="Line 292"/>
            <p:cNvSpPr>
              <a:spLocks noChangeAspect="1" noChangeShapeType="1"/>
            </p:cNvSpPr>
            <p:nvPr/>
          </p:nvSpPr>
          <p:spPr bwMode="auto">
            <a:xfrm rot="-1554641">
              <a:off x="3545" y="2583"/>
              <a:ext cx="25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95" name="Line 293"/>
            <p:cNvSpPr>
              <a:spLocks noChangeAspect="1" noChangeShapeType="1"/>
            </p:cNvSpPr>
            <p:nvPr/>
          </p:nvSpPr>
          <p:spPr bwMode="auto">
            <a:xfrm rot="-1554641">
              <a:off x="3554" y="2558"/>
              <a:ext cx="26" cy="24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96" name="Rectangle 294"/>
            <p:cNvSpPr>
              <a:spLocks noChangeArrowheads="1"/>
            </p:cNvSpPr>
            <p:nvPr/>
          </p:nvSpPr>
          <p:spPr bwMode="auto">
            <a:xfrm>
              <a:off x="3942" y="2484"/>
              <a:ext cx="108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ja-JP" sz="1400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AGS pC Polarimeters</a:t>
              </a:r>
              <a:endParaRPr lang="en-US"/>
            </a:p>
          </p:txBody>
        </p:sp>
        <p:sp>
          <p:nvSpPr>
            <p:cNvPr id="88197" name="Line 295"/>
            <p:cNvSpPr>
              <a:spLocks noChangeShapeType="1"/>
            </p:cNvSpPr>
            <p:nvPr/>
          </p:nvSpPr>
          <p:spPr bwMode="auto">
            <a:xfrm flipH="1">
              <a:off x="3632" y="2563"/>
              <a:ext cx="281" cy="1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98" name="Text Box 296"/>
            <p:cNvSpPr txBox="1">
              <a:spLocks noChangeArrowheads="1"/>
            </p:cNvSpPr>
            <p:nvPr/>
          </p:nvSpPr>
          <p:spPr bwMode="auto">
            <a:xfrm>
              <a:off x="3826" y="2624"/>
              <a:ext cx="1531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ja-JP" sz="1400" b="1">
                  <a:solidFill>
                    <a:srgbClr val="CC3300"/>
                  </a:solidFill>
                  <a:latin typeface="Times New Roman" pitchFamily="18" charset="0"/>
                  <a:ea typeface="MS Mincho"/>
                  <a:cs typeface="MS Mincho"/>
                </a:rPr>
                <a:t>Strong Helical AGS Snake</a:t>
              </a:r>
              <a:endParaRPr lang="en-US"/>
            </a:p>
          </p:txBody>
        </p:sp>
        <p:sp>
          <p:nvSpPr>
            <p:cNvPr id="88199" name="Line 297"/>
            <p:cNvSpPr>
              <a:spLocks noChangeShapeType="1"/>
            </p:cNvSpPr>
            <p:nvPr/>
          </p:nvSpPr>
          <p:spPr bwMode="auto">
            <a:xfrm flipH="1" flipV="1">
              <a:off x="2939" y="2679"/>
              <a:ext cx="921" cy="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88200" name="Group 298"/>
            <p:cNvGrpSpPr>
              <a:grpSpLocks/>
            </p:cNvGrpSpPr>
            <p:nvPr/>
          </p:nvGrpSpPr>
          <p:grpSpPr bwMode="auto">
            <a:xfrm>
              <a:off x="3691" y="2298"/>
              <a:ext cx="89" cy="146"/>
              <a:chOff x="5420" y="4309"/>
              <a:chExt cx="136" cy="211"/>
            </a:xfrm>
          </p:grpSpPr>
          <p:sp>
            <p:nvSpPr>
              <p:cNvPr id="88218" name="Oval 299"/>
              <p:cNvSpPr>
                <a:spLocks noChangeArrowheads="1"/>
              </p:cNvSpPr>
              <p:nvPr/>
            </p:nvSpPr>
            <p:spPr bwMode="auto">
              <a:xfrm rot="3438710">
                <a:off x="5382" y="4347"/>
                <a:ext cx="211" cy="13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8219" name="AutoShape 300"/>
              <p:cNvSpPr>
                <a:spLocks noChangeArrowheads="1"/>
              </p:cNvSpPr>
              <p:nvPr/>
            </p:nvSpPr>
            <p:spPr bwMode="auto">
              <a:xfrm rot="3590724">
                <a:off x="5435" y="4371"/>
                <a:ext cx="122" cy="98"/>
              </a:xfrm>
              <a:prstGeom prst="curvedDownArrow">
                <a:avLst>
                  <a:gd name="adj1" fmla="val 24898"/>
                  <a:gd name="adj2" fmla="val 49796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88201" name="Text Box 301"/>
            <p:cNvSpPr txBox="1">
              <a:spLocks noChangeArrowheads="1"/>
            </p:cNvSpPr>
            <p:nvPr/>
          </p:nvSpPr>
          <p:spPr bwMode="auto">
            <a:xfrm>
              <a:off x="3935" y="2069"/>
              <a:ext cx="1622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ja-JP" sz="1400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Helical Partial Siberian Snake</a:t>
              </a:r>
              <a:endParaRPr lang="en-US"/>
            </a:p>
          </p:txBody>
        </p:sp>
        <p:sp>
          <p:nvSpPr>
            <p:cNvPr id="88202" name="Line 302"/>
            <p:cNvSpPr>
              <a:spLocks noChangeShapeType="1"/>
            </p:cNvSpPr>
            <p:nvPr/>
          </p:nvSpPr>
          <p:spPr bwMode="auto">
            <a:xfrm flipH="1">
              <a:off x="3811" y="2182"/>
              <a:ext cx="173" cy="1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203" name="Text Box 303"/>
            <p:cNvSpPr txBox="1">
              <a:spLocks noChangeArrowheads="1"/>
            </p:cNvSpPr>
            <p:nvPr/>
          </p:nvSpPr>
          <p:spPr bwMode="auto">
            <a:xfrm>
              <a:off x="3506" y="1779"/>
              <a:ext cx="1434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ja-JP" sz="1400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Spin Rotators</a:t>
              </a:r>
            </a:p>
            <a:p>
              <a:pPr algn="ctr"/>
              <a:r>
                <a:rPr lang="en-US" altLang="ja-JP" sz="1400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(longitudinal polarization)</a:t>
              </a:r>
              <a:endParaRPr lang="en-US"/>
            </a:p>
          </p:txBody>
        </p:sp>
        <p:sp>
          <p:nvSpPr>
            <p:cNvPr id="88204" name="Line 304"/>
            <p:cNvSpPr>
              <a:spLocks noChangeShapeType="1"/>
            </p:cNvSpPr>
            <p:nvPr/>
          </p:nvSpPr>
          <p:spPr bwMode="auto">
            <a:xfrm flipH="1" flipV="1">
              <a:off x="3729" y="1726"/>
              <a:ext cx="100" cy="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205" name="Line 305"/>
            <p:cNvSpPr>
              <a:spLocks noChangeShapeType="1"/>
            </p:cNvSpPr>
            <p:nvPr/>
          </p:nvSpPr>
          <p:spPr bwMode="auto">
            <a:xfrm flipH="1" flipV="1">
              <a:off x="3295" y="1702"/>
              <a:ext cx="523" cy="1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206" name="Rectangle 306"/>
            <p:cNvSpPr>
              <a:spLocks noChangeArrowheads="1"/>
            </p:cNvSpPr>
            <p:nvPr/>
          </p:nvSpPr>
          <p:spPr bwMode="auto">
            <a:xfrm rot="-1213039">
              <a:off x="4973" y="1369"/>
              <a:ext cx="105" cy="60"/>
            </a:xfrm>
            <a:prstGeom prst="rect">
              <a:avLst/>
            </a:prstGeom>
            <a:solidFill>
              <a:srgbClr val="33CC3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88207" name="Text Box 307"/>
            <p:cNvSpPr txBox="1">
              <a:spLocks noChangeArrowheads="1"/>
            </p:cNvSpPr>
            <p:nvPr/>
          </p:nvSpPr>
          <p:spPr bwMode="auto">
            <a:xfrm>
              <a:off x="4893" y="1605"/>
              <a:ext cx="71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ja-JP" sz="1400">
                  <a:solidFill>
                    <a:srgbClr val="663300"/>
                  </a:solidFill>
                  <a:latin typeface="Times New Roman" pitchFamily="18" charset="0"/>
                  <a:ea typeface="MS Mincho"/>
                  <a:cs typeface="MS Mincho"/>
                </a:rPr>
                <a:t>Spin flipper</a:t>
              </a:r>
              <a:endParaRPr lang="en-US"/>
            </a:p>
          </p:txBody>
        </p:sp>
        <p:sp>
          <p:nvSpPr>
            <p:cNvPr id="88208" name="Line 308"/>
            <p:cNvSpPr>
              <a:spLocks noChangeShapeType="1"/>
            </p:cNvSpPr>
            <p:nvPr/>
          </p:nvSpPr>
          <p:spPr bwMode="auto">
            <a:xfrm>
              <a:off x="4826" y="931"/>
              <a:ext cx="357" cy="2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209" name="Text Box 309"/>
            <p:cNvSpPr txBox="1">
              <a:spLocks noChangeArrowheads="1"/>
            </p:cNvSpPr>
            <p:nvPr/>
          </p:nvSpPr>
          <p:spPr bwMode="auto">
            <a:xfrm>
              <a:off x="2072" y="866"/>
              <a:ext cx="92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ja-JP" sz="1400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Siberian Snakes</a:t>
              </a:r>
              <a:endParaRPr lang="en-US"/>
            </a:p>
          </p:txBody>
        </p:sp>
        <p:sp>
          <p:nvSpPr>
            <p:cNvPr id="88210" name="Line 310"/>
            <p:cNvSpPr>
              <a:spLocks noChangeShapeType="1"/>
            </p:cNvSpPr>
            <p:nvPr/>
          </p:nvSpPr>
          <p:spPr bwMode="auto">
            <a:xfrm flipH="1">
              <a:off x="1797" y="976"/>
              <a:ext cx="27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88211" name="Group 311"/>
            <p:cNvGrpSpPr>
              <a:grpSpLocks/>
            </p:cNvGrpSpPr>
            <p:nvPr/>
          </p:nvGrpSpPr>
          <p:grpSpPr bwMode="auto">
            <a:xfrm rot="-2695348">
              <a:off x="2796" y="2555"/>
              <a:ext cx="89" cy="146"/>
              <a:chOff x="5420" y="4309"/>
              <a:chExt cx="136" cy="211"/>
            </a:xfrm>
          </p:grpSpPr>
          <p:sp>
            <p:nvSpPr>
              <p:cNvPr id="88216" name="Oval 312"/>
              <p:cNvSpPr>
                <a:spLocks noChangeArrowheads="1"/>
              </p:cNvSpPr>
              <p:nvPr/>
            </p:nvSpPr>
            <p:spPr bwMode="auto">
              <a:xfrm rot="3438710">
                <a:off x="5382" y="4347"/>
                <a:ext cx="211" cy="13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8217" name="AutoShape 313"/>
              <p:cNvSpPr>
                <a:spLocks noChangeArrowheads="1"/>
              </p:cNvSpPr>
              <p:nvPr/>
            </p:nvSpPr>
            <p:spPr bwMode="auto">
              <a:xfrm rot="3590724">
                <a:off x="5435" y="4371"/>
                <a:ext cx="122" cy="98"/>
              </a:xfrm>
              <a:prstGeom prst="curvedDownArrow">
                <a:avLst>
                  <a:gd name="adj1" fmla="val 24898"/>
                  <a:gd name="adj2" fmla="val 49796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88212" name="Rectangle 314"/>
            <p:cNvSpPr>
              <a:spLocks noChangeArrowheads="1"/>
            </p:cNvSpPr>
            <p:nvPr/>
          </p:nvSpPr>
          <p:spPr bwMode="auto">
            <a:xfrm>
              <a:off x="3295" y="1349"/>
              <a:ext cx="37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ja-JP" sz="1400" b="1" i="1" u="sng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STAR</a:t>
              </a:r>
              <a:endParaRPr lang="en-US"/>
            </a:p>
          </p:txBody>
        </p:sp>
        <p:sp>
          <p:nvSpPr>
            <p:cNvPr id="88213" name="Rectangle 315"/>
            <p:cNvSpPr>
              <a:spLocks noChangeArrowheads="1"/>
            </p:cNvSpPr>
            <p:nvPr/>
          </p:nvSpPr>
          <p:spPr bwMode="auto">
            <a:xfrm>
              <a:off x="1442" y="572"/>
              <a:ext cx="57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ja-JP" sz="1400" b="1" i="1" u="sng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PHOBOS</a:t>
              </a:r>
              <a:endParaRPr lang="en-US"/>
            </a:p>
          </p:txBody>
        </p:sp>
        <p:sp>
          <p:nvSpPr>
            <p:cNvPr id="88214" name="Rectangle 316"/>
            <p:cNvSpPr>
              <a:spLocks noChangeArrowheads="1"/>
            </p:cNvSpPr>
            <p:nvPr/>
          </p:nvSpPr>
          <p:spPr bwMode="auto">
            <a:xfrm>
              <a:off x="1092" y="1902"/>
              <a:ext cx="84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ja-JP" sz="1400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Pol. H</a:t>
              </a:r>
              <a:r>
                <a:rPr lang="en-US" altLang="ja-JP" sz="2400" baseline="30000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-</a:t>
              </a:r>
              <a:r>
                <a:rPr lang="en-US" altLang="ja-JP" sz="1400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 Source</a:t>
              </a:r>
              <a:endParaRPr lang="en-US"/>
            </a:p>
          </p:txBody>
        </p:sp>
        <p:sp>
          <p:nvSpPr>
            <p:cNvPr id="88215" name="Rectangle 317"/>
            <p:cNvSpPr>
              <a:spLocks noChangeArrowheads="1"/>
            </p:cNvSpPr>
            <p:nvPr/>
          </p:nvSpPr>
          <p:spPr bwMode="auto">
            <a:xfrm>
              <a:off x="2022" y="2073"/>
              <a:ext cx="369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ja-JP" sz="1200" b="1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LINAC</a:t>
              </a:r>
              <a:endParaRPr lang="en-US"/>
            </a:p>
          </p:txBody>
        </p:sp>
      </p:grpSp>
      <p:sp>
        <p:nvSpPr>
          <p:cNvPr id="88069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  </a:t>
            </a:r>
            <a:fld id="{573516D3-D695-46C3-9329-24E569ED3449}" type="slidenum">
              <a:rPr lang="en-US" smtClean="0">
                <a:ea typeface="ＭＳ Ｐゴシック"/>
                <a:cs typeface="ＭＳ Ｐゴシック"/>
              </a:rPr>
              <a:pPr/>
              <a:t>4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152400"/>
            <a:ext cx="52578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cs typeface="+mj-cs"/>
              </a:rPr>
              <a:t>STAR</a:t>
            </a:r>
            <a:r>
              <a:rPr lang="en-US" dirty="0" smtClean="0">
                <a:cs typeface="+mj-cs"/>
              </a:rPr>
              <a:t> detector in two views</a:t>
            </a:r>
            <a:endParaRPr lang="en-US" i="1" dirty="0" smtClean="0">
              <a:cs typeface="+mj-cs"/>
            </a:endParaRP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4" b="6613"/>
          <a:stretch>
            <a:fillRect/>
          </a:stretch>
        </p:blipFill>
        <p:spPr bwMode="auto">
          <a:xfrm>
            <a:off x="633413" y="2393950"/>
            <a:ext cx="807720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66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3892" name="Text Box 4"/>
          <p:cNvSpPr txBox="1">
            <a:spLocks noChangeArrowheads="1"/>
          </p:cNvSpPr>
          <p:nvPr/>
        </p:nvSpPr>
        <p:spPr bwMode="auto">
          <a:xfrm>
            <a:off x="4214813" y="2439988"/>
            <a:ext cx="9144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cs typeface="+mn-cs"/>
              </a:rPr>
              <a:t>BEMC</a:t>
            </a:r>
          </a:p>
        </p:txBody>
      </p:sp>
      <p:sp>
        <p:nvSpPr>
          <p:cNvPr id="293893" name="Text Box 5"/>
          <p:cNvSpPr txBox="1">
            <a:spLocks noChangeArrowheads="1"/>
          </p:cNvSpPr>
          <p:nvPr/>
        </p:nvSpPr>
        <p:spPr bwMode="auto">
          <a:xfrm>
            <a:off x="5967413" y="2971800"/>
            <a:ext cx="914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cs typeface="+mn-cs"/>
              </a:rPr>
              <a:t>EEMC</a:t>
            </a:r>
          </a:p>
        </p:txBody>
      </p:sp>
      <p:sp>
        <p:nvSpPr>
          <p:cNvPr id="293894" name="Text Box 6"/>
          <p:cNvSpPr txBox="1">
            <a:spLocks noChangeArrowheads="1"/>
          </p:cNvSpPr>
          <p:nvPr/>
        </p:nvSpPr>
        <p:spPr bwMode="auto">
          <a:xfrm>
            <a:off x="7567613" y="2955925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cs typeface="+mn-cs"/>
              </a:rPr>
              <a:t>FMS</a:t>
            </a:r>
          </a:p>
        </p:txBody>
      </p:sp>
      <p:sp>
        <p:nvSpPr>
          <p:cNvPr id="293895" name="Text Box 7"/>
          <p:cNvSpPr txBox="1">
            <a:spLocks noChangeArrowheads="1"/>
          </p:cNvSpPr>
          <p:nvPr/>
        </p:nvSpPr>
        <p:spPr bwMode="auto">
          <a:xfrm>
            <a:off x="609600" y="3154363"/>
            <a:ext cx="91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cs typeface="+mn-cs"/>
              </a:rPr>
              <a:t>FPD</a:t>
            </a:r>
          </a:p>
        </p:txBody>
      </p:sp>
      <p:sp>
        <p:nvSpPr>
          <p:cNvPr id="293896" name="Text Box 8"/>
          <p:cNvSpPr txBox="1">
            <a:spLocks noChangeArrowheads="1"/>
          </p:cNvSpPr>
          <p:nvPr/>
        </p:nvSpPr>
        <p:spPr bwMode="auto">
          <a:xfrm>
            <a:off x="3833813" y="3111500"/>
            <a:ext cx="685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cs typeface="+mn-cs"/>
              </a:rPr>
              <a:t>TPC</a:t>
            </a:r>
          </a:p>
        </p:txBody>
      </p:sp>
      <p:sp>
        <p:nvSpPr>
          <p:cNvPr id="293897" name="Text Box 9"/>
          <p:cNvSpPr txBox="1">
            <a:spLocks noChangeArrowheads="1"/>
          </p:cNvSpPr>
          <p:nvPr/>
        </p:nvSpPr>
        <p:spPr bwMode="auto">
          <a:xfrm>
            <a:off x="6272213" y="39624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cs typeface="+mn-cs"/>
              </a:rPr>
              <a:t>BBC</a:t>
            </a:r>
          </a:p>
        </p:txBody>
      </p:sp>
      <p:pic>
        <p:nvPicPr>
          <p:cNvPr id="293898" name="Picture 10"/>
          <p:cNvPicPr>
            <a:picLocks noChangeArrowheads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4"/>
          <a:stretch>
            <a:fillRect/>
          </a:stretch>
        </p:blipFill>
        <p:spPr bwMode="auto">
          <a:xfrm>
            <a:off x="0" y="0"/>
            <a:ext cx="3581400" cy="2667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9389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85800" y="5257800"/>
            <a:ext cx="8229600" cy="14478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5000"/>
              </a:spcBef>
              <a:defRPr/>
            </a:pPr>
            <a:r>
              <a:rPr lang="en-US" sz="1800" dirty="0" smtClean="0">
                <a:cs typeface="+mn-cs"/>
              </a:rPr>
              <a:t>High precision tracking with the TPC</a:t>
            </a:r>
          </a:p>
          <a:p>
            <a:pPr eaLnBrk="1" hangingPunct="1">
              <a:spcBef>
                <a:spcPct val="5000"/>
              </a:spcBef>
              <a:defRPr/>
            </a:pPr>
            <a:r>
              <a:rPr lang="en-US" sz="1800" dirty="0" smtClean="0">
                <a:cs typeface="+mn-cs"/>
              </a:rPr>
              <a:t>Electromagnetic </a:t>
            </a:r>
            <a:r>
              <a:rPr lang="en-US" sz="1800" dirty="0" err="1" smtClean="0">
                <a:cs typeface="+mn-cs"/>
              </a:rPr>
              <a:t>calorimetry</a:t>
            </a:r>
            <a:r>
              <a:rPr lang="en-US" sz="1800" dirty="0" smtClean="0">
                <a:cs typeface="+mn-cs"/>
              </a:rPr>
              <a:t> with the BEMC, EEMC, and FMS</a:t>
            </a:r>
          </a:p>
          <a:p>
            <a:pPr eaLnBrk="1" hangingPunct="1">
              <a:spcBef>
                <a:spcPct val="5000"/>
              </a:spcBef>
              <a:defRPr/>
            </a:pPr>
            <a:r>
              <a:rPr lang="en-US" sz="1800" dirty="0" smtClean="0">
                <a:cs typeface="+mn-cs"/>
              </a:rPr>
              <a:t>Additional detectors for relative luminosity, local </a:t>
            </a:r>
            <a:r>
              <a:rPr lang="en-US" sz="1800" dirty="0" err="1" smtClean="0">
                <a:cs typeface="+mn-cs"/>
              </a:rPr>
              <a:t>polarimetry</a:t>
            </a:r>
            <a:r>
              <a:rPr lang="en-US" sz="1800" dirty="0" smtClean="0">
                <a:cs typeface="+mn-cs"/>
              </a:rPr>
              <a:t>, and </a:t>
            </a:r>
            <a:r>
              <a:rPr lang="en-US" sz="1800" dirty="0" err="1" smtClean="0">
                <a:cs typeface="+mn-cs"/>
              </a:rPr>
              <a:t>minbias</a:t>
            </a:r>
            <a:r>
              <a:rPr lang="en-US" sz="1800" dirty="0" smtClean="0">
                <a:cs typeface="+mn-cs"/>
              </a:rPr>
              <a:t> triggering</a:t>
            </a:r>
            <a:endParaRPr lang="el-GR" sz="1800" b="1" dirty="0" smtClean="0">
              <a:cs typeface="+mn-cs"/>
            </a:endParaRPr>
          </a:p>
        </p:txBody>
      </p:sp>
      <p:sp>
        <p:nvSpPr>
          <p:cNvPr id="293900" name="Text Box 12"/>
          <p:cNvSpPr txBox="1">
            <a:spLocks noChangeArrowheads="1"/>
          </p:cNvSpPr>
          <p:nvPr/>
        </p:nvSpPr>
        <p:spPr bwMode="auto">
          <a:xfrm>
            <a:off x="76200" y="3838575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cs typeface="+mn-cs"/>
              </a:rPr>
              <a:t>ZDC</a:t>
            </a:r>
          </a:p>
        </p:txBody>
      </p:sp>
      <p:sp>
        <p:nvSpPr>
          <p:cNvPr id="293901" name="Text Box 13"/>
          <p:cNvSpPr txBox="1">
            <a:spLocks noChangeArrowheads="1"/>
          </p:cNvSpPr>
          <p:nvPr/>
        </p:nvSpPr>
        <p:spPr bwMode="auto">
          <a:xfrm>
            <a:off x="8534400" y="3857625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cs typeface="+mn-cs"/>
              </a:rPr>
              <a:t>ZDC</a:t>
            </a:r>
          </a:p>
        </p:txBody>
      </p:sp>
      <p:sp>
        <p:nvSpPr>
          <p:cNvPr id="293902" name="Line 14"/>
          <p:cNvSpPr>
            <a:spLocks noChangeShapeType="1"/>
          </p:cNvSpPr>
          <p:nvPr/>
        </p:nvSpPr>
        <p:spPr bwMode="auto">
          <a:xfrm flipH="1">
            <a:off x="161925" y="3838575"/>
            <a:ext cx="533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3903" name="Line 15"/>
          <p:cNvSpPr>
            <a:spLocks noChangeShapeType="1"/>
          </p:cNvSpPr>
          <p:nvPr/>
        </p:nvSpPr>
        <p:spPr bwMode="auto">
          <a:xfrm rot="10800000" flipH="1">
            <a:off x="8582025" y="3848100"/>
            <a:ext cx="533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Pibero Djawotho - INPC2013 - Gluon polarization and jet production at STAR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  </a:t>
            </a:r>
            <a:fld id="{67E34A79-D094-4EB7-98B1-3333BA42333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8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60" name="Footer Placeholder 1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Pibero Djawotho - INPC2013 - Gluon polarization and jet production at STAR</a:t>
            </a: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67061" name="Text Box 2"/>
          <p:cNvSpPr txBox="1">
            <a:spLocks noChangeArrowheads="1"/>
          </p:cNvSpPr>
          <p:nvPr/>
        </p:nvSpPr>
        <p:spPr bwMode="auto">
          <a:xfrm>
            <a:off x="4800600" y="990600"/>
            <a:ext cx="3810000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FF0000"/>
                </a:solidFill>
              </a:rPr>
              <a:t>Midpoint cone algorithm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(Adapted from </a:t>
            </a:r>
            <a:r>
              <a:rPr lang="en-US" sz="1400" dirty="0" err="1"/>
              <a:t>Tevatron</a:t>
            </a:r>
            <a:r>
              <a:rPr lang="en-US" sz="1400" dirty="0"/>
              <a:t> II - </a:t>
            </a:r>
            <a:r>
              <a:rPr lang="en-US" sz="1400" dirty="0" err="1"/>
              <a:t>hep</a:t>
            </a:r>
            <a:r>
              <a:rPr lang="en-US" sz="1400" dirty="0"/>
              <a:t>-ex/0005012)</a:t>
            </a:r>
          </a:p>
          <a:p>
            <a:pPr>
              <a:lnSpc>
                <a:spcPct val="110000"/>
              </a:lnSpc>
            </a:pPr>
            <a:endParaRPr lang="en-US" sz="800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buClr>
                <a:srgbClr val="FF0000"/>
              </a:buClr>
              <a:buFontTx/>
              <a:buChar char="•"/>
            </a:pPr>
            <a:r>
              <a:rPr lang="en-US" dirty="0">
                <a:solidFill>
                  <a:srgbClr val="0000FF"/>
                </a:solidFill>
              </a:rPr>
              <a:t>  Seed energy </a:t>
            </a:r>
            <a:r>
              <a:rPr lang="en-US" dirty="0" err="1" smtClean="0">
                <a:solidFill>
                  <a:srgbClr val="0000FF"/>
                </a:solidFill>
              </a:rPr>
              <a:t>E</a:t>
            </a:r>
            <a:r>
              <a:rPr lang="en-US" baseline="-25000" dirty="0" err="1" smtClean="0">
                <a:solidFill>
                  <a:srgbClr val="0000FF"/>
                </a:solidFill>
              </a:rPr>
              <a:t>T</a:t>
            </a:r>
            <a:r>
              <a:rPr lang="en-US" baseline="30000" dirty="0" err="1" smtClean="0">
                <a:solidFill>
                  <a:srgbClr val="0000FF"/>
                </a:solidFill>
              </a:rPr>
              <a:t>seed</a:t>
            </a:r>
            <a:r>
              <a:rPr lang="en-US" dirty="0" smtClean="0">
                <a:solidFill>
                  <a:srgbClr val="0000FF"/>
                </a:solidFill>
              </a:rPr>
              <a:t> = </a:t>
            </a:r>
            <a:r>
              <a:rPr lang="en-US" dirty="0">
                <a:solidFill>
                  <a:srgbClr val="0000FF"/>
                </a:solidFill>
              </a:rPr>
              <a:t>0.5 </a:t>
            </a:r>
            <a:r>
              <a:rPr lang="en-US" dirty="0" err="1">
                <a:solidFill>
                  <a:srgbClr val="0000FF"/>
                </a:solidFill>
              </a:rPr>
              <a:t>GeV</a:t>
            </a:r>
            <a:endParaRPr lang="en-US" sz="800" dirty="0">
              <a:solidFill>
                <a:srgbClr val="0000FF"/>
              </a:solidFill>
            </a:endParaRPr>
          </a:p>
          <a:p>
            <a:pPr>
              <a:lnSpc>
                <a:spcPct val="110000"/>
              </a:lnSpc>
              <a:buClr>
                <a:srgbClr val="FF0000"/>
              </a:buClr>
              <a:buFontTx/>
              <a:buChar char="•"/>
            </a:pPr>
            <a:r>
              <a:rPr lang="en-US" dirty="0">
                <a:solidFill>
                  <a:srgbClr val="0000FF"/>
                </a:solidFill>
              </a:rPr>
              <a:t>  Cone radius </a:t>
            </a:r>
            <a:r>
              <a:rPr lang="en-US" dirty="0" smtClean="0">
                <a:solidFill>
                  <a:srgbClr val="0000FF"/>
                </a:solidFill>
              </a:rPr>
              <a:t>R = </a:t>
            </a:r>
            <a:r>
              <a:rPr lang="en-US" dirty="0" smtClean="0">
                <a:solidFill>
                  <a:srgbClr val="0000FF"/>
                </a:solidFill>
                <a:cs typeface="Arial" charset="0"/>
              </a:rPr>
              <a:t>√</a:t>
            </a:r>
            <a:r>
              <a:rPr lang="el-GR" dirty="0">
                <a:solidFill>
                  <a:srgbClr val="0000FF"/>
                </a:solidFill>
                <a:cs typeface="Arial" charset="0"/>
              </a:rPr>
              <a:t>Δη</a:t>
            </a:r>
            <a:r>
              <a:rPr lang="en-US" baseline="30000" dirty="0">
                <a:solidFill>
                  <a:srgbClr val="0000FF"/>
                </a:solidFill>
                <a:cs typeface="Arial" charset="0"/>
              </a:rPr>
              <a:t>2</a:t>
            </a:r>
            <a:r>
              <a:rPr lang="en-US" dirty="0">
                <a:solidFill>
                  <a:srgbClr val="0000FF"/>
                </a:solidFill>
                <a:cs typeface="Arial" charset="0"/>
              </a:rPr>
              <a:t>+</a:t>
            </a:r>
            <a:r>
              <a:rPr lang="el-GR" dirty="0">
                <a:solidFill>
                  <a:srgbClr val="0000FF"/>
                </a:solidFill>
                <a:cs typeface="Arial" charset="0"/>
              </a:rPr>
              <a:t>Δφ</a:t>
            </a:r>
            <a:r>
              <a:rPr lang="en-US" baseline="30000" dirty="0">
                <a:solidFill>
                  <a:srgbClr val="0000FF"/>
                </a:solidFill>
                <a:cs typeface="Arial" charset="0"/>
              </a:rPr>
              <a:t>2</a:t>
            </a:r>
            <a:r>
              <a:rPr lang="en-US" dirty="0">
                <a:solidFill>
                  <a:srgbClr val="0000FF"/>
                </a:solidFill>
                <a:cs typeface="Arial" charset="0"/>
              </a:rPr>
              <a:t> = 0.7</a:t>
            </a:r>
            <a:endParaRPr lang="en-US" sz="800" dirty="0">
              <a:solidFill>
                <a:srgbClr val="0000FF"/>
              </a:solidFill>
              <a:sym typeface="Symbol" pitchFamily="18" charset="2"/>
            </a:endParaRPr>
          </a:p>
          <a:p>
            <a:pPr>
              <a:lnSpc>
                <a:spcPct val="110000"/>
              </a:lnSpc>
              <a:buClr>
                <a:srgbClr val="FF0000"/>
              </a:buClr>
              <a:buFontTx/>
              <a:buChar char="•"/>
            </a:pPr>
            <a:r>
              <a:rPr lang="en-US" dirty="0">
                <a:solidFill>
                  <a:srgbClr val="0000FF"/>
                </a:solidFill>
              </a:rPr>
              <a:t>  </a:t>
            </a:r>
            <a:r>
              <a:rPr lang="en-US" dirty="0" smtClean="0">
                <a:solidFill>
                  <a:srgbClr val="0000FF"/>
                </a:solidFill>
              </a:rPr>
              <a:t>Split/merge </a:t>
            </a:r>
            <a:r>
              <a:rPr lang="en-US" dirty="0">
                <a:solidFill>
                  <a:srgbClr val="0000FF"/>
                </a:solidFill>
              </a:rPr>
              <a:t>fraction </a:t>
            </a:r>
            <a:r>
              <a:rPr lang="en-US" dirty="0" smtClean="0">
                <a:solidFill>
                  <a:srgbClr val="0000FF"/>
                </a:solidFill>
              </a:rPr>
              <a:t>f = 0.5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7062" name="Text Box 3"/>
          <p:cNvSpPr txBox="1">
            <a:spLocks noChangeArrowheads="1"/>
          </p:cNvSpPr>
          <p:nvPr/>
        </p:nvSpPr>
        <p:spPr bwMode="auto">
          <a:xfrm>
            <a:off x="1143000" y="152400"/>
            <a:ext cx="701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/>
              <a:t>Jet reconstruction in STAR</a:t>
            </a:r>
          </a:p>
        </p:txBody>
      </p:sp>
      <p:sp>
        <p:nvSpPr>
          <p:cNvPr id="67063" name="AutoShape 4"/>
          <p:cNvSpPr>
            <a:spLocks/>
          </p:cNvSpPr>
          <p:nvPr/>
        </p:nvSpPr>
        <p:spPr bwMode="auto">
          <a:xfrm rot="10800000" flipH="1">
            <a:off x="776288" y="1676400"/>
            <a:ext cx="327025" cy="773113"/>
          </a:xfrm>
          <a:prstGeom prst="leftBrace">
            <a:avLst>
              <a:gd name="adj1" fmla="val 1970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7064" name="Text Box 5"/>
          <p:cNvSpPr txBox="1">
            <a:spLocks noChangeArrowheads="1"/>
          </p:cNvSpPr>
          <p:nvPr/>
        </p:nvSpPr>
        <p:spPr bwMode="auto">
          <a:xfrm rot="16200000" flipH="1">
            <a:off x="45244" y="1869282"/>
            <a:ext cx="102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Times New Roman" pitchFamily="18" charset="0"/>
              </a:rPr>
              <a:t>Detector</a:t>
            </a:r>
          </a:p>
        </p:txBody>
      </p:sp>
      <p:sp>
        <p:nvSpPr>
          <p:cNvPr id="67065" name="AutoShape 19"/>
          <p:cNvSpPr>
            <a:spLocks/>
          </p:cNvSpPr>
          <p:nvPr/>
        </p:nvSpPr>
        <p:spPr bwMode="auto">
          <a:xfrm flipH="1">
            <a:off x="3657600" y="1676400"/>
            <a:ext cx="327025" cy="773113"/>
          </a:xfrm>
          <a:prstGeom prst="leftBrace">
            <a:avLst>
              <a:gd name="adj1" fmla="val 1970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7066" name="Text Box 20"/>
          <p:cNvSpPr txBox="1">
            <a:spLocks noChangeArrowheads="1"/>
          </p:cNvSpPr>
          <p:nvPr/>
        </p:nvSpPr>
        <p:spPr bwMode="auto">
          <a:xfrm rot="-5400000">
            <a:off x="3742532" y="1848643"/>
            <a:ext cx="99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GEANT</a:t>
            </a:r>
          </a:p>
        </p:txBody>
      </p:sp>
      <p:sp>
        <p:nvSpPr>
          <p:cNvPr id="67067" name="AutoShape 21"/>
          <p:cNvSpPr>
            <a:spLocks/>
          </p:cNvSpPr>
          <p:nvPr/>
        </p:nvSpPr>
        <p:spPr bwMode="auto">
          <a:xfrm flipH="1">
            <a:off x="3581400" y="2514600"/>
            <a:ext cx="479425" cy="2133600"/>
          </a:xfrm>
          <a:prstGeom prst="leftBrace">
            <a:avLst>
              <a:gd name="adj1" fmla="val 3708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7068" name="Text Box 22"/>
          <p:cNvSpPr txBox="1">
            <a:spLocks noChangeArrowheads="1"/>
          </p:cNvSpPr>
          <p:nvPr/>
        </p:nvSpPr>
        <p:spPr bwMode="auto">
          <a:xfrm rot="-5400000">
            <a:off x="3691732" y="3364706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PYTHIA</a:t>
            </a:r>
          </a:p>
        </p:txBody>
      </p:sp>
      <p:grpSp>
        <p:nvGrpSpPr>
          <p:cNvPr id="67069" name="Group 28"/>
          <p:cNvGrpSpPr>
            <a:grpSpLocks/>
          </p:cNvGrpSpPr>
          <p:nvPr/>
        </p:nvGrpSpPr>
        <p:grpSpPr bwMode="auto">
          <a:xfrm>
            <a:off x="0" y="1066800"/>
            <a:ext cx="4343400" cy="5349875"/>
            <a:chOff x="192" y="672"/>
            <a:chExt cx="2736" cy="3370"/>
          </a:xfrm>
        </p:grpSpPr>
        <p:grpSp>
          <p:nvGrpSpPr>
            <p:cNvPr id="67076" name="Group 6"/>
            <p:cNvGrpSpPr>
              <a:grpSpLocks/>
            </p:cNvGrpSpPr>
            <p:nvPr/>
          </p:nvGrpSpPr>
          <p:grpSpPr bwMode="auto">
            <a:xfrm>
              <a:off x="528" y="960"/>
              <a:ext cx="2400" cy="3082"/>
              <a:chOff x="528" y="960"/>
              <a:chExt cx="2400" cy="3082"/>
            </a:xfrm>
          </p:grpSpPr>
          <p:grpSp>
            <p:nvGrpSpPr>
              <p:cNvPr id="67078" name="Group 7"/>
              <p:cNvGrpSpPr>
                <a:grpSpLocks/>
              </p:cNvGrpSpPr>
              <p:nvPr/>
            </p:nvGrpSpPr>
            <p:grpSpPr bwMode="auto">
              <a:xfrm>
                <a:off x="528" y="3473"/>
                <a:ext cx="854" cy="157"/>
                <a:chOff x="1348" y="2330"/>
                <a:chExt cx="717" cy="159"/>
              </a:xfrm>
            </p:grpSpPr>
            <p:sp>
              <p:nvSpPr>
                <p:cNvPr id="67086" name="Line 8"/>
                <p:cNvSpPr>
                  <a:spLocks noChangeShapeType="1"/>
                </p:cNvSpPr>
                <p:nvPr/>
              </p:nvSpPr>
              <p:spPr bwMode="auto">
                <a:xfrm>
                  <a:off x="1433" y="2411"/>
                  <a:ext cx="632" cy="1"/>
                </a:xfrm>
                <a:prstGeom prst="line">
                  <a:avLst/>
                </a:prstGeom>
                <a:noFill/>
                <a:ln w="76200">
                  <a:solidFill>
                    <a:srgbClr val="000066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087" name="Oval 9"/>
                <p:cNvSpPr>
                  <a:spLocks noChangeArrowheads="1"/>
                </p:cNvSpPr>
                <p:nvPr/>
              </p:nvSpPr>
              <p:spPr bwMode="auto">
                <a:xfrm>
                  <a:off x="1348" y="2330"/>
                  <a:ext cx="179" cy="15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</p:grpSp>
          <p:sp>
            <p:nvSpPr>
              <p:cNvPr id="67079" name="Line 10"/>
              <p:cNvSpPr>
                <a:spLocks noChangeShapeType="1"/>
              </p:cNvSpPr>
              <p:nvPr/>
            </p:nvSpPr>
            <p:spPr bwMode="auto">
              <a:xfrm>
                <a:off x="1500" y="2857"/>
                <a:ext cx="170" cy="711"/>
              </a:xfrm>
              <a:prstGeom prst="line">
                <a:avLst/>
              </a:prstGeom>
              <a:noFill/>
              <a:ln w="25400">
                <a:solidFill>
                  <a:srgbClr val="FF33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7080" name="Group 11"/>
              <p:cNvGrpSpPr>
                <a:grpSpLocks/>
              </p:cNvGrpSpPr>
              <p:nvPr/>
            </p:nvGrpSpPr>
            <p:grpSpPr bwMode="auto">
              <a:xfrm>
                <a:off x="2013" y="3473"/>
                <a:ext cx="915" cy="157"/>
                <a:chOff x="3660" y="2066"/>
                <a:chExt cx="769" cy="159"/>
              </a:xfrm>
            </p:grpSpPr>
            <p:sp>
              <p:nvSpPr>
                <p:cNvPr id="67084" name="Line 12"/>
                <p:cNvSpPr>
                  <a:spLocks noChangeShapeType="1"/>
                </p:cNvSpPr>
                <p:nvPr/>
              </p:nvSpPr>
              <p:spPr bwMode="auto">
                <a:xfrm flipH="1" flipV="1">
                  <a:off x="3660" y="2147"/>
                  <a:ext cx="632" cy="1"/>
                </a:xfrm>
                <a:prstGeom prst="line">
                  <a:avLst/>
                </a:prstGeom>
                <a:noFill/>
                <a:ln w="76200">
                  <a:solidFill>
                    <a:srgbClr val="000066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085" name="Oval 13"/>
                <p:cNvSpPr>
                  <a:spLocks noChangeArrowheads="1"/>
                </p:cNvSpPr>
                <p:nvPr/>
              </p:nvSpPr>
              <p:spPr bwMode="auto">
                <a:xfrm>
                  <a:off x="4250" y="2066"/>
                  <a:ext cx="179" cy="15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</p:grpSp>
          <p:sp>
            <p:nvSpPr>
              <p:cNvPr id="67081" name="AutoShape 14"/>
              <p:cNvSpPr>
                <a:spLocks noChangeArrowheads="1"/>
              </p:cNvSpPr>
              <p:nvPr/>
            </p:nvSpPr>
            <p:spPr bwMode="auto">
              <a:xfrm>
                <a:off x="1442" y="3426"/>
                <a:ext cx="478" cy="245"/>
              </a:xfrm>
              <a:prstGeom prst="irregularSeal1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pic>
            <p:nvPicPr>
              <p:cNvPr id="67082" name="Picture 15" descr="jet_schematic_seed"/>
              <p:cNvPicPr>
                <a:picLocks noChangeAspect="1" noChangeArrowheads="1"/>
              </p:cNvPicPr>
              <p:nvPr/>
            </p:nvPicPr>
            <p:blipFill>
              <a:blip r:embed="rId4"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756" y="960"/>
                <a:ext cx="1464" cy="1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7083" name="Line 16"/>
              <p:cNvSpPr>
                <a:spLocks noChangeShapeType="1"/>
              </p:cNvSpPr>
              <p:nvPr/>
            </p:nvSpPr>
            <p:spPr bwMode="auto">
              <a:xfrm flipH="1">
                <a:off x="1614" y="3615"/>
                <a:ext cx="56" cy="427"/>
              </a:xfrm>
              <a:prstGeom prst="line">
                <a:avLst/>
              </a:prstGeom>
              <a:noFill/>
              <a:ln w="25400">
                <a:solidFill>
                  <a:srgbClr val="FF33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67058" name="Object 498"/>
              <p:cNvGraphicFramePr>
                <a:graphicFrameLocks noChangeAspect="1"/>
              </p:cNvGraphicFramePr>
              <p:nvPr/>
            </p:nvGraphicFramePr>
            <p:xfrm>
              <a:off x="628" y="2354"/>
              <a:ext cx="668" cy="4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7273" name="Equation" r:id="rId5" imgW="520920" imgH="393120" progId="Equation.3">
                      <p:embed/>
                    </p:oleObj>
                  </mc:Choice>
                  <mc:Fallback>
                    <p:oleObj name="Equation" r:id="rId5" imgW="520920" imgH="393120" progId="Equation.3">
                      <p:embed/>
                      <p:pic>
                        <p:nvPicPr>
                          <p:cNvPr id="0" name="Picture 49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8" y="2354"/>
                            <a:ext cx="668" cy="4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7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7059" name="Object 499"/>
              <p:cNvGraphicFramePr>
                <a:graphicFrameLocks noChangeAspect="1"/>
              </p:cNvGraphicFramePr>
              <p:nvPr/>
            </p:nvGraphicFramePr>
            <p:xfrm>
              <a:off x="1020" y="3177"/>
              <a:ext cx="359" cy="18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7274" name="Equation" r:id="rId7" imgW="279279" imgH="165028" progId="Equation.3">
                      <p:embed/>
                    </p:oleObj>
                  </mc:Choice>
                  <mc:Fallback>
                    <p:oleObj name="Equation" r:id="rId7" imgW="279279" imgH="165028" progId="Equation.3">
                      <p:embed/>
                      <p:pic>
                        <p:nvPicPr>
                          <p:cNvPr id="0" name="Picture 49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20" y="3177"/>
                            <a:ext cx="359" cy="186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7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7077" name="Text Box 23"/>
            <p:cNvSpPr txBox="1">
              <a:spLocks noChangeArrowheads="1"/>
            </p:cNvSpPr>
            <p:nvPr/>
          </p:nvSpPr>
          <p:spPr bwMode="auto">
            <a:xfrm>
              <a:off x="192" y="672"/>
              <a:ext cx="27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Data jets                                     MC jets</a:t>
              </a:r>
            </a:p>
          </p:txBody>
        </p:sp>
      </p:grpSp>
      <p:sp>
        <p:nvSpPr>
          <p:cNvPr id="67070" name="AutoShape 24"/>
          <p:cNvSpPr>
            <a:spLocks/>
          </p:cNvSpPr>
          <p:nvPr/>
        </p:nvSpPr>
        <p:spPr bwMode="auto">
          <a:xfrm rot="10800000" flipH="1">
            <a:off x="685800" y="2530475"/>
            <a:ext cx="479425" cy="2133600"/>
          </a:xfrm>
          <a:prstGeom prst="leftBrace">
            <a:avLst>
              <a:gd name="adj1" fmla="val 3708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7071" name="Text Box 25"/>
          <p:cNvSpPr txBox="1">
            <a:spLocks noChangeArrowheads="1"/>
          </p:cNvSpPr>
          <p:nvPr/>
        </p:nvSpPr>
        <p:spPr bwMode="auto">
          <a:xfrm rot="16200000" flipH="1">
            <a:off x="65882" y="3359943"/>
            <a:ext cx="94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Times New Roman" pitchFamily="18" charset="0"/>
              </a:rPr>
              <a:t>Particle</a:t>
            </a:r>
          </a:p>
        </p:txBody>
      </p:sp>
      <p:sp>
        <p:nvSpPr>
          <p:cNvPr id="67072" name="Rectangle 26"/>
          <p:cNvSpPr>
            <a:spLocks noChangeArrowheads="1"/>
          </p:cNvSpPr>
          <p:nvPr/>
        </p:nvSpPr>
        <p:spPr bwMode="auto">
          <a:xfrm>
            <a:off x="5029200" y="2743200"/>
            <a:ext cx="3276600" cy="733425"/>
          </a:xfrm>
          <a:prstGeom prst="rect">
            <a:avLst/>
          </a:prstGeom>
          <a:noFill/>
          <a:ln w="31750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Use </a:t>
            </a:r>
            <a:r>
              <a:rPr lang="en-US" sz="2000" b="1">
                <a:solidFill>
                  <a:srgbClr val="FF0000"/>
                </a:solidFill>
              </a:rPr>
              <a:t>PYTHIA</a:t>
            </a:r>
            <a:r>
              <a:rPr lang="en-US" sz="2000">
                <a:solidFill>
                  <a:srgbClr val="FF0000"/>
                </a:solidFill>
              </a:rPr>
              <a:t> + </a:t>
            </a:r>
            <a:r>
              <a:rPr lang="en-US" sz="2000" b="1">
                <a:solidFill>
                  <a:srgbClr val="FF0000"/>
                </a:solidFill>
              </a:rPr>
              <a:t>GEANT</a:t>
            </a:r>
            <a:r>
              <a:rPr lang="en-US" sz="2000">
                <a:solidFill>
                  <a:srgbClr val="006600"/>
                </a:solidFill>
              </a:rPr>
              <a:t> to quantify detector response</a:t>
            </a:r>
          </a:p>
        </p:txBody>
      </p:sp>
      <p:sp>
        <p:nvSpPr>
          <p:cNvPr id="67073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  </a:t>
            </a:r>
            <a:fld id="{A5925891-8DF2-451A-915F-E63AEF67D895}" type="slidenum">
              <a:rPr lang="en-US" smtClean="0">
                <a:ea typeface="ＭＳ Ｐゴシック"/>
                <a:cs typeface="ＭＳ Ｐゴシック"/>
              </a:rPr>
              <a:pPr/>
              <a:t>6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pic>
        <p:nvPicPr>
          <p:cNvPr id="67074" name="Picture 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8200" y="3563938"/>
            <a:ext cx="3987800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075" name="TextBox 3"/>
          <p:cNvSpPr txBox="1">
            <a:spLocks noChangeArrowheads="1"/>
          </p:cNvSpPr>
          <p:nvPr/>
        </p:nvSpPr>
        <p:spPr bwMode="auto">
          <a:xfrm>
            <a:off x="4953000" y="3560763"/>
            <a:ext cx="2271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PRD </a:t>
            </a:r>
            <a:r>
              <a:rPr lang="en-US" sz="1600" b="1"/>
              <a:t>86</a:t>
            </a:r>
            <a:r>
              <a:rPr lang="en-US" sz="1600"/>
              <a:t> 032006 (2012)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Footer Placeholder 4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Pibero Djawotho - INPC2013 - Gluon polarization and jet production at STAR</a:t>
            </a:r>
            <a:endParaRPr lang="en-US">
              <a:ea typeface="ＭＳ Ｐゴシック"/>
              <a:cs typeface="ＭＳ Ｐゴシック"/>
            </a:endParaRPr>
          </a:p>
        </p:txBody>
      </p:sp>
      <p:pic>
        <p:nvPicPr>
          <p:cNvPr id="94210" name="Picture 20" descr="s090425_s5100_f004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685800"/>
            <a:ext cx="442753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1" name="Picture 19" descr="s090425_s5100_f007_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33400"/>
            <a:ext cx="381158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eaLnBrk="1" hangingPunct="1"/>
            <a:r>
              <a:rPr lang="en-US" sz="3600" smtClean="0"/>
              <a:t>2006 inclusive jet cross section</a:t>
            </a:r>
          </a:p>
        </p:txBody>
      </p:sp>
      <p:sp>
        <p:nvSpPr>
          <p:cNvPr id="94213" name="Text Box 10"/>
          <p:cNvSpPr txBox="1">
            <a:spLocks noChangeArrowheads="1"/>
          </p:cNvSpPr>
          <p:nvPr/>
        </p:nvSpPr>
        <p:spPr bwMode="auto">
          <a:xfrm>
            <a:off x="990600" y="5562600"/>
            <a:ext cx="734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US"/>
              <a:t> Data well described by NLO pQCD+Hadronization+Underlying Event</a:t>
            </a:r>
          </a:p>
        </p:txBody>
      </p:sp>
      <p:grpSp>
        <p:nvGrpSpPr>
          <p:cNvPr id="94214" name="Group 11"/>
          <p:cNvGrpSpPr>
            <a:grpSpLocks/>
          </p:cNvGrpSpPr>
          <p:nvPr/>
        </p:nvGrpSpPr>
        <p:grpSpPr bwMode="auto">
          <a:xfrm>
            <a:off x="5105400" y="1295400"/>
            <a:ext cx="1603375" cy="422275"/>
            <a:chOff x="1776" y="3238"/>
            <a:chExt cx="1010" cy="266"/>
          </a:xfrm>
        </p:grpSpPr>
        <p:pic>
          <p:nvPicPr>
            <p:cNvPr id="94219" name="Picture 12" descr="STAR-Logo-for-plot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76" y="3238"/>
              <a:ext cx="384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4220" name="Text Box 13"/>
            <p:cNvSpPr txBox="1">
              <a:spLocks noChangeArrowheads="1"/>
            </p:cNvSpPr>
            <p:nvPr/>
          </p:nvSpPr>
          <p:spPr bwMode="auto">
            <a:xfrm>
              <a:off x="2142" y="3298"/>
              <a:ext cx="6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i="1">
                  <a:solidFill>
                    <a:srgbClr val="3399FF"/>
                  </a:solidFill>
                </a:rPr>
                <a:t>preliminary</a:t>
              </a:r>
            </a:p>
          </p:txBody>
        </p:sp>
      </p:grpSp>
      <p:grpSp>
        <p:nvGrpSpPr>
          <p:cNvPr id="94215" name="Group 14"/>
          <p:cNvGrpSpPr>
            <a:grpSpLocks/>
          </p:cNvGrpSpPr>
          <p:nvPr/>
        </p:nvGrpSpPr>
        <p:grpSpPr bwMode="auto">
          <a:xfrm>
            <a:off x="1828800" y="1752600"/>
            <a:ext cx="1603375" cy="422275"/>
            <a:chOff x="1776" y="3238"/>
            <a:chExt cx="1010" cy="266"/>
          </a:xfrm>
        </p:grpSpPr>
        <p:pic>
          <p:nvPicPr>
            <p:cNvPr id="94217" name="Picture 15" descr="STAR-Logo-for-plot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76" y="3238"/>
              <a:ext cx="384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4218" name="Text Box 16"/>
            <p:cNvSpPr txBox="1">
              <a:spLocks noChangeArrowheads="1"/>
            </p:cNvSpPr>
            <p:nvPr/>
          </p:nvSpPr>
          <p:spPr bwMode="auto">
            <a:xfrm>
              <a:off x="2142" y="3298"/>
              <a:ext cx="6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i="1">
                  <a:solidFill>
                    <a:srgbClr val="3399FF"/>
                  </a:solidFill>
                </a:rPr>
                <a:t>preliminary</a:t>
              </a:r>
            </a:p>
          </p:txBody>
        </p:sp>
      </p:grpSp>
      <p:sp>
        <p:nvSpPr>
          <p:cNvPr id="94216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  </a:t>
            </a:r>
            <a:fld id="{58F4D9BB-0A63-4DC5-AEA2-C60BA99D1E32}" type="slidenum">
              <a:rPr lang="en-US" smtClean="0">
                <a:ea typeface="ＭＳ Ｐゴシック"/>
                <a:cs typeface="ＭＳ Ｐゴシック"/>
              </a:rPr>
              <a:pPr/>
              <a:t>7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Footer Placeholder 1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Pibero Djawotho - INPC2013 - Gluon polarization and jet production at STAR</a:t>
            </a: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95234" name="Rectangle 5"/>
          <p:cNvSpPr>
            <a:spLocks noChangeArrowheads="1"/>
          </p:cNvSpPr>
          <p:nvPr/>
        </p:nvSpPr>
        <p:spPr bwMode="auto">
          <a:xfrm>
            <a:off x="1219200" y="76200"/>
            <a:ext cx="708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>
                <a:solidFill>
                  <a:schemeClr val="tx2"/>
                </a:solidFill>
              </a:rPr>
              <a:t>2006 inclusive jet A</a:t>
            </a:r>
            <a:r>
              <a:rPr lang="en-GB" sz="3600" baseline="-25000">
                <a:solidFill>
                  <a:schemeClr val="tx2"/>
                </a:solidFill>
              </a:rPr>
              <a:t>LL</a:t>
            </a:r>
            <a:endParaRPr lang="en-US" sz="3600" baseline="30000">
              <a:solidFill>
                <a:schemeClr val="tx2"/>
              </a:solidFill>
            </a:endParaRPr>
          </a:p>
        </p:txBody>
      </p:sp>
      <p:sp>
        <p:nvSpPr>
          <p:cNvPr id="95235" name="Text Box 31"/>
          <p:cNvSpPr txBox="1">
            <a:spLocks noChangeArrowheads="1"/>
          </p:cNvSpPr>
          <p:nvPr/>
        </p:nvSpPr>
        <p:spPr bwMode="auto">
          <a:xfrm>
            <a:off x="838200" y="5562600"/>
            <a:ext cx="73152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dirty="0"/>
              <a:t> Sampled 5.5 pb</a:t>
            </a:r>
            <a:r>
              <a:rPr lang="en-US" baseline="30000" dirty="0"/>
              <a:t>-1</a:t>
            </a:r>
            <a:r>
              <a:rPr lang="en-US" dirty="0"/>
              <a:t> at </a:t>
            </a:r>
            <a:r>
              <a:rPr lang="en-US" dirty="0" smtClean="0"/>
              <a:t>~57% average beam </a:t>
            </a:r>
            <a:r>
              <a:rPr lang="en-US" dirty="0"/>
              <a:t>polarization</a:t>
            </a:r>
          </a:p>
          <a:p>
            <a:pPr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dirty="0"/>
              <a:t> STAR data rule out several previous models of gluon polarization</a:t>
            </a:r>
          </a:p>
        </p:txBody>
      </p:sp>
      <p:sp>
        <p:nvSpPr>
          <p:cNvPr id="95236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  </a:t>
            </a:r>
            <a:fld id="{70E38F15-34EB-4AD9-B3CB-6261EBF3660D}" type="slidenum">
              <a:rPr lang="en-US" smtClean="0">
                <a:ea typeface="ＭＳ Ｐゴシック"/>
                <a:cs typeface="ＭＳ Ｐゴシック"/>
              </a:rPr>
              <a:pPr/>
              <a:t>8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pic>
        <p:nvPicPr>
          <p:cNvPr id="95237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762000"/>
            <a:ext cx="686276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8" name="TextBox 2"/>
          <p:cNvSpPr txBox="1">
            <a:spLocks noChangeArrowheads="1"/>
          </p:cNvSpPr>
          <p:nvPr/>
        </p:nvSpPr>
        <p:spPr bwMode="auto">
          <a:xfrm>
            <a:off x="2057400" y="893763"/>
            <a:ext cx="253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PRD </a:t>
            </a:r>
            <a:r>
              <a:rPr lang="en-US" b="1"/>
              <a:t>86</a:t>
            </a:r>
            <a:r>
              <a:rPr lang="en-US"/>
              <a:t> 032006 (2012)</a:t>
            </a:r>
          </a:p>
        </p:txBody>
      </p:sp>
      <p:grpSp>
        <p:nvGrpSpPr>
          <p:cNvPr id="95240" name="Group 5"/>
          <p:cNvGrpSpPr>
            <a:grpSpLocks/>
          </p:cNvGrpSpPr>
          <p:nvPr/>
        </p:nvGrpSpPr>
        <p:grpSpPr bwMode="auto">
          <a:xfrm>
            <a:off x="990600" y="704850"/>
            <a:ext cx="1198563" cy="623888"/>
            <a:chOff x="672" y="2784"/>
            <a:chExt cx="905" cy="470"/>
          </a:xfrm>
        </p:grpSpPr>
        <p:sp>
          <p:nvSpPr>
            <p:cNvPr id="307206" name="AutoShape 6"/>
            <p:cNvSpPr>
              <a:spLocks noChangeArrowheads="1"/>
            </p:cNvSpPr>
            <p:nvPr/>
          </p:nvSpPr>
          <p:spPr bwMode="auto">
            <a:xfrm>
              <a:off x="672" y="2784"/>
              <a:ext cx="527" cy="47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1" i="1">
                <a:ea typeface="ＭＳ Ｐゴシック" charset="0"/>
                <a:cs typeface="+mn-cs"/>
              </a:endParaRPr>
            </a:p>
          </p:txBody>
        </p:sp>
        <p:sp>
          <p:nvSpPr>
            <p:cNvPr id="307207" name="Text Box 7"/>
            <p:cNvSpPr txBox="1">
              <a:spLocks noChangeArrowheads="1"/>
            </p:cNvSpPr>
            <p:nvPr/>
          </p:nvSpPr>
          <p:spPr bwMode="auto">
            <a:xfrm>
              <a:off x="858" y="2913"/>
              <a:ext cx="719" cy="2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2000" b="1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Helvetica" charset="0"/>
                  <a:ea typeface="ＭＳ Ｐゴシック" charset="0"/>
                  <a:cs typeface="+mn-cs"/>
                </a:rPr>
                <a:t>STAR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Footer Placeholder 1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Pibero Djawotho - INPC2013 - Gluon polarization and jet production at STAR</a:t>
            </a: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410200"/>
            <a:ext cx="9144000" cy="8382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sz="1800" dirty="0" smtClean="0"/>
              <a:t>First global NLO analysis to include DIS, SIDIS, and RHIC </a:t>
            </a:r>
            <a:r>
              <a:rPr lang="en-US" sz="1800" dirty="0" err="1" smtClean="0"/>
              <a:t>pp</a:t>
            </a:r>
            <a:r>
              <a:rPr lang="en-US" sz="1800" dirty="0" smtClean="0"/>
              <a:t> data on equal footing</a:t>
            </a:r>
          </a:p>
          <a:p>
            <a:pPr eaLnBrk="1" hangingPunct="1">
              <a:buClr>
                <a:schemeClr val="tx1"/>
              </a:buClr>
            </a:pPr>
            <a:r>
              <a:rPr lang="en-US" sz="1800" dirty="0" smtClean="0"/>
              <a:t>Finds node in gluon distribution near x ~ 0.1</a:t>
            </a:r>
          </a:p>
        </p:txBody>
      </p:sp>
      <p:pic>
        <p:nvPicPr>
          <p:cNvPr id="109571" name="Picture 3" descr="DSSV STAR jets fit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152400" y="914400"/>
            <a:ext cx="4800600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2" name="Picture 4" descr="DSSV Dg chi2"/>
          <p:cNvPicPr>
            <a:picLocks noChangeAspect="1" noChangeArrowheads="1"/>
          </p:cNvPicPr>
          <p:nvPr/>
        </p:nvPicPr>
        <p:blipFill>
          <a:blip r:embed="rId4">
            <a:lum bright="-10000" contrast="30000"/>
          </a:blip>
          <a:srcRect/>
          <a:stretch>
            <a:fillRect/>
          </a:stretch>
        </p:blipFill>
        <p:spPr bwMode="auto">
          <a:xfrm>
            <a:off x="381000" y="2960688"/>
            <a:ext cx="49530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3" name="Picture 5" descr="DSSV Dg vs x"/>
          <p:cNvPicPr>
            <a:picLocks noChangeAspect="1" noChangeArrowheads="1"/>
          </p:cNvPicPr>
          <p:nvPr/>
        </p:nvPicPr>
        <p:blipFill>
          <a:blip r:embed="rId5">
            <a:lum bright="-10000" contrast="30000"/>
          </a:blip>
          <a:srcRect/>
          <a:stretch>
            <a:fillRect/>
          </a:stretch>
        </p:blipFill>
        <p:spPr bwMode="auto">
          <a:xfrm>
            <a:off x="5638800" y="1301750"/>
            <a:ext cx="3352800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2514600" y="457200"/>
            <a:ext cx="487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de Florian et al, PRL </a:t>
            </a:r>
            <a:r>
              <a:rPr lang="en-US" sz="2000" b="1"/>
              <a:t>101</a:t>
            </a:r>
            <a:r>
              <a:rPr lang="en-US" sz="2000"/>
              <a:t> 072001 (2008)</a:t>
            </a:r>
          </a:p>
        </p:txBody>
      </p:sp>
      <p:sp>
        <p:nvSpPr>
          <p:cNvPr id="109575" name="Rectangle 7"/>
          <p:cNvSpPr>
            <a:spLocks noChangeArrowheads="1"/>
          </p:cNvSpPr>
          <p:nvPr/>
        </p:nvSpPr>
        <p:spPr bwMode="auto">
          <a:xfrm>
            <a:off x="1066800" y="0"/>
            <a:ext cx="6759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</a:rPr>
              <a:t>DSSV – First Global Analysis with Polarized Jets</a:t>
            </a:r>
          </a:p>
        </p:txBody>
      </p:sp>
      <p:sp>
        <p:nvSpPr>
          <p:cNvPr id="202760" name="Text Box 8"/>
          <p:cNvSpPr txBox="1">
            <a:spLocks noChangeArrowheads="1"/>
          </p:cNvSpPr>
          <p:nvPr/>
        </p:nvSpPr>
        <p:spPr bwMode="auto">
          <a:xfrm>
            <a:off x="1981200" y="4876800"/>
            <a:ext cx="1066800" cy="4953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</a:rPr>
              <a:t>STAR</a:t>
            </a:r>
          </a:p>
        </p:txBody>
      </p:sp>
      <p:sp>
        <p:nvSpPr>
          <p:cNvPr id="202761" name="Line 9"/>
          <p:cNvSpPr>
            <a:spLocks noChangeShapeType="1"/>
          </p:cNvSpPr>
          <p:nvPr/>
        </p:nvSpPr>
        <p:spPr bwMode="auto">
          <a:xfrm flipV="1">
            <a:off x="2819400" y="4343400"/>
            <a:ext cx="457200" cy="533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9578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  </a:t>
            </a:r>
            <a:fld id="{3D359DF2-5FF6-4443-A8E9-6A017AA22BF0}" type="slidenum">
              <a:rPr lang="en-US" smtClean="0">
                <a:ea typeface="ＭＳ Ｐゴシック"/>
                <a:cs typeface="ＭＳ Ｐゴシック"/>
              </a:rPr>
              <a:pPr/>
              <a:t>9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7239000" y="1337271"/>
            <a:ext cx="609600" cy="285292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60" grpId="0" animBg="1"/>
      <p:bldP spid="20276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\[&#10;\cos\hat{\theta}^*&#10;\]&#10;\end{document}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24"/>
  <p:tag name="PICTUREFILESIZE" val="268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\[&#10;x_1&#10;\]&#10;\end{document}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10"/>
  <p:tag name="PICTUREFILESIZE" val="104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\[&#10;x_2&#10;\]&#10;\end{document}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10"/>
  <p:tag name="PICTUREFILESIZE" val="123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pagestyle{empty}&#10;\begin{document}&#10;\[&#10;p_{\text{T4}}&#10;\]&#10;\end{document}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16"/>
  <p:tag name="PICTUREFILESIZE" val="13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pagestyle{empty}&#10;\begin{document}&#10;\[&#10;\eta_3&#10;\]&#10;\end{document}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9"/>
  <p:tag name="PICTUREFILESIZE" val="126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pagestyle{empty}&#10;\begin{document}&#10;\[&#10;\eta_4&#10;\]&#10;\end{document}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9"/>
  <p:tag name="PICTUREFILESIZE" val="110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pagestyle{empty}&#10;\begin{document}&#10;\[&#10;p_{\text{T3}}&#10;\]&#10;\end{document}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16"/>
  <p:tag name="PICTUREFILESIZE" val="151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4088</TotalTime>
  <Words>1304</Words>
  <Application>Microsoft Office PowerPoint</Application>
  <PresentationFormat>Presentazione su schermo (4:3)</PresentationFormat>
  <Paragraphs>229</Paragraphs>
  <Slides>21</Slides>
  <Notes>20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3" baseType="lpstr">
      <vt:lpstr>Default Design</vt:lpstr>
      <vt:lpstr>Equation</vt:lpstr>
      <vt:lpstr>Gluon polarization and jet production at STAR</vt:lpstr>
      <vt:lpstr>The proton spin sum rule</vt:lpstr>
      <vt:lpstr>Presentazione standard di PowerPoint</vt:lpstr>
      <vt:lpstr>RHIC:  The World’s First Polarized Hadron Collider</vt:lpstr>
      <vt:lpstr>STAR detector in two views</vt:lpstr>
      <vt:lpstr>Presentazione standard di PowerPoint</vt:lpstr>
      <vt:lpstr>2006 inclusive jet cross section</vt:lpstr>
      <vt:lpstr>Presentazione standard di PowerPoint</vt:lpstr>
      <vt:lpstr>Presentazione standard di PowerPoint</vt:lpstr>
      <vt:lpstr>2009 upgrades</vt:lpstr>
      <vt:lpstr>From 2006 to 2009</vt:lpstr>
      <vt:lpstr>2009 inclusive jet ALL</vt:lpstr>
      <vt:lpstr>New global analysis with 2009 RHIC data</vt:lpstr>
      <vt:lpstr>2009: from preliminary towards final</vt:lpstr>
      <vt:lpstr>Projected sensitivity for future inclusive jet ALL</vt:lpstr>
      <vt:lpstr>Correlation measurements</vt:lpstr>
      <vt:lpstr>2006 dijet cross section</vt:lpstr>
      <vt:lpstr>2009 dijet partonic coverage</vt:lpstr>
      <vt:lpstr>2009 dijet ALL</vt:lpstr>
      <vt:lpstr>Projected sensitivity for dijet ALL at 500 GeV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tecno</cp:lastModifiedBy>
  <cp:revision>887</cp:revision>
  <cp:lastPrinted>1601-01-01T00:00:00Z</cp:lastPrinted>
  <dcterms:created xsi:type="dcterms:W3CDTF">1601-01-01T00:00:00Z</dcterms:created>
  <dcterms:modified xsi:type="dcterms:W3CDTF">2013-06-04T06:49:28Z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