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0" r:id="rId2"/>
    <p:sldId id="289" r:id="rId3"/>
    <p:sldId id="366" r:id="rId4"/>
    <p:sldId id="367" r:id="rId5"/>
    <p:sldId id="396" r:id="rId6"/>
    <p:sldId id="395" r:id="rId7"/>
    <p:sldId id="371" r:id="rId8"/>
    <p:sldId id="373" r:id="rId9"/>
    <p:sldId id="359" r:id="rId10"/>
    <p:sldId id="394" r:id="rId11"/>
    <p:sldId id="397" r:id="rId12"/>
    <p:sldId id="384" r:id="rId13"/>
    <p:sldId id="388" r:id="rId14"/>
    <p:sldId id="378" r:id="rId15"/>
    <p:sldId id="385" r:id="rId16"/>
    <p:sldId id="386" r:id="rId17"/>
    <p:sldId id="387" r:id="rId18"/>
    <p:sldId id="401" r:id="rId19"/>
    <p:sldId id="399" r:id="rId20"/>
    <p:sldId id="375" r:id="rId21"/>
    <p:sldId id="400" r:id="rId22"/>
    <p:sldId id="403" r:id="rId23"/>
    <p:sldId id="369" r:id="rId24"/>
    <p:sldId id="372" r:id="rId25"/>
    <p:sldId id="404" r:id="rId26"/>
    <p:sldId id="376" r:id="rId27"/>
    <p:sldId id="381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377" r:id="rId36"/>
    <p:sldId id="398" r:id="rId37"/>
    <p:sldId id="412" r:id="rId38"/>
    <p:sldId id="413" r:id="rId39"/>
    <p:sldId id="414" r:id="rId40"/>
    <p:sldId id="415" r:id="rId41"/>
    <p:sldId id="416" r:id="rId42"/>
    <p:sldId id="417" r:id="rId43"/>
    <p:sldId id="418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Costanza" initials="SC" lastIdx="1" clrIdx="0">
    <p:extLst>
      <p:ext uri="{19B8F6BF-5375-455C-9EA6-DF929625EA0E}">
        <p15:presenceInfo xmlns:p15="http://schemas.microsoft.com/office/powerpoint/2012/main" xmlns="" userId="47ee12f58c910e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000" autoAdjust="0"/>
    <p:restoredTop sz="93167" autoAdjust="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94FD8-B26E-4EB9-9B58-3A150683C685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6780-AF80-4E2A-8FF7-2D748FB4B2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40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67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41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7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78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7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33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979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32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408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7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2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24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9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413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62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229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548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085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41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10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51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78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90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76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6780-AF80-4E2A-8FF7-2D748FB4B2D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94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465D-239F-4F3B-9D79-325ED1EC28A0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171C-D8C7-4D01-87AB-29DDF5935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tm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gif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2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tm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gif"/><Relationship Id="rId9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153" y="-99392"/>
            <a:ext cx="8881694" cy="34563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First </a:t>
            </a:r>
            <a:r>
              <a:rPr lang="it-IT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measurement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of the </a:t>
            </a:r>
            <a:r>
              <a:rPr lang="it-IT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helicity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dependence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of </a:t>
            </a:r>
            <a:r>
              <a:rPr lang="it-IT" sz="40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He photo-</a:t>
            </a:r>
            <a:r>
              <a:rPr lang="it-IT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reactions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in the 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(1232) </a:t>
            </a:r>
            <a:r>
              <a:rPr lang="it-IT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resonance</a:t>
            </a:r>
            <a:r>
              <a:rPr lang="it-IT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region</a:t>
            </a:r>
            <a:endParaRPr lang="it-IT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Picture 1" descr="C:\Users\SUSY\Documents\Università\Dottorato\PANDA\loghi\Infn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19" y="5805263"/>
            <a:ext cx="1280655" cy="94321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755576" y="3789040"/>
            <a:ext cx="763284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Susanna Costanza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(INFN Pavia)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on </a:t>
            </a:r>
            <a:r>
              <a:rPr lang="it-IT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behalf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of the A2 Collaboration</a:t>
            </a:r>
          </a:p>
          <a:p>
            <a:pPr algn="ctr"/>
            <a:endParaRPr lang="it-IT" sz="1600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International </a:t>
            </a:r>
            <a:r>
              <a:rPr lang="it-IT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Nuclear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Physics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Conference INPC 2013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Firenze, 2-7 </a:t>
            </a:r>
            <a:r>
              <a:rPr lang="it-IT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June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2013</a:t>
            </a:r>
          </a:p>
          <a:p>
            <a:pPr algn="ctr"/>
            <a:endParaRPr lang="it-IT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67544" y="3212976"/>
            <a:ext cx="82089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a2.kph.uni-mainz.de/images/A2Logo/a2logo_light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8014"/>
            <a:ext cx="1008112" cy="6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32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Total inclusive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88632" y="2804735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“Inclusive”  </a:t>
            </a:r>
            <a:r>
              <a:rPr lang="it-IT" sz="19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analysis</a:t>
            </a:r>
            <a:r>
              <a:rPr lang="it-IT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method</a:t>
            </a:r>
            <a:r>
              <a:rPr lang="it-IT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(NO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partial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channel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separation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)</a:t>
            </a:r>
            <a:endParaRPr lang="it-IT" sz="1700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295636" y="6044713"/>
            <a:ext cx="6552728" cy="408623"/>
          </a:xfrm>
          <a:prstGeom prst="roundRect">
            <a:avLst/>
          </a:prstGeom>
          <a:ln w="254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Good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agreement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with DAPHNE data</a:t>
            </a:r>
          </a:p>
        </p:txBody>
      </p:sp>
      <p:sp>
        <p:nvSpPr>
          <p:cNvPr id="17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4932040" y="1268760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932040" y="332098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0" y="1052736"/>
            <a:ext cx="4911334" cy="4684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ttangolo arrotondato 18"/>
          <p:cNvSpPr/>
          <p:nvPr/>
        </p:nvSpPr>
        <p:spPr>
          <a:xfrm>
            <a:off x="6057546" y="1124744"/>
            <a:ext cx="2249996" cy="7129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γ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 → X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457200" y="5465117"/>
            <a:ext cx="3816424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channel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I: 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He(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295636" y="5733256"/>
            <a:ext cx="6552728" cy="715089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Nuclear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structure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contribution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(FSI, …)</a:t>
            </a: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more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important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the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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channel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539552" y="1110459"/>
            <a:ext cx="4492011" cy="4406773"/>
            <a:chOff x="2362696" y="1110459"/>
            <a:chExt cx="4492011" cy="4406773"/>
          </a:xfrm>
        </p:grpSpPr>
        <p:pic>
          <p:nvPicPr>
            <p:cNvPr id="3" name="Immagine 2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696" y="1110459"/>
              <a:ext cx="4492011" cy="44067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CasellaDiTesto 11"/>
            <p:cNvSpPr txBox="1"/>
            <p:nvPr/>
          </p:nvSpPr>
          <p:spPr>
            <a:xfrm>
              <a:off x="3995936" y="4294837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───  </a:t>
              </a:r>
              <a:r>
                <a:rPr lang="it-IT" sz="1500" dirty="0" smtClean="0">
                  <a:solidFill>
                    <a:srgbClr val="FF0000"/>
                  </a:solidFill>
                  <a:latin typeface="Segoe Print" panose="02000600000000000000" pitchFamily="2" charset="0"/>
                </a:rPr>
                <a:t>FA model</a:t>
              </a:r>
            </a:p>
            <a:p>
              <a:r>
                <a:rPr lang="it-IT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───</a:t>
              </a:r>
              <a:r>
                <a:rPr lang="it-IT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600" dirty="0">
                  <a:solidFill>
                    <a:srgbClr val="0000FF"/>
                  </a:solidFill>
                  <a:latin typeface="Segoe Print" panose="02000600000000000000" pitchFamily="2" charset="0"/>
                </a:rPr>
                <a:t> </a:t>
              </a:r>
              <a:r>
                <a:rPr lang="it-IT" sz="1500" dirty="0" smtClean="0">
                  <a:solidFill>
                    <a:srgbClr val="0000FF"/>
                  </a:solidFill>
                  <a:latin typeface="Segoe Print" panose="02000600000000000000" pitchFamily="2" charset="0"/>
                </a:rPr>
                <a:t>PWIA model</a:t>
              </a:r>
              <a:endParaRPr lang="it-IT" sz="1500" i="1" dirty="0">
                <a:solidFill>
                  <a:srgbClr val="0000FF"/>
                </a:solidFill>
                <a:latin typeface="Segoe Print" panose="02000600000000000000" pitchFamily="2" charset="0"/>
                <a:ea typeface="Cambria Math"/>
              </a:endParaRPr>
            </a:p>
          </p:txBody>
        </p:sp>
      </p:grpSp>
      <p:sp>
        <p:nvSpPr>
          <p:cNvPr id="14" name="Rettangolo arrotondato 13"/>
          <p:cNvSpPr/>
          <p:nvPr/>
        </p:nvSpPr>
        <p:spPr>
          <a:xfrm>
            <a:off x="503738" y="5257983"/>
            <a:ext cx="3640678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184576" y="2232734"/>
            <a:ext cx="35638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FA (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Fix-Arenhövel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) model:</a:t>
            </a:r>
          </a:p>
          <a:p>
            <a:pPr algn="ctr"/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Fermi </a:t>
            </a:r>
            <a:r>
              <a:rPr lang="it-IT" sz="1700" dirty="0" err="1">
                <a:solidFill>
                  <a:srgbClr val="FF0000"/>
                </a:solidFill>
                <a:latin typeface="Segoe Print" panose="02000600000000000000" pitchFamily="2" charset="0"/>
              </a:rPr>
              <a:t>motion</a:t>
            </a: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 + </a:t>
            </a:r>
            <a:r>
              <a:rPr lang="it-IT" sz="1700" dirty="0" err="1">
                <a:solidFill>
                  <a:srgbClr val="FF0000"/>
                </a:solidFill>
                <a:latin typeface="Segoe Print" panose="02000600000000000000" pitchFamily="2" charset="0"/>
              </a:rPr>
              <a:t>nuclear</a:t>
            </a: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>
                <a:solidFill>
                  <a:srgbClr val="FF0000"/>
                </a:solidFill>
                <a:latin typeface="Segoe Print" panose="02000600000000000000" pitchFamily="2" charset="0"/>
              </a:rPr>
              <a:t>structure</a:t>
            </a: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>
                <a:solidFill>
                  <a:srgbClr val="FF0000"/>
                </a:solidFill>
                <a:latin typeface="Segoe Print" panose="02000600000000000000" pitchFamily="2" charset="0"/>
              </a:rPr>
              <a:t>effects</a:t>
            </a:r>
            <a:endParaRPr lang="it-IT" sz="17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endPara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PWIA (</a:t>
            </a:r>
            <a:r>
              <a:rPr lang="it-IT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Plane-Wave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Impulse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Approximation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) model:</a:t>
            </a:r>
          </a:p>
          <a:p>
            <a:pPr algn="ctr"/>
            <a:r>
              <a:rPr lang="it-IT" sz="1700" dirty="0" err="1">
                <a:solidFill>
                  <a:srgbClr val="0000FF"/>
                </a:solidFill>
                <a:latin typeface="Segoe Print" panose="02000600000000000000" pitchFamily="2" charset="0"/>
              </a:rPr>
              <a:t>i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ncoherent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sum of quasi-free single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nucleon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contributions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(from MAID multipole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analysis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smeared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with Fermi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motion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)</a:t>
            </a:r>
            <a:endParaRPr lang="it-IT" sz="1700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299557" y="1179440"/>
            <a:ext cx="1800200" cy="7440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7369"/>
            <a:ext cx="5981069" cy="3299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channel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II: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He→ppn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47564" y="4581128"/>
            <a:ext cx="7848872" cy="970478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No model estimation available for </a:t>
            </a:r>
            <a:r>
              <a:rPr lang="en-GB" sz="1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</a:t>
            </a:r>
          </a:p>
          <a:p>
            <a:pPr algn="ctr"/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“Quasi-deuteron” approximation (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en-GB" sz="1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</a:t>
            </a:r>
            <a:r>
              <a:rPr lang="en-GB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pnp</a:t>
            </a:r>
            <a:r>
              <a:rPr lang="en-GB" sz="17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s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)</a:t>
            </a:r>
            <a:endParaRPr lang="en-GB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evaluated from the </a:t>
            </a:r>
            <a:r>
              <a:rPr lang="en-GB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Schwamb</a:t>
            </a:r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d  </a:t>
            </a:r>
            <a:r>
              <a:rPr lang="en-GB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pn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 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model</a:t>
            </a:r>
            <a:endParaRPr lang="en-GB" sz="17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296000" y="5666239"/>
            <a:ext cx="6552000" cy="681038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Discrepancy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between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data and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Schwamb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model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mostly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due to 3-nucleon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absorption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mechanisms</a:t>
            </a:r>
            <a:endParaRPr lang="it-IT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6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3228012"/>
            <a:ext cx="39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</a:t>
            </a:r>
            <a:r>
              <a:rPr lang="it-IT" sz="1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mbria Math"/>
              </a:rPr>
              <a:t> QD (Quasi-</a:t>
            </a:r>
            <a:r>
              <a:rPr lang="it-IT" sz="17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mbria Math"/>
              </a:rPr>
              <a:t>Deuteron</a:t>
            </a:r>
            <a:r>
              <a:rPr lang="it-IT" sz="1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mbria Math"/>
              </a:rPr>
              <a:t>) model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395536" y="3356992"/>
            <a:ext cx="18002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5405529" y="1268261"/>
            <a:ext cx="2805077" cy="577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σ</a:t>
            </a:r>
            <a:r>
              <a:rPr lang="it-IT" sz="2400" b="1" baseline="6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1.68 ·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σ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</a:t>
            </a:r>
            <a:endParaRPr lang="it-IT" sz="2400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123728" y="4205265"/>
            <a:ext cx="3640678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He(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,π)X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6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055768" y="57358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  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FA model</a:t>
            </a:r>
          </a:p>
          <a:p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PWIA model</a:t>
            </a:r>
            <a:endParaRPr lang="it-IT" sz="1500" i="1" dirty="0">
              <a:solidFill>
                <a:srgbClr val="0000FF"/>
              </a:solidFill>
              <a:latin typeface="Segoe Print" panose="02000600000000000000" pitchFamily="2" charset="0"/>
              <a:ea typeface="Cambria Math"/>
            </a:endParaRPr>
          </a:p>
        </p:txBody>
      </p:sp>
      <p:pic>
        <p:nvPicPr>
          <p:cNvPr id="3" name="Immagine 2" descr="Ritaglio schermata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400000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 descr="Ritaglio schermata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18473"/>
            <a:ext cx="5400000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7370078" y="1810015"/>
            <a:ext cx="1131045" cy="714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7386349" y="4335025"/>
            <a:ext cx="1098502" cy="7129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±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2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590232" y="1069822"/>
            <a:ext cx="7954143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err="1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P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olarised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cross 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section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on </a:t>
            </a:r>
            <a:r>
              <a:rPr lang="it-IT" b="1" baseline="30000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3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He</a:t>
            </a:r>
            <a:endParaRPr lang="it-IT" sz="3000" b="1" dirty="0">
              <a:ln w="1143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0232" y="2880125"/>
            <a:ext cx="79541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  <a:buBlip>
                <a:blip r:embed="rId3"/>
              </a:buBlip>
            </a:pP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Total inclusive cross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section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buSzPct val="80000"/>
            </a:pPr>
            <a:endParaRPr lang="it-IT" sz="1900" dirty="0" smtClean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Semi-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exclusive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channels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</a:t>
            </a:r>
          </a:p>
          <a:p>
            <a:pPr lvl="1" algn="just">
              <a:buSzPct val="80000"/>
              <a:buBlip>
                <a:blip r:embed="rId3"/>
              </a:buBlip>
            </a:pP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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0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X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lvl="1" algn="just"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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±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X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lvl="1" algn="just">
              <a:buSzPct val="80000"/>
              <a:buBlip>
                <a:blip r:embed="rId3"/>
              </a:buBlip>
            </a:pPr>
            <a:r>
              <a:rPr lang="it-IT" sz="19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ppn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Total and </a:t>
            </a:r>
            <a:r>
              <a:rPr lang="it-IT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ifferential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cross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section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707904" y="5877272"/>
            <a:ext cx="5112568" cy="681038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…no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subtraction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empty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target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contribution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...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09162"/>
              </p:ext>
            </p:extLst>
          </p:nvPr>
        </p:nvGraphicFramePr>
        <p:xfrm>
          <a:off x="899592" y="3422200"/>
          <a:ext cx="3384376" cy="51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zione" r:id="rId4" imgW="2057400" imgH="266400" progId="Equation.3">
                  <p:embed/>
                </p:oleObj>
              </mc:Choice>
              <mc:Fallback>
                <p:oleObj name="Equazione" r:id="rId4" imgW="2057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22200"/>
                        <a:ext cx="3384376" cy="517741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5652120" y="3642893"/>
            <a:ext cx="2592288" cy="9382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Same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analysis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as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for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unpol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5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/>
          <p:cNvSpPr txBox="1"/>
          <p:nvPr/>
        </p:nvSpPr>
        <p:spPr>
          <a:xfrm>
            <a:off x="5508104" y="2275125"/>
            <a:ext cx="326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“Inclusive” 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analysis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method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>
              <a:buBlip>
                <a:blip r:embed="rId4"/>
              </a:buBlip>
            </a:pPr>
            <a:endParaRPr lang="it-IT" sz="1700" dirty="0" smtClean="0">
              <a:latin typeface="Segoe Print" panose="02000600000000000000" pitchFamily="2" charset="0"/>
            </a:endParaRPr>
          </a:p>
          <a:p>
            <a:pPr>
              <a:buBlip>
                <a:blip r:embed="rId4"/>
              </a:buBlip>
            </a:pPr>
            <a:endParaRPr lang="it-IT" sz="1700" dirty="0" smtClean="0">
              <a:latin typeface="Segoe Print" panose="02000600000000000000" pitchFamily="2" charset="0"/>
            </a:endParaRPr>
          </a:p>
          <a:p>
            <a:pPr>
              <a:buBlip>
                <a:blip r:embed="rId4"/>
              </a:buBlip>
            </a:pPr>
            <a:r>
              <a:rPr lang="it-IT" sz="17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PWIA </a:t>
            </a:r>
            <a:r>
              <a:rPr lang="it-IT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predictions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</a:t>
            </a:r>
          </a:p>
          <a:p>
            <a:pPr>
              <a:buBlip>
                <a:blip r:embed="rId4"/>
              </a:buBlip>
            </a:pPr>
            <a:endParaRPr lang="it-IT" sz="1700" dirty="0">
              <a:latin typeface="Segoe Print" panose="02000600000000000000" pitchFamily="2" charset="0"/>
            </a:endParaRPr>
          </a:p>
          <a:p>
            <a:pPr lvl="1"/>
            <a:endParaRPr lang="it-IT" sz="1500" dirty="0" smtClean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7571"/>
              </p:ext>
            </p:extLst>
          </p:nvPr>
        </p:nvGraphicFramePr>
        <p:xfrm>
          <a:off x="5508104" y="3723059"/>
          <a:ext cx="32051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Equazione" r:id="rId5" imgW="2514600" imgH="241200" progId="Equation.3">
                  <p:embed/>
                </p:oleObj>
              </mc:Choice>
              <mc:Fallback>
                <p:oleObj name="Equazione" r:id="rId5" imgW="2514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723059"/>
                        <a:ext cx="3205162" cy="354013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Total inclusive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854587" y="6021288"/>
            <a:ext cx="7434826" cy="408623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Reasonable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agreement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between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data and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PWIA </a:t>
            </a:r>
            <a:r>
              <a:rPr lang="it-IT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predictions</a:t>
            </a:r>
            <a:endPara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9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6" y="1002254"/>
            <a:ext cx="4749284" cy="4658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ttangolo arrotondato 27"/>
          <p:cNvSpPr/>
          <p:nvPr/>
        </p:nvSpPr>
        <p:spPr>
          <a:xfrm>
            <a:off x="467544" y="5388833"/>
            <a:ext cx="3640678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475656" y="2441183"/>
            <a:ext cx="24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PWIA </a:t>
            </a:r>
            <a:r>
              <a:rPr lang="it-IT" sz="15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prediction</a:t>
            </a:r>
            <a:endParaRPr lang="it-IT" sz="1500" i="1" dirty="0">
              <a:solidFill>
                <a:srgbClr val="0000FF"/>
              </a:solidFill>
              <a:latin typeface="Segoe Print" panose="02000600000000000000" pitchFamily="2" charset="0"/>
              <a:ea typeface="Cambria Math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748856" y="4365104"/>
            <a:ext cx="2543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•   </a:t>
            </a:r>
            <a:r>
              <a:rPr lang="it-IT" sz="15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Running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I</a:t>
            </a:r>
            <a:r>
              <a:rPr lang="it-IT" sz="1500" baseline="-25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GDH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(</a:t>
            </a:r>
            <a:r>
              <a:rPr lang="it-IT" sz="1500" baseline="30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3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He)</a:t>
            </a:r>
          </a:p>
          <a:p>
            <a:r>
              <a:rPr lang="it-IT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 </a:t>
            </a:r>
            <a:r>
              <a:rPr lang="it-IT" sz="1600" dirty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>
                <a:solidFill>
                  <a:srgbClr val="0000FF"/>
                </a:solidFill>
                <a:latin typeface="Segoe Print" panose="02000600000000000000" pitchFamily="2" charset="0"/>
              </a:rPr>
              <a:t>PWIA </a:t>
            </a:r>
            <a:r>
              <a:rPr lang="it-IT" sz="15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prediction</a:t>
            </a:r>
            <a:endParaRPr lang="it-IT" sz="1500" i="1" dirty="0">
              <a:solidFill>
                <a:srgbClr val="0000FF"/>
              </a:solidFill>
              <a:latin typeface="Segoe Print" panose="02000600000000000000" pitchFamily="2" charset="0"/>
              <a:ea typeface="Cambria Math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922404" y="1052736"/>
            <a:ext cx="2249996" cy="712959"/>
            <a:chOff x="6057546" y="1052736"/>
            <a:chExt cx="2249996" cy="712959"/>
          </a:xfrm>
        </p:grpSpPr>
        <p:sp>
          <p:nvSpPr>
            <p:cNvPr id="24" name="Rettangolo arrotondato 23"/>
            <p:cNvSpPr/>
            <p:nvPr/>
          </p:nvSpPr>
          <p:spPr>
            <a:xfrm>
              <a:off x="6057546" y="1052736"/>
              <a:ext cx="2249996" cy="71295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bliqueTop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214020"/>
                </p:ext>
              </p:extLst>
            </p:nvPr>
          </p:nvGraphicFramePr>
          <p:xfrm>
            <a:off x="6273570" y="1098761"/>
            <a:ext cx="1814596" cy="57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8" name="Equazione" r:id="rId8" imgW="799920" imgH="253800" progId="Equation.3">
                    <p:embed/>
                  </p:oleObj>
                </mc:Choice>
                <mc:Fallback>
                  <p:oleObj name="Equazione" r:id="rId8" imgW="79992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73570" y="1098761"/>
                          <a:ext cx="1814596" cy="576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CasellaDiTesto 33"/>
          <p:cNvSpPr txBox="1"/>
          <p:nvPr/>
        </p:nvSpPr>
        <p:spPr>
          <a:xfrm>
            <a:off x="5508104" y="4404300"/>
            <a:ext cx="3261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Running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I</a:t>
            </a:r>
            <a:r>
              <a:rPr lang="it-IT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GDH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for </a:t>
            </a:r>
            <a:r>
              <a:rPr lang="it-IT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 for E</a:t>
            </a:r>
            <a:r>
              <a:rPr lang="el-G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γ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(200, 500)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MeV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</a:t>
            </a:r>
          </a:p>
          <a:p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</a:t>
            </a:r>
            <a:r>
              <a:rPr lang="it-IT" sz="17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GDH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135 ± 20 ± 12 µb</a:t>
            </a:r>
          </a:p>
          <a:p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  ≈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</a:t>
            </a:r>
            <a:r>
              <a:rPr lang="it-IT" sz="1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</a:t>
            </a:r>
            <a:endParaRPr lang="it-IT" sz="1500" baseline="-25000" dirty="0" smtClean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108222" y="1074668"/>
            <a:ext cx="18002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3" grpId="0" animBg="1"/>
      <p:bldP spid="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channel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I: 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He(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295636" y="5733256"/>
            <a:ext cx="6552728" cy="715089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Nuclear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structure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contribution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(FSI, …)</a:t>
            </a:r>
          </a:p>
          <a:p>
            <a:pPr algn="ctr"/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does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 strong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helicity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dependence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3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611560" y="1038679"/>
            <a:ext cx="4740704" cy="4606952"/>
            <a:chOff x="2195736" y="1038679"/>
            <a:chExt cx="4740704" cy="4606952"/>
          </a:xfrm>
        </p:grpSpPr>
        <p:pic>
          <p:nvPicPr>
            <p:cNvPr id="3" name="Immagine 2" descr="Ritaglio schermata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60" y="1038679"/>
              <a:ext cx="4728880" cy="45505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Rettangolo arrotondato 14"/>
            <p:cNvSpPr/>
            <p:nvPr/>
          </p:nvSpPr>
          <p:spPr>
            <a:xfrm>
              <a:off x="2195736" y="5373216"/>
              <a:ext cx="3640678" cy="272415"/>
            </a:xfrm>
            <a:prstGeom prst="roundRect">
              <a:avLst/>
            </a:prstGeom>
            <a:ln w="25400" cmpd="dbl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 smtClean="0">
                  <a:latin typeface="Segoe Print" panose="02000600000000000000" pitchFamily="2" charset="0"/>
                </a:rPr>
                <a:t>P. </a:t>
              </a:r>
              <a:r>
                <a:rPr lang="it-IT" sz="1000" dirty="0" err="1" smtClean="0">
                  <a:latin typeface="Segoe Print" panose="02000600000000000000" pitchFamily="2" charset="0"/>
                </a:rPr>
                <a:t>Aguar</a:t>
              </a:r>
              <a:r>
                <a:rPr lang="it-IT" sz="1000" dirty="0" smtClean="0">
                  <a:latin typeface="Segoe Print" panose="02000600000000000000" pitchFamily="2" charset="0"/>
                </a:rPr>
                <a:t> </a:t>
              </a:r>
              <a:r>
                <a:rPr lang="it-IT" sz="1000" dirty="0" err="1" smtClean="0">
                  <a:latin typeface="Segoe Print" panose="02000600000000000000" pitchFamily="2" charset="0"/>
                </a:rPr>
                <a:t>Bartolomé</a:t>
              </a:r>
              <a:r>
                <a:rPr lang="it-IT" sz="1000" dirty="0" smtClean="0">
                  <a:latin typeface="Segoe Print" panose="02000600000000000000" pitchFamily="2" charset="0"/>
                </a:rPr>
                <a:t> et al, PLB 723 (2013) 71-77</a:t>
              </a:r>
              <a:endParaRPr lang="it-IT" sz="1000" dirty="0">
                <a:latin typeface="Segoe Print" panose="02000600000000000000" pitchFamily="2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283968" y="4294837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───  </a:t>
              </a:r>
              <a:r>
                <a:rPr lang="it-IT" sz="1500" dirty="0" smtClean="0">
                  <a:solidFill>
                    <a:srgbClr val="FF0000"/>
                  </a:solidFill>
                  <a:latin typeface="Segoe Print" panose="02000600000000000000" pitchFamily="2" charset="0"/>
                </a:rPr>
                <a:t>FA model</a:t>
              </a:r>
            </a:p>
            <a:p>
              <a:r>
                <a:rPr lang="it-IT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───</a:t>
              </a:r>
              <a:r>
                <a:rPr lang="it-IT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600" dirty="0">
                  <a:solidFill>
                    <a:srgbClr val="0000FF"/>
                  </a:solidFill>
                  <a:latin typeface="Segoe Print" panose="02000600000000000000" pitchFamily="2" charset="0"/>
                </a:rPr>
                <a:t> </a:t>
              </a:r>
              <a:r>
                <a:rPr lang="it-IT" sz="1500" dirty="0" smtClean="0">
                  <a:solidFill>
                    <a:srgbClr val="0000FF"/>
                  </a:solidFill>
                  <a:latin typeface="Segoe Print" panose="02000600000000000000" pitchFamily="2" charset="0"/>
                </a:rPr>
                <a:t>PWIA model</a:t>
              </a:r>
              <a:endParaRPr lang="it-IT" sz="1500" i="1" dirty="0">
                <a:solidFill>
                  <a:srgbClr val="0000FF"/>
                </a:solidFill>
                <a:latin typeface="Segoe Print" panose="02000600000000000000" pitchFamily="2" charset="0"/>
                <a:ea typeface="Cambria Math"/>
              </a:endParaRPr>
            </a:p>
          </p:txBody>
        </p:sp>
      </p:grpSp>
      <p:sp>
        <p:nvSpPr>
          <p:cNvPr id="18" name="Rettangolo arrotondato 17"/>
          <p:cNvSpPr/>
          <p:nvPr/>
        </p:nvSpPr>
        <p:spPr>
          <a:xfrm>
            <a:off x="4896036" y="1124650"/>
            <a:ext cx="18002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479863" y="2817153"/>
            <a:ext cx="3240360" cy="1259919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Good agreement between data and PWIA model </a:t>
            </a:r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at higher photon energy values</a:t>
            </a:r>
            <a:endParaRPr lang="en-GB" sz="17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8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taglio schermata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00" y="1167369"/>
            <a:ext cx="5979600" cy="329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channel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II: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He→ppn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43744" y="4618762"/>
            <a:ext cx="7848872" cy="970478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No model estimation available for </a:t>
            </a:r>
            <a:r>
              <a:rPr lang="en-GB" sz="1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</a:t>
            </a:r>
          </a:p>
          <a:p>
            <a:pPr algn="ctr"/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“Quasi-deuteron” approximation (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en-GB" sz="1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</a:t>
            </a:r>
            <a:r>
              <a:rPr lang="en-GB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pnp</a:t>
            </a:r>
            <a:r>
              <a:rPr lang="en-GB" sz="17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s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)</a:t>
            </a:r>
            <a:endParaRPr lang="en-GB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evaluated from the </a:t>
            </a:r>
            <a:r>
              <a:rPr lang="en-GB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Schwamb</a:t>
            </a:r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d  </a:t>
            </a:r>
            <a:r>
              <a:rPr lang="en-GB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pn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 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model</a:t>
            </a:r>
            <a:endParaRPr lang="en-GB" sz="17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296000" y="5666239"/>
            <a:ext cx="6552000" cy="681038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Discrepancy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between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data and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Schwamb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model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mostly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due to 3-nucleon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absorption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mechanisms</a:t>
            </a:r>
            <a:endParaRPr lang="it-IT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68949" y="2960948"/>
            <a:ext cx="18002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2123728" y="4205265"/>
            <a:ext cx="3640678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5426132" y="1360950"/>
            <a:ext cx="2805077" cy="577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σ</a:t>
            </a:r>
            <a:r>
              <a:rPr lang="it-IT" sz="2400" b="1" baseline="6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1.68 ·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σ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</a:t>
            </a:r>
            <a:endParaRPr lang="it-IT" sz="2400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548136" y="3140968"/>
            <a:ext cx="39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</a:t>
            </a:r>
            <a:r>
              <a:rPr lang="it-IT" sz="1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mbria Math"/>
              </a:rPr>
              <a:t> QD (Quasi-</a:t>
            </a:r>
            <a:r>
              <a:rPr lang="it-IT" sz="17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mbria Math"/>
              </a:rPr>
              <a:t>Deuteron</a:t>
            </a:r>
            <a:r>
              <a:rPr lang="it-IT" sz="1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mbria Math"/>
              </a:rPr>
              <a:t>) model</a:t>
            </a:r>
          </a:p>
        </p:txBody>
      </p:sp>
    </p:spTree>
    <p:extLst>
      <p:ext uri="{BB962C8B-B14F-4D97-AF65-F5344CB8AC3E}">
        <p14:creationId xmlns:p14="http://schemas.microsoft.com/office/powerpoint/2010/main" val="109155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He(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,π)X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6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055768" y="57358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  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FA model</a:t>
            </a:r>
          </a:p>
          <a:p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PWIA model</a:t>
            </a:r>
            <a:endParaRPr lang="it-IT" sz="1500" i="1" dirty="0">
              <a:solidFill>
                <a:srgbClr val="0000FF"/>
              </a:solidFill>
              <a:latin typeface="Segoe Print" panose="02000600000000000000" pitchFamily="2" charset="0"/>
              <a:ea typeface="Cambria Math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7370078" y="1810015"/>
            <a:ext cx="1131045" cy="714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7386349" y="4335025"/>
            <a:ext cx="1098502" cy="7129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±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" name="Immagine 1" descr="Ritaglio schermata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64" y="980728"/>
            <a:ext cx="5400000" cy="26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 descr="Ritaglio schermata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64" y="3789040"/>
            <a:ext cx="5400000" cy="26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9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Summary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7564" y="1189776"/>
            <a:ext cx="7848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it-IT" sz="1700" dirty="0" smtClean="0">
                <a:latin typeface="Segoe Print" panose="02000600000000000000" pitchFamily="2" charset="0"/>
              </a:rPr>
              <a:t> The </a:t>
            </a:r>
            <a:r>
              <a:rPr lang="it-IT" sz="1700" dirty="0" err="1" smtClean="0">
                <a:latin typeface="Segoe Print" panose="02000600000000000000" pitchFamily="2" charset="0"/>
              </a:rPr>
              <a:t>helicity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dependent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total</a:t>
            </a:r>
            <a:r>
              <a:rPr lang="it-IT" sz="1700" dirty="0" smtClean="0">
                <a:latin typeface="Segoe Print" panose="02000600000000000000" pitchFamily="2" charset="0"/>
              </a:rPr>
              <a:t> inclusive </a:t>
            </a:r>
            <a:r>
              <a:rPr lang="it-IT" sz="1700" dirty="0" err="1" smtClean="0">
                <a:latin typeface="Segoe Print" panose="02000600000000000000" pitchFamily="2" charset="0"/>
              </a:rPr>
              <a:t>photoabsorption</a:t>
            </a:r>
            <a:r>
              <a:rPr lang="it-IT" sz="1700" dirty="0" smtClean="0">
                <a:latin typeface="Segoe Print" panose="02000600000000000000" pitchFamily="2" charset="0"/>
              </a:rPr>
              <a:t> cross </a:t>
            </a:r>
            <a:r>
              <a:rPr lang="it-IT" sz="1700" dirty="0" err="1" smtClean="0">
                <a:latin typeface="Segoe Print" panose="02000600000000000000" pitchFamily="2" charset="0"/>
              </a:rPr>
              <a:t>section</a:t>
            </a:r>
            <a:r>
              <a:rPr lang="it-IT" sz="1700" dirty="0" smtClean="0">
                <a:latin typeface="Segoe Print" panose="02000600000000000000" pitchFamily="2" charset="0"/>
              </a:rPr>
              <a:t> on </a:t>
            </a:r>
            <a:r>
              <a:rPr lang="it-IT" sz="1700" baseline="30000" dirty="0" smtClean="0">
                <a:latin typeface="Segoe Print" panose="02000600000000000000" pitchFamily="2" charset="0"/>
              </a:rPr>
              <a:t>3</a:t>
            </a:r>
            <a:r>
              <a:rPr lang="it-IT" sz="1700" dirty="0" smtClean="0">
                <a:latin typeface="Segoe Print" panose="02000600000000000000" pitchFamily="2" charset="0"/>
              </a:rPr>
              <a:t>He and </a:t>
            </a:r>
            <a:r>
              <a:rPr lang="it-IT" sz="1700" dirty="0" err="1" smtClean="0">
                <a:latin typeface="Segoe Print" panose="02000600000000000000" pitchFamily="2" charset="0"/>
              </a:rPr>
              <a:t>both</a:t>
            </a:r>
            <a:r>
              <a:rPr lang="it-IT" sz="1700" dirty="0" smtClean="0">
                <a:latin typeface="Segoe Print" panose="02000600000000000000" pitchFamily="2" charset="0"/>
              </a:rPr>
              <a:t> the </a:t>
            </a:r>
            <a:r>
              <a:rPr lang="it-IT" sz="1700" dirty="0" err="1" smtClean="0">
                <a:latin typeface="Segoe Print" panose="02000600000000000000" pitchFamily="2" charset="0"/>
              </a:rPr>
              <a:t>unpolarised</a:t>
            </a:r>
            <a:r>
              <a:rPr lang="it-IT" sz="1700" dirty="0" smtClean="0">
                <a:latin typeface="Segoe Print" panose="02000600000000000000" pitchFamily="2" charset="0"/>
              </a:rPr>
              <a:t> and </a:t>
            </a:r>
            <a:r>
              <a:rPr lang="it-IT" sz="1700" dirty="0" err="1" smtClean="0">
                <a:latin typeface="Segoe Print" panose="02000600000000000000" pitchFamily="2" charset="0"/>
              </a:rPr>
              <a:t>polarised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partial</a:t>
            </a:r>
            <a:r>
              <a:rPr lang="it-IT" sz="1700" dirty="0" smtClean="0">
                <a:latin typeface="Segoe Print" panose="02000600000000000000" pitchFamily="2" charset="0"/>
              </a:rPr>
              <a:t> cross </a:t>
            </a:r>
            <a:r>
              <a:rPr lang="it-IT" sz="1700" dirty="0" err="1" smtClean="0">
                <a:latin typeface="Segoe Print" panose="02000600000000000000" pitchFamily="2" charset="0"/>
              </a:rPr>
              <a:t>sections</a:t>
            </a:r>
            <a:r>
              <a:rPr lang="it-IT" sz="1700" dirty="0" smtClean="0">
                <a:latin typeface="Segoe Print" panose="02000600000000000000" pitchFamily="2" charset="0"/>
              </a:rPr>
              <a:t> for the </a:t>
            </a:r>
            <a:r>
              <a:rPr lang="it-IT" sz="1700" dirty="0" err="1" smtClean="0">
                <a:latin typeface="Segoe Print" panose="02000600000000000000" pitchFamily="2" charset="0"/>
              </a:rPr>
              <a:t>reactions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el-GR" sz="1700" dirty="0" smtClean="0">
                <a:latin typeface="Segoe Print" panose="02000600000000000000" pitchFamily="2" charset="0"/>
              </a:rPr>
              <a:t>γ</a:t>
            </a:r>
            <a:r>
              <a:rPr lang="it-IT" sz="1700" baseline="30000" dirty="0" smtClean="0">
                <a:latin typeface="Segoe Print" panose="02000600000000000000" pitchFamily="2" charset="0"/>
              </a:rPr>
              <a:t>3</a:t>
            </a:r>
            <a:r>
              <a:rPr lang="it-IT" sz="1700" dirty="0" smtClean="0">
                <a:latin typeface="Segoe Print" panose="02000600000000000000" pitchFamily="2" charset="0"/>
              </a:rPr>
              <a:t>He→</a:t>
            </a:r>
            <a:r>
              <a:rPr lang="el-GR" sz="1700" dirty="0" smtClean="0">
                <a:latin typeface="Segoe Print" panose="02000600000000000000" pitchFamily="2" charset="0"/>
              </a:rPr>
              <a:t>π</a:t>
            </a:r>
            <a:r>
              <a:rPr lang="it-IT" sz="1700" baseline="30000" dirty="0" smtClean="0">
                <a:latin typeface="Segoe Print" panose="02000600000000000000" pitchFamily="2" charset="0"/>
              </a:rPr>
              <a:t>0</a:t>
            </a:r>
            <a:r>
              <a:rPr lang="it-IT" sz="1700" dirty="0" smtClean="0">
                <a:latin typeface="Segoe Print" panose="02000600000000000000" pitchFamily="2" charset="0"/>
              </a:rPr>
              <a:t>X, </a:t>
            </a:r>
            <a:r>
              <a:rPr lang="el-GR" sz="1700" dirty="0">
                <a:latin typeface="Segoe Print" panose="02000600000000000000" pitchFamily="2" charset="0"/>
              </a:rPr>
              <a:t>γ</a:t>
            </a:r>
            <a:r>
              <a:rPr lang="it-IT" sz="1700" baseline="30000" dirty="0">
                <a:latin typeface="Segoe Print" panose="02000600000000000000" pitchFamily="2" charset="0"/>
              </a:rPr>
              <a:t>3</a:t>
            </a:r>
            <a:r>
              <a:rPr lang="it-IT" sz="1700" dirty="0">
                <a:latin typeface="Segoe Print" panose="02000600000000000000" pitchFamily="2" charset="0"/>
              </a:rPr>
              <a:t>He→</a:t>
            </a:r>
            <a:r>
              <a:rPr lang="el-GR" sz="1700" dirty="0" smtClean="0">
                <a:latin typeface="Segoe Print" panose="02000600000000000000" pitchFamily="2" charset="0"/>
              </a:rPr>
              <a:t>π</a:t>
            </a:r>
            <a:r>
              <a:rPr lang="it-IT" sz="1700" baseline="30000" dirty="0" smtClean="0">
                <a:latin typeface="Segoe Print" panose="02000600000000000000" pitchFamily="2" charset="0"/>
              </a:rPr>
              <a:t>±</a:t>
            </a:r>
            <a:r>
              <a:rPr lang="it-IT" sz="1700" dirty="0" smtClean="0">
                <a:latin typeface="Segoe Print" panose="02000600000000000000" pitchFamily="2" charset="0"/>
              </a:rPr>
              <a:t>X and </a:t>
            </a:r>
            <a:r>
              <a:rPr lang="el-GR" sz="1700" dirty="0">
                <a:latin typeface="Segoe Print" panose="02000600000000000000" pitchFamily="2" charset="0"/>
              </a:rPr>
              <a:t>γ</a:t>
            </a:r>
            <a:r>
              <a:rPr lang="it-IT" sz="1700" baseline="30000" dirty="0">
                <a:latin typeface="Segoe Print" panose="02000600000000000000" pitchFamily="2" charset="0"/>
              </a:rPr>
              <a:t>3</a:t>
            </a:r>
            <a:r>
              <a:rPr lang="it-IT" sz="1700" dirty="0">
                <a:latin typeface="Segoe Print" panose="02000600000000000000" pitchFamily="2" charset="0"/>
              </a:rPr>
              <a:t>He</a:t>
            </a:r>
            <a:r>
              <a:rPr lang="it-IT" sz="1700" dirty="0" smtClean="0">
                <a:latin typeface="Segoe Print" panose="02000600000000000000" pitchFamily="2" charset="0"/>
              </a:rPr>
              <a:t>→ppn </a:t>
            </a:r>
            <a:r>
              <a:rPr lang="it-IT" sz="1700" dirty="0" err="1" smtClean="0">
                <a:latin typeface="Segoe Print" panose="02000600000000000000" pitchFamily="2" charset="0"/>
              </a:rPr>
              <a:t>have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been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measured</a:t>
            </a:r>
            <a:r>
              <a:rPr lang="it-IT" sz="17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for the first time</a:t>
            </a:r>
            <a:r>
              <a:rPr lang="it-IT" sz="17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at</a:t>
            </a:r>
            <a:r>
              <a:rPr lang="it-IT" sz="1700" dirty="0" smtClean="0">
                <a:latin typeface="Segoe Print" panose="02000600000000000000" pitchFamily="2" charset="0"/>
              </a:rPr>
              <a:t> MAMI (Mainz) in the </a:t>
            </a:r>
            <a:r>
              <a:rPr lang="it-IT" sz="1700" dirty="0" err="1" smtClean="0">
                <a:latin typeface="Segoe Print" panose="02000600000000000000" pitchFamily="2" charset="0"/>
              </a:rPr>
              <a:t>energy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range</a:t>
            </a:r>
            <a:r>
              <a:rPr lang="it-IT" sz="1700" dirty="0" smtClean="0">
                <a:latin typeface="Segoe Print" panose="02000600000000000000" pitchFamily="2" charset="0"/>
              </a:rPr>
              <a:t> 200 &lt; E</a:t>
            </a:r>
            <a:r>
              <a:rPr lang="el-GR" sz="1700" baseline="-25000" dirty="0" smtClean="0">
                <a:latin typeface="Segoe Print" panose="02000600000000000000" pitchFamily="2" charset="0"/>
              </a:rPr>
              <a:t>γ</a:t>
            </a:r>
            <a:r>
              <a:rPr lang="it-IT" sz="1700" dirty="0" smtClean="0">
                <a:latin typeface="Segoe Print" panose="02000600000000000000" pitchFamily="2" charset="0"/>
              </a:rPr>
              <a:t> &lt; 500 </a:t>
            </a:r>
            <a:r>
              <a:rPr lang="it-IT" sz="1700" dirty="0" err="1" smtClean="0">
                <a:latin typeface="Segoe Print" panose="02000600000000000000" pitchFamily="2" charset="0"/>
              </a:rPr>
              <a:t>MeV</a:t>
            </a:r>
            <a:r>
              <a:rPr lang="it-IT" sz="1700" dirty="0" smtClean="0">
                <a:latin typeface="Segoe Print" panose="02000600000000000000" pitchFamily="2" charset="0"/>
              </a:rPr>
              <a:t>.</a:t>
            </a: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it-IT" sz="1700" dirty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Available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state-of-the-art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calculations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are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unable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to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describe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both</a:t>
            </a:r>
            <a:r>
              <a:rPr lang="it-IT" sz="1700" dirty="0" smtClean="0">
                <a:latin typeface="Segoe Print" panose="02000600000000000000" pitchFamily="2" charset="0"/>
              </a:rPr>
              <a:t> the </a:t>
            </a:r>
            <a:r>
              <a:rPr lang="it-IT" sz="1700" dirty="0" err="1" smtClean="0">
                <a:latin typeface="Segoe Print" panose="02000600000000000000" pitchFamily="2" charset="0"/>
              </a:rPr>
              <a:t>unpolarised</a:t>
            </a:r>
            <a:r>
              <a:rPr lang="it-IT" sz="1700" dirty="0" smtClean="0">
                <a:latin typeface="Segoe Print" panose="02000600000000000000" pitchFamily="2" charset="0"/>
              </a:rPr>
              <a:t> and the </a:t>
            </a:r>
            <a:r>
              <a:rPr lang="it-IT" sz="1700" dirty="0" err="1" smtClean="0">
                <a:latin typeface="Segoe Print" panose="02000600000000000000" pitchFamily="2" charset="0"/>
              </a:rPr>
              <a:t>helicity-dependent</a:t>
            </a:r>
            <a:r>
              <a:rPr lang="it-IT" sz="1700" dirty="0" smtClean="0">
                <a:latin typeface="Segoe Print" panose="02000600000000000000" pitchFamily="2" charset="0"/>
              </a:rPr>
              <a:t> cross </a:t>
            </a:r>
            <a:r>
              <a:rPr lang="it-IT" sz="1700" dirty="0" err="1" smtClean="0">
                <a:latin typeface="Segoe Print" panose="02000600000000000000" pitchFamily="2" charset="0"/>
              </a:rPr>
              <a:t>sections</a:t>
            </a:r>
            <a:r>
              <a:rPr lang="it-IT" sz="1700" dirty="0" smtClean="0">
                <a:latin typeface="Segoe Print" panose="02000600000000000000" pitchFamily="2" charset="0"/>
              </a:rPr>
              <a:t> for the </a:t>
            </a:r>
            <a:r>
              <a:rPr lang="el-GR" sz="1700" dirty="0" smtClean="0">
                <a:latin typeface="Segoe Print" panose="02000600000000000000" pitchFamily="2" charset="0"/>
              </a:rPr>
              <a:t>π</a:t>
            </a:r>
            <a:r>
              <a:rPr lang="it-IT" sz="1700" dirty="0" smtClean="0">
                <a:latin typeface="Segoe Print" panose="02000600000000000000" pitchFamily="2" charset="0"/>
              </a:rPr>
              <a:t>X </a:t>
            </a:r>
            <a:r>
              <a:rPr lang="it-IT" sz="1700" dirty="0" err="1" smtClean="0">
                <a:latin typeface="Segoe Print" panose="02000600000000000000" pitchFamily="2" charset="0"/>
              </a:rPr>
              <a:t>channels</a:t>
            </a:r>
            <a:r>
              <a:rPr lang="it-IT" sz="1700" dirty="0" smtClean="0">
                <a:latin typeface="Segoe Print" panose="02000600000000000000" pitchFamily="2" charset="0"/>
              </a:rPr>
              <a:t>.</a:t>
            </a: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 A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simple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PWIA model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well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reproduces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the </a:t>
            </a:r>
            <a:r>
              <a:rPr lang="el-G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el-GR" sz="17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±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channel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for E</a:t>
            </a:r>
            <a:r>
              <a:rPr lang="el-GR" sz="1700" baseline="-25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γ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&gt; 350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MeV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: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nuclear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effects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play a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significant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role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only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close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to the </a:t>
            </a:r>
            <a:r>
              <a:rPr lang="el-GR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π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photoproduction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threshold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For </a:t>
            </a: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the </a:t>
            </a:r>
            <a:r>
              <a:rPr lang="el-G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17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</a:t>
            </a:r>
            <a:r>
              <a:rPr lang="it-IT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 </a:t>
            </a:r>
            <a:r>
              <a:rPr lang="it-IT" sz="1700" dirty="0">
                <a:solidFill>
                  <a:srgbClr val="FF0000"/>
                </a:solidFill>
                <a:latin typeface="Segoe Print" panose="02000600000000000000" pitchFamily="2" charset="0"/>
              </a:rPr>
              <a:t>case, the </a:t>
            </a:r>
            <a:r>
              <a:rPr lang="it-IT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agreement</a:t>
            </a:r>
            <a:r>
              <a:rPr lang="it-IT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with the PWIA model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poorer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 </a:t>
            </a: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it-IT" sz="1700" dirty="0"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No model </a:t>
            </a:r>
            <a:r>
              <a:rPr lang="it-IT" sz="1700" dirty="0" err="1" smtClean="0">
                <a:latin typeface="Segoe Print" panose="02000600000000000000" pitchFamily="2" charset="0"/>
              </a:rPr>
              <a:t>is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available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for the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ppn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channel</a:t>
            </a:r>
            <a:r>
              <a:rPr lang="it-IT" sz="1700" dirty="0" smtClean="0">
                <a:latin typeface="Segoe Print" panose="02000600000000000000" pitchFamily="2" charset="0"/>
              </a:rPr>
              <a:t>.</a:t>
            </a:r>
            <a:endParaRPr lang="it-IT" sz="1700" dirty="0">
              <a:latin typeface="Segoe Print" panose="02000600000000000000" pitchFamily="2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Further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measurements</a:t>
            </a:r>
            <a:r>
              <a:rPr lang="it-IT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>
                <a:latin typeface="Segoe Print" panose="02000600000000000000" pitchFamily="2" charset="0"/>
              </a:rPr>
              <a:t>to </a:t>
            </a:r>
            <a:r>
              <a:rPr lang="it-IT" sz="1700" dirty="0" err="1">
                <a:latin typeface="Segoe Print" panose="02000600000000000000" pitchFamily="2" charset="0"/>
              </a:rPr>
              <a:t>improve</a:t>
            </a:r>
            <a:r>
              <a:rPr lang="it-IT" sz="1700" dirty="0">
                <a:latin typeface="Segoe Print" panose="02000600000000000000" pitchFamily="2" charset="0"/>
              </a:rPr>
              <a:t> </a:t>
            </a:r>
            <a:r>
              <a:rPr lang="it-IT" sz="1700" dirty="0" err="1">
                <a:latin typeface="Segoe Print" panose="02000600000000000000" pitchFamily="2" charset="0"/>
              </a:rPr>
              <a:t>statistics</a:t>
            </a:r>
            <a:r>
              <a:rPr lang="it-IT" sz="1700" dirty="0">
                <a:latin typeface="Segoe Print" panose="02000600000000000000" pitchFamily="2" charset="0"/>
              </a:rPr>
              <a:t> </a:t>
            </a:r>
            <a:r>
              <a:rPr lang="it-IT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and</a:t>
            </a:r>
            <a:r>
              <a:rPr lang="it-IT" sz="1700" dirty="0">
                <a:latin typeface="Segoe Print" panose="02000600000000000000" pitchFamily="2" charset="0"/>
              </a:rPr>
              <a:t> to investigate a </a:t>
            </a:r>
            <a:r>
              <a:rPr lang="it-IT" sz="1700" dirty="0" err="1">
                <a:latin typeface="Segoe Print" panose="02000600000000000000" pitchFamily="2" charset="0"/>
              </a:rPr>
              <a:t>wider</a:t>
            </a:r>
            <a:r>
              <a:rPr lang="it-IT" sz="1700" dirty="0">
                <a:latin typeface="Segoe Print" panose="02000600000000000000" pitchFamily="2" charset="0"/>
              </a:rPr>
              <a:t> </a:t>
            </a:r>
            <a:r>
              <a:rPr lang="it-IT" sz="1700" dirty="0" err="1">
                <a:latin typeface="Segoe Print" panose="02000600000000000000" pitchFamily="2" charset="0"/>
              </a:rPr>
              <a:t>energy</a:t>
            </a:r>
            <a:r>
              <a:rPr lang="it-IT" sz="1700" dirty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range</a:t>
            </a:r>
            <a:r>
              <a:rPr lang="it-IT" sz="1700" dirty="0" smtClean="0">
                <a:latin typeface="Segoe Print" panose="02000600000000000000" pitchFamily="2" charset="0"/>
              </a:rPr>
              <a:t>, </a:t>
            </a:r>
            <a:r>
              <a:rPr lang="it-IT" sz="1700" dirty="0" err="1" smtClean="0">
                <a:latin typeface="Segoe Print" panose="02000600000000000000" pitchFamily="2" charset="0"/>
              </a:rPr>
              <a:t>as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well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as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further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theoretical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investigations</a:t>
            </a:r>
            <a:r>
              <a:rPr lang="it-IT" sz="1700" dirty="0" smtClean="0">
                <a:latin typeface="Segoe Print" panose="02000600000000000000" pitchFamily="2" charset="0"/>
              </a:rPr>
              <a:t>,</a:t>
            </a:r>
            <a:r>
              <a:rPr lang="it-IT" sz="17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</a:t>
            </a:r>
            <a:r>
              <a:rPr lang="it-IT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needed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  <a:endParaRPr lang="it-IT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3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0854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rule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11560" y="121300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err="1" smtClean="0">
                <a:latin typeface="Segoe Print" pitchFamily="2" charset="0"/>
              </a:rPr>
              <a:t>Proposed</a:t>
            </a:r>
            <a:r>
              <a:rPr lang="it-IT" dirty="0" smtClean="0">
                <a:latin typeface="Segoe Print" pitchFamily="2" charset="0"/>
              </a:rPr>
              <a:t> by </a:t>
            </a:r>
            <a:r>
              <a:rPr lang="it-IT" dirty="0" err="1" smtClean="0">
                <a:latin typeface="Segoe Print" pitchFamily="2" charset="0"/>
              </a:rPr>
              <a:t>Gerasimov</a:t>
            </a:r>
            <a:r>
              <a:rPr lang="it-IT" dirty="0" smtClean="0">
                <a:latin typeface="Segoe Print" pitchFamily="2" charset="0"/>
              </a:rPr>
              <a:t> – </a:t>
            </a:r>
            <a:r>
              <a:rPr lang="it-IT" dirty="0" err="1" smtClean="0">
                <a:latin typeface="Segoe Print" pitchFamily="2" charset="0"/>
              </a:rPr>
              <a:t>Drell</a:t>
            </a:r>
            <a:r>
              <a:rPr lang="it-IT" dirty="0" smtClean="0">
                <a:latin typeface="Segoe Print" pitchFamily="2" charset="0"/>
              </a:rPr>
              <a:t> – </a:t>
            </a:r>
            <a:r>
              <a:rPr lang="it-IT" dirty="0" err="1" smtClean="0">
                <a:latin typeface="Segoe Print" pitchFamily="2" charset="0"/>
              </a:rPr>
              <a:t>Hearn</a:t>
            </a:r>
            <a:r>
              <a:rPr lang="it-IT" dirty="0" smtClean="0">
                <a:latin typeface="Segoe Print" pitchFamily="2" charset="0"/>
              </a:rPr>
              <a:t> in 1966</a:t>
            </a:r>
            <a:endParaRPr lang="it-IT" dirty="0">
              <a:latin typeface="Segoe Print" pitchFamily="2" charset="0"/>
            </a:endParaRPr>
          </a:p>
          <a:p>
            <a:pPr marL="285750" indent="-285750" algn="just">
              <a:buFontTx/>
              <a:buChar char="-"/>
            </a:pPr>
            <a:endParaRPr lang="it-IT" dirty="0" smtClean="0">
              <a:latin typeface="Segoe Prin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latin typeface="Segoe Print" pitchFamily="2" charset="0"/>
              </a:rPr>
              <a:t>Fundamental</a:t>
            </a:r>
            <a:r>
              <a:rPr lang="it-IT" dirty="0" smtClean="0">
                <a:latin typeface="Segoe Print" pitchFamily="2" charset="0"/>
              </a:rPr>
              <a:t> connection </a:t>
            </a:r>
            <a:r>
              <a:rPr lang="it-IT" dirty="0" err="1" smtClean="0">
                <a:latin typeface="Segoe Print" pitchFamily="2" charset="0"/>
              </a:rPr>
              <a:t>between</a:t>
            </a:r>
            <a:r>
              <a:rPr lang="it-IT" dirty="0" smtClean="0">
                <a:latin typeface="Segoe Print" pitchFamily="2" charset="0"/>
              </a:rPr>
              <a:t> the </a:t>
            </a:r>
            <a:r>
              <a:rPr lang="it-IT" dirty="0" err="1" smtClean="0">
                <a:latin typeface="Segoe Print" pitchFamily="2" charset="0"/>
              </a:rPr>
              <a:t>ground</a:t>
            </a:r>
            <a:r>
              <a:rPr lang="it-IT" dirty="0" smtClean="0">
                <a:latin typeface="Segoe Print" pitchFamily="2" charset="0"/>
              </a:rPr>
              <a:t> state </a:t>
            </a:r>
            <a:r>
              <a:rPr lang="it-IT" dirty="0" err="1" smtClean="0">
                <a:latin typeface="Segoe Print" pitchFamily="2" charset="0"/>
              </a:rPr>
              <a:t>properties</a:t>
            </a:r>
            <a:r>
              <a:rPr lang="it-IT" dirty="0" smtClean="0">
                <a:latin typeface="Segoe Print" pitchFamily="2" charset="0"/>
              </a:rPr>
              <a:t> of a </a:t>
            </a:r>
            <a:r>
              <a:rPr lang="it-IT" dirty="0" err="1" smtClean="0">
                <a:latin typeface="Segoe Print" pitchFamily="2" charset="0"/>
              </a:rPr>
              <a:t>particle</a:t>
            </a:r>
            <a:r>
              <a:rPr lang="it-IT" dirty="0" smtClean="0">
                <a:latin typeface="Segoe Print" pitchFamily="2" charset="0"/>
              </a:rPr>
              <a:t> and a moment of the </a:t>
            </a:r>
            <a:r>
              <a:rPr lang="it-IT" dirty="0" err="1" smtClean="0">
                <a:latin typeface="Segoe Print" pitchFamily="2" charset="0"/>
              </a:rPr>
              <a:t>entire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excitation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spectrum</a:t>
            </a:r>
            <a:endParaRPr lang="it-IT" dirty="0" smtClean="0">
              <a:latin typeface="Segoe Print" pitchFamily="2" charset="0"/>
            </a:endParaRPr>
          </a:p>
          <a:p>
            <a:pPr marL="285750" indent="-285750" algn="just">
              <a:buFontTx/>
              <a:buChar char="-"/>
            </a:pPr>
            <a:endParaRPr lang="it-IT" dirty="0">
              <a:latin typeface="Segoe Prin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latin typeface="Segoe Print" pitchFamily="2" charset="0"/>
              </a:rPr>
              <a:t>Gives</a:t>
            </a:r>
            <a:r>
              <a:rPr lang="it-IT" dirty="0" smtClean="0">
                <a:latin typeface="Segoe Print" pitchFamily="2" charset="0"/>
              </a:rPr>
              <a:t> a </a:t>
            </a:r>
            <a:r>
              <a:rPr lang="it-IT" dirty="0" err="1" smtClean="0">
                <a:latin typeface="Segoe Print" pitchFamily="2" charset="0"/>
              </a:rPr>
              <a:t>prediction</a:t>
            </a:r>
            <a:r>
              <a:rPr lang="it-IT" dirty="0" smtClean="0">
                <a:latin typeface="Segoe Print" pitchFamily="2" charset="0"/>
              </a:rPr>
              <a:t> on the </a:t>
            </a:r>
            <a:r>
              <a:rPr lang="it-IT" dirty="0" err="1" smtClean="0">
                <a:latin typeface="Segoe Print" pitchFamily="2" charset="0"/>
              </a:rPr>
              <a:t>absorption</a:t>
            </a:r>
            <a:r>
              <a:rPr lang="it-IT" dirty="0" smtClean="0">
                <a:latin typeface="Segoe Print" pitchFamily="2" charset="0"/>
              </a:rPr>
              <a:t> of </a:t>
            </a:r>
            <a:r>
              <a:rPr lang="it-IT" dirty="0" err="1" smtClean="0">
                <a:latin typeface="Segoe Print" pitchFamily="2" charset="0"/>
              </a:rPr>
              <a:t>circularly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polarised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photons</a:t>
            </a:r>
            <a:r>
              <a:rPr lang="it-IT" dirty="0" smtClean="0">
                <a:latin typeface="Segoe Print" pitchFamily="2" charset="0"/>
              </a:rPr>
              <a:t> by </a:t>
            </a:r>
            <a:r>
              <a:rPr lang="it-IT" dirty="0" err="1" smtClean="0">
                <a:latin typeface="Segoe Print" pitchFamily="2" charset="0"/>
              </a:rPr>
              <a:t>longitudinally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polarised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nucleons</a:t>
            </a:r>
            <a:r>
              <a:rPr lang="it-IT" dirty="0" smtClean="0">
                <a:latin typeface="Segoe Print" pitchFamily="2" charset="0"/>
              </a:rPr>
              <a:t>/nuclei: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3892257"/>
            <a:ext cx="5019675" cy="876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CasellaDiTesto 23"/>
          <p:cNvSpPr txBox="1"/>
          <p:nvPr/>
        </p:nvSpPr>
        <p:spPr>
          <a:xfrm>
            <a:off x="467544" y="5104929"/>
            <a:ext cx="38164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Photon</a:t>
            </a:r>
            <a:r>
              <a:rPr lang="it-IT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energy</a:t>
            </a:r>
            <a:endParaRPr lang="it-IT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it-IT" sz="1500" i="1" dirty="0" smtClean="0">
                <a:latin typeface="Segoe Print" panose="02000600000000000000" pitchFamily="2" charset="0"/>
                <a:sym typeface="Symbol"/>
              </a:rPr>
              <a:t></a:t>
            </a:r>
            <a:r>
              <a:rPr lang="it-IT" sz="1500" i="1" baseline="-25000" dirty="0" err="1" smtClean="0">
                <a:latin typeface="Segoe Print" panose="02000600000000000000" pitchFamily="2" charset="0"/>
                <a:sym typeface="Symbol"/>
              </a:rPr>
              <a:t>th</a:t>
            </a:r>
            <a:r>
              <a:rPr lang="it-IT" sz="15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300" dirty="0" smtClean="0">
                <a:latin typeface="Segoe Print" panose="02000600000000000000" pitchFamily="2" charset="0"/>
                <a:sym typeface="Symbol"/>
              </a:rPr>
              <a:t>=  production </a:t>
            </a:r>
            <a:r>
              <a:rPr lang="it-IT" sz="1300" dirty="0" err="1" smtClean="0">
                <a:latin typeface="Segoe Print" panose="02000600000000000000" pitchFamily="2" charset="0"/>
                <a:sym typeface="Symbol"/>
              </a:rPr>
              <a:t>threshold</a:t>
            </a:r>
            <a:r>
              <a:rPr lang="it-IT" sz="1300" dirty="0" smtClean="0">
                <a:latin typeface="Segoe Print" panose="02000600000000000000" pitchFamily="2" charset="0"/>
                <a:sym typeface="Symbol"/>
              </a:rPr>
              <a:t> (</a:t>
            </a:r>
            <a:r>
              <a:rPr lang="it-IT" sz="1300" dirty="0" err="1" smtClean="0">
                <a:latin typeface="Segoe Print" panose="02000600000000000000" pitchFamily="2" charset="0"/>
                <a:sym typeface="Symbol"/>
              </a:rPr>
              <a:t>nucleons</a:t>
            </a:r>
            <a:r>
              <a:rPr lang="it-IT" sz="1300" dirty="0" smtClean="0">
                <a:latin typeface="Segoe Print" panose="02000600000000000000" pitchFamily="2" charset="0"/>
                <a:sym typeface="Symbol"/>
              </a:rPr>
              <a:t>)</a:t>
            </a:r>
          </a:p>
          <a:p>
            <a:r>
              <a:rPr lang="it-IT" sz="1300" dirty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300" dirty="0" smtClean="0">
                <a:latin typeface="Segoe Print" panose="02000600000000000000" pitchFamily="2" charset="0"/>
                <a:sym typeface="Symbol"/>
              </a:rPr>
              <a:t>      </a:t>
            </a:r>
            <a:r>
              <a:rPr lang="it-IT" sz="1300" dirty="0" err="1" smtClean="0">
                <a:latin typeface="Segoe Print" panose="02000600000000000000" pitchFamily="2" charset="0"/>
                <a:sym typeface="Symbol"/>
              </a:rPr>
              <a:t>photodisintegration</a:t>
            </a:r>
            <a:r>
              <a:rPr lang="it-IT" sz="13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300" dirty="0" err="1" smtClean="0">
                <a:latin typeface="Segoe Print" panose="02000600000000000000" pitchFamily="2" charset="0"/>
                <a:sym typeface="Symbol"/>
              </a:rPr>
              <a:t>threshold</a:t>
            </a:r>
            <a:r>
              <a:rPr lang="it-IT" sz="1300" dirty="0" smtClean="0">
                <a:latin typeface="Segoe Print" panose="02000600000000000000" pitchFamily="2" charset="0"/>
                <a:sym typeface="Symbol"/>
              </a:rPr>
              <a:t> (nuclei)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560332" y="4133692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Spin</a:t>
            </a:r>
            <a:endParaRPr lang="it-IT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60332" y="4456857"/>
            <a:ext cx="7560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Mass</a:t>
            </a:r>
            <a:endParaRPr lang="it-IT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499992" y="3485620"/>
            <a:ext cx="3096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Anomalous</a:t>
            </a:r>
            <a:r>
              <a:rPr lang="it-IT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magnetic</a:t>
            </a:r>
            <a:r>
              <a:rPr lang="it-IT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moment</a:t>
            </a:r>
            <a:endParaRPr lang="it-IT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7020272" y="4312841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696236" y="4600873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6084168" y="3808785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2267744" y="4600873"/>
            <a:ext cx="19442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3779912" y="3880793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>
            <a:stCxn id="33" idx="5"/>
          </p:cNvCxnSpPr>
          <p:nvPr/>
        </p:nvCxnSpPr>
        <p:spPr>
          <a:xfrm>
            <a:off x="4701852" y="4311032"/>
            <a:ext cx="1238300" cy="758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42"/>
          <p:cNvGrpSpPr/>
          <p:nvPr/>
        </p:nvGrpSpPr>
        <p:grpSpPr>
          <a:xfrm>
            <a:off x="4716016" y="5069796"/>
            <a:ext cx="3960440" cy="1239524"/>
            <a:chOff x="4716016" y="3356992"/>
            <a:chExt cx="3960440" cy="1239524"/>
          </a:xfrm>
        </p:grpSpPr>
        <p:grpSp>
          <p:nvGrpSpPr>
            <p:cNvPr id="37" name="Gruppo 19"/>
            <p:cNvGrpSpPr/>
            <p:nvPr/>
          </p:nvGrpSpPr>
          <p:grpSpPr>
            <a:xfrm>
              <a:off x="4716016" y="3356992"/>
              <a:ext cx="3960440" cy="1187406"/>
              <a:chOff x="3419872" y="3933056"/>
              <a:chExt cx="3960440" cy="1187406"/>
            </a:xfrm>
          </p:grpSpPr>
          <p:pic>
            <p:nvPicPr>
              <p:cNvPr id="40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1880" y="4128753"/>
                <a:ext cx="3888432" cy="991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CasellaDiTesto 40"/>
              <p:cNvSpPr txBox="1"/>
              <p:nvPr/>
            </p:nvSpPr>
            <p:spPr>
              <a:xfrm>
                <a:off x="3419872" y="3933056"/>
                <a:ext cx="122413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00" dirty="0" err="1" smtClean="0">
                    <a:latin typeface="Segoe Print" panose="02000600000000000000" pitchFamily="2" charset="0"/>
                  </a:rPr>
                  <a:t>Photon</a:t>
                </a:r>
                <a:r>
                  <a:rPr lang="it-IT" sz="1300" dirty="0" smtClean="0">
                    <a:latin typeface="Segoe Print" panose="02000600000000000000" pitchFamily="2" charset="0"/>
                  </a:rPr>
                  <a:t> </a:t>
                </a:r>
                <a:r>
                  <a:rPr lang="it-IT" sz="1300" dirty="0" err="1" smtClean="0">
                    <a:latin typeface="Segoe Print" panose="02000600000000000000" pitchFamily="2" charset="0"/>
                  </a:rPr>
                  <a:t>spin</a:t>
                </a:r>
                <a:endParaRPr lang="it-IT" sz="1300" dirty="0">
                  <a:latin typeface="Segoe Print" panose="02000600000000000000" pitchFamily="2" charset="0"/>
                </a:endParaRP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4644008" y="3933056"/>
                <a:ext cx="122413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00" dirty="0" err="1" smtClean="0">
                    <a:latin typeface="Segoe Print" panose="02000600000000000000" pitchFamily="2" charset="0"/>
                  </a:rPr>
                  <a:t>Baryon</a:t>
                </a:r>
                <a:r>
                  <a:rPr lang="it-IT" sz="1300" dirty="0" smtClean="0">
                    <a:latin typeface="Segoe Print" panose="02000600000000000000" pitchFamily="2" charset="0"/>
                  </a:rPr>
                  <a:t> </a:t>
                </a:r>
                <a:r>
                  <a:rPr lang="it-IT" sz="1300" dirty="0" err="1" smtClean="0">
                    <a:latin typeface="Segoe Print" panose="02000600000000000000" pitchFamily="2" charset="0"/>
                  </a:rPr>
                  <a:t>spin</a:t>
                </a:r>
                <a:endParaRPr lang="it-IT" sz="1300" dirty="0">
                  <a:latin typeface="Segoe Print" panose="02000600000000000000" pitchFamily="2" charset="0"/>
                </a:endParaRPr>
              </a:p>
            </p:txBody>
          </p:sp>
        </p:grpSp>
        <p:sp>
          <p:nvSpPr>
            <p:cNvPr id="38" name="CasellaDiTesto 37"/>
            <p:cNvSpPr txBox="1"/>
            <p:nvPr/>
          </p:nvSpPr>
          <p:spPr>
            <a:xfrm>
              <a:off x="5796136" y="4181018"/>
              <a:ext cx="64807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100" dirty="0" smtClean="0">
                  <a:sym typeface="Symbol"/>
                </a:rPr>
                <a:t>= </a:t>
              </a:r>
              <a:r>
                <a:rPr lang="it-IT" sz="2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</a:t>
              </a:r>
              <a:r>
                <a:rPr lang="it-IT" sz="21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a</a:t>
              </a:r>
              <a:endParaRPr lang="it-IT" sz="2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884368" y="4149080"/>
              <a:ext cx="64807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100" dirty="0" smtClean="0">
                  <a:sym typeface="Symbol"/>
                </a:rPr>
                <a:t>= </a:t>
              </a:r>
              <a:r>
                <a:rPr lang="it-IT" sz="2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</a:t>
              </a:r>
              <a:r>
                <a:rPr lang="it-IT" sz="21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p</a:t>
              </a:r>
              <a:endParaRPr lang="it-IT" sz="2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4" grpId="0"/>
      <p:bldP spid="25" grpId="0"/>
      <p:bldP spid="26" grpId="0"/>
      <p:bldP spid="27" grpId="0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594929" y="2747963"/>
            <a:ext cx="7954143" cy="13620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Thank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you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!</a:t>
            </a:r>
            <a:endParaRPr lang="it-IT" sz="3000" b="1" dirty="0">
              <a:ln w="1143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37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594929" y="2747963"/>
            <a:ext cx="7954143" cy="13620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Backup 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slides</a:t>
            </a:r>
            <a:endParaRPr lang="it-IT" sz="3000" b="1" dirty="0">
              <a:ln w="1143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9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7"/>
          <p:cNvGrpSpPr/>
          <p:nvPr/>
        </p:nvGrpSpPr>
        <p:grpSpPr>
          <a:xfrm>
            <a:off x="407865" y="1628801"/>
            <a:ext cx="6252367" cy="3168352"/>
            <a:chOff x="551881" y="3068960"/>
            <a:chExt cx="6252367" cy="3168352"/>
          </a:xfrm>
        </p:grpSpPr>
        <p:grpSp>
          <p:nvGrpSpPr>
            <p:cNvPr id="3" name="Gruppo 25"/>
            <p:cNvGrpSpPr/>
            <p:nvPr/>
          </p:nvGrpSpPr>
          <p:grpSpPr>
            <a:xfrm>
              <a:off x="551881" y="3068960"/>
              <a:ext cx="6252367" cy="3168352"/>
              <a:chOff x="551881" y="3068960"/>
              <a:chExt cx="6252367" cy="3168352"/>
            </a:xfrm>
          </p:grpSpPr>
          <p:grpSp>
            <p:nvGrpSpPr>
              <p:cNvPr id="4" name="Gruppo 20"/>
              <p:cNvGrpSpPr/>
              <p:nvPr/>
            </p:nvGrpSpPr>
            <p:grpSpPr>
              <a:xfrm>
                <a:off x="551881" y="3068960"/>
                <a:ext cx="6252367" cy="3168352"/>
                <a:chOff x="551881" y="3068960"/>
                <a:chExt cx="6252367" cy="3168352"/>
              </a:xfrm>
            </p:grpSpPr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51881" y="3068960"/>
                  <a:ext cx="6252367" cy="316835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6" name="Rettangolo 15"/>
                <p:cNvSpPr/>
                <p:nvPr/>
              </p:nvSpPr>
              <p:spPr>
                <a:xfrm>
                  <a:off x="1763688" y="5157191"/>
                  <a:ext cx="50405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Rettangolo 18"/>
                <p:cNvSpPr/>
                <p:nvPr/>
              </p:nvSpPr>
              <p:spPr>
                <a:xfrm>
                  <a:off x="3923928" y="3284984"/>
                  <a:ext cx="1224136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" name="CasellaDiTesto 13"/>
                <p:cNvSpPr txBox="1"/>
                <p:nvPr/>
              </p:nvSpPr>
              <p:spPr>
                <a:xfrm>
                  <a:off x="3851920" y="3284984"/>
                  <a:ext cx="29523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 smtClean="0">
                      <a:latin typeface="Times New Roman" pitchFamily="18" charset="0"/>
                      <a:cs typeface="Times New Roman" pitchFamily="18" charset="0"/>
                    </a:rPr>
                    <a:t>GDH </a:t>
                  </a:r>
                  <a:r>
                    <a:rPr lang="it-IT" sz="2000" b="1" dirty="0" err="1" smtClean="0">
                      <a:latin typeface="Times New Roman" pitchFamily="18" charset="0"/>
                      <a:cs typeface="Times New Roman" pitchFamily="18" charset="0"/>
                    </a:rPr>
                    <a:t>Mainz</a:t>
                  </a:r>
                  <a:r>
                    <a:rPr lang="it-IT" sz="2000" dirty="0" smtClean="0"/>
                    <a:t> </a:t>
                  </a:r>
                  <a:r>
                    <a:rPr lang="it-IT" sz="1300" dirty="0" smtClean="0"/>
                    <a:t>– PLB 672, 328 (09)</a:t>
                  </a:r>
                </a:p>
                <a:p>
                  <a:r>
                    <a:rPr lang="it-IT" sz="2000" b="1" dirty="0" smtClean="0">
                      <a:latin typeface="Times New Roman" pitchFamily="18" charset="0"/>
                      <a:cs typeface="Times New Roman" pitchFamily="18" charset="0"/>
                    </a:rPr>
                    <a:t>GDH Bonn</a:t>
                  </a:r>
                  <a:r>
                    <a:rPr lang="it-IT" sz="2000" dirty="0" smtClean="0"/>
                    <a:t> </a:t>
                  </a:r>
                  <a:r>
                    <a:rPr lang="it-IT" sz="1300" dirty="0" smtClean="0"/>
                    <a:t>– PRL 94, 162001 (05)</a:t>
                  </a:r>
                  <a:endParaRPr lang="it-IT" sz="1300" dirty="0"/>
                </a:p>
              </p:txBody>
            </p:sp>
          </p:grpSp>
          <p:sp>
            <p:nvSpPr>
              <p:cNvPr id="24" name="CasellaDiTesto 23"/>
              <p:cNvSpPr txBox="1"/>
              <p:nvPr/>
            </p:nvSpPr>
            <p:spPr>
              <a:xfrm>
                <a:off x="3851920" y="3892986"/>
                <a:ext cx="2952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>
                    <a:latin typeface="Times New Roman" pitchFamily="18" charset="0"/>
                    <a:cs typeface="Times New Roman" pitchFamily="18" charset="0"/>
                  </a:rPr>
                  <a:t>AFS </a:t>
                </a:r>
                <a:r>
                  <a:rPr lang="it-IT" sz="2000" b="1" dirty="0" err="1" smtClean="0">
                    <a:latin typeface="Times New Roman" pitchFamily="18" charset="0"/>
                    <a:cs typeface="Times New Roman" pitchFamily="18" charset="0"/>
                  </a:rPr>
                  <a:t>model</a:t>
                </a:r>
                <a:r>
                  <a:rPr lang="it-IT" sz="2000" dirty="0" smtClean="0"/>
                  <a:t> </a:t>
                </a:r>
                <a:r>
                  <a:rPr lang="it-IT" sz="1300" dirty="0" smtClean="0"/>
                  <a:t>– PRL 93, 202301 (04)</a:t>
                </a:r>
              </a:p>
            </p:txBody>
          </p:sp>
          <p:pic>
            <p:nvPicPr>
              <p:cNvPr id="1229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7570" y="4005064"/>
                <a:ext cx="51435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CasellaDiTesto 26"/>
            <p:cNvSpPr txBox="1"/>
            <p:nvPr/>
          </p:nvSpPr>
          <p:spPr>
            <a:xfrm>
              <a:off x="3851920" y="4216732"/>
              <a:ext cx="29523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00" dirty="0" smtClean="0">
                  <a:latin typeface="Times New Roman" pitchFamily="18" charset="0"/>
                  <a:cs typeface="Times New Roman" pitchFamily="18" charset="0"/>
                </a:rPr>
                <a:t>(AFS: </a:t>
              </a:r>
              <a:r>
                <a:rPr lang="it-IT" sz="1300" dirty="0" err="1" smtClean="0">
                  <a:latin typeface="Times New Roman" pitchFamily="18" charset="0"/>
                  <a:cs typeface="Times New Roman" pitchFamily="18" charset="0"/>
                </a:rPr>
                <a:t>Arenhoevel</a:t>
              </a:r>
              <a:r>
                <a:rPr lang="it-IT" sz="13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it-IT" sz="1300" dirty="0" err="1" smtClean="0">
                  <a:latin typeface="Times New Roman" pitchFamily="18" charset="0"/>
                  <a:cs typeface="Times New Roman" pitchFamily="18" charset="0"/>
                </a:rPr>
                <a:t>Fix</a:t>
              </a:r>
              <a:r>
                <a:rPr lang="it-IT" sz="13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it-IT" sz="1300" dirty="0" err="1" smtClean="0">
                  <a:latin typeface="Times New Roman" pitchFamily="18" charset="0"/>
                  <a:cs typeface="Times New Roman" pitchFamily="18" charset="0"/>
                </a:rPr>
                <a:t>Schwamb</a:t>
              </a:r>
              <a:r>
                <a:rPr lang="it-IT" sz="13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1300" dirty="0" smtClean="0"/>
            </a:p>
          </p:txBody>
        </p:sp>
      </p:grpSp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rule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on the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deuteron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98733"/>
              </p:ext>
            </p:extLst>
          </p:nvPr>
        </p:nvGraphicFramePr>
        <p:xfrm>
          <a:off x="7020272" y="1701799"/>
          <a:ext cx="1750816" cy="75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zione" r:id="rId5" imgW="711000" imgH="304560" progId="Equation.3">
                  <p:embed/>
                </p:oleObj>
              </mc:Choice>
              <mc:Fallback>
                <p:oleObj name="Equazione" r:id="rId5" imgW="7110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701799"/>
                        <a:ext cx="1750816" cy="751027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575556" y="980728"/>
            <a:ext cx="7992888" cy="425648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Helicity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dependent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total inclusive cross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section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 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 = </a:t>
            </a:r>
            <a:r>
              <a:rPr lang="it-IT" sz="19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-</a:t>
            </a:r>
            <a:r>
              <a:rPr lang="it-IT" sz="19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a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 (b)</a:t>
            </a:r>
            <a:endParaRPr lang="it-IT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48641"/>
              </p:ext>
            </p:extLst>
          </p:nvPr>
        </p:nvGraphicFramePr>
        <p:xfrm>
          <a:off x="1043608" y="5157192"/>
          <a:ext cx="3538409" cy="4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zione" r:id="rId7" imgW="2120760" imgH="279360" progId="Equation.3">
                  <p:embed/>
                </p:oleObj>
              </mc:Choice>
              <mc:Fallback>
                <p:oleObj name="Equazione" r:id="rId7" imgW="2120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57192"/>
                        <a:ext cx="3538409" cy="4659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po 39"/>
          <p:cNvGrpSpPr/>
          <p:nvPr/>
        </p:nvGrpSpPr>
        <p:grpSpPr>
          <a:xfrm>
            <a:off x="5148064" y="5146675"/>
            <a:ext cx="3160192" cy="635000"/>
            <a:chOff x="467544" y="5737024"/>
            <a:chExt cx="3160192" cy="635000"/>
          </a:xfrm>
        </p:grpSpPr>
        <p:graphicFrame>
          <p:nvGraphicFramePr>
            <p:cNvPr id="3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992927"/>
                </p:ext>
              </p:extLst>
            </p:nvPr>
          </p:nvGraphicFramePr>
          <p:xfrm>
            <a:off x="1425873" y="5737024"/>
            <a:ext cx="2071688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5" name="Equazione" r:id="rId9" imgW="1726920" imgH="279360" progId="Equation.3">
                    <p:embed/>
                  </p:oleObj>
                </mc:Choice>
                <mc:Fallback>
                  <p:oleObj name="Equazione" r:id="rId9" imgW="17269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5873" y="5737024"/>
                          <a:ext cx="2071688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705153"/>
                </p:ext>
              </p:extLst>
            </p:nvPr>
          </p:nvGraphicFramePr>
          <p:xfrm>
            <a:off x="1403648" y="6052937"/>
            <a:ext cx="2224088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6" name="Equazione" r:id="rId11" imgW="1854000" imgH="266400" progId="Equation.3">
                    <p:embed/>
                  </p:oleObj>
                </mc:Choice>
                <mc:Fallback>
                  <p:oleObj name="Equazione" r:id="rId11" imgW="185400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6052937"/>
                          <a:ext cx="2224088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CasellaDiTesto 36"/>
            <p:cNvSpPr txBox="1"/>
            <p:nvPr/>
          </p:nvSpPr>
          <p:spPr>
            <a:xfrm>
              <a:off x="467544" y="5819549"/>
              <a:ext cx="845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 smtClean="0">
                  <a:latin typeface="Segoe Print" panose="02000600000000000000" pitchFamily="2" charset="0"/>
                </a:rPr>
                <a:t>with</a:t>
              </a:r>
              <a:r>
                <a:rPr lang="it-IT" sz="1600" dirty="0" smtClean="0">
                  <a:latin typeface="Segoe Print" panose="02000600000000000000" pitchFamily="2" charset="0"/>
                </a:rPr>
                <a:t>:</a:t>
              </a:r>
              <a:endParaRPr lang="it-IT" sz="1600" dirty="0">
                <a:latin typeface="Segoe Print" panose="02000600000000000000" pitchFamily="2" charset="0"/>
              </a:endParaRP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323528" y="5877272"/>
            <a:ext cx="261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From</a:t>
            </a:r>
            <a:r>
              <a:rPr lang="it-IT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 GDH sum </a:t>
            </a:r>
            <a:r>
              <a:rPr lang="it-IT" dirty="0" err="1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rule</a:t>
            </a:r>
            <a:r>
              <a:rPr lang="it-IT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: </a:t>
            </a:r>
            <a:endParaRPr lang="it-IT" dirty="0">
              <a:latin typeface="Segoe Print" panose="02000600000000000000" pitchFamily="2" charset="0"/>
              <a:ea typeface="CMU Serif" pitchFamily="50" charset="0"/>
              <a:cs typeface="CMU Serif" pitchFamily="50" charset="0"/>
            </a:endParaRPr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71021"/>
              </p:ext>
            </p:extLst>
          </p:nvPr>
        </p:nvGraphicFramePr>
        <p:xfrm>
          <a:off x="3155950" y="5924550"/>
          <a:ext cx="1389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zione" r:id="rId13" imgW="1117440" imgH="266400" progId="Equation.3">
                  <p:embed/>
                </p:oleObj>
              </mc:Choice>
              <mc:Fallback>
                <p:oleObj name="Equazione" r:id="rId13" imgW="1117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5924550"/>
                        <a:ext cx="1389063" cy="331788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tangolo arrotondato 27"/>
          <p:cNvSpPr/>
          <p:nvPr/>
        </p:nvSpPr>
        <p:spPr>
          <a:xfrm>
            <a:off x="5148064" y="5877272"/>
            <a:ext cx="3600400" cy="391597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200 </a:t>
            </a:r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MeV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&lt; E</a:t>
            </a:r>
            <a:r>
              <a:rPr lang="el-GR" sz="17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γ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&lt; 1800 </a:t>
            </a:r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GeV</a:t>
            </a:r>
            <a:endParaRPr lang="it-IT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9710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rule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on the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neutron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6639" y="1628800"/>
            <a:ext cx="82089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Blip>
                <a:blip r:embed="rId3"/>
              </a:buBlip>
            </a:pPr>
            <a:r>
              <a:rPr lang="it-IT" sz="1700" dirty="0" smtClean="0"/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For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el-GR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</a:t>
            </a:r>
            <a:r>
              <a:rPr lang="it-IT" sz="1700" i="1" baseline="-25000" dirty="0" err="1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th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 &gt; 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m</a:t>
            </a:r>
            <a:r>
              <a:rPr lang="it-IT" sz="1700" baseline="-25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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 </a:t>
            </a:r>
            <a:r>
              <a:rPr lang="it-IT" sz="1700" dirty="0" smtClean="0">
                <a:latin typeface="Segoe Print" panose="02000600000000000000" pitchFamily="2" charset="0"/>
              </a:rPr>
              <a:t>(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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photoproduction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threshold</a:t>
            </a:r>
            <a:r>
              <a:rPr lang="it-IT" sz="1700" dirty="0" smtClean="0">
                <a:latin typeface="Segoe Print" panose="02000600000000000000" pitchFamily="2" charset="0"/>
              </a:rPr>
              <a:t> on free </a:t>
            </a:r>
            <a:r>
              <a:rPr lang="it-IT" sz="1700" dirty="0" err="1" smtClean="0">
                <a:latin typeface="Segoe Print" panose="02000600000000000000" pitchFamily="2" charset="0"/>
              </a:rPr>
              <a:t>nucleon</a:t>
            </a:r>
            <a:r>
              <a:rPr lang="it-IT" sz="1700" dirty="0" smtClean="0">
                <a:latin typeface="Segoe Print" panose="02000600000000000000" pitchFamily="2" charset="0"/>
              </a:rPr>
              <a:t>), </a:t>
            </a:r>
            <a:r>
              <a:rPr lang="it-IT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I</a:t>
            </a:r>
            <a:r>
              <a:rPr lang="it-IT" sz="1700" i="1" baseline="-25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GDH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(</a:t>
            </a:r>
            <a:r>
              <a:rPr lang="it-IT" sz="1700" i="1" baseline="30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3</a:t>
            </a:r>
            <a:r>
              <a:rPr lang="it-IT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He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) 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 </a:t>
            </a:r>
            <a:r>
              <a:rPr lang="it-IT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I</a:t>
            </a:r>
            <a:r>
              <a:rPr lang="it-IT" sz="1700" i="1" baseline="-25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GDH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(</a:t>
            </a:r>
            <a:r>
              <a:rPr lang="it-IT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n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)</a:t>
            </a:r>
            <a:r>
              <a:rPr lang="it-IT" sz="1700" dirty="0" smtClean="0">
                <a:latin typeface="Segoe Print" panose="02000600000000000000" pitchFamily="2" charset="0"/>
              </a:rPr>
              <a:t>;</a:t>
            </a:r>
          </a:p>
          <a:p>
            <a:pPr algn="just">
              <a:spcBef>
                <a:spcPts val="600"/>
              </a:spcBef>
            </a:pPr>
            <a:endParaRPr lang="it-IT" sz="1700" dirty="0">
              <a:latin typeface="Segoe Print" panose="02000600000000000000" pitchFamily="2" charset="0"/>
            </a:endParaRPr>
          </a:p>
          <a:p>
            <a:pPr algn="just">
              <a:spcBef>
                <a:spcPts val="600"/>
              </a:spcBef>
            </a:pPr>
            <a:endParaRPr lang="it-IT" sz="1700" dirty="0" smtClean="0">
              <a:latin typeface="Segoe Print" panose="02000600000000000000" pitchFamily="2" charset="0"/>
            </a:endParaRPr>
          </a:p>
          <a:p>
            <a:pPr algn="just">
              <a:spcBef>
                <a:spcPts val="600"/>
              </a:spcBef>
              <a:buBlip>
                <a:blip r:embed="rId3"/>
              </a:buBlip>
            </a:pP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For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8 </a:t>
            </a:r>
            <a:r>
              <a:rPr lang="it-IT" sz="1700" dirty="0" err="1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MeV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 &lt;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el-GR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</a:t>
            </a:r>
            <a:r>
              <a:rPr lang="it-IT" sz="1700" i="1" baseline="-25000" dirty="0" err="1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th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 &lt; 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m</a:t>
            </a:r>
            <a:r>
              <a:rPr lang="it-IT" sz="1700" baseline="-25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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  <a:sym typeface="Symbol"/>
              </a:rPr>
              <a:t> </a:t>
            </a:r>
            <a:r>
              <a:rPr lang="it-IT" sz="1700" dirty="0" smtClean="0">
                <a:latin typeface="Segoe Print" panose="02000600000000000000" pitchFamily="2" charset="0"/>
              </a:rPr>
              <a:t>(</a:t>
            </a:r>
            <a:r>
              <a:rPr lang="it-IT" sz="1700" dirty="0" err="1" smtClean="0">
                <a:latin typeface="Segoe Print" panose="02000600000000000000" pitchFamily="2" charset="0"/>
              </a:rPr>
              <a:t>photodisintegration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region</a:t>
            </a:r>
            <a:r>
              <a:rPr lang="it-IT" sz="1700" dirty="0" smtClean="0">
                <a:latin typeface="Segoe Print" panose="02000600000000000000" pitchFamily="2" charset="0"/>
              </a:rPr>
              <a:t>), </a:t>
            </a:r>
            <a:r>
              <a:rPr lang="it-IT" sz="1700" dirty="0" err="1" smtClean="0">
                <a:latin typeface="Segoe Print" panose="02000600000000000000" pitchFamily="2" charset="0"/>
              </a:rPr>
              <a:t>contribution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of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nuclear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structure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effects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to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I</a:t>
            </a:r>
            <a:r>
              <a:rPr lang="it-IT" sz="1700" i="1" baseline="-25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GDH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(</a:t>
            </a:r>
            <a:r>
              <a:rPr lang="it-IT" sz="1700" i="1" baseline="300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3</a:t>
            </a:r>
            <a:r>
              <a:rPr lang="it-IT" sz="1700" i="1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He</a:t>
            </a:r>
            <a:r>
              <a:rPr lang="it-IT" sz="1700" dirty="0" smtClean="0"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):</a:t>
            </a:r>
            <a:endParaRPr lang="it-IT" sz="1700" dirty="0" smtClean="0">
              <a:latin typeface="Segoe Print" panose="02000600000000000000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-432" t="-1813" r="-851" b="-10181"/>
          <a:stretch>
            <a:fillRect/>
          </a:stretch>
        </p:blipFill>
        <p:spPr bwMode="auto">
          <a:xfrm>
            <a:off x="287524" y="3501008"/>
            <a:ext cx="8568952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431540" y="4601740"/>
            <a:ext cx="82809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 smtClean="0">
                <a:latin typeface="Segoe Print" panose="02000600000000000000" pitchFamily="2" charset="0"/>
              </a:rPr>
              <a:t>Precise </a:t>
            </a:r>
            <a:r>
              <a:rPr lang="it-IT" sz="1700" dirty="0" err="1" smtClean="0">
                <a:latin typeface="Segoe Print" panose="02000600000000000000" pitchFamily="2" charset="0"/>
              </a:rPr>
              <a:t>experimental</a:t>
            </a:r>
            <a:r>
              <a:rPr lang="it-IT" sz="1700" dirty="0" smtClean="0">
                <a:latin typeface="Segoe Print" panose="02000600000000000000" pitchFamily="2" charset="0"/>
              </a:rPr>
              <a:t> data on </a:t>
            </a:r>
            <a:r>
              <a:rPr lang="it-IT" sz="1700" baseline="30000" dirty="0" smtClean="0">
                <a:latin typeface="Segoe Print" panose="02000600000000000000" pitchFamily="2" charset="0"/>
              </a:rPr>
              <a:t>3</a:t>
            </a:r>
            <a:r>
              <a:rPr lang="it-IT" sz="1700" dirty="0" smtClean="0">
                <a:latin typeface="Segoe Print" panose="02000600000000000000" pitchFamily="2" charset="0"/>
              </a:rPr>
              <a:t>He are </a:t>
            </a:r>
            <a:r>
              <a:rPr lang="it-IT" sz="1700" dirty="0" err="1" smtClean="0">
                <a:latin typeface="Segoe Print" panose="02000600000000000000" pitchFamily="2" charset="0"/>
              </a:rPr>
              <a:t>required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from</a:t>
            </a:r>
            <a:r>
              <a:rPr lang="it-IT" sz="1700" dirty="0" smtClean="0">
                <a:latin typeface="Segoe Print" panose="02000600000000000000" pitchFamily="2" charset="0"/>
              </a:rPr>
              <a:t> break-up </a:t>
            </a:r>
            <a:r>
              <a:rPr lang="it-IT" sz="1700" dirty="0" err="1" smtClean="0">
                <a:latin typeface="Segoe Print" panose="02000600000000000000" pitchFamily="2" charset="0"/>
              </a:rPr>
              <a:t>threshold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upwards</a:t>
            </a:r>
            <a:r>
              <a:rPr lang="it-IT" sz="1700" dirty="0" smtClean="0">
                <a:latin typeface="Segoe Print" panose="02000600000000000000" pitchFamily="2" charset="0"/>
              </a:rPr>
              <a:t>:</a:t>
            </a:r>
          </a:p>
          <a:p>
            <a:pPr algn="just">
              <a:spcBef>
                <a:spcPts val="600"/>
              </a:spcBef>
              <a:buBlip>
                <a:blip r:embed="rId3"/>
              </a:buBlip>
            </a:pPr>
            <a:r>
              <a:rPr lang="it-IT" sz="1700" dirty="0" smtClean="0">
                <a:latin typeface="Segoe Print" panose="02000600000000000000" pitchFamily="2" charset="0"/>
              </a:rPr>
              <a:t> @ 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HI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S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, </a:t>
            </a:r>
            <a:r>
              <a:rPr lang="it-IT" sz="1700" dirty="0" err="1" smtClean="0">
                <a:latin typeface="Segoe Print" panose="02000600000000000000" pitchFamily="2" charset="0"/>
                <a:sym typeface="Symbol"/>
              </a:rPr>
              <a:t>from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  <a:sym typeface="Symbol"/>
              </a:rPr>
              <a:t>photodisintegration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  <a:sym typeface="Symbol"/>
              </a:rPr>
              <a:t>threshold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  <a:sym typeface="Symbol"/>
              </a:rPr>
              <a:t>to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 60 </a:t>
            </a:r>
            <a:r>
              <a:rPr lang="it-IT" sz="1700" dirty="0" err="1" smtClean="0">
                <a:latin typeface="Segoe Print" panose="02000600000000000000" pitchFamily="2" charset="0"/>
                <a:sym typeface="Symbol"/>
              </a:rPr>
              <a:t>MeV</a:t>
            </a:r>
            <a:endParaRPr lang="it-IT" sz="1700" dirty="0" smtClean="0">
              <a:latin typeface="Segoe Print" panose="02000600000000000000" pitchFamily="2" charset="0"/>
              <a:sym typeface="Symbol"/>
            </a:endParaRPr>
          </a:p>
          <a:p>
            <a:pPr algn="just">
              <a:spcBef>
                <a:spcPts val="600"/>
              </a:spcBef>
              <a:buBlip>
                <a:blip r:embed="rId3"/>
              </a:buBlip>
            </a:pP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 @ 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MAMI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, from </a:t>
            </a:r>
            <a:r>
              <a:rPr lang="el-GR" sz="1700" dirty="0" smtClean="0">
                <a:latin typeface="Segoe Print" panose="02000600000000000000" pitchFamily="2" charset="0"/>
                <a:sym typeface="Symbol"/>
              </a:rPr>
              <a:t>π</a:t>
            </a:r>
            <a:r>
              <a:rPr lang="it-IT" sz="17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photoproduction</a:t>
            </a:r>
            <a:r>
              <a:rPr lang="it-IT" sz="1700" dirty="0" smtClean="0"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latin typeface="Segoe Print" panose="02000600000000000000" pitchFamily="2" charset="0"/>
              </a:rPr>
              <a:t>threshold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lvl="1" algn="just">
              <a:spcBef>
                <a:spcPts val="600"/>
              </a:spcBef>
              <a:buBlip>
                <a:blip r:embed="rId3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to test the GDH sum </a:t>
            </a:r>
            <a:r>
              <a:rPr lang="it-IT" sz="1600" dirty="0" err="1" smtClean="0">
                <a:latin typeface="Segoe Print" panose="02000600000000000000" pitchFamily="2" charset="0"/>
              </a:rPr>
              <a:t>rule</a:t>
            </a:r>
            <a:r>
              <a:rPr lang="it-IT" sz="1600" dirty="0" smtClean="0">
                <a:latin typeface="Segoe Print" panose="02000600000000000000" pitchFamily="2" charset="0"/>
              </a:rPr>
              <a:t> on the </a:t>
            </a:r>
            <a:r>
              <a:rPr lang="it-IT" sz="1600" dirty="0" err="1" smtClean="0">
                <a:latin typeface="Segoe Print" panose="02000600000000000000" pitchFamily="2" charset="0"/>
              </a:rPr>
              <a:t>neutron</a:t>
            </a:r>
            <a:r>
              <a:rPr lang="it-IT" sz="1600" dirty="0" smtClean="0">
                <a:latin typeface="Segoe Print" panose="02000600000000000000" pitchFamily="2" charset="0"/>
              </a:rPr>
              <a:t> and </a:t>
            </a:r>
            <a:r>
              <a:rPr lang="it-IT" sz="1600" baseline="30000" dirty="0" smtClean="0">
                <a:latin typeface="Segoe Print" panose="02000600000000000000" pitchFamily="2" charset="0"/>
              </a:rPr>
              <a:t>3</a:t>
            </a:r>
            <a:r>
              <a:rPr lang="it-IT" sz="1600" dirty="0" smtClean="0">
                <a:latin typeface="Segoe Print" panose="02000600000000000000" pitchFamily="2" charset="0"/>
              </a:rPr>
              <a:t>He </a:t>
            </a:r>
            <a:r>
              <a:rPr lang="it-IT" sz="1600" dirty="0" err="1" smtClean="0">
                <a:latin typeface="Segoe Print" panose="02000600000000000000" pitchFamily="2" charset="0"/>
              </a:rPr>
              <a:t>models</a:t>
            </a:r>
            <a:endParaRPr lang="it-IT" sz="1600" dirty="0" smtClean="0">
              <a:latin typeface="Segoe Print" panose="02000600000000000000" pitchFamily="2" charset="0"/>
            </a:endParaRPr>
          </a:p>
          <a:p>
            <a:pPr lvl="1" algn="just">
              <a:buBlip>
                <a:blip r:embed="rId3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both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through</a:t>
            </a:r>
            <a:r>
              <a:rPr lang="it-IT" sz="1600" dirty="0" smtClean="0">
                <a:latin typeface="Segoe Print" panose="02000600000000000000" pitchFamily="2" charset="0"/>
              </a:rPr>
              <a:t> the inclusive and the </a:t>
            </a:r>
            <a:r>
              <a:rPr lang="it-IT" sz="1600" dirty="0" err="1" smtClean="0">
                <a:latin typeface="Segoe Print" panose="02000600000000000000" pitchFamily="2" charset="0"/>
              </a:rPr>
              <a:t>partial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channel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measurements</a:t>
            </a:r>
            <a:r>
              <a:rPr lang="it-IT" sz="1600" dirty="0" smtClean="0">
                <a:latin typeface="Segoe Print" panose="02000600000000000000" pitchFamily="2" charset="0"/>
              </a:rPr>
              <a:t>.</a:t>
            </a:r>
            <a:endParaRPr lang="it-IT" sz="1600" dirty="0">
              <a:latin typeface="Segoe Print" panose="02000600000000000000" pitchFamily="2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52609" y="1052736"/>
            <a:ext cx="7038782" cy="408623"/>
          </a:xfrm>
          <a:prstGeom prst="roundRect">
            <a:avLst/>
          </a:prstGeom>
          <a:ln w="254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The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most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accurate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evaluation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I</a:t>
            </a:r>
            <a:r>
              <a:rPr lang="it-IT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GDH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(n)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comes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from </a:t>
            </a:r>
            <a:r>
              <a:rPr lang="it-IT" baseline="3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</a:t>
            </a:r>
            <a:endParaRPr lang="it-IT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06139"/>
              </p:ext>
            </p:extLst>
          </p:nvPr>
        </p:nvGraphicFramePr>
        <p:xfrm>
          <a:off x="1939119" y="2132856"/>
          <a:ext cx="5265763" cy="55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zione" r:id="rId5" imgW="3009600" imgH="342720" progId="Equation.3">
                  <p:embed/>
                </p:oleObj>
              </mc:Choice>
              <mc:Fallback>
                <p:oleObj name="Equazione" r:id="rId5" imgW="3009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19" y="2132856"/>
                        <a:ext cx="5265763" cy="557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91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uiExpand="1" build="p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647564" y="1052736"/>
            <a:ext cx="7848872" cy="442674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MEOP: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Metastability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Exchange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Optical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Pumping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545159"/>
            <a:ext cx="3516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1 17"/>
          <p:cNvCxnSpPr/>
          <p:nvPr/>
        </p:nvCxnSpPr>
        <p:spPr>
          <a:xfrm>
            <a:off x="1871700" y="4201343"/>
            <a:ext cx="1368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907704" y="2833191"/>
            <a:ext cx="1368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uppo 20"/>
          <p:cNvGrpSpPr/>
          <p:nvPr/>
        </p:nvGrpSpPr>
        <p:grpSpPr>
          <a:xfrm>
            <a:off x="899592" y="5641503"/>
            <a:ext cx="1458162" cy="307777"/>
            <a:chOff x="1043608" y="5661248"/>
            <a:chExt cx="1458162" cy="307777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1115616" y="5661248"/>
              <a:ext cx="136815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1043608" y="5661248"/>
              <a:ext cx="1458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Segoe Print" panose="02000600000000000000" pitchFamily="2" charset="0"/>
                  <a:cs typeface="Times New Roman" pitchFamily="18" charset="0"/>
                </a:rPr>
                <a:t>Ground state</a:t>
              </a:r>
              <a:endParaRPr lang="it-IT" sz="1400" dirty="0">
                <a:latin typeface="Segoe Print" panose="02000600000000000000" pitchFamily="2" charset="0"/>
                <a:cs typeface="Times New Roman" pitchFamily="18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673678" y="4201343"/>
            <a:ext cx="1746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latin typeface="Segoe Print" panose="02000600000000000000" pitchFamily="2" charset="0"/>
                <a:cs typeface="Times New Roman" pitchFamily="18" charset="0"/>
              </a:rPr>
              <a:t>Metastable</a:t>
            </a:r>
            <a:r>
              <a:rPr lang="it-IT" sz="1400" dirty="0" smtClean="0">
                <a:latin typeface="Segoe Print" panose="02000600000000000000" pitchFamily="2" charset="0"/>
                <a:cs typeface="Times New Roman" pitchFamily="18" charset="0"/>
              </a:rPr>
              <a:t> state</a:t>
            </a:r>
            <a:endParaRPr lang="it-IT" sz="1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1475656" y="4509120"/>
            <a:ext cx="1026114" cy="10801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15219" y="5425479"/>
            <a:ext cx="82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1</a:t>
            </a:r>
            <a:r>
              <a:rPr lang="it-IT" baseline="30000" dirty="0" smtClean="0">
                <a:latin typeface="Segoe Print" panose="02000600000000000000" pitchFamily="2" charset="0"/>
                <a:cs typeface="Times New Roman" pitchFamily="18" charset="0"/>
              </a:rPr>
              <a:t>1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S</a:t>
            </a:r>
            <a:r>
              <a:rPr lang="it-IT" baseline="-25000" dirty="0" smtClean="0">
                <a:latin typeface="Segoe Print" panose="02000600000000000000" pitchFamily="2" charset="0"/>
                <a:cs typeface="Times New Roman" pitchFamily="18" charset="0"/>
              </a:rPr>
              <a:t>0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34243" y="3985319"/>
            <a:ext cx="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2</a:t>
            </a:r>
            <a:r>
              <a:rPr lang="it-IT" baseline="30000" dirty="0" smtClean="0">
                <a:latin typeface="Segoe Print" panose="02000600000000000000" pitchFamily="2" charset="0"/>
                <a:cs typeface="Times New Roman" pitchFamily="18" charset="0"/>
              </a:rPr>
              <a:t>3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S</a:t>
            </a:r>
            <a:r>
              <a:rPr lang="it-IT" baseline="-25000" dirty="0" smtClean="0">
                <a:latin typeface="Segoe Print" panose="02000600000000000000" pitchFamily="2" charset="0"/>
                <a:cs typeface="Times New Roman" pitchFamily="18" charset="0"/>
              </a:rPr>
              <a:t>1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115616" y="26171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2</a:t>
            </a:r>
            <a:r>
              <a:rPr lang="it-IT" baseline="30000" dirty="0" smtClean="0">
                <a:latin typeface="Segoe Print" panose="02000600000000000000" pitchFamily="2" charset="0"/>
                <a:cs typeface="Times New Roman" pitchFamily="18" charset="0"/>
              </a:rPr>
              <a:t>3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P</a:t>
            </a:r>
            <a:r>
              <a:rPr lang="it-IT" baseline="-25000" dirty="0" smtClean="0">
                <a:latin typeface="Segoe Print" panose="02000600000000000000" pitchFamily="2" charset="0"/>
                <a:cs typeface="Times New Roman" pitchFamily="18" charset="0"/>
              </a:rPr>
              <a:t>0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235342" y="3265239"/>
            <a:ext cx="147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Segoe Print" panose="02000600000000000000" pitchFamily="2" charset="0"/>
                <a:cs typeface="Times New Roman" pitchFamily="18" charset="0"/>
              </a:rPr>
              <a:t>1083 </a:t>
            </a:r>
            <a:r>
              <a:rPr lang="it-IT" sz="1400" dirty="0" err="1" smtClean="0">
                <a:latin typeface="Segoe Print" panose="02000600000000000000" pitchFamily="2" charset="0"/>
                <a:cs typeface="Times New Roman" pitchFamily="18" charset="0"/>
              </a:rPr>
              <a:t>nm</a:t>
            </a:r>
            <a:r>
              <a:rPr lang="it-IT" sz="1400" dirty="0" smtClean="0">
                <a:latin typeface="Segoe Print" panose="02000600000000000000" pitchFamily="2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smtClean="0">
                <a:latin typeface="Segoe Print" panose="02000600000000000000" pitchFamily="2" charset="0"/>
                <a:cs typeface="Times New Roman" pitchFamily="18" charset="0"/>
                <a:sym typeface="Symbol"/>
              </a:rPr>
              <a:t></a:t>
            </a:r>
            <a:r>
              <a:rPr lang="it-IT" sz="1400" baseline="30000" dirty="0" smtClean="0">
                <a:latin typeface="Segoe Print" panose="02000600000000000000" pitchFamily="2" charset="0"/>
                <a:cs typeface="Times New Roman" pitchFamily="18" charset="0"/>
                <a:sym typeface="Symbol"/>
              </a:rPr>
              <a:t>+</a:t>
            </a:r>
            <a:r>
              <a:rPr lang="it-IT" sz="1400" dirty="0" smtClean="0"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Segoe Print" panose="02000600000000000000" pitchFamily="2" charset="0"/>
                <a:cs typeface="Times New Roman" pitchFamily="18" charset="0"/>
              </a:rPr>
              <a:t>transition</a:t>
            </a:r>
            <a:endParaRPr lang="it-IT" sz="1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3275856" y="2473151"/>
            <a:ext cx="288032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3275856" y="2833191"/>
            <a:ext cx="288032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3563888" y="2473151"/>
            <a:ext cx="18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3527884" y="3861048"/>
            <a:ext cx="18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3527884" y="4581128"/>
            <a:ext cx="1800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5067672" y="2473151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970708" y="1772816"/>
            <a:ext cx="98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B = 0</a:t>
            </a:r>
            <a:endParaRPr lang="it-IT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915556" y="1772816"/>
            <a:ext cx="9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B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itchFamily="18" charset="0"/>
                <a:sym typeface="Symbol"/>
              </a:rPr>
              <a:t>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0</a:t>
            </a:r>
            <a:endParaRPr lang="it-IT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580112" y="22571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m</a:t>
            </a:r>
            <a:r>
              <a:rPr lang="it-IT" baseline="-25000" dirty="0" err="1" smtClean="0">
                <a:latin typeface="Segoe Print" panose="02000600000000000000" pitchFamily="2" charset="0"/>
                <a:cs typeface="Times New Roman" pitchFamily="18" charset="0"/>
              </a:rPr>
              <a:t>F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= +½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580112" y="28959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m</a:t>
            </a:r>
            <a:r>
              <a:rPr lang="it-IT" baseline="-25000" dirty="0" err="1" smtClean="0">
                <a:latin typeface="Segoe Print" panose="02000600000000000000" pitchFamily="2" charset="0"/>
                <a:cs typeface="Times New Roman" pitchFamily="18" charset="0"/>
              </a:rPr>
              <a:t>F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=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-½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580112" y="369728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m</a:t>
            </a:r>
            <a:r>
              <a:rPr lang="it-IT" baseline="-25000" dirty="0" err="1" smtClean="0">
                <a:latin typeface="Segoe Print" panose="02000600000000000000" pitchFamily="2" charset="0"/>
                <a:cs typeface="Times New Roman" pitchFamily="18" charset="0"/>
              </a:rPr>
              <a:t>F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= +½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5580112" y="43360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m</a:t>
            </a:r>
            <a:r>
              <a:rPr lang="it-IT" baseline="-25000" dirty="0" err="1" smtClean="0">
                <a:latin typeface="Segoe Print" panose="02000600000000000000" pitchFamily="2" charset="0"/>
                <a:cs typeface="Times New Roman" pitchFamily="18" charset="0"/>
              </a:rPr>
              <a:t>F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=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-½</a:t>
            </a:r>
            <a:endParaRPr lang="it-IT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3563888" y="3193231"/>
            <a:ext cx="18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1" name="Gruppo 110"/>
          <p:cNvGrpSpPr/>
          <p:nvPr/>
        </p:nvGrpSpPr>
        <p:grpSpPr>
          <a:xfrm>
            <a:off x="4013938" y="3697287"/>
            <a:ext cx="644472" cy="360040"/>
            <a:chOff x="4896036" y="4057327"/>
            <a:chExt cx="644472" cy="360040"/>
          </a:xfrm>
        </p:grpSpPr>
        <p:grpSp>
          <p:nvGrpSpPr>
            <p:cNvPr id="77" name="Gruppo 76"/>
            <p:cNvGrpSpPr/>
            <p:nvPr/>
          </p:nvGrpSpPr>
          <p:grpSpPr>
            <a:xfrm>
              <a:off x="4896036" y="4057327"/>
              <a:ext cx="54000" cy="360040"/>
              <a:chOff x="4585196" y="5373215"/>
              <a:chExt cx="54000" cy="360040"/>
            </a:xfrm>
          </p:grpSpPr>
          <p:cxnSp>
            <p:nvCxnSpPr>
              <p:cNvPr id="75" name="Connettore 2 74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e 75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80" name="Gruppo 79"/>
            <p:cNvGrpSpPr/>
            <p:nvPr/>
          </p:nvGrpSpPr>
          <p:grpSpPr>
            <a:xfrm>
              <a:off x="5043654" y="4057327"/>
              <a:ext cx="54000" cy="360040"/>
              <a:chOff x="4585196" y="5373215"/>
              <a:chExt cx="54000" cy="360040"/>
            </a:xfrm>
          </p:grpSpPr>
          <p:cxnSp>
            <p:nvCxnSpPr>
              <p:cNvPr id="81" name="Connettore 2 80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e 81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83" name="Gruppo 82"/>
            <p:cNvGrpSpPr/>
            <p:nvPr/>
          </p:nvGrpSpPr>
          <p:grpSpPr>
            <a:xfrm>
              <a:off x="5191272" y="4057327"/>
              <a:ext cx="54000" cy="360040"/>
              <a:chOff x="4585196" y="5373215"/>
              <a:chExt cx="54000" cy="360040"/>
            </a:xfrm>
          </p:grpSpPr>
          <p:cxnSp>
            <p:nvCxnSpPr>
              <p:cNvPr id="84" name="Connettore 2 83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e 84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86" name="Gruppo 85"/>
            <p:cNvGrpSpPr/>
            <p:nvPr/>
          </p:nvGrpSpPr>
          <p:grpSpPr>
            <a:xfrm>
              <a:off x="5486508" y="4057327"/>
              <a:ext cx="54000" cy="360040"/>
              <a:chOff x="4585196" y="5373215"/>
              <a:chExt cx="54000" cy="360040"/>
            </a:xfrm>
          </p:grpSpPr>
          <p:cxnSp>
            <p:nvCxnSpPr>
              <p:cNvPr id="87" name="Connettore 2 86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e 87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92" name="Gruppo 91"/>
            <p:cNvGrpSpPr/>
            <p:nvPr/>
          </p:nvGrpSpPr>
          <p:grpSpPr>
            <a:xfrm>
              <a:off x="5338890" y="4057327"/>
              <a:ext cx="54000" cy="360040"/>
              <a:chOff x="4585196" y="5373215"/>
              <a:chExt cx="54000" cy="360040"/>
            </a:xfrm>
          </p:grpSpPr>
          <p:cxnSp>
            <p:nvCxnSpPr>
              <p:cNvPr id="93" name="Connettore 2 92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e 93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5" name="Gruppo 94"/>
          <p:cNvGrpSpPr/>
          <p:nvPr/>
        </p:nvGrpSpPr>
        <p:grpSpPr>
          <a:xfrm rot="10800000">
            <a:off x="3995937" y="4417367"/>
            <a:ext cx="54000" cy="360040"/>
            <a:chOff x="4585196" y="5373215"/>
            <a:chExt cx="54000" cy="360040"/>
          </a:xfrm>
        </p:grpSpPr>
        <p:cxnSp>
          <p:nvCxnSpPr>
            <p:cNvPr id="96" name="Connettore 2 95"/>
            <p:cNvCxnSpPr/>
            <p:nvPr/>
          </p:nvCxnSpPr>
          <p:spPr>
            <a:xfrm rot="10800000">
              <a:off x="4612197" y="5373215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e 96"/>
            <p:cNvSpPr/>
            <p:nvPr/>
          </p:nvSpPr>
          <p:spPr>
            <a:xfrm>
              <a:off x="4585196" y="5526235"/>
              <a:ext cx="54000" cy="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Segoe Print" panose="02000600000000000000" pitchFamily="2" charset="0"/>
              </a:endParaRPr>
            </a:p>
          </p:txBody>
        </p:sp>
      </p:grpSp>
      <p:grpSp>
        <p:nvGrpSpPr>
          <p:cNvPr id="100" name="Gruppo 99"/>
          <p:cNvGrpSpPr/>
          <p:nvPr/>
        </p:nvGrpSpPr>
        <p:grpSpPr>
          <a:xfrm>
            <a:off x="3239852" y="3841303"/>
            <a:ext cx="288032" cy="720080"/>
            <a:chOff x="3383868" y="3861048"/>
            <a:chExt cx="288032" cy="720080"/>
          </a:xfrm>
        </p:grpSpPr>
        <p:cxnSp>
          <p:nvCxnSpPr>
            <p:cNvPr id="98" name="Connettore 1 97"/>
            <p:cNvCxnSpPr/>
            <p:nvPr/>
          </p:nvCxnSpPr>
          <p:spPr>
            <a:xfrm flipV="1">
              <a:off x="3383868" y="3861048"/>
              <a:ext cx="288032" cy="3600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>
              <a:off x="3383868" y="4221088"/>
              <a:ext cx="288032" cy="3600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CasellaDiTesto 102"/>
          <p:cNvSpPr txBox="1"/>
          <p:nvPr/>
        </p:nvSpPr>
        <p:spPr>
          <a:xfrm>
            <a:off x="1763688" y="283319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latin typeface="Segoe Print" panose="02000600000000000000" pitchFamily="2" charset="0"/>
                <a:cs typeface="Times New Roman" pitchFamily="18" charset="0"/>
              </a:rPr>
              <a:t>Excited</a:t>
            </a:r>
            <a:r>
              <a:rPr lang="it-IT" sz="1400" dirty="0" smtClean="0">
                <a:latin typeface="Segoe Print" panose="02000600000000000000" pitchFamily="2" charset="0"/>
                <a:cs typeface="Times New Roman" pitchFamily="18" charset="0"/>
              </a:rPr>
              <a:t> state</a:t>
            </a:r>
            <a:endParaRPr lang="it-IT" sz="1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4" name="CasellaDiTesto 103"/>
          <p:cNvSpPr txBox="1"/>
          <p:nvPr/>
        </p:nvSpPr>
        <p:spPr>
          <a:xfrm>
            <a:off x="2051721" y="2463859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Segoe Print" panose="02000600000000000000" pitchFamily="2" charset="0"/>
                <a:cs typeface="Times New Roman" pitchFamily="18" charset="0"/>
              </a:rPr>
              <a:t>(F = ½)</a:t>
            </a:r>
            <a:endParaRPr lang="it-IT" sz="1600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1970708" y="3862789"/>
            <a:ext cx="108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Segoe Print" panose="02000600000000000000" pitchFamily="2" charset="0"/>
                <a:cs typeface="Times New Roman" pitchFamily="18" charset="0"/>
              </a:rPr>
              <a:t>(F = ½)</a:t>
            </a:r>
            <a:endParaRPr lang="it-IT" sz="1600" baseline="-250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cxnSp>
        <p:nvCxnSpPr>
          <p:cNvPr id="109" name="Connettore 2 108"/>
          <p:cNvCxnSpPr/>
          <p:nvPr/>
        </p:nvCxnSpPr>
        <p:spPr>
          <a:xfrm>
            <a:off x="5220072" y="2492896"/>
            <a:ext cx="0" cy="20880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o 111"/>
          <p:cNvGrpSpPr/>
          <p:nvPr/>
        </p:nvGrpSpPr>
        <p:grpSpPr>
          <a:xfrm>
            <a:off x="3959932" y="2276872"/>
            <a:ext cx="792088" cy="360040"/>
            <a:chOff x="4896036" y="4057327"/>
            <a:chExt cx="792088" cy="360040"/>
          </a:xfrm>
        </p:grpSpPr>
        <p:grpSp>
          <p:nvGrpSpPr>
            <p:cNvPr id="113" name="Gruppo 76"/>
            <p:cNvGrpSpPr/>
            <p:nvPr/>
          </p:nvGrpSpPr>
          <p:grpSpPr>
            <a:xfrm>
              <a:off x="4896036" y="4057327"/>
              <a:ext cx="54000" cy="360040"/>
              <a:chOff x="4585196" y="5373215"/>
              <a:chExt cx="54000" cy="360040"/>
            </a:xfrm>
          </p:grpSpPr>
          <p:cxnSp>
            <p:nvCxnSpPr>
              <p:cNvPr id="129" name="Connettore 2 128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e 129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14" name="Gruppo 79"/>
            <p:cNvGrpSpPr/>
            <p:nvPr/>
          </p:nvGrpSpPr>
          <p:grpSpPr>
            <a:xfrm>
              <a:off x="5043654" y="4057327"/>
              <a:ext cx="54000" cy="360040"/>
              <a:chOff x="4585196" y="5373215"/>
              <a:chExt cx="54000" cy="360040"/>
            </a:xfrm>
          </p:grpSpPr>
          <p:cxnSp>
            <p:nvCxnSpPr>
              <p:cNvPr id="127" name="Connettore 2 126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e 127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15" name="Gruppo 82"/>
            <p:cNvGrpSpPr/>
            <p:nvPr/>
          </p:nvGrpSpPr>
          <p:grpSpPr>
            <a:xfrm>
              <a:off x="5191272" y="4057327"/>
              <a:ext cx="54000" cy="360040"/>
              <a:chOff x="4585196" y="5373215"/>
              <a:chExt cx="54000" cy="360040"/>
            </a:xfrm>
          </p:grpSpPr>
          <p:cxnSp>
            <p:nvCxnSpPr>
              <p:cNvPr id="125" name="Connettore 2 124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e 125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16" name="Gruppo 85"/>
            <p:cNvGrpSpPr/>
            <p:nvPr/>
          </p:nvGrpSpPr>
          <p:grpSpPr>
            <a:xfrm>
              <a:off x="5486508" y="4057327"/>
              <a:ext cx="54000" cy="360040"/>
              <a:chOff x="4585196" y="5373215"/>
              <a:chExt cx="54000" cy="360040"/>
            </a:xfrm>
          </p:grpSpPr>
          <p:cxnSp>
            <p:nvCxnSpPr>
              <p:cNvPr id="123" name="Connettore 2 122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e 123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17" name="Gruppo 88"/>
            <p:cNvGrpSpPr/>
            <p:nvPr/>
          </p:nvGrpSpPr>
          <p:grpSpPr>
            <a:xfrm>
              <a:off x="5634124" y="4057327"/>
              <a:ext cx="54000" cy="360040"/>
              <a:chOff x="4585196" y="5373215"/>
              <a:chExt cx="54000" cy="360040"/>
            </a:xfrm>
          </p:grpSpPr>
          <p:cxnSp>
            <p:nvCxnSpPr>
              <p:cNvPr id="121" name="Connettore 2 120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e 121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18" name="Gruppo 91"/>
            <p:cNvGrpSpPr/>
            <p:nvPr/>
          </p:nvGrpSpPr>
          <p:grpSpPr>
            <a:xfrm>
              <a:off x="5338890" y="4057327"/>
              <a:ext cx="54000" cy="360040"/>
              <a:chOff x="4585196" y="5373215"/>
              <a:chExt cx="54000" cy="360040"/>
            </a:xfrm>
          </p:grpSpPr>
          <p:cxnSp>
            <p:nvCxnSpPr>
              <p:cNvPr id="119" name="Connettore 2 118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e 119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31" name="Gruppo 130"/>
          <p:cNvGrpSpPr/>
          <p:nvPr/>
        </p:nvGrpSpPr>
        <p:grpSpPr>
          <a:xfrm>
            <a:off x="3959932" y="3697287"/>
            <a:ext cx="349236" cy="360040"/>
            <a:chOff x="4896036" y="4057327"/>
            <a:chExt cx="349236" cy="360040"/>
          </a:xfrm>
        </p:grpSpPr>
        <p:grpSp>
          <p:nvGrpSpPr>
            <p:cNvPr id="132" name="Gruppo 76"/>
            <p:cNvGrpSpPr/>
            <p:nvPr/>
          </p:nvGrpSpPr>
          <p:grpSpPr>
            <a:xfrm>
              <a:off x="4896036" y="4057327"/>
              <a:ext cx="54000" cy="360040"/>
              <a:chOff x="4585196" y="5373215"/>
              <a:chExt cx="54000" cy="360040"/>
            </a:xfrm>
          </p:grpSpPr>
          <p:cxnSp>
            <p:nvCxnSpPr>
              <p:cNvPr id="148" name="Connettore 2 147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e 148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33" name="Gruppo 79"/>
            <p:cNvGrpSpPr/>
            <p:nvPr/>
          </p:nvGrpSpPr>
          <p:grpSpPr>
            <a:xfrm>
              <a:off x="5043654" y="4057327"/>
              <a:ext cx="54000" cy="360040"/>
              <a:chOff x="4585196" y="5373215"/>
              <a:chExt cx="54000" cy="360040"/>
            </a:xfrm>
          </p:grpSpPr>
          <p:cxnSp>
            <p:nvCxnSpPr>
              <p:cNvPr id="146" name="Connettore 2 145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e 146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34" name="Gruppo 82"/>
            <p:cNvGrpSpPr/>
            <p:nvPr/>
          </p:nvGrpSpPr>
          <p:grpSpPr>
            <a:xfrm>
              <a:off x="5191272" y="4057327"/>
              <a:ext cx="54000" cy="360040"/>
              <a:chOff x="4585196" y="5373215"/>
              <a:chExt cx="54000" cy="360040"/>
            </a:xfrm>
          </p:grpSpPr>
          <p:cxnSp>
            <p:nvCxnSpPr>
              <p:cNvPr id="144" name="Connettore 2 143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e 144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50" name="Gruppo 149"/>
          <p:cNvGrpSpPr/>
          <p:nvPr/>
        </p:nvGrpSpPr>
        <p:grpSpPr>
          <a:xfrm rot="10800000">
            <a:off x="3959933" y="4417367"/>
            <a:ext cx="349236" cy="360040"/>
            <a:chOff x="4896036" y="4057327"/>
            <a:chExt cx="349236" cy="360040"/>
          </a:xfrm>
        </p:grpSpPr>
        <p:grpSp>
          <p:nvGrpSpPr>
            <p:cNvPr id="151" name="Gruppo 76"/>
            <p:cNvGrpSpPr/>
            <p:nvPr/>
          </p:nvGrpSpPr>
          <p:grpSpPr>
            <a:xfrm>
              <a:off x="4896036" y="4057327"/>
              <a:ext cx="54000" cy="360040"/>
              <a:chOff x="4585196" y="5373215"/>
              <a:chExt cx="54000" cy="360040"/>
            </a:xfrm>
          </p:grpSpPr>
          <p:cxnSp>
            <p:nvCxnSpPr>
              <p:cNvPr id="158" name="Connettore 2 157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e 158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52" name="Gruppo 79"/>
            <p:cNvGrpSpPr/>
            <p:nvPr/>
          </p:nvGrpSpPr>
          <p:grpSpPr>
            <a:xfrm>
              <a:off x="5043654" y="4057327"/>
              <a:ext cx="54000" cy="360040"/>
              <a:chOff x="4585196" y="5373215"/>
              <a:chExt cx="54000" cy="360040"/>
            </a:xfrm>
          </p:grpSpPr>
          <p:cxnSp>
            <p:nvCxnSpPr>
              <p:cNvPr id="156" name="Connettore 2 155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e 156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  <p:grpSp>
          <p:nvGrpSpPr>
            <p:cNvPr id="153" name="Gruppo 82"/>
            <p:cNvGrpSpPr/>
            <p:nvPr/>
          </p:nvGrpSpPr>
          <p:grpSpPr>
            <a:xfrm>
              <a:off x="5191272" y="4057327"/>
              <a:ext cx="54000" cy="360040"/>
              <a:chOff x="4585196" y="5373215"/>
              <a:chExt cx="54000" cy="360040"/>
            </a:xfrm>
          </p:grpSpPr>
          <p:cxnSp>
            <p:nvCxnSpPr>
              <p:cNvPr id="154" name="Connettore 2 153"/>
              <p:cNvCxnSpPr/>
              <p:nvPr/>
            </p:nvCxnSpPr>
            <p:spPr>
              <a:xfrm rot="10800000">
                <a:off x="4612197" y="5373215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e 154"/>
              <p:cNvSpPr/>
              <p:nvPr/>
            </p:nvSpPr>
            <p:spPr>
              <a:xfrm>
                <a:off x="4585196" y="5526235"/>
                <a:ext cx="54000" cy="5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160" name="CasellaDiTesto 159"/>
          <p:cNvSpPr txBox="1"/>
          <p:nvPr/>
        </p:nvSpPr>
        <p:spPr>
          <a:xfrm>
            <a:off x="3600189" y="523094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Polarisation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transfer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to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the </a:t>
            </a:r>
            <a:r>
              <a:rPr lang="it-IT" baseline="30000" dirty="0" smtClean="0">
                <a:latin typeface="Segoe Print" panose="02000600000000000000" pitchFamily="2" charset="0"/>
                <a:cs typeface="Times New Roman" pitchFamily="18" charset="0"/>
              </a:rPr>
              <a:t>3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He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ground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state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by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atomic</a:t>
            </a:r>
            <a:r>
              <a:rPr lang="it-IT" dirty="0" smtClean="0"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Segoe Print" panose="02000600000000000000" pitchFamily="2" charset="0"/>
                <a:cs typeface="Times New Roman" pitchFamily="18" charset="0"/>
              </a:rPr>
              <a:t>collisions</a:t>
            </a:r>
            <a:endParaRPr lang="it-IT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graphicFrame>
        <p:nvGraphicFramePr>
          <p:cNvPr id="161" name="Oggetto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37984"/>
              </p:ext>
            </p:extLst>
          </p:nvPr>
        </p:nvGraphicFramePr>
        <p:xfrm>
          <a:off x="3913188" y="5927725"/>
          <a:ext cx="4197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zione" r:id="rId5" imgW="3238200" imgH="279360" progId="Equation.3">
                  <p:embed/>
                </p:oleObj>
              </mc:Choice>
              <mc:Fallback>
                <p:oleObj name="Equazione" r:id="rId5" imgW="3238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5927725"/>
                        <a:ext cx="41973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ttangolo arrotondato 100"/>
          <p:cNvSpPr/>
          <p:nvPr/>
        </p:nvSpPr>
        <p:spPr>
          <a:xfrm>
            <a:off x="6732240" y="3140968"/>
            <a:ext cx="208823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Simplified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polarisation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8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49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/>
      <p:bldP spid="28" grpId="0"/>
      <p:bldP spid="29" grpId="0"/>
      <p:bldP spid="30" grpId="0"/>
      <p:bldP spid="52" grpId="0"/>
      <p:bldP spid="53" grpId="0"/>
      <p:bldP spid="54" grpId="0"/>
      <p:bldP spid="55" grpId="0"/>
      <p:bldP spid="56" grpId="0"/>
      <p:bldP spid="57" grpId="0"/>
      <p:bldP spid="103" grpId="0"/>
      <p:bldP spid="104" grpId="0"/>
      <p:bldP spid="105" grpId="0"/>
      <p:bldP spid="160" grpId="0"/>
      <p:bldP spid="1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 target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∙∙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2795"/>
            <a:ext cx="4464496" cy="4102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ttangolo arrotondato 12"/>
          <p:cNvSpPr/>
          <p:nvPr/>
        </p:nvSpPr>
        <p:spPr>
          <a:xfrm>
            <a:off x="5436096" y="2062795"/>
            <a:ext cx="3096000" cy="374571"/>
          </a:xfrm>
          <a:prstGeom prst="round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All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charged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particle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events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436096" y="3935003"/>
            <a:ext cx="3096000" cy="374571"/>
          </a:xfrm>
          <a:prstGeom prst="round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Event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difference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(P – A)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2375756" y="2986327"/>
            <a:ext cx="1152128" cy="802714"/>
            <a:chOff x="2699792" y="2842310"/>
            <a:chExt cx="1152128" cy="802714"/>
          </a:xfrm>
        </p:grpSpPr>
        <p:sp>
          <p:nvSpPr>
            <p:cNvPr id="17" name="Rettangolo arrotondato 16"/>
            <p:cNvSpPr/>
            <p:nvPr/>
          </p:nvSpPr>
          <p:spPr>
            <a:xfrm>
              <a:off x="2699792" y="2842310"/>
              <a:ext cx="1152128" cy="408623"/>
            </a:xfrm>
            <a:prstGeom prst="roundRect">
              <a:avLst/>
            </a:prstGeom>
            <a:ln w="25400" cmpd="sng">
              <a:solidFill>
                <a:srgbClr val="0000FF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baseline="30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3</a:t>
              </a:r>
              <a:r>
                <a:rPr lang="it-IT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He gas</a:t>
              </a:r>
              <a:endParaRPr lang="it-IT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cxnSp>
          <p:nvCxnSpPr>
            <p:cNvPr id="19" name="Connettore 2 18"/>
            <p:cNvCxnSpPr>
              <a:stCxn id="17" idx="2"/>
            </p:cNvCxnSpPr>
            <p:nvPr/>
          </p:nvCxnSpPr>
          <p:spPr>
            <a:xfrm>
              <a:off x="3275856" y="3250933"/>
              <a:ext cx="0" cy="39409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/>
          <p:cNvGrpSpPr/>
          <p:nvPr/>
        </p:nvGrpSpPr>
        <p:grpSpPr>
          <a:xfrm>
            <a:off x="2051720" y="2204864"/>
            <a:ext cx="1800200" cy="864097"/>
            <a:chOff x="2483768" y="1700808"/>
            <a:chExt cx="1800200" cy="864097"/>
          </a:xfrm>
        </p:grpSpPr>
        <p:sp>
          <p:nvSpPr>
            <p:cNvPr id="16" name="Rettangolo arrotondato 15"/>
            <p:cNvSpPr/>
            <p:nvPr/>
          </p:nvSpPr>
          <p:spPr>
            <a:xfrm>
              <a:off x="2627784" y="1700808"/>
              <a:ext cx="1584176" cy="408623"/>
            </a:xfrm>
            <a:prstGeom prst="roundRect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Ti windows</a:t>
              </a:r>
              <a:endPara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 flipH="1">
              <a:off x="2483768" y="2132856"/>
              <a:ext cx="432048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rot="16200000" flipH="1">
              <a:off x="3887924" y="2168861"/>
              <a:ext cx="432048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tangolo arrotondato 19"/>
          <p:cNvSpPr/>
          <p:nvPr/>
        </p:nvSpPr>
        <p:spPr>
          <a:xfrm>
            <a:off x="5076056" y="5484266"/>
            <a:ext cx="3600400" cy="681038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z–vertex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from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MWPC </a:t>
            </a:r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analysis</a:t>
            </a:r>
          </a:p>
          <a:p>
            <a:pPr algn="ctr"/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150 </a:t>
            </a:r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MeV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&lt; E</a:t>
            </a:r>
            <a:r>
              <a:rPr lang="el-GR" sz="17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γ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&lt; 500 </a:t>
            </a:r>
            <a:r>
              <a:rPr lang="it-IT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MeV</a:t>
            </a:r>
            <a:endParaRPr lang="it-IT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539552" y="1061631"/>
            <a:ext cx="8064896" cy="715089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</a:t>
            </a:r>
            <a:r>
              <a:rPr lang="it-IT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atoms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 10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21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/cm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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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10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times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less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than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 in 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solid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liquid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itchFamily="2" charset="2"/>
              </a:rPr>
              <a:t> target</a:t>
            </a:r>
          </a:p>
          <a:p>
            <a:pPr algn="ctr"/>
            <a:r>
              <a:rPr lang="it-IT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 target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“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empty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”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target…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4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68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594929" y="2747963"/>
            <a:ext cx="7954143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Unpolarised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cross 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section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on </a:t>
            </a:r>
            <a:r>
              <a:rPr lang="it-IT" b="1" baseline="30000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3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He</a:t>
            </a:r>
            <a:endParaRPr lang="it-IT" sz="3000" b="1" dirty="0">
              <a:ln w="1143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2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channel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I: 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He(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γ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295636" y="5733256"/>
            <a:ext cx="6552728" cy="715089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Nuclear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structure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contribution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(FSI, …)</a:t>
            </a: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more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important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the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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X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channel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539552" y="1110459"/>
            <a:ext cx="4492011" cy="4406773"/>
            <a:chOff x="2362696" y="1110459"/>
            <a:chExt cx="4492011" cy="4406773"/>
          </a:xfrm>
        </p:grpSpPr>
        <p:pic>
          <p:nvPicPr>
            <p:cNvPr id="3" name="Immagine 2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696" y="1110459"/>
              <a:ext cx="4492011" cy="44067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CasellaDiTesto 11"/>
            <p:cNvSpPr txBox="1"/>
            <p:nvPr/>
          </p:nvSpPr>
          <p:spPr>
            <a:xfrm>
              <a:off x="3995936" y="4294837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───  </a:t>
              </a:r>
              <a:r>
                <a:rPr lang="it-IT" sz="1500" dirty="0" smtClean="0">
                  <a:solidFill>
                    <a:srgbClr val="FF0000"/>
                  </a:solidFill>
                  <a:latin typeface="Segoe Print" panose="02000600000000000000" pitchFamily="2" charset="0"/>
                </a:rPr>
                <a:t>FA model</a:t>
              </a:r>
            </a:p>
            <a:p>
              <a:r>
                <a:rPr lang="it-IT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───</a:t>
              </a:r>
              <a:r>
                <a:rPr lang="it-IT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600" dirty="0">
                  <a:solidFill>
                    <a:srgbClr val="0000FF"/>
                  </a:solidFill>
                  <a:latin typeface="Segoe Print" panose="02000600000000000000" pitchFamily="2" charset="0"/>
                </a:rPr>
                <a:t> </a:t>
              </a:r>
              <a:r>
                <a:rPr lang="it-IT" sz="1500" dirty="0" smtClean="0">
                  <a:solidFill>
                    <a:srgbClr val="0000FF"/>
                  </a:solidFill>
                  <a:latin typeface="Segoe Print" panose="02000600000000000000" pitchFamily="2" charset="0"/>
                </a:rPr>
                <a:t>PWIA model</a:t>
              </a:r>
              <a:endParaRPr lang="it-IT" sz="1500" i="1" dirty="0">
                <a:solidFill>
                  <a:srgbClr val="0000FF"/>
                </a:solidFill>
                <a:latin typeface="Segoe Print" panose="02000600000000000000" pitchFamily="2" charset="0"/>
                <a:ea typeface="Cambria Math"/>
              </a:endParaRPr>
            </a:p>
          </p:txBody>
        </p:sp>
      </p:grpSp>
      <p:sp>
        <p:nvSpPr>
          <p:cNvPr id="14" name="Rettangolo arrotondato 13"/>
          <p:cNvSpPr/>
          <p:nvPr/>
        </p:nvSpPr>
        <p:spPr>
          <a:xfrm>
            <a:off x="503738" y="5257983"/>
            <a:ext cx="3640678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72608" y="2191797"/>
            <a:ext cx="29878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17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0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identified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via </a:t>
            </a:r>
            <a:r>
              <a:rPr lang="el-GR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γγ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invariant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mass </a:t>
            </a:r>
          </a:p>
          <a:p>
            <a:pPr algn="ctr"/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(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energy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info from CB)</a:t>
            </a:r>
            <a:endParaRPr lang="it-IT" sz="1700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400600" y="3356992"/>
            <a:ext cx="3131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π</a:t>
            </a:r>
            <a:r>
              <a:rPr lang="it-IT" sz="17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±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identified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via </a:t>
            </a:r>
            <a:r>
              <a:rPr lang="it-IT" sz="1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</a:t>
            </a:r>
            <a:r>
              <a:rPr lang="it-IT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/dx vs E </a:t>
            </a:r>
            <a:r>
              <a:rPr lang="it-IT" sz="17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technique</a:t>
            </a:r>
            <a:endParaRPr lang="it-IT" sz="17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(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energy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info from CB+PID,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spatial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info from </a:t>
            </a:r>
            <a:r>
              <a:rPr lang="it-IT" sz="17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MWPCs</a:t>
            </a:r>
            <a:r>
              <a:rPr lang="it-IT" sz="17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)</a:t>
            </a:r>
            <a:endParaRPr lang="it-IT" sz="1700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4261024" y="1134567"/>
            <a:ext cx="1800200" cy="7440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3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7" y="1283621"/>
            <a:ext cx="5068007" cy="4953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ttangolo arrotondato 11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86" y="1255042"/>
            <a:ext cx="5039428" cy="4982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rule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FS Artemisia" pitchFamily="2" charset="0"/>
              </a:rPr>
              <a:t>∙∙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11560" y="1213009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err="1" smtClean="0">
                <a:latin typeface="Segoe Print" pitchFamily="2" charset="0"/>
              </a:rPr>
              <a:t>It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is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derived</a:t>
            </a:r>
            <a:r>
              <a:rPr lang="it-IT" dirty="0" smtClean="0">
                <a:latin typeface="Segoe Print" pitchFamily="2" charset="0"/>
              </a:rPr>
              <a:t> from </a:t>
            </a:r>
            <a:r>
              <a:rPr lang="it-IT" dirty="0" err="1" smtClean="0">
                <a:latin typeface="Segoe Print" pitchFamily="2" charset="0"/>
              </a:rPr>
              <a:t>very</a:t>
            </a:r>
            <a:r>
              <a:rPr lang="it-IT" dirty="0" smtClean="0">
                <a:latin typeface="Segoe Print" pitchFamily="2" charset="0"/>
              </a:rPr>
              <a:t> general </a:t>
            </a:r>
            <a:r>
              <a:rPr lang="it-IT" dirty="0" err="1" smtClean="0">
                <a:latin typeface="Segoe Print" pitchFamily="2" charset="0"/>
              </a:rPr>
              <a:t>physical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principles</a:t>
            </a:r>
            <a:r>
              <a:rPr lang="it-IT" dirty="0" smtClean="0">
                <a:latin typeface="Segoe Print" pitchFamily="2" charset="0"/>
              </a:rPr>
              <a:t> (</a:t>
            </a:r>
            <a:r>
              <a:rPr lang="it-IT" dirty="0" err="1" smtClean="0">
                <a:latin typeface="Segoe Print" pitchFamily="2" charset="0"/>
              </a:rPr>
              <a:t>Lorentz</a:t>
            </a:r>
            <a:r>
              <a:rPr lang="it-IT" dirty="0" smtClean="0">
                <a:latin typeface="Segoe Print" pitchFamily="2" charset="0"/>
              </a:rPr>
              <a:t> and </a:t>
            </a:r>
            <a:r>
              <a:rPr lang="it-IT" dirty="0" err="1" smtClean="0">
                <a:latin typeface="Segoe Print" pitchFamily="2" charset="0"/>
              </a:rPr>
              <a:t>gauge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invariance</a:t>
            </a:r>
            <a:r>
              <a:rPr lang="it-IT" dirty="0" smtClean="0">
                <a:latin typeface="Segoe Print" pitchFamily="2" charset="0"/>
              </a:rPr>
              <a:t>, </a:t>
            </a:r>
            <a:r>
              <a:rPr lang="it-IT" dirty="0" err="1" smtClean="0">
                <a:latin typeface="Segoe Print" pitchFamily="2" charset="0"/>
              </a:rPr>
              <a:t>causality</a:t>
            </a:r>
            <a:r>
              <a:rPr lang="it-IT" dirty="0" smtClean="0">
                <a:latin typeface="Segoe Print" pitchFamily="2" charset="0"/>
              </a:rPr>
              <a:t>, </a:t>
            </a:r>
            <a:r>
              <a:rPr lang="it-IT" dirty="0" err="1" smtClean="0">
                <a:latin typeface="Segoe Print" pitchFamily="2" charset="0"/>
              </a:rPr>
              <a:t>unitarity</a:t>
            </a:r>
            <a:r>
              <a:rPr lang="it-IT" dirty="0" smtClean="0">
                <a:latin typeface="Segoe Print" pitchFamily="2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it-IT" dirty="0" smtClean="0">
              <a:latin typeface="Segoe Prin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latin typeface="Segoe Print" pitchFamily="2" charset="0"/>
              </a:rPr>
              <a:t>It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allows</a:t>
            </a:r>
            <a:r>
              <a:rPr lang="it-IT" dirty="0" smtClean="0">
                <a:latin typeface="Segoe Print" pitchFamily="2" charset="0"/>
              </a:rPr>
              <a:t> to:</a:t>
            </a:r>
          </a:p>
          <a:p>
            <a:pPr marL="742950" lvl="1" indent="-285750" algn="just">
              <a:buFontTx/>
              <a:buChar char="-"/>
            </a:pPr>
            <a:endParaRPr lang="it-IT" dirty="0" smtClean="0">
              <a:latin typeface="Segoe Print" pitchFamily="2" charset="0"/>
            </a:endParaRPr>
          </a:p>
          <a:p>
            <a:pPr marL="742950" lvl="1" indent="-285750" algn="just">
              <a:buFontTx/>
              <a:buChar char="-"/>
            </a:pPr>
            <a:r>
              <a:rPr lang="it-IT" dirty="0" err="1" smtClean="0">
                <a:latin typeface="Segoe Print" pitchFamily="2" charset="0"/>
              </a:rPr>
              <a:t>check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our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knowledge</a:t>
            </a:r>
            <a:r>
              <a:rPr lang="it-IT" dirty="0" smtClean="0">
                <a:latin typeface="Segoe Print" pitchFamily="2" charset="0"/>
              </a:rPr>
              <a:t> of the </a:t>
            </a:r>
            <a:r>
              <a:rPr lang="it-IT" dirty="0" err="1">
                <a:latin typeface="Segoe Print" pitchFamily="2" charset="0"/>
              </a:rPr>
              <a:t>γ</a:t>
            </a:r>
            <a:r>
              <a:rPr lang="it-IT" dirty="0" err="1" smtClean="0">
                <a:latin typeface="Segoe Print" pitchFamily="2" charset="0"/>
              </a:rPr>
              <a:t>N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interaction</a:t>
            </a:r>
            <a:r>
              <a:rPr lang="it-IT" dirty="0" smtClean="0">
                <a:latin typeface="Segoe Print" pitchFamily="2" charset="0"/>
              </a:rPr>
              <a:t> and of the </a:t>
            </a:r>
            <a:r>
              <a:rPr lang="it-IT" dirty="0" err="1" smtClean="0">
                <a:latin typeface="Segoe Print" pitchFamily="2" charset="0"/>
              </a:rPr>
              <a:t>physics</a:t>
            </a:r>
            <a:r>
              <a:rPr lang="it-IT" dirty="0" smtClean="0">
                <a:latin typeface="Segoe Print" pitchFamily="2" charset="0"/>
              </a:rPr>
              <a:t> of </a:t>
            </a:r>
            <a:r>
              <a:rPr lang="it-IT" dirty="0" err="1" smtClean="0">
                <a:latin typeface="Segoe Print" pitchFamily="2" charset="0"/>
              </a:rPr>
              <a:t>strongly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interacting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systems</a:t>
            </a:r>
            <a:endParaRPr lang="it-IT" dirty="0" smtClean="0">
              <a:latin typeface="Segoe Print" pitchFamily="2" charset="0"/>
            </a:endParaRPr>
          </a:p>
          <a:p>
            <a:pPr marL="742950" lvl="1" indent="-285750" algn="just">
              <a:buFontTx/>
              <a:buChar char="-"/>
            </a:pPr>
            <a:endParaRPr lang="it-IT" dirty="0" smtClean="0">
              <a:latin typeface="Segoe Print" pitchFamily="2" charset="0"/>
            </a:endParaRPr>
          </a:p>
          <a:p>
            <a:pPr marL="742950" lvl="1" indent="-285750" algn="just">
              <a:buFontTx/>
              <a:buChar char="-"/>
            </a:pPr>
            <a:r>
              <a:rPr lang="it-IT" dirty="0" err="1">
                <a:latin typeface="Segoe Print" pitchFamily="2" charset="0"/>
              </a:rPr>
              <a:t>a</a:t>
            </a:r>
            <a:r>
              <a:rPr lang="it-IT" dirty="0" err="1" smtClean="0">
                <a:latin typeface="Segoe Print" pitchFamily="2" charset="0"/>
              </a:rPr>
              <a:t>ccess</a:t>
            </a:r>
            <a:r>
              <a:rPr lang="it-IT" dirty="0" smtClean="0">
                <a:latin typeface="Segoe Print" pitchFamily="2" charset="0"/>
              </a:rPr>
              <a:t> new </a:t>
            </a:r>
            <a:r>
              <a:rPr lang="it-IT" dirty="0" err="1" smtClean="0">
                <a:latin typeface="Segoe Print" pitchFamily="2" charset="0"/>
              </a:rPr>
              <a:t>experimental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observables</a:t>
            </a:r>
            <a:r>
              <a:rPr lang="it-IT" dirty="0" smtClean="0">
                <a:latin typeface="Segoe Print" pitchFamily="2" charset="0"/>
              </a:rPr>
              <a:t> and </a:t>
            </a:r>
            <a:r>
              <a:rPr lang="it-IT" dirty="0" err="1" smtClean="0">
                <a:latin typeface="Segoe Print" pitchFamily="2" charset="0"/>
              </a:rPr>
              <a:t>study</a:t>
            </a:r>
            <a:r>
              <a:rPr lang="it-IT" dirty="0" smtClean="0">
                <a:latin typeface="Segoe Print" pitchFamily="2" charset="0"/>
              </a:rPr>
              <a:t> the </a:t>
            </a:r>
            <a:r>
              <a:rPr lang="it-IT" dirty="0" err="1" smtClean="0">
                <a:latin typeface="Segoe Print" pitchFamily="2" charset="0"/>
              </a:rPr>
              <a:t>baryon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resonances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through</a:t>
            </a:r>
            <a:r>
              <a:rPr lang="it-IT" dirty="0" smtClean="0">
                <a:latin typeface="Segoe Print" pitchFamily="2" charset="0"/>
              </a:rPr>
              <a:t> the </a:t>
            </a:r>
            <a:r>
              <a:rPr lang="it-IT" dirty="0" err="1" smtClean="0">
                <a:latin typeface="Segoe Print" pitchFamily="2" charset="0"/>
              </a:rPr>
              <a:t>helicity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dependence</a:t>
            </a:r>
            <a:r>
              <a:rPr lang="it-IT" dirty="0" smtClean="0">
                <a:latin typeface="Segoe Print" pitchFamily="2" charset="0"/>
              </a:rPr>
              <a:t> of </a:t>
            </a:r>
            <a:r>
              <a:rPr lang="it-IT" dirty="0" err="1" smtClean="0">
                <a:latin typeface="Segoe Print" pitchFamily="2" charset="0"/>
              </a:rPr>
              <a:t>partial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channels</a:t>
            </a:r>
            <a:endParaRPr lang="it-IT" dirty="0" smtClean="0">
              <a:latin typeface="Segoe Print" pitchFamily="2" charset="0"/>
            </a:endParaRPr>
          </a:p>
          <a:p>
            <a:pPr marL="742950" lvl="1" indent="-285750" algn="just">
              <a:buFontTx/>
              <a:buChar char="-"/>
            </a:pPr>
            <a:endParaRPr lang="it-IT" dirty="0" smtClean="0">
              <a:latin typeface="Segoe Print" pitchFamily="2" charset="0"/>
            </a:endParaRPr>
          </a:p>
          <a:p>
            <a:pPr marL="742950" lvl="1" indent="-285750" algn="just">
              <a:buFontTx/>
              <a:buChar char="-"/>
            </a:pPr>
            <a:r>
              <a:rPr lang="it-IT" dirty="0">
                <a:latin typeface="Segoe Print" pitchFamily="2" charset="0"/>
              </a:rPr>
              <a:t>t</a:t>
            </a:r>
            <a:r>
              <a:rPr lang="it-IT" dirty="0" smtClean="0">
                <a:latin typeface="Segoe Print" pitchFamily="2" charset="0"/>
              </a:rPr>
              <a:t>est </a:t>
            </a:r>
            <a:r>
              <a:rPr lang="it-IT" dirty="0" err="1" smtClean="0">
                <a:latin typeface="Segoe Print" pitchFamily="2" charset="0"/>
              </a:rPr>
              <a:t>photoreaction</a:t>
            </a:r>
            <a:r>
              <a:rPr lang="it-IT" dirty="0" smtClean="0">
                <a:latin typeface="Segoe Print" pitchFamily="2" charset="0"/>
              </a:rPr>
              <a:t> </a:t>
            </a:r>
            <a:r>
              <a:rPr lang="it-IT" dirty="0" err="1" smtClean="0">
                <a:latin typeface="Segoe Print" pitchFamily="2" charset="0"/>
              </a:rPr>
              <a:t>channels</a:t>
            </a:r>
            <a:endParaRPr lang="it-IT" dirty="0" smtClean="0">
              <a:latin typeface="Segoe Print" pitchFamily="2" charset="0"/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755576" y="5359772"/>
            <a:ext cx="7632848" cy="1021556"/>
          </a:xfrm>
          <a:prstGeom prst="roundRect">
            <a:avLst/>
          </a:prstGeom>
          <a:ln w="254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measurement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the GDH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integral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constitutes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fundamental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check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our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knowledge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both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photon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and the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nucleon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nucleus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)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54" y="1196763"/>
            <a:ext cx="4953691" cy="489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70" y="1230665"/>
            <a:ext cx="5087060" cy="4934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3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±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8" y="1196763"/>
            <a:ext cx="5001323" cy="489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±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8" y="1187236"/>
            <a:ext cx="5001323" cy="490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6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±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12" y="1149131"/>
            <a:ext cx="5020376" cy="4944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594929" y="2747963"/>
            <a:ext cx="7954143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err="1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P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olarised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cross 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section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on </a:t>
            </a:r>
            <a:r>
              <a:rPr lang="it-IT" b="1" baseline="30000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3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He</a:t>
            </a:r>
            <a:endParaRPr lang="it-IT" sz="3000" b="1" dirty="0">
              <a:ln w="1143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4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5508104" y="2275125"/>
            <a:ext cx="3261355" cy="3170099"/>
            <a:chOff x="5207242" y="2609616"/>
            <a:chExt cx="3636404" cy="3170099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5207242" y="2609616"/>
              <a:ext cx="363640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“Inclusive”  </a:t>
              </a:r>
              <a:r>
                <a:rPr lang="it-IT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analysis</a:t>
              </a:r>
              <a:r>
                <a:rPr lang="it-IT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 </a:t>
              </a:r>
              <a:r>
                <a:rPr lang="it-IT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method</a:t>
              </a:r>
              <a:r>
                <a:rPr lang="it-IT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 </a:t>
              </a:r>
            </a:p>
            <a:p>
              <a:pPr>
                <a:buBlip>
                  <a:blip r:embed="rId4"/>
                </a:buBlip>
              </a:pPr>
              <a:endParaRPr lang="it-IT" sz="1700" dirty="0" smtClean="0">
                <a:latin typeface="Segoe Print" panose="02000600000000000000" pitchFamily="2" charset="0"/>
              </a:endParaRPr>
            </a:p>
            <a:p>
              <a:pPr>
                <a:buBlip>
                  <a:blip r:embed="rId4"/>
                </a:buBlip>
              </a:pPr>
              <a:r>
                <a:rPr lang="it-IT" sz="17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 </a:t>
              </a:r>
              <a:r>
                <a:rPr lang="it-IT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PWIA </a:t>
              </a:r>
              <a:r>
                <a:rPr lang="it-IT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predictions</a:t>
              </a:r>
              <a:r>
                <a:rPr lang="it-IT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:</a:t>
              </a:r>
            </a:p>
            <a:p>
              <a:pPr>
                <a:buBlip>
                  <a:blip r:embed="rId4"/>
                </a:buBlip>
              </a:pPr>
              <a:endParaRPr lang="it-IT" sz="1700" dirty="0">
                <a:latin typeface="Segoe Print" panose="02000600000000000000" pitchFamily="2" charset="0"/>
              </a:endParaRPr>
            </a:p>
            <a:p>
              <a:pPr lvl="1"/>
              <a:endParaRPr lang="it-IT" sz="1500" dirty="0" smtClean="0">
                <a:solidFill>
                  <a:srgbClr val="00B050"/>
                </a:solidFill>
                <a:latin typeface="Segoe Print" panose="02000600000000000000" pitchFamily="2" charset="0"/>
              </a:endParaRPr>
            </a:p>
            <a:p>
              <a:pPr lvl="1">
                <a:buBlip>
                  <a:blip r:embed="rId4"/>
                </a:buBlip>
              </a:pPr>
              <a:r>
                <a:rPr lang="it-IT" sz="1500" dirty="0" smtClean="0">
                  <a:solidFill>
                    <a:srgbClr val="00B050"/>
                  </a:solidFill>
                  <a:latin typeface="Segoe Print" panose="02000600000000000000" pitchFamily="2" charset="0"/>
                </a:rPr>
                <a:t>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p</a:t>
              </a:r>
              <a:r>
                <a:rPr lang="it-IT" sz="1600" baseline="-25000" dirty="0" err="1" smtClean="0">
                  <a:latin typeface="Segoe Print" panose="02000600000000000000" pitchFamily="2" charset="0"/>
                </a:rPr>
                <a:t>n</a:t>
              </a:r>
              <a:r>
                <a:rPr lang="it-IT" sz="1600" dirty="0" smtClean="0">
                  <a:latin typeface="Segoe Print" panose="02000600000000000000" pitchFamily="2" charset="0"/>
                </a:rPr>
                <a:t> and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p</a:t>
              </a:r>
              <a:r>
                <a:rPr lang="it-IT" sz="1600" baseline="-25000" dirty="0" err="1" smtClean="0">
                  <a:latin typeface="Segoe Print" panose="02000600000000000000" pitchFamily="2" charset="0"/>
                </a:rPr>
                <a:t>p</a:t>
              </a:r>
              <a:r>
                <a:rPr lang="it-IT" sz="1600" dirty="0" smtClean="0">
                  <a:latin typeface="Segoe Print" panose="02000600000000000000" pitchFamily="2" charset="0"/>
                </a:rPr>
                <a:t> </a:t>
              </a:r>
              <a:r>
                <a:rPr lang="it-IT" sz="1600" dirty="0" err="1">
                  <a:latin typeface="Segoe Print" panose="02000600000000000000" pitchFamily="2" charset="0"/>
                </a:rPr>
                <a:t>e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ffective</a:t>
              </a:r>
              <a:r>
                <a:rPr lang="it-IT" sz="1600" dirty="0" smtClean="0">
                  <a:latin typeface="Segoe Print" panose="02000600000000000000" pitchFamily="2" charset="0"/>
                </a:rPr>
                <a:t>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degrees</a:t>
              </a:r>
              <a:r>
                <a:rPr lang="it-IT" sz="1600" dirty="0" smtClean="0">
                  <a:latin typeface="Segoe Print" panose="02000600000000000000" pitchFamily="2" charset="0"/>
                </a:rPr>
                <a:t> of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polarisation</a:t>
              </a:r>
              <a:r>
                <a:rPr lang="it-IT" sz="1600" dirty="0" smtClean="0">
                  <a:latin typeface="Segoe Print" panose="02000600000000000000" pitchFamily="2" charset="0"/>
                </a:rPr>
                <a:t> inside </a:t>
              </a:r>
              <a:r>
                <a:rPr lang="it-IT" sz="1600" baseline="30000" dirty="0" smtClean="0">
                  <a:latin typeface="Segoe Print" panose="02000600000000000000" pitchFamily="2" charset="0"/>
                </a:rPr>
                <a:t>3</a:t>
              </a:r>
              <a:r>
                <a:rPr lang="it-IT" sz="1600" dirty="0" smtClean="0">
                  <a:latin typeface="Segoe Print" panose="02000600000000000000" pitchFamily="2" charset="0"/>
                </a:rPr>
                <a:t>He</a:t>
              </a:r>
            </a:p>
            <a:p>
              <a:pPr lvl="1">
                <a:buBlip>
                  <a:blip r:embed="rId4"/>
                </a:buBlip>
              </a:pPr>
              <a:r>
                <a:rPr lang="it-IT" sz="1600" dirty="0" smtClean="0">
                  <a:latin typeface="Segoe Print" panose="02000600000000000000" pitchFamily="2" charset="0"/>
                </a:rPr>
                <a:t>Δ</a:t>
              </a:r>
              <a:r>
                <a:rPr lang="el-GR" sz="1600" dirty="0" smtClean="0">
                  <a:latin typeface="Segoe Print" panose="02000600000000000000" pitchFamily="2" charset="0"/>
                </a:rPr>
                <a:t>σ</a:t>
              </a:r>
              <a:r>
                <a:rPr lang="it-IT" sz="1600" baseline="-25000" dirty="0" smtClean="0">
                  <a:latin typeface="Segoe Print" panose="02000600000000000000" pitchFamily="2" charset="0"/>
                </a:rPr>
                <a:t>p(n)</a:t>
              </a:r>
              <a:r>
                <a:rPr lang="it-IT" sz="1600" dirty="0" smtClean="0">
                  <a:latin typeface="Segoe Print" panose="02000600000000000000" pitchFamily="2" charset="0"/>
                </a:rPr>
                <a:t> are MAID cross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sections</a:t>
              </a:r>
              <a:r>
                <a:rPr lang="it-IT" sz="1600" dirty="0" smtClean="0">
                  <a:latin typeface="Segoe Print" panose="02000600000000000000" pitchFamily="2" charset="0"/>
                </a:rPr>
                <a:t>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smeared</a:t>
              </a:r>
              <a:r>
                <a:rPr lang="it-IT" sz="1600" dirty="0" smtClean="0">
                  <a:latin typeface="Segoe Print" panose="02000600000000000000" pitchFamily="2" charset="0"/>
                </a:rPr>
                <a:t> out by Fermi </a:t>
              </a:r>
              <a:r>
                <a:rPr lang="it-IT" sz="1600" dirty="0" err="1" smtClean="0">
                  <a:latin typeface="Segoe Print" panose="02000600000000000000" pitchFamily="2" charset="0"/>
                </a:rPr>
                <a:t>motion</a:t>
              </a:r>
              <a:endParaRPr lang="it-IT" sz="1600" dirty="0" smtClean="0">
                <a:latin typeface="Segoe Print" panose="02000600000000000000" pitchFamily="2" charset="0"/>
              </a:endParaRPr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207242" y="3839779"/>
            <a:ext cx="3573749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6" name="Equazione" r:id="rId5" imgW="2514600" imgH="241200" progId="Equation.3">
                    <p:embed/>
                  </p:oleObj>
                </mc:Choice>
                <mc:Fallback>
                  <p:oleObj name="Equazione" r:id="rId5" imgW="2514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242" y="3839779"/>
                          <a:ext cx="3573749" cy="354013"/>
                        </a:xfrm>
                        <a:prstGeom prst="rect">
                          <a:avLst/>
                        </a:prstGeom>
                        <a:noFill/>
                        <a:ln w="38100" cmpd="dbl">
                          <a:noFill/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Total inclusive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854587" y="6021288"/>
            <a:ext cx="7434826" cy="408623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Reasonable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agreement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between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data and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PWIA </a:t>
            </a:r>
            <a:r>
              <a:rPr lang="it-IT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predictions</a:t>
            </a:r>
            <a:endPara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9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6" y="1002254"/>
            <a:ext cx="4749284" cy="4658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ttangolo arrotondato 27"/>
          <p:cNvSpPr/>
          <p:nvPr/>
        </p:nvSpPr>
        <p:spPr>
          <a:xfrm>
            <a:off x="467544" y="5388833"/>
            <a:ext cx="3640678" cy="272415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latin typeface="Segoe Print" panose="02000600000000000000" pitchFamily="2" charset="0"/>
              </a:rPr>
              <a:t>P. </a:t>
            </a:r>
            <a:r>
              <a:rPr lang="it-IT" sz="1000" dirty="0" err="1" smtClean="0">
                <a:latin typeface="Segoe Print" panose="02000600000000000000" pitchFamily="2" charset="0"/>
              </a:rPr>
              <a:t>Aguar</a:t>
            </a:r>
            <a:r>
              <a:rPr lang="it-IT" sz="1000" dirty="0" smtClean="0">
                <a:latin typeface="Segoe Print" panose="02000600000000000000" pitchFamily="2" charset="0"/>
              </a:rPr>
              <a:t> </a:t>
            </a:r>
            <a:r>
              <a:rPr lang="it-IT" sz="1000" dirty="0" err="1" smtClean="0">
                <a:latin typeface="Segoe Print" panose="02000600000000000000" pitchFamily="2" charset="0"/>
              </a:rPr>
              <a:t>Bartolomé</a:t>
            </a:r>
            <a:r>
              <a:rPr lang="it-IT" sz="1000" dirty="0" smtClean="0">
                <a:latin typeface="Segoe Print" panose="02000600000000000000" pitchFamily="2" charset="0"/>
              </a:rPr>
              <a:t> et al, PLB 723 (2013) 71-77</a:t>
            </a:r>
            <a:endParaRPr lang="it-IT" sz="1000" dirty="0">
              <a:latin typeface="Segoe Print" panose="020006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475656" y="2441183"/>
            <a:ext cx="24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PWIA </a:t>
            </a:r>
            <a:r>
              <a:rPr lang="it-IT" sz="15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prediction</a:t>
            </a:r>
            <a:endParaRPr lang="it-IT" sz="1500" i="1" dirty="0">
              <a:solidFill>
                <a:srgbClr val="0000FF"/>
              </a:solidFill>
              <a:latin typeface="Segoe Print" panose="02000600000000000000" pitchFamily="2" charset="0"/>
              <a:ea typeface="Cambria Math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748856" y="4365104"/>
            <a:ext cx="2543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•   </a:t>
            </a:r>
            <a:r>
              <a:rPr lang="it-IT" sz="15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Running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I</a:t>
            </a:r>
            <a:r>
              <a:rPr lang="it-IT" sz="1500" baseline="-25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GDH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(</a:t>
            </a:r>
            <a:r>
              <a:rPr lang="it-IT" sz="1500" baseline="30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3</a:t>
            </a:r>
            <a:r>
              <a:rPr lang="it-IT" sz="15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He)</a:t>
            </a:r>
          </a:p>
          <a:p>
            <a:r>
              <a:rPr lang="it-IT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─── </a:t>
            </a:r>
            <a:r>
              <a:rPr lang="it-IT" sz="1600" dirty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it-IT" sz="1500" dirty="0">
                <a:solidFill>
                  <a:srgbClr val="0000FF"/>
                </a:solidFill>
                <a:latin typeface="Segoe Print" panose="02000600000000000000" pitchFamily="2" charset="0"/>
              </a:rPr>
              <a:t>PWIA </a:t>
            </a:r>
            <a:r>
              <a:rPr lang="it-IT" sz="1500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prediction</a:t>
            </a:r>
            <a:endParaRPr lang="it-IT" sz="1500" i="1" dirty="0">
              <a:solidFill>
                <a:srgbClr val="0000FF"/>
              </a:solidFill>
              <a:latin typeface="Segoe Print" panose="02000600000000000000" pitchFamily="2" charset="0"/>
              <a:ea typeface="Cambria Math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922404" y="1052736"/>
            <a:ext cx="2249996" cy="712959"/>
            <a:chOff x="6057546" y="1052736"/>
            <a:chExt cx="2249996" cy="712959"/>
          </a:xfrm>
        </p:grpSpPr>
        <p:sp>
          <p:nvSpPr>
            <p:cNvPr id="24" name="Rettangolo arrotondato 23"/>
            <p:cNvSpPr/>
            <p:nvPr/>
          </p:nvSpPr>
          <p:spPr>
            <a:xfrm>
              <a:off x="6057546" y="1052736"/>
              <a:ext cx="2249996" cy="71295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bliqueTop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/>
          </p:nvGraphicFramePr>
          <p:xfrm>
            <a:off x="6273570" y="1098761"/>
            <a:ext cx="1814596" cy="57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7" name="Equazione" r:id="rId8" imgW="799920" imgH="253800" progId="Equation.3">
                    <p:embed/>
                  </p:oleObj>
                </mc:Choice>
                <mc:Fallback>
                  <p:oleObj name="Equazione" r:id="rId8" imgW="79992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73570" y="1098761"/>
                          <a:ext cx="1814596" cy="576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ttangolo arrotondato 18"/>
          <p:cNvSpPr/>
          <p:nvPr/>
        </p:nvSpPr>
        <p:spPr>
          <a:xfrm>
            <a:off x="4139952" y="1134567"/>
            <a:ext cx="1800200" cy="7440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5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65" y="1143807"/>
            <a:ext cx="4982270" cy="4877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9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12" y="1149131"/>
            <a:ext cx="5020376" cy="4944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6" y="1187236"/>
            <a:ext cx="5068007" cy="490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rule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on the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proton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205626" y="1052736"/>
            <a:ext cx="6732748" cy="715089"/>
          </a:xfrm>
          <a:prstGeom prst="roundRect">
            <a:avLst/>
          </a:prstGeom>
          <a:ln w="254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experimental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evaluation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on the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proton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(0.2 &lt;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</a:t>
            </a:r>
            <a:r>
              <a:rPr lang="it-IT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&lt; 2.9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GeV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679" y="1936651"/>
            <a:ext cx="5801001" cy="40731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ttangolo arrotondato 15"/>
          <p:cNvSpPr/>
          <p:nvPr/>
        </p:nvSpPr>
        <p:spPr>
          <a:xfrm>
            <a:off x="1727684" y="6082670"/>
            <a:ext cx="5688632" cy="374571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800" dirty="0" smtClean="0">
                <a:latin typeface="Segoe Print" panose="02000600000000000000" pitchFamily="2" charset="0"/>
              </a:rPr>
              <a:t> MAMI data: J. </a:t>
            </a:r>
            <a:r>
              <a:rPr lang="it-IT" sz="800" dirty="0" err="1" smtClean="0">
                <a:latin typeface="Segoe Print" panose="02000600000000000000" pitchFamily="2" charset="0"/>
              </a:rPr>
              <a:t>Ahrens</a:t>
            </a:r>
            <a:r>
              <a:rPr lang="it-IT" sz="800" dirty="0" smtClean="0">
                <a:latin typeface="Segoe Print" panose="02000600000000000000" pitchFamily="2" charset="0"/>
              </a:rPr>
              <a:t> </a:t>
            </a:r>
            <a:r>
              <a:rPr lang="it-IT" sz="800" i="1" dirty="0" err="1" smtClean="0">
                <a:latin typeface="Segoe Print" panose="02000600000000000000" pitchFamily="2" charset="0"/>
              </a:rPr>
              <a:t>et</a:t>
            </a:r>
            <a:r>
              <a:rPr lang="it-IT" sz="800" i="1" dirty="0" smtClean="0">
                <a:latin typeface="Segoe Print" panose="02000600000000000000" pitchFamily="2" charset="0"/>
              </a:rPr>
              <a:t> al.</a:t>
            </a:r>
            <a:r>
              <a:rPr lang="it-IT" sz="800" dirty="0" smtClean="0">
                <a:latin typeface="Segoe Print" panose="02000600000000000000" pitchFamily="2" charset="0"/>
              </a:rPr>
              <a:t>, PRL 87 (2001) 022003</a:t>
            </a:r>
          </a:p>
          <a:p>
            <a:pPr algn="ctr"/>
            <a:r>
              <a:rPr lang="it-IT" sz="800" dirty="0" smtClean="0">
                <a:latin typeface="Segoe Print" panose="02000600000000000000" pitchFamily="2" charset="0"/>
              </a:rPr>
              <a:t>ELSA data: H. </a:t>
            </a:r>
            <a:r>
              <a:rPr lang="it-IT" sz="800" dirty="0" err="1" smtClean="0">
                <a:latin typeface="Segoe Print" panose="02000600000000000000" pitchFamily="2" charset="0"/>
              </a:rPr>
              <a:t>Dutz</a:t>
            </a:r>
            <a:r>
              <a:rPr lang="it-IT" sz="800" dirty="0" smtClean="0">
                <a:latin typeface="Segoe Print" panose="02000600000000000000" pitchFamily="2" charset="0"/>
              </a:rPr>
              <a:t> </a:t>
            </a:r>
            <a:r>
              <a:rPr lang="it-IT" sz="800" i="1" dirty="0" err="1" smtClean="0">
                <a:latin typeface="Segoe Print" panose="02000600000000000000" pitchFamily="2" charset="0"/>
              </a:rPr>
              <a:t>et</a:t>
            </a:r>
            <a:r>
              <a:rPr lang="it-IT" sz="800" i="1" dirty="0" smtClean="0">
                <a:latin typeface="Segoe Print" panose="02000600000000000000" pitchFamily="2" charset="0"/>
              </a:rPr>
              <a:t> al.</a:t>
            </a:r>
            <a:r>
              <a:rPr lang="it-IT" sz="800" dirty="0" smtClean="0">
                <a:latin typeface="Segoe Print" panose="02000600000000000000" pitchFamily="2" charset="0"/>
              </a:rPr>
              <a:t>, PRL 91 (2003) 192001, </a:t>
            </a:r>
            <a:r>
              <a:rPr lang="it-IT" sz="800" dirty="0" err="1" smtClean="0">
                <a:latin typeface="Segoe Print" panose="02000600000000000000" pitchFamily="2" charset="0"/>
              </a:rPr>
              <a:t>H.Dutz</a:t>
            </a:r>
            <a:r>
              <a:rPr lang="it-IT" sz="800" dirty="0" smtClean="0">
                <a:latin typeface="Segoe Print" panose="02000600000000000000" pitchFamily="2" charset="0"/>
              </a:rPr>
              <a:t> </a:t>
            </a:r>
            <a:r>
              <a:rPr lang="it-IT" sz="800" i="1" dirty="0" err="1" smtClean="0">
                <a:latin typeface="Segoe Print" panose="02000600000000000000" pitchFamily="2" charset="0"/>
              </a:rPr>
              <a:t>et</a:t>
            </a:r>
            <a:r>
              <a:rPr lang="it-IT" sz="800" i="1" dirty="0" smtClean="0">
                <a:latin typeface="Segoe Print" panose="02000600000000000000" pitchFamily="2" charset="0"/>
              </a:rPr>
              <a:t> al.</a:t>
            </a:r>
            <a:r>
              <a:rPr lang="it-IT" sz="800" dirty="0" smtClean="0">
                <a:latin typeface="Segoe Print" panose="02000600000000000000" pitchFamily="2" charset="0"/>
              </a:rPr>
              <a:t>, PRL 93 (2004) 032003</a:t>
            </a:r>
            <a:endParaRPr lang="it-IT" sz="800" dirty="0">
              <a:latin typeface="Segoe Print" panose="02000600000000000000" pitchFamily="2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086400" y="3768915"/>
            <a:ext cx="3600400" cy="408623"/>
          </a:xfrm>
          <a:prstGeom prst="roundRect">
            <a:avLst/>
          </a:prstGeom>
          <a:solidFill>
            <a:schemeClr val="bg1"/>
          </a:solidFill>
          <a:ln w="254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</a:t>
            </a:r>
            <a:r>
              <a:rPr lang="it-IT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GDH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(p) = 211 ± 5 ± 12 µb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9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0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12" y="1177710"/>
            <a:ext cx="5020376" cy="4915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3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±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2" y="1221139"/>
            <a:ext cx="5048955" cy="4944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1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±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86" y="1202086"/>
            <a:ext cx="5039428" cy="4963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0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Differential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cross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section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π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±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17" y="1183034"/>
            <a:ext cx="5125165" cy="4982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ttangolo arrotondato 10"/>
          <p:cNvSpPr/>
          <p:nvPr/>
        </p:nvSpPr>
        <p:spPr>
          <a:xfrm>
            <a:off x="331168" y="3284984"/>
            <a:ext cx="251264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First data – 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preliminary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6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rule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on the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neutron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052609" y="1052736"/>
            <a:ext cx="7038782" cy="715089"/>
          </a:xfrm>
          <a:prstGeom prst="roundRect">
            <a:avLst/>
          </a:prstGeom>
          <a:ln w="254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The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measurement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 of I</a:t>
            </a:r>
            <a:r>
              <a:rPr lang="it-IT" baseline="-25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GDH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(n)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complicated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by the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lack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free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neutron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targets</a:t>
            </a:r>
            <a:endParaRPr lang="it-IT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67544" y="3199909"/>
            <a:ext cx="8064896" cy="3253427"/>
            <a:chOff x="467544" y="2141904"/>
            <a:chExt cx="8064896" cy="325342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921136"/>
              <a:ext cx="3168352" cy="139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ttangolo arrotondato 16"/>
            <p:cNvSpPr/>
            <p:nvPr/>
          </p:nvSpPr>
          <p:spPr>
            <a:xfrm>
              <a:off x="467544" y="2171862"/>
              <a:ext cx="1386445" cy="408623"/>
            </a:xfrm>
            <a:prstGeom prst="roundRect">
              <a:avLst/>
            </a:prstGeom>
            <a:ln w="25400" cmpd="dbl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3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He: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267743" y="2141904"/>
              <a:ext cx="6264697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dirty="0" smtClean="0">
                  <a:latin typeface="Segoe Print" panose="02000600000000000000" pitchFamily="2" charset="0"/>
                </a:rPr>
                <a:t>System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of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two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protons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with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spins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paired</a:t>
              </a:r>
              <a:r>
                <a:rPr lang="it-IT" sz="1700" dirty="0" smtClean="0">
                  <a:latin typeface="Segoe Print" panose="02000600000000000000" pitchFamily="2" charset="0"/>
                </a:rPr>
                <a:t> off and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an</a:t>
              </a:r>
              <a:r>
                <a:rPr lang="it-IT" sz="1700" dirty="0" smtClean="0">
                  <a:latin typeface="Segoe Print" panose="02000600000000000000" pitchFamily="2" charset="0"/>
                </a:rPr>
                <a:t> “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active</a:t>
              </a:r>
              <a:r>
                <a:rPr lang="it-IT" sz="1700" dirty="0" smtClean="0">
                  <a:latin typeface="Segoe Print" panose="02000600000000000000" pitchFamily="2" charset="0"/>
                </a:rPr>
                <a:t>”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unpaired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neutron</a:t>
              </a:r>
              <a:r>
                <a:rPr lang="it-IT" sz="1700" dirty="0" smtClean="0">
                  <a:latin typeface="Segoe Print" panose="02000600000000000000" pitchFamily="2" charset="0"/>
                </a:rPr>
                <a:t>, in relative </a:t>
              </a:r>
              <a:r>
                <a:rPr lang="it-IT" sz="1700" i="1" dirty="0" smtClean="0">
                  <a:latin typeface="Segoe Print" panose="02000600000000000000" pitchFamily="2" charset="0"/>
                </a:rPr>
                <a:t>s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states</a:t>
              </a:r>
              <a:r>
                <a:rPr lang="it-IT" sz="1700" dirty="0" smtClean="0">
                  <a:latin typeface="Segoe Print" panose="02000600000000000000" pitchFamily="2" charset="0"/>
                </a:rPr>
                <a:t> (</a:t>
              </a:r>
              <a:r>
                <a:rPr lang="it-IT" sz="1700" dirty="0" smtClean="0">
                  <a:latin typeface="Segoe Print" panose="02000600000000000000" pitchFamily="2" charset="0"/>
                  <a:sym typeface="Symbol"/>
                </a:rPr>
                <a:t> 90% </a:t>
              </a:r>
              <a:r>
                <a:rPr lang="it-IT" sz="1700" dirty="0" err="1" smtClean="0">
                  <a:latin typeface="Segoe Print" panose="02000600000000000000" pitchFamily="2" charset="0"/>
                  <a:sym typeface="Symbol"/>
                </a:rPr>
                <a:t>probability</a:t>
              </a:r>
              <a:r>
                <a:rPr lang="it-IT" sz="1700" dirty="0" smtClean="0">
                  <a:latin typeface="Segoe Print" panose="02000600000000000000" pitchFamily="2" charset="0"/>
                  <a:sym typeface="Symbol"/>
                </a:rPr>
                <a:t>)</a:t>
              </a:r>
              <a:endParaRPr lang="it-IT" sz="1700" dirty="0">
                <a:latin typeface="Segoe Print" panose="02000600000000000000" pitchFamily="2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267743" y="4779778"/>
              <a:ext cx="626469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700" dirty="0" err="1" smtClean="0">
                  <a:latin typeface="Segoe Print" panose="02000600000000000000" pitchFamily="2" charset="0"/>
                </a:rPr>
                <a:t>Allows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direct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access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to</a:t>
              </a:r>
              <a:r>
                <a:rPr lang="it-IT" sz="1700" dirty="0" smtClean="0">
                  <a:latin typeface="Segoe Print" panose="02000600000000000000" pitchFamily="2" charset="0"/>
                </a:rPr>
                <a:t> the free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neutron</a:t>
              </a:r>
              <a:r>
                <a:rPr lang="it-IT" sz="1700" dirty="0" smtClean="0">
                  <a:latin typeface="Segoe Print" panose="02000600000000000000" pitchFamily="2" charset="0"/>
                </a:rPr>
                <a:t> cross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section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prevented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by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nuclear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structure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effects</a:t>
              </a:r>
              <a:r>
                <a:rPr lang="it-IT" sz="1700" dirty="0" smtClean="0">
                  <a:latin typeface="Segoe Print" panose="02000600000000000000" pitchFamily="2" charset="0"/>
                </a:rPr>
                <a:t> and FSI</a:t>
              </a:r>
              <a:endParaRPr lang="it-IT" sz="1700" dirty="0">
                <a:latin typeface="Segoe Print" panose="02000600000000000000" pitchFamily="2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267742" y="4315211"/>
              <a:ext cx="5256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dirty="0" smtClean="0">
                  <a:latin typeface="Segoe Print" panose="02000600000000000000" pitchFamily="2" charset="0"/>
                </a:rPr>
                <a:t>The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proton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contribution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is</a:t>
              </a:r>
              <a:r>
                <a:rPr lang="it-IT" sz="1700" dirty="0" smtClean="0">
                  <a:latin typeface="Segoe Print" panose="02000600000000000000" pitchFamily="2" charset="0"/>
                </a:rPr>
                <a:t> small: </a:t>
              </a:r>
              <a:r>
                <a:rPr lang="it-IT" dirty="0" smtClean="0">
                  <a:latin typeface="Segoe Print" panose="02000600000000000000" pitchFamily="2" charset="0"/>
                </a:rPr>
                <a:t>µ ≈ µ</a:t>
              </a:r>
              <a:r>
                <a:rPr lang="it-IT" baseline="-25000" dirty="0" smtClean="0">
                  <a:latin typeface="Segoe Print" panose="02000600000000000000" pitchFamily="2" charset="0"/>
                </a:rPr>
                <a:t>n</a:t>
              </a:r>
              <a:endParaRPr lang="it-IT" baseline="-25000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467544" y="1988840"/>
            <a:ext cx="8064897" cy="1031051"/>
            <a:chOff x="467544" y="1988840"/>
            <a:chExt cx="8064897" cy="1031051"/>
          </a:xfrm>
        </p:grpSpPr>
        <p:sp>
          <p:nvSpPr>
            <p:cNvPr id="23" name="Rettangolo arrotondato 22"/>
            <p:cNvSpPr/>
            <p:nvPr/>
          </p:nvSpPr>
          <p:spPr>
            <a:xfrm>
              <a:off x="467544" y="1988840"/>
              <a:ext cx="1386445" cy="408623"/>
            </a:xfrm>
            <a:prstGeom prst="roundRect">
              <a:avLst/>
            </a:prstGeom>
            <a:ln w="25400" cmpd="dbl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2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H: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267744" y="1988840"/>
              <a:ext cx="6264697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dirty="0" smtClean="0">
                  <a:latin typeface="Segoe Print" panose="02000600000000000000" pitchFamily="2" charset="0"/>
                </a:rPr>
                <a:t>System of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one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proton</a:t>
              </a:r>
              <a:r>
                <a:rPr lang="it-IT" sz="1700" dirty="0" smtClean="0">
                  <a:latin typeface="Segoe Print" panose="02000600000000000000" pitchFamily="2" charset="0"/>
                </a:rPr>
                <a:t> and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one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neutron</a:t>
              </a:r>
              <a:r>
                <a:rPr lang="it-IT" sz="1700" dirty="0" smtClean="0">
                  <a:latin typeface="Segoe Print" panose="02000600000000000000" pitchFamily="2" charset="0"/>
                </a:rPr>
                <a:t> with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paired</a:t>
              </a:r>
              <a:r>
                <a:rPr lang="it-IT" sz="1700" dirty="0" smtClean="0">
                  <a:latin typeface="Segoe Print" panose="02000600000000000000" pitchFamily="2" charset="0"/>
                </a:rPr>
                <a:t> spins, in relative </a:t>
              </a:r>
              <a:r>
                <a:rPr lang="it-IT" sz="1700" i="1" dirty="0" smtClean="0">
                  <a:latin typeface="Segoe Print" panose="02000600000000000000" pitchFamily="2" charset="0"/>
                </a:rPr>
                <a:t>s</a:t>
              </a:r>
              <a:r>
                <a:rPr lang="it-IT" sz="1700" dirty="0" smtClean="0">
                  <a:latin typeface="Segoe Print" panose="02000600000000000000" pitchFamily="2" charset="0"/>
                </a:rPr>
                <a:t>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states</a:t>
              </a:r>
              <a:r>
                <a:rPr lang="it-IT" sz="1700" dirty="0" smtClean="0">
                  <a:latin typeface="Segoe Print" panose="02000600000000000000" pitchFamily="2" charset="0"/>
                </a:rPr>
                <a:t> (96% </a:t>
              </a:r>
              <a:r>
                <a:rPr lang="it-IT" sz="1700" dirty="0" err="1" smtClean="0">
                  <a:latin typeface="Segoe Print" panose="02000600000000000000" pitchFamily="2" charset="0"/>
                </a:rPr>
                <a:t>probability</a:t>
              </a:r>
              <a:r>
                <a:rPr lang="it-IT" sz="1700" dirty="0" smtClean="0">
                  <a:latin typeface="Segoe Print" panose="02000600000000000000" pitchFamily="2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it-IT" dirty="0" smtClean="0">
                  <a:latin typeface="Segoe Print" panose="02000600000000000000" pitchFamily="2" charset="0"/>
                </a:rPr>
                <a:t>µ ≈ µ</a:t>
              </a:r>
              <a:r>
                <a:rPr lang="it-IT" baseline="-25000" dirty="0" smtClean="0">
                  <a:latin typeface="Segoe Print" panose="02000600000000000000" pitchFamily="2" charset="0"/>
                </a:rPr>
                <a:t>p</a:t>
              </a:r>
              <a:r>
                <a:rPr lang="it-IT" dirty="0" smtClean="0">
                  <a:latin typeface="Segoe Print" panose="02000600000000000000" pitchFamily="2" charset="0"/>
                </a:rPr>
                <a:t> + µ</a:t>
              </a:r>
              <a:r>
                <a:rPr lang="it-IT" baseline="-25000" dirty="0" smtClean="0">
                  <a:latin typeface="Segoe Print" panose="02000600000000000000" pitchFamily="2" charset="0"/>
                </a:rPr>
                <a:t>n</a:t>
              </a:r>
              <a:endParaRPr lang="it-IT" baseline="-25000" dirty="0"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4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GDH sum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rule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on the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neutron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FS Artemisia" pitchFamily="2" charset="0"/>
              </a:rPr>
              <a:t>∙∙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31540" y="2924944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Segoe Print" panose="02000600000000000000" pitchFamily="2" charset="0"/>
              </a:rPr>
              <a:t>A first </a:t>
            </a:r>
            <a:r>
              <a:rPr lang="it-IT" dirty="0" err="1" smtClean="0">
                <a:latin typeface="Segoe Print" panose="02000600000000000000" pitchFamily="2" charset="0"/>
              </a:rPr>
              <a:t>experiment</a:t>
            </a:r>
            <a:r>
              <a:rPr lang="it-IT" dirty="0" smtClean="0">
                <a:latin typeface="Segoe Print" panose="02000600000000000000" pitchFamily="2" charset="0"/>
              </a:rPr>
              <a:t> to prove the </a:t>
            </a:r>
            <a:r>
              <a:rPr lang="it-IT" dirty="0" err="1" smtClean="0">
                <a:latin typeface="Segoe Print" panose="02000600000000000000" pitchFamily="2" charset="0"/>
              </a:rPr>
              <a:t>feasibility</a:t>
            </a:r>
            <a:r>
              <a:rPr lang="it-IT" dirty="0" smtClean="0">
                <a:latin typeface="Segoe Print" panose="02000600000000000000" pitchFamily="2" charset="0"/>
              </a:rPr>
              <a:t> of a </a:t>
            </a:r>
            <a:r>
              <a:rPr lang="it-IT" dirty="0" err="1" smtClean="0">
                <a:latin typeface="Segoe Print" panose="02000600000000000000" pitchFamily="2" charset="0"/>
              </a:rPr>
              <a:t>polarised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  <a:r>
              <a:rPr lang="it-IT" baseline="30000" dirty="0">
                <a:latin typeface="Segoe Print" panose="02000600000000000000" pitchFamily="2" charset="0"/>
              </a:rPr>
              <a:t>3</a:t>
            </a:r>
            <a:r>
              <a:rPr lang="it-IT" dirty="0">
                <a:latin typeface="Segoe Print" panose="02000600000000000000" pitchFamily="2" charset="0"/>
              </a:rPr>
              <a:t>He </a:t>
            </a:r>
            <a:r>
              <a:rPr lang="it-IT" dirty="0" smtClean="0">
                <a:latin typeface="Segoe Print" panose="02000600000000000000" pitchFamily="2" charset="0"/>
              </a:rPr>
              <a:t>target </a:t>
            </a:r>
            <a:r>
              <a:rPr lang="it-IT" dirty="0" err="1" smtClean="0">
                <a:latin typeface="Segoe Print" panose="02000600000000000000" pitchFamily="2" charset="0"/>
              </a:rPr>
              <a:t>was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atin typeface="Segoe Print" panose="02000600000000000000" pitchFamily="2" charset="0"/>
              </a:rPr>
              <a:t>carried</a:t>
            </a:r>
            <a:r>
              <a:rPr lang="it-IT" dirty="0" smtClean="0">
                <a:latin typeface="Segoe Print" panose="02000600000000000000" pitchFamily="2" charset="0"/>
              </a:rPr>
              <a:t> out </a:t>
            </a:r>
            <a:r>
              <a:rPr lang="it-IT" dirty="0" err="1" smtClean="0">
                <a:latin typeface="Segoe Print" panose="02000600000000000000" pitchFamily="2" charset="0"/>
              </a:rPr>
              <a:t>at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MAMI (Mainz)</a:t>
            </a:r>
            <a:r>
              <a:rPr lang="it-IT" dirty="0" smtClean="0">
                <a:latin typeface="Segoe Print" panose="02000600000000000000" pitchFamily="2" charset="0"/>
                <a:sym typeface="Symbol"/>
              </a:rPr>
              <a:t>, from </a:t>
            </a:r>
            <a:r>
              <a:rPr lang="el-GR" dirty="0" smtClean="0">
                <a:latin typeface="Segoe Print" panose="02000600000000000000" pitchFamily="2" charset="0"/>
                <a:sym typeface="Symbol"/>
              </a:rPr>
              <a:t>π</a:t>
            </a:r>
            <a:r>
              <a:rPr lang="it-IT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dirty="0" err="1" smtClean="0">
                <a:latin typeface="Segoe Print" panose="02000600000000000000" pitchFamily="2" charset="0"/>
              </a:rPr>
              <a:t>photoproduction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atin typeface="Segoe Print" panose="02000600000000000000" pitchFamily="2" charset="0"/>
              </a:rPr>
              <a:t>threshold</a:t>
            </a:r>
            <a:r>
              <a:rPr lang="it-IT" dirty="0" smtClean="0">
                <a:latin typeface="Segoe Print" panose="02000600000000000000" pitchFamily="2" charset="0"/>
              </a:rPr>
              <a:t> up to 500 </a:t>
            </a:r>
            <a:r>
              <a:rPr lang="it-IT" dirty="0" err="1" smtClean="0">
                <a:latin typeface="Segoe Print" panose="02000600000000000000" pitchFamily="2" charset="0"/>
              </a:rPr>
              <a:t>MeV</a:t>
            </a:r>
            <a:r>
              <a:rPr lang="it-IT" dirty="0" smtClean="0">
                <a:latin typeface="Segoe Print" panose="02000600000000000000" pitchFamily="2" charset="0"/>
              </a:rPr>
              <a:t>:</a:t>
            </a:r>
          </a:p>
          <a:p>
            <a:pPr lvl="1" algn="just">
              <a:spcBef>
                <a:spcPts val="1200"/>
              </a:spcBef>
              <a:buBlip>
                <a:blip r:embed="rId2"/>
              </a:buBlip>
            </a:pPr>
            <a:r>
              <a:rPr lang="it-IT" dirty="0" smtClean="0">
                <a:latin typeface="Segoe Print" panose="02000600000000000000" pitchFamily="2" charset="0"/>
              </a:rPr>
              <a:t> on the </a:t>
            </a:r>
            <a:r>
              <a:rPr lang="it-IT" dirty="0" err="1" smtClean="0">
                <a:latin typeface="Segoe Print" panose="02000600000000000000" pitchFamily="2" charset="0"/>
              </a:rPr>
              <a:t>total</a:t>
            </a:r>
            <a:r>
              <a:rPr lang="it-IT" dirty="0" smtClean="0">
                <a:latin typeface="Segoe Print" panose="02000600000000000000" pitchFamily="2" charset="0"/>
              </a:rPr>
              <a:t> inclusive cross </a:t>
            </a:r>
            <a:r>
              <a:rPr lang="it-IT" dirty="0" err="1" smtClean="0">
                <a:latin typeface="Segoe Print" panose="02000600000000000000" pitchFamily="2" charset="0"/>
              </a:rPr>
              <a:t>section</a:t>
            </a:r>
            <a:r>
              <a:rPr lang="it-IT" dirty="0" smtClean="0">
                <a:latin typeface="Segoe Print" panose="02000600000000000000" pitchFamily="2" charset="0"/>
              </a:rPr>
              <a:t>, to test the GDH sum </a:t>
            </a:r>
            <a:r>
              <a:rPr lang="it-IT" dirty="0" err="1" smtClean="0">
                <a:latin typeface="Segoe Print" panose="02000600000000000000" pitchFamily="2" charset="0"/>
              </a:rPr>
              <a:t>rule</a:t>
            </a:r>
            <a:r>
              <a:rPr lang="it-IT" dirty="0" smtClean="0">
                <a:latin typeface="Segoe Print" panose="02000600000000000000" pitchFamily="2" charset="0"/>
              </a:rPr>
              <a:t> on the </a:t>
            </a:r>
            <a:r>
              <a:rPr lang="it-IT" dirty="0" err="1" smtClean="0">
                <a:latin typeface="Segoe Print" panose="02000600000000000000" pitchFamily="2" charset="0"/>
              </a:rPr>
              <a:t>neutron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it-IT" dirty="0">
                <a:latin typeface="Segoe Print" panose="02000600000000000000" pitchFamily="2" charset="0"/>
              </a:rPr>
              <a:t> </a:t>
            </a:r>
            <a:r>
              <a:rPr lang="it-IT" dirty="0" smtClean="0">
                <a:latin typeface="Segoe Print" panose="02000600000000000000" pitchFamily="2" charset="0"/>
              </a:rPr>
              <a:t>on </a:t>
            </a:r>
            <a:r>
              <a:rPr lang="it-IT" dirty="0" err="1" smtClean="0">
                <a:latin typeface="Segoe Print" panose="02000600000000000000" pitchFamily="2" charset="0"/>
              </a:rPr>
              <a:t>partial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atin typeface="Segoe Print" panose="02000600000000000000" pitchFamily="2" charset="0"/>
              </a:rPr>
              <a:t>channel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atin typeface="Segoe Print" panose="02000600000000000000" pitchFamily="2" charset="0"/>
              </a:rPr>
              <a:t>measurements</a:t>
            </a:r>
            <a:r>
              <a:rPr lang="it-IT" dirty="0">
                <a:latin typeface="Segoe Print" panose="02000600000000000000" pitchFamily="2" charset="0"/>
              </a:rPr>
              <a:t> </a:t>
            </a:r>
            <a:r>
              <a:rPr lang="it-IT" dirty="0" smtClean="0">
                <a:latin typeface="Segoe Print" panose="02000600000000000000" pitchFamily="2" charset="0"/>
              </a:rPr>
              <a:t>to test </a:t>
            </a:r>
            <a:r>
              <a:rPr lang="it-IT" baseline="30000" dirty="0" smtClean="0">
                <a:latin typeface="Segoe Print" panose="02000600000000000000" pitchFamily="2" charset="0"/>
              </a:rPr>
              <a:t>3</a:t>
            </a:r>
            <a:r>
              <a:rPr lang="it-IT" dirty="0" smtClean="0">
                <a:latin typeface="Segoe Print" panose="02000600000000000000" pitchFamily="2" charset="0"/>
              </a:rPr>
              <a:t>He </a:t>
            </a:r>
            <a:r>
              <a:rPr lang="it-IT" dirty="0" err="1" smtClean="0">
                <a:latin typeface="Segoe Print" panose="02000600000000000000" pitchFamily="2" charset="0"/>
              </a:rPr>
              <a:t>models</a:t>
            </a:r>
            <a:endParaRPr lang="it-IT" dirty="0">
              <a:latin typeface="Segoe Print" panose="02000600000000000000" pitchFamily="2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1052609" y="1148169"/>
            <a:ext cx="7038782" cy="1191816"/>
          </a:xfrm>
          <a:prstGeom prst="roundRect">
            <a:avLst/>
          </a:prstGeom>
          <a:ln w="254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The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most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accurate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evaluation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I</a:t>
            </a:r>
            <a:r>
              <a:rPr lang="it-IT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MU Serif" pitchFamily="50" charset="0"/>
                <a:cs typeface="CMU Serif" pitchFamily="50" charset="0"/>
              </a:rPr>
              <a:t>GDH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(n)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comes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from </a:t>
            </a:r>
            <a:r>
              <a:rPr lang="it-IT" baseline="3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</a:t>
            </a:r>
            <a:endParaRPr lang="it-IT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>
              <a:spcBef>
                <a:spcPts val="1200"/>
              </a:spcBef>
            </a:pP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…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but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nuclear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structure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effects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to be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taken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into</a:t>
            </a:r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account</a:t>
            </a:r>
            <a:endParaRPr lang="it-IT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57200" y="985813"/>
            <a:ext cx="8229600" cy="5611539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Facility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>
              <a:buNone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	</a:t>
            </a:r>
            <a:r>
              <a:rPr lang="it-IT" sz="1900" dirty="0" err="1" smtClean="0">
                <a:latin typeface="Segoe Print" panose="02000600000000000000" pitchFamily="2" charset="0"/>
              </a:rPr>
              <a:t>tagged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photon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facility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of</a:t>
            </a:r>
            <a:r>
              <a:rPr lang="it-IT" sz="1900" dirty="0" smtClean="0">
                <a:latin typeface="Segoe Print" panose="02000600000000000000" pitchFamily="2" charset="0"/>
              </a:rPr>
              <a:t> the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MAMI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accelerator</a:t>
            </a:r>
            <a:r>
              <a:rPr lang="it-IT" sz="1900" dirty="0" smtClean="0">
                <a:latin typeface="Segoe Print" panose="02000600000000000000" pitchFamily="2" charset="0"/>
              </a:rPr>
              <a:t> in </a:t>
            </a:r>
            <a:r>
              <a:rPr lang="it-IT" sz="1900" dirty="0" err="1" smtClean="0">
                <a:latin typeface="Segoe Print" panose="02000600000000000000" pitchFamily="2" charset="0"/>
              </a:rPr>
              <a:t>Mainz</a:t>
            </a:r>
            <a:r>
              <a:rPr lang="it-IT" sz="1900" dirty="0" smtClean="0">
                <a:latin typeface="Segoe Print" panose="02000600000000000000" pitchFamily="2" charset="0"/>
              </a:rPr>
              <a:t>	</a:t>
            </a:r>
            <a:endParaRPr lang="it-IT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>
              <a:buNone/>
            </a:pPr>
            <a:r>
              <a:rPr lang="it-IT" sz="1800" dirty="0" smtClean="0">
                <a:latin typeface="Segoe Print" panose="02000600000000000000" pitchFamily="2" charset="0"/>
              </a:rPr>
              <a:t>	</a:t>
            </a:r>
            <a:endParaRPr lang="it-IT" sz="1500" dirty="0" smtClean="0">
              <a:latin typeface="Segoe Print" panose="02000600000000000000" pitchFamily="2" charset="0"/>
            </a:endParaRPr>
          </a:p>
          <a:p>
            <a:pPr>
              <a:buBlip>
                <a:blip r:embed="rId2"/>
              </a:buBlip>
            </a:pP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Beam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>
              <a:buNone/>
            </a:pPr>
            <a:r>
              <a:rPr lang="it-IT" sz="2000" dirty="0" smtClean="0">
                <a:latin typeface="Segoe Print" panose="02000600000000000000" pitchFamily="2" charset="0"/>
              </a:rPr>
              <a:t>	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circularly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polarised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photons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produced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by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bremsstrahlung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of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longitudinally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polarised</a:t>
            </a: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latin typeface="Segoe Print" panose="02000600000000000000" pitchFamily="2" charset="0"/>
              </a:rPr>
              <a:t>electrons</a:t>
            </a:r>
            <a:endParaRPr lang="it-IT" sz="1900" dirty="0" smtClean="0">
              <a:latin typeface="Segoe Print" panose="02000600000000000000" pitchFamily="2" charset="0"/>
            </a:endParaRPr>
          </a:p>
          <a:p>
            <a:pPr lvl="1">
              <a:buBlip>
                <a:blip r:embed="rId2"/>
              </a:buBlip>
            </a:pPr>
            <a:r>
              <a:rPr lang="it-IT" sz="1800" dirty="0" err="1" smtClean="0">
                <a:latin typeface="Segoe Print" panose="02000600000000000000" pitchFamily="2" charset="0"/>
              </a:rPr>
              <a:t>E</a:t>
            </a:r>
            <a:r>
              <a:rPr lang="it-IT" sz="1800" baseline="-25000" dirty="0" err="1" smtClean="0">
                <a:latin typeface="Segoe Print" panose="02000600000000000000" pitchFamily="2" charset="0"/>
              </a:rPr>
              <a:t>e</a:t>
            </a:r>
            <a:r>
              <a:rPr lang="it-IT" sz="1800" baseline="6000" dirty="0" err="1" smtClean="0">
                <a:latin typeface="Segoe Print" panose="02000600000000000000" pitchFamily="2" charset="0"/>
              </a:rPr>
              <a:t>-</a:t>
            </a:r>
            <a:r>
              <a:rPr lang="it-IT" sz="1800" baseline="6000" dirty="0" smtClean="0">
                <a:latin typeface="Segoe Print" panose="02000600000000000000" pitchFamily="2" charset="0"/>
              </a:rPr>
              <a:t> </a:t>
            </a:r>
            <a:r>
              <a:rPr lang="it-IT" sz="1800" dirty="0" smtClean="0">
                <a:latin typeface="Segoe Print" panose="02000600000000000000" pitchFamily="2" charset="0"/>
              </a:rPr>
              <a:t>= 525 </a:t>
            </a:r>
            <a:r>
              <a:rPr lang="it-IT" sz="1800" dirty="0" err="1" smtClean="0">
                <a:latin typeface="Segoe Print" panose="02000600000000000000" pitchFamily="2" charset="0"/>
              </a:rPr>
              <a:t>MeV</a:t>
            </a:r>
            <a:endParaRPr lang="it-IT" sz="1800" dirty="0" smtClean="0">
              <a:latin typeface="Segoe Print" panose="02000600000000000000" pitchFamily="2" charset="0"/>
            </a:endParaRPr>
          </a:p>
          <a:p>
            <a:pPr lvl="1">
              <a:buBlip>
                <a:blip r:embed="rId2"/>
              </a:buBlip>
            </a:pPr>
            <a:r>
              <a:rPr lang="it-IT" sz="1800" dirty="0" smtClean="0">
                <a:latin typeface="Segoe Print" panose="02000600000000000000" pitchFamily="2" charset="0"/>
              </a:rPr>
              <a:t>200 &lt; E</a:t>
            </a:r>
            <a:r>
              <a:rPr lang="it-IT" sz="1800" baseline="-25000" dirty="0" smtClean="0">
                <a:latin typeface="Segoe Print" panose="02000600000000000000" pitchFamily="2" charset="0"/>
                <a:sym typeface="Symbol"/>
              </a:rPr>
              <a:t></a:t>
            </a:r>
            <a:r>
              <a:rPr lang="it-IT" sz="1800" dirty="0" smtClean="0">
                <a:latin typeface="Segoe Print" panose="02000600000000000000" pitchFamily="2" charset="0"/>
                <a:sym typeface="Symbol"/>
              </a:rPr>
              <a:t> &lt; 500 </a:t>
            </a:r>
            <a:r>
              <a:rPr lang="it-IT" sz="1800" dirty="0" err="1" smtClean="0">
                <a:latin typeface="Segoe Print" panose="02000600000000000000" pitchFamily="2" charset="0"/>
                <a:sym typeface="Symbol"/>
              </a:rPr>
              <a:t>MeV</a:t>
            </a:r>
            <a:endParaRPr lang="it-IT" sz="1500" dirty="0" smtClean="0">
              <a:latin typeface="Segoe Print" panose="02000600000000000000" pitchFamily="2" charset="0"/>
            </a:endParaRPr>
          </a:p>
          <a:p>
            <a:pPr>
              <a:buNone/>
            </a:pPr>
            <a:r>
              <a:rPr lang="it-IT" sz="2000" dirty="0" smtClean="0">
                <a:latin typeface="Segoe Print" panose="02000600000000000000" pitchFamily="2" charset="0"/>
              </a:rPr>
              <a:t>	</a:t>
            </a:r>
            <a:endParaRPr lang="it-IT" sz="1500" dirty="0" smtClean="0">
              <a:latin typeface="Segoe Print" panose="02000600000000000000" pitchFamily="2" charset="0"/>
            </a:endParaRPr>
          </a:p>
          <a:p>
            <a:pPr>
              <a:buBlip>
                <a:blip r:embed="rId2"/>
              </a:buBlip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Detector</a:t>
            </a:r>
          </a:p>
          <a:p>
            <a:pPr>
              <a:buNone/>
            </a:pPr>
            <a:r>
              <a:rPr lang="it-IT" sz="1800" dirty="0" smtClean="0">
                <a:latin typeface="Segoe Print" panose="02000600000000000000" pitchFamily="2" charset="0"/>
              </a:rPr>
              <a:t>	</a:t>
            </a:r>
            <a:r>
              <a:rPr lang="it-IT" sz="1900" dirty="0" smtClean="0">
                <a:latin typeface="Segoe Print" panose="02000600000000000000" pitchFamily="2" charset="0"/>
              </a:rPr>
              <a:t>the large </a:t>
            </a:r>
            <a:r>
              <a:rPr lang="it-IT" sz="1900" dirty="0" err="1" smtClean="0">
                <a:latin typeface="Segoe Print" panose="02000600000000000000" pitchFamily="2" charset="0"/>
              </a:rPr>
              <a:t>acceptance</a:t>
            </a:r>
            <a:r>
              <a:rPr lang="it-IT" sz="1900" dirty="0" smtClean="0">
                <a:latin typeface="Segoe Print" panose="02000600000000000000" pitchFamily="2" charset="0"/>
              </a:rPr>
              <a:t> (93%) </a:t>
            </a:r>
          </a:p>
          <a:p>
            <a:pPr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	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Crystal Ball</a:t>
            </a:r>
            <a:r>
              <a:rPr lang="it-IT" sz="1900" dirty="0" smtClean="0">
                <a:latin typeface="Segoe Print" panose="02000600000000000000" pitchFamily="2" charset="0"/>
              </a:rPr>
              <a:t> (CB) </a:t>
            </a:r>
            <a:r>
              <a:rPr lang="it-IT" sz="1900" dirty="0" err="1" smtClean="0">
                <a:latin typeface="Segoe Print" panose="02000600000000000000" pitchFamily="2" charset="0"/>
              </a:rPr>
              <a:t>photon</a:t>
            </a:r>
            <a:endParaRPr lang="it-IT" sz="1900" dirty="0" smtClean="0">
              <a:latin typeface="Segoe Print" panose="02000600000000000000" pitchFamily="2" charset="0"/>
            </a:endParaRPr>
          </a:p>
          <a:p>
            <a:pPr>
              <a:buNone/>
            </a:pPr>
            <a:r>
              <a:rPr lang="it-IT" sz="1900" dirty="0" smtClean="0">
                <a:latin typeface="Segoe Print" panose="02000600000000000000" pitchFamily="2" charset="0"/>
              </a:rPr>
              <a:t>	</a:t>
            </a:r>
            <a:r>
              <a:rPr lang="it-IT" sz="1900" dirty="0" err="1" smtClean="0">
                <a:latin typeface="Segoe Print" panose="02000600000000000000" pitchFamily="2" charset="0"/>
              </a:rPr>
              <a:t>spectrometer</a:t>
            </a:r>
            <a:r>
              <a:rPr lang="it-IT" sz="1900" dirty="0" smtClean="0">
                <a:latin typeface="Segoe Print" panose="02000600000000000000" pitchFamily="2" charset="0"/>
              </a:rPr>
              <a:t> in </a:t>
            </a:r>
          </a:p>
          <a:p>
            <a:pPr>
              <a:buNone/>
            </a:pPr>
            <a:r>
              <a:rPr lang="it-IT" sz="1900" dirty="0" smtClean="0">
                <a:latin typeface="Segoe Print" panose="02000600000000000000" pitchFamily="2" charset="0"/>
              </a:rPr>
              <a:t>	</a:t>
            </a:r>
            <a:r>
              <a:rPr lang="it-IT" sz="1900" dirty="0" err="1" smtClean="0">
                <a:latin typeface="Segoe Print" panose="02000600000000000000" pitchFamily="2" charset="0"/>
              </a:rPr>
              <a:t>combination</a:t>
            </a:r>
            <a:r>
              <a:rPr lang="it-IT" sz="1900" dirty="0" smtClean="0">
                <a:latin typeface="Segoe Print" panose="02000600000000000000" pitchFamily="2" charset="0"/>
              </a:rPr>
              <a:t> with the </a:t>
            </a:r>
          </a:p>
          <a:p>
            <a:pPr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	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TAPS</a:t>
            </a:r>
            <a:r>
              <a:rPr lang="it-IT" sz="1900" dirty="0" smtClean="0">
                <a:latin typeface="Segoe Print" panose="02000600000000000000" pitchFamily="2" charset="0"/>
              </a:rPr>
              <a:t> detector</a:t>
            </a:r>
          </a:p>
          <a:p>
            <a:pPr>
              <a:buNone/>
            </a:pPr>
            <a:endParaRPr lang="it-IT" sz="1800" dirty="0" smtClean="0">
              <a:latin typeface="Segoe Print" panose="02000600000000000000" pitchFamily="2" charset="0"/>
            </a:endParaRPr>
          </a:p>
          <a:p>
            <a:pPr>
              <a:buBlip>
                <a:blip r:embed="rId2"/>
              </a:buBlip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Target</a:t>
            </a:r>
          </a:p>
          <a:p>
            <a:pPr marL="0" indent="0">
              <a:buNone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polarised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gas</a:t>
            </a:r>
            <a:endParaRPr lang="it-IT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4644008" y="2924944"/>
            <a:ext cx="3960440" cy="3489116"/>
            <a:chOff x="4355976" y="2708920"/>
            <a:chExt cx="4248472" cy="3705277"/>
          </a:xfrm>
        </p:grpSpPr>
        <p:pic>
          <p:nvPicPr>
            <p:cNvPr id="1146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2708920"/>
              <a:ext cx="4248472" cy="3672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CasellaDiTesto 13"/>
            <p:cNvSpPr txBox="1"/>
            <p:nvPr/>
          </p:nvSpPr>
          <p:spPr>
            <a:xfrm>
              <a:off x="4355976" y="6053226"/>
              <a:ext cx="894415" cy="360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700" b="1" dirty="0" smtClean="0">
                  <a:solidFill>
                    <a:srgbClr val="0000FF"/>
                  </a:solidFill>
                  <a:latin typeface="Segoe Print" panose="02000600000000000000" pitchFamily="2" charset="0"/>
                  <a:sym typeface="Symbol"/>
                </a:rPr>
                <a:t>TAPS</a:t>
              </a:r>
              <a:endParaRPr lang="it-IT" sz="1700" b="1" dirty="0">
                <a:solidFill>
                  <a:srgbClr val="0000FF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572000" y="2852936"/>
              <a:ext cx="1735552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700" b="1" dirty="0" smtClean="0">
                  <a:solidFill>
                    <a:srgbClr val="FF0000"/>
                  </a:solidFill>
                  <a:latin typeface="Segoe Print" panose="02000600000000000000" pitchFamily="2" charset="0"/>
                  <a:sym typeface="Symbol"/>
                </a:rPr>
                <a:t>CRYSTAL BALL</a:t>
              </a:r>
              <a:endParaRPr lang="it-IT" sz="1700" b="1" dirty="0">
                <a:solidFill>
                  <a:srgbClr val="FF0000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948263" y="5837202"/>
              <a:ext cx="679129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700" b="1" dirty="0" smtClean="0">
                  <a:solidFill>
                    <a:srgbClr val="00B050"/>
                  </a:solidFill>
                  <a:latin typeface="Segoe Print" panose="02000600000000000000" pitchFamily="2" charset="0"/>
                  <a:sym typeface="Symbol"/>
                </a:rPr>
                <a:t>PID</a:t>
              </a:r>
              <a:endParaRPr lang="it-IT" sz="1700" b="1" dirty="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515943" y="5157192"/>
              <a:ext cx="1065209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700" b="1" dirty="0" smtClean="0">
                  <a:solidFill>
                    <a:srgbClr val="FFC000"/>
                  </a:solidFill>
                  <a:latin typeface="Segoe Print" panose="02000600000000000000" pitchFamily="2" charset="0"/>
                  <a:sym typeface="Symbol"/>
                </a:rPr>
                <a:t>MWPC</a:t>
              </a:r>
              <a:endParaRPr lang="it-IT" sz="1700" b="1" dirty="0">
                <a:solidFill>
                  <a:srgbClr val="FFC000"/>
                </a:solidFill>
                <a:latin typeface="Segoe Print" panose="02000600000000000000" pitchFamily="2" charset="0"/>
              </a:endParaRPr>
            </a:p>
          </p:txBody>
        </p:sp>
        <p:cxnSp>
          <p:nvCxnSpPr>
            <p:cNvPr id="19" name="Connettore 2 18"/>
            <p:cNvCxnSpPr>
              <a:endCxn id="14" idx="0"/>
            </p:cNvCxnSpPr>
            <p:nvPr/>
          </p:nvCxnSpPr>
          <p:spPr>
            <a:xfrm flipH="1">
              <a:off x="4803184" y="5342438"/>
              <a:ext cx="560906" cy="7107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>
              <a:endCxn id="17" idx="0"/>
            </p:cNvCxnSpPr>
            <p:nvPr/>
          </p:nvCxnSpPr>
          <p:spPr>
            <a:xfrm>
              <a:off x="7596336" y="3933056"/>
              <a:ext cx="452212" cy="122413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>
              <a:endCxn id="16" idx="0"/>
            </p:cNvCxnSpPr>
            <p:nvPr/>
          </p:nvCxnSpPr>
          <p:spPr>
            <a:xfrm>
              <a:off x="6948264" y="4293096"/>
              <a:ext cx="339564" cy="154410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endCxn id="15" idx="2"/>
            </p:cNvCxnSpPr>
            <p:nvPr/>
          </p:nvCxnSpPr>
          <p:spPr>
            <a:xfrm flipH="1" flipV="1">
              <a:off x="5439776" y="3468489"/>
              <a:ext cx="788408" cy="2485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Setup for the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polarised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exp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8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450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210" y="3820831"/>
            <a:ext cx="5369842" cy="262499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3034680" cy="365125"/>
          </a:xfrm>
        </p:spPr>
        <p:txBody>
          <a:bodyPr/>
          <a:lstStyle/>
          <a:p>
            <a:r>
              <a:rPr lang="it-IT" smtClean="0"/>
              <a:t>Susanna Costanza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5A7E257-FD8C-43AD-AE33-3A786F58346B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17603"/>
            <a:ext cx="3181722" cy="2185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323528" y="916265"/>
            <a:ext cx="51125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Cylindrical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cell</a:t>
            </a:r>
            <a:r>
              <a:rPr lang="it-IT" sz="1600" dirty="0" smtClean="0">
                <a:latin typeface="Segoe Print" panose="02000600000000000000" pitchFamily="2" charset="0"/>
              </a:rPr>
              <a:t>: 	</a:t>
            </a:r>
          </a:p>
          <a:p>
            <a:pPr lvl="1" algn="just">
              <a:buBlip>
                <a:blip r:embed="rId5"/>
              </a:buBlip>
            </a:pPr>
            <a:r>
              <a:rPr lang="it-IT" sz="1400" dirty="0" smtClean="0">
                <a:latin typeface="Segoe Print" panose="02000600000000000000" pitchFamily="2" charset="0"/>
              </a:rPr>
              <a:t> </a:t>
            </a:r>
            <a:r>
              <a:rPr lang="it-IT" sz="1400" dirty="0" err="1">
                <a:latin typeface="Segoe Print" panose="02000600000000000000" pitchFamily="2" charset="0"/>
              </a:rPr>
              <a:t>l</a:t>
            </a:r>
            <a:r>
              <a:rPr lang="it-IT" sz="1400" dirty="0" err="1" smtClean="0">
                <a:latin typeface="Segoe Print" panose="02000600000000000000" pitchFamily="2" charset="0"/>
              </a:rPr>
              <a:t>ength</a:t>
            </a:r>
            <a:r>
              <a:rPr lang="it-IT" sz="1400" dirty="0" smtClean="0">
                <a:latin typeface="Segoe Print" panose="02000600000000000000" pitchFamily="2" charset="0"/>
              </a:rPr>
              <a:t>: 20 cm</a:t>
            </a:r>
          </a:p>
          <a:p>
            <a:pPr lvl="1" algn="just">
              <a:buBlip>
                <a:blip r:embed="rId5"/>
              </a:buBlip>
            </a:pPr>
            <a:r>
              <a:rPr lang="it-IT" sz="1400" dirty="0" smtClean="0">
                <a:latin typeface="Segoe Print" panose="02000600000000000000" pitchFamily="2" charset="0"/>
              </a:rPr>
              <a:t> </a:t>
            </a:r>
            <a:r>
              <a:rPr lang="it-IT" sz="1400" dirty="0" err="1" smtClean="0">
                <a:latin typeface="Segoe Print" panose="02000600000000000000" pitchFamily="2" charset="0"/>
              </a:rPr>
              <a:t>diameter</a:t>
            </a:r>
            <a:r>
              <a:rPr lang="it-IT" sz="1400" dirty="0" smtClean="0">
                <a:latin typeface="Segoe Print" panose="02000600000000000000" pitchFamily="2" charset="0"/>
              </a:rPr>
              <a:t>: 6 cm</a:t>
            </a:r>
          </a:p>
          <a:p>
            <a:pPr marL="0" lvl="1" algn="just">
              <a:spcBef>
                <a:spcPts val="600"/>
              </a:spcBef>
              <a:buBlip>
                <a:blip r:embed="rId5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Made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of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quartz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glass</a:t>
            </a:r>
            <a:r>
              <a:rPr lang="it-IT" sz="1600" dirty="0" smtClean="0">
                <a:latin typeface="Segoe Print" panose="02000600000000000000" pitchFamily="2" charset="0"/>
              </a:rPr>
              <a:t> (</a:t>
            </a:r>
            <a:r>
              <a:rPr lang="it-IT" sz="1600" dirty="0" err="1" smtClean="0">
                <a:latin typeface="Segoe Print" panose="02000600000000000000" pitchFamily="2" charset="0"/>
              </a:rPr>
              <a:t>thickness</a:t>
            </a:r>
            <a:r>
              <a:rPr lang="it-IT" sz="1600" dirty="0" smtClean="0">
                <a:latin typeface="Segoe Print" panose="02000600000000000000" pitchFamily="2" charset="0"/>
              </a:rPr>
              <a:t>: 2 mm) </a:t>
            </a:r>
          </a:p>
          <a:p>
            <a:pPr algn="just">
              <a:spcBef>
                <a:spcPts val="600"/>
              </a:spcBef>
              <a:buBlip>
                <a:blip r:embed="rId5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Titanium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enter</a:t>
            </a:r>
            <a:r>
              <a:rPr lang="it-IT" sz="1600" dirty="0" smtClean="0">
                <a:latin typeface="Segoe Print" panose="02000600000000000000" pitchFamily="2" charset="0"/>
              </a:rPr>
              <a:t> and </a:t>
            </a:r>
            <a:r>
              <a:rPr lang="it-IT" sz="1600" dirty="0" err="1" smtClean="0">
                <a:latin typeface="Segoe Print" panose="02000600000000000000" pitchFamily="2" charset="0"/>
              </a:rPr>
              <a:t>exit</a:t>
            </a:r>
            <a:r>
              <a:rPr lang="it-IT" sz="1600" dirty="0" smtClean="0">
                <a:latin typeface="Segoe Print" panose="02000600000000000000" pitchFamily="2" charset="0"/>
              </a:rPr>
              <a:t> windows (50 </a:t>
            </a:r>
            <a:r>
              <a:rPr lang="it-IT" sz="1600" dirty="0" smtClean="0">
                <a:latin typeface="Segoe Print" panose="02000600000000000000" pitchFamily="2" charset="0"/>
                <a:sym typeface="Symbol"/>
              </a:rPr>
              <a:t></a:t>
            </a:r>
            <a:r>
              <a:rPr lang="it-IT" sz="1600" dirty="0" smtClean="0">
                <a:latin typeface="Segoe Print" panose="02000600000000000000" pitchFamily="2" charset="0"/>
              </a:rPr>
              <a:t>m)</a:t>
            </a:r>
          </a:p>
          <a:p>
            <a:pPr lvl="1" algn="just">
              <a:buBlip>
                <a:blip r:embed="rId5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400" dirty="0" err="1" smtClean="0">
                <a:latin typeface="Segoe Print" panose="02000600000000000000" pitchFamily="2" charset="0"/>
              </a:rPr>
              <a:t>provide</a:t>
            </a:r>
            <a:r>
              <a:rPr lang="it-IT" sz="1400" dirty="0" smtClean="0">
                <a:latin typeface="Segoe Print" panose="02000600000000000000" pitchFamily="2" charset="0"/>
              </a:rPr>
              <a:t> the </a:t>
            </a:r>
            <a:r>
              <a:rPr lang="it-IT" sz="1400" dirty="0" err="1" smtClean="0">
                <a:latin typeface="Segoe Print" panose="02000600000000000000" pitchFamily="2" charset="0"/>
              </a:rPr>
              <a:t>necessary</a:t>
            </a:r>
            <a:r>
              <a:rPr lang="it-IT" sz="1400" dirty="0" smtClean="0">
                <a:latin typeface="Segoe Print" panose="02000600000000000000" pitchFamily="2" charset="0"/>
              </a:rPr>
              <a:t> gas </a:t>
            </a:r>
            <a:r>
              <a:rPr lang="it-IT" sz="1400" dirty="0" err="1" smtClean="0">
                <a:latin typeface="Segoe Print" panose="02000600000000000000" pitchFamily="2" charset="0"/>
              </a:rPr>
              <a:t>tightness</a:t>
            </a:r>
            <a:r>
              <a:rPr lang="it-IT" sz="1400" dirty="0" smtClean="0">
                <a:latin typeface="Segoe Print" panose="02000600000000000000" pitchFamily="2" charset="0"/>
              </a:rPr>
              <a:t> (4 bar)</a:t>
            </a:r>
          </a:p>
          <a:p>
            <a:pPr lvl="1" algn="just">
              <a:buBlip>
                <a:blip r:embed="rId5"/>
              </a:buBlip>
            </a:pPr>
            <a:r>
              <a:rPr lang="it-IT" sz="1400" dirty="0" smtClean="0">
                <a:latin typeface="Segoe Print" panose="02000600000000000000" pitchFamily="2" charset="0"/>
              </a:rPr>
              <a:t> </a:t>
            </a:r>
            <a:r>
              <a:rPr lang="it-IT" sz="1400" dirty="0" err="1" smtClean="0">
                <a:latin typeface="Segoe Print" panose="02000600000000000000" pitchFamily="2" charset="0"/>
              </a:rPr>
              <a:t>give</a:t>
            </a:r>
            <a:r>
              <a:rPr lang="it-IT" sz="1400" dirty="0" smtClean="0">
                <a:latin typeface="Segoe Print" panose="02000600000000000000" pitchFamily="2" charset="0"/>
              </a:rPr>
              <a:t> long </a:t>
            </a:r>
            <a:r>
              <a:rPr lang="it-IT" sz="1400" dirty="0" err="1" smtClean="0">
                <a:latin typeface="Segoe Print" panose="02000600000000000000" pitchFamily="2" charset="0"/>
              </a:rPr>
              <a:t>relaxation</a:t>
            </a:r>
            <a:r>
              <a:rPr lang="it-IT" sz="1400" dirty="0" smtClean="0">
                <a:latin typeface="Segoe Print" panose="02000600000000000000" pitchFamily="2" charset="0"/>
              </a:rPr>
              <a:t> </a:t>
            </a:r>
            <a:r>
              <a:rPr lang="it-IT" sz="1400" dirty="0" err="1" smtClean="0">
                <a:latin typeface="Segoe Print" panose="02000600000000000000" pitchFamily="2" charset="0"/>
              </a:rPr>
              <a:t>time</a:t>
            </a:r>
            <a:r>
              <a:rPr lang="it-IT" sz="1400" dirty="0" smtClean="0">
                <a:latin typeface="Segoe Print" panose="02000600000000000000" pitchFamily="2" charset="0"/>
              </a:rPr>
              <a:t> (</a:t>
            </a:r>
            <a:r>
              <a:rPr lang="it-IT" sz="1400" dirty="0" smtClean="0">
                <a:latin typeface="Segoe Print" panose="02000600000000000000" pitchFamily="2" charset="0"/>
                <a:sym typeface="Symbol"/>
              </a:rPr>
              <a:t></a:t>
            </a:r>
            <a:r>
              <a:rPr lang="it-IT" sz="1400" dirty="0" smtClean="0">
                <a:latin typeface="Segoe Print" panose="02000600000000000000" pitchFamily="2" charset="0"/>
              </a:rPr>
              <a:t>20 </a:t>
            </a:r>
            <a:r>
              <a:rPr lang="it-IT" sz="1400" dirty="0" err="1" smtClean="0">
                <a:latin typeface="Segoe Print" panose="02000600000000000000" pitchFamily="2" charset="0"/>
              </a:rPr>
              <a:t>hrs</a:t>
            </a:r>
            <a:r>
              <a:rPr lang="it-IT" sz="1400" dirty="0" smtClean="0">
                <a:latin typeface="Segoe Print" panose="02000600000000000000" pitchFamily="2" charset="0"/>
              </a:rPr>
              <a:t>) </a:t>
            </a:r>
            <a:r>
              <a:rPr lang="it-IT" sz="1400" dirty="0" err="1" smtClean="0">
                <a:latin typeface="Segoe Print" panose="02000600000000000000" pitchFamily="2" charset="0"/>
              </a:rPr>
              <a:t>of</a:t>
            </a:r>
            <a:r>
              <a:rPr lang="it-IT" sz="1400" dirty="0" smtClean="0">
                <a:latin typeface="Segoe Print" panose="02000600000000000000" pitchFamily="2" charset="0"/>
              </a:rPr>
              <a:t> the gas </a:t>
            </a:r>
            <a:r>
              <a:rPr lang="it-IT" sz="1400" dirty="0" err="1" smtClean="0">
                <a:latin typeface="Segoe Print" panose="02000600000000000000" pitchFamily="2" charset="0"/>
              </a:rPr>
              <a:t>polarisation</a:t>
            </a:r>
            <a:endParaRPr lang="it-IT" sz="1400" dirty="0" smtClean="0">
              <a:latin typeface="Segoe Print" panose="02000600000000000000" pitchFamily="2" charset="0"/>
            </a:endParaRPr>
          </a:p>
          <a:p>
            <a:pPr algn="just">
              <a:spcBef>
                <a:spcPts val="600"/>
              </a:spcBef>
              <a:buBlip>
                <a:blip r:embed="rId5"/>
              </a:buBlip>
            </a:pP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baseline="30000" dirty="0" smtClean="0">
                <a:latin typeface="Segoe Print" panose="02000600000000000000" pitchFamily="2" charset="0"/>
              </a:rPr>
              <a:t>3</a:t>
            </a:r>
            <a:r>
              <a:rPr lang="it-IT" sz="1600" dirty="0" smtClean="0">
                <a:latin typeface="Segoe Print" panose="02000600000000000000" pitchFamily="2" charset="0"/>
              </a:rPr>
              <a:t>He </a:t>
            </a:r>
            <a:r>
              <a:rPr lang="it-IT" sz="1600" dirty="0" err="1" smtClean="0">
                <a:latin typeface="Segoe Print" panose="02000600000000000000" pitchFamily="2" charset="0"/>
              </a:rPr>
              <a:t>polarisation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measurements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carried</a:t>
            </a:r>
            <a:r>
              <a:rPr lang="it-IT" sz="1600" dirty="0" smtClean="0">
                <a:latin typeface="Segoe Print" panose="02000600000000000000" pitchFamily="2" charset="0"/>
              </a:rPr>
              <a:t> out via NMR </a:t>
            </a:r>
            <a:r>
              <a:rPr lang="it-IT" sz="1600" dirty="0" err="1" smtClean="0">
                <a:latin typeface="Segoe Print" panose="02000600000000000000" pitchFamily="2" charset="0"/>
              </a:rPr>
              <a:t>technique</a:t>
            </a:r>
            <a:r>
              <a:rPr lang="it-IT" sz="1600" dirty="0" smtClean="0">
                <a:latin typeface="Segoe Print" panose="02000600000000000000" pitchFamily="2" charset="0"/>
              </a:rPr>
              <a:t>; </a:t>
            </a:r>
            <a:r>
              <a:rPr lang="it-IT" sz="1600" dirty="0" err="1" smtClean="0">
                <a:latin typeface="Segoe Print" panose="02000600000000000000" pitchFamily="2" charset="0"/>
              </a:rPr>
              <a:t>field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provided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by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Helmholtz</a:t>
            </a:r>
            <a:r>
              <a:rPr lang="it-IT" sz="1600" dirty="0" smtClean="0">
                <a:latin typeface="Segoe Print" panose="02000600000000000000" pitchFamily="2" charset="0"/>
              </a:rPr>
              <a:t> </a:t>
            </a:r>
            <a:r>
              <a:rPr lang="it-IT" sz="1600" dirty="0" err="1" smtClean="0">
                <a:latin typeface="Segoe Print" panose="02000600000000000000" pitchFamily="2" charset="0"/>
              </a:rPr>
              <a:t>coils</a:t>
            </a:r>
            <a:endParaRPr lang="it-IT" sz="1600" dirty="0" smtClean="0">
              <a:latin typeface="Segoe Print" panose="02000600000000000000" pitchFamily="2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 rot="7758752">
            <a:off x="6625043" y="4300033"/>
            <a:ext cx="1023425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2627784" y="3789040"/>
            <a:ext cx="2520280" cy="25202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5514789" y="3280628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err="1" smtClean="0">
                <a:latin typeface="Segoe Print" panose="02000600000000000000" pitchFamily="2" charset="0"/>
              </a:rPr>
              <a:t>Developed</a:t>
            </a:r>
            <a:r>
              <a:rPr lang="it-IT" sz="1300" dirty="0" smtClean="0">
                <a:latin typeface="Segoe Print" panose="02000600000000000000" pitchFamily="2" charset="0"/>
              </a:rPr>
              <a:t> </a:t>
            </a:r>
            <a:r>
              <a:rPr lang="it-IT" sz="1300" dirty="0" err="1" smtClean="0">
                <a:latin typeface="Segoe Print" panose="02000600000000000000" pitchFamily="2" charset="0"/>
              </a:rPr>
              <a:t>by</a:t>
            </a:r>
            <a:r>
              <a:rPr lang="it-IT" sz="1300" dirty="0" smtClean="0">
                <a:latin typeface="Segoe Print" panose="02000600000000000000" pitchFamily="2" charset="0"/>
              </a:rPr>
              <a:t> P.I. </a:t>
            </a:r>
            <a:r>
              <a:rPr lang="it-IT" sz="1300" dirty="0" err="1" smtClean="0">
                <a:latin typeface="Segoe Print" panose="02000600000000000000" pitchFamily="2" charset="0"/>
              </a:rPr>
              <a:t>Mainz</a:t>
            </a:r>
            <a:endParaRPr lang="it-IT" sz="1300" dirty="0">
              <a:latin typeface="Segoe Print" panose="02000600000000000000" pitchFamily="2" charset="0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663531" y="3824754"/>
            <a:ext cx="4268509" cy="2613872"/>
            <a:chOff x="519515" y="3666627"/>
            <a:chExt cx="4268509" cy="2765107"/>
          </a:xfrm>
        </p:grpSpPr>
        <p:grpSp>
          <p:nvGrpSpPr>
            <p:cNvPr id="19" name="Gruppo 18"/>
            <p:cNvGrpSpPr/>
            <p:nvPr/>
          </p:nvGrpSpPr>
          <p:grpSpPr>
            <a:xfrm>
              <a:off x="519515" y="3666627"/>
              <a:ext cx="4268509" cy="2765107"/>
              <a:chOff x="3185509" y="3212976"/>
              <a:chExt cx="3906771" cy="2592288"/>
            </a:xfrm>
          </p:grpSpPr>
          <p:pic>
            <p:nvPicPr>
              <p:cNvPr id="14" name="Picture 2" descr="C:\Documents and Settings\patri\Desktop\Fotos He3 Beamtime(30.06.09-17.07.09)\10690715\PICT210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>
              <a:xfrm>
                <a:off x="3203848" y="3212976"/>
                <a:ext cx="3888432" cy="25922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6" name="CasellaDiTesto 15"/>
              <p:cNvSpPr txBox="1"/>
              <p:nvPr/>
            </p:nvSpPr>
            <p:spPr>
              <a:xfrm>
                <a:off x="3185509" y="3684245"/>
                <a:ext cx="941019" cy="316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>
                    <a:solidFill>
                      <a:srgbClr val="0000FF"/>
                    </a:solidFill>
                    <a:latin typeface="Segoe Print" panose="02000600000000000000" pitchFamily="2" charset="0"/>
                    <a:sym typeface="Symbol"/>
                  </a:rPr>
                  <a:t></a:t>
                </a:r>
                <a:r>
                  <a:rPr lang="it-IT" sz="1600" b="1" dirty="0" err="1" smtClean="0">
                    <a:solidFill>
                      <a:srgbClr val="0000FF"/>
                    </a:solidFill>
                    <a:latin typeface="Segoe Print" panose="02000600000000000000" pitchFamily="2" charset="0"/>
                    <a:sym typeface="Symbol"/>
                  </a:rPr>
                  <a:t>-beam</a:t>
                </a:r>
                <a:endParaRPr lang="it-IT" sz="1600" b="1" dirty="0">
                  <a:solidFill>
                    <a:srgbClr val="0000FF"/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3731093" y="4610381"/>
                <a:ext cx="1701341" cy="546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err="1" smtClean="0">
                    <a:solidFill>
                      <a:srgbClr val="FF0000"/>
                    </a:solidFill>
                    <a:latin typeface="Segoe Print" panose="02000600000000000000" pitchFamily="2" charset="0"/>
                    <a:sym typeface="Symbol"/>
                  </a:rPr>
                  <a:t>Vacuum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sym typeface="Symbol"/>
                  </a:rPr>
                  <a:t> </a:t>
                </a:r>
                <a:r>
                  <a:rPr lang="it-IT" sz="1600" b="1" dirty="0" err="1" smtClean="0">
                    <a:solidFill>
                      <a:srgbClr val="FF0000"/>
                    </a:solidFill>
                    <a:latin typeface="Segoe Print" panose="02000600000000000000" pitchFamily="2" charset="0"/>
                    <a:sym typeface="Symbol"/>
                  </a:rPr>
                  <a:t>chamber</a:t>
                </a:r>
                <a:endParaRPr lang="it-IT" sz="16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327474" y="5229200"/>
                <a:ext cx="1501184" cy="546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err="1" smtClean="0">
                    <a:solidFill>
                      <a:srgbClr val="00B050"/>
                    </a:solidFill>
                    <a:latin typeface="Segoe Print" panose="02000600000000000000" pitchFamily="2" charset="0"/>
                    <a:sym typeface="Symbol"/>
                  </a:rPr>
                  <a:t>Helmholtz</a:t>
                </a:r>
                <a:r>
                  <a:rPr lang="it-IT" sz="1600" b="1" dirty="0" smtClean="0">
                    <a:solidFill>
                      <a:srgbClr val="00B050"/>
                    </a:solidFill>
                    <a:latin typeface="Segoe Print" panose="02000600000000000000" pitchFamily="2" charset="0"/>
                    <a:sym typeface="Symbol"/>
                  </a:rPr>
                  <a:t> </a:t>
                </a:r>
                <a:r>
                  <a:rPr lang="it-IT" sz="1600" b="1" dirty="0" err="1" smtClean="0">
                    <a:solidFill>
                      <a:srgbClr val="00B050"/>
                    </a:solidFill>
                    <a:latin typeface="Segoe Print" panose="02000600000000000000" pitchFamily="2" charset="0"/>
                    <a:sym typeface="Symbol"/>
                  </a:rPr>
                  <a:t>coils</a:t>
                </a:r>
                <a:endParaRPr lang="it-IT" sz="1600" b="1" dirty="0">
                  <a:solidFill>
                    <a:srgbClr val="00B050"/>
                  </a:solidFill>
                  <a:latin typeface="Segoe Print" panose="02000600000000000000" pitchFamily="2" charset="0"/>
                </a:endParaRPr>
              </a:p>
            </p:txBody>
          </p:sp>
        </p:grpSp>
        <p:cxnSp>
          <p:nvCxnSpPr>
            <p:cNvPr id="21" name="Connettore 2 20"/>
            <p:cNvCxnSpPr/>
            <p:nvPr/>
          </p:nvCxnSpPr>
          <p:spPr>
            <a:xfrm>
              <a:off x="611560" y="4581128"/>
              <a:ext cx="864096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>
              <a:stCxn id="17" idx="0"/>
            </p:cNvCxnSpPr>
            <p:nvPr/>
          </p:nvCxnSpPr>
          <p:spPr>
            <a:xfrm flipV="1">
              <a:off x="2045053" y="4869160"/>
              <a:ext cx="294699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stCxn id="18" idx="0"/>
            </p:cNvCxnSpPr>
            <p:nvPr/>
          </p:nvCxnSpPr>
          <p:spPr>
            <a:xfrm flipH="1" flipV="1">
              <a:off x="3419872" y="4941168"/>
              <a:ext cx="260030" cy="8760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V="1">
              <a:off x="3707904" y="5013176"/>
              <a:ext cx="576064" cy="80409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 target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980184" y="6520259"/>
            <a:ext cx="3175992" cy="365125"/>
          </a:xfrm>
        </p:spPr>
        <p:txBody>
          <a:bodyPr/>
          <a:lstStyle/>
          <a:p>
            <a:r>
              <a:rPr lang="en-US" dirty="0" smtClean="0"/>
              <a:t>Firenze, 04/06/13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523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2" grpId="0" uiExpand="1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79512" y="116632"/>
            <a:ext cx="8784976" cy="6408712"/>
          </a:xfrm>
          <a:prstGeom prst="roundRect">
            <a:avLst>
              <a:gd name="adj" fmla="val 7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594929" y="1340768"/>
            <a:ext cx="7954143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Unpolarised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cross </a:t>
            </a:r>
            <a:r>
              <a:rPr lang="it-IT" b="1" dirty="0" err="1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section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on </a:t>
            </a:r>
            <a:r>
              <a:rPr lang="it-IT" b="1" baseline="30000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3</a:t>
            </a:r>
            <a:r>
              <a:rPr lang="it-IT" b="1" dirty="0" smtClean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He</a:t>
            </a:r>
            <a:endParaRPr lang="it-IT" sz="3000" b="1" dirty="0">
              <a:ln w="1143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4929" y="3294127"/>
            <a:ext cx="795414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  <a:buBlip>
                <a:blip r:embed="rId2"/>
              </a:buBlip>
            </a:pP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Total inclusive cross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section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Semi-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exclusive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channels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</a:t>
            </a:r>
          </a:p>
          <a:p>
            <a:pPr lvl="1" algn="just">
              <a:buSzPct val="80000"/>
              <a:buBlip>
                <a:blip r:embed="rId2"/>
              </a:buBlip>
            </a:pP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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0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X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lvl="1" algn="just"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it-IT" sz="1900" dirty="0" smtClean="0">
                <a:latin typeface="Segoe Print" panose="02000600000000000000" pitchFamily="2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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±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X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lvl="1" algn="just">
              <a:buSzPct val="80000"/>
              <a:buBlip>
                <a:blip r:embed="rId2"/>
              </a:buBlip>
            </a:pPr>
            <a:r>
              <a:rPr lang="it-IT" sz="1900" dirty="0" smtClean="0">
                <a:latin typeface="Segoe Print" panose="02000600000000000000" pitchFamily="2" charset="0"/>
                <a:sym typeface="Symbol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 </a:t>
            </a:r>
            <a:r>
              <a:rPr lang="it-IT" sz="19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3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He 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Symbol"/>
              </a:rPr>
              <a:t>ppn</a:t>
            </a:r>
            <a:endParaRPr lang="it-IT" sz="1700" dirty="0" smtClean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Total and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differential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cross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section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707904" y="5877272"/>
            <a:ext cx="5112568" cy="681038"/>
          </a:xfrm>
          <a:prstGeom prst="round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…obtained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after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subtraction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of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(the big)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empty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target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contribution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9327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i="1" smtClean="0">
            <a:latin typeface="Cambria Math"/>
            <a:ea typeface="Cambria Math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14160</TotalTime>
  <Words>2069</Words>
  <Application>Microsoft Office PowerPoint</Application>
  <PresentationFormat>Presentazione su schermo (4:3)</PresentationFormat>
  <Paragraphs>430</Paragraphs>
  <Slides>43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Tema di Office</vt:lpstr>
      <vt:lpstr>Equazione</vt:lpstr>
      <vt:lpstr>First measurement of the helicity dependence of 3He photo-reactions in the D(1232) resonance region</vt:lpstr>
      <vt:lpstr>The GDH sum rule</vt:lpstr>
      <vt:lpstr>The GDH sum rule ∙∙</vt:lpstr>
      <vt:lpstr>The GDH sum rule on the proton</vt:lpstr>
      <vt:lpstr>The GDH sum rule on the neutron</vt:lpstr>
      <vt:lpstr>The GDH sum rule on the neutron∙∙</vt:lpstr>
      <vt:lpstr>Setup for the polarised 3He exp.</vt:lpstr>
      <vt:lpstr>3He target</vt:lpstr>
      <vt:lpstr>Unpolarised cross section on 3He</vt:lpstr>
      <vt:lpstr>Total inclusive cross section</vt:lpstr>
      <vt:lpstr>Partial channel I: 3He(γ,π)X</vt:lpstr>
      <vt:lpstr>Partial channel II: γ3He→ppn</vt:lpstr>
      <vt:lpstr>Differential cross section 3He(γ,π)X</vt:lpstr>
      <vt:lpstr>Polarised cross section on 3He</vt:lpstr>
      <vt:lpstr>Total inclusive cross section</vt:lpstr>
      <vt:lpstr>Partial channel I: 3He(γ,π)X</vt:lpstr>
      <vt:lpstr>Partial channel II: γ3He→ppn</vt:lpstr>
      <vt:lpstr>Differential cross section 3He(γ,π)X</vt:lpstr>
      <vt:lpstr>Summary</vt:lpstr>
      <vt:lpstr>Thank you!</vt:lpstr>
      <vt:lpstr>Backup slides</vt:lpstr>
      <vt:lpstr>GDH sum rule on the deuteron</vt:lpstr>
      <vt:lpstr>The GDH sum rule on the neutron</vt:lpstr>
      <vt:lpstr>3He polarisation</vt:lpstr>
      <vt:lpstr>3He target ∙∙</vt:lpstr>
      <vt:lpstr>Unpolarised cross section on 3He</vt:lpstr>
      <vt:lpstr>Partial channel I: 3He(γ,π)X</vt:lpstr>
      <vt:lpstr>Differential cross section – π0X</vt:lpstr>
      <vt:lpstr>Differential cross section – π0X</vt:lpstr>
      <vt:lpstr>Differential cross section – π0X</vt:lpstr>
      <vt:lpstr>Differential cross section – π0X</vt:lpstr>
      <vt:lpstr>Differential cross section – π±X</vt:lpstr>
      <vt:lpstr>Differential cross section – π±X</vt:lpstr>
      <vt:lpstr>Differential cross section – π±X</vt:lpstr>
      <vt:lpstr>Polarised cross section on 3He</vt:lpstr>
      <vt:lpstr>Total inclusive cross section</vt:lpstr>
      <vt:lpstr>Differential cross section – π0X</vt:lpstr>
      <vt:lpstr>Differential cross section – π0X</vt:lpstr>
      <vt:lpstr>Differential cross section – π0X</vt:lpstr>
      <vt:lpstr>Differential cross section – π0X</vt:lpstr>
      <vt:lpstr>Differential cross section – π±X</vt:lpstr>
      <vt:lpstr>Differential cross section – π±X</vt:lpstr>
      <vt:lpstr>Differential cross section – π±X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Helicity dependent total inclusive g-3He reaction and GDH Sum Rule on the</dc:title>
  <dc:creator>Susanna</dc:creator>
  <cp:lastModifiedBy>tecno</cp:lastModifiedBy>
  <cp:revision>762</cp:revision>
  <dcterms:created xsi:type="dcterms:W3CDTF">2011-10-25T13:31:23Z</dcterms:created>
  <dcterms:modified xsi:type="dcterms:W3CDTF">2013-06-03T14:42:24Z</dcterms:modified>
</cp:coreProperties>
</file>