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88" r:id="rId2"/>
    <p:sldId id="489" r:id="rId3"/>
    <p:sldId id="586" r:id="rId4"/>
    <p:sldId id="546" r:id="rId5"/>
    <p:sldId id="577" r:id="rId6"/>
    <p:sldId id="547" r:id="rId7"/>
    <p:sldId id="553" r:id="rId8"/>
    <p:sldId id="554" r:id="rId9"/>
    <p:sldId id="578" r:id="rId10"/>
    <p:sldId id="566" r:id="rId11"/>
    <p:sldId id="581" r:id="rId12"/>
    <p:sldId id="557" r:id="rId13"/>
    <p:sldId id="543" r:id="rId14"/>
    <p:sldId id="585" r:id="rId15"/>
    <p:sldId id="560" r:id="rId16"/>
    <p:sldId id="569" r:id="rId17"/>
    <p:sldId id="570" r:id="rId18"/>
    <p:sldId id="561" r:id="rId19"/>
    <p:sldId id="559" r:id="rId20"/>
    <p:sldId id="575" r:id="rId21"/>
    <p:sldId id="576" r:id="rId22"/>
    <p:sldId id="563" r:id="rId23"/>
    <p:sldId id="587" r:id="rId24"/>
    <p:sldId id="596" r:id="rId25"/>
    <p:sldId id="597" r:id="rId26"/>
    <p:sldId id="593" r:id="rId27"/>
    <p:sldId id="592" r:id="rId28"/>
    <p:sldId id="599" r:id="rId29"/>
    <p:sldId id="588" r:id="rId30"/>
    <p:sldId id="590" r:id="rId31"/>
    <p:sldId id="589" r:id="rId32"/>
    <p:sldId id="591" r:id="rId33"/>
    <p:sldId id="595" r:id="rId34"/>
    <p:sldId id="594" r:id="rId35"/>
    <p:sldId id="598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9CD"/>
    <a:srgbClr val="FBF3D1"/>
    <a:srgbClr val="FEF7CE"/>
    <a:srgbClr val="FEF1CE"/>
    <a:srgbClr val="FDFDCF"/>
    <a:srgbClr val="FEF8CE"/>
    <a:srgbClr val="EBA339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9505" autoAdjust="0"/>
    <p:restoredTop sz="93151" autoAdjust="0"/>
  </p:normalViewPr>
  <p:slideViewPr>
    <p:cSldViewPr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99FF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0066"/>
              </a:solidFill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B41551-004B-4D10-ACDC-83CCAE82AB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69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755EA3-E8B4-40C2-A1CE-CEBC301D4C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42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CMS lowers </a:t>
            </a:r>
            <a:r>
              <a:rPr lang="en-US" dirty="0" err="1" smtClean="0"/>
              <a:t>pt</a:t>
            </a:r>
            <a:r>
              <a:rPr lang="en-US" dirty="0" smtClean="0"/>
              <a:t> in narrower</a:t>
            </a:r>
            <a:r>
              <a:rPr lang="en-US" baseline="0" dirty="0" smtClean="0"/>
              <a:t> y regions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55EA3-E8B4-40C2-A1CE-CEBC301D4C6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0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55EA3-E8B4-40C2-A1CE-CEBC301D4C68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67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55EA3-E8B4-40C2-A1CE-CEBC301D4C6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78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E0B7-A659-4C64-885D-3F5EA733E0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68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B828-B050-4281-966F-FB934D62D6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2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0F9B-09B4-4A6D-BEE6-89699BD102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6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174A-6E15-475E-93E5-932362705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6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3288-2C48-4E99-A48D-E46F4D6CEA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4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C4CF-C4F9-4917-8D14-106D2872CB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87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9CC4-E153-4AF7-9BC3-F227996153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8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7B51-F818-4736-BF03-94AC3BC1C2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7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95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3865-EEC2-4CCE-875B-942A126FC2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7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4F68-1CCE-4AD8-B743-A4DF328AB6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54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6330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rgbClr val="6666FF"/>
                </a:solidFill>
                <a:latin typeface="+mn-lt"/>
              </a:defRPr>
            </a:lvl1pPr>
          </a:lstStyle>
          <a:p>
            <a:pPr>
              <a:defRPr/>
            </a:pPr>
            <a:fld id="{6FD0958F-7A88-4581-A0C1-93A2C15744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447800" y="0"/>
            <a:ext cx="7703054" cy="4321302"/>
          </a:xfrm>
          <a:prstGeom prst="rect">
            <a:avLst/>
          </a:prstGeom>
          <a:solidFill>
            <a:srgbClr val="EBA33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3165903" y="2819400"/>
            <a:ext cx="282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Roberta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Arnaldi</a:t>
            </a:r>
            <a:endParaRPr lang="en-US" sz="2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INFN Torino (Italy)</a:t>
            </a:r>
          </a:p>
        </p:txBody>
      </p:sp>
      <p:pic>
        <p:nvPicPr>
          <p:cNvPr id="61442" name="Picture 2" descr="INCP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948"/>
            <a:ext cx="9150854" cy="25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905000" y="4267200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748" y="-14748"/>
            <a:ext cx="1481328" cy="4321302"/>
          </a:xfrm>
          <a:prstGeom prst="rect">
            <a:avLst/>
          </a:prstGeom>
          <a:solidFill>
            <a:srgbClr val="FFF9C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482" y="810161"/>
            <a:ext cx="7855518" cy="1323439"/>
          </a:xfrm>
          <a:prstGeom prst="rect">
            <a:avLst/>
          </a:prstGeom>
          <a:solidFill>
            <a:srgbClr val="3399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Quarkonium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production in heavy-ion collisions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8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5" name="Flowchart: Process 4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710667" y="159412"/>
            <a:ext cx="3928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J/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 </a:t>
            </a:r>
            <a:r>
              <a:rPr lang="en-US" sz="3200" i="1" dirty="0" smtClean="0">
                <a:solidFill>
                  <a:schemeClr val="bg1"/>
                </a:solidFill>
              </a:rPr>
              <a:t>R</a:t>
            </a:r>
            <a:r>
              <a:rPr lang="en-US" sz="3200" baseline="-25000" dirty="0" smtClean="0">
                <a:solidFill>
                  <a:schemeClr val="bg1"/>
                </a:solidFill>
              </a:rPr>
              <a:t>AA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vs</a:t>
            </a:r>
            <a:r>
              <a:rPr lang="en-US" sz="3200" dirty="0" smtClean="0">
                <a:solidFill>
                  <a:schemeClr val="bg1"/>
                </a:solidFill>
              </a:rPr>
              <a:t> rapidity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r="44242" b="28210"/>
          <a:stretch/>
        </p:blipFill>
        <p:spPr bwMode="auto">
          <a:xfrm>
            <a:off x="4250738" y="3276600"/>
            <a:ext cx="4893262" cy="35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" y="5075872"/>
            <a:ext cx="397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Suppression beyond the current shadowing estimates. </a:t>
            </a:r>
          </a:p>
          <a:p>
            <a:r>
              <a:rPr lang="en-US" dirty="0" smtClean="0"/>
              <a:t>Important </a:t>
            </a:r>
            <a:r>
              <a:rPr lang="en-US" dirty="0"/>
              <a:t>to </a:t>
            </a:r>
            <a:r>
              <a:rPr lang="en-US" dirty="0" smtClean="0"/>
              <a:t>quantify </a:t>
            </a:r>
            <a:r>
              <a:rPr lang="en-US" dirty="0"/>
              <a:t>cold nuclear matter </a:t>
            </a:r>
            <a:r>
              <a:rPr lang="en-US" dirty="0" smtClean="0"/>
              <a:t>effects in p-A collisions</a:t>
            </a:r>
            <a:endParaRPr lang="it-IT" dirty="0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43120" y="514411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6765" y="5050920"/>
            <a:ext cx="4294238" cy="1494833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5025" y="2389710"/>
            <a:ext cx="39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(ALICE)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decreases by 40% from </a:t>
            </a:r>
            <a:r>
              <a:rPr lang="en-US" i="1" dirty="0" smtClean="0"/>
              <a:t>y</a:t>
            </a:r>
            <a:r>
              <a:rPr lang="en-US" dirty="0" smtClean="0"/>
              <a:t>=2.5 to </a:t>
            </a:r>
            <a:r>
              <a:rPr lang="en-US" i="1" dirty="0" smtClean="0"/>
              <a:t>y</a:t>
            </a:r>
            <a:r>
              <a:rPr lang="en-US" dirty="0" smtClean="0"/>
              <a:t>=4</a:t>
            </a:r>
            <a:endParaRPr lang="it-IT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436559" y="244703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021"/>
            <a:ext cx="3771680" cy="37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436559" y="169743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1043" y="1639378"/>
            <a:ext cx="414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high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(CMS) almost no </a:t>
            </a:r>
            <a:r>
              <a:rPr lang="en-US" i="1" dirty="0" smtClean="0"/>
              <a:t>y</a:t>
            </a:r>
            <a:r>
              <a:rPr lang="en-US" dirty="0" smtClean="0"/>
              <a:t> dependence in the range |</a:t>
            </a:r>
            <a:r>
              <a:rPr lang="en-US" i="1" dirty="0" smtClean="0"/>
              <a:t>y</a:t>
            </a:r>
            <a:r>
              <a:rPr lang="en-US" dirty="0" smtClean="0"/>
              <a:t>|&lt;2.4</a:t>
            </a:r>
            <a:endParaRPr lang="it-IT" dirty="0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917150" y="1120275"/>
            <a:ext cx="259948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3787" y="1078468"/>
            <a:ext cx="44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R</a:t>
            </a:r>
            <a:r>
              <a:rPr lang="en-US" baseline="-25000" dirty="0" smtClean="0">
                <a:solidFill>
                  <a:srgbClr val="0070C0"/>
                </a:solidFill>
              </a:rPr>
              <a:t>AA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pattern depends on the J/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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it-IT" baseline="-250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27646" y="1600200"/>
            <a:ext cx="4452314" cy="1494833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9145" y="6581001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PRL 109 (2012) 072301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765" y="6581001"/>
            <a:ext cx="353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JHEP05 (2012) 063, CMS PAS HIN-12-014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1909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1600200"/>
            <a:ext cx="4752974" cy="333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3518"/>
            <a:ext cx="4572000" cy="32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5000" y="6381750"/>
            <a:ext cx="2133600" cy="476250"/>
          </a:xfrm>
        </p:spPr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982496"/>
            <a:ext cx="826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First hint for J/</a:t>
            </a:r>
            <a:r>
              <a:rPr lang="en-US" sz="2000" dirty="0" smtClean="0">
                <a:sym typeface="Symbol"/>
              </a:rPr>
              <a:t> flow in heavy-ion collisions (ALICE, forward y, semi-central collisions), contrary to v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~0 observed at RHIC!</a:t>
            </a:r>
            <a:endParaRPr lang="it-IT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1704" y="914400"/>
            <a:ext cx="7924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cs typeface="Arial" pitchFamily="34" charset="0"/>
                <a:sym typeface="Symbol"/>
              </a:rPr>
              <a:t>The contribution of J/ from (re)combination should lead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  <a:sym typeface="Symbol"/>
              </a:rPr>
              <a:t>to </a:t>
            </a:r>
            <a:r>
              <a:rPr lang="en-US" sz="2000" dirty="0">
                <a:solidFill>
                  <a:srgbClr val="0070C0"/>
                </a:solidFill>
                <a:cs typeface="Arial" pitchFamily="34" charset="0"/>
                <a:sym typeface="Symbol"/>
              </a:rPr>
              <a:t>a significant elliptic flow signal at LHC energy</a:t>
            </a:r>
            <a:endParaRPr lang="it-IT" sz="2000" dirty="0">
              <a:solidFill>
                <a:srgbClr val="0070C0"/>
              </a:solidFill>
              <a:cs typeface="Arial" pitchFamily="34" charset="0"/>
            </a:endParaRPr>
          </a:p>
          <a:p>
            <a:endParaRPr lang="it-IT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332" y="5928196"/>
            <a:ext cx="8502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cs typeface="Arial" pitchFamily="34" charset="0"/>
              </a:rPr>
              <a:t>Significance up to </a:t>
            </a:r>
            <a:r>
              <a:rPr lang="en-US" sz="2000" dirty="0" smtClean="0">
                <a:cs typeface="Arial" pitchFamily="34" charset="0"/>
              </a:rPr>
              <a:t>3</a:t>
            </a:r>
            <a:r>
              <a:rPr lang="en-US" sz="2000" dirty="0" smtClean="0">
                <a:cs typeface="Arial" pitchFamily="34" charset="0"/>
                <a:sym typeface="Symbol"/>
              </a:rPr>
              <a:t> </a:t>
            </a:r>
            <a:r>
              <a:rPr lang="en-US" sz="2000" dirty="0">
                <a:cs typeface="Arial" pitchFamily="34" charset="0"/>
                <a:sym typeface="Symbol"/>
              </a:rPr>
              <a:t>for chosen kinematic/centrality selections</a:t>
            </a:r>
            <a:endParaRPr lang="it-IT" sz="20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24" y="6290086"/>
            <a:ext cx="9321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cs typeface="Arial" pitchFamily="34" charset="0"/>
              </a:rPr>
              <a:t>Qualitative agreement with transport models including regeneration</a:t>
            </a:r>
          </a:p>
        </p:txBody>
      </p:sp>
      <p:sp>
        <p:nvSpPr>
          <p:cNvPr id="9" name="Flowchart: Process 8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762429" y="159412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J/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 flow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52400" y="99060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81000" y="5019454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800" y="4938252"/>
            <a:ext cx="8610599" cy="857939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6200" y="600928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7467" y="634974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687" y="4512129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arXiv:1303.5880</a:t>
            </a:r>
            <a:endParaRPr lang="it-IT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4523601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arXiv:1212.3304</a:t>
            </a:r>
            <a:endParaRPr lang="it-IT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127107" y="1828800"/>
            <a:ext cx="7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908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4" name="Picture 3" descr="C:\Users\Enrico\Documents\Work\QM2012\gif\InvMass_PbPb_40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70" y="2209800"/>
            <a:ext cx="3851330" cy="36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8270" y="2514600"/>
            <a:ext cx="3811573" cy="3664974"/>
            <a:chOff x="609600" y="1066800"/>
            <a:chExt cx="3733800" cy="3581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09600" y="1066800"/>
              <a:ext cx="37338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 bwMode="auto">
            <a:xfrm>
              <a:off x="609600" y="1066800"/>
              <a:ext cx="3589738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4167806" y="1066800"/>
              <a:ext cx="144062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6511" y="5997817"/>
            <a:ext cx="8609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</a:t>
            </a:r>
            <a:r>
              <a:rPr lang="it-IT" dirty="0">
                <a:sym typeface="Symbol"/>
              </a:rPr>
              <a:t>(2S) </a:t>
            </a:r>
            <a:r>
              <a:rPr lang="it-IT" dirty="0" smtClean="0">
                <a:sym typeface="Symbol"/>
              </a:rPr>
              <a:t>studied by both CMS and ALICE, different kinematics</a:t>
            </a:r>
            <a:endParaRPr lang="it-IT" dirty="0" smtClean="0"/>
          </a:p>
        </p:txBody>
      </p:sp>
      <p:sp>
        <p:nvSpPr>
          <p:cNvPr id="11" name="Flowchart: Process 10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057905" y="159412"/>
            <a:ext cx="32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(2S) in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Pb-Pb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sym typeface="Symbol"/>
              </a:rPr>
              <a:t>Study of other charmonium resonances can help constraining theoretical models</a:t>
            </a:r>
            <a:endParaRPr lang="it-IT" sz="1000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         </a:t>
            </a:r>
            <a:r>
              <a:rPr lang="it-IT" dirty="0">
                <a:sym typeface="Symbol"/>
              </a:rPr>
              <a:t>(2S) much less bound than J/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52400" y="93840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824719" y="194926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6068199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811239" y="151429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05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ym typeface="Symbol"/>
              </a:rPr>
              <a:t>Results from the SPS showed </a:t>
            </a:r>
            <a:r>
              <a:rPr lang="it-IT" dirty="0" smtClean="0">
                <a:sym typeface="Symbol"/>
              </a:rPr>
              <a:t>a </a:t>
            </a:r>
            <a:r>
              <a:rPr lang="it-IT" dirty="0">
                <a:sym typeface="Symbol"/>
              </a:rPr>
              <a:t>larger suppression than for J/</a:t>
            </a:r>
            <a:endParaRPr lang="en-US" sz="1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9437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057905" y="159412"/>
            <a:ext cx="32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(2S) in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Pb-Pb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30" y="1145271"/>
            <a:ext cx="825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ym typeface="Symbol"/>
              </a:rPr>
              <a:t>(2S) yield is compared to the J/ one in </a:t>
            </a:r>
            <a:r>
              <a:rPr lang="en-US" dirty="0" err="1" smtClean="0">
                <a:sym typeface="Symbol"/>
              </a:rPr>
              <a:t>Pb-Pb</a:t>
            </a:r>
            <a:r>
              <a:rPr lang="en-US" dirty="0" smtClean="0">
                <a:sym typeface="Symbol"/>
              </a:rPr>
              <a:t> and in </a:t>
            </a:r>
            <a:r>
              <a:rPr lang="en-US" dirty="0" err="1" smtClean="0">
                <a:sym typeface="Symbol"/>
              </a:rPr>
              <a:t>pp</a:t>
            </a:r>
            <a:endParaRPr lang="it-IT" dirty="0"/>
          </a:p>
        </p:txBody>
      </p:sp>
      <p:pic>
        <p:nvPicPr>
          <p:cNvPr id="12" name="Picture 82" descr="C:\Users\Roberta\Application Data\SSH\temp\DoubleRat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" y="1754871"/>
            <a:ext cx="4682069" cy="44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4965" y="1743382"/>
            <a:ext cx="4349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SPS, the </a:t>
            </a:r>
            <a:r>
              <a:rPr lang="en-US" dirty="0">
                <a:sym typeface="Symbol"/>
              </a:rPr>
              <a:t>(2S</a:t>
            </a:r>
            <a:r>
              <a:rPr lang="en-US" dirty="0" smtClean="0">
                <a:sym typeface="Symbol"/>
              </a:rPr>
              <a:t>)/J/ </a:t>
            </a:r>
            <a:r>
              <a:rPr lang="en-US" dirty="0" smtClean="0"/>
              <a:t>suppression increased with centrality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Overall interpretation is challenging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31642" y="1169272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802359" y="4568744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4624" y="4468543"/>
            <a:ext cx="4096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trend in ALICE and CMS: large statistics and systematic errors prevent a firm conclusion on the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(2S) enhancement or suppression versus centrality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781930" y="4468387"/>
            <a:ext cx="4191000" cy="1749690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694" y="3651439"/>
            <a:ext cx="446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excludes a large enhancement</a:t>
            </a:r>
            <a:endParaRPr lang="en-US" dirty="0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572000" y="178495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4627848" y="289560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3906" y="6295873"/>
            <a:ext cx="393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Nucl.Phys.A</a:t>
            </a:r>
            <a:r>
              <a:rPr lang="en-US" sz="1400" dirty="0" smtClean="0"/>
              <a:t> 19 </a:t>
            </a:r>
            <a:r>
              <a:rPr lang="en-US" sz="1400" dirty="0"/>
              <a:t>(2013), pp. </a:t>
            </a:r>
            <a:r>
              <a:rPr lang="en-US" sz="1400" dirty="0" smtClean="0"/>
              <a:t>595-598</a:t>
            </a:r>
          </a:p>
          <a:p>
            <a:r>
              <a:rPr lang="en-US" sz="1400" dirty="0" smtClean="0"/>
              <a:t>CMS PAS HIN-12-007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1675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302366" y="159412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it-IT" sz="3200" dirty="0">
                <a:solidFill>
                  <a:schemeClr val="bg1"/>
                </a:solidFill>
                <a:sym typeface="Symbol"/>
              </a:rPr>
              <a:t>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family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37" y="1081548"/>
            <a:ext cx="833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is the machine for studying </a:t>
            </a:r>
            <a:r>
              <a:rPr lang="en-US" dirty="0" err="1" smtClean="0"/>
              <a:t>bottomonium</a:t>
            </a:r>
            <a:r>
              <a:rPr lang="en-US" dirty="0" smtClean="0"/>
              <a:t> in AA collisions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86" y="1715869"/>
            <a:ext cx="4603742" cy="43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52400" y="1115904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816" y="2283284"/>
            <a:ext cx="374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features of </a:t>
            </a:r>
            <a:r>
              <a:rPr lang="en-US" dirty="0" err="1" smtClean="0"/>
              <a:t>bottomonium</a:t>
            </a:r>
            <a:r>
              <a:rPr lang="en-US" dirty="0" smtClean="0"/>
              <a:t> production: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893507"/>
            <a:ext cx="3780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no B hadron feed-down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luon shadowing effect are smaller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(re)combination is less important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46675" y="233143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88" y="4974203"/>
            <a:ext cx="401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suppression of </a:t>
            </a:r>
            <a:r>
              <a:rPr lang="it-IT" dirty="0">
                <a:sym typeface="Symbol"/>
              </a:rPr>
              <a:t>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nS</a:t>
            </a:r>
            <a:r>
              <a:rPr lang="en-US" dirty="0" smtClean="0">
                <a:sym typeface="Symbol"/>
              </a:rPr>
              <a:t>) in </a:t>
            </a:r>
            <a:r>
              <a:rPr lang="en-US" dirty="0" err="1" smtClean="0">
                <a:sym typeface="Symbol"/>
              </a:rPr>
              <a:t>PbPb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pp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6200" y="501657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2903" y="2154800"/>
            <a:ext cx="4391041" cy="2322467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6477000"/>
            <a:ext cx="2101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PRL 109, 222301 (2012)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3205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8120" cy="417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589497"/>
            <a:ext cx="447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Clear (2S) suppression even in peripheral collisions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8200" y="4518826"/>
            <a:ext cx="435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(1S) suppression might be compatible with excited state </a:t>
            </a:r>
            <a:r>
              <a:rPr lang="it-IT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suppression (~50% feed-down)?</a:t>
            </a:r>
            <a:endParaRPr lang="it-IT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0722" y="5638800"/>
            <a:ext cx="863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Compatible with </a:t>
            </a:r>
            <a:r>
              <a:rPr lang="en-US" dirty="0" smtClean="0">
                <a:solidFill>
                  <a:srgbClr val="0070C0"/>
                </a:solidFill>
              </a:rPr>
              <a:t>STAR </a:t>
            </a:r>
            <a:r>
              <a:rPr lang="it-IT" dirty="0">
                <a:solidFill>
                  <a:srgbClr val="0070C0"/>
                </a:solidFill>
                <a:sym typeface="Symbol"/>
              </a:rPr>
              <a:t></a:t>
            </a:r>
            <a:r>
              <a:rPr lang="en-US" dirty="0" smtClean="0">
                <a:solidFill>
                  <a:srgbClr val="0070C0"/>
                </a:solidFill>
              </a:rPr>
              <a:t>(1S+2S+3S) </a:t>
            </a:r>
            <a:r>
              <a:rPr lang="en-US" dirty="0" smtClean="0"/>
              <a:t>(within large errors)</a:t>
            </a:r>
            <a:r>
              <a:rPr lang="en-US" sz="1400" dirty="0" smtClean="0"/>
              <a:t>(arXiv:1109.3891)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596518" y="159412"/>
            <a:ext cx="2156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sym typeface="Symbol"/>
              </a:rPr>
              <a:t>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nS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AA</a:t>
            </a:r>
            <a:endParaRPr lang="it-IT" sz="2400" baseline="-25000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345935" y="1028872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9865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ym typeface="Symbol"/>
              </a:rPr>
              <a:t>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nS</a:t>
            </a:r>
            <a:r>
              <a:rPr lang="en-US" dirty="0">
                <a:sym typeface="Symbol"/>
              </a:rPr>
              <a:t>) </a:t>
            </a:r>
            <a:r>
              <a:rPr lang="en-US" dirty="0" smtClean="0"/>
              <a:t>suppression </a:t>
            </a:r>
            <a:r>
              <a:rPr lang="en-US" dirty="0"/>
              <a:t>increases </a:t>
            </a:r>
            <a:r>
              <a:rPr lang="en-US" dirty="0" smtClean="0"/>
              <a:t>with </a:t>
            </a:r>
            <a:r>
              <a:rPr lang="en-US" dirty="0"/>
              <a:t>centrality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344667" y="158949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 dirty="0">
              <a:latin typeface="Verdana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1151" y="6059269"/>
            <a:ext cx="665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</a:t>
            </a:r>
            <a:r>
              <a:rPr lang="en-US" i="1" dirty="0"/>
              <a:t>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it-IT" dirty="0">
                <a:sym typeface="Symbol"/>
              </a:rPr>
              <a:t></a:t>
            </a:r>
            <a:r>
              <a:rPr lang="en-US" dirty="0"/>
              <a:t>(1S+2S+3S)) = </a:t>
            </a:r>
            <a:r>
              <a:rPr lang="en-US" dirty="0" smtClean="0"/>
              <a:t>0.56 </a:t>
            </a:r>
            <a:r>
              <a:rPr lang="en-US" dirty="0" smtClean="0">
                <a:sym typeface="Symbol"/>
              </a:rPr>
              <a:t> 0.21+0.08-0.16</a:t>
            </a:r>
            <a:endParaRPr lang="en-US" dirty="0" smtClean="0"/>
          </a:p>
          <a:p>
            <a:r>
              <a:rPr lang="en-US" dirty="0" smtClean="0"/>
              <a:t>CMS </a:t>
            </a:r>
            <a:r>
              <a:rPr lang="en-US" i="1" dirty="0"/>
              <a:t>R</a:t>
            </a:r>
            <a:r>
              <a:rPr lang="en-US" baseline="-25000" dirty="0"/>
              <a:t>AA</a:t>
            </a:r>
            <a:r>
              <a:rPr lang="en-US" dirty="0" smtClean="0"/>
              <a:t>(</a:t>
            </a:r>
            <a:r>
              <a:rPr lang="it-IT" dirty="0">
                <a:sym typeface="Symbol"/>
              </a:rPr>
              <a:t></a:t>
            </a:r>
            <a:r>
              <a:rPr lang="en-US" dirty="0" smtClean="0"/>
              <a:t>(</a:t>
            </a:r>
            <a:r>
              <a:rPr lang="en-US" dirty="0"/>
              <a:t>1S+2S+3S)) </a:t>
            </a:r>
            <a:r>
              <a:rPr lang="en-US" dirty="0" smtClean="0"/>
              <a:t>~0.32</a:t>
            </a:r>
            <a:endParaRPr lang="it-IT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68403" b="10055"/>
          <a:stretch/>
        </p:blipFill>
        <p:spPr bwMode="auto">
          <a:xfrm>
            <a:off x="5181600" y="2648449"/>
            <a:ext cx="3159674" cy="5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0" y="3200400"/>
            <a:ext cx="4429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35316" y="22794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Sequential suppression of  states?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4356207" y="228254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 dirty="0">
              <a:latin typeface="Verdana" pitchFamily="34" charset="0"/>
              <a:cs typeface="Arial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154935" y="568116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 dirty="0">
              <a:latin typeface="Verdana" pitchFamily="34" charset="0"/>
              <a:cs typeface="Arial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343400" y="457200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 dirty="0">
              <a:latin typeface="Verdana" pitchFamily="34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97963" y="942247"/>
            <a:ext cx="4701893" cy="4515951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81" y="5581642"/>
            <a:ext cx="8922675" cy="1199461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0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483235" y="159412"/>
            <a:ext cx="4382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sym typeface="Symbol"/>
              </a:rPr>
              <a:t>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(1S) ALICE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vs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CMS</a:t>
            </a:r>
            <a:endParaRPr lang="it-IT" sz="2400" baseline="-25000" dirty="0">
              <a:solidFill>
                <a:schemeClr val="bg1"/>
              </a:solidFill>
            </a:endParaRPr>
          </a:p>
        </p:txBody>
      </p:sp>
      <p:pic>
        <p:nvPicPr>
          <p:cNvPr id="81928" name="Picture 8" descr="C:\Users\Roberta\AppData\Local\Temp\2013-May-13-Raa_CMS_cent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7"/>
          <a:stretch/>
        </p:blipFill>
        <p:spPr bwMode="auto">
          <a:xfrm>
            <a:off x="54366" y="1537075"/>
            <a:ext cx="4517634" cy="33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C:\Users\Roberta\AppData\Local\Temp\2013-May-13-Raa_CMS_ra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"/>
          <a:stretch/>
        </p:blipFill>
        <p:spPr bwMode="auto">
          <a:xfrm>
            <a:off x="4648200" y="1568244"/>
            <a:ext cx="4459367" cy="32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65" y="1066800"/>
            <a:ext cx="811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has measured the inclusive </a:t>
            </a:r>
            <a:r>
              <a:rPr lang="en-US" dirty="0">
                <a:sym typeface="Symbol"/>
              </a:rPr>
              <a:t></a:t>
            </a:r>
            <a:r>
              <a:rPr lang="en-US" dirty="0" smtClean="0">
                <a:sym typeface="Symbol"/>
              </a:rPr>
              <a:t>(1S</a:t>
            </a:r>
            <a:r>
              <a:rPr lang="en-US" dirty="0">
                <a:sym typeface="Symbol"/>
              </a:rPr>
              <a:t>) </a:t>
            </a:r>
            <a:r>
              <a:rPr lang="en-US" i="1" dirty="0" smtClean="0">
                <a:sym typeface="Symbol"/>
              </a:rPr>
              <a:t>R</a:t>
            </a:r>
            <a:r>
              <a:rPr lang="en-US" baseline="-25000" dirty="0" smtClean="0">
                <a:sym typeface="Symbol"/>
              </a:rPr>
              <a:t>AA </a:t>
            </a:r>
            <a:r>
              <a:rPr lang="en-US" dirty="0" smtClean="0">
                <a:sym typeface="Symbol"/>
              </a:rPr>
              <a:t>in the forward y region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345670"/>
            <a:ext cx="790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dependence of CMS and ALICE </a:t>
            </a:r>
            <a:r>
              <a:rPr lang="en-US" dirty="0">
                <a:sym typeface="Symbol"/>
              </a:rPr>
              <a:t>(1S) </a:t>
            </a:r>
            <a:r>
              <a:rPr lang="en-US" i="1" dirty="0" smtClean="0">
                <a:sym typeface="Symbol"/>
              </a:rPr>
              <a:t>R</a:t>
            </a:r>
            <a:r>
              <a:rPr lang="en-US" baseline="-25000" dirty="0" smtClean="0">
                <a:sym typeface="Symbol"/>
              </a:rPr>
              <a:t>AA </a:t>
            </a:r>
            <a:r>
              <a:rPr lang="en-US" dirty="0" smtClean="0">
                <a:sym typeface="Symbol"/>
              </a:rPr>
              <a:t>is comparable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822260" y="5830671"/>
            <a:ext cx="786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Suppression factor is rather constant in the y range covered by ALICE and CMS</a:t>
            </a:r>
            <a:endParaRPr lang="it-IT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28600" y="1095129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97900" y="536595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9995" y="582695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6444" y="5257800"/>
            <a:ext cx="8269155" cy="1271429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4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"/>
          <a:stretch/>
        </p:blipFill>
        <p:spPr bwMode="auto">
          <a:xfrm>
            <a:off x="5029200" y="824932"/>
            <a:ext cx="4038600" cy="39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C:\Users\Roberta\AppData\Local\Temp\2013-May-13-Raa_Jpsi_cent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4"/>
          <a:stretch/>
        </p:blipFill>
        <p:spPr bwMode="auto">
          <a:xfrm>
            <a:off x="0" y="674372"/>
            <a:ext cx="4998719" cy="3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306911" y="159412"/>
            <a:ext cx="4735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sym typeface="Symbol"/>
              </a:rPr>
              <a:t>Comparison 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and J/</a:t>
            </a:r>
            <a:endParaRPr lang="it-IT" sz="2400" baseline="-2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857" y="4841436"/>
            <a:ext cx="7828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 for low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inclusive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and </a:t>
            </a:r>
            <a:r>
              <a:rPr lang="en-US" dirty="0">
                <a:sym typeface="Symbol"/>
              </a:rPr>
              <a:t>(1S</a:t>
            </a:r>
            <a:r>
              <a:rPr lang="en-US" dirty="0" smtClean="0">
                <a:sym typeface="Symbol"/>
              </a:rPr>
              <a:t>)</a:t>
            </a:r>
          </a:p>
          <a:p>
            <a:endParaRPr lang="en-US" sz="1400" dirty="0">
              <a:sym typeface="Symbol"/>
            </a:endParaRPr>
          </a:p>
          <a:p>
            <a:r>
              <a:rPr lang="en-US" dirty="0" smtClean="0">
                <a:sym typeface="Symbol"/>
              </a:rPr>
              <a:t>Sequential suppression observed for prompt </a:t>
            </a:r>
            <a:r>
              <a:rPr lang="en-US" dirty="0">
                <a:sym typeface="Symbol"/>
              </a:rPr>
              <a:t>J/</a:t>
            </a:r>
            <a:r>
              <a:rPr lang="en-US" dirty="0"/>
              <a:t> and </a:t>
            </a:r>
            <a:r>
              <a:rPr lang="en-US" dirty="0">
                <a:sym typeface="Symbol"/>
              </a:rPr>
              <a:t>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nS</a:t>
            </a:r>
            <a:r>
              <a:rPr lang="en-US" dirty="0" smtClean="0">
                <a:sym typeface="Symbol"/>
              </a:rPr>
              <a:t>) at high </a:t>
            </a:r>
            <a:r>
              <a:rPr lang="en-US" i="1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endParaRPr lang="en-US" baseline="-25000" dirty="0">
              <a:sym typeface="Symbol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612135" y="4876148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97309" y="5404364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192239" y="620169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465" y="6135469"/>
            <a:ext cx="668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Symbol"/>
              </a:rPr>
              <a:t>interplay of the competing mechanisms for J/ and  can be different and </a:t>
            </a:r>
            <a:r>
              <a:rPr lang="en-US" dirty="0" smtClean="0">
                <a:sym typeface="Symbol"/>
              </a:rPr>
              <a:t>dependent </a:t>
            </a:r>
            <a:r>
              <a:rPr lang="en-US" dirty="0">
                <a:sym typeface="Symbol"/>
              </a:rPr>
              <a:t>on kinematics!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33400" y="4800600"/>
            <a:ext cx="8305800" cy="1266329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4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447" y="1676400"/>
            <a:ext cx="4967753" cy="4757823"/>
            <a:chOff x="5029200" y="1143000"/>
            <a:chExt cx="4114808" cy="397022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4" y="1143000"/>
              <a:ext cx="4114804" cy="3970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5029200" y="1828800"/>
              <a:ext cx="304800" cy="3284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27 years after first suppression prediction, this is finally observed also in the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 </a:t>
            </a:r>
            <a:r>
              <a:rPr lang="en-US" dirty="0" smtClean="0">
                <a:solidFill>
                  <a:srgbClr val="0066FF"/>
                </a:solidFill>
              </a:rPr>
              <a:t>sector with very good accuracy!</a:t>
            </a:r>
            <a:endParaRPr lang="it-IT" dirty="0" smtClean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238570"/>
            <a:ext cx="400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AA </a:t>
            </a:r>
            <a:r>
              <a:rPr lang="en-US" dirty="0" err="1" smtClean="0"/>
              <a:t>vs</a:t>
            </a:r>
            <a:r>
              <a:rPr lang="en-US" dirty="0" smtClean="0"/>
              <a:t> binding energy: looser </a:t>
            </a:r>
            <a:r>
              <a:rPr lang="en-US" dirty="0"/>
              <a:t>bound states more suppressed than the tighter </a:t>
            </a:r>
            <a:r>
              <a:rPr lang="en-US" dirty="0" smtClean="0"/>
              <a:t>ones</a:t>
            </a:r>
            <a:endParaRPr lang="it-IT" dirty="0"/>
          </a:p>
        </p:txBody>
      </p:sp>
      <p:sp>
        <p:nvSpPr>
          <p:cNvPr id="10" name="Flowchart: Process 9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036269" y="159412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Where are we?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29025" y="102009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953000" y="4297562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953000" y="553310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3704" y="1813654"/>
            <a:ext cx="3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main mechanisms at play: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33160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can qualitatively explain the main features of the results 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4694904" y="222867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Suppression in a </a:t>
            </a:r>
            <a:r>
              <a:rPr lang="en-US" sz="1600" dirty="0" err="1">
                <a:solidFill>
                  <a:srgbClr val="0070C0"/>
                </a:solidFill>
              </a:rPr>
              <a:t>deconfined</a:t>
            </a:r>
            <a:r>
              <a:rPr lang="en-US" sz="1600" dirty="0">
                <a:solidFill>
                  <a:srgbClr val="0070C0"/>
                </a:solidFill>
              </a:rPr>
              <a:t> medium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Re-combination (for </a:t>
            </a:r>
            <a:r>
              <a:rPr lang="en-US" sz="1600" dirty="0" err="1">
                <a:solidFill>
                  <a:srgbClr val="0070C0"/>
                </a:solidFill>
              </a:rPr>
              <a:t>charmonium</a:t>
            </a:r>
            <a:r>
              <a:rPr lang="en-US" sz="1600" dirty="0">
                <a:solidFill>
                  <a:srgbClr val="0070C0"/>
                </a:solidFill>
              </a:rPr>
              <a:t>) at high </a:t>
            </a:r>
            <a:r>
              <a:rPr lang="en-US" sz="1600" dirty="0">
                <a:solidFill>
                  <a:srgbClr val="0070C0"/>
                </a:solidFill>
                <a:sym typeface="Symbol"/>
              </a:rPr>
              <a:t>s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545777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however hot </a:t>
            </a:r>
            <a:r>
              <a:rPr lang="en-US" dirty="0"/>
              <a:t>and cold effects not yet </a:t>
            </a:r>
            <a:r>
              <a:rPr lang="en-US" dirty="0" smtClean="0"/>
              <a:t>disentangled…need </a:t>
            </a:r>
            <a:r>
              <a:rPr lang="en-US" dirty="0" err="1" smtClean="0"/>
              <a:t>pA</a:t>
            </a:r>
            <a:r>
              <a:rPr lang="en-US" dirty="0" smtClean="0"/>
              <a:t> results!</a:t>
            </a:r>
            <a:endParaRPr lang="it-IT" dirty="0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944415" y="1843172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885385" y="1745423"/>
            <a:ext cx="4182416" cy="2257370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76800" y="4191000"/>
            <a:ext cx="4182416" cy="2257370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3267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Nucl.Phys.A</a:t>
            </a:r>
            <a:r>
              <a:rPr lang="en-US" sz="1200" dirty="0" smtClean="0"/>
              <a:t> 904-905 (2013) 194c-201c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91086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011" y="1535668"/>
            <a:ext cx="86050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investigate initial/final state Cold Nuclear Matter effects on J/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: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1600" dirty="0" smtClean="0">
                <a:sym typeface="Symbol"/>
              </a:rPr>
              <a:t>shadowing, energy loss, </a:t>
            </a:r>
            <a:r>
              <a:rPr lang="en-US" sz="1600" dirty="0" err="1" smtClean="0">
                <a:sym typeface="Symbol"/>
              </a:rPr>
              <a:t>parton</a:t>
            </a:r>
            <a:r>
              <a:rPr lang="en-US" sz="1600" dirty="0" smtClean="0">
                <a:sym typeface="Symbol"/>
              </a:rPr>
              <a:t> saturation effects, cc dissociation in the medium…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684939" y="159412"/>
            <a:ext cx="597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can we learn from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pA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?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169683" y="154800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022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New results from p-</a:t>
            </a:r>
            <a:r>
              <a:rPr lang="en-US" dirty="0" err="1" smtClean="0">
                <a:solidFill>
                  <a:srgbClr val="0066FF"/>
                </a:solidFill>
              </a:rPr>
              <a:t>Pb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data at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</a:t>
            </a:r>
            <a:r>
              <a:rPr lang="en-US" dirty="0" err="1">
                <a:solidFill>
                  <a:srgbClr val="0066FF"/>
                </a:solidFill>
                <a:sym typeface="Symbol"/>
              </a:rPr>
              <a:t>s</a:t>
            </a:r>
            <a:r>
              <a:rPr lang="en-US" baseline="-25000" dirty="0" err="1">
                <a:solidFill>
                  <a:srgbClr val="0066FF"/>
                </a:solidFill>
                <a:sym typeface="Symbol"/>
              </a:rPr>
              <a:t>NN</a:t>
            </a:r>
            <a:r>
              <a:rPr lang="en-US" dirty="0">
                <a:solidFill>
                  <a:srgbClr val="0066FF"/>
                </a:solidFill>
                <a:sym typeface="Symbol"/>
              </a:rPr>
              <a:t> = 5.02 </a:t>
            </a:r>
            <a:r>
              <a:rPr lang="en-US" dirty="0" err="1" smtClean="0">
                <a:solidFill>
                  <a:srgbClr val="0066FF"/>
                </a:solidFill>
                <a:sym typeface="Symbol"/>
              </a:rPr>
              <a:t>TeV</a:t>
            </a:r>
            <a:endParaRPr lang="en-US" dirty="0" smtClean="0">
              <a:solidFill>
                <a:srgbClr val="0066FF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72863" y="1026217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48" y="2221468"/>
            <a:ext cx="852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provide a reference for AA collisions to disentangle genuine QGP effects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0" r="5815"/>
          <a:stretch/>
        </p:blipFill>
        <p:spPr bwMode="auto">
          <a:xfrm>
            <a:off x="-13453" y="2638244"/>
            <a:ext cx="3960854" cy="261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5" y="2596189"/>
            <a:ext cx="3940851" cy="29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4371195"/>
            <a:ext cx="3671887" cy="24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67148" y="223380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823" y="1476871"/>
            <a:ext cx="8990955" cy="1106111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31378">
            <a:off x="7793035" y="340720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NEW!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6" name="Flowchart: Process 15"/>
          <p:cNvSpPr/>
          <p:nvPr/>
        </p:nvSpPr>
        <p:spPr bwMode="auto">
          <a:xfrm>
            <a:off x="181896" y="-10800"/>
            <a:ext cx="88392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242922" y="159412"/>
            <a:ext cx="874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History of heavy-ion </a:t>
            </a:r>
            <a:r>
              <a:rPr lang="en-US" sz="3200" dirty="0" err="1" smtClean="0">
                <a:solidFill>
                  <a:schemeClr val="bg1"/>
                </a:solidFill>
              </a:rPr>
              <a:t>quarkonium</a:t>
            </a:r>
            <a:r>
              <a:rPr lang="en-US" sz="3200" dirty="0" smtClean="0">
                <a:solidFill>
                  <a:schemeClr val="bg1"/>
                </a:solidFill>
              </a:rPr>
              <a:t> studies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1561518"/>
            <a:ext cx="7571887" cy="5220282"/>
            <a:chOff x="838200" y="1561518"/>
            <a:chExt cx="7571887" cy="522028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912715" y="1561518"/>
              <a:ext cx="7497372" cy="515740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071069" y="6079221"/>
              <a:ext cx="7133202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894335" y="1856467"/>
              <a:ext cx="5716" cy="4724874"/>
            </a:xfrm>
            <a:prstGeom prst="straightConnector1">
              <a:avLst/>
            </a:prstGeom>
            <a:noFill/>
            <a:ln w="57150" cap="flat" cmpd="sng" algn="ctr">
              <a:solidFill>
                <a:srgbClr val="0066CC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>
              <a:spLocks noChangeAspect="1"/>
            </p:cNvSpPr>
            <p:nvPr/>
          </p:nvSpPr>
          <p:spPr>
            <a:xfrm rot="16200000">
              <a:off x="346634" y="3303656"/>
              <a:ext cx="1398786" cy="415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rPr>
                <a:t>s </a:t>
              </a:r>
              <a:r>
                <a:rPr lang="en-US" sz="2400" dirty="0" err="1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rPr>
                <a:t>GeV</a:t>
              </a:r>
              <a:r>
                <a:rPr lang="en-US" sz="2400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rPr>
                <a:t>/c</a:t>
              </a:r>
              <a:endParaRPr lang="it-IT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2213" y="6160114"/>
              <a:ext cx="5978181" cy="33252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1986            1990          ~2000         2010       2013</a:t>
              </a:r>
              <a:endPara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75052" y="2209800"/>
              <a:ext cx="768159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5020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2760</a:t>
              </a: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200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17</a:t>
              </a:r>
              <a:endParaRPr lang="it-IT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166991" y="4178789"/>
              <a:ext cx="1865362" cy="1485468"/>
              <a:chOff x="2510293" y="3387323"/>
              <a:chExt cx="1942556" cy="206041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510293" y="3387323"/>
                <a:ext cx="1942556" cy="537163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</a:t>
                </a:r>
                <a:r>
                  <a:rPr lang="en-US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SPS</a:t>
                </a:r>
                <a:r>
                  <a:rPr lang="en-US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</a:t>
                </a:r>
                <a:endParaRPr lang="it-IT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3" name="Picture 13" descr="PsiDYallpoint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30" b="4861"/>
              <a:stretch>
                <a:fillRect/>
              </a:stretch>
            </p:blipFill>
            <p:spPr bwMode="auto">
              <a:xfrm>
                <a:off x="2531861" y="3841185"/>
                <a:ext cx="1889125" cy="160655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7463614" y="6310727"/>
              <a:ext cx="870273" cy="471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Year</a:t>
              </a:r>
              <a:endParaRPr lang="it-IT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5" name="Picture 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1"/>
            <a:stretch>
              <a:fillRect/>
            </a:stretch>
          </p:blipFill>
          <p:spPr bwMode="auto">
            <a:xfrm>
              <a:off x="1418774" y="5027434"/>
              <a:ext cx="954033" cy="1122392"/>
            </a:xfrm>
            <a:prstGeom prst="rect">
              <a:avLst/>
            </a:prstGeom>
            <a:noFill/>
            <a:ln w="28575" algn="ctr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552114" y="3170773"/>
              <a:ext cx="1842339" cy="332522"/>
            </a:xfrm>
            <a:prstGeom prst="rect">
              <a:avLst/>
            </a:prstGeom>
            <a:solidFill>
              <a:srgbClr val="33CC3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</a:t>
              </a: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RHIC         </a:t>
              </a:r>
              <a:endPara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567007" y="3488456"/>
              <a:ext cx="1857191" cy="1269612"/>
            </a:xfrm>
            <a:prstGeom prst="rect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561705" y="3471181"/>
              <a:ext cx="1852347" cy="1314794"/>
              <a:chOff x="2819400" y="1467381"/>
              <a:chExt cx="4335484" cy="3077323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416" r="1679"/>
              <a:stretch/>
            </p:blipFill>
            <p:spPr bwMode="auto">
              <a:xfrm>
                <a:off x="2819400" y="4107920"/>
                <a:ext cx="4312057" cy="43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79" b="40563"/>
              <a:stretch/>
            </p:blipFill>
            <p:spPr bwMode="auto">
              <a:xfrm>
                <a:off x="2842827" y="1467381"/>
                <a:ext cx="4312057" cy="2708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4925957" y="2377543"/>
              <a:ext cx="1839280" cy="332522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</a:t>
              </a: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LHC AA</a:t>
              </a:r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</a:t>
              </a:r>
              <a:endPara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347" y="2679972"/>
              <a:ext cx="1777582" cy="128273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502201" y="1698729"/>
              <a:ext cx="1876250" cy="33252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</a:t>
              </a: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LHC </a:t>
              </a:r>
              <a:r>
                <a:rPr lang="en-US" b="1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</a:t>
              </a:r>
              <a:r>
                <a:rPr lang="en-US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</a:t>
              </a:r>
              <a:endPara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5" name="Picture 2" descr="C:\Users\Roberta\Application Data\SSH\temp\RpA_RAp_Y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"/>
            <a:stretch/>
          </p:blipFill>
          <p:spPr bwMode="auto">
            <a:xfrm>
              <a:off x="6536810" y="2017381"/>
              <a:ext cx="1804672" cy="1231367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533401" y="877669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Quarkonium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suppression is, since 25 years, one of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most striking signatures for QGP formation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AA collisions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228600" y="892417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0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oberta\Application Data\SSH\temp\RpA_RAp_Y_the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25" y="838200"/>
            <a:ext cx="5322375" cy="34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412435" y="159412"/>
            <a:ext cx="6524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Nuclear modification factor </a:t>
            </a:r>
            <a:r>
              <a:rPr lang="en-US" sz="3200" i="1" dirty="0" err="1" smtClean="0">
                <a:solidFill>
                  <a:schemeClr val="bg1"/>
                </a:solidFill>
              </a:rPr>
              <a:t>R</a:t>
            </a:r>
            <a:r>
              <a:rPr lang="en-US" sz="3200" baseline="-25000" dirty="0" err="1" smtClean="0">
                <a:solidFill>
                  <a:schemeClr val="bg1"/>
                </a:solidFill>
                <a:sym typeface="Symbol"/>
              </a:rPr>
              <a:t>pA</a:t>
            </a:r>
            <a:endParaRPr lang="it-IT" sz="2400" baseline="-25000" dirty="0">
              <a:solidFill>
                <a:schemeClr val="bg1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6024"/>
            <a:ext cx="3412981" cy="31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5552" y="5058696"/>
            <a:ext cx="7695048" cy="37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T</a:t>
            </a:r>
            <a:r>
              <a:rPr lang="en-US" dirty="0" smtClean="0">
                <a:solidFill>
                  <a:srgbClr val="0066FF"/>
                </a:solidFill>
              </a:rPr>
              <a:t>heoretical predictions</a:t>
            </a:r>
            <a:r>
              <a:rPr lang="en-US" dirty="0" smtClean="0"/>
              <a:t>: reasonable agreement with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36349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60000"/>
              <a:buFont typeface="Arial" pitchFamily="34" charset="0"/>
              <a:buChar char="•"/>
            </a:pPr>
            <a:r>
              <a:rPr lang="en-US" sz="1600" dirty="0"/>
              <a:t>shadowing EPS09 NLO </a:t>
            </a:r>
            <a:r>
              <a:rPr lang="en-US" sz="1600" dirty="0" smtClean="0"/>
              <a:t>calculations (R. Vogt) </a:t>
            </a:r>
            <a:endParaRPr lang="en-US" sz="1600" dirty="0"/>
          </a:p>
          <a:p>
            <a:pPr marL="285750" indent="-285750">
              <a:buClr>
                <a:srgbClr val="FF0000"/>
              </a:buClr>
              <a:buSzPct val="160000"/>
              <a:buFont typeface="Arial" pitchFamily="34" charset="0"/>
              <a:buChar char="•"/>
            </a:pPr>
            <a:r>
              <a:rPr lang="en-US" sz="1600" dirty="0" smtClean="0"/>
              <a:t>models including coherent </a:t>
            </a:r>
            <a:r>
              <a:rPr lang="en-US" sz="1600" dirty="0" err="1"/>
              <a:t>parton</a:t>
            </a:r>
            <a:r>
              <a:rPr lang="en-US" sz="1600" dirty="0"/>
              <a:t> energy </a:t>
            </a:r>
            <a:r>
              <a:rPr lang="en-US" sz="1600" dirty="0" smtClean="0"/>
              <a:t>loss contribution (F. </a:t>
            </a:r>
            <a:r>
              <a:rPr lang="en-US" sz="1600" dirty="0" err="1" smtClean="0"/>
              <a:t>Arleo</a:t>
            </a:r>
            <a:r>
              <a:rPr lang="en-US" sz="1600" dirty="0" smtClean="0"/>
              <a:t> et al)</a:t>
            </a:r>
            <a:endParaRPr lang="it-I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99652" y="5972476"/>
            <a:ext cx="801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CGC description (H. </a:t>
            </a:r>
            <a:r>
              <a:rPr lang="en-US" sz="1600" dirty="0" err="1" smtClean="0"/>
              <a:t>Fujii</a:t>
            </a:r>
            <a:r>
              <a:rPr lang="en-US" sz="1600" dirty="0" smtClean="0"/>
              <a:t> et al) seems not to be </a:t>
            </a:r>
            <a:r>
              <a:rPr lang="en-US" sz="1600" dirty="0" err="1" smtClean="0"/>
              <a:t>favoured</a:t>
            </a:r>
            <a:endParaRPr lang="it-IT" sz="1600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09600" y="423515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107" y="4180378"/>
            <a:ext cx="70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R</a:t>
            </a:r>
            <a:r>
              <a:rPr lang="en-US" baseline="-25000" dirty="0" err="1" smtClean="0">
                <a:solidFill>
                  <a:srgbClr val="0070C0"/>
                </a:solidFill>
              </a:rPr>
              <a:t>pA</a:t>
            </a:r>
            <a:r>
              <a:rPr lang="en-US" dirty="0" smtClean="0">
                <a:solidFill>
                  <a:srgbClr val="0070C0"/>
                </a:solidFill>
              </a:rPr>
              <a:t> decreases towards forward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578" y="4551857"/>
            <a:ext cx="773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Uncertainty dominated by the </a:t>
            </a:r>
            <a:r>
              <a:rPr lang="en-US" sz="1600" dirty="0" err="1" smtClean="0"/>
              <a:t>pp</a:t>
            </a:r>
            <a:r>
              <a:rPr lang="en-US" sz="1600" dirty="0" smtClean="0"/>
              <a:t> reference (based on data interpolation)</a:t>
            </a:r>
            <a:endParaRPr lang="it-IT" sz="1600" dirty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35175" y="511296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0846" y="6503439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551" y="6459172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ALICE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LHCb</a:t>
            </a:r>
            <a:r>
              <a:rPr lang="en-US" dirty="0" smtClean="0"/>
              <a:t> at the edge of the systematic uncertainties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33400" y="4136136"/>
            <a:ext cx="8305800" cy="786540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3400" y="5033524"/>
            <a:ext cx="8305800" cy="1376445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3794760"/>
            <a:ext cx="19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LHCb-CONF-2013-008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460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704752" y="159412"/>
            <a:ext cx="793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Ratio forward to backward yields: </a:t>
            </a:r>
            <a:r>
              <a:rPr lang="en-US" sz="3200" i="1" dirty="0" smtClean="0">
                <a:solidFill>
                  <a:schemeClr val="bg1"/>
                </a:solidFill>
              </a:rPr>
              <a:t>R</a:t>
            </a:r>
            <a:r>
              <a:rPr lang="en-US" sz="3200" baseline="-25000" dirty="0" smtClean="0">
                <a:solidFill>
                  <a:schemeClr val="bg1"/>
                </a:solidFill>
              </a:rPr>
              <a:t>FB</a:t>
            </a:r>
            <a:endParaRPr lang="it-IT" sz="2400" baseline="-25000" dirty="0">
              <a:solidFill>
                <a:schemeClr val="bg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6" y="983344"/>
            <a:ext cx="4569466" cy="332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Roberta\Desktop\2013-May-07-RFBvsPt-WithMode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62232"/>
            <a:ext cx="4629175" cy="33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349" y="605184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predictions including energy loss show strong nuclear effects at low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, </a:t>
            </a:r>
            <a:r>
              <a:rPr lang="en-US" dirty="0" smtClean="0"/>
              <a:t>in fair agreement with the data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853440" y="5237644"/>
            <a:ext cx="806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R</a:t>
            </a:r>
            <a:r>
              <a:rPr lang="en-US" baseline="-25000" dirty="0" smtClean="0"/>
              <a:t>FB</a:t>
            </a:r>
            <a:r>
              <a:rPr lang="en-US" dirty="0" smtClean="0"/>
              <a:t> ratio shows a rather flat </a:t>
            </a:r>
            <a:r>
              <a:rPr lang="en-US" i="1" dirty="0" smtClean="0"/>
              <a:t>y</a:t>
            </a:r>
            <a:r>
              <a:rPr lang="en-US" dirty="0" smtClean="0"/>
              <a:t> dependence and a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dependence with stronger forward to backward suppression at low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99952" y="5280011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81000" y="6094210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150" y="458428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FB</a:t>
            </a:r>
            <a:r>
              <a:rPr lang="en-US" dirty="0" smtClean="0"/>
              <a:t>: free from uncertainties on the </a:t>
            </a:r>
            <a:r>
              <a:rPr lang="en-US" dirty="0" err="1" smtClean="0"/>
              <a:t>pp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5260333"/>
            <a:ext cx="8686800" cy="1445267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51457"/>
              </p:ext>
            </p:extLst>
          </p:nvPr>
        </p:nvGraphicFramePr>
        <p:xfrm>
          <a:off x="6864350" y="4362944"/>
          <a:ext cx="1517650" cy="80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4" name="Equation" r:id="rId5" imgW="939600" imgH="482400" progId="Equation.3">
                  <p:embed/>
                </p:oleObj>
              </mc:Choice>
              <mc:Fallback>
                <p:oleObj name="Equation" r:id="rId5" imgW="93960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4362944"/>
                        <a:ext cx="1517650" cy="80711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805533" y="4628554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368896" y="159412"/>
            <a:ext cx="2611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087" y="1563469"/>
            <a:ext cx="763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LHC </a:t>
            </a:r>
            <a:r>
              <a:rPr lang="en-US" dirty="0" err="1" smtClean="0">
                <a:solidFill>
                  <a:srgbClr val="0066FF"/>
                </a:solidFill>
              </a:rPr>
              <a:t>charmonium</a:t>
            </a:r>
            <a:r>
              <a:rPr lang="en-US" dirty="0" smtClean="0">
                <a:solidFill>
                  <a:srgbClr val="0066FF"/>
                </a:solidFill>
              </a:rPr>
              <a:t> and </a:t>
            </a:r>
            <a:r>
              <a:rPr lang="en-US" dirty="0" err="1" smtClean="0">
                <a:solidFill>
                  <a:srgbClr val="0066FF"/>
                </a:solidFill>
              </a:rPr>
              <a:t>bottomonium</a:t>
            </a:r>
            <a:r>
              <a:rPr lang="en-US" dirty="0" smtClean="0">
                <a:solidFill>
                  <a:srgbClr val="0066FF"/>
                </a:solidFill>
              </a:rPr>
              <a:t> results are now complementing the large wealth of data from SPS, RHIC!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209800"/>
            <a:ext cx="457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the picture is quite complicated because of the interplay of many mechanisms! </a:t>
            </a:r>
          </a:p>
          <a:p>
            <a:endParaRPr lang="en-US" sz="800" dirty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…but, hopefully, putting together all  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 the pieces of the puzzle, the   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      </a:t>
            </a:r>
            <a:r>
              <a:rPr lang="en-US" dirty="0" err="1" smtClean="0">
                <a:solidFill>
                  <a:srgbClr val="0066FF"/>
                </a:solidFill>
              </a:rPr>
              <a:t>quarkonium</a:t>
            </a:r>
            <a:r>
              <a:rPr lang="en-US" dirty="0" smtClean="0">
                <a:solidFill>
                  <a:srgbClr val="0066FF"/>
                </a:solidFill>
              </a:rPr>
              <a:t> production in AA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                collisions will be clarified!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496" y="1020096"/>
            <a:ext cx="863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Quarkonia</a:t>
            </a:r>
            <a:r>
              <a:rPr lang="en-US" dirty="0" smtClean="0"/>
              <a:t> study in heavy ion collisions is already a 25 years long story! </a:t>
            </a:r>
            <a:endParaRPr lang="it-IT" dirty="0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1021301" y="1605835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121370" y="1079192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2971800"/>
            <a:ext cx="6172200" cy="3748209"/>
            <a:chOff x="0" y="2957391"/>
            <a:chExt cx="6172200" cy="3748209"/>
          </a:xfrm>
        </p:grpSpPr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72" b="97450" l="337" r="982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57391"/>
              <a:ext cx="6172200" cy="374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20831298">
              <a:off x="439056" y="3541472"/>
              <a:ext cx="6815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SPS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831298">
              <a:off x="2295350" y="3870074"/>
              <a:ext cx="8531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RHIC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20666432">
              <a:off x="4614652" y="4432509"/>
              <a:ext cx="12827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J/</a:t>
              </a:r>
              <a:r>
                <a:rPr lang="en-US" sz="1600" dirty="0" smtClean="0">
                  <a:solidFill>
                    <a:schemeClr val="bg1"/>
                  </a:solidFill>
                  <a:sym typeface="Symbol"/>
                </a:rPr>
                <a:t> from B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0974297">
              <a:off x="1647259" y="3335035"/>
              <a:ext cx="7136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CNM</a:t>
              </a:r>
              <a:endParaRPr lang="it-IT" dirty="0"/>
            </a:p>
          </p:txBody>
        </p:sp>
        <p:sp>
          <p:nvSpPr>
            <p:cNvPr id="48" name="TextBox 47"/>
            <p:cNvSpPr txBox="1"/>
            <p:nvPr/>
          </p:nvSpPr>
          <p:spPr>
            <a:xfrm rot="20785720">
              <a:off x="2858740" y="3381182"/>
              <a:ext cx="15049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feed down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790543">
              <a:off x="2613362" y="4319796"/>
              <a:ext cx="13340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regeneration</a:t>
              </a:r>
              <a:endParaRPr lang="it-IT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0843336">
              <a:off x="881359" y="4116966"/>
              <a:ext cx="11721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sequential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melting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0708827">
              <a:off x="1237502" y="4677608"/>
              <a:ext cx="12586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suppression</a:t>
              </a:r>
              <a:endParaRPr lang="it-IT" sz="1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09886" y="5501855"/>
            <a:ext cx="2452914" cy="1660945"/>
            <a:chOff x="4709886" y="5501855"/>
            <a:chExt cx="2452914" cy="1660945"/>
          </a:xfrm>
        </p:grpSpPr>
        <p:pic>
          <p:nvPicPr>
            <p:cNvPr id="53" name="Picture 5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080" b="96231" l="19798" r="57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6" t="63682" r="41153"/>
            <a:stretch/>
          </p:blipFill>
          <p:spPr bwMode="auto">
            <a:xfrm>
              <a:off x="4709886" y="5501855"/>
              <a:ext cx="2452914" cy="166094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2152180" lon="3087055" rev="3510000"/>
              </a:camera>
              <a:lightRig rig="threePt" dir="t"/>
            </a:scene3d>
            <a:sp3d z="63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 rot="396886">
              <a:off x="5234738" y="5831351"/>
              <a:ext cx="1313180" cy="863706"/>
            </a:xfrm>
            <a:prstGeom prst="rect">
              <a:avLst/>
            </a:prstGeom>
            <a:noFill/>
            <a:scene3d>
              <a:camera prst="orthographicFront">
                <a:rot lat="1980379" lon="2788752" rev="3221141"/>
              </a:camera>
              <a:lightRig rig="threePt" dir="t"/>
            </a:scene3d>
            <a:sp3d z="6350"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Verdana" pitchFamily="34" charset="0"/>
                </a:rPr>
                <a:t>LHC</a:t>
              </a:r>
              <a:endParaRPr lang="it-IT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33686" y="5638800"/>
            <a:ext cx="2452914" cy="1361297"/>
            <a:chOff x="6424929" y="4836767"/>
            <a:chExt cx="2452914" cy="1361297"/>
          </a:xfrm>
        </p:grpSpPr>
        <p:pic>
          <p:nvPicPr>
            <p:cNvPr id="56" name="Picture 5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080" b="96231" l="19798" r="57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6" t="63682" r="41153"/>
            <a:stretch/>
          </p:blipFill>
          <p:spPr bwMode="auto">
            <a:xfrm>
              <a:off x="6424929" y="4836767"/>
              <a:ext cx="2452914" cy="1361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 rot="396886">
              <a:off x="6994796" y="4983901"/>
              <a:ext cx="13131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Verdana" pitchFamily="34" charset="0"/>
                </a:rPr>
                <a:t>LHC</a:t>
              </a:r>
              <a:endParaRPr lang="it-IT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42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85 L -0.20746 0.03815 L -0.29844 0.01295 L -0.34253 -0.08927 L -0.3658 -0.1343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-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1741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831362" y="1912012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Backup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706042" y="159412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ALICE: low </a:t>
            </a:r>
            <a:r>
              <a:rPr lang="en-US" sz="3200" dirty="0" err="1" smtClean="0">
                <a:solidFill>
                  <a:srgbClr val="00206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3200" dirty="0" smtClean="0">
                <a:solidFill>
                  <a:srgbClr val="002060"/>
                </a:solidFill>
              </a:rPr>
              <a:t> J/</a:t>
            </a:r>
            <a:r>
              <a:rPr lang="en-US" sz="3200" dirty="0" smtClean="0">
                <a:solidFill>
                  <a:srgbClr val="002060"/>
                </a:solidFill>
                <a:sym typeface="Symbol"/>
              </a:rPr>
              <a:t>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990600"/>
            <a:ext cx="4544770" cy="141577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 Barrel               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J/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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</a:t>
            </a:r>
            <a:r>
              <a:rPr lang="en-US" b="1" baseline="30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+</a:t>
            </a:r>
            <a:r>
              <a:rPr lang="en-US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</a:t>
            </a:r>
            <a:r>
              <a:rPr lang="en-US" b="1" baseline="30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-</a:t>
            </a:r>
            <a:endParaRPr lang="en-US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(|</a:t>
            </a:r>
            <a:r>
              <a:rPr lang="en-US" b="1" i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b="1" baseline="-25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|&lt;0.9)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Electrons tracked using ITS and TPC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Particle identification: TPC, TOF, TRD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4400" y="992395"/>
            <a:ext cx="4248137" cy="141577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Forward </a:t>
            </a:r>
            <a:r>
              <a:rPr lang="en-US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muon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arm     J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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</a:t>
            </a:r>
            <a:r>
              <a:rPr lang="en-US" b="1" baseline="30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+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</a:t>
            </a:r>
            <a:r>
              <a:rPr lang="en-US" b="1" baseline="30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-</a:t>
            </a:r>
            <a:endParaRPr lang="en-US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(2.5&lt;</a:t>
            </a:r>
            <a:r>
              <a:rPr lang="en-US" b="1" i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b="1" baseline="-25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&lt;4)</a:t>
            </a:r>
          </a:p>
          <a:p>
            <a:endParaRPr lang="en-US" sz="1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Muons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identified and tracked in the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muon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spectrometer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49150" y="2789167"/>
            <a:ext cx="2721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Acceptance coverage  in both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regions down to zero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2400" y="2735201"/>
            <a:ext cx="5867400" cy="4122902"/>
            <a:chOff x="0" y="3053496"/>
            <a:chExt cx="5236249" cy="3845871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61054"/>
              <a:ext cx="5236249" cy="383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ectangle 52"/>
            <p:cNvSpPr/>
            <p:nvPr/>
          </p:nvSpPr>
          <p:spPr bwMode="auto">
            <a:xfrm>
              <a:off x="3581400" y="3053496"/>
              <a:ext cx="1654849" cy="1308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8" name="Grouper 29"/>
          <p:cNvGrpSpPr/>
          <p:nvPr/>
        </p:nvGrpSpPr>
        <p:grpSpPr>
          <a:xfrm>
            <a:off x="2079086" y="4488938"/>
            <a:ext cx="3712114" cy="1406401"/>
            <a:chOff x="3960240" y="3379421"/>
            <a:chExt cx="3889577" cy="1735779"/>
          </a:xfrm>
        </p:grpSpPr>
        <p:sp>
          <p:nvSpPr>
            <p:cNvPr id="59" name="Forme libre 25"/>
            <p:cNvSpPr/>
            <p:nvPr/>
          </p:nvSpPr>
          <p:spPr>
            <a:xfrm rot="181548">
              <a:off x="3960240" y="3815219"/>
              <a:ext cx="3640338" cy="908257"/>
            </a:xfrm>
            <a:custGeom>
              <a:avLst/>
              <a:gdLst>
                <a:gd name="connsiteX0" fmla="*/ 0 w 3865217"/>
                <a:gd name="connsiteY0" fmla="*/ 28691 h 1155126"/>
                <a:gd name="connsiteX1" fmla="*/ 1634435 w 3865217"/>
                <a:gd name="connsiteY1" fmla="*/ 28691 h 1155126"/>
                <a:gd name="connsiteX2" fmla="*/ 2672522 w 3865217"/>
                <a:gd name="connsiteY2" fmla="*/ 326865 h 1155126"/>
                <a:gd name="connsiteX3" fmla="*/ 3865217 w 3865217"/>
                <a:gd name="connsiteY3" fmla="*/ 1155126 h 1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5217" h="1155126">
                  <a:moveTo>
                    <a:pt x="0" y="28691"/>
                  </a:moveTo>
                  <a:cubicBezTo>
                    <a:pt x="594507" y="3843"/>
                    <a:pt x="1189015" y="-21005"/>
                    <a:pt x="1634435" y="28691"/>
                  </a:cubicBezTo>
                  <a:cubicBezTo>
                    <a:pt x="2079855" y="78387"/>
                    <a:pt x="2300725" y="139126"/>
                    <a:pt x="2672522" y="326865"/>
                  </a:cubicBezTo>
                  <a:cubicBezTo>
                    <a:pt x="3044319" y="514604"/>
                    <a:pt x="3865217" y="1155126"/>
                    <a:pt x="3865217" y="115512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60" name="Forme libre 26"/>
            <p:cNvSpPr/>
            <p:nvPr/>
          </p:nvSpPr>
          <p:spPr>
            <a:xfrm rot="10275696">
              <a:off x="3987161" y="3379421"/>
              <a:ext cx="3662690" cy="547335"/>
            </a:xfrm>
            <a:custGeom>
              <a:avLst/>
              <a:gdLst>
                <a:gd name="connsiteX0" fmla="*/ 0 w 3865217"/>
                <a:gd name="connsiteY0" fmla="*/ 28691 h 1155126"/>
                <a:gd name="connsiteX1" fmla="*/ 1634435 w 3865217"/>
                <a:gd name="connsiteY1" fmla="*/ 28691 h 1155126"/>
                <a:gd name="connsiteX2" fmla="*/ 2672522 w 3865217"/>
                <a:gd name="connsiteY2" fmla="*/ 326865 h 1155126"/>
                <a:gd name="connsiteX3" fmla="*/ 3865217 w 3865217"/>
                <a:gd name="connsiteY3" fmla="*/ 1155126 h 1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5217" h="1155126">
                  <a:moveTo>
                    <a:pt x="0" y="28691"/>
                  </a:moveTo>
                  <a:cubicBezTo>
                    <a:pt x="594507" y="3843"/>
                    <a:pt x="1189015" y="-21005"/>
                    <a:pt x="1634435" y="28691"/>
                  </a:cubicBezTo>
                  <a:cubicBezTo>
                    <a:pt x="2079855" y="78387"/>
                    <a:pt x="2300725" y="139126"/>
                    <a:pt x="2672522" y="326865"/>
                  </a:cubicBezTo>
                  <a:cubicBezTo>
                    <a:pt x="3044319" y="514604"/>
                    <a:pt x="3865217" y="1155126"/>
                    <a:pt x="3865217" y="115512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61" name="ZoneTexte 27"/>
            <p:cNvSpPr txBox="1"/>
            <p:nvPr/>
          </p:nvSpPr>
          <p:spPr>
            <a:xfrm>
              <a:off x="7343911" y="3533916"/>
              <a:ext cx="505906" cy="569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F0000"/>
                  </a:solidFill>
                </a:rPr>
                <a:t>µ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+</a:t>
              </a:r>
              <a:endParaRPr lang="en-US" sz="2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2" name="ZoneTexte 28"/>
            <p:cNvSpPr txBox="1"/>
            <p:nvPr/>
          </p:nvSpPr>
          <p:spPr>
            <a:xfrm>
              <a:off x="7078866" y="4545414"/>
              <a:ext cx="452158" cy="569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F0000"/>
                  </a:solidFill>
                </a:rPr>
                <a:t>µ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-</a:t>
              </a:r>
              <a:endParaRPr lang="en-US" sz="2400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8064" y="3614716"/>
            <a:ext cx="3262359" cy="2324877"/>
            <a:chOff x="1067664" y="3614716"/>
            <a:chExt cx="3262359" cy="2324877"/>
          </a:xfrm>
        </p:grpSpPr>
        <p:grpSp>
          <p:nvGrpSpPr>
            <p:cNvPr id="64" name="Grouper 27"/>
            <p:cNvGrpSpPr>
              <a:grpSpLocks/>
            </p:cNvGrpSpPr>
            <p:nvPr/>
          </p:nvGrpSpPr>
          <p:grpSpPr bwMode="auto">
            <a:xfrm>
              <a:off x="1067664" y="3614716"/>
              <a:ext cx="1633316" cy="2324877"/>
              <a:chOff x="2185401" y="1949429"/>
              <a:chExt cx="2061781" cy="2755900"/>
            </a:xfrm>
          </p:grpSpPr>
          <p:sp>
            <p:nvSpPr>
              <p:cNvPr id="68" name="Arc 67"/>
              <p:cNvSpPr/>
              <p:nvPr/>
            </p:nvSpPr>
            <p:spPr bwMode="auto">
              <a:xfrm flipV="1">
                <a:off x="2185401" y="1949429"/>
                <a:ext cx="2018889" cy="2755900"/>
              </a:xfrm>
              <a:prstGeom prst="arc">
                <a:avLst>
                  <a:gd name="adj1" fmla="val 16376953"/>
                  <a:gd name="adj2" fmla="val 0"/>
                </a:avLst>
              </a:prstGeom>
              <a:noFill/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solidFill>
                    <a:srgbClr val="000066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69" name="ZoneTexte 29"/>
              <p:cNvSpPr txBox="1">
                <a:spLocks noChangeArrowheads="1"/>
              </p:cNvSpPr>
              <p:nvPr/>
            </p:nvSpPr>
            <p:spPr bwMode="auto">
              <a:xfrm>
                <a:off x="3521209" y="3816351"/>
                <a:ext cx="725973" cy="547256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GB" dirty="0" smtClean="0">
                    <a:solidFill>
                      <a:srgbClr val="000066"/>
                    </a:solidFill>
                  </a:rPr>
                  <a:t>e</a:t>
                </a:r>
                <a:r>
                  <a:rPr lang="en-GB" baseline="30000" dirty="0" smtClean="0">
                    <a:solidFill>
                      <a:srgbClr val="000066"/>
                    </a:solidFill>
                  </a:rPr>
                  <a:t>+</a:t>
                </a:r>
                <a:endParaRPr lang="en-GB" baseline="3000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65" name="Grouper 30"/>
            <p:cNvGrpSpPr>
              <a:grpSpLocks/>
            </p:cNvGrpSpPr>
            <p:nvPr/>
          </p:nvGrpSpPr>
          <p:grpSpPr bwMode="auto">
            <a:xfrm flipH="1">
              <a:off x="2670606" y="3753907"/>
              <a:ext cx="1659417" cy="2051509"/>
              <a:chOff x="2080206" y="1996457"/>
              <a:chExt cx="2018785" cy="2757812"/>
            </a:xfrm>
          </p:grpSpPr>
          <p:sp>
            <p:nvSpPr>
              <p:cNvPr id="66" name="Arc 65"/>
              <p:cNvSpPr/>
              <p:nvPr/>
            </p:nvSpPr>
            <p:spPr bwMode="auto">
              <a:xfrm flipV="1">
                <a:off x="2080206" y="1996457"/>
                <a:ext cx="2018785" cy="2757812"/>
              </a:xfrm>
              <a:prstGeom prst="arc">
                <a:avLst>
                  <a:gd name="adj1" fmla="val 16376953"/>
                  <a:gd name="adj2" fmla="val 0"/>
                </a:avLst>
              </a:prstGeom>
              <a:noFill/>
              <a:ln w="38100" cap="flat" cmpd="sng" algn="ctr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GB">
                  <a:solidFill>
                    <a:srgbClr val="000066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67" name="ZoneTexte 32"/>
              <p:cNvSpPr txBox="1">
                <a:spLocks noChangeArrowheads="1"/>
              </p:cNvSpPr>
              <p:nvPr/>
            </p:nvSpPr>
            <p:spPr bwMode="auto">
              <a:xfrm>
                <a:off x="3089599" y="3816350"/>
                <a:ext cx="787447" cy="620609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GB" dirty="0" smtClean="0">
                    <a:solidFill>
                      <a:srgbClr val="000066"/>
                    </a:solidFill>
                  </a:rPr>
                  <a:t>e</a:t>
                </a:r>
                <a:r>
                  <a:rPr lang="en-GB" baseline="30000" dirty="0" smtClean="0">
                    <a:solidFill>
                      <a:srgbClr val="000066"/>
                    </a:solidFill>
                  </a:rPr>
                  <a:t>-</a:t>
                </a:r>
                <a:endParaRPr lang="en-GB" baseline="30000" dirty="0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943600" y="279809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6266336" y="4029670"/>
            <a:ext cx="24283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ALICE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results refer to inclusive J/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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production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5943600" y="4086289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9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832681" y="159412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CMS: high </a:t>
            </a:r>
            <a:r>
              <a:rPr lang="en-US" sz="3200" dirty="0" err="1" smtClean="0">
                <a:solidFill>
                  <a:srgbClr val="00206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3200" dirty="0" smtClean="0">
                <a:solidFill>
                  <a:srgbClr val="002060"/>
                </a:solidFill>
              </a:rPr>
              <a:t> J/</a:t>
            </a:r>
            <a:r>
              <a:rPr lang="en-US" sz="3200" dirty="0" smtClean="0">
                <a:solidFill>
                  <a:srgbClr val="002060"/>
                </a:solidFill>
                <a:sym typeface="Symbol"/>
              </a:rPr>
              <a:t>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05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J/</a:t>
            </a:r>
            <a:r>
              <a:rPr lang="en-US" dirty="0" smtClean="0">
                <a:sym typeface="Symbol"/>
              </a:rPr>
              <a:t> acceptance: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71" y="3657600"/>
            <a:ext cx="408309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56147" b="26053"/>
          <a:stretch/>
        </p:blipFill>
        <p:spPr bwMode="auto">
          <a:xfrm>
            <a:off x="76200" y="914400"/>
            <a:ext cx="3276600" cy="299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975479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Muons</a:t>
            </a:r>
            <a:r>
              <a:rPr lang="en-US" dirty="0"/>
              <a:t> need to overcome the magnetic </a:t>
            </a:r>
            <a:r>
              <a:rPr lang="en-US" dirty="0" smtClean="0"/>
              <a:t>field and </a:t>
            </a:r>
            <a:r>
              <a:rPr lang="en-US" dirty="0"/>
              <a:t>energy loss in the </a:t>
            </a:r>
            <a:r>
              <a:rPr lang="en-US" dirty="0" smtClean="0"/>
              <a:t>absorber</a:t>
            </a:r>
            <a:r>
              <a:rPr lang="en-US" dirty="0"/>
              <a:t>: </a:t>
            </a:r>
            <a:r>
              <a:rPr lang="en-US" dirty="0" smtClean="0"/>
              <a:t>p</a:t>
            </a:r>
            <a:r>
              <a:rPr lang="en-US" baseline="-25000" dirty="0" smtClean="0"/>
              <a:t>min</a:t>
            </a:r>
            <a:r>
              <a:rPr lang="en-US" dirty="0" smtClean="0"/>
              <a:t>~3-5 </a:t>
            </a:r>
            <a:r>
              <a:rPr lang="en-US" dirty="0" err="1"/>
              <a:t>GeV</a:t>
            </a:r>
            <a:r>
              <a:rPr lang="en-US" dirty="0"/>
              <a:t>/c to reach </a:t>
            </a:r>
            <a:r>
              <a:rPr lang="en-US" dirty="0" err="1"/>
              <a:t>muon</a:t>
            </a:r>
            <a:r>
              <a:rPr lang="en-US" dirty="0"/>
              <a:t> stations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3" r="15379" b="26053"/>
          <a:stretch/>
        </p:blipFill>
        <p:spPr bwMode="auto">
          <a:xfrm>
            <a:off x="19665" y="3886200"/>
            <a:ext cx="314599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14800" y="3048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Symbol"/>
              </a:rPr>
              <a:t>..but not the  one (</a:t>
            </a:r>
            <a:r>
              <a:rPr lang="en-US" dirty="0" err="1">
                <a:sym typeface="Symbol"/>
              </a:rPr>
              <a:t>p</a:t>
            </a:r>
            <a:r>
              <a:rPr lang="en-US" baseline="-25000" dirty="0" err="1">
                <a:sym typeface="Symbol"/>
              </a:rPr>
              <a:t>T</a:t>
            </a:r>
            <a:r>
              <a:rPr lang="en-US" dirty="0">
                <a:sym typeface="Symbol"/>
              </a:rPr>
              <a:t> &gt; 0 everywhere)  </a:t>
            </a:r>
            <a:endParaRPr lang="it-IT"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372569" y="1014601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6477000"/>
            <a:ext cx="483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Prompt and B-decay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are measured </a:t>
            </a:r>
            <a:endParaRPr lang="it-IT" dirty="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733800" y="2081401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1" y="24049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dirty="0" err="1">
                <a:sym typeface="Symbol"/>
              </a:rPr>
              <a:t>Midrapidity</a:t>
            </a:r>
            <a:r>
              <a:rPr lang="en-US" dirty="0">
                <a:sym typeface="Symbol"/>
              </a:rPr>
              <a:t>: </a:t>
            </a:r>
            <a:r>
              <a:rPr lang="en-US" dirty="0" err="1">
                <a:sym typeface="Symbol"/>
              </a:rPr>
              <a:t>p</a:t>
            </a:r>
            <a:r>
              <a:rPr lang="en-US" baseline="-25000" dirty="0" err="1">
                <a:sym typeface="Symbol"/>
              </a:rPr>
              <a:t>T</a:t>
            </a:r>
            <a:r>
              <a:rPr lang="en-US" dirty="0">
                <a:sym typeface="Symbol"/>
              </a:rPr>
              <a:t>&gt;6.5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/c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Forward </a:t>
            </a:r>
            <a:r>
              <a:rPr lang="en-US" dirty="0">
                <a:sym typeface="Symbol"/>
              </a:rPr>
              <a:t>rapidity: </a:t>
            </a:r>
            <a:r>
              <a:rPr lang="en-US" dirty="0" err="1">
                <a:sym typeface="Symbol"/>
              </a:rPr>
              <a:t>p</a:t>
            </a:r>
            <a:r>
              <a:rPr lang="en-US" baseline="-25000" dirty="0" err="1">
                <a:sym typeface="Symbol"/>
              </a:rPr>
              <a:t>T</a:t>
            </a:r>
            <a:r>
              <a:rPr lang="en-US" dirty="0">
                <a:sym typeface="Symbol"/>
              </a:rPr>
              <a:t>&gt;3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/c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325866" y="6471794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18BAC-40E8-469D-9BE9-5DCFBE4772C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95967" y="137433"/>
            <a:ext cx="8382000" cy="646331"/>
          </a:xfrm>
          <a:prstGeom prst="rect">
            <a:avLst/>
          </a:prstGeom>
          <a:solidFill>
            <a:srgbClr val="0070C0"/>
          </a:solidFill>
          <a:ln w="28575" algn="ctr">
            <a:solidFill>
              <a:srgbClr val="0099FF"/>
            </a:solidFill>
            <a:miter lim="800000"/>
            <a:headEnd/>
            <a:tailEnd/>
          </a:ln>
          <a:effectLst>
            <a:glow rad="139700">
              <a:schemeClr val="accent6">
                <a:alpha val="40000"/>
              </a:schemeClr>
            </a:glow>
            <a:outerShdw dist="35921" dir="2700000" algn="ctr" rotWithShape="0">
              <a:schemeClr val="bg1">
                <a:lumMod val="65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 smtClean="0">
                <a:solidFill>
                  <a:schemeClr val="bg1"/>
                </a:solidFill>
                <a:sym typeface="Symbol"/>
              </a:rPr>
              <a:t>Quarkonium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 production</a:t>
            </a:r>
            <a:endParaRPr lang="en-US" sz="3600" baseline="30000" dirty="0" smtClean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50" y="989618"/>
            <a:ext cx="450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Quarkonium</a:t>
            </a:r>
            <a:r>
              <a:rPr lang="en-US" dirty="0" smtClean="0"/>
              <a:t> production can proceed: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371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directly in the interaction of the initial </a:t>
            </a:r>
            <a:r>
              <a:rPr lang="en-US" dirty="0" err="1">
                <a:solidFill>
                  <a:srgbClr val="0000FF"/>
                </a:solidFill>
              </a:rPr>
              <a:t>partons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via </a:t>
            </a:r>
            <a:r>
              <a:rPr lang="en-US" dirty="0">
                <a:solidFill>
                  <a:srgbClr val="0000FF"/>
                </a:solidFill>
              </a:rPr>
              <a:t>the decay of heavier hadrons (feed-down)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7829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1511" y="2173069"/>
            <a:ext cx="563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J/</a:t>
            </a:r>
            <a:r>
              <a:rPr lang="en-US" dirty="0" smtClean="0">
                <a:sym typeface="Symbol"/>
              </a:rPr>
              <a:t> (at CDF/LHC energies)</a:t>
            </a:r>
            <a:r>
              <a:rPr lang="en-US" dirty="0" smtClean="0"/>
              <a:t> the contributing mechanisms are: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1259292" y="3000376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production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292" y="3429000"/>
            <a:ext cx="4215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Feed-down from higher </a:t>
            </a:r>
            <a:r>
              <a:rPr lang="en-US" dirty="0" err="1" smtClean="0">
                <a:solidFill>
                  <a:srgbClr val="0000FF"/>
                </a:solidFill>
              </a:rPr>
              <a:t>charmonium</a:t>
            </a:r>
            <a:r>
              <a:rPr lang="en-US" dirty="0" smtClean="0">
                <a:solidFill>
                  <a:srgbClr val="0000FF"/>
                </a:solidFill>
              </a:rPr>
              <a:t> states:</a:t>
            </a:r>
          </a:p>
          <a:p>
            <a:r>
              <a:rPr lang="en-US" dirty="0" smtClean="0"/>
              <a:t>~ 8% from </a:t>
            </a:r>
            <a:r>
              <a:rPr lang="en-US" dirty="0" smtClean="0">
                <a:sym typeface="Symbol"/>
              </a:rPr>
              <a:t>(2S), ~25% from </a:t>
            </a:r>
            <a:r>
              <a:rPr lang="en-US" baseline="-25000" dirty="0" smtClean="0">
                <a:sym typeface="Symbol"/>
              </a:rPr>
              <a:t>c</a:t>
            </a:r>
            <a:endParaRPr lang="it-IT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292" y="4690444"/>
            <a:ext cx="347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 decay</a:t>
            </a:r>
          </a:p>
          <a:p>
            <a:r>
              <a:rPr lang="en-US" dirty="0" smtClean="0"/>
              <a:t>contribution is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dependent</a:t>
            </a:r>
          </a:p>
          <a:p>
            <a:r>
              <a:rPr lang="en-US" dirty="0" smtClean="0"/>
              <a:t>~10% at p</a:t>
            </a:r>
            <a:r>
              <a:rPr lang="en-US" baseline="-25000" dirty="0" smtClean="0"/>
              <a:t>T</a:t>
            </a:r>
            <a:r>
              <a:rPr lang="en-US" dirty="0" smtClean="0"/>
              <a:t>~1.5GeV/c</a:t>
            </a:r>
            <a:endParaRPr lang="it-IT" dirty="0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978933" y="3064668"/>
            <a:ext cx="272010" cy="225425"/>
          </a:xfrm>
          <a:prstGeom prst="rightArrow">
            <a:avLst>
              <a:gd name="adj1" fmla="val 50000"/>
              <a:gd name="adj2" fmla="val 3380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957775" y="3472377"/>
            <a:ext cx="272010" cy="225425"/>
          </a:xfrm>
          <a:prstGeom prst="rightArrow">
            <a:avLst>
              <a:gd name="adj1" fmla="val 50000"/>
              <a:gd name="adj2" fmla="val 3380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965192" y="4733821"/>
            <a:ext cx="272010" cy="225425"/>
          </a:xfrm>
          <a:prstGeom prst="rightArrow">
            <a:avLst>
              <a:gd name="adj1" fmla="val 50000"/>
              <a:gd name="adj2" fmla="val 3380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3" name="Left Brace 12"/>
          <p:cNvSpPr/>
          <p:nvPr/>
        </p:nvSpPr>
        <p:spPr bwMode="auto">
          <a:xfrm>
            <a:off x="807485" y="2895600"/>
            <a:ext cx="45719" cy="147637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807485" y="4733928"/>
            <a:ext cx="45719" cy="63817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-5400000">
            <a:off x="54950" y="341941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Prompt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-5400000">
            <a:off x="-48771" y="4835083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Displaced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682816" y="5943600"/>
            <a:ext cx="44547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Feed down </a:t>
            </a:r>
            <a:r>
              <a:rPr lang="en-US" dirty="0" smtClean="0"/>
              <a:t>and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from B, if not properly taken into account, may </a:t>
            </a:r>
            <a:r>
              <a:rPr lang="en-US" dirty="0"/>
              <a:t>affect physics conclusions</a:t>
            </a:r>
            <a:endParaRPr lang="it-IT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310"/>
          <a:stretch>
            <a:fillRect/>
          </a:stretch>
        </p:blipFill>
        <p:spPr bwMode="auto">
          <a:xfrm>
            <a:off x="5357529" y="4395792"/>
            <a:ext cx="3621087" cy="24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096000" y="1600201"/>
            <a:ext cx="3200400" cy="2795592"/>
            <a:chOff x="5943600" y="1600201"/>
            <a:chExt cx="3200400" cy="2795592"/>
          </a:xfrm>
        </p:grpSpPr>
        <p:graphicFrame>
          <p:nvGraphicFramePr>
            <p:cNvPr id="27" name="Chart 26"/>
            <p:cNvGraphicFramePr/>
            <p:nvPr>
              <p:extLst>
                <p:ext uri="{D42A27DB-BD31-4B8C-83A1-F6EECF244321}">
                  <p14:modId xmlns:p14="http://schemas.microsoft.com/office/powerpoint/2010/main" val="2479609257"/>
                </p:ext>
              </p:extLst>
            </p:nvPr>
          </p:nvGraphicFramePr>
          <p:xfrm>
            <a:off x="5943600" y="1600201"/>
            <a:ext cx="3200400" cy="2795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696200" y="2750125"/>
              <a:ext cx="87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Direct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60%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0745" y="3255820"/>
              <a:ext cx="1083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B decay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0%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1936" y="2410690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Feed Down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30%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09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3" grpId="0" animBg="1"/>
      <p:bldP spid="19" grpId="0" animBg="1"/>
      <p:bldP spid="20" grpId="0"/>
      <p:bldP spid="22" grpId="0"/>
      <p:bldP spid="23" grpId="0"/>
      <p:bldP spid="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00600" cy="464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585837" y="159412"/>
            <a:ext cx="4177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ALICE and CMS J/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295400"/>
            <a:ext cx="440876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5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" y="1143000"/>
            <a:ext cx="8835821" cy="523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393669" y="159412"/>
            <a:ext cx="4562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ALICE and ATLAS J/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4311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695910" y="159412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(2S)/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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0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54203" y="159412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From suppression…to (re)combination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006" y="1189672"/>
            <a:ext cx="4826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Differences in the binding energies of the </a:t>
            </a:r>
            <a:r>
              <a:rPr lang="en-US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quarkonium</a:t>
            </a: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states lead to a sequential melting of the states with increasing temperature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en-US" sz="1200" dirty="0" err="1" smtClean="0">
                <a:ea typeface="Verdana" pitchFamily="34" charset="0"/>
                <a:cs typeface="Verdana" pitchFamily="34" charset="0"/>
              </a:rPr>
              <a:t>Digal,Petrecki,Satz</a:t>
            </a:r>
            <a:r>
              <a:rPr lang="en-US" sz="1200" dirty="0" smtClean="0">
                <a:ea typeface="Verdana" pitchFamily="34" charset="0"/>
                <a:cs typeface="Verdana" pitchFamily="34" charset="0"/>
              </a:rPr>
              <a:t>  PRD 64(2001) 0940150)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thermometer of the initial QGP temperature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6200" y="122066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99898" y="3320142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4325"/>
            <a:ext cx="3924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57575"/>
            <a:ext cx="3971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533400" y="3276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the energy of the collision the cc pair multiplicity increases</a:t>
            </a:r>
            <a:endParaRPr lang="it-IT" dirty="0"/>
          </a:p>
        </p:txBody>
      </p:sp>
      <p:sp>
        <p:nvSpPr>
          <p:cNvPr id="144" name="TextBox 143"/>
          <p:cNvSpPr txBox="1"/>
          <p:nvPr/>
        </p:nvSpPr>
        <p:spPr>
          <a:xfrm>
            <a:off x="516643" y="5983069"/>
            <a:ext cx="847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An enhancement via (re)combination of cc pairs producing </a:t>
            </a:r>
            <a:r>
              <a:rPr lang="en-US" dirty="0" err="1" smtClean="0">
                <a:solidFill>
                  <a:srgbClr val="0066FF"/>
                </a:solidFill>
              </a:rPr>
              <a:t>quarkonia</a:t>
            </a:r>
            <a:r>
              <a:rPr lang="en-US" dirty="0" smtClean="0">
                <a:solidFill>
                  <a:srgbClr val="0066FF"/>
                </a:solidFill>
              </a:rPr>
              <a:t> can take place at </a:t>
            </a:r>
            <a:r>
              <a:rPr lang="en-US" dirty="0" err="1" smtClean="0">
                <a:solidFill>
                  <a:srgbClr val="0066FF"/>
                </a:solidFill>
              </a:rPr>
              <a:t>hadronization</a:t>
            </a:r>
            <a:r>
              <a:rPr lang="en-US" dirty="0" smtClean="0">
                <a:solidFill>
                  <a:srgbClr val="0066FF"/>
                </a:solidFill>
              </a:rPr>
              <a:t> or during QGP stage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4800" y="6581001"/>
            <a:ext cx="850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 Braun-</a:t>
            </a:r>
            <a:r>
              <a:rPr lang="en-US" sz="1200" dirty="0" err="1" smtClean="0"/>
              <a:t>Muzinger</a:t>
            </a:r>
            <a:r>
              <a:rPr lang="en-US" sz="1200" dirty="0" smtClean="0"/>
              <a:t> and J. </a:t>
            </a:r>
            <a:r>
              <a:rPr lang="en-US" sz="1200" dirty="0" err="1" smtClean="0"/>
              <a:t>Stachel</a:t>
            </a:r>
            <a:r>
              <a:rPr lang="en-US" sz="1200" dirty="0" smtClean="0"/>
              <a:t>,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B490(2000) 196, R. </a:t>
            </a:r>
            <a:r>
              <a:rPr lang="en-US" sz="1200" dirty="0" err="1" smtClean="0"/>
              <a:t>Thews</a:t>
            </a:r>
            <a:r>
              <a:rPr lang="en-US" sz="1200" dirty="0" smtClean="0"/>
              <a:t> et al, Phys.ReV.C63:054905(2001)</a:t>
            </a:r>
            <a:endParaRPr lang="it-IT" sz="12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5334000" y="972839"/>
            <a:ext cx="3381046" cy="2478956"/>
            <a:chOff x="760557" y="990600"/>
            <a:chExt cx="4198220" cy="3201698"/>
          </a:xfrm>
        </p:grpSpPr>
        <p:grpSp>
          <p:nvGrpSpPr>
            <p:cNvPr id="269" name="Group 268"/>
            <p:cNvGrpSpPr/>
            <p:nvPr/>
          </p:nvGrpSpPr>
          <p:grpSpPr>
            <a:xfrm>
              <a:off x="760557" y="2313742"/>
              <a:ext cx="1687873" cy="397908"/>
              <a:chOff x="1065363" y="2332790"/>
              <a:chExt cx="1687873" cy="397908"/>
            </a:xfrm>
          </p:grpSpPr>
          <p:sp>
            <p:nvSpPr>
              <p:cNvPr id="292" name="TextBox 291"/>
              <p:cNvSpPr txBox="1"/>
              <p:nvPr/>
            </p:nvSpPr>
            <p:spPr>
              <a:xfrm>
                <a:off x="1065363" y="233279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FFFF"/>
                    </a:solidFill>
                    <a:sym typeface="Symbol"/>
                  </a:rPr>
                  <a:t>(2S)</a:t>
                </a:r>
                <a:endParaRPr lang="it-IT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2352164" y="236136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FFFF"/>
                    </a:solidFill>
                    <a:sym typeface="Symbol"/>
                  </a:rPr>
                  <a:t></a:t>
                </a:r>
                <a:r>
                  <a:rPr lang="it-IT" b="1" baseline="-25000" dirty="0" smtClean="0">
                    <a:solidFill>
                      <a:srgbClr val="FFFFFF"/>
                    </a:solidFill>
                    <a:sym typeface="Symbol"/>
                  </a:rPr>
                  <a:t>c</a:t>
                </a:r>
                <a:endParaRPr lang="it-IT" b="1" baseline="-25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0" name="TextBox 269"/>
            <p:cNvSpPr txBox="1"/>
            <p:nvPr/>
          </p:nvSpPr>
          <p:spPr>
            <a:xfrm>
              <a:off x="3168861" y="3223673"/>
              <a:ext cx="104067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T&gt;&gt;</a:t>
              </a:r>
              <a:r>
                <a:rPr lang="en-US" b="1" dirty="0" err="1" smtClean="0"/>
                <a:t>T</a:t>
              </a:r>
              <a:r>
                <a:rPr lang="en-US" sz="2800" b="1" baseline="-25000" dirty="0" err="1" smtClean="0"/>
                <a:t>c</a:t>
              </a:r>
              <a:endParaRPr lang="it-IT" sz="2800" b="1" baseline="-25000" dirty="0"/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3813607" y="990600"/>
              <a:ext cx="1145170" cy="3201698"/>
              <a:chOff x="7465430" y="3124200"/>
              <a:chExt cx="1145170" cy="3201698"/>
            </a:xfrm>
          </p:grpSpPr>
          <p:sp>
            <p:nvSpPr>
              <p:cNvPr id="272" name="AutoShape 9"/>
              <p:cNvSpPr>
                <a:spLocks noChangeArrowheads="1"/>
              </p:cNvSpPr>
              <p:nvPr/>
            </p:nvSpPr>
            <p:spPr bwMode="auto">
              <a:xfrm>
                <a:off x="8156947" y="3124200"/>
                <a:ext cx="275154" cy="3132153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3" name="Oval 10"/>
              <p:cNvSpPr>
                <a:spLocks noChangeArrowheads="1"/>
              </p:cNvSpPr>
              <p:nvPr/>
            </p:nvSpPr>
            <p:spPr bwMode="auto">
              <a:xfrm>
                <a:off x="7968573" y="5733328"/>
                <a:ext cx="642027" cy="592570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4" name="Rectangle 11"/>
              <p:cNvSpPr>
                <a:spLocks noChangeArrowheads="1"/>
              </p:cNvSpPr>
              <p:nvPr/>
            </p:nvSpPr>
            <p:spPr bwMode="auto">
              <a:xfrm>
                <a:off x="8226191" y="3676648"/>
                <a:ext cx="180000" cy="216000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275" name="Group 12"/>
              <p:cNvGrpSpPr>
                <a:grpSpLocks/>
              </p:cNvGrpSpPr>
              <p:nvPr/>
            </p:nvGrpSpPr>
            <p:grpSpPr bwMode="auto">
              <a:xfrm rot="10800000">
                <a:off x="8194622" y="3236986"/>
                <a:ext cx="91718" cy="2370277"/>
                <a:chOff x="768" y="1296"/>
                <a:chExt cx="96" cy="1200"/>
              </a:xfrm>
            </p:grpSpPr>
            <p:sp>
              <p:nvSpPr>
                <p:cNvPr id="286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7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8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9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9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9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276" name="Group 19"/>
              <p:cNvGrpSpPr>
                <a:grpSpLocks/>
              </p:cNvGrpSpPr>
              <p:nvPr/>
            </p:nvGrpSpPr>
            <p:grpSpPr bwMode="auto">
              <a:xfrm rot="10800000" flipH="1">
                <a:off x="8194622" y="3515167"/>
                <a:ext cx="103182" cy="2370277"/>
                <a:chOff x="768" y="1296"/>
                <a:chExt cx="96" cy="1200"/>
              </a:xfrm>
            </p:grpSpPr>
            <p:sp>
              <p:nvSpPr>
                <p:cNvPr id="280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1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2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3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4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5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277" name="AutoShape 32"/>
              <p:cNvSpPr>
                <a:spLocks noChangeArrowheads="1"/>
              </p:cNvSpPr>
              <p:nvPr/>
            </p:nvSpPr>
            <p:spPr bwMode="auto">
              <a:xfrm rot="1037806">
                <a:off x="8073711" y="5821388"/>
                <a:ext cx="182608" cy="33768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7465430" y="4088482"/>
                <a:ext cx="836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c</a:t>
                </a:r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79" name="Straight Connector 278"/>
              <p:cNvCxnSpPr/>
              <p:nvPr/>
            </p:nvCxnSpPr>
            <p:spPr bwMode="auto">
              <a:xfrm>
                <a:off x="7886961" y="4330300"/>
                <a:ext cx="396000" cy="503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94" name="Group 293"/>
          <p:cNvGrpSpPr/>
          <p:nvPr/>
        </p:nvGrpSpPr>
        <p:grpSpPr>
          <a:xfrm>
            <a:off x="5272732" y="972839"/>
            <a:ext cx="3441252" cy="2478956"/>
            <a:chOff x="593398" y="130838"/>
            <a:chExt cx="4272977" cy="3201698"/>
          </a:xfrm>
        </p:grpSpPr>
        <p:grpSp>
          <p:nvGrpSpPr>
            <p:cNvPr id="295" name="Group 294"/>
            <p:cNvGrpSpPr/>
            <p:nvPr/>
          </p:nvGrpSpPr>
          <p:grpSpPr>
            <a:xfrm>
              <a:off x="593398" y="130838"/>
              <a:ext cx="4272977" cy="3201698"/>
              <a:chOff x="4337623" y="3124200"/>
              <a:chExt cx="4272977" cy="3201698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4337623" y="4143376"/>
                <a:ext cx="3014050" cy="1005840"/>
                <a:chOff x="990606" y="2028824"/>
                <a:chExt cx="3014050" cy="1005840"/>
              </a:xfrm>
            </p:grpSpPr>
            <p:grpSp>
              <p:nvGrpSpPr>
                <p:cNvPr id="320" name="Group 319"/>
                <p:cNvGrpSpPr/>
                <p:nvPr/>
              </p:nvGrpSpPr>
              <p:grpSpPr>
                <a:xfrm>
                  <a:off x="990606" y="2028824"/>
                  <a:ext cx="1005840" cy="1005840"/>
                  <a:chOff x="990606" y="2057400"/>
                  <a:chExt cx="1005840" cy="1005840"/>
                </a:xfrm>
              </p:grpSpPr>
              <p:sp>
                <p:nvSpPr>
                  <p:cNvPr id="327" name="Oval 326"/>
                  <p:cNvSpPr>
                    <a:spLocks noChangeAspect="1"/>
                  </p:cNvSpPr>
                  <p:nvPr/>
                </p:nvSpPr>
                <p:spPr bwMode="auto">
                  <a:xfrm>
                    <a:off x="990606" y="2057400"/>
                    <a:ext cx="1005840" cy="1005840"/>
                  </a:xfrm>
                  <a:prstGeom prst="ellipse">
                    <a:avLst/>
                  </a:prstGeom>
                  <a:gradFill flip="none" rotWithShape="1">
                    <a:gsLst>
                      <a:gs pos="93000">
                        <a:srgbClr val="33CC33"/>
                      </a:gs>
                      <a:gs pos="29000">
                        <a:srgbClr val="66FF33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8" name="TextBox 327"/>
                  <p:cNvSpPr txBox="1"/>
                  <p:nvPr/>
                </p:nvSpPr>
                <p:spPr>
                  <a:xfrm>
                    <a:off x="1065363" y="2361366"/>
                    <a:ext cx="9204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b="1" dirty="0" smtClean="0">
                        <a:solidFill>
                          <a:srgbClr val="FFFFFF"/>
                        </a:solidFill>
                        <a:sym typeface="Symbol"/>
                      </a:rPr>
                      <a:t>(2S)</a:t>
                    </a:r>
                    <a:endParaRPr lang="it-IT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3042877" y="2245995"/>
                  <a:ext cx="961779" cy="628650"/>
                  <a:chOff x="3728677" y="2245995"/>
                  <a:chExt cx="961779" cy="628650"/>
                </a:xfrm>
              </p:grpSpPr>
              <p:sp>
                <p:nvSpPr>
                  <p:cNvPr id="325" name="Oval 324"/>
                  <p:cNvSpPr>
                    <a:spLocks noChangeAspect="1"/>
                  </p:cNvSpPr>
                  <p:nvPr/>
                </p:nvSpPr>
                <p:spPr bwMode="auto">
                  <a:xfrm>
                    <a:off x="3810000" y="2245995"/>
                    <a:ext cx="641482" cy="628650"/>
                  </a:xfrm>
                  <a:prstGeom prst="ellipse">
                    <a:avLst/>
                  </a:prstGeom>
                  <a:gradFill flip="none" rotWithShape="1">
                    <a:gsLst>
                      <a:gs pos="93000">
                        <a:srgbClr val="0000FF"/>
                      </a:gs>
                      <a:gs pos="29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6" name="TextBox 325"/>
                  <p:cNvSpPr txBox="1"/>
                  <p:nvPr/>
                </p:nvSpPr>
                <p:spPr>
                  <a:xfrm>
                    <a:off x="3728677" y="2394431"/>
                    <a:ext cx="961779" cy="3975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ϒ(1S)</a:t>
                    </a:r>
                    <a:endParaRPr lang="it-IT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2133600" y="2141220"/>
                  <a:ext cx="838200" cy="838200"/>
                  <a:chOff x="2470288" y="2141220"/>
                  <a:chExt cx="838200" cy="838200"/>
                </a:xfrm>
              </p:grpSpPr>
              <p:sp>
                <p:nvSpPr>
                  <p:cNvPr id="323" name="Oval 322"/>
                  <p:cNvSpPr/>
                  <p:nvPr/>
                </p:nvSpPr>
                <p:spPr bwMode="auto">
                  <a:xfrm>
                    <a:off x="2470288" y="2141220"/>
                    <a:ext cx="838200" cy="838200"/>
                  </a:xfrm>
                  <a:prstGeom prst="ellipse">
                    <a:avLst/>
                  </a:prstGeom>
                  <a:gradFill flip="none" rotWithShape="1">
                    <a:gsLst>
                      <a:gs pos="93000">
                        <a:srgbClr val="C00000"/>
                      </a:gs>
                      <a:gs pos="29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24" name="TextBox 323"/>
                  <p:cNvSpPr txBox="1"/>
                  <p:nvPr/>
                </p:nvSpPr>
                <p:spPr>
                  <a:xfrm>
                    <a:off x="2688852" y="2361366"/>
                    <a:ext cx="1847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it-IT" b="1" baseline="-250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298" name="TextBox 297"/>
              <p:cNvSpPr txBox="1"/>
              <p:nvPr/>
            </p:nvSpPr>
            <p:spPr>
              <a:xfrm>
                <a:off x="6820684" y="5357273"/>
                <a:ext cx="840295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T&lt;</a:t>
                </a:r>
                <a:r>
                  <a:rPr lang="en-US" b="1" dirty="0" err="1" smtClean="0"/>
                  <a:t>T</a:t>
                </a:r>
                <a:r>
                  <a:rPr lang="en-US" sz="2800" b="1" baseline="-25000" dirty="0" err="1" smtClean="0"/>
                  <a:t>c</a:t>
                </a:r>
                <a:endParaRPr lang="it-IT" sz="2800" b="1" baseline="-25000" dirty="0"/>
              </a:p>
            </p:txBody>
          </p:sp>
          <p:grpSp>
            <p:nvGrpSpPr>
              <p:cNvPr id="299" name="Group 298"/>
              <p:cNvGrpSpPr/>
              <p:nvPr/>
            </p:nvGrpSpPr>
            <p:grpSpPr>
              <a:xfrm>
                <a:off x="7465430" y="3124200"/>
                <a:ext cx="1145170" cy="3201698"/>
                <a:chOff x="7465430" y="3124200"/>
                <a:chExt cx="1145170" cy="3201698"/>
              </a:xfrm>
            </p:grpSpPr>
            <p:sp>
              <p:nvSpPr>
                <p:cNvPr id="300" name="AutoShape 9"/>
                <p:cNvSpPr>
                  <a:spLocks noChangeArrowheads="1"/>
                </p:cNvSpPr>
                <p:nvPr/>
              </p:nvSpPr>
              <p:spPr bwMode="auto">
                <a:xfrm>
                  <a:off x="8156947" y="3124200"/>
                  <a:ext cx="275154" cy="3132153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01" name="Oval 10"/>
                <p:cNvSpPr>
                  <a:spLocks noChangeArrowheads="1"/>
                </p:cNvSpPr>
                <p:nvPr/>
              </p:nvSpPr>
              <p:spPr bwMode="auto">
                <a:xfrm>
                  <a:off x="7968573" y="5733328"/>
                  <a:ext cx="642027" cy="592570"/>
                </a:xfrm>
                <a:prstGeom prst="ellipse">
                  <a:avLst/>
                </a:prstGeom>
                <a:solidFill>
                  <a:srgbClr val="6699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02" name="Rectangle 11"/>
                <p:cNvSpPr>
                  <a:spLocks noChangeArrowheads="1"/>
                </p:cNvSpPr>
                <p:nvPr/>
              </p:nvSpPr>
              <p:spPr bwMode="auto">
                <a:xfrm>
                  <a:off x="8219738" y="4913710"/>
                  <a:ext cx="183436" cy="821633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303" name="Group 12"/>
                <p:cNvGrpSpPr>
                  <a:grpSpLocks/>
                </p:cNvGrpSpPr>
                <p:nvPr/>
              </p:nvGrpSpPr>
              <p:grpSpPr bwMode="auto">
                <a:xfrm rot="10800000">
                  <a:off x="8194622" y="3236986"/>
                  <a:ext cx="91718" cy="2370277"/>
                  <a:chOff x="768" y="1296"/>
                  <a:chExt cx="96" cy="1200"/>
                </a:xfrm>
              </p:grpSpPr>
              <p:sp>
                <p:nvSpPr>
                  <p:cNvPr id="314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5" name="Line 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5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6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7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01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9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4" name="Group 19"/>
                <p:cNvGrpSpPr>
                  <a:grpSpLocks/>
                </p:cNvGrpSpPr>
                <p:nvPr/>
              </p:nvGrpSpPr>
              <p:grpSpPr bwMode="auto">
                <a:xfrm rot="10800000" flipH="1">
                  <a:off x="8194622" y="3515167"/>
                  <a:ext cx="103182" cy="2370277"/>
                  <a:chOff x="768" y="1296"/>
                  <a:chExt cx="96" cy="1200"/>
                </a:xfrm>
              </p:grpSpPr>
              <p:sp>
                <p:nvSpPr>
                  <p:cNvPr id="308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09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5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0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7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1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01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2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3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305" name="AutoShape 32"/>
                <p:cNvSpPr>
                  <a:spLocks noChangeArrowheads="1"/>
                </p:cNvSpPr>
                <p:nvPr/>
              </p:nvSpPr>
              <p:spPr bwMode="auto">
                <a:xfrm rot="1037806">
                  <a:off x="8073711" y="5821388"/>
                  <a:ext cx="182608" cy="33768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06" name="TextBox 305"/>
                <p:cNvSpPr txBox="1"/>
                <p:nvPr/>
              </p:nvSpPr>
              <p:spPr>
                <a:xfrm>
                  <a:off x="7465430" y="4088482"/>
                  <a:ext cx="8365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</a:rPr>
                    <a:t>c</a:t>
                  </a:r>
                  <a:endParaRPr lang="it-IT" b="1" baseline="-25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7886961" y="4330300"/>
                  <a:ext cx="396000" cy="503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96" name="Rectangle 295"/>
            <p:cNvSpPr/>
            <p:nvPr/>
          </p:nvSpPr>
          <p:spPr>
            <a:xfrm>
              <a:off x="1828800" y="1459468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FFFF"/>
                  </a:solidFill>
                  <a:sym typeface="Symbol"/>
                </a:rPr>
                <a:t>J/</a:t>
              </a:r>
              <a:endParaRPr lang="it-IT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34000" y="963936"/>
            <a:ext cx="3381046" cy="2478956"/>
            <a:chOff x="1408518" y="3429748"/>
            <a:chExt cx="4198220" cy="3201698"/>
          </a:xfrm>
        </p:grpSpPr>
        <p:grpSp>
          <p:nvGrpSpPr>
            <p:cNvPr id="330" name="Group 329"/>
            <p:cNvGrpSpPr/>
            <p:nvPr/>
          </p:nvGrpSpPr>
          <p:grpSpPr>
            <a:xfrm>
              <a:off x="1408518" y="3429748"/>
              <a:ext cx="4198220" cy="3201698"/>
              <a:chOff x="760557" y="990600"/>
              <a:chExt cx="4198220" cy="3201698"/>
            </a:xfrm>
          </p:grpSpPr>
          <p:grpSp>
            <p:nvGrpSpPr>
              <p:cNvPr id="332" name="Group 331"/>
              <p:cNvGrpSpPr/>
              <p:nvPr/>
            </p:nvGrpSpPr>
            <p:grpSpPr>
              <a:xfrm>
                <a:off x="760557" y="2122172"/>
                <a:ext cx="2956980" cy="838200"/>
                <a:chOff x="1065363" y="2141220"/>
                <a:chExt cx="2956980" cy="838200"/>
              </a:xfrm>
            </p:grpSpPr>
            <p:sp>
              <p:nvSpPr>
                <p:cNvPr id="355" name="TextBox 354"/>
                <p:cNvSpPr txBox="1"/>
                <p:nvPr/>
              </p:nvSpPr>
              <p:spPr>
                <a:xfrm>
                  <a:off x="1065363" y="2332790"/>
                  <a:ext cx="9204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(2S)</a:t>
                  </a:r>
                  <a:endParaRPr lang="it-IT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6" name="Group 355"/>
                <p:cNvGrpSpPr/>
                <p:nvPr/>
              </p:nvGrpSpPr>
              <p:grpSpPr>
                <a:xfrm>
                  <a:off x="3060564" y="2245995"/>
                  <a:ext cx="961779" cy="628650"/>
                  <a:chOff x="3746364" y="2245995"/>
                  <a:chExt cx="961779" cy="628650"/>
                </a:xfrm>
              </p:grpSpPr>
              <p:sp>
                <p:nvSpPr>
                  <p:cNvPr id="360" name="Oval 359"/>
                  <p:cNvSpPr>
                    <a:spLocks noChangeAspect="1"/>
                  </p:cNvSpPr>
                  <p:nvPr/>
                </p:nvSpPr>
                <p:spPr bwMode="auto">
                  <a:xfrm>
                    <a:off x="3810000" y="2245995"/>
                    <a:ext cx="641482" cy="628650"/>
                  </a:xfrm>
                  <a:prstGeom prst="ellipse">
                    <a:avLst/>
                  </a:prstGeom>
                  <a:gradFill flip="none" rotWithShape="1">
                    <a:gsLst>
                      <a:gs pos="93000">
                        <a:srgbClr val="0000FF"/>
                      </a:gs>
                      <a:gs pos="29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61" name="TextBox 360"/>
                  <p:cNvSpPr txBox="1"/>
                  <p:nvPr/>
                </p:nvSpPr>
                <p:spPr>
                  <a:xfrm>
                    <a:off x="3746364" y="2390862"/>
                    <a:ext cx="961779" cy="3975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ϒ(1S)</a:t>
                    </a:r>
                    <a:endParaRPr lang="it-IT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57" name="Group 356"/>
                <p:cNvGrpSpPr/>
                <p:nvPr/>
              </p:nvGrpSpPr>
              <p:grpSpPr>
                <a:xfrm>
                  <a:off x="2109993" y="2141220"/>
                  <a:ext cx="861807" cy="838200"/>
                  <a:chOff x="2446681" y="2141220"/>
                  <a:chExt cx="861807" cy="838200"/>
                </a:xfrm>
              </p:grpSpPr>
              <p:sp>
                <p:nvSpPr>
                  <p:cNvPr id="358" name="Oval 357"/>
                  <p:cNvSpPr/>
                  <p:nvPr/>
                </p:nvSpPr>
                <p:spPr bwMode="auto">
                  <a:xfrm>
                    <a:off x="2470288" y="2141220"/>
                    <a:ext cx="838200" cy="838200"/>
                  </a:xfrm>
                  <a:prstGeom prst="ellipse">
                    <a:avLst/>
                  </a:prstGeom>
                  <a:gradFill flip="none" rotWithShape="1">
                    <a:gsLst>
                      <a:gs pos="93000">
                        <a:srgbClr val="C00000"/>
                      </a:gs>
                      <a:gs pos="29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59" name="TextBox 358"/>
                  <p:cNvSpPr txBox="1"/>
                  <p:nvPr/>
                </p:nvSpPr>
                <p:spPr>
                  <a:xfrm>
                    <a:off x="2446681" y="2361366"/>
                    <a:ext cx="184731" cy="256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it-IT" sz="1600" b="1" baseline="-250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333" name="TextBox 332"/>
              <p:cNvSpPr txBox="1"/>
              <p:nvPr/>
            </p:nvSpPr>
            <p:spPr>
              <a:xfrm>
                <a:off x="3168861" y="3223673"/>
                <a:ext cx="840295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T~T</a:t>
                </a:r>
                <a:r>
                  <a:rPr lang="en-US" sz="2800" b="1" baseline="-25000" dirty="0" err="1" smtClean="0"/>
                  <a:t>c</a:t>
                </a:r>
                <a:endParaRPr lang="it-IT" sz="2800" b="1" baseline="-25000" dirty="0"/>
              </a:p>
            </p:txBody>
          </p:sp>
          <p:grpSp>
            <p:nvGrpSpPr>
              <p:cNvPr id="334" name="Group 333"/>
              <p:cNvGrpSpPr/>
              <p:nvPr/>
            </p:nvGrpSpPr>
            <p:grpSpPr>
              <a:xfrm>
                <a:off x="3813607" y="990600"/>
                <a:ext cx="1145170" cy="3201698"/>
                <a:chOff x="7465430" y="3124200"/>
                <a:chExt cx="1145170" cy="3201698"/>
              </a:xfrm>
            </p:grpSpPr>
            <p:sp>
              <p:nvSpPr>
                <p:cNvPr id="335" name="AutoShape 9"/>
                <p:cNvSpPr>
                  <a:spLocks noChangeArrowheads="1"/>
                </p:cNvSpPr>
                <p:nvPr/>
              </p:nvSpPr>
              <p:spPr bwMode="auto">
                <a:xfrm>
                  <a:off x="8156947" y="3124200"/>
                  <a:ext cx="275154" cy="3132153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36" name="Oval 10"/>
                <p:cNvSpPr>
                  <a:spLocks noChangeArrowheads="1"/>
                </p:cNvSpPr>
                <p:nvPr/>
              </p:nvSpPr>
              <p:spPr bwMode="auto">
                <a:xfrm>
                  <a:off x="7968573" y="5733328"/>
                  <a:ext cx="642027" cy="592570"/>
                </a:xfrm>
                <a:prstGeom prst="ellipse">
                  <a:avLst/>
                </a:prstGeom>
                <a:solidFill>
                  <a:srgbClr val="6699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37" name="Rectangle 11"/>
                <p:cNvSpPr>
                  <a:spLocks noChangeArrowheads="1"/>
                </p:cNvSpPr>
                <p:nvPr/>
              </p:nvSpPr>
              <p:spPr bwMode="auto">
                <a:xfrm>
                  <a:off x="8219738" y="4326824"/>
                  <a:ext cx="180000" cy="1512000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338" name="Group 12"/>
                <p:cNvGrpSpPr>
                  <a:grpSpLocks/>
                </p:cNvGrpSpPr>
                <p:nvPr/>
              </p:nvGrpSpPr>
              <p:grpSpPr bwMode="auto">
                <a:xfrm rot="10800000">
                  <a:off x="8194622" y="3236986"/>
                  <a:ext cx="91718" cy="2370277"/>
                  <a:chOff x="768" y="1296"/>
                  <a:chExt cx="96" cy="1200"/>
                </a:xfrm>
              </p:grpSpPr>
              <p:sp>
                <p:nvSpPr>
                  <p:cNvPr id="349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0" name="Line 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5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1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7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2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01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3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4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39" name="Group 19"/>
                <p:cNvGrpSpPr>
                  <a:grpSpLocks/>
                </p:cNvGrpSpPr>
                <p:nvPr/>
              </p:nvGrpSpPr>
              <p:grpSpPr bwMode="auto">
                <a:xfrm rot="10800000" flipH="1">
                  <a:off x="8194622" y="3515167"/>
                  <a:ext cx="103182" cy="2370277"/>
                  <a:chOff x="768" y="1296"/>
                  <a:chExt cx="96" cy="1200"/>
                </a:xfrm>
              </p:grpSpPr>
              <p:sp>
                <p:nvSpPr>
                  <p:cNvPr id="343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44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5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45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7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46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01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47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48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340" name="AutoShape 32"/>
                <p:cNvSpPr>
                  <a:spLocks noChangeArrowheads="1"/>
                </p:cNvSpPr>
                <p:nvPr/>
              </p:nvSpPr>
              <p:spPr bwMode="auto">
                <a:xfrm rot="1037806">
                  <a:off x="8073711" y="5821388"/>
                  <a:ext cx="182608" cy="33768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7465430" y="4088482"/>
                  <a:ext cx="8365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</a:rPr>
                    <a:t>c</a:t>
                  </a:r>
                  <a:endParaRPr lang="it-IT" b="1" baseline="-25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42" name="Straight Connector 341"/>
                <p:cNvCxnSpPr/>
                <p:nvPr/>
              </p:nvCxnSpPr>
              <p:spPr bwMode="auto">
                <a:xfrm>
                  <a:off x="7886961" y="4330300"/>
                  <a:ext cx="396000" cy="503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31" name="Rectangle 330"/>
            <p:cNvSpPr/>
            <p:nvPr/>
          </p:nvSpPr>
          <p:spPr>
            <a:xfrm>
              <a:off x="2574592" y="479575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FFFF"/>
                  </a:solidFill>
                  <a:sym typeface="Symbol"/>
                </a:rPr>
                <a:t>J/</a:t>
              </a:r>
              <a:endParaRPr lang="it-IT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5332938" y="963936"/>
            <a:ext cx="3381046" cy="2478956"/>
            <a:chOff x="1408518" y="3429748"/>
            <a:chExt cx="4198220" cy="3201698"/>
          </a:xfrm>
        </p:grpSpPr>
        <p:grpSp>
          <p:nvGrpSpPr>
            <p:cNvPr id="363" name="Group 362"/>
            <p:cNvGrpSpPr/>
            <p:nvPr/>
          </p:nvGrpSpPr>
          <p:grpSpPr>
            <a:xfrm>
              <a:off x="1408518" y="3429748"/>
              <a:ext cx="4198220" cy="3201698"/>
              <a:chOff x="760557" y="990600"/>
              <a:chExt cx="4198220" cy="3201698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760557" y="2226947"/>
                <a:ext cx="2956980" cy="628650"/>
                <a:chOff x="1065363" y="2245995"/>
                <a:chExt cx="2956980" cy="628650"/>
              </a:xfrm>
            </p:grpSpPr>
            <p:sp>
              <p:nvSpPr>
                <p:cNvPr id="388" name="TextBox 387"/>
                <p:cNvSpPr txBox="1"/>
                <p:nvPr/>
              </p:nvSpPr>
              <p:spPr>
                <a:xfrm>
                  <a:off x="1065363" y="2332790"/>
                  <a:ext cx="9204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(2S)</a:t>
                  </a:r>
                  <a:endParaRPr lang="it-IT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89" name="Group 388"/>
                <p:cNvGrpSpPr/>
                <p:nvPr/>
              </p:nvGrpSpPr>
              <p:grpSpPr>
                <a:xfrm>
                  <a:off x="3060564" y="2245995"/>
                  <a:ext cx="961779" cy="628650"/>
                  <a:chOff x="3746364" y="2245995"/>
                  <a:chExt cx="961779" cy="628650"/>
                </a:xfrm>
              </p:grpSpPr>
              <p:sp>
                <p:nvSpPr>
                  <p:cNvPr id="391" name="Oval 390"/>
                  <p:cNvSpPr>
                    <a:spLocks noChangeAspect="1"/>
                  </p:cNvSpPr>
                  <p:nvPr/>
                </p:nvSpPr>
                <p:spPr bwMode="auto">
                  <a:xfrm>
                    <a:off x="3810000" y="2245995"/>
                    <a:ext cx="641482" cy="628650"/>
                  </a:xfrm>
                  <a:prstGeom prst="ellipse">
                    <a:avLst/>
                  </a:prstGeom>
                  <a:gradFill flip="none" rotWithShape="1">
                    <a:gsLst>
                      <a:gs pos="93000">
                        <a:srgbClr val="0000FF"/>
                      </a:gs>
                      <a:gs pos="29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392" name="TextBox 391"/>
                  <p:cNvSpPr txBox="1"/>
                  <p:nvPr/>
                </p:nvSpPr>
                <p:spPr>
                  <a:xfrm>
                    <a:off x="3746364" y="2390862"/>
                    <a:ext cx="961779" cy="3975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ϒ(1S)</a:t>
                    </a:r>
                    <a:endParaRPr lang="it-IT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90" name="TextBox 389"/>
                <p:cNvSpPr txBox="1"/>
                <p:nvPr/>
              </p:nvSpPr>
              <p:spPr>
                <a:xfrm>
                  <a:off x="2109993" y="2361366"/>
                  <a:ext cx="184731" cy="256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it-IT" sz="1600" b="1" baseline="-250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3168861" y="3223673"/>
                <a:ext cx="1054037" cy="398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T~3T</a:t>
                </a:r>
                <a:r>
                  <a:rPr lang="en-US" sz="2800" b="1" baseline="-25000" dirty="0" smtClean="0"/>
                  <a:t>c</a:t>
                </a:r>
                <a:endParaRPr lang="it-IT" sz="2800" b="1" baseline="-25000" dirty="0"/>
              </a:p>
            </p:txBody>
          </p:sp>
          <p:grpSp>
            <p:nvGrpSpPr>
              <p:cNvPr id="367" name="Group 366"/>
              <p:cNvGrpSpPr/>
              <p:nvPr/>
            </p:nvGrpSpPr>
            <p:grpSpPr>
              <a:xfrm>
                <a:off x="3813607" y="990600"/>
                <a:ext cx="1145170" cy="3201698"/>
                <a:chOff x="7465430" y="3124200"/>
                <a:chExt cx="1145170" cy="3201698"/>
              </a:xfrm>
            </p:grpSpPr>
            <p:sp>
              <p:nvSpPr>
                <p:cNvPr id="368" name="AutoShape 9"/>
                <p:cNvSpPr>
                  <a:spLocks noChangeArrowheads="1"/>
                </p:cNvSpPr>
                <p:nvPr/>
              </p:nvSpPr>
              <p:spPr bwMode="auto">
                <a:xfrm>
                  <a:off x="8156947" y="3124200"/>
                  <a:ext cx="275154" cy="3132153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69" name="Oval 10"/>
                <p:cNvSpPr>
                  <a:spLocks noChangeArrowheads="1"/>
                </p:cNvSpPr>
                <p:nvPr/>
              </p:nvSpPr>
              <p:spPr bwMode="auto">
                <a:xfrm>
                  <a:off x="7968573" y="5733328"/>
                  <a:ext cx="642027" cy="592570"/>
                </a:xfrm>
                <a:prstGeom prst="ellipse">
                  <a:avLst/>
                </a:prstGeom>
                <a:solidFill>
                  <a:srgbClr val="6699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70" name="Rectangle 11"/>
                <p:cNvSpPr>
                  <a:spLocks noChangeArrowheads="1"/>
                </p:cNvSpPr>
                <p:nvPr/>
              </p:nvSpPr>
              <p:spPr bwMode="auto">
                <a:xfrm>
                  <a:off x="8219738" y="3949464"/>
                  <a:ext cx="180000" cy="1965864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371" name="Group 12"/>
                <p:cNvGrpSpPr>
                  <a:grpSpLocks/>
                </p:cNvGrpSpPr>
                <p:nvPr/>
              </p:nvGrpSpPr>
              <p:grpSpPr bwMode="auto">
                <a:xfrm rot="10800000">
                  <a:off x="8194622" y="3236986"/>
                  <a:ext cx="91718" cy="2370277"/>
                  <a:chOff x="768" y="1296"/>
                  <a:chExt cx="96" cy="1200"/>
                </a:xfrm>
              </p:grpSpPr>
              <p:sp>
                <p:nvSpPr>
                  <p:cNvPr id="382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3" name="Line 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5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4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7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5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01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6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7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2" name="Group 19"/>
                <p:cNvGrpSpPr>
                  <a:grpSpLocks/>
                </p:cNvGrpSpPr>
                <p:nvPr/>
              </p:nvGrpSpPr>
              <p:grpSpPr bwMode="auto">
                <a:xfrm rot="10800000" flipH="1">
                  <a:off x="8194622" y="3515167"/>
                  <a:ext cx="103182" cy="2370277"/>
                  <a:chOff x="768" y="1296"/>
                  <a:chExt cx="96" cy="1200"/>
                </a:xfrm>
              </p:grpSpPr>
              <p:sp>
                <p:nvSpPr>
                  <p:cNvPr id="376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5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7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01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1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373" name="AutoShape 32"/>
                <p:cNvSpPr>
                  <a:spLocks noChangeArrowheads="1"/>
                </p:cNvSpPr>
                <p:nvPr/>
              </p:nvSpPr>
              <p:spPr bwMode="auto">
                <a:xfrm rot="1037806">
                  <a:off x="8073711" y="5821388"/>
                  <a:ext cx="182608" cy="33768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74" name="TextBox 373"/>
                <p:cNvSpPr txBox="1"/>
                <p:nvPr/>
              </p:nvSpPr>
              <p:spPr>
                <a:xfrm>
                  <a:off x="7465430" y="4088482"/>
                  <a:ext cx="8365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</a:rPr>
                    <a:t>c</a:t>
                  </a:r>
                  <a:endParaRPr lang="it-IT" b="1" baseline="-25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75" name="Straight Connector 374"/>
                <p:cNvCxnSpPr/>
                <p:nvPr/>
              </p:nvCxnSpPr>
              <p:spPr bwMode="auto">
                <a:xfrm>
                  <a:off x="7886961" y="4330300"/>
                  <a:ext cx="396000" cy="503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64" name="Rectangle 363"/>
            <p:cNvSpPr/>
            <p:nvPr/>
          </p:nvSpPr>
          <p:spPr>
            <a:xfrm>
              <a:off x="2574592" y="479575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FFFF"/>
                  </a:solidFill>
                  <a:sym typeface="Symbol"/>
                </a:rPr>
                <a:t>J/</a:t>
              </a:r>
              <a:endParaRPr lang="it-IT" b="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204452" y="3654438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956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r="1553"/>
          <a:stretch/>
        </p:blipFill>
        <p:spPr bwMode="auto">
          <a:xfrm>
            <a:off x="208935" y="1104901"/>
            <a:ext cx="8645342" cy="544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411634" y="159412"/>
            <a:ext cx="6526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CMS: </a:t>
            </a:r>
            <a:r>
              <a:rPr lang="it-IT" sz="3200" dirty="0">
                <a:solidFill>
                  <a:schemeClr val="bg1"/>
                </a:solidFill>
                <a:sym typeface="Symbol"/>
              </a:rPr>
              <a:t>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theoretical comparison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/>
          <a:stretch/>
        </p:blipFill>
        <p:spPr bwMode="auto">
          <a:xfrm>
            <a:off x="381000" y="1066800"/>
            <a:ext cx="8458200" cy="55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253739" y="159412"/>
            <a:ext cx="6841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ALICE: </a:t>
            </a:r>
            <a:r>
              <a:rPr lang="it-IT" sz="3200" dirty="0">
                <a:solidFill>
                  <a:schemeClr val="bg1"/>
                </a:solidFill>
                <a:sym typeface="Symbol"/>
              </a:rPr>
              <a:t>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theoretical comparison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7"/>
          <a:stretch/>
        </p:blipFill>
        <p:spPr bwMode="auto">
          <a:xfrm>
            <a:off x="88170" y="1066800"/>
            <a:ext cx="905583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253739" y="159412"/>
            <a:ext cx="6841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ALICE: </a:t>
            </a:r>
            <a:r>
              <a:rPr lang="it-IT" sz="3200" dirty="0">
                <a:solidFill>
                  <a:schemeClr val="bg1"/>
                </a:solidFill>
                <a:sym typeface="Symbol"/>
              </a:rPr>
              <a:t>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theoretical comparison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5753139" cy="117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0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E174A-6E15-475E-93E5-9323627054C0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96200" cy="51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rocess 9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233705" y="159412"/>
            <a:ext cx="6882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ALICE: influence of B feed-down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2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947446" y="159412"/>
            <a:ext cx="545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sym typeface="Symbol"/>
              </a:rPr>
              <a:t>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nS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)/</a:t>
            </a:r>
            <a:r>
              <a:rPr lang="it-IT" sz="3200" dirty="0">
                <a:solidFill>
                  <a:schemeClr val="bg1"/>
                </a:solidFill>
                <a:sym typeface="Symbol"/>
              </a:rPr>
              <a:t> 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(1S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double ratio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0" y="890520"/>
            <a:ext cx="4813620" cy="465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5285" y="5506477"/>
            <a:ext cx="3636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ym typeface="Wingdings" pitchFamily="2" charset="2"/>
              </a:rPr>
              <a:t>no strong centrality dependence of </a:t>
            </a:r>
            <a:r>
              <a:rPr lang="en-US" sz="1600" dirty="0"/>
              <a:t>ϒ(2S)/ϒ(1S) double ratio </a:t>
            </a:r>
            <a:endParaRPr lang="it-IT" sz="1600" dirty="0"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8658" y="5545946"/>
            <a:ext cx="3938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upper </a:t>
            </a:r>
            <a:r>
              <a:rPr lang="it-IT" sz="1600" dirty="0"/>
              <a:t>limit on </a:t>
            </a:r>
            <a:r>
              <a:rPr lang="el-GR" sz="1600" dirty="0"/>
              <a:t>ϒ(3</a:t>
            </a:r>
            <a:r>
              <a:rPr lang="it-IT" sz="1600" dirty="0"/>
              <a:t>S): centrality integrated value: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52400" y="559467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449635"/>
              </p:ext>
            </p:extLst>
          </p:nvPr>
        </p:nvGraphicFramePr>
        <p:xfrm>
          <a:off x="712458" y="6160218"/>
          <a:ext cx="2870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0" name="Equation" r:id="rId4" imgW="2349360" imgH="507960" progId="Equation.3">
                  <p:embed/>
                </p:oleObj>
              </mc:Choice>
              <mc:Fallback>
                <p:oleObj name="Equation" r:id="rId4" imgW="2349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58" y="6160218"/>
                        <a:ext cx="2870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60999"/>
              </p:ext>
            </p:extLst>
          </p:nvPr>
        </p:nvGraphicFramePr>
        <p:xfrm>
          <a:off x="4505250" y="6162675"/>
          <a:ext cx="41100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1" name="Equation" r:id="rId6" imgW="3365280" imgH="507960" progId="Equation.3">
                  <p:embed/>
                </p:oleObj>
              </mc:Choice>
              <mc:Fallback>
                <p:oleObj name="Equation" r:id="rId6" imgW="3365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250" y="6162675"/>
                        <a:ext cx="41100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217658" y="558267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6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pic>
        <p:nvPicPr>
          <p:cNvPr id="3" name="Picture 2" descr="C:\Users\Roberta\Application Data\SSH\temp\RFB_Y_theory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7742"/>
            <a:ext cx="626044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267376" y="159412"/>
            <a:ext cx="81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FB</a:t>
            </a:r>
            <a:endParaRPr lang="it-IT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1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00502" y="159412"/>
            <a:ext cx="814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can we measure medium effects?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599" y="3962400"/>
            <a:ext cx="3748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are medium effects  </a:t>
            </a:r>
          </a:p>
          <a:p>
            <a:r>
              <a:rPr lang="en-US" sz="2000" dirty="0">
                <a:solidFill>
                  <a:srgbClr val="0099FF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99FF"/>
                </a:solidFill>
                <a:sym typeface="Wingdings" pitchFamily="2" charset="2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000" i="1" dirty="0">
                <a:solidFill>
                  <a:srgbClr val="0070C0"/>
                </a:solidFill>
                <a:sym typeface="Wingdings" pitchFamily="2" charset="2"/>
              </a:rPr>
              <a:t>R</a:t>
            </a:r>
            <a:r>
              <a:rPr lang="en-US" sz="2000" baseline="-25000" dirty="0">
                <a:solidFill>
                  <a:srgbClr val="0070C0"/>
                </a:solidFill>
                <a:sym typeface="Wingdings" pitchFamily="2" charset="2"/>
              </a:rPr>
              <a:t>AA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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 1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202" y="2551093"/>
            <a:ext cx="6664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yield scales with the number of binary collisions 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000" i="1" dirty="0" smtClean="0">
                <a:solidFill>
                  <a:srgbClr val="0070C0"/>
                </a:solidFill>
                <a:sym typeface="Wingdings" pitchFamily="2" charset="2"/>
              </a:rPr>
              <a:t>R</a:t>
            </a:r>
            <a:r>
              <a:rPr lang="en-US" sz="2000" baseline="-25000" dirty="0" smtClean="0">
                <a:solidFill>
                  <a:srgbClr val="0070C0"/>
                </a:solidFill>
                <a:sym typeface="Wingdings" pitchFamily="2" charset="2"/>
              </a:rPr>
              <a:t>AA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 = 1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03006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Nuclear modification factor </a:t>
            </a:r>
            <a:r>
              <a:rPr lang="en-US" b="1" i="1" dirty="0" smtClean="0">
                <a:solidFill>
                  <a:srgbClr val="0066FF"/>
                </a:solidFill>
              </a:rPr>
              <a:t>R</a:t>
            </a:r>
            <a:r>
              <a:rPr lang="en-US" b="1" baseline="-25000" dirty="0" smtClean="0">
                <a:solidFill>
                  <a:srgbClr val="0066FF"/>
                </a:solidFill>
              </a:rPr>
              <a:t>AA</a:t>
            </a:r>
            <a:r>
              <a:rPr lang="en-US" dirty="0" smtClean="0"/>
              <a:t>:</a:t>
            </a:r>
            <a:endParaRPr lang="it-IT" baseline="-25000" dirty="0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51799" y="2623623"/>
            <a:ext cx="304800" cy="225425"/>
          </a:xfrm>
          <a:prstGeom prst="rightArrow">
            <a:avLst>
              <a:gd name="adj1" fmla="val 50000"/>
              <a:gd name="adj2" fmla="val 3380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28600" y="4005282"/>
            <a:ext cx="304800" cy="225425"/>
          </a:xfrm>
          <a:prstGeom prst="rightArrow">
            <a:avLst>
              <a:gd name="adj1" fmla="val 50000"/>
              <a:gd name="adj2" fmla="val 3380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99898" y="1066800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4176252" y="4440270"/>
            <a:ext cx="5090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Hot Medium effects: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sz="1600" dirty="0" err="1" smtClean="0"/>
              <a:t>quarkonium</a:t>
            </a:r>
            <a:r>
              <a:rPr lang="en-US" sz="1600" dirty="0" smtClean="0"/>
              <a:t> suppression 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sz="1600" dirty="0" smtClean="0"/>
              <a:t>enhancement due to recombination</a:t>
            </a:r>
            <a:endParaRPr lang="it-IT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3112500"/>
            <a:ext cx="4261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Cold Nuclear Matter effects (CNM):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sz="1600" dirty="0" smtClean="0"/>
              <a:t>Nuclear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shadowing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sz="1600" dirty="0" smtClean="0"/>
              <a:t>Parton energy loss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sz="1600" dirty="0" smtClean="0"/>
              <a:t>cc in medium dissociation</a:t>
            </a:r>
            <a:endParaRPr lang="it-IT" sz="1600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198443" y="5638800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7" name="Rectangle 26"/>
          <p:cNvSpPr/>
          <p:nvPr/>
        </p:nvSpPr>
        <p:spPr>
          <a:xfrm>
            <a:off x="609600" y="5638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itchFamily="34" charset="0"/>
              </a:rPr>
              <a:t>knowledge of </a:t>
            </a:r>
            <a:r>
              <a:rPr lang="en-US" dirty="0" smtClean="0">
                <a:cs typeface="Arial" pitchFamily="34" charset="0"/>
              </a:rPr>
              <a:t>CNM effects fundamental </a:t>
            </a:r>
            <a:r>
              <a:rPr lang="en-US" dirty="0">
                <a:cs typeface="Arial" pitchFamily="34" charset="0"/>
              </a:rPr>
              <a:t>to disentangle genuine QGP </a:t>
            </a:r>
            <a:r>
              <a:rPr lang="en-US" dirty="0" smtClean="0">
                <a:cs typeface="Arial" pitchFamily="34" charset="0"/>
              </a:rPr>
              <a:t>induced suppression </a:t>
            </a:r>
            <a:r>
              <a:rPr lang="en-US" dirty="0">
                <a:cs typeface="Arial" pitchFamily="34" charset="0"/>
              </a:rPr>
              <a:t>in </a:t>
            </a:r>
            <a:r>
              <a:rPr lang="en-US" dirty="0" smtClean="0">
                <a:cs typeface="Arial" pitchFamily="34" charset="0"/>
              </a:rPr>
              <a:t>AA</a:t>
            </a:r>
            <a:endParaRPr lang="en-US" dirty="0">
              <a:cs typeface="Arial" pitchFamily="34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1279701" y="6396554"/>
            <a:ext cx="304800" cy="225425"/>
          </a:xfrm>
          <a:prstGeom prst="rightArrow">
            <a:avLst>
              <a:gd name="adj1" fmla="val 50000"/>
              <a:gd name="adj2" fmla="val 3380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9" name="TextBox 28"/>
          <p:cNvSpPr txBox="1"/>
          <p:nvPr/>
        </p:nvSpPr>
        <p:spPr>
          <a:xfrm>
            <a:off x="1584500" y="6324600"/>
            <a:ext cx="641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need </a:t>
            </a:r>
            <a:r>
              <a:rPr lang="en-US" dirty="0" err="1" smtClean="0">
                <a:solidFill>
                  <a:srgbClr val="0066FF"/>
                </a:solidFill>
              </a:rPr>
              <a:t>infos</a:t>
            </a:r>
            <a:r>
              <a:rPr lang="en-US" dirty="0" smtClean="0">
                <a:solidFill>
                  <a:srgbClr val="0066FF"/>
                </a:solidFill>
              </a:rPr>
              <a:t> on </a:t>
            </a:r>
            <a:r>
              <a:rPr lang="en-US" dirty="0" err="1" smtClean="0">
                <a:solidFill>
                  <a:srgbClr val="0066FF"/>
                </a:solidFill>
              </a:rPr>
              <a:t>quarkonium</a:t>
            </a:r>
            <a:r>
              <a:rPr lang="en-US" dirty="0" smtClean="0">
                <a:solidFill>
                  <a:srgbClr val="0066FF"/>
                </a:solidFill>
              </a:rPr>
              <a:t> production in </a:t>
            </a:r>
            <a:r>
              <a:rPr lang="en-US" dirty="0" err="1" smtClean="0">
                <a:solidFill>
                  <a:srgbClr val="0066FF"/>
                </a:solidFill>
              </a:rPr>
              <a:t>pA</a:t>
            </a:r>
            <a:r>
              <a:rPr lang="en-US" dirty="0" smtClean="0">
                <a:solidFill>
                  <a:srgbClr val="0066FF"/>
                </a:solidFill>
              </a:rPr>
              <a:t> collisions!</a:t>
            </a:r>
            <a:endParaRPr lang="it-IT" dirty="0">
              <a:solidFill>
                <a:srgbClr val="0066FF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46761"/>
              </p:ext>
            </p:extLst>
          </p:nvPr>
        </p:nvGraphicFramePr>
        <p:xfrm>
          <a:off x="5749925" y="1200150"/>
          <a:ext cx="24034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9" name="Equation" r:id="rId3" imgW="1117440" imgH="469800" progId="Equation.3">
                  <p:embed/>
                </p:oleObj>
              </mc:Choice>
              <mc:Fallback>
                <p:oleObj name="Equation" r:id="rId3" imgW="111744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1200150"/>
                        <a:ext cx="2403475" cy="1009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40231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 </a:t>
            </a:r>
            <a:r>
              <a:rPr lang="en-US" dirty="0" err="1"/>
              <a:t>quarkonium</a:t>
            </a:r>
            <a:r>
              <a:rPr lang="en-US" dirty="0"/>
              <a:t> yield in AA with the </a:t>
            </a:r>
            <a:r>
              <a:rPr lang="en-US" dirty="0" err="1"/>
              <a:t>pp</a:t>
            </a:r>
            <a:r>
              <a:rPr lang="en-US" dirty="0"/>
              <a:t> one, scaled by a geometrical factor (from </a:t>
            </a:r>
            <a:r>
              <a:rPr lang="en-US" dirty="0" err="1"/>
              <a:t>Glauber</a:t>
            </a:r>
            <a:r>
              <a:rPr lang="en-US" dirty="0"/>
              <a:t> model)</a:t>
            </a:r>
            <a:endParaRPr lang="it-IT" baseline="-25000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4053348" y="3070038"/>
            <a:ext cx="228600" cy="2281170"/>
          </a:xfrm>
          <a:prstGeom prst="leftBrace">
            <a:avLst/>
          </a:prstGeom>
          <a:noFill/>
          <a:ln w="381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662948" y="3947652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6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berta\Documents\QM2011 Student Day\RAA_2011_fw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b="2422"/>
          <a:stretch/>
        </p:blipFill>
        <p:spPr bwMode="auto">
          <a:xfrm>
            <a:off x="76200" y="1690300"/>
            <a:ext cx="3951495" cy="37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283433" y="159412"/>
            <a:ext cx="6734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From “low energy” experiments…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3236" y="1006824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64192" y="990600"/>
            <a:ext cx="406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Charmonium</a:t>
            </a:r>
            <a:r>
              <a:rPr lang="en-US" dirty="0" smtClean="0"/>
              <a:t> production deeply investigated at</a:t>
            </a: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4654663" y="3027741"/>
            <a:ext cx="4536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RHIC: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stronger 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suppression at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forward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rapidities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SPS vs. RHIC: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similar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 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pattern 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versus </a:t>
            </a:r>
            <a:r>
              <a:rPr lang="it-IT" dirty="0" smtClean="0">
                <a:ea typeface="Verdana" pitchFamily="34" charset="0"/>
                <a:cs typeface="Verdana" pitchFamily="34" charset="0"/>
                <a:sym typeface="Symbol"/>
              </a:rPr>
              <a:t>centrality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  <a:sym typeface="Symbol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654663" y="2602159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Puzzles from SPS and RHIC</a:t>
            </a:r>
            <a:endParaRPr lang="en-US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328652" y="2651228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333764" y="2110277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564" y="2068448"/>
            <a:ext cx="379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Observation of J/</a:t>
            </a:r>
            <a:r>
              <a:rPr lang="en-US" dirty="0" smtClean="0">
                <a:solidFill>
                  <a:srgbClr val="0066FF"/>
                </a:solidFill>
                <a:sym typeface="Symbol"/>
              </a:rPr>
              <a:t> suppression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392639" y="4662328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4904" y="464758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final theoretical explanation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1202579" y="5489138"/>
            <a:ext cx="710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ea typeface="Verdana" pitchFamily="34" charset="0"/>
                <a:cs typeface="Verdana" pitchFamily="34" charset="0"/>
              </a:rPr>
              <a:t>D</a:t>
            </a:r>
            <a:r>
              <a:rPr lang="en-US" dirty="0" smtClean="0">
                <a:solidFill>
                  <a:srgbClr val="0066FF"/>
                </a:solidFill>
                <a:ea typeface="Verdana" pitchFamily="34" charset="0"/>
                <a:cs typeface="Verdana" pitchFamily="34" charset="0"/>
              </a:rPr>
              <a:t>ecisive inputs expected from LHC results, </a:t>
            </a:r>
            <a:r>
              <a:rPr lang="en-US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having access to: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64117" y="5867400"/>
            <a:ext cx="53224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eaLnBrk="0" hangingPunct="0"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igher energy</a:t>
            </a:r>
            <a:endParaRPr lang="it-IT" sz="18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larger cc multiplicity</a:t>
            </a:r>
          </a:p>
          <a:p>
            <a:pPr marL="285750" indent="-285750"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other </a:t>
            </a:r>
            <a:r>
              <a:rPr lang="it-IT" sz="1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quarkonium </a:t>
            </a:r>
            <a:r>
              <a:rPr lang="it-IT" sz="1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states (bottomonium</a:t>
            </a:r>
            <a:r>
              <a:rPr lang="it-IT" sz="1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914400" y="5503886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5153" y="953869"/>
            <a:ext cx="414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 </a:t>
            </a:r>
            <a:r>
              <a:rPr lang="en-US" sz="1600" dirty="0" smtClean="0"/>
              <a:t>(NA50, NA60) </a:t>
            </a:r>
            <a:r>
              <a:rPr lang="en-US" sz="1600" dirty="0">
                <a:sym typeface="Symbol"/>
              </a:rPr>
              <a:t></a:t>
            </a:r>
            <a:r>
              <a:rPr lang="en-US" sz="1600" dirty="0" err="1">
                <a:sym typeface="Symbol"/>
              </a:rPr>
              <a:t>s</a:t>
            </a:r>
            <a:r>
              <a:rPr lang="en-US" sz="1600" baseline="-25000" dirty="0" err="1">
                <a:sym typeface="Symbol"/>
              </a:rPr>
              <a:t>NN</a:t>
            </a:r>
            <a:r>
              <a:rPr lang="en-US" sz="1600" dirty="0">
                <a:sym typeface="Symbol"/>
              </a:rPr>
              <a:t> = 17 </a:t>
            </a:r>
            <a:r>
              <a:rPr lang="en-US" sz="1600" dirty="0" err="1" smtClean="0">
                <a:sym typeface="Symbol"/>
              </a:rPr>
              <a:t>GeV</a:t>
            </a:r>
            <a:endParaRPr lang="en-US" sz="1600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RHIC </a:t>
            </a:r>
            <a:r>
              <a:rPr lang="en-US" sz="1600" dirty="0" smtClean="0">
                <a:sym typeface="Symbol"/>
              </a:rPr>
              <a:t>(PHENIX,STAR)</a:t>
            </a: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</a:t>
            </a:r>
            <a:r>
              <a:rPr lang="en-US" sz="1600" dirty="0" err="1">
                <a:sym typeface="Symbol"/>
              </a:rPr>
              <a:t>s</a:t>
            </a:r>
            <a:r>
              <a:rPr lang="en-US" sz="1600" baseline="-25000" dirty="0" err="1">
                <a:sym typeface="Symbol"/>
              </a:rPr>
              <a:t>NN</a:t>
            </a:r>
            <a:r>
              <a:rPr lang="en-US" sz="1600" dirty="0">
                <a:sym typeface="Symbol"/>
              </a:rPr>
              <a:t> = </a:t>
            </a:r>
            <a:r>
              <a:rPr lang="en-US" sz="1600" dirty="0" smtClean="0">
                <a:sym typeface="Symbol"/>
              </a:rPr>
              <a:t>200 </a:t>
            </a:r>
            <a:r>
              <a:rPr lang="en-US" sz="1600" dirty="0" err="1" smtClean="0">
                <a:sym typeface="Symbol"/>
              </a:rPr>
              <a:t>GeV</a:t>
            </a:r>
            <a:endParaRPr lang="en-US" sz="1600" dirty="0">
              <a:sym typeface="Symbol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4409956" y="914400"/>
            <a:ext cx="153672" cy="762000"/>
          </a:xfrm>
          <a:prstGeom prst="leftBrace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3971" y="4202048"/>
            <a:ext cx="411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it-IT" dirty="0">
                <a:solidFill>
                  <a:srgbClr val="0066FF"/>
                </a:solidFill>
                <a:ea typeface="Verdana" pitchFamily="34" charset="0"/>
                <a:cs typeface="Verdana" pitchFamily="34" charset="0"/>
              </a:rPr>
              <a:t>Hint for (re)combination at RHIC?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328652" y="1904380"/>
            <a:ext cx="45719" cy="16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99156" y="1963372"/>
            <a:ext cx="4714654" cy="311253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20496" y="2030633"/>
            <a:ext cx="4822810" cy="3010360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70155" y="5471689"/>
            <a:ext cx="7283245" cy="1322166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628001"/>
            <a:ext cx="2234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Eur.Phys.J.C71:1534,2011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033252" y="62484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940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043473" y="159412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… to LHC data!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8846" y="2024359"/>
            <a:ext cx="125867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9FF"/>
                </a:solidFill>
              </a:rPr>
              <a:t>ALICE</a:t>
            </a:r>
            <a:endParaRPr lang="it-IT" sz="2800" dirty="0">
              <a:solidFill>
                <a:srgbClr val="0099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4393121"/>
            <a:ext cx="982961" cy="57554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9FF"/>
                </a:solidFill>
              </a:rPr>
              <a:t>CMS</a:t>
            </a:r>
            <a:endParaRPr lang="it-IT" sz="2800" dirty="0">
              <a:solidFill>
                <a:srgbClr val="0099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360" y="3221695"/>
            <a:ext cx="131927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99FF"/>
                </a:solidFill>
              </a:rPr>
              <a:t>ATLAS</a:t>
            </a:r>
            <a:endParaRPr lang="it-IT" sz="2800" dirty="0">
              <a:solidFill>
                <a:srgbClr val="0099FF"/>
              </a:solidFill>
            </a:endParaRPr>
          </a:p>
        </p:txBody>
      </p:sp>
      <p:grpSp>
        <p:nvGrpSpPr>
          <p:cNvPr id="44" name="Group 79"/>
          <p:cNvGrpSpPr>
            <a:grpSpLocks/>
          </p:cNvGrpSpPr>
          <p:nvPr/>
        </p:nvGrpSpPr>
        <p:grpSpPr bwMode="auto">
          <a:xfrm>
            <a:off x="6797404" y="3656822"/>
            <a:ext cx="1965325" cy="1662430"/>
            <a:chOff x="1104" y="2688"/>
            <a:chExt cx="1536" cy="1181"/>
          </a:xfrm>
        </p:grpSpPr>
        <p:grpSp>
          <p:nvGrpSpPr>
            <p:cNvPr id="45" name="Group 64"/>
            <p:cNvGrpSpPr>
              <a:grpSpLocks/>
            </p:cNvGrpSpPr>
            <p:nvPr/>
          </p:nvGrpSpPr>
          <p:grpSpPr bwMode="auto">
            <a:xfrm>
              <a:off x="1104" y="2973"/>
              <a:ext cx="1536" cy="896"/>
              <a:chOff x="1056" y="2496"/>
              <a:chExt cx="2976" cy="1536"/>
            </a:xfrm>
          </p:grpSpPr>
          <p:pic>
            <p:nvPicPr>
              <p:cNvPr id="47" name="Picture 6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79" r="39001" b="55582"/>
              <a:stretch>
                <a:fillRect/>
              </a:stretch>
            </p:blipFill>
            <p:spPr bwMode="auto">
              <a:xfrm>
                <a:off x="1104" y="2496"/>
                <a:ext cx="2928" cy="1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ectangle 66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15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1566" y="2688"/>
              <a:ext cx="14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78"/>
          <p:cNvGrpSpPr>
            <a:grpSpLocks/>
          </p:cNvGrpSpPr>
          <p:nvPr/>
        </p:nvGrpSpPr>
        <p:grpSpPr bwMode="auto">
          <a:xfrm>
            <a:off x="6753225" y="2613025"/>
            <a:ext cx="1781175" cy="1349375"/>
            <a:chOff x="2976" y="1056"/>
            <a:chExt cx="1392" cy="1055"/>
          </a:xfrm>
        </p:grpSpPr>
        <p:pic>
          <p:nvPicPr>
            <p:cNvPr id="50" name="Picture 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18" r="39001"/>
            <a:stretch>
              <a:fillRect/>
            </a:stretch>
          </p:blipFill>
          <p:spPr bwMode="auto">
            <a:xfrm>
              <a:off x="2976" y="1293"/>
              <a:ext cx="1392" cy="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 Box 71"/>
            <p:cNvSpPr txBox="1">
              <a:spLocks noChangeArrowheads="1"/>
            </p:cNvSpPr>
            <p:nvPr/>
          </p:nvSpPr>
          <p:spPr bwMode="auto">
            <a:xfrm>
              <a:off x="3361" y="1056"/>
              <a:ext cx="14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77"/>
          <p:cNvGrpSpPr>
            <a:grpSpLocks/>
          </p:cNvGrpSpPr>
          <p:nvPr/>
        </p:nvGrpSpPr>
        <p:grpSpPr bwMode="auto">
          <a:xfrm>
            <a:off x="6999287" y="1462548"/>
            <a:ext cx="1535113" cy="1366838"/>
            <a:chOff x="1056" y="1008"/>
            <a:chExt cx="1200" cy="1069"/>
          </a:xfrm>
        </p:grpSpPr>
        <p:pic>
          <p:nvPicPr>
            <p:cNvPr id="53" name="Picture 7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97"/>
              <a:ext cx="120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75"/>
            <p:cNvSpPr txBox="1">
              <a:spLocks noChangeArrowheads="1"/>
            </p:cNvSpPr>
            <p:nvPr/>
          </p:nvSpPr>
          <p:spPr bwMode="auto">
            <a:xfrm>
              <a:off x="1392" y="1008"/>
              <a:ext cx="14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674690" y="1772565"/>
            <a:ext cx="3752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>
                <a:sym typeface="Symbol"/>
              </a:rPr>
              <a:t>, </a:t>
            </a:r>
            <a:r>
              <a:rPr lang="en-US" dirty="0" smtClean="0">
                <a:sym typeface="Symbol"/>
              </a:rPr>
              <a:t>(2S), 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      </a:t>
            </a:r>
            <a:r>
              <a:rPr lang="en-US" dirty="0" smtClean="0">
                <a:sym typeface="Symbol"/>
              </a:rPr>
              <a:t>2.5&lt;y&lt;4</a:t>
            </a:r>
            <a:endParaRPr lang="en-US" dirty="0">
              <a:sym typeface="Symbol"/>
            </a:endParaRPr>
          </a:p>
          <a:p>
            <a:r>
              <a:rPr lang="en-US" dirty="0"/>
              <a:t>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     </a:t>
            </a:r>
            <a:r>
              <a:rPr lang="en-US" dirty="0" smtClean="0">
                <a:sym typeface="Symbol"/>
              </a:rPr>
              <a:t>              |y|&lt;0.9</a:t>
            </a:r>
            <a:endParaRPr lang="en-US" baseline="30000" dirty="0">
              <a:sym typeface="Symbo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93296" y="2348607"/>
            <a:ext cx="34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coverage down to p</a:t>
            </a:r>
            <a:r>
              <a:rPr lang="en-US" baseline="-25000" dirty="0" smtClean="0"/>
              <a:t>T</a:t>
            </a:r>
            <a:r>
              <a:rPr lang="en-US" dirty="0" smtClean="0"/>
              <a:t>~0</a:t>
            </a:r>
            <a:endParaRPr lang="it-IT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218846" y="1719549"/>
            <a:ext cx="8543883" cy="10998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46112" y="3231866"/>
            <a:ext cx="236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J/</a:t>
            </a:r>
            <a:r>
              <a:rPr lang="en-US" dirty="0">
                <a:sym typeface="Symbol"/>
              </a:rPr>
              <a:t>&gt;</a:t>
            </a:r>
            <a:r>
              <a:rPr lang="en-US" dirty="0" smtClean="0">
                <a:sym typeface="Symbol"/>
              </a:rPr>
              <a:t>6.5GeV/c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6796" y="3247106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      </a:t>
            </a:r>
            <a:r>
              <a:rPr lang="en-US" dirty="0" smtClean="0">
                <a:sym typeface="Symbol"/>
              </a:rPr>
              <a:t> |y|&lt;2.4 </a:t>
            </a:r>
            <a:endParaRPr lang="en-US" baseline="30000" dirty="0" smtClean="0"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76400" y="4280682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>
                <a:sym typeface="Symbol"/>
              </a:rPr>
              <a:t>, </a:t>
            </a:r>
            <a:r>
              <a:rPr lang="en-US" dirty="0" smtClean="0">
                <a:sym typeface="Symbol"/>
              </a:rPr>
              <a:t>(2S)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   </a:t>
            </a:r>
            <a:r>
              <a:rPr lang="en-US" dirty="0" smtClean="0">
                <a:sym typeface="Symbol"/>
              </a:rPr>
              <a:t>|y|&lt;2.4 </a:t>
            </a:r>
            <a:endParaRPr lang="en-US" baseline="30000" dirty="0" smtClean="0">
              <a:sym typeface="Symbo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70506" y="4266141"/>
            <a:ext cx="219229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&gt;6.5GeV/c</a:t>
            </a:r>
            <a:endParaRPr lang="it-IT" dirty="0"/>
          </a:p>
        </p:txBody>
      </p:sp>
      <p:sp>
        <p:nvSpPr>
          <p:cNvPr id="64" name="TextBox 63"/>
          <p:cNvSpPr txBox="1"/>
          <p:nvPr/>
        </p:nvSpPr>
        <p:spPr>
          <a:xfrm>
            <a:off x="318965" y="5582426"/>
            <a:ext cx="112883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99FF"/>
                </a:solidFill>
              </a:rPr>
              <a:t>LHCb</a:t>
            </a:r>
            <a:endParaRPr lang="it-IT" sz="2800" dirty="0">
              <a:solidFill>
                <a:srgbClr val="0099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2600" y="563818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      </a:t>
            </a:r>
            <a:r>
              <a:rPr lang="en-US" dirty="0" smtClean="0">
                <a:sym typeface="Symbol"/>
              </a:rPr>
              <a:t>2&lt;y&lt;4.5</a:t>
            </a:r>
            <a:endParaRPr lang="en-US" baseline="30000" dirty="0" smtClean="0">
              <a:sym typeface="Symbo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66805" y="5449976"/>
            <a:ext cx="2177133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coverage down to p</a:t>
            </a:r>
            <a:r>
              <a:rPr lang="en-US" baseline="-25000" dirty="0" smtClean="0"/>
              <a:t>T</a:t>
            </a:r>
            <a:r>
              <a:rPr lang="en-US" dirty="0" smtClean="0"/>
              <a:t>~0</a:t>
            </a:r>
            <a:endParaRPr lang="it-IT" dirty="0"/>
          </a:p>
        </p:txBody>
      </p:sp>
      <p:grpSp>
        <p:nvGrpSpPr>
          <p:cNvPr id="68" name="Group 80"/>
          <p:cNvGrpSpPr>
            <a:grpSpLocks/>
          </p:cNvGrpSpPr>
          <p:nvPr/>
        </p:nvGrpSpPr>
        <p:grpSpPr bwMode="auto">
          <a:xfrm>
            <a:off x="7165536" y="5077746"/>
            <a:ext cx="1473200" cy="1581150"/>
            <a:chOff x="3234" y="2661"/>
            <a:chExt cx="1152" cy="1236"/>
          </a:xfrm>
        </p:grpSpPr>
        <p:pic>
          <p:nvPicPr>
            <p:cNvPr id="69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4" t="15269" b="31984"/>
            <a:stretch>
              <a:fillRect/>
            </a:stretch>
          </p:blipFill>
          <p:spPr bwMode="auto">
            <a:xfrm>
              <a:off x="3234" y="2867"/>
              <a:ext cx="1152" cy="1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3426" y="2661"/>
              <a:ext cx="14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19117" y="2870462"/>
            <a:ext cx="8543883" cy="11238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28600" y="4049182"/>
            <a:ext cx="8543883" cy="1263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375784"/>
            <a:ext cx="8543883" cy="10225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73392" y="6027830"/>
            <a:ext cx="3548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(no heavy ion physics program)</a:t>
            </a:r>
            <a:endParaRPr lang="it-IT" sz="1600" dirty="0"/>
          </a:p>
        </p:txBody>
      </p:sp>
      <p:sp>
        <p:nvSpPr>
          <p:cNvPr id="77" name="AutoShape 11"/>
          <p:cNvSpPr>
            <a:spLocks noChangeArrowheads="1"/>
          </p:cNvSpPr>
          <p:nvPr/>
        </p:nvSpPr>
        <p:spPr bwMode="auto">
          <a:xfrm>
            <a:off x="840900" y="6497609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76" name="TextBox 75"/>
          <p:cNvSpPr txBox="1"/>
          <p:nvPr/>
        </p:nvSpPr>
        <p:spPr>
          <a:xfrm>
            <a:off x="1191135" y="6477000"/>
            <a:ext cx="703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Complementary </a:t>
            </a:r>
            <a:r>
              <a:rPr lang="en-US" dirty="0" err="1" smtClean="0">
                <a:solidFill>
                  <a:srgbClr val="0066FF"/>
                </a:solidFill>
              </a:rPr>
              <a:t>quarkonium</a:t>
            </a:r>
            <a:r>
              <a:rPr lang="en-US" dirty="0" smtClean="0">
                <a:solidFill>
                  <a:srgbClr val="0066FF"/>
                </a:solidFill>
              </a:rPr>
              <a:t> results from LHC experiments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4701797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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                     </a:t>
            </a:r>
            <a:r>
              <a:rPr lang="en-US" dirty="0" smtClean="0">
                <a:sym typeface="Symbol"/>
              </a:rPr>
              <a:t> |y|&lt;2.4 </a:t>
            </a:r>
            <a:endParaRPr lang="en-US" baseline="30000" dirty="0" smtClean="0">
              <a:sym typeface="Symbo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70506" y="4687256"/>
            <a:ext cx="219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</a:t>
            </a:r>
            <a:r>
              <a:rPr lang="en-US" dirty="0"/>
              <a:t>0</a:t>
            </a:r>
            <a:endParaRPr lang="it-IT" dirty="0"/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228600" y="1026584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45971" y="990600"/>
            <a:ext cx="33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available AA and </a:t>
            </a:r>
            <a:r>
              <a:rPr lang="en-US" dirty="0" err="1" smtClean="0"/>
              <a:t>pA</a:t>
            </a:r>
            <a:r>
              <a:rPr lang="en-US" dirty="0" smtClean="0"/>
              <a:t> results: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968241" y="971251"/>
            <a:ext cx="4114800" cy="58477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R. </a:t>
            </a:r>
            <a:r>
              <a:rPr lang="en-US" sz="1600" dirty="0" err="1" smtClean="0">
                <a:solidFill>
                  <a:srgbClr val="0070C0"/>
                </a:solidFill>
              </a:rPr>
              <a:t>Averbeck</a:t>
            </a:r>
            <a:r>
              <a:rPr lang="en-US" sz="1600" dirty="0" smtClean="0">
                <a:solidFill>
                  <a:srgbClr val="0070C0"/>
                </a:solidFill>
              </a:rPr>
              <a:t>, P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en-US" sz="1600" dirty="0" err="1" smtClean="0">
                <a:solidFill>
                  <a:srgbClr val="0070C0"/>
                </a:solidFill>
              </a:rPr>
              <a:t>Giubellino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C. </a:t>
            </a:r>
            <a:r>
              <a:rPr lang="en-US" sz="1600" dirty="0" err="1">
                <a:solidFill>
                  <a:srgbClr val="0070C0"/>
                </a:solidFill>
              </a:rPr>
              <a:t>Loizides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G. Roland, P. Steinberg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44112" y="4423830"/>
            <a:ext cx="847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J/</a:t>
            </a:r>
            <a:r>
              <a:rPr lang="en-US" dirty="0" smtClean="0">
                <a:sym typeface="Symbol"/>
              </a:rPr>
              <a:t> suppression with almost no centrality dependence above N</a:t>
            </a:r>
            <a:r>
              <a:rPr lang="en-US" baseline="-25000" dirty="0" smtClean="0">
                <a:sym typeface="Symbol"/>
              </a:rPr>
              <a:t>part</a:t>
            </a:r>
            <a:r>
              <a:rPr lang="en-US" dirty="0" smtClean="0">
                <a:sym typeface="Symbol"/>
              </a:rPr>
              <a:t>~100</a:t>
            </a:r>
          </a:p>
          <a:p>
            <a:r>
              <a:rPr lang="en-US" dirty="0" smtClean="0">
                <a:sym typeface="Symbol"/>
              </a:rPr>
              <a:t>Less J</a:t>
            </a:r>
            <a:r>
              <a:rPr lang="en-US" dirty="0">
                <a:sym typeface="Symbol"/>
              </a:rPr>
              <a:t>/</a:t>
            </a:r>
            <a:r>
              <a:rPr lang="en-US" dirty="0" smtClean="0">
                <a:sym typeface="Symbol"/>
              </a:rPr>
              <a:t> suppression at mid-rapidity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forward y for central events </a:t>
            </a:r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807032" y="159412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ALICE </a:t>
            </a:r>
            <a:r>
              <a:rPr lang="en-US" sz="3200" dirty="0" err="1" smtClean="0">
                <a:solidFill>
                  <a:schemeClr val="bg1"/>
                </a:solidFill>
              </a:rPr>
              <a:t>vs</a:t>
            </a:r>
            <a:r>
              <a:rPr lang="en-US" sz="3200" dirty="0" smtClean="0">
                <a:solidFill>
                  <a:schemeClr val="bg1"/>
                </a:solidFill>
              </a:rPr>
              <a:t> PHENIX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Picture 5" descr="C:\Users\Enrico\Documents\Work\QM2012\RAA_midy_Phenix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65730"/>
            <a:ext cx="4572051" cy="3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oberta\Application Data\SSH\temp\RAA_vs_NPart_Phen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440"/>
            <a:ext cx="4576961" cy="3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400800"/>
            <a:ext cx="686598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Is this the expected signature for (re)combination ?</a:t>
            </a:r>
            <a:endParaRPr lang="it-IT" sz="2000" dirty="0" smtClean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33" y="5638800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Comparison with PHENIX: </a:t>
            </a:r>
            <a:r>
              <a:rPr lang="en-US" dirty="0"/>
              <a:t>ALICE results show weaker centrality dependence and smaller suppression for central events </a:t>
            </a:r>
            <a:endParaRPr lang="it-IT" dirty="0"/>
          </a:p>
          <a:p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61519" y="4495800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07285" y="5657166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1853624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ALICE 2.5&lt;</a:t>
            </a:r>
            <a:r>
              <a:rPr lang="en-US" sz="1600" i="1" dirty="0" err="1" smtClean="0">
                <a:solidFill>
                  <a:srgbClr val="FF0000"/>
                </a:solidFill>
              </a:rPr>
              <a:t>y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1600" baseline="-25000" dirty="0" smtClean="0">
                <a:solidFill>
                  <a:srgbClr val="FF0000"/>
                </a:solidFill>
              </a:rPr>
              <a:t>/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</a:t>
            </a:r>
            <a:r>
              <a:rPr lang="en-US" sz="1600" dirty="0" smtClean="0">
                <a:solidFill>
                  <a:srgbClr val="FF0000"/>
                </a:solidFill>
              </a:rPr>
              <a:t>&lt;4</a:t>
            </a:r>
          </a:p>
          <a:p>
            <a:r>
              <a:rPr lang="en-US" sz="1600" dirty="0" smtClean="0"/>
              <a:t>PHENIX 1.2&lt;|</a:t>
            </a:r>
            <a:r>
              <a:rPr lang="en-US" sz="1600" i="1" dirty="0" err="1" smtClean="0"/>
              <a:t>y</a:t>
            </a:r>
            <a:r>
              <a:rPr lang="en-US" sz="1600" baseline="-25000" dirty="0" err="1"/>
              <a:t>J</a:t>
            </a:r>
            <a:r>
              <a:rPr lang="en-US" sz="1600" baseline="-25000" dirty="0"/>
              <a:t>/</a:t>
            </a:r>
            <a:r>
              <a:rPr lang="en-US" sz="1600" baseline="-25000" dirty="0">
                <a:sym typeface="Symbol"/>
              </a:rPr>
              <a:t></a:t>
            </a:r>
            <a:r>
              <a:rPr lang="en-US" sz="1600" dirty="0" smtClean="0"/>
              <a:t>|&lt;2.2</a:t>
            </a:r>
            <a:endParaRPr lang="it-IT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269048" y="3200399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ALICE |</a:t>
            </a:r>
            <a:r>
              <a:rPr lang="en-US" sz="1600" i="1" dirty="0" err="1" smtClean="0">
                <a:solidFill>
                  <a:srgbClr val="0000FF"/>
                </a:solidFill>
              </a:rPr>
              <a:t>y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1600" baseline="-25000" dirty="0" smtClean="0">
                <a:solidFill>
                  <a:srgbClr val="0000FF"/>
                </a:solidFill>
              </a:rPr>
              <a:t>/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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|</a:t>
            </a:r>
            <a:r>
              <a:rPr lang="en-US" sz="1600" dirty="0" smtClean="0">
                <a:solidFill>
                  <a:srgbClr val="0000FF"/>
                </a:solidFill>
              </a:rPr>
              <a:t>&lt;0.9</a:t>
            </a:r>
          </a:p>
          <a:p>
            <a:r>
              <a:rPr lang="en-US" sz="1600" dirty="0" smtClean="0"/>
              <a:t>PHENIX |</a:t>
            </a:r>
            <a:r>
              <a:rPr lang="en-US" sz="1600" i="1" dirty="0" err="1" smtClean="0"/>
              <a:t>y</a:t>
            </a:r>
            <a:r>
              <a:rPr lang="en-US" sz="1600" baseline="-25000" dirty="0" err="1" smtClean="0"/>
              <a:t>J</a:t>
            </a:r>
            <a:r>
              <a:rPr lang="en-US" sz="1600" baseline="-25000" dirty="0"/>
              <a:t>/</a:t>
            </a:r>
            <a:r>
              <a:rPr lang="en-US" sz="1600" baseline="-25000" dirty="0">
                <a:sym typeface="Symbol"/>
              </a:rPr>
              <a:t></a:t>
            </a:r>
            <a:r>
              <a:rPr lang="en-US" sz="1600" dirty="0" smtClean="0"/>
              <a:t>|&lt;0.35</a:t>
            </a:r>
            <a:endParaRPr lang="it-IT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28549" y="4413965"/>
            <a:ext cx="8686801" cy="1057733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380950" y="5033118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8550" y="5600919"/>
            <a:ext cx="8686800" cy="799881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901451" y="6460455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722" y="3944926"/>
            <a:ext cx="3300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Nucl.Phys.A</a:t>
            </a:r>
            <a:r>
              <a:rPr lang="en-US" sz="1200" dirty="0" smtClean="0"/>
              <a:t>  </a:t>
            </a:r>
            <a:r>
              <a:rPr lang="en-US" sz="1200" dirty="0"/>
              <a:t>(2013), pp. </a:t>
            </a:r>
            <a:r>
              <a:rPr lang="en-US" sz="1200" dirty="0" smtClean="0"/>
              <a:t>595-598</a:t>
            </a:r>
          </a:p>
        </p:txBody>
      </p:sp>
    </p:spTree>
    <p:extLst>
      <p:ext uri="{BB962C8B-B14F-4D97-AF65-F5344CB8AC3E}">
        <p14:creationId xmlns:p14="http://schemas.microsoft.com/office/powerpoint/2010/main" val="334785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060374" y="159412"/>
            <a:ext cx="7228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ALICE </a:t>
            </a:r>
            <a:r>
              <a:rPr lang="en-US" sz="3200" i="1" dirty="0" smtClean="0">
                <a:solidFill>
                  <a:schemeClr val="bg1"/>
                </a:solidFill>
              </a:rPr>
              <a:t>R</a:t>
            </a:r>
            <a:r>
              <a:rPr lang="en-US" sz="3200" baseline="-25000" dirty="0" smtClean="0">
                <a:solidFill>
                  <a:schemeClr val="bg1"/>
                </a:solidFill>
              </a:rPr>
              <a:t>AA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vs</a:t>
            </a:r>
            <a:r>
              <a:rPr lang="en-US" sz="3200" dirty="0" smtClean="0">
                <a:solidFill>
                  <a:schemeClr val="bg1"/>
                </a:solidFill>
              </a:rPr>
              <a:t> centrality in </a:t>
            </a:r>
            <a:r>
              <a:rPr lang="en-US" sz="3200" i="1" dirty="0" err="1" smtClean="0">
                <a:solidFill>
                  <a:schemeClr val="bg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bins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4385608"/>
            <a:ext cx="5105400" cy="1938992"/>
          </a:xfrm>
          <a:prstGeom prst="rect">
            <a:avLst/>
          </a:prstGeom>
          <a:ln w="28575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   Models: ~50% of low-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J/</a:t>
            </a:r>
            <a:r>
              <a:rPr lang="en-US" sz="2000" dirty="0" smtClean="0">
                <a:sym typeface="Symbol"/>
              </a:rPr>
              <a:t></a:t>
            </a:r>
            <a:r>
              <a:rPr lang="en-US" sz="2000" dirty="0" smtClean="0"/>
              <a:t> are produced via (re)combination, while at high </a:t>
            </a:r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the contribution is negligible</a:t>
            </a:r>
          </a:p>
          <a:p>
            <a:r>
              <a:rPr lang="en-US" sz="2000" dirty="0" smtClean="0">
                <a:sym typeface="Wingdings" pitchFamily="2" charset="2"/>
              </a:rPr>
              <a:t> fair agreement from </a:t>
            </a:r>
            <a:r>
              <a:rPr lang="en-US" sz="2000" i="1" dirty="0" smtClean="0">
                <a:sym typeface="Wingdings" pitchFamily="2" charset="2"/>
              </a:rPr>
              <a:t>N</a:t>
            </a:r>
            <a:r>
              <a:rPr lang="en-US" sz="2000" baseline="-25000" dirty="0" smtClean="0">
                <a:sym typeface="Wingdings" pitchFamily="2" charset="2"/>
              </a:rPr>
              <a:t>part</a:t>
            </a:r>
            <a:r>
              <a:rPr lang="en-US" sz="2000" dirty="0" smtClean="0">
                <a:sym typeface="Wingdings" pitchFamily="2" charset="2"/>
              </a:rPr>
              <a:t>~100 onwards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04173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J/</a:t>
            </a:r>
            <a:r>
              <a:rPr lang="en-US" sz="2000" dirty="0" smtClean="0">
                <a:solidFill>
                  <a:srgbClr val="0066FF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rgbClr val="0066FF"/>
                </a:solidFill>
              </a:rPr>
              <a:t> production via (re)combination should be more important at low transverse momentum </a:t>
            </a:r>
            <a:endParaRPr lang="en-US" sz="2000" baseline="-25000" dirty="0" smtClean="0">
              <a:solidFill>
                <a:srgbClr val="0066FF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900948" y="1120297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pic>
        <p:nvPicPr>
          <p:cNvPr id="15" name="Picture 14" descr="C:\Users\Roberta\Documents\QM2012\PlotsQM\2012-Aug-09-RAA_vs_Centrality_0pt2_RappNew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2"/>
          <a:stretch/>
        </p:blipFill>
        <p:spPr bwMode="auto">
          <a:xfrm>
            <a:off x="0" y="1044519"/>
            <a:ext cx="3777096" cy="27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26106" y="3152398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recombination</a:t>
            </a:r>
            <a:endParaRPr lang="it-IT" sz="12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087531" y="2865518"/>
            <a:ext cx="249573" cy="3948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965504" y="1798225"/>
            <a:ext cx="16882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0&lt;</a:t>
            </a:r>
            <a:r>
              <a:rPr lang="en-US" sz="1600" dirty="0" err="1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1600" dirty="0" smtClean="0">
                <a:solidFill>
                  <a:srgbClr val="0000FF"/>
                </a:solidFill>
              </a:rPr>
              <a:t>&lt;2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r>
              <a:rPr lang="en-US" sz="1600" dirty="0" smtClean="0">
                <a:solidFill>
                  <a:srgbClr val="0000FF"/>
                </a:solidFill>
              </a:rPr>
              <a:t>/c</a:t>
            </a:r>
          </a:p>
          <a:p>
            <a:endParaRPr lang="en-US" sz="400" dirty="0" smtClean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04" y="3863919"/>
            <a:ext cx="3818704" cy="2765481"/>
            <a:chOff x="512346" y="4012043"/>
            <a:chExt cx="3939664" cy="2853079"/>
          </a:xfrm>
        </p:grpSpPr>
        <p:pic>
          <p:nvPicPr>
            <p:cNvPr id="21" name="Picture 13" descr="C:\Users\Roberta\Documents\QM2012\PlotsQM\2012-Aug-09-RAA_vs_Centrality_5pt8_RappNew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6" y="4012043"/>
              <a:ext cx="3939664" cy="285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514600" y="4888170"/>
              <a:ext cx="16882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400" dirty="0" smtClean="0">
                <a:solidFill>
                  <a:srgbClr val="0000FF"/>
                </a:solidFill>
              </a:endParaRP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5&lt;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6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1600" dirty="0" smtClean="0">
                  <a:solidFill>
                    <a:srgbClr val="FF0000"/>
                  </a:solidFill>
                </a:rPr>
                <a:t>&lt;8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GeV</a:t>
              </a:r>
              <a:r>
                <a:rPr lang="en-US" sz="1600" dirty="0" smtClean="0">
                  <a:solidFill>
                    <a:srgbClr val="FF0000"/>
                  </a:solidFill>
                </a:rPr>
                <a:t>/c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7591" y="6078792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recombination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3434941" y="6316945"/>
              <a:ext cx="375059" cy="846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Box 24"/>
          <p:cNvSpPr txBox="1"/>
          <p:nvPr/>
        </p:nvSpPr>
        <p:spPr>
          <a:xfrm>
            <a:off x="593904" y="2718042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primordial</a:t>
            </a:r>
            <a:endParaRPr lang="it-IT" sz="12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953384" y="2432146"/>
            <a:ext cx="249573" cy="3948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44015" y="5700372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primordial</a:t>
            </a:r>
            <a:endParaRPr lang="it-IT" sz="12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003495" y="5414476"/>
            <a:ext cx="249573" cy="3948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4038600" y="2809409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6881" y="2772629"/>
            <a:ext cx="46347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suppression for low and high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J/</a:t>
            </a:r>
            <a:r>
              <a:rPr lang="en-US" dirty="0" smtClean="0">
                <a:sym typeface="Symbol"/>
              </a:rPr>
              <a:t></a:t>
            </a:r>
          </a:p>
          <a:p>
            <a:endParaRPr lang="en-US" sz="1400" dirty="0">
              <a:solidFill>
                <a:srgbClr val="0066FF"/>
              </a:solidFill>
              <a:sym typeface="Symbol"/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Smaller R</a:t>
            </a:r>
            <a:r>
              <a:rPr lang="en-US" baseline="-25000" dirty="0" smtClean="0">
                <a:solidFill>
                  <a:srgbClr val="0066FF"/>
                </a:solidFill>
              </a:rPr>
              <a:t>AA</a:t>
            </a:r>
            <a:r>
              <a:rPr lang="en-US" dirty="0" smtClean="0">
                <a:solidFill>
                  <a:srgbClr val="0066FF"/>
                </a:solidFill>
              </a:rPr>
              <a:t> for </a:t>
            </a:r>
            <a:r>
              <a:rPr lang="en-US" dirty="0">
                <a:solidFill>
                  <a:srgbClr val="0066FF"/>
                </a:solidFill>
              </a:rPr>
              <a:t>high </a:t>
            </a:r>
            <a:r>
              <a:rPr lang="en-US" i="1" dirty="0" err="1">
                <a:solidFill>
                  <a:srgbClr val="0066FF"/>
                </a:solidFill>
              </a:rPr>
              <a:t>p</a:t>
            </a:r>
            <a:r>
              <a:rPr lang="en-US" baseline="-25000" dirty="0" err="1">
                <a:solidFill>
                  <a:srgbClr val="0066FF"/>
                </a:solidFill>
              </a:rPr>
              <a:t>T</a:t>
            </a:r>
            <a:r>
              <a:rPr lang="en-US" dirty="0">
                <a:solidFill>
                  <a:srgbClr val="0066FF"/>
                </a:solidFill>
              </a:rPr>
              <a:t> J/</a:t>
            </a:r>
            <a:r>
              <a:rPr lang="en-US" dirty="0" smtClean="0">
                <a:solidFill>
                  <a:srgbClr val="0066FF"/>
                </a:solidFill>
                <a:sym typeface="Symbol"/>
              </a:rPr>
              <a:t>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4039791" y="3561665"/>
            <a:ext cx="302265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733363"/>
            <a:ext cx="5029200" cy="1270194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4114800" y="4458271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4360019" y="2109766"/>
            <a:ext cx="285031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354" y="2057400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region accessible by ALICE!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4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r="1564"/>
          <a:stretch/>
        </p:blipFill>
        <p:spPr bwMode="auto">
          <a:xfrm>
            <a:off x="0" y="1020096"/>
            <a:ext cx="3304621" cy="31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05" y="3552414"/>
            <a:ext cx="3211795" cy="315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/>
        </p:blipFill>
        <p:spPr bwMode="auto">
          <a:xfrm>
            <a:off x="11596" y="4267200"/>
            <a:ext cx="3391690" cy="24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3" name="Flowchart: Process 2"/>
          <p:cNvSpPr/>
          <p:nvPr/>
        </p:nvSpPr>
        <p:spPr bwMode="auto">
          <a:xfrm>
            <a:off x="228600" y="-10800"/>
            <a:ext cx="8686800" cy="925200"/>
          </a:xfrm>
          <a:prstGeom prst="flowChartProces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832681" y="159412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CMS: high </a:t>
            </a:r>
            <a:r>
              <a:rPr lang="en-US" sz="3200" i="1" dirty="0" err="1" smtClean="0">
                <a:solidFill>
                  <a:schemeClr val="bg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J/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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022" y="1754045"/>
            <a:ext cx="501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hint 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dependent suppression even in the CMS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range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3861219" y="2624650"/>
            <a:ext cx="487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Good agreement with ALICE (high </a:t>
            </a:r>
            <a:r>
              <a:rPr lang="en-US" i="1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in spite of the different rapidity </a:t>
            </a:r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601684" y="1794032"/>
            <a:ext cx="259948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5200" y="1716528"/>
            <a:ext cx="5314976" cy="746265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22405" y="2548005"/>
            <a:ext cx="5297770" cy="804795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1891" y="4401062"/>
            <a:ext cx="242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Stronger high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suppression at LHC </a:t>
            </a:r>
            <a:r>
              <a:rPr lang="en-US" dirty="0" err="1" smtClean="0"/>
              <a:t>wrt</a:t>
            </a:r>
            <a:r>
              <a:rPr lang="en-US" dirty="0" smtClean="0"/>
              <a:t> to RHIC (re-combination should be negligible)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4354388"/>
            <a:ext cx="2615381" cy="1817812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258563" y="1120275"/>
            <a:ext cx="259948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1078468"/>
            <a:ext cx="574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high </a:t>
            </a:r>
            <a:r>
              <a:rPr lang="en-US" i="1" dirty="0" err="1" smtClean="0">
                <a:solidFill>
                  <a:srgbClr val="0070C0"/>
                </a:solidFill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region can be investigated by CMS!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610895" y="2675172"/>
            <a:ext cx="259948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3460954" y="4418302"/>
            <a:ext cx="259948" cy="2807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52927</TotalTime>
  <Words>1995</Words>
  <Application>Microsoft Office PowerPoint</Application>
  <PresentationFormat>Presentazione su schermo (4:3)</PresentationFormat>
  <Paragraphs>326</Paragraphs>
  <Slides>35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Default Design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</dc:creator>
  <cp:lastModifiedBy>tecno</cp:lastModifiedBy>
  <cp:revision>13752</cp:revision>
  <cp:lastPrinted>2013-05-06T15:16:53Z</cp:lastPrinted>
  <dcterms:created xsi:type="dcterms:W3CDTF">1601-01-01T00:00:00Z</dcterms:created>
  <dcterms:modified xsi:type="dcterms:W3CDTF">2013-06-03T08:54:31Z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