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59" r:id="rId4"/>
    <p:sldId id="278" r:id="rId5"/>
    <p:sldId id="285" r:id="rId6"/>
    <p:sldId id="287" r:id="rId7"/>
    <p:sldId id="288" r:id="rId8"/>
    <p:sldId id="289" r:id="rId9"/>
    <p:sldId id="272" r:id="rId10"/>
    <p:sldId id="274" r:id="rId11"/>
    <p:sldId id="262" r:id="rId12"/>
    <p:sldId id="275" r:id="rId13"/>
    <p:sldId id="263" r:id="rId14"/>
    <p:sldId id="280" r:id="rId15"/>
    <p:sldId id="264" r:id="rId16"/>
    <p:sldId id="276" r:id="rId17"/>
    <p:sldId id="265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1E50D-7F48-A14C-A9A5-3416C58071F0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771D1-5C4A-AB4B-A9A4-D4A2BF5B202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0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6118-CAD1-D54E-B669-19CC21605D11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3DA50-3484-4541-B8AE-1B4D479E1F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126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C8F2-4B07-C044-A757-C601493E925A}" type="datetime1">
              <a:rPr lang="en-IN" smtClean="0"/>
              <a:t>03-06-2013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2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2036-ECB5-BC4B-A66B-E6B2F5D64E4E}" type="datetime1">
              <a:rPr lang="en-IN" smtClean="0"/>
              <a:t>03-06-2013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6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E5E-A817-B941-9E3B-5ED0FB9B605B}" type="datetime1">
              <a:rPr lang="en-IN" smtClean="0"/>
              <a:t>03-06-2013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E778-C494-E943-A010-0AB5B6AB78CC}" type="datetime1">
              <a:rPr lang="en-IN" smtClean="0"/>
              <a:t>03-06-2013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2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ACC7-BD73-904E-B54D-A5DCC3FAAABF}" type="datetime1">
              <a:rPr lang="en-IN" smtClean="0"/>
              <a:t>03-06-2013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3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098-21A5-D24B-9A04-B87415E551D2}" type="datetime1">
              <a:rPr lang="en-IN" smtClean="0"/>
              <a:t>03-06-2013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0BA4-5EEE-094C-99C6-F25ABF10C6B6}" type="datetime1">
              <a:rPr lang="en-IN" smtClean="0"/>
              <a:t>03-06-2013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0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42CB-9C05-6E46-AD8E-9FDDD4A93AD2}" type="datetime1">
              <a:rPr lang="en-IN" smtClean="0"/>
              <a:t>03-06-2013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5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DA8E-1467-7E45-B8FD-F420EC84BAC6}" type="datetime1">
              <a:rPr lang="en-IN" smtClean="0"/>
              <a:t>03-06-2013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3327-319A-B946-A8AE-EAFE946007B6}" type="datetime1">
              <a:rPr lang="en-IN" smtClean="0"/>
              <a:t>03-06-2013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3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644B-5267-2D42-9DEB-C0754CEC2622}" type="datetime1">
              <a:rPr lang="en-IN" smtClean="0"/>
              <a:t>03-06-2013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0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DC76B-5336-734A-9087-FD56B164ED06}" type="datetime1">
              <a:rPr lang="en-IN" smtClean="0"/>
              <a:t>03-06-2013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BB81C-E55E-CA4E-8FC7-E16C014018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4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7.emf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984" y="156790"/>
            <a:ext cx="8856016" cy="9600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Exploring the QCD Phase Diagram through Relativistic Heavy Ion Collisions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74" y="1426151"/>
            <a:ext cx="7464913" cy="1752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Bedanga</a:t>
            </a:r>
            <a:r>
              <a:rPr lang="en-US" sz="2400" dirty="0" smtClean="0"/>
              <a:t> Mohanty</a:t>
            </a:r>
          </a:p>
          <a:p>
            <a:r>
              <a:rPr lang="en-US" sz="2400" dirty="0" smtClean="0"/>
              <a:t>National Institute of Science Education and Research (NISER)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7984" y="3537883"/>
            <a:ext cx="5942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Outline:</a:t>
            </a:r>
          </a:p>
          <a:p>
            <a:pPr marL="1257300" lvl="2" indent="-342900">
              <a:buFont typeface="Wingdings" charset="2"/>
              <a:buChar char="²"/>
            </a:pPr>
            <a:r>
              <a:rPr lang="en-US" sz="2400" dirty="0" smtClean="0">
                <a:solidFill>
                  <a:srgbClr val="0000FF"/>
                </a:solidFill>
              </a:rPr>
              <a:t>Phase diagram of QCD</a:t>
            </a:r>
          </a:p>
          <a:p>
            <a:pPr marL="1257300" lvl="2" indent="-342900">
              <a:buFont typeface="Wingdings" charset="2"/>
              <a:buChar char="²"/>
            </a:pPr>
            <a:r>
              <a:rPr lang="en-US" sz="2400" dirty="0" smtClean="0">
                <a:solidFill>
                  <a:srgbClr val="0000FF"/>
                </a:solidFill>
              </a:rPr>
              <a:t>Theoretical and Experimental status</a:t>
            </a:r>
          </a:p>
          <a:p>
            <a:pPr marL="1257300" lvl="2" indent="-342900">
              <a:buFont typeface="Wingdings" charset="2"/>
              <a:buChar char="²"/>
            </a:pPr>
            <a:r>
              <a:rPr lang="en-US" sz="2400" dirty="0" smtClean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78" y="5293458"/>
            <a:ext cx="5134443" cy="14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42" y="20638"/>
            <a:ext cx="8431426" cy="65424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Transition Line - Theory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phase_diag_con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7329" r="7346" b="8397"/>
          <a:stretch/>
        </p:blipFill>
        <p:spPr>
          <a:xfrm>
            <a:off x="96287" y="920505"/>
            <a:ext cx="5016931" cy="402207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2242" y="5106890"/>
            <a:ext cx="8431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US" sz="2400" dirty="0" smtClean="0"/>
              <a:t>Width of transition line wide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 smtClean="0"/>
              <a:t>Freeze-out line close to transition line at Lower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baseline="-25000" dirty="0" smtClean="0"/>
              <a:t>B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 smtClean="0"/>
              <a:t>Larger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deviations of freeze-out curve from transition line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 smtClean="0"/>
              <a:t>Interesting T vs.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dependence at lower beam energies</a:t>
            </a:r>
            <a:endParaRPr lang="en-US" sz="2400" dirty="0"/>
          </a:p>
        </p:txBody>
      </p:sp>
      <p:pic>
        <p:nvPicPr>
          <p:cNvPr id="8" name="Picture 7" descr="tch_mub_strange_gce_w_sabita_la_pim.gif"/>
          <p:cNvPicPr>
            <a:picLocks noChangeAspect="1"/>
          </p:cNvPicPr>
          <p:nvPr/>
        </p:nvPicPr>
        <p:blipFill rotWithShape="1">
          <a:blip r:embed="rId3"/>
          <a:srcRect l="2711" t="9689" r="9137" b="2130"/>
          <a:stretch/>
        </p:blipFill>
        <p:spPr>
          <a:xfrm>
            <a:off x="5241650" y="1223999"/>
            <a:ext cx="3843832" cy="327926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551173"/>
            <a:ext cx="1991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JHEP 1104 (2011) 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90" y="20638"/>
            <a:ext cx="8530910" cy="6566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Transition line - Experiment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90" y="644054"/>
            <a:ext cx="842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First step:  Locate beam energy (T, </a:t>
            </a:r>
            <a:r>
              <a:rPr lang="en-US" sz="2000" dirty="0">
                <a:latin typeface="Symbol" charset="2"/>
                <a:cs typeface="Symbol" charset="2"/>
              </a:rPr>
              <a:t>m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) point where the system did not undertake the QCD transition</a:t>
            </a:r>
            <a:endParaRPr lang="en-US" sz="2000" dirty="0"/>
          </a:p>
        </p:txBody>
      </p:sp>
      <p:pic>
        <p:nvPicPr>
          <p:cNvPr id="6" name="Picture 5" descr="c_v2_mt1_mult0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11523" r="10056" b="53"/>
          <a:stretch/>
        </p:blipFill>
        <p:spPr>
          <a:xfrm>
            <a:off x="72410" y="1523218"/>
            <a:ext cx="4595464" cy="278061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7" name="Picture 6" descr="rcpk0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t="5031" r="3664" b="1212"/>
          <a:stretch/>
        </p:blipFill>
        <p:spPr>
          <a:xfrm>
            <a:off x="5166000" y="4033180"/>
            <a:ext cx="2808000" cy="26856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8" name="Picture 7" descr="Parity_6panel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44" y="1466571"/>
            <a:ext cx="4310195" cy="2356544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2410" y="4849675"/>
            <a:ext cx="4974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At and below 11.5 </a:t>
            </a:r>
            <a:r>
              <a:rPr lang="en-US" sz="2400" b="1" dirty="0" err="1" smtClean="0">
                <a:solidFill>
                  <a:srgbClr val="0000FF"/>
                </a:solidFill>
              </a:rPr>
              <a:t>GeV</a:t>
            </a:r>
            <a:r>
              <a:rPr lang="en-US" sz="2400" b="1" dirty="0" smtClean="0">
                <a:solidFill>
                  <a:srgbClr val="0000FF"/>
                </a:solidFill>
              </a:rPr>
              <a:t> – </a:t>
            </a:r>
            <a:r>
              <a:rPr lang="en-US" sz="2400" b="1" dirty="0" err="1" smtClean="0">
                <a:solidFill>
                  <a:srgbClr val="0000FF"/>
                </a:solidFill>
              </a:rPr>
              <a:t>Hadronic</a:t>
            </a:r>
            <a:r>
              <a:rPr lang="en-US" sz="2400" b="1" dirty="0" smtClean="0">
                <a:solidFill>
                  <a:srgbClr val="0000FF"/>
                </a:solidFill>
              </a:rPr>
              <a:t> interactions dominate. Need higher statistics data for a quantitative statement.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800" y="4458570"/>
            <a:ext cx="17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arXiv:1301.2347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1875" y="6405427"/>
            <a:ext cx="159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QM2012: 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0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QCD Phase structure at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&gt; 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661" y="1489332"/>
            <a:ext cx="75353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²"/>
            </a:pPr>
            <a:r>
              <a:rPr lang="en-US" sz="2800" dirty="0" smtClean="0"/>
              <a:t>Transition line from lattice QCD has large uncertainties.</a:t>
            </a:r>
          </a:p>
          <a:p>
            <a:pPr marL="457200" indent="-457200" algn="just">
              <a:buFont typeface="Wingdings" charset="2"/>
              <a:buChar char="²"/>
            </a:pPr>
            <a:endParaRPr lang="en-US" sz="2800" dirty="0" smtClean="0"/>
          </a:p>
          <a:p>
            <a:pPr marL="457200" indent="-457200" algn="just">
              <a:buFont typeface="Wingdings" charset="2"/>
              <a:buChar char="²"/>
            </a:pPr>
            <a:r>
              <a:rPr lang="en-US" sz="2800" dirty="0" smtClean="0"/>
              <a:t>Transition line close to chemical freeze-out line at small </a:t>
            </a:r>
            <a:r>
              <a:rPr lang="en-US" sz="2800" dirty="0" smtClean="0">
                <a:latin typeface="Symbol" charset="2"/>
                <a:cs typeface="Symbol" charset="2"/>
              </a:rPr>
              <a:t>m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but deviates at large </a:t>
            </a:r>
            <a:r>
              <a:rPr lang="en-US" sz="2800" dirty="0" smtClean="0">
                <a:latin typeface="Symbol" charset="2"/>
                <a:cs typeface="Symbol" charset="2"/>
              </a:rPr>
              <a:t>m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. Interesting trends of T vs. </a:t>
            </a:r>
            <a:r>
              <a:rPr lang="en-US" sz="2800" dirty="0" smtClean="0">
                <a:latin typeface="Symbol" charset="2"/>
                <a:cs typeface="Symbol" charset="2"/>
              </a:rPr>
              <a:t>m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at lower energies.</a:t>
            </a:r>
            <a:endParaRPr lang="en-US" sz="2800" baseline="-25000" dirty="0"/>
          </a:p>
          <a:p>
            <a:pPr marL="457200" indent="-457200" algn="just">
              <a:buFont typeface="Wingdings" charset="2"/>
              <a:buChar char="²"/>
            </a:pPr>
            <a:endParaRPr lang="en-US" sz="2800" dirty="0" smtClean="0"/>
          </a:p>
          <a:p>
            <a:pPr marL="457200" indent="-457200" algn="just">
              <a:buFont typeface="Wingdings" charset="2"/>
              <a:buChar char="²"/>
            </a:pPr>
            <a:r>
              <a:rPr lang="en-US" sz="2800" dirty="0" smtClean="0"/>
              <a:t>Experimental hints towards no QCD transition to de-confined state ~ 11.5 </a:t>
            </a:r>
            <a:r>
              <a:rPr lang="en-US" sz="2800" dirty="0" err="1" smtClean="0"/>
              <a:t>GeV</a:t>
            </a:r>
            <a:r>
              <a:rPr lang="en-US" sz="2800" dirty="0" smtClean="0"/>
              <a:t> center of mass energy.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63"/>
            <a:ext cx="8229600" cy="4843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Search for Critical Point - Theory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criticalend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4" y="1820618"/>
            <a:ext cx="4292655" cy="303891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3dsche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79" y="1820617"/>
            <a:ext cx="4341302" cy="303891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3080" y="581682"/>
            <a:ext cx="7953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Numerical QCD calculations difficult at large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– sign problem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4107" y="1102207"/>
            <a:ext cx="8762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Techniques: </a:t>
            </a:r>
            <a:r>
              <a:rPr lang="en-US" sz="2400" b="1" dirty="0" smtClean="0">
                <a:solidFill>
                  <a:srgbClr val="0000FF"/>
                </a:solidFill>
              </a:rPr>
              <a:t>Reweighting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00FF"/>
                </a:solidFill>
              </a:rPr>
              <a:t>Taylor expansion </a:t>
            </a:r>
            <a:r>
              <a:rPr lang="en-US" sz="2400" dirty="0" smtClean="0"/>
              <a:t>&amp; </a:t>
            </a:r>
            <a:r>
              <a:rPr lang="en-US" sz="2400" b="1" dirty="0" smtClean="0">
                <a:solidFill>
                  <a:srgbClr val="0000FF"/>
                </a:solidFill>
              </a:rPr>
              <a:t>imaginary potential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530509"/>
            <a:ext cx="8201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Issues (not common to all) : lattice spacing, physical quark mass, </a:t>
            </a:r>
          </a:p>
          <a:p>
            <a:r>
              <a:rPr lang="en-US" sz="2400" dirty="0" smtClean="0"/>
              <a:t>continuum limit, Volume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43076" y="6200849"/>
            <a:ext cx="777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Theory still some more work to be done …… need more CPU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6261" y="4799602"/>
            <a:ext cx="1907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S. Gupta, QM2009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02367" y="4893295"/>
            <a:ext cx="3511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err="1"/>
              <a:t>Acta</a:t>
            </a:r>
            <a:r>
              <a:rPr lang="tr-TR" sz="1600" dirty="0"/>
              <a:t> </a:t>
            </a:r>
            <a:r>
              <a:rPr lang="tr-TR" sz="1600" dirty="0" err="1"/>
              <a:t>Phys.Polon.Supp</a:t>
            </a:r>
            <a:r>
              <a:rPr lang="tr-TR" sz="1600" dirty="0"/>
              <a:t>. 5 (2012) 825-835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5316" y="50210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Phys</a:t>
            </a:r>
            <a:r>
              <a:rPr lang="en-US" sz="1600" dirty="0"/>
              <a:t>. Rev. D 78, 14503</a:t>
            </a:r>
            <a:r>
              <a:rPr lang="en-US" dirty="0"/>
              <a:t> (2008</a:t>
            </a:r>
            <a:r>
              <a:rPr lang="en-US" sz="1600" dirty="0" smtClean="0"/>
              <a:t>);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36944" y="5191955"/>
            <a:ext cx="1938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JHEP 0404, 50 (2004)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307" y="5293077"/>
            <a:ext cx="2461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Phys.Rev.D71:114014,2005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1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43"/>
            <a:ext cx="8229600" cy="5875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Search for Critical Point - Experiment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2" y="850585"/>
            <a:ext cx="3802349" cy="215935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48526" y="1241595"/>
            <a:ext cx="2978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Nuclear liquid-gas transition with a critical end point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20713" y="779930"/>
            <a:ext cx="489113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Beam Energy Scan Program at RHIC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105" y="3108471"/>
            <a:ext cx="7552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Observables : Related to correlation length or susceptibilit</a:t>
            </a:r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23410" y="3507138"/>
            <a:ext cx="17504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&lt; (</a:t>
            </a:r>
            <a:r>
              <a:rPr lang="en-US" sz="2400" dirty="0">
                <a:solidFill>
                  <a:srgbClr val="0000FF"/>
                </a:solidFill>
                <a:latin typeface="Symbol" charset="0"/>
                <a:sym typeface="Symbol" charset="0"/>
              </a:rPr>
              <a:t></a:t>
            </a:r>
            <a:r>
              <a:rPr lang="en-US" sz="2400" dirty="0">
                <a:solidFill>
                  <a:srgbClr val="0000FF"/>
                </a:solidFill>
              </a:rPr>
              <a:t>N)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&gt; ~ </a:t>
            </a:r>
            <a:r>
              <a:rPr lang="en-US" sz="2400" dirty="0">
                <a:solidFill>
                  <a:srgbClr val="0000FF"/>
                </a:solidFill>
                <a:latin typeface="Symbol" charset="0"/>
                <a:sym typeface="Symbol" charset="0"/>
              </a:rPr>
              <a:t>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112987" y="3512245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&lt; (</a:t>
            </a:r>
            <a:r>
              <a:rPr lang="en-US" sz="2400" dirty="0">
                <a:solidFill>
                  <a:srgbClr val="0000FF"/>
                </a:solidFill>
                <a:latin typeface="Symbol" charset="0"/>
                <a:sym typeface="Symbol" charset="0"/>
              </a:rPr>
              <a:t></a:t>
            </a:r>
            <a:r>
              <a:rPr lang="en-US" sz="2400" dirty="0">
                <a:solidFill>
                  <a:srgbClr val="0000FF"/>
                </a:solidFill>
              </a:rPr>
              <a:t>N)</a:t>
            </a:r>
            <a:r>
              <a:rPr lang="en-US" sz="2400" baseline="30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&gt; ~ </a:t>
            </a:r>
            <a:r>
              <a:rPr lang="en-US" sz="2400" dirty="0">
                <a:solidFill>
                  <a:srgbClr val="0000FF"/>
                </a:solidFill>
                <a:latin typeface="Symbol" charset="0"/>
                <a:sym typeface="Symbol" charset="0"/>
              </a:rPr>
              <a:t></a:t>
            </a:r>
            <a:r>
              <a:rPr lang="en-US" sz="2400" baseline="30000" dirty="0">
                <a:solidFill>
                  <a:srgbClr val="0000FF"/>
                </a:solidFill>
              </a:rPr>
              <a:t>4.5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573212" y="3497308"/>
            <a:ext cx="3403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&lt; (</a:t>
            </a:r>
            <a:r>
              <a:rPr lang="en-US" sz="2400" dirty="0">
                <a:solidFill>
                  <a:srgbClr val="0000FF"/>
                </a:solidFill>
                <a:latin typeface="Symbol" charset="0"/>
                <a:sym typeface="Symbol" charset="0"/>
              </a:rPr>
              <a:t></a:t>
            </a:r>
            <a:r>
              <a:rPr lang="en-US" sz="2400" dirty="0">
                <a:solidFill>
                  <a:srgbClr val="0000FF"/>
                </a:solidFill>
              </a:rPr>
              <a:t>N)</a:t>
            </a:r>
            <a:r>
              <a:rPr lang="en-US" sz="2400" baseline="30000" dirty="0">
                <a:solidFill>
                  <a:srgbClr val="0000FF"/>
                </a:solidFill>
              </a:rPr>
              <a:t>4</a:t>
            </a:r>
            <a:r>
              <a:rPr lang="en-US" sz="2400" dirty="0">
                <a:solidFill>
                  <a:srgbClr val="0000FF"/>
                </a:solidFill>
              </a:rPr>
              <a:t>&gt; -  3 &lt; (</a:t>
            </a:r>
            <a:r>
              <a:rPr lang="en-US" sz="2400" dirty="0">
                <a:solidFill>
                  <a:srgbClr val="0000FF"/>
                </a:solidFill>
                <a:latin typeface="Symbol" charset="0"/>
                <a:sym typeface="Symbol" charset="0"/>
              </a:rPr>
              <a:t></a:t>
            </a:r>
            <a:r>
              <a:rPr lang="en-US" sz="2400" dirty="0">
                <a:solidFill>
                  <a:srgbClr val="0000FF"/>
                </a:solidFill>
              </a:rPr>
              <a:t>N)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&gt;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~ </a:t>
            </a:r>
            <a:r>
              <a:rPr lang="en-US" sz="2400" dirty="0">
                <a:solidFill>
                  <a:srgbClr val="0000FF"/>
                </a:solidFill>
                <a:latin typeface="Symbol" charset="0"/>
                <a:sym typeface="Symbol" charset="0"/>
              </a:rPr>
              <a:t></a:t>
            </a:r>
            <a:r>
              <a:rPr lang="en-US" sz="2400" baseline="30000" dirty="0">
                <a:solidFill>
                  <a:srgbClr val="0000FF"/>
                </a:solidFill>
              </a:rPr>
              <a:t>7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711" y="5399432"/>
            <a:ext cx="3395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Challenging to measure :</a:t>
            </a:r>
          </a:p>
          <a:p>
            <a:r>
              <a:rPr lang="en-US" sz="2000" dirty="0"/>
              <a:t>Finite size effects </a:t>
            </a:r>
            <a:r>
              <a:rPr lang="en-US" sz="2000" dirty="0">
                <a:latin typeface="Symbol" charset="0"/>
                <a:sym typeface="Symbol" charset="0"/>
              </a:rPr>
              <a:t></a:t>
            </a:r>
            <a:r>
              <a:rPr lang="en-US" sz="2000" dirty="0"/>
              <a:t>&lt; 6 </a:t>
            </a:r>
            <a:r>
              <a:rPr lang="en-US" sz="2000" dirty="0" err="1"/>
              <a:t>fm</a:t>
            </a:r>
            <a:endParaRPr lang="en-US" sz="2000" dirty="0"/>
          </a:p>
          <a:p>
            <a:r>
              <a:rPr lang="en-US" sz="2000" dirty="0" smtClean="0"/>
              <a:t>Critical </a:t>
            </a:r>
            <a:r>
              <a:rPr lang="en-US" sz="2000" dirty="0"/>
              <a:t>slowing down, finite </a:t>
            </a:r>
            <a:r>
              <a:rPr lang="en-US" sz="2000" dirty="0" smtClean="0"/>
              <a:t>time effects </a:t>
            </a:r>
            <a:r>
              <a:rPr lang="en-US" sz="2000" dirty="0">
                <a:latin typeface="Symbol" charset="0"/>
                <a:sym typeface="Symbol" charset="0"/>
              </a:rPr>
              <a:t></a:t>
            </a:r>
            <a:r>
              <a:rPr lang="en-US" sz="2000" dirty="0"/>
              <a:t> ~ 2 - 3 </a:t>
            </a:r>
            <a:r>
              <a:rPr lang="en-US" sz="2000" dirty="0" err="1"/>
              <a:t>fm</a:t>
            </a:r>
            <a:r>
              <a:rPr lang="en-US" sz="20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0713" y="5080421"/>
            <a:ext cx="4571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No dynamical theoretical estimates exists. Experimentally look for non-monotonic variations with  beam energy (T, </a:t>
            </a:r>
            <a: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B</a:t>
            </a:r>
            <a:r>
              <a:rPr lang="en-US" sz="2400" b="1" dirty="0" smtClean="0">
                <a:solidFill>
                  <a:srgbClr val="0000FF"/>
                </a:solidFill>
              </a:rPr>
              <a:t>).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0958" y="4037761"/>
            <a:ext cx="20492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 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sym typeface="Symbol" charset="2"/>
              </a:rPr>
              <a:t></a:t>
            </a:r>
            <a:r>
              <a:rPr lang="en-US" sz="2400" dirty="0" smtClean="0">
                <a:solidFill>
                  <a:srgbClr val="0000FF"/>
                </a:solidFill>
              </a:rPr>
              <a:t> ~ 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sym typeface="Symbol" charset="2"/>
              </a:rPr>
              <a:t></a:t>
            </a:r>
            <a:r>
              <a:rPr lang="en-US" sz="2400" baseline="-25000" dirty="0" err="1" smtClean="0">
                <a:solidFill>
                  <a:srgbClr val="0000FF"/>
                </a:solidFill>
                <a:latin typeface="Symbol" charset="2"/>
                <a:sym typeface="Symbol" charset="2"/>
              </a:rPr>
              <a:t></a:t>
            </a:r>
            <a:r>
              <a:rPr lang="en-US" sz="2400" baseline="30000" dirty="0" err="1" smtClean="0">
                <a:solidFill>
                  <a:srgbClr val="0000FF"/>
                </a:solidFill>
                <a:latin typeface="Symbol" charset="2"/>
                <a:sym typeface="Symbol" charset="2"/>
              </a:rPr>
              <a:t>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sym typeface="Symbol" charset="2"/>
              </a:rPr>
              <a:t></a:t>
            </a:r>
            <a:r>
              <a:rPr lang="en-US" sz="2400" baseline="-25000" dirty="0" err="1" smtClean="0">
                <a:solidFill>
                  <a:srgbClr val="0000FF"/>
                </a:solidFill>
                <a:latin typeface="Symbol" charset="2"/>
                <a:sym typeface="Symbol" charset="2"/>
              </a:rPr>
              <a:t></a:t>
            </a:r>
            <a:r>
              <a:rPr lang="en-US" sz="2400" baseline="30000" dirty="0" err="1" smtClean="0">
                <a:solidFill>
                  <a:srgbClr val="0000FF"/>
                </a:solidFill>
                <a:latin typeface="Symbol" charset="2"/>
                <a:sym typeface="Symbol" charset="2"/>
              </a:rPr>
              <a:t></a:t>
            </a:r>
            <a:endParaRPr lang="en-US" sz="2400" baseline="30000" dirty="0">
              <a:solidFill>
                <a:srgbClr val="0000FF"/>
              </a:solidFill>
              <a:latin typeface="Symbol" charset="2"/>
              <a:sym typeface="Symbol" charset="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27521" y="4019514"/>
            <a:ext cx="2464811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Symbol" charset="2"/>
                <a:sym typeface="Symbol" charset="2"/>
              </a:rPr>
              <a:t></a:t>
            </a:r>
            <a:r>
              <a:rPr lang="en-US" sz="2400" dirty="0" err="1">
                <a:solidFill>
                  <a:srgbClr val="0000FF"/>
                </a:solidFill>
                <a:latin typeface="Symbol" charset="2"/>
                <a:sym typeface="Symbol" charset="2"/>
              </a:rPr>
              <a:t></a:t>
            </a:r>
            <a:r>
              <a:rPr lang="en-US" sz="2400" baseline="30000" dirty="0" err="1">
                <a:solidFill>
                  <a:srgbClr val="0000FF"/>
                </a:solidFill>
                <a:latin typeface="Symbol" charset="2"/>
                <a:sym typeface="Symbol" charset="2"/>
              </a:rPr>
              <a:t></a:t>
            </a:r>
            <a:r>
              <a:rPr lang="en-US" sz="2400" dirty="0" err="1">
                <a:solidFill>
                  <a:srgbClr val="0000FF"/>
                </a:solidFill>
                <a:latin typeface="Symbol" charset="2"/>
                <a:sym typeface="Symbol" charset="2"/>
              </a:rPr>
              <a:t></a:t>
            </a:r>
            <a:r>
              <a:rPr lang="en-US" sz="2400" baseline="-25000" dirty="0" err="1">
                <a:solidFill>
                  <a:srgbClr val="0000FF"/>
                </a:solidFill>
                <a:latin typeface="Symbol" charset="2"/>
                <a:sym typeface="Symbol" charset="2"/>
              </a:rPr>
              <a:t></a:t>
            </a:r>
            <a:r>
              <a:rPr lang="en-US" sz="2400" baseline="30000" dirty="0" err="1">
                <a:solidFill>
                  <a:srgbClr val="0000FF"/>
                </a:solidFill>
                <a:latin typeface="Symbol" charset="2"/>
                <a:sym typeface="Symbol" charset="2"/>
              </a:rPr>
              <a:t></a:t>
            </a:r>
            <a:r>
              <a:rPr lang="en-US" sz="2400" dirty="0" err="1">
                <a:solidFill>
                  <a:srgbClr val="0000FF"/>
                </a:solidFill>
                <a:latin typeface="Symbol" charset="2"/>
                <a:sym typeface="Symbol" charset="2"/>
              </a:rPr>
              <a:t></a:t>
            </a:r>
            <a:r>
              <a:rPr lang="en-US" sz="2400" baseline="-25000" dirty="0" err="1">
                <a:solidFill>
                  <a:srgbClr val="0000FF"/>
                </a:solidFill>
                <a:latin typeface="Symbol" charset="2"/>
                <a:sym typeface="Symbol" charset="2"/>
              </a:rPr>
              <a:t></a:t>
            </a:r>
            <a:r>
              <a:rPr lang="en-US" sz="2400" baseline="30000" dirty="0" err="1">
                <a:solidFill>
                  <a:srgbClr val="0000FF"/>
                </a:solidFill>
                <a:latin typeface="Symbol" charset="2"/>
                <a:sym typeface="Symbol" charset="2"/>
              </a:rPr>
              <a:t></a:t>
            </a:r>
            <a:endParaRPr lang="en-US" sz="2400" dirty="0">
              <a:solidFill>
                <a:srgbClr val="0000FF"/>
              </a:solidFill>
              <a:latin typeface="Symbol" charset="2"/>
              <a:sym typeface="Symbol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415" y="1540847"/>
            <a:ext cx="1879797" cy="7164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816" y="1540847"/>
            <a:ext cx="1327729" cy="6947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39" y="4703438"/>
            <a:ext cx="3111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Phys. Rev. </a:t>
            </a:r>
            <a:r>
              <a:rPr lang="en-US" sz="1600" dirty="0" err="1"/>
              <a:t>Lett</a:t>
            </a:r>
            <a:r>
              <a:rPr lang="en-US" sz="1600" dirty="0"/>
              <a:t>. 102, 032301 (2009)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39" y="4911896"/>
            <a:ext cx="3007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Phys. Rev. </a:t>
            </a:r>
            <a:r>
              <a:rPr lang="en-US" sz="1600" dirty="0" err="1"/>
              <a:t>Lett</a:t>
            </a:r>
            <a:r>
              <a:rPr lang="en-US" sz="1600" dirty="0"/>
              <a:t>. 91, 102003 (2003)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4" y="5109836"/>
            <a:ext cx="2763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Phys. Rev. D 61, 105017 (2000)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94665" y="4140385"/>
            <a:ext cx="2471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Phys.Lett. B696 (2011) </a:t>
            </a:r>
            <a:r>
              <a:rPr lang="hu-HU" sz="1600" dirty="0" smtClean="0"/>
              <a:t>459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6176822" y="4381926"/>
            <a:ext cx="2967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Phys.Rev.Lett. 105 (2010) 022302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-23274" y="4494616"/>
            <a:ext cx="2967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Phys.Rev.Lett. 107 (2011) 052301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14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303" y="1409967"/>
            <a:ext cx="1339526" cy="9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3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9"/>
            <a:ext cx="8229600" cy="5259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Search for Critical Point - Experiment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SD_KV_POS_Energy.gif"/>
          <p:cNvPicPr>
            <a:picLocks noChangeAspect="1"/>
          </p:cNvPicPr>
          <p:nvPr/>
        </p:nvPicPr>
        <p:blipFill rotWithShape="1">
          <a:blip r:embed="rId2"/>
          <a:srcRect l="3296" t="6591" r="12535" b="1306"/>
          <a:stretch/>
        </p:blipFill>
        <p:spPr>
          <a:xfrm>
            <a:off x="253467" y="873100"/>
            <a:ext cx="4600800" cy="50472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969725" y="4597817"/>
            <a:ext cx="405405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2200" dirty="0" smtClean="0"/>
              <a:t> Deviations from </a:t>
            </a:r>
            <a:r>
              <a:rPr lang="en-US" sz="2200" dirty="0" err="1" smtClean="0"/>
              <a:t>Poissonian</a:t>
            </a:r>
            <a:endParaRPr lang="en-US" sz="2200" dirty="0" smtClean="0"/>
          </a:p>
          <a:p>
            <a:r>
              <a:rPr lang="en-US" sz="2200" dirty="0" smtClean="0"/>
              <a:t>    for 0-5% central collisions</a:t>
            </a:r>
          </a:p>
          <a:p>
            <a:endParaRPr lang="en-US" sz="2200" dirty="0" smtClean="0"/>
          </a:p>
          <a:p>
            <a:pPr>
              <a:buFont typeface="Wingdings" charset="2"/>
              <a:buChar char="²"/>
            </a:pPr>
            <a:r>
              <a:rPr lang="en-US" sz="2200" dirty="0" smtClean="0"/>
              <a:t> Higher statistics needed at 7.7</a:t>
            </a:r>
          </a:p>
          <a:p>
            <a:r>
              <a:rPr lang="en-US" sz="2200" dirty="0" smtClean="0"/>
              <a:t>     &amp; 11.5 </a:t>
            </a:r>
            <a:r>
              <a:rPr lang="en-US" sz="2200" dirty="0" err="1" smtClean="0"/>
              <a:t>GeV</a:t>
            </a:r>
            <a:r>
              <a:rPr lang="en-US" sz="2200" dirty="0" smtClean="0"/>
              <a:t> + a new data point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around ~15 GeV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6171531"/>
            <a:ext cx="296717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smtClean="0"/>
              <a:t>STAR: QM2012</a:t>
            </a:r>
          </a:p>
          <a:p>
            <a:r>
              <a:rPr lang="hu-HU" sz="1600" dirty="0" smtClean="0"/>
              <a:t>Phys.Rev.Lett</a:t>
            </a:r>
            <a:r>
              <a:rPr lang="hu-HU" sz="1600" dirty="0"/>
              <a:t>. 105 (2010) 022302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 descr="fig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9494" r="14400" b="1582"/>
          <a:stretch>
            <a:fillRect/>
          </a:stretch>
        </p:blipFill>
        <p:spPr bwMode="auto">
          <a:xfrm>
            <a:off x="5306708" y="736130"/>
            <a:ext cx="3717075" cy="301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2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13"/>
            <a:ext cx="8229600" cy="754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QCD Phase structure: Critical Point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72257"/>
            <a:ext cx="8367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n-US" sz="2800" dirty="0" smtClean="0"/>
              <a:t>Theory: Lattice  QCD calculations have uncertainties.</a:t>
            </a:r>
          </a:p>
          <a:p>
            <a:pPr marL="457200" indent="-457200">
              <a:buFont typeface="Wingdings" charset="2"/>
              <a:buChar char="²"/>
            </a:pPr>
            <a:endParaRPr lang="en-US" sz="2800" dirty="0" smtClean="0"/>
          </a:p>
          <a:p>
            <a:pPr marL="457200" indent="-457200">
              <a:buFont typeface="Wingdings" charset="2"/>
              <a:buChar char="²"/>
            </a:pPr>
            <a:r>
              <a:rPr lang="en-US" sz="2800" dirty="0" smtClean="0"/>
              <a:t>Experiment: If signal survives </a:t>
            </a:r>
            <a:r>
              <a:rPr lang="en-US" sz="2800" dirty="0" err="1" smtClean="0"/>
              <a:t>hadronization</a:t>
            </a:r>
            <a:r>
              <a:rPr lang="en-US" sz="2800" dirty="0" smtClean="0"/>
              <a:t> then ruled out for beam energies &gt; 39 </a:t>
            </a:r>
            <a:r>
              <a:rPr lang="en-US" sz="2800" dirty="0" err="1" smtClean="0"/>
              <a:t>GeV</a:t>
            </a:r>
            <a:endParaRPr lang="en-US" sz="2800" dirty="0" smtClean="0"/>
          </a:p>
          <a:p>
            <a:r>
              <a:rPr lang="en-US" sz="2800" dirty="0" smtClean="0"/>
              <a:t>      Promising prospects below 39 </a:t>
            </a:r>
            <a:r>
              <a:rPr lang="en-US" sz="2800" dirty="0" err="1" smtClean="0"/>
              <a:t>GeV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High statistics data set needed below 39 </a:t>
            </a:r>
            <a:r>
              <a:rPr lang="en-US" sz="2800" dirty="0" err="1" smtClean="0"/>
              <a:t>GeV</a:t>
            </a:r>
            <a:r>
              <a:rPr lang="en-US" sz="2800" dirty="0" smtClean="0"/>
              <a:t>. </a:t>
            </a:r>
          </a:p>
          <a:p>
            <a:pPr marL="457200" indent="-457200">
              <a:buFont typeface="Wingdings" charset="2"/>
              <a:buChar char="²"/>
            </a:pPr>
            <a:endParaRPr lang="en-US" sz="2800" dirty="0"/>
          </a:p>
          <a:p>
            <a:pPr marL="457200" indent="-457200">
              <a:buFont typeface="Wingdings" charset="2"/>
              <a:buChar char="²"/>
            </a:pPr>
            <a:r>
              <a:rPr lang="en-US" sz="2800" dirty="0" err="1" smtClean="0"/>
              <a:t>Theory+Experiment</a:t>
            </a:r>
            <a:r>
              <a:rPr lang="en-US" sz="2800" dirty="0" smtClean="0"/>
              <a:t>: Need quantitative  dynamical theory calculations with realistic correlation lengths  to compare to data.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04112" y="5307116"/>
            <a:ext cx="2698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Science 332 (2011) 1525-1528</a:t>
            </a:r>
          </a:p>
        </p:txBody>
      </p:sp>
    </p:spTree>
    <p:extLst>
      <p:ext uri="{BB962C8B-B14F-4D97-AF65-F5344CB8AC3E}">
        <p14:creationId xmlns:p14="http://schemas.microsoft.com/office/powerpoint/2010/main" val="230870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22" y="0"/>
            <a:ext cx="8873907" cy="8247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hase structure: Interesting Possibilities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9" t="-25" r="-4423" b="-2943"/>
          <a:stretch/>
        </p:blipFill>
        <p:spPr>
          <a:xfrm>
            <a:off x="518400" y="989730"/>
            <a:ext cx="8168400" cy="434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862" y="5687728"/>
            <a:ext cx="8545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Quarkyonic</a:t>
            </a:r>
            <a:r>
              <a:rPr lang="en-US" sz="2400" b="1" dirty="0" smtClean="0">
                <a:solidFill>
                  <a:srgbClr val="0000FF"/>
                </a:solidFill>
              </a:rPr>
              <a:t> phase  (Theoretical)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 Experimental signature </a:t>
            </a:r>
          </a:p>
          <a:p>
            <a:r>
              <a:rPr lang="en-US" sz="2400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                                                        (Baryon correlations, Photons) ?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422" y="4969198"/>
            <a:ext cx="3364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Rept.Prog.Phys</a:t>
            </a:r>
            <a:r>
              <a:rPr lang="en-US" dirty="0"/>
              <a:t>. 74 (2011) 014001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862" y="6061642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Nucl.Phys</a:t>
            </a:r>
            <a:r>
              <a:rPr lang="en-US" dirty="0"/>
              <a:t>. A830 (2009) 709C-712C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660" y="6330354"/>
            <a:ext cx="3536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Nucl</a:t>
            </a:r>
            <a:r>
              <a:rPr lang="en-US" dirty="0"/>
              <a:t>. Phys. </a:t>
            </a:r>
            <a:r>
              <a:rPr lang="en-US" dirty="0" smtClean="0"/>
              <a:t>A 796, </a:t>
            </a:r>
            <a:r>
              <a:rPr lang="en-US" dirty="0"/>
              <a:t>83 (2007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3144" y="6442192"/>
            <a:ext cx="17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arXiv:1302.1119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6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78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861" y="527959"/>
            <a:ext cx="8891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What is known about the QCD phase diagram and to what degree ?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566" y="989624"/>
            <a:ext cx="9251251" cy="5786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2300" dirty="0" smtClean="0">
                <a:solidFill>
                  <a:srgbClr val="FF0000"/>
                </a:solidFill>
              </a:rPr>
              <a:t>De-confined transition</a:t>
            </a:r>
            <a:r>
              <a:rPr lang="en-US" sz="2300" dirty="0" smtClean="0"/>
              <a:t>: </a:t>
            </a:r>
            <a:r>
              <a:rPr lang="en-US" sz="2300" b="1" dirty="0" smtClean="0">
                <a:solidFill>
                  <a:srgbClr val="008000"/>
                </a:solidFill>
              </a:rPr>
              <a:t>Exists, </a:t>
            </a:r>
            <a:r>
              <a:rPr lang="en-US" sz="2300" dirty="0" smtClean="0"/>
              <a:t>– Theory </a:t>
            </a:r>
            <a:r>
              <a:rPr lang="en-US" sz="2300" dirty="0"/>
              <a:t> </a:t>
            </a:r>
            <a:r>
              <a:rPr lang="en-US" sz="2300" dirty="0" smtClean="0"/>
              <a:t>&amp; experiment</a:t>
            </a:r>
          </a:p>
          <a:p>
            <a:endParaRPr lang="en-US" sz="2300" dirty="0"/>
          </a:p>
          <a:p>
            <a:pPr marL="285750" indent="-285750">
              <a:buFont typeface="Wingdings" charset="2"/>
              <a:buChar char="²"/>
            </a:pPr>
            <a:r>
              <a:rPr lang="en-US" sz="2300" dirty="0" smtClean="0">
                <a:solidFill>
                  <a:srgbClr val="FF0000"/>
                </a:solidFill>
              </a:rPr>
              <a:t>Cross over</a:t>
            </a:r>
            <a:r>
              <a:rPr lang="en-US" sz="2300" dirty="0" smtClean="0"/>
              <a:t>: </a:t>
            </a:r>
            <a:r>
              <a:rPr lang="en-US" sz="2300" b="1" dirty="0" smtClean="0">
                <a:solidFill>
                  <a:srgbClr val="008000"/>
                </a:solidFill>
              </a:rPr>
              <a:t>Exists,</a:t>
            </a:r>
            <a:r>
              <a:rPr lang="en-US" sz="2300" dirty="0" smtClean="0"/>
              <a:t> </a:t>
            </a:r>
            <a:r>
              <a:rPr lang="en-US" sz="2300" dirty="0" smtClean="0">
                <a:latin typeface="Symbol" charset="2"/>
                <a:cs typeface="Symbol" charset="2"/>
              </a:rPr>
              <a:t>m</a:t>
            </a:r>
            <a:r>
              <a:rPr lang="en-US" sz="2300" baseline="-25000" dirty="0" smtClean="0"/>
              <a:t>B</a:t>
            </a:r>
            <a:r>
              <a:rPr lang="en-US" sz="2300" dirty="0" smtClean="0"/>
              <a:t> ~ 0   Theory &amp; experiment (indirectly)</a:t>
            </a:r>
          </a:p>
          <a:p>
            <a:pPr marL="285750" indent="-285750">
              <a:buFont typeface="Wingdings" charset="2"/>
              <a:buChar char="²"/>
            </a:pPr>
            <a:endParaRPr lang="en-US" sz="2300" dirty="0"/>
          </a:p>
          <a:p>
            <a:pPr marL="285750" indent="-285750">
              <a:buFont typeface="Wingdings" charset="2"/>
              <a:buChar char="²"/>
            </a:pPr>
            <a:r>
              <a:rPr lang="en-US" sz="2300" dirty="0" smtClean="0">
                <a:solidFill>
                  <a:srgbClr val="FF0000"/>
                </a:solidFill>
              </a:rPr>
              <a:t>Critical point</a:t>
            </a:r>
            <a:r>
              <a:rPr lang="en-US" sz="2300" dirty="0" smtClean="0"/>
              <a:t>:  </a:t>
            </a:r>
            <a:r>
              <a:rPr lang="en-US" sz="2300" b="1" dirty="0" smtClean="0">
                <a:solidFill>
                  <a:srgbClr val="800000"/>
                </a:solidFill>
              </a:rPr>
              <a:t>Search on, </a:t>
            </a:r>
            <a:r>
              <a:rPr lang="en-US" sz="2300" dirty="0" smtClean="0"/>
              <a:t>Theory (Uncertain) &amp; experiment (inconclusive)</a:t>
            </a:r>
          </a:p>
          <a:p>
            <a:pPr marL="285750" indent="-285750">
              <a:buFont typeface="Wingdings" charset="2"/>
              <a:buChar char="²"/>
            </a:pPr>
            <a:endParaRPr lang="en-US" sz="2300" dirty="0"/>
          </a:p>
          <a:p>
            <a:pPr marL="285750" indent="-285750">
              <a:buFont typeface="Wingdings" charset="2"/>
              <a:buChar char="²"/>
            </a:pPr>
            <a:r>
              <a:rPr lang="en-US" sz="2300" dirty="0" smtClean="0">
                <a:solidFill>
                  <a:srgbClr val="FF0000"/>
                </a:solidFill>
              </a:rPr>
              <a:t>Transition line: </a:t>
            </a:r>
            <a:r>
              <a:rPr lang="en-US" sz="2300" dirty="0" smtClean="0"/>
              <a:t>Theory (some uncertainties) &amp; Experiment (indications)</a:t>
            </a:r>
          </a:p>
          <a:p>
            <a:pPr marL="285750" indent="-285750">
              <a:buFont typeface="Wingdings" charset="2"/>
              <a:buChar char="²"/>
            </a:pPr>
            <a:endParaRPr lang="en-US" sz="2300" dirty="0"/>
          </a:p>
          <a:p>
            <a:pPr marL="285750" indent="-285750">
              <a:buFont typeface="Wingdings" charset="2"/>
              <a:buChar char="²"/>
            </a:pPr>
            <a:r>
              <a:rPr lang="en-US" sz="2300" dirty="0" smtClean="0">
                <a:solidFill>
                  <a:srgbClr val="FF0000"/>
                </a:solidFill>
              </a:rPr>
              <a:t>QGP properties: </a:t>
            </a:r>
            <a:r>
              <a:rPr lang="en-US" sz="2300" b="1" dirty="0" smtClean="0">
                <a:solidFill>
                  <a:srgbClr val="008000"/>
                </a:solidFill>
              </a:rPr>
              <a:t>Progress</a:t>
            </a:r>
            <a:r>
              <a:rPr lang="en-US" sz="2300" dirty="0" smtClean="0"/>
              <a:t> - Theory (EOS at </a:t>
            </a:r>
            <a:r>
              <a:rPr lang="en-US" sz="2300" dirty="0" smtClean="0">
                <a:latin typeface="Symbol" charset="2"/>
                <a:cs typeface="Symbol" charset="2"/>
              </a:rPr>
              <a:t>m</a:t>
            </a:r>
            <a:r>
              <a:rPr lang="en-US" sz="2300" baseline="-25000" dirty="0" smtClean="0"/>
              <a:t>B</a:t>
            </a:r>
            <a:r>
              <a:rPr lang="en-US" sz="2300" dirty="0" smtClean="0"/>
              <a:t> = 0, need better handle for </a:t>
            </a:r>
          </a:p>
          <a:p>
            <a:r>
              <a:rPr lang="en-US" sz="2300" dirty="0" smtClean="0"/>
              <a:t>                                    EOS at large </a:t>
            </a:r>
            <a:r>
              <a:rPr lang="en-US" sz="2300" dirty="0" smtClean="0">
                <a:latin typeface="Symbol" charset="2"/>
                <a:cs typeface="Symbol" charset="2"/>
              </a:rPr>
              <a:t>m</a:t>
            </a:r>
            <a:r>
              <a:rPr lang="en-US" sz="2300" baseline="-25000" dirty="0" smtClean="0"/>
              <a:t>B</a:t>
            </a:r>
            <a:r>
              <a:rPr lang="en-US" sz="2300" dirty="0" smtClean="0"/>
              <a:t> &amp; Experiment tremendous progress</a:t>
            </a:r>
          </a:p>
          <a:p>
            <a:pPr marL="285750" indent="-285750">
              <a:buFont typeface="Wingdings" charset="2"/>
              <a:buChar char="²"/>
            </a:pPr>
            <a:endParaRPr lang="en-US" sz="2300" dirty="0"/>
          </a:p>
          <a:p>
            <a:pPr marL="285750" indent="-285750">
              <a:buFont typeface="Wingdings" charset="2"/>
              <a:buChar char="²"/>
            </a:pPr>
            <a:r>
              <a:rPr lang="en-US" sz="2300" dirty="0" err="1" smtClean="0">
                <a:solidFill>
                  <a:srgbClr val="FF0000"/>
                </a:solidFill>
              </a:rPr>
              <a:t>Hadronic</a:t>
            </a:r>
            <a:r>
              <a:rPr lang="en-US" sz="2300" dirty="0" smtClean="0">
                <a:solidFill>
                  <a:srgbClr val="FF0000"/>
                </a:solidFill>
              </a:rPr>
              <a:t> properties</a:t>
            </a:r>
            <a:r>
              <a:rPr lang="en-US" sz="2300" dirty="0" smtClean="0"/>
              <a:t>: </a:t>
            </a:r>
            <a:r>
              <a:rPr lang="en-US" sz="2300" b="1" dirty="0" smtClean="0">
                <a:solidFill>
                  <a:srgbClr val="008000"/>
                </a:solidFill>
              </a:rPr>
              <a:t>Progress</a:t>
            </a:r>
            <a:r>
              <a:rPr lang="en-US" sz="2300" dirty="0" smtClean="0"/>
              <a:t> - Theory (Freeze-out properties using QCD) </a:t>
            </a:r>
          </a:p>
          <a:p>
            <a:r>
              <a:rPr lang="en-US" sz="2300" dirty="0" smtClean="0"/>
              <a:t>                                          Experiment </a:t>
            </a:r>
            <a:r>
              <a:rPr lang="en-US" sz="2400" dirty="0" smtClean="0"/>
              <a:t>tremendous progress</a:t>
            </a:r>
          </a:p>
          <a:p>
            <a:r>
              <a:rPr lang="hu-HU" sz="2400" b="1" dirty="0" smtClean="0"/>
              <a:t>                                        </a:t>
            </a:r>
            <a:r>
              <a:rPr lang="hu-HU" sz="2400" b="1" dirty="0"/>
              <a:t> </a:t>
            </a:r>
            <a:r>
              <a:rPr lang="hu-HU" sz="2400" b="1" dirty="0" smtClean="0"/>
              <a:t>  </a:t>
            </a:r>
            <a:r>
              <a:rPr lang="hu-HU" dirty="0" smtClean="0"/>
              <a:t> Phys. Lett. B 696 (2011) 459  </a:t>
            </a:r>
            <a:r>
              <a:rPr lang="hu-HU" sz="1600" dirty="0" smtClean="0"/>
              <a:t>Phys.Rev.Lett</a:t>
            </a:r>
            <a:r>
              <a:rPr lang="hu-HU" sz="1600" dirty="0"/>
              <a:t>. 109 (2012) 192302</a:t>
            </a:r>
            <a:endParaRPr lang="en-US" sz="1600" dirty="0" smtClean="0"/>
          </a:p>
          <a:p>
            <a:pPr marL="285750" indent="-285750">
              <a:buFont typeface="Wingdings" charset="2"/>
              <a:buChar char="²"/>
            </a:pPr>
            <a:r>
              <a:rPr lang="en-US" sz="2300" dirty="0" smtClean="0">
                <a:solidFill>
                  <a:srgbClr val="FF0000"/>
                </a:solidFill>
              </a:rPr>
              <a:t>New Phases</a:t>
            </a:r>
            <a:r>
              <a:rPr lang="en-US" sz="2300" dirty="0" smtClean="0"/>
              <a:t>: Theory (</a:t>
            </a:r>
            <a:r>
              <a:rPr lang="en-US" sz="2300" dirty="0" err="1" smtClean="0"/>
              <a:t>Quarkyonic</a:t>
            </a:r>
            <a:r>
              <a:rPr lang="en-US" sz="2300" dirty="0" smtClean="0"/>
              <a:t>) and experiment (signatures ?)</a:t>
            </a:r>
          </a:p>
          <a:p>
            <a:r>
              <a:rPr lang="en-US" sz="2300" dirty="0" smtClean="0"/>
              <a:t>                             Theory predicted signals needed.</a:t>
            </a:r>
            <a:endParaRPr lang="en-US" sz="2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3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2" y="52918"/>
            <a:ext cx="8978103" cy="571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QCD Phase Diagram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05" y="4692027"/>
            <a:ext cx="34804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Rich phase structure: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-- </a:t>
            </a:r>
            <a:r>
              <a:rPr lang="en-US" sz="2400" b="1" dirty="0">
                <a:solidFill>
                  <a:srgbClr val="0000FF"/>
                </a:solidFill>
              </a:rPr>
              <a:t>P</a:t>
            </a:r>
            <a:r>
              <a:rPr lang="en-US" sz="2400" b="1" dirty="0" smtClean="0">
                <a:solidFill>
                  <a:srgbClr val="0000FF"/>
                </a:solidFill>
              </a:rPr>
              <a:t>hases QGP &amp; </a:t>
            </a:r>
            <a:r>
              <a:rPr lang="en-US" sz="2400" b="1" dirty="0" err="1" smtClean="0">
                <a:solidFill>
                  <a:srgbClr val="0000FF"/>
                </a:solidFill>
              </a:rPr>
              <a:t>Hadronic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-- Cross over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-- 1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st</a:t>
            </a:r>
            <a:r>
              <a:rPr lang="en-US" sz="2400" b="1" dirty="0" smtClean="0">
                <a:solidFill>
                  <a:srgbClr val="0000FF"/>
                </a:solidFill>
              </a:rPr>
              <a:t> order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-- Critical Point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2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378" t="3674" r="3182" b="3722"/>
          <a:stretch/>
        </p:blipFill>
        <p:spPr>
          <a:xfrm>
            <a:off x="3915835" y="1281283"/>
            <a:ext cx="5145248" cy="43303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4396" y="798492"/>
            <a:ext cx="384027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Physical systems undergo phase transitions when external </a:t>
            </a:r>
            <a:r>
              <a:rPr lang="en-US" sz="2200" dirty="0" smtClean="0"/>
              <a:t>parameters </a:t>
            </a:r>
            <a:r>
              <a:rPr lang="en-US" sz="2200" dirty="0"/>
              <a:t>such as the temperature (T) or a chemical </a:t>
            </a:r>
            <a:r>
              <a:rPr lang="en-US" sz="2200" dirty="0" smtClean="0"/>
              <a:t> potential </a:t>
            </a:r>
            <a:r>
              <a:rPr lang="en-US" sz="2200" dirty="0"/>
              <a:t>(μ) are </a:t>
            </a:r>
            <a:r>
              <a:rPr lang="en-US" sz="2200" dirty="0" smtClean="0"/>
              <a:t>varied.</a:t>
            </a:r>
            <a:endParaRPr lang="en-US" sz="2200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1812" y="2865632"/>
            <a:ext cx="40849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200" dirty="0"/>
              <a:t>Conserved Quantities: </a:t>
            </a:r>
            <a:endParaRPr lang="en-US" sz="2200" dirty="0" smtClean="0"/>
          </a:p>
          <a:p>
            <a:r>
              <a:rPr lang="en-US" sz="2200" dirty="0" smtClean="0"/>
              <a:t>      Baryon </a:t>
            </a:r>
            <a:r>
              <a:rPr lang="en-US" sz="2200" dirty="0"/>
              <a:t>Number   ~  </a:t>
            </a:r>
            <a:r>
              <a:rPr lang="en-US" sz="2200" dirty="0">
                <a:latin typeface="Symbol" charset="0"/>
                <a:sym typeface="Symbol" charset="0"/>
              </a:rPr>
              <a:t></a:t>
            </a:r>
            <a:r>
              <a:rPr lang="en-US" sz="2200" baseline="-25000" dirty="0" smtClean="0">
                <a:latin typeface="Symbol" charset="0"/>
                <a:sym typeface="Symbol" charset="0"/>
              </a:rPr>
              <a:t></a:t>
            </a:r>
            <a:r>
              <a:rPr lang="en-US" sz="2200" dirty="0" smtClean="0"/>
              <a:t>                </a:t>
            </a:r>
          </a:p>
          <a:p>
            <a:r>
              <a:rPr lang="en-US" sz="2200" dirty="0" smtClean="0"/>
              <a:t>      Electric </a:t>
            </a:r>
            <a:r>
              <a:rPr lang="en-US" sz="2200" dirty="0"/>
              <a:t>Charge   ~  </a:t>
            </a:r>
            <a:r>
              <a:rPr lang="en-US" sz="2200" dirty="0">
                <a:latin typeface="Symbol" charset="0"/>
                <a:sym typeface="Symbol" charset="0"/>
              </a:rPr>
              <a:t></a:t>
            </a:r>
            <a:r>
              <a:rPr lang="en-US" sz="2200" baseline="-25000" dirty="0"/>
              <a:t>Q </a:t>
            </a:r>
            <a:r>
              <a:rPr lang="en-US" sz="2200" dirty="0"/>
              <a:t>~ </a:t>
            </a:r>
            <a:r>
              <a:rPr lang="en-US" sz="2200" dirty="0" smtClean="0"/>
              <a:t>small                  </a:t>
            </a:r>
          </a:p>
          <a:p>
            <a:r>
              <a:rPr lang="en-US" sz="2200" dirty="0" smtClean="0"/>
              <a:t>      Strangeness       </a:t>
            </a:r>
            <a:r>
              <a:rPr lang="en-US" sz="2200" dirty="0"/>
              <a:t>~  </a:t>
            </a:r>
            <a:r>
              <a:rPr lang="en-US" sz="2200" dirty="0">
                <a:latin typeface="Symbol" charset="0"/>
                <a:sym typeface="Symbol" charset="0"/>
              </a:rPr>
              <a:t></a:t>
            </a:r>
            <a:r>
              <a:rPr lang="en-US" sz="2200" baseline="-25000" dirty="0"/>
              <a:t>S </a:t>
            </a:r>
            <a:r>
              <a:rPr lang="en-US" sz="2200" dirty="0"/>
              <a:t>~ small</a:t>
            </a:r>
          </a:p>
        </p:txBody>
      </p:sp>
      <p:sp>
        <p:nvSpPr>
          <p:cNvPr id="35" name="Text Box 77"/>
          <p:cNvSpPr txBox="1">
            <a:spLocks noChangeArrowheads="1"/>
          </p:cNvSpPr>
          <p:nvPr/>
        </p:nvSpPr>
        <p:spPr bwMode="auto">
          <a:xfrm>
            <a:off x="4556187" y="790914"/>
            <a:ext cx="39940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K. </a:t>
            </a:r>
            <a:r>
              <a:rPr lang="en-US" sz="1600" dirty="0" err="1">
                <a:solidFill>
                  <a:schemeClr val="tx1"/>
                </a:solidFill>
              </a:rPr>
              <a:t>Rajagopal</a:t>
            </a:r>
            <a:r>
              <a:rPr lang="en-US" sz="1600" dirty="0">
                <a:solidFill>
                  <a:schemeClr val="tx1"/>
                </a:solidFill>
              </a:rPr>
              <a:t> and F. </a:t>
            </a:r>
            <a:r>
              <a:rPr lang="en-US" sz="1600" dirty="0" err="1">
                <a:solidFill>
                  <a:schemeClr val="tx1"/>
                </a:solidFill>
              </a:rPr>
              <a:t>Wilczek</a:t>
            </a:r>
            <a:r>
              <a:rPr lang="en-US" sz="1600" dirty="0">
                <a:solidFill>
                  <a:schemeClr val="tx1"/>
                </a:solidFill>
              </a:rPr>
              <a:t>, Handbook of QCD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2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5975" y="-220219"/>
            <a:ext cx="994603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QCD Phase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iagram - Experimental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292" y="2389269"/>
            <a:ext cx="4588779" cy="280680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234"/>
            <a:ext cx="4366316" cy="4283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2071" y="6133107"/>
            <a:ext cx="931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Vary beam energy to change Temperature &amp; Baryon Chemical Potential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050" y="5251974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Vary: </a:t>
            </a:r>
            <a:r>
              <a:rPr lang="en-US" sz="3600" dirty="0" smtClean="0">
                <a:solidFill>
                  <a:srgbClr val="0000FF"/>
                </a:solidFill>
              </a:rPr>
              <a:t>T, </a:t>
            </a:r>
            <a:r>
              <a:rPr lang="en-US" sz="3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3600" baseline="-25000" dirty="0" smtClean="0">
                <a:solidFill>
                  <a:srgbClr val="0000FF"/>
                </a:solidFill>
              </a:rPr>
              <a:t>B</a:t>
            </a:r>
            <a:r>
              <a:rPr lang="en-US" sz="3600" dirty="0" smtClean="0">
                <a:solidFill>
                  <a:srgbClr val="0000FF"/>
                </a:solidFill>
              </a:rPr>
              <a:t>, </a:t>
            </a:r>
            <a:r>
              <a:rPr lang="en-US" sz="3600" dirty="0" err="1" smtClean="0">
                <a:latin typeface="Symbol" charset="2"/>
                <a:cs typeface="Symbol" charset="2"/>
              </a:rPr>
              <a:t>m</a:t>
            </a:r>
            <a:r>
              <a:rPr lang="en-US" sz="3600" baseline="-25000" dirty="0" err="1" smtClean="0"/>
              <a:t>S</a:t>
            </a:r>
            <a:r>
              <a:rPr lang="en-US" sz="3600" dirty="0" smtClean="0"/>
              <a:t>, </a:t>
            </a:r>
            <a:r>
              <a:rPr lang="en-US" sz="3600" dirty="0" err="1" smtClean="0">
                <a:latin typeface="Symbol" charset="2"/>
                <a:cs typeface="Symbol" charset="2"/>
              </a:rPr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415798" y="799254"/>
            <a:ext cx="4671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Conservation in strong interactions</a:t>
            </a:r>
          </a:p>
          <a:p>
            <a:r>
              <a:rPr lang="en-US" sz="2400" dirty="0" smtClean="0"/>
              <a:t>-- Charge  </a:t>
            </a:r>
          </a:p>
          <a:p>
            <a:r>
              <a:rPr lang="en-US" sz="2400" dirty="0" smtClean="0"/>
              <a:t>-- Baryon number</a:t>
            </a:r>
          </a:p>
          <a:p>
            <a:r>
              <a:rPr lang="en-US" sz="2400" dirty="0" smtClean="0"/>
              <a:t>-- Strangeness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951975" y="5356712"/>
            <a:ext cx="2069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Nature 448 (2007) 302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0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65" y="35579"/>
            <a:ext cx="8686800" cy="5417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Transition Temperature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Tc_phys_O4_extrapQQ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34" y="3907195"/>
            <a:ext cx="3417119" cy="239198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0" y="4229866"/>
            <a:ext cx="5016461" cy="144333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526746" y="6329354"/>
            <a:ext cx="2619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Phys.Rev</a:t>
            </a:r>
            <a:r>
              <a:rPr lang="en-US" sz="1600" dirty="0"/>
              <a:t>. D85 (2012) 054503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470" y="3907195"/>
            <a:ext cx="265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Nucl</a:t>
            </a:r>
            <a:r>
              <a:rPr lang="en-US" sz="1600" dirty="0" smtClean="0"/>
              <a:t>. Phys. A 830 (2009) 805c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4</a:t>
            </a:fld>
            <a:endParaRPr lang="en-US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5794" r="917" b="7291"/>
          <a:stretch>
            <a:fillRect/>
          </a:stretch>
        </p:blipFill>
        <p:spPr bwMode="auto">
          <a:xfrm>
            <a:off x="257065" y="721597"/>
            <a:ext cx="4280995" cy="30566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613910" y="577511"/>
            <a:ext cx="3581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latin typeface="Times New Roman" charset="0"/>
              </a:rPr>
              <a:t> </a:t>
            </a:r>
            <a:r>
              <a:rPr lang="en-US" sz="1200" dirty="0" err="1">
                <a:latin typeface="Times New Roman" charset="0"/>
              </a:rPr>
              <a:t>Prog</a:t>
            </a:r>
            <a:r>
              <a:rPr lang="en-US" sz="1200" dirty="0">
                <a:latin typeface="Times New Roman" charset="0"/>
              </a:rPr>
              <a:t>. </a:t>
            </a:r>
            <a:r>
              <a:rPr lang="en-US" sz="1200" dirty="0" err="1">
                <a:latin typeface="Times New Roman" charset="0"/>
              </a:rPr>
              <a:t>Theor</a:t>
            </a:r>
            <a:r>
              <a:rPr lang="en-US" sz="1200" dirty="0">
                <a:latin typeface="Times New Roman" charset="0"/>
              </a:rPr>
              <a:t>. Phys. Suppl. 153, 106 (2004)</a:t>
            </a:r>
            <a:endParaRPr lang="en-US" sz="1200" dirty="0">
              <a:latin typeface="Arial Rounded MT Bold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132369" y="1124920"/>
            <a:ext cx="14963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dirty="0" err="1"/>
              <a:t>g</a:t>
            </a:r>
            <a:r>
              <a:rPr lang="en-US" sz="2400" baseline="-25000" dirty="0" err="1"/>
              <a:t>parton</a:t>
            </a:r>
            <a:r>
              <a:rPr lang="en-US" sz="2400" dirty="0"/>
              <a:t> ~ </a:t>
            </a:r>
            <a:r>
              <a:rPr lang="en-US" sz="2400" dirty="0" smtClean="0"/>
              <a:t>47</a:t>
            </a:r>
            <a:endParaRPr lang="en-US" sz="24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925842" y="1997687"/>
            <a:ext cx="276095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dirty="0">
                <a:latin typeface="Symbol" charset="0"/>
                <a:sym typeface="Symbol" charset="0"/>
              </a:rPr>
              <a:t></a:t>
            </a:r>
            <a:r>
              <a:rPr lang="en-US" sz="3200" baseline="30000" dirty="0">
                <a:latin typeface="Symbol" charset="0"/>
                <a:sym typeface="Symbol" charset="0"/>
              </a:rPr>
              <a:t></a:t>
            </a:r>
            <a:r>
              <a:rPr lang="en-US" sz="3200" dirty="0">
                <a:latin typeface="Times New Roman" charset="0"/>
              </a:rPr>
              <a:t> ~ g (</a:t>
            </a:r>
            <a:r>
              <a:rPr lang="en-US" sz="3200" dirty="0">
                <a:latin typeface="Symbol" charset="0"/>
                <a:sym typeface="Symbol" charset="0"/>
              </a:rPr>
              <a:t></a:t>
            </a:r>
            <a:r>
              <a:rPr lang="en-US" sz="3200" baseline="30000" dirty="0">
                <a:latin typeface="Times New Roman" charset="0"/>
              </a:rPr>
              <a:t>2</a:t>
            </a:r>
            <a:r>
              <a:rPr lang="en-US" sz="3200" dirty="0">
                <a:latin typeface="Times New Roman" charset="0"/>
              </a:rPr>
              <a:t>/30)</a:t>
            </a:r>
            <a:r>
              <a:rPr lang="en-US" sz="2500" dirty="0">
                <a:latin typeface="Times New Roman" charset="0"/>
              </a:rPr>
              <a:t> </a:t>
            </a:r>
            <a:endParaRPr lang="en-US" dirty="0">
              <a:latin typeface="Times New Roman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257403" y="2936611"/>
            <a:ext cx="1048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latin typeface="Times New Roman" charset="0"/>
              </a:rPr>
              <a:t>g</a:t>
            </a:r>
            <a:r>
              <a:rPr lang="en-US" sz="2800" baseline="-25000" dirty="0">
                <a:latin typeface="Symbol" charset="0"/>
                <a:sym typeface="Symbol" charset="0"/>
              </a:rPr>
              <a:t></a:t>
            </a:r>
            <a:r>
              <a:rPr lang="en-US" sz="2800" dirty="0">
                <a:latin typeface="Times New Roman" charset="0"/>
              </a:rPr>
              <a:t> ~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470" y="5657508"/>
            <a:ext cx="401904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High Temperature 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De-confined state of quarks</a:t>
            </a:r>
          </a:p>
          <a:p>
            <a:r>
              <a:rPr lang="en-US" sz="2400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    and gluons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6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65" y="35579"/>
            <a:ext cx="8686800" cy="5417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Cross-over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453803"/>
            <a:ext cx="22734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Nature443</a:t>
            </a:r>
            <a:r>
              <a:rPr lang="en-US" sz="1600" dirty="0">
                <a:solidFill>
                  <a:schemeClr val="tx1"/>
                </a:solidFill>
              </a:rPr>
              <a:t>:675-678,20</a:t>
            </a:r>
            <a:r>
              <a:rPr lang="en-US" sz="1500" dirty="0">
                <a:solidFill>
                  <a:schemeClr val="tx1"/>
                </a:solidFill>
              </a:rPr>
              <a:t>06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82470" y="789285"/>
            <a:ext cx="4966086" cy="2889785"/>
            <a:chOff x="2081" y="1389"/>
            <a:chExt cx="3717" cy="2126"/>
          </a:xfrm>
        </p:grpSpPr>
        <p:pic>
          <p:nvPicPr>
            <p:cNvPr id="8" name="Picture 6" descr="susc_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0" r="4800" b="48000"/>
            <a:stretch>
              <a:fillRect/>
            </a:stretch>
          </p:blipFill>
          <p:spPr bwMode="auto">
            <a:xfrm>
              <a:off x="2081" y="1389"/>
              <a:ext cx="3695" cy="178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081" y="3175"/>
              <a:ext cx="3717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 smtClean="0">
                  <a:solidFill>
                    <a:schemeClr val="tx1"/>
                  </a:solidFill>
                </a:rPr>
                <a:t>   No </a:t>
              </a:r>
              <a:r>
                <a:rPr lang="en-US" sz="2400" dirty="0">
                  <a:solidFill>
                    <a:schemeClr val="tx1"/>
                  </a:solidFill>
                </a:rPr>
                <a:t>significant volume </a:t>
              </a:r>
              <a:r>
                <a:rPr lang="en-US" sz="2400" dirty="0" smtClean="0">
                  <a:solidFill>
                    <a:schemeClr val="tx1"/>
                  </a:solidFill>
                </a:rPr>
                <a:t>dependence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14052" y="6072443"/>
            <a:ext cx="4729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sz="2400" b="1" dirty="0" smtClean="0">
                <a:solidFill>
                  <a:srgbClr val="0000FF"/>
                </a:solidFill>
              </a:rPr>
              <a:t>t </a:t>
            </a:r>
            <a:r>
              <a:rPr lang="en-US" sz="2400" b="1" dirty="0">
                <a:solidFill>
                  <a:srgbClr val="0000FF"/>
                </a:solidFill>
              </a:rPr>
              <a:t>high T and </a:t>
            </a:r>
            <a:r>
              <a:rPr lang="en-US" sz="2400" b="1" dirty="0">
                <a:solidFill>
                  <a:srgbClr val="0000FF"/>
                </a:solidFill>
                <a:latin typeface="Symbol" charset="0"/>
                <a:sym typeface="Symbol" charset="0"/>
              </a:rPr>
              <a:t></a:t>
            </a:r>
            <a:r>
              <a:rPr lang="en-US" sz="2400" b="1" baseline="-25000" dirty="0">
                <a:solidFill>
                  <a:srgbClr val="0000FF"/>
                </a:solidFill>
                <a:latin typeface="Symbol" charset="0"/>
                <a:sym typeface="Symbol" charset="0"/>
              </a:rPr>
              <a:t></a:t>
            </a:r>
            <a:r>
              <a:rPr lang="en-US" sz="2400" b="1" dirty="0">
                <a:solidFill>
                  <a:srgbClr val="0000FF"/>
                </a:solidFill>
              </a:rPr>
              <a:t> = 0 is a cross </a:t>
            </a:r>
            <a:r>
              <a:rPr lang="en-US" sz="2400" b="1" dirty="0" smtClean="0">
                <a:solidFill>
                  <a:srgbClr val="0000FF"/>
                </a:solidFill>
              </a:rPr>
              <a:t>over.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5</a:t>
            </a:fld>
            <a:endParaRPr lang="en-US"/>
          </a:p>
        </p:txBody>
      </p:sp>
      <p:pic>
        <p:nvPicPr>
          <p:cNvPr id="17" name="Picture 16" descr="eosSN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3356" r="3601" b="3313"/>
          <a:stretch/>
        </p:blipFill>
        <p:spPr>
          <a:xfrm>
            <a:off x="5661226" y="976543"/>
            <a:ext cx="2764800" cy="19908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8" name="Picture 17" descr="pt-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t="2463" r="3413" b="6221"/>
          <a:stretch/>
        </p:blipFill>
        <p:spPr>
          <a:xfrm>
            <a:off x="284404" y="4064675"/>
            <a:ext cx="3978000" cy="26568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9" name="Picture 18" descr="vn20-30-vTdep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t="3952" r="5519" b="5119"/>
          <a:stretch/>
        </p:blipFill>
        <p:spPr>
          <a:xfrm>
            <a:off x="4974109" y="3224689"/>
            <a:ext cx="3726000" cy="25092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6907418" y="547234"/>
            <a:ext cx="2036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JHEP 1208 (2012)</a:t>
            </a:r>
            <a:r>
              <a:rPr lang="en-US" dirty="0"/>
              <a:t> 053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84" y="2967343"/>
            <a:ext cx="2226725" cy="23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048556" y="5733889"/>
            <a:ext cx="3111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Phys. Rev. Lett. 110, 012302 (2013)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852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09" y="-49744"/>
            <a:ext cx="8978103" cy="571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Establishing Quark Gluon Phase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6</a:t>
            </a:fld>
            <a:endParaRPr lang="en-US"/>
          </a:p>
        </p:txBody>
      </p:sp>
      <p:sp>
        <p:nvSpPr>
          <p:cNvPr id="15" name="Slide Number Placeholder 1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7AB535-96EF-1B4A-AEDA-53A33D54C822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Object 61" descr="Light downward diagonal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35501"/>
              </p:ext>
            </p:extLst>
          </p:nvPr>
        </p:nvGraphicFramePr>
        <p:xfrm>
          <a:off x="4187633" y="4304776"/>
          <a:ext cx="4465813" cy="140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3" imgW="1816100" imgH="635000" progId="Equation.3">
                  <p:embed/>
                </p:oleObj>
              </mc:Choice>
              <mc:Fallback>
                <p:oleObj name="Equation" r:id="rId3" imgW="18161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633" y="4304776"/>
                        <a:ext cx="4465813" cy="140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Raa_Fig2_LHCRHIC_Data_new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0" y="765520"/>
            <a:ext cx="8937280" cy="30106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6420540" y="3776138"/>
            <a:ext cx="2619375" cy="528638"/>
          </a:xfrm>
          <a:prstGeom prst="rect">
            <a:avLst/>
          </a:prstGeom>
          <a:noFill/>
          <a:ln w="9525">
            <a:solidFill>
              <a:srgbClr val="A7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B2"/>
                </a:solidFill>
                <a:latin typeface="Symbol" charset="0"/>
                <a:sym typeface="Symbol" charset="0"/>
              </a:rPr>
              <a:t></a:t>
            </a:r>
            <a:r>
              <a:rPr lang="en-US" sz="2800" baseline="-25000" dirty="0">
                <a:solidFill>
                  <a:srgbClr val="0000B2"/>
                </a:solidFill>
              </a:rPr>
              <a:t>initial</a:t>
            </a:r>
            <a:r>
              <a:rPr lang="en-US" sz="2800" dirty="0">
                <a:solidFill>
                  <a:srgbClr val="0000B2"/>
                </a:solidFill>
              </a:rPr>
              <a:t> &gt; </a:t>
            </a:r>
            <a:r>
              <a:rPr lang="en-US" sz="2800" dirty="0">
                <a:solidFill>
                  <a:srgbClr val="0000B2"/>
                </a:solidFill>
                <a:latin typeface="Symbol" charset="0"/>
                <a:sym typeface="Symbol" charset="0"/>
              </a:rPr>
              <a:t></a:t>
            </a:r>
            <a:r>
              <a:rPr lang="en-US" sz="2800" baseline="-25000" dirty="0">
                <a:solidFill>
                  <a:srgbClr val="0000B2"/>
                </a:solidFill>
              </a:rPr>
              <a:t>c</a:t>
            </a:r>
            <a:r>
              <a:rPr lang="en-US" sz="2100" dirty="0">
                <a:solidFill>
                  <a:srgbClr val="0000B2"/>
                </a:solidFill>
              </a:rPr>
              <a:t> (Lattice)</a:t>
            </a:r>
          </a:p>
        </p:txBody>
      </p:sp>
      <p:pic>
        <p:nvPicPr>
          <p:cNvPr id="9" name="Picture 12" descr="rcpwithticks.gif"/>
          <p:cNvPicPr>
            <a:picLocks noChangeAspect="1"/>
          </p:cNvPicPr>
          <p:nvPr/>
        </p:nvPicPr>
        <p:blipFill>
          <a:blip r:embed="rId6" cstate="print"/>
          <a:srcRect l="5636" t="7612" r="6067"/>
          <a:stretch>
            <a:fillRect/>
          </a:stretch>
        </p:blipFill>
        <p:spPr bwMode="auto">
          <a:xfrm>
            <a:off x="117611" y="3913154"/>
            <a:ext cx="3730500" cy="28899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70364" y="5288340"/>
            <a:ext cx="5059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At and below 11.5 </a:t>
            </a:r>
            <a:r>
              <a:rPr lang="en-US" sz="2400" b="1" dirty="0" err="1" smtClean="0">
                <a:solidFill>
                  <a:srgbClr val="0000FF"/>
                </a:solidFill>
              </a:rPr>
              <a:t>GeV</a:t>
            </a:r>
            <a:r>
              <a:rPr lang="en-US" sz="2400" b="1" dirty="0" smtClean="0">
                <a:solidFill>
                  <a:srgbClr val="0000FF"/>
                </a:solidFill>
              </a:rPr>
              <a:t> – </a:t>
            </a:r>
            <a:r>
              <a:rPr lang="en-US" sz="2400" b="1" dirty="0" err="1" smtClean="0">
                <a:solidFill>
                  <a:srgbClr val="0000FF"/>
                </a:solidFill>
              </a:rPr>
              <a:t>Hadronic</a:t>
            </a:r>
            <a:r>
              <a:rPr lang="en-US" sz="2400" b="1" dirty="0" smtClean="0">
                <a:solidFill>
                  <a:srgbClr val="0000FF"/>
                </a:solidFill>
              </a:rPr>
              <a:t> interactions dominate. Need </a:t>
            </a:r>
            <a:r>
              <a:rPr lang="en-US" sz="2400" b="1" dirty="0" err="1" smtClean="0">
                <a:solidFill>
                  <a:srgbClr val="0000FF"/>
                </a:solidFill>
              </a:rPr>
              <a:t>pA</a:t>
            </a:r>
            <a:r>
              <a:rPr lang="en-US" sz="2400" b="1" dirty="0" smtClean="0">
                <a:solidFill>
                  <a:srgbClr val="0000FF"/>
                </a:solidFill>
              </a:rPr>
              <a:t> data for a quantitative statement.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QGP turned off 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26966"/>
            <a:ext cx="2484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err="1"/>
              <a:t>Eur.Phys.J</a:t>
            </a:r>
            <a:r>
              <a:rPr lang="tr-TR" sz="1600" dirty="0"/>
              <a:t>. C72 (2012) 1945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848111" y="3915843"/>
            <a:ext cx="1439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STAR: QM2012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466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2" y="52918"/>
            <a:ext cx="8978103" cy="571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Establishing Quark Gluon Phase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7</a:t>
            </a:fld>
            <a:endParaRPr lang="en-US"/>
          </a:p>
        </p:txBody>
      </p:sp>
      <p:sp>
        <p:nvSpPr>
          <p:cNvPr id="15" name="Slide Number Placeholder 1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7AB535-96EF-1B4A-AEDA-53A33D54C82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plot1_v2_2april09.pdf"/>
          <p:cNvPicPr>
            <a:picLocks noChangeAspect="1"/>
          </p:cNvPicPr>
          <p:nvPr/>
        </p:nvPicPr>
        <p:blipFill>
          <a:blip r:embed="rId3"/>
          <a:srcRect t="3252" b="9756"/>
          <a:stretch>
            <a:fillRect/>
          </a:stretch>
        </p:blipFill>
        <p:spPr>
          <a:xfrm>
            <a:off x="113735" y="801808"/>
            <a:ext cx="5097393" cy="26222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10" descr="fig3a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651" r="7369" b="-651"/>
          <a:stretch/>
        </p:blipFill>
        <p:spPr>
          <a:xfrm>
            <a:off x="5690009" y="1365884"/>
            <a:ext cx="3255667" cy="42197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040524" y="5652240"/>
            <a:ext cx="384828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400" b="1" i="1" dirty="0" err="1" smtClean="0">
                <a:solidFill>
                  <a:srgbClr val="0000FF"/>
                </a:solidFill>
                <a:cs typeface="Arial"/>
              </a:rPr>
              <a:t>Partonic</a:t>
            </a:r>
            <a:r>
              <a:rPr lang="en-US" sz="2400" b="1" i="1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cs typeface="Arial"/>
              </a:rPr>
              <a:t>Collectivity</a:t>
            </a:r>
            <a:endParaRPr lang="en-US" sz="2400" b="1" dirty="0">
              <a:solidFill>
                <a:srgbClr val="0000FF"/>
              </a:solidFill>
              <a:cs typeface="Arial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400" b="1" i="1" dirty="0">
                <a:solidFill>
                  <a:srgbClr val="0000FF"/>
                </a:solidFill>
              </a:rPr>
              <a:t>De-</a:t>
            </a:r>
            <a:r>
              <a:rPr lang="en-US" sz="2400" b="1" i="1" dirty="0" smtClean="0">
                <a:solidFill>
                  <a:srgbClr val="0000FF"/>
                </a:solidFill>
              </a:rPr>
              <a:t>confinement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Turned off at low energy ? </a:t>
            </a:r>
            <a:endParaRPr lang="en-US" sz="2400" b="1" dirty="0">
              <a:solidFill>
                <a:srgbClr val="FF0000"/>
              </a:solidFill>
              <a:cs typeface="Arial"/>
            </a:endParaRPr>
          </a:p>
        </p:txBody>
      </p:sp>
      <p:graphicFrame>
        <p:nvGraphicFramePr>
          <p:cNvPr id="12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596071"/>
              </p:ext>
            </p:extLst>
          </p:nvPr>
        </p:nvGraphicFramePr>
        <p:xfrm>
          <a:off x="6553200" y="647665"/>
          <a:ext cx="2392476" cy="645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5" imgW="1613296" imgH="508397" progId="Equation.3">
                  <p:embed/>
                </p:oleObj>
              </mc:Choice>
              <mc:Fallback>
                <p:oleObj name="Equation" r:id="rId5" imgW="1613296" imgH="5083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47665"/>
                        <a:ext cx="2392476" cy="64549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896756" y="597003"/>
            <a:ext cx="1509485" cy="1134657"/>
            <a:chOff x="3969" y="1575"/>
            <a:chExt cx="1678" cy="1314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969" y="1665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4513" y="1665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100000">
                  <a:srgbClr val="FFFF00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13" y="1801"/>
              <a:ext cx="589" cy="862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9" descr="Pink tissue paper"/>
            <p:cNvSpPr>
              <a:spLocks noChangeArrowheads="1"/>
            </p:cNvSpPr>
            <p:nvPr/>
          </p:nvSpPr>
          <p:spPr bwMode="auto">
            <a:xfrm>
              <a:off x="4967" y="1949"/>
              <a:ext cx="453" cy="533"/>
            </a:xfrm>
            <a:prstGeom prst="rightArrow">
              <a:avLst>
                <a:gd name="adj1" fmla="val 50000"/>
                <a:gd name="adj2" fmla="val 25000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0" descr="Pink tissue paper"/>
            <p:cNvSpPr>
              <a:spLocks noChangeArrowheads="1"/>
            </p:cNvSpPr>
            <p:nvPr/>
          </p:nvSpPr>
          <p:spPr bwMode="auto">
            <a:xfrm rot="10800000">
              <a:off x="4196" y="1947"/>
              <a:ext cx="453" cy="533"/>
            </a:xfrm>
            <a:prstGeom prst="rightArrow">
              <a:avLst>
                <a:gd name="adj1" fmla="val 50000"/>
                <a:gd name="adj2" fmla="val 25000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1" descr="Pink tissue paper"/>
            <p:cNvSpPr>
              <a:spLocks noChangeArrowheads="1"/>
            </p:cNvSpPr>
            <p:nvPr/>
          </p:nvSpPr>
          <p:spPr bwMode="auto">
            <a:xfrm>
              <a:off x="4695" y="1575"/>
              <a:ext cx="227" cy="317"/>
            </a:xfrm>
            <a:prstGeom prst="upArrow">
              <a:avLst>
                <a:gd name="adj1" fmla="val 50000"/>
                <a:gd name="adj2" fmla="val 34912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2" descr="Pink tissue paper"/>
            <p:cNvSpPr>
              <a:spLocks noChangeArrowheads="1"/>
            </p:cNvSpPr>
            <p:nvPr/>
          </p:nvSpPr>
          <p:spPr bwMode="auto">
            <a:xfrm rot="10800000">
              <a:off x="4695" y="2572"/>
              <a:ext cx="227" cy="317"/>
            </a:xfrm>
            <a:prstGeom prst="upArrow">
              <a:avLst>
                <a:gd name="adj1" fmla="val 50000"/>
                <a:gd name="adj2" fmla="val 34912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" name="Picture 22" descr="c_v2_mt1_mult0.ep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11523" r="10056" b="53"/>
          <a:stretch/>
        </p:blipFill>
        <p:spPr>
          <a:xfrm>
            <a:off x="61812" y="3608579"/>
            <a:ext cx="4907540" cy="296944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61812" y="6536809"/>
            <a:ext cx="17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arXiv:1301.2347 </a:t>
            </a:r>
          </a:p>
        </p:txBody>
      </p:sp>
    </p:spTree>
    <p:extLst>
      <p:ext uri="{BB962C8B-B14F-4D97-AF65-F5344CB8AC3E}">
        <p14:creationId xmlns:p14="http://schemas.microsoft.com/office/powerpoint/2010/main" val="243819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29" y="20638"/>
            <a:ext cx="8530910" cy="6566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Establishing Quark Gluon Phase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Parity_6pane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05" y="1030539"/>
            <a:ext cx="7650599" cy="4182867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71624" y="5668200"/>
            <a:ext cx="771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At and below 11.5 </a:t>
            </a:r>
            <a:r>
              <a:rPr lang="en-US" sz="2400" b="1" dirty="0" err="1" smtClean="0">
                <a:solidFill>
                  <a:srgbClr val="0000FF"/>
                </a:solidFill>
              </a:rPr>
              <a:t>GeV</a:t>
            </a:r>
            <a:r>
              <a:rPr lang="en-US" sz="2400" b="1" dirty="0" smtClean="0">
                <a:solidFill>
                  <a:srgbClr val="0000FF"/>
                </a:solidFill>
              </a:rPr>
              <a:t> – </a:t>
            </a:r>
            <a:r>
              <a:rPr lang="en-US" sz="2400" b="1" dirty="0" err="1" smtClean="0">
                <a:solidFill>
                  <a:srgbClr val="0000FF"/>
                </a:solidFill>
              </a:rPr>
              <a:t>Hadronic</a:t>
            </a:r>
            <a:r>
              <a:rPr lang="en-US" sz="2400" b="1" dirty="0" smtClean="0">
                <a:solidFill>
                  <a:srgbClr val="0000FF"/>
                </a:solidFill>
              </a:rPr>
              <a:t> interactions dominate.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3268" y="615310"/>
            <a:ext cx="159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QM2012: 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5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8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QCD Phase structure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at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~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386" y="1521543"/>
            <a:ext cx="7535334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²"/>
            </a:pPr>
            <a:r>
              <a:rPr lang="en-US" sz="2800" dirty="0" smtClean="0"/>
              <a:t>Close to </a:t>
            </a:r>
            <a:r>
              <a:rPr lang="en-US" sz="2800" b="1" i="1" dirty="0" smtClean="0">
                <a:solidFill>
                  <a:srgbClr val="0000FF"/>
                </a:solidFill>
              </a:rPr>
              <a:t>zero baryonic chemical </a:t>
            </a:r>
            <a:r>
              <a:rPr lang="en-US" sz="2800" dirty="0" smtClean="0"/>
              <a:t>potential the </a:t>
            </a:r>
            <a:r>
              <a:rPr lang="en-US" sz="2800" b="1" i="1" dirty="0" smtClean="0">
                <a:solidFill>
                  <a:srgbClr val="0000FF"/>
                </a:solidFill>
              </a:rPr>
              <a:t>QCD transition</a:t>
            </a:r>
            <a:r>
              <a:rPr lang="en-US" sz="2800" dirty="0" smtClean="0"/>
              <a:t> corresponding to a state of de-confined quarks and gluons takes place at high temperature.</a:t>
            </a:r>
          </a:p>
          <a:p>
            <a:pPr marL="457200" indent="-457200" algn="just">
              <a:buFont typeface="Wingdings" charset="2"/>
              <a:buChar char="²"/>
            </a:pPr>
            <a:endParaRPr lang="en-US" sz="2800" dirty="0"/>
          </a:p>
          <a:p>
            <a:pPr marL="457200" indent="-457200" algn="just">
              <a:buFont typeface="Wingdings" charset="2"/>
              <a:buChar char="²"/>
            </a:pPr>
            <a:r>
              <a:rPr lang="en-US" sz="2800" dirty="0" smtClean="0"/>
              <a:t>First principle QCD calculations suggest it is a </a:t>
            </a:r>
            <a:r>
              <a:rPr lang="en-US" sz="2800" b="1" i="1" dirty="0" smtClean="0">
                <a:solidFill>
                  <a:srgbClr val="0000FF"/>
                </a:solidFill>
              </a:rPr>
              <a:t>cross over</a:t>
            </a:r>
            <a:r>
              <a:rPr lang="en-US" sz="2800" dirty="0" smtClean="0"/>
              <a:t>. </a:t>
            </a:r>
          </a:p>
          <a:p>
            <a:pPr marL="457200" indent="-457200" algn="just">
              <a:buFont typeface="Wingdings" charset="2"/>
              <a:buChar char="²"/>
            </a:pPr>
            <a:endParaRPr lang="en-US" sz="2800" dirty="0"/>
          </a:p>
          <a:p>
            <a:pPr marL="457200" indent="-457200" algn="just">
              <a:buFont typeface="Wingdings" charset="2"/>
              <a:buChar char="²"/>
            </a:pPr>
            <a:r>
              <a:rPr lang="en-US" sz="2800" dirty="0" smtClean="0"/>
              <a:t>Transition temperature using chiral condensates ~ </a:t>
            </a:r>
            <a:r>
              <a:rPr lang="en-US" sz="2800" b="1" dirty="0" smtClean="0">
                <a:solidFill>
                  <a:srgbClr val="0000FF"/>
                </a:solidFill>
              </a:rPr>
              <a:t>154 MeV, </a:t>
            </a:r>
            <a:r>
              <a:rPr lang="en-US" sz="2800" dirty="0" smtClean="0"/>
              <a:t>using Susceptibilities and </a:t>
            </a:r>
            <a:r>
              <a:rPr lang="en-US" sz="2800" dirty="0" err="1" smtClean="0"/>
              <a:t>Polyakov</a:t>
            </a:r>
            <a:r>
              <a:rPr lang="en-US" sz="2800" dirty="0" smtClean="0"/>
              <a:t> loop ~</a:t>
            </a:r>
            <a:r>
              <a:rPr lang="en-US" sz="2800" b="1" dirty="0" smtClean="0">
                <a:solidFill>
                  <a:srgbClr val="0000FF"/>
                </a:solidFill>
              </a:rPr>
              <a:t> 175 MeV – width around 15 MeV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B81C-E55E-CA4E-8FC7-E16C014018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9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10659</TotalTime>
  <Words>1111</Words>
  <Application>Microsoft Office PowerPoint</Application>
  <PresentationFormat>Presentazione su schermo (4:3)</PresentationFormat>
  <Paragraphs>173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Exploring the QCD Phase Diagram through Relativistic Heavy Ion Collisions</vt:lpstr>
      <vt:lpstr>QCD Phase Diagram</vt:lpstr>
      <vt:lpstr>QCD Phase Diagram - Experimental</vt:lpstr>
      <vt:lpstr>Transition Temperature</vt:lpstr>
      <vt:lpstr>Cross-over </vt:lpstr>
      <vt:lpstr>Establishing Quark Gluon Phase </vt:lpstr>
      <vt:lpstr>Establishing Quark Gluon Phase</vt:lpstr>
      <vt:lpstr>Establishing Quark Gluon Phase</vt:lpstr>
      <vt:lpstr>QCD Phase structure at mB ~ 0</vt:lpstr>
      <vt:lpstr>Transition Line - Theory</vt:lpstr>
      <vt:lpstr>Transition line - Experiment</vt:lpstr>
      <vt:lpstr>QCD Phase structure at mB &gt; T</vt:lpstr>
      <vt:lpstr>Search for Critical Point - Theory</vt:lpstr>
      <vt:lpstr>Search for Critical Point - Experiment</vt:lpstr>
      <vt:lpstr>Search for Critical Point - Experiment</vt:lpstr>
      <vt:lpstr>QCD Phase structure: Critical Point</vt:lpstr>
      <vt:lpstr>Phase structure: Interesting Possibilities</vt:lpstr>
      <vt:lpstr>Summary</vt:lpstr>
    </vt:vector>
  </TitlesOfParts>
  <Company>Variable Energy Cyclotron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QCD phase diagram</dc:title>
  <dc:creator>Bedangadas Mohanty</dc:creator>
  <cp:lastModifiedBy>tecno</cp:lastModifiedBy>
  <cp:revision>188</cp:revision>
  <cp:lastPrinted>2013-02-28T13:27:39Z</cp:lastPrinted>
  <dcterms:created xsi:type="dcterms:W3CDTF">2013-02-16T05:08:53Z</dcterms:created>
  <dcterms:modified xsi:type="dcterms:W3CDTF">2013-06-03T06:08:02Z</dcterms:modified>
</cp:coreProperties>
</file>