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30"/>
  </p:notesMasterIdLst>
  <p:sldIdLst>
    <p:sldId id="256" r:id="rId2"/>
    <p:sldId id="741" r:id="rId3"/>
    <p:sldId id="742" r:id="rId4"/>
    <p:sldId id="684" r:id="rId5"/>
    <p:sldId id="739" r:id="rId6"/>
    <p:sldId id="737" r:id="rId7"/>
    <p:sldId id="647" r:id="rId8"/>
    <p:sldId id="720" r:id="rId9"/>
    <p:sldId id="727" r:id="rId10"/>
    <p:sldId id="731" r:id="rId11"/>
    <p:sldId id="732" r:id="rId12"/>
    <p:sldId id="733" r:id="rId13"/>
    <p:sldId id="747" r:id="rId14"/>
    <p:sldId id="722" r:id="rId15"/>
    <p:sldId id="746" r:id="rId16"/>
    <p:sldId id="728" r:id="rId17"/>
    <p:sldId id="736" r:id="rId18"/>
    <p:sldId id="735" r:id="rId19"/>
    <p:sldId id="685" r:id="rId20"/>
    <p:sldId id="712" r:id="rId21"/>
    <p:sldId id="648" r:id="rId22"/>
    <p:sldId id="704" r:id="rId23"/>
    <p:sldId id="686" r:id="rId24"/>
    <p:sldId id="687" r:id="rId25"/>
    <p:sldId id="671" r:id="rId26"/>
    <p:sldId id="723" r:id="rId27"/>
    <p:sldId id="724" r:id="rId28"/>
    <p:sldId id="667" r:id="rId29"/>
  </p:sldIdLst>
  <p:sldSz cx="9144000" cy="6858000" type="letter"/>
  <p:notesSz cx="7010400" cy="92964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400" b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1400" b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1400" b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1400" b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FF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34545" autoAdjust="0"/>
    <p:restoredTop sz="86364" autoAdjust="0"/>
  </p:normalViewPr>
  <p:slideViewPr>
    <p:cSldViewPr>
      <p:cViewPr varScale="1">
        <p:scale>
          <a:sx n="46" d="100"/>
          <a:sy n="46" d="100"/>
        </p:scale>
        <p:origin x="-1656" y="-96"/>
      </p:cViewPr>
      <p:guideLst>
        <p:guide orient="horz" pos="2160"/>
        <p:guide pos="2976"/>
      </p:guideLst>
    </p:cSldViewPr>
  </p:slideViewPr>
  <p:outlineViewPr>
    <p:cViewPr>
      <p:scale>
        <a:sx n="33" d="100"/>
        <a:sy n="33" d="100"/>
      </p:scale>
      <p:origin x="0" y="173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9" d="100"/>
          <a:sy n="99" d="100"/>
        </p:scale>
        <p:origin x="-3576" y="-9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9" tIns="46566" rIns="93129" bIns="46566" numCol="1" anchor="t" anchorCtr="0" compatLnSpc="1">
            <a:prstTxWarp prst="textNoShape">
              <a:avLst/>
            </a:prstTxWarp>
          </a:bodyPr>
          <a:lstStyle>
            <a:lvl1pPr defTabSz="931493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9" tIns="46566" rIns="93129" bIns="46566" numCol="1" anchor="t" anchorCtr="0" compatLnSpc="1">
            <a:prstTxWarp prst="textNoShape">
              <a:avLst/>
            </a:prstTxWarp>
          </a:bodyPr>
          <a:lstStyle>
            <a:lvl1pPr algn="r" defTabSz="931493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7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9" tIns="46566" rIns="93129" bIns="465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9" tIns="46566" rIns="93129" bIns="46566" numCol="1" anchor="b" anchorCtr="0" compatLnSpc="1">
            <a:prstTxWarp prst="textNoShape">
              <a:avLst/>
            </a:prstTxWarp>
          </a:bodyPr>
          <a:lstStyle>
            <a:lvl1pPr defTabSz="931493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9" tIns="46566" rIns="93129" bIns="46566" numCol="1" anchor="b" anchorCtr="0" compatLnSpc="1">
            <a:prstTxWarp prst="textNoShape">
              <a:avLst/>
            </a:prstTxWarp>
          </a:bodyPr>
          <a:lstStyle>
            <a:lvl1pPr algn="r" defTabSz="931493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B191E01D-FAA7-4756-B46C-6505C085C788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750147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91E01D-FAA7-4756-B46C-6505C085C788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91E01D-FAA7-4756-B46C-6505C085C788}" type="slidenum">
              <a:rPr lang="en-US" altLang="ja-JP" smtClean="0"/>
              <a:pPr>
                <a:defRPr/>
              </a:pPr>
              <a:t>25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search_bnl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0"/>
            <a:ext cx="21240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95513" cy="715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9252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19252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>
          <a:xfrm>
            <a:off x="2438400" y="6381750"/>
            <a:ext cx="2130425" cy="4746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ja-JP" smtClean="0"/>
              <a:t>2013-06-03</a:t>
            </a:r>
            <a:endParaRPr lang="en-US" altLang="ja-JP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4925" y="6381750"/>
            <a:ext cx="587375" cy="488950"/>
          </a:xfrm>
        </p:spPr>
        <p:txBody>
          <a:bodyPr anchorCtr="0"/>
          <a:lstStyle>
            <a:lvl1pPr>
              <a:defRPr sz="1400"/>
            </a:lvl1pPr>
          </a:lstStyle>
          <a:p>
            <a:pPr>
              <a:defRPr/>
            </a:pPr>
            <a:fld id="{BF8591D5-F519-40DC-BADF-73CEF60ADE15}" type="slidenum">
              <a:rPr lang="en-US" altLang="ja-JP"/>
              <a:pPr>
                <a:defRPr/>
              </a:pPr>
              <a:t>‹N›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2013-06-03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T. Sakaguchi, INPC2013@Florence, Italy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A9069-1113-48E8-98F1-C2CAC6E500A4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2013-06-03</a:t>
            </a: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T. Sakaguchi, INPC2013@Florence, Italy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8AAC4-1E79-4117-9747-181F69313089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2013-06-03</a:t>
            </a: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T. Sakaguchi, INPC2013@Florence, Italy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80AB8-47B7-46F6-8A91-0B4AE831A335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2013-06-03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T. Sakaguchi, INPC2013@Florence, Italy</a:t>
            </a: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78EE8-9EFD-41A3-9E16-E59935D0A90E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2013-06-03</a:t>
            </a: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T. Sakaguchi, INPC2013@Florence, Italy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340CC-1C69-46B3-B03B-2CF6DE377617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2013-06-03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T. Sakaguchi, INPC2013@Florence, Italy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EC720-B633-43DD-B61A-E66A23ADC8D5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altLang="ja-JP" smtClean="0"/>
              <a:t>2013-06-03</a:t>
            </a: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5148064" y="6524625"/>
            <a:ext cx="3995936" cy="341313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altLang="ja-JP" smtClean="0"/>
              <a:t>T. Sakaguchi, INPC2013@Florence, Italy</a:t>
            </a: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22C9EA36-E0DC-48B7-8CB0-15ED98B556CF}" type="slidenum">
              <a:rPr lang="en-US" altLang="ja-JP" smtClean="0"/>
              <a:pPr>
                <a:defRPr/>
              </a:pPr>
              <a:t>‹N›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2013-06-03</a:t>
            </a: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T. Sakaguchi, INPC2013@Florence, Italy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A2917-A71C-4F22-BA0F-13B8D38F1FF4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2013-06-03</a:t>
            </a: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5076056" y="6524625"/>
            <a:ext cx="4067944" cy="3413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T. Sakaguchi, INPC2013@Florence, Italy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EFFB8FD3-0AF1-465A-8E4C-3940D6F19DA3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2013-06-03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T. Sakaguchi, INPC2013@Florence, Italy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7CC57-B374-4B02-8F45-68A69D21A470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2013-06-03</a:t>
            </a: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T. Sakaguchi, INPC2013@Florence, Italy</a:t>
            </a:r>
            <a:endParaRPr lang="en-US" altLang="ja-JP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2C74A-2A20-4AC8-ABD9-59DDC84BAD90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2013-06-03</a:t>
            </a:r>
            <a:endParaRPr lang="en-US" altLang="ja-JP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T. Sakaguchi, INPC2013@Florence, Italy</a:t>
            </a: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B3A9E-D133-4D8F-8B52-3ACA219883B7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2013-06-03</a:t>
            </a:r>
            <a:endParaRPr lang="en-US" altLang="ja-JP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T. Sakaguchi, INPC2013@Florence, Italy</a:t>
            </a:r>
            <a:endParaRPr lang="en-US" altLang="ja-JP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1E378-2EFD-4509-9F83-864AAD1287B2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2013-06-03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T. Sakaguchi, INPC2013@Florence, Italy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5D5D8-887C-4F09-870E-30E892CBB50A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ChangeArrowheads="1"/>
          </p:cNvSpPr>
          <p:nvPr userDrawn="1"/>
        </p:nvSpPr>
        <p:spPr bwMode="auto">
          <a:xfrm>
            <a:off x="0" y="0"/>
            <a:ext cx="611188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315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331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1914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524625"/>
            <a:ext cx="21304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b="0">
                <a:latin typeface="Arial" charset="0"/>
              </a:defRPr>
            </a:lvl1pPr>
          </a:lstStyle>
          <a:p>
            <a:pPr>
              <a:defRPr/>
            </a:pPr>
            <a:r>
              <a:rPr lang="en-US" altLang="ja-JP" smtClean="0"/>
              <a:t>2013-06-03</a:t>
            </a:r>
            <a:endParaRPr lang="en-US" altLang="ja-JP"/>
          </a:p>
        </p:txBody>
      </p:sp>
      <p:sp>
        <p:nvSpPr>
          <p:cNvPr id="1915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48064" y="6524625"/>
            <a:ext cx="3995936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b="0">
                <a:latin typeface="Arial" charset="0"/>
              </a:defRPr>
            </a:lvl1pPr>
          </a:lstStyle>
          <a:p>
            <a:pPr>
              <a:defRPr/>
            </a:pPr>
            <a:r>
              <a:rPr lang="en-US" altLang="ja-JP" smtClean="0"/>
              <a:t>T. Sakaguchi, INPC2013@Florence, Italy</a:t>
            </a:r>
            <a:endParaRPr lang="en-US" altLang="ja-JP"/>
          </a:p>
        </p:txBody>
      </p:sp>
      <p:sp>
        <p:nvSpPr>
          <p:cNvPr id="1915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813" y="63817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rgbClr val="000090"/>
                </a:solidFill>
                <a:latin typeface="Arial" charset="0"/>
              </a:defRPr>
            </a:lvl1pPr>
          </a:lstStyle>
          <a:p>
            <a:pPr>
              <a:defRPr/>
            </a:pPr>
            <a:fld id="{E5102736-D6B7-4B6A-A91A-F8063233A386}" type="slidenum">
              <a:rPr lang="en-US" altLang="ja-JP" smtClean="0"/>
              <a:pPr>
                <a:defRPr/>
              </a:pPr>
              <a:t>‹N›</a:t>
            </a:fld>
            <a:endParaRPr lang="en-US" altLang="ja-JP" dirty="0"/>
          </a:p>
        </p:txBody>
      </p:sp>
      <p:sp>
        <p:nvSpPr>
          <p:cNvPr id="191504" name="Rectangle 16"/>
          <p:cNvSpPr>
            <a:spLocks noChangeArrowheads="1"/>
          </p:cNvSpPr>
          <p:nvPr userDrawn="1"/>
        </p:nvSpPr>
        <p:spPr bwMode="auto">
          <a:xfrm>
            <a:off x="36513" y="0"/>
            <a:ext cx="3887787" cy="260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13322" name="Picture 11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1258888" cy="411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323" name="Picture 15" descr="search_bnllogo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956376" y="-9674"/>
            <a:ext cx="117951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INCP 2013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444208" y="0"/>
            <a:ext cx="1440160" cy="40054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5" r:id="rId13"/>
    <p:sldLayoutId id="2147483996" r:id="rId14"/>
    <p:sldLayoutId id="2147483997" r:id="rId1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9.png"/><Relationship Id="rId4" Type="http://schemas.openxmlformats.org/officeDocument/2006/relationships/image" Target="../media/image1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 bwMode="auto">
          <a:xfrm>
            <a:off x="381000" y="914400"/>
            <a:ext cx="8382000" cy="2514600"/>
          </a:xfrm>
          <a:prstGeom prst="horizontalScroll">
            <a:avLst/>
          </a:prstGeom>
          <a:solidFill>
            <a:srgbClr val="FFFF00">
              <a:alpha val="6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9701" name="AutoShape 2"/>
          <p:cNvSpPr>
            <a:spLocks noGrp="1" noChangeArrowheads="1"/>
          </p:cNvSpPr>
          <p:nvPr>
            <p:ph type="ctrTitle"/>
          </p:nvPr>
        </p:nvSpPr>
        <p:spPr>
          <a:xfrm>
            <a:off x="490464" y="1117848"/>
            <a:ext cx="8424936" cy="2158752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i="1" dirty="0" smtClean="0">
                <a:solidFill>
                  <a:schemeClr val="tx1">
                    <a:lumMod val="75000"/>
                  </a:schemeClr>
                </a:solidFill>
              </a:rPr>
              <a:t>Profiling hot and dense nuclear medium with high transverse momentum hadrons produced in </a:t>
            </a:r>
            <a:r>
              <a:rPr lang="en-US" i="1" dirty="0" err="1" smtClean="0">
                <a:solidFill>
                  <a:schemeClr val="tx1">
                    <a:lumMod val="75000"/>
                  </a:schemeClr>
                </a:solidFill>
              </a:rPr>
              <a:t>d+Au</a:t>
            </a:r>
            <a:r>
              <a:rPr lang="en-US" i="1" dirty="0" smtClean="0">
                <a:solidFill>
                  <a:schemeClr val="tx1">
                    <a:lumMod val="75000"/>
                  </a:schemeClr>
                </a:solidFill>
              </a:rPr>
              <a:t> and </a:t>
            </a:r>
            <a:r>
              <a:rPr lang="en-US" i="1" dirty="0" err="1" smtClean="0">
                <a:solidFill>
                  <a:schemeClr val="tx1">
                    <a:lumMod val="75000"/>
                  </a:schemeClr>
                </a:solidFill>
              </a:rPr>
              <a:t>Au+Au</a:t>
            </a:r>
            <a:r>
              <a:rPr lang="en-US" i="1" dirty="0" smtClean="0">
                <a:solidFill>
                  <a:schemeClr val="tx1">
                    <a:lumMod val="75000"/>
                  </a:schemeClr>
                </a:solidFill>
              </a:rPr>
              <a:t> collisions</a:t>
            </a:r>
            <a:br>
              <a:rPr lang="en-US" i="1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i="1" dirty="0" smtClean="0">
                <a:solidFill>
                  <a:schemeClr val="tx1">
                    <a:lumMod val="75000"/>
                  </a:schemeClr>
                </a:solidFill>
              </a:rPr>
              <a:t>by the PHENIX experiment at RHIC</a:t>
            </a:r>
            <a:endParaRPr lang="en-US" altLang="ja-JP" sz="2400" i="1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4502870"/>
            <a:ext cx="4606925" cy="1440730"/>
          </a:xfrm>
          <a:solidFill>
            <a:schemeClr val="bg1">
              <a:alpha val="72000"/>
            </a:schemeClr>
          </a:solidFill>
        </p:spPr>
        <p:txBody>
          <a:bodyPr/>
          <a:lstStyle/>
          <a:p>
            <a:pPr eaLnBrk="1" hangingPunct="1"/>
            <a:r>
              <a:rPr lang="en-US" altLang="ja-JP" dirty="0" smtClean="0">
                <a:solidFill>
                  <a:srgbClr val="003366"/>
                </a:solidFill>
              </a:rPr>
              <a:t>Takao </a:t>
            </a:r>
            <a:r>
              <a:rPr lang="en-US" altLang="ja-JP" dirty="0" err="1" smtClean="0">
                <a:solidFill>
                  <a:srgbClr val="003366"/>
                </a:solidFill>
              </a:rPr>
              <a:t>Sakaguchi</a:t>
            </a:r>
            <a:endParaRPr lang="en-US" altLang="ja-JP" dirty="0" smtClean="0">
              <a:solidFill>
                <a:srgbClr val="003366"/>
              </a:solidFill>
            </a:endParaRPr>
          </a:p>
          <a:p>
            <a:pPr eaLnBrk="1" hangingPunct="1"/>
            <a:r>
              <a:rPr lang="en-US" altLang="ja-JP" dirty="0" smtClean="0">
                <a:solidFill>
                  <a:srgbClr val="003366"/>
                </a:solidFill>
              </a:rPr>
              <a:t>Brookhaven National Laboratory</a:t>
            </a:r>
          </a:p>
          <a:p>
            <a:pPr eaLnBrk="1" hangingPunct="1"/>
            <a:r>
              <a:rPr lang="en-US" altLang="ja-JP" dirty="0" smtClean="0">
                <a:solidFill>
                  <a:srgbClr val="003366"/>
                </a:solidFill>
              </a:rPr>
              <a:t>For the PHENIX Collaboration</a:t>
            </a:r>
          </a:p>
        </p:txBody>
      </p:sp>
      <p:pic>
        <p:nvPicPr>
          <p:cNvPr id="7170" name="Picture 2" descr="INCP 20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589240"/>
            <a:ext cx="3816425" cy="106144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7" descr="C:\Users\takao\Desktop\FinalFigs\SlossParameterPPG1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5794" y="2734196"/>
            <a:ext cx="4942006" cy="3747905"/>
          </a:xfrm>
          <a:prstGeom prst="rect">
            <a:avLst/>
          </a:prstGeom>
          <a:noFill/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09600" y="548952"/>
            <a:ext cx="7924800" cy="517848"/>
          </a:xfrm>
        </p:spPr>
        <p:txBody>
          <a:bodyPr>
            <a:normAutofit fontScale="90000"/>
          </a:bodyPr>
          <a:lstStyle/>
          <a:p>
            <a:r>
              <a:rPr lang="en-US" altLang="ja-JP" sz="3600" dirty="0" smtClean="0"/>
              <a:t>Fractional momentum loss of </a:t>
            </a:r>
            <a:r>
              <a:rPr lang="en-US" altLang="ja-JP" sz="3600" dirty="0" err="1" smtClean="0"/>
              <a:t>partons</a:t>
            </a:r>
            <a:endParaRPr lang="ja-JP" altLang="en-US" sz="3600" dirty="0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539552" y="1143000"/>
            <a:ext cx="8382000" cy="1233264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sz="2600" dirty="0" smtClean="0"/>
              <a:t>Measured fractional momentum loss (</a:t>
            </a:r>
            <a:r>
              <a:rPr lang="en-US" altLang="ja-JP" sz="2600" dirty="0" err="1" smtClean="0">
                <a:latin typeface="Symbol" charset="2"/>
                <a:cs typeface="Symbol" charset="2"/>
              </a:rPr>
              <a:t>d</a:t>
            </a:r>
            <a:r>
              <a:rPr lang="en-US" altLang="ja-JP" sz="2600" dirty="0" err="1" smtClean="0"/>
              <a:t>p</a:t>
            </a:r>
            <a:r>
              <a:rPr lang="en-US" altLang="ja-JP" sz="2600" baseline="-25000" dirty="0" err="1" smtClean="0"/>
              <a:t>T</a:t>
            </a:r>
            <a:r>
              <a:rPr lang="en-US" altLang="ja-JP" sz="2600" dirty="0" err="1" smtClean="0"/>
              <a:t>/p</a:t>
            </a:r>
            <a:r>
              <a:rPr lang="en-US" altLang="ja-JP" sz="2600" baseline="-25000" dirty="0" err="1" smtClean="0"/>
              <a:t>T</a:t>
            </a:r>
            <a:r>
              <a:rPr lang="en-US" altLang="ja-JP" sz="2600" dirty="0" smtClean="0"/>
              <a:t>) instead of R</a:t>
            </a:r>
            <a:r>
              <a:rPr lang="en-US" altLang="ja-JP" sz="2600" baseline="-25000" dirty="0" smtClean="0"/>
              <a:t>AA</a:t>
            </a:r>
          </a:p>
          <a:p>
            <a:pPr lvl="1"/>
            <a:r>
              <a:rPr lang="en-US" altLang="ja-JP" sz="2200" dirty="0" smtClean="0"/>
              <a:t>In A+A collisions</a:t>
            </a:r>
          </a:p>
          <a:p>
            <a:pPr lvl="7"/>
            <a:endParaRPr lang="en-US" altLang="ja-JP" dirty="0" smtClean="0"/>
          </a:p>
          <a:p>
            <a:r>
              <a:rPr lang="en-US" altLang="ja-JP" sz="2600" dirty="0" err="1" smtClean="0">
                <a:latin typeface="Symbol" charset="2"/>
                <a:cs typeface="Symbol" charset="2"/>
              </a:rPr>
              <a:t>d</a:t>
            </a:r>
            <a:r>
              <a:rPr lang="en-US" altLang="ja-JP" sz="2600" dirty="0" err="1" smtClean="0"/>
              <a:t>p</a:t>
            </a:r>
            <a:r>
              <a:rPr lang="en-US" altLang="ja-JP" sz="2600" baseline="-25000" dirty="0" err="1" smtClean="0"/>
              <a:t>T</a:t>
            </a:r>
            <a:r>
              <a:rPr lang="en-US" altLang="ja-JP" sz="2600" dirty="0" err="1" smtClean="0"/>
              <a:t>/p</a:t>
            </a:r>
            <a:r>
              <a:rPr lang="en-US" altLang="ja-JP" sz="2600" baseline="-25000" dirty="0" err="1" smtClean="0"/>
              <a:t>T</a:t>
            </a:r>
            <a:r>
              <a:rPr lang="en-US" altLang="ja-JP" sz="2600" dirty="0" smtClean="0"/>
              <a:t>=0.2 in 0-10% centrality, =0.02 in 70-80% centrality</a:t>
            </a:r>
            <a:endParaRPr lang="en-US" altLang="ja-JP" sz="2600" baseline="-25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2013-06-03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9EA36-E0DC-48B7-8CB0-15ED98B556CF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T. Sakaguchi, INPC2013@Florence, Italy</a:t>
            </a:r>
            <a:endParaRPr lang="en-US" altLang="ja-JP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3806405" y="3134050"/>
            <a:ext cx="106952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latin typeface="Symbol" charset="2"/>
                <a:cs typeface="Symbol" charset="2"/>
              </a:rPr>
              <a:t>d</a:t>
            </a:r>
            <a:r>
              <a:rPr kumimoji="1" lang="en-US" altLang="ja-JP" sz="2400" dirty="0" err="1" smtClean="0"/>
              <a:t>p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err="1" smtClean="0"/>
              <a:t>/p</a:t>
            </a:r>
            <a:r>
              <a:rPr kumimoji="1" lang="en-US" altLang="ja-JP" sz="2400" baseline="-25000" dirty="0" err="1" smtClean="0"/>
              <a:t>T</a:t>
            </a:r>
            <a:endParaRPr kumimoji="1" lang="ja-JP" altLang="en-US" sz="2400" baseline="-25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829" y="2679700"/>
            <a:ext cx="3965971" cy="3873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11493" y="5041900"/>
            <a:ext cx="60330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b="0" i="1" dirty="0" err="1" smtClean="0">
                <a:latin typeface="+mj-lt"/>
              </a:rPr>
              <a:t>p</a:t>
            </a:r>
            <a:r>
              <a:rPr kumimoji="1" lang="en-US" altLang="ja-JP" sz="2800" b="0" i="1" baseline="-25000" dirty="0" err="1" smtClean="0">
                <a:latin typeface="+mj-lt"/>
              </a:rPr>
              <a:t>T</a:t>
            </a:r>
            <a:endParaRPr kumimoji="1" lang="ja-JP" altLang="en-US" sz="2800" b="0" i="1" baseline="-25000" dirty="0">
              <a:latin typeface="+mj-lt"/>
            </a:endParaRPr>
          </a:p>
        </p:txBody>
      </p:sp>
      <p:sp>
        <p:nvSpPr>
          <p:cNvPr id="22" name="Down Arrow 21"/>
          <p:cNvSpPr/>
          <p:nvPr/>
        </p:nvSpPr>
        <p:spPr bwMode="auto">
          <a:xfrm>
            <a:off x="3081563" y="4660900"/>
            <a:ext cx="533400" cy="1295400"/>
          </a:xfrm>
          <a:prstGeom prst="down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79319" y="2480846"/>
            <a:ext cx="2321681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PRC87, 034911 (2013)</a:t>
            </a:r>
            <a:endParaRPr lang="en-US" sz="1600" i="1" u="sng" dirty="0" smtClean="0"/>
          </a:p>
        </p:txBody>
      </p:sp>
      <p:sp>
        <p:nvSpPr>
          <p:cNvPr id="13" name="Rectangle 12"/>
          <p:cNvSpPr/>
          <p:nvPr/>
        </p:nvSpPr>
        <p:spPr bwMode="auto">
          <a:xfrm>
            <a:off x="5257800" y="3581400"/>
            <a:ext cx="29718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715000" y="2895600"/>
            <a:ext cx="29718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391400" y="3962400"/>
            <a:ext cx="914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8382000" y="4495800"/>
            <a:ext cx="457200" cy="12192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762000" y="483840"/>
            <a:ext cx="7924800" cy="506760"/>
          </a:xfrm>
        </p:spPr>
        <p:txBody>
          <a:bodyPr>
            <a:normAutofit fontScale="90000"/>
          </a:bodyPr>
          <a:lstStyle/>
          <a:p>
            <a:r>
              <a:rPr lang="en-US" altLang="ja-JP" sz="3600" dirty="0" smtClean="0"/>
              <a:t>Energy dependence of </a:t>
            </a:r>
            <a:r>
              <a:rPr lang="en-US" altLang="ja-JP" sz="3600" dirty="0" err="1" smtClean="0">
                <a:latin typeface="Symbol" charset="2"/>
                <a:cs typeface="Symbol" charset="2"/>
              </a:rPr>
              <a:t>d</a:t>
            </a:r>
            <a:r>
              <a:rPr lang="en-US" altLang="ja-JP" sz="3600" dirty="0" err="1" smtClean="0"/>
              <a:t>p</a:t>
            </a:r>
            <a:r>
              <a:rPr lang="en-US" altLang="ja-JP" sz="3600" baseline="-25000" dirty="0" err="1" smtClean="0"/>
              <a:t>T</a:t>
            </a:r>
            <a:r>
              <a:rPr lang="en-US" altLang="ja-JP" sz="3600" dirty="0" err="1" smtClean="0"/>
              <a:t>/p</a:t>
            </a:r>
            <a:r>
              <a:rPr lang="en-US" altLang="ja-JP" sz="3600" baseline="-25000" dirty="0" err="1" smtClean="0"/>
              <a:t>T</a:t>
            </a:r>
            <a:r>
              <a:rPr lang="en-US" altLang="ja-JP" sz="3600" baseline="-25000" dirty="0" smtClean="0"/>
              <a:t> </a:t>
            </a:r>
            <a:r>
              <a:rPr lang="en-US" altLang="ja-JP" sz="3600" dirty="0" smtClean="0"/>
              <a:t>(I) </a:t>
            </a:r>
            <a:endParaRPr lang="ja-JP" altLang="en-US" sz="3600" dirty="0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494713" cy="990600"/>
          </a:xfrm>
        </p:spPr>
        <p:txBody>
          <a:bodyPr>
            <a:noAutofit/>
          </a:bodyPr>
          <a:lstStyle/>
          <a:p>
            <a:r>
              <a:rPr lang="en-US" altLang="ja-JP" sz="2200" dirty="0" err="1" smtClean="0">
                <a:latin typeface="Symbol" charset="2"/>
                <a:cs typeface="Symbol" charset="2"/>
              </a:rPr>
              <a:t>d</a:t>
            </a:r>
            <a:r>
              <a:rPr lang="en-US" altLang="ja-JP" sz="2200" dirty="0" err="1" smtClean="0"/>
              <a:t>p</a:t>
            </a:r>
            <a:r>
              <a:rPr lang="en-US" altLang="ja-JP" sz="2200" baseline="-25000" dirty="0" err="1" smtClean="0"/>
              <a:t>T</a:t>
            </a:r>
            <a:r>
              <a:rPr lang="en-US" altLang="ja-JP" sz="2200" dirty="0" err="1" smtClean="0"/>
              <a:t>/p</a:t>
            </a:r>
            <a:r>
              <a:rPr lang="en-US" altLang="ja-JP" sz="2200" baseline="-25000" dirty="0" err="1" smtClean="0"/>
              <a:t>T</a:t>
            </a:r>
            <a:r>
              <a:rPr lang="en-US" altLang="ja-JP" sz="2200" dirty="0" smtClean="0"/>
              <a:t> decreases significantly going from 200 to 62, 39GeV</a:t>
            </a:r>
          </a:p>
          <a:p>
            <a:r>
              <a:rPr lang="en-US" altLang="ja-JP" sz="2200" dirty="0" smtClean="0"/>
              <a:t>Significantly different </a:t>
            </a:r>
            <a:r>
              <a:rPr lang="en-US" altLang="ja-JP" sz="2200" dirty="0" err="1" smtClean="0">
                <a:latin typeface="Symbol" charset="2"/>
                <a:cs typeface="Symbol" charset="2"/>
              </a:rPr>
              <a:t>d</a:t>
            </a:r>
            <a:r>
              <a:rPr lang="en-US" altLang="ja-JP" sz="2200" dirty="0" err="1" smtClean="0"/>
              <a:t>p</a:t>
            </a:r>
            <a:r>
              <a:rPr lang="en-US" altLang="ja-JP" sz="2200" baseline="-25000" dirty="0" err="1" smtClean="0"/>
              <a:t>T</a:t>
            </a:r>
            <a:r>
              <a:rPr lang="en-US" altLang="ja-JP" sz="2200" dirty="0" err="1" smtClean="0"/>
              <a:t>/p</a:t>
            </a:r>
            <a:r>
              <a:rPr lang="en-US" altLang="ja-JP" sz="2200" baseline="-25000" dirty="0" err="1" smtClean="0"/>
              <a:t>T</a:t>
            </a:r>
            <a:r>
              <a:rPr lang="en-US" altLang="ja-JP" sz="2200" dirty="0" smtClean="0"/>
              <a:t> even the R</a:t>
            </a:r>
            <a:r>
              <a:rPr lang="en-US" altLang="ja-JP" sz="2200" baseline="-25000" dirty="0" smtClean="0"/>
              <a:t>AA</a:t>
            </a:r>
            <a:r>
              <a:rPr lang="en-US" altLang="ja-JP" sz="2200" dirty="0" smtClean="0"/>
              <a:t> is similar </a:t>
            </a:r>
          </a:p>
          <a:p>
            <a:endParaRPr lang="en-US" altLang="ja-JP" sz="2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2013-06-03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9EA36-E0DC-48B7-8CB0-15ED98B556CF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T. Sakaguchi, INPC2013@Florence, Italy</a:t>
            </a:r>
            <a:endParaRPr lang="en-US" altLang="ja-JP" dirty="0"/>
          </a:p>
        </p:txBody>
      </p:sp>
      <p:pic>
        <p:nvPicPr>
          <p:cNvPr id="13" name="Picture 12" descr="RAA_energyscan_central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2057400"/>
            <a:ext cx="4876800" cy="4584363"/>
          </a:xfrm>
          <a:prstGeom prst="rect">
            <a:avLst/>
          </a:prstGeom>
        </p:spPr>
      </p:pic>
      <p:pic>
        <p:nvPicPr>
          <p:cNvPr id="14" name="Picture 13" descr="figs4_takao_final.eps"/>
          <p:cNvPicPr>
            <a:picLocks noChangeAspect="1"/>
          </p:cNvPicPr>
          <p:nvPr/>
        </p:nvPicPr>
        <p:blipFill>
          <a:blip r:embed="rId3" cstate="print"/>
          <a:srcRect r="48832"/>
          <a:stretch>
            <a:fillRect/>
          </a:stretch>
        </p:blipFill>
        <p:spPr>
          <a:xfrm>
            <a:off x="4539021" y="2074937"/>
            <a:ext cx="4497475" cy="449553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10000" y="2176046"/>
            <a:ext cx="2386190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1600" dirty="0" smtClean="0"/>
              <a:t>PRL109, 152301 (2012)</a:t>
            </a:r>
            <a:endParaRPr lang="ja-JP" altLang="en-US" sz="1600" u="sng" dirty="0">
              <a:solidFill>
                <a:srgbClr val="003366"/>
              </a:solidFill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4191000" y="4495800"/>
            <a:ext cx="533400" cy="1295400"/>
          </a:xfrm>
          <a:prstGeom prst="downArrow">
            <a:avLst/>
          </a:prstGeom>
          <a:solidFill>
            <a:srgbClr val="FF0000">
              <a:alpha val="29000"/>
            </a:srgbClr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" name="Up Arrow 16"/>
          <p:cNvSpPr/>
          <p:nvPr/>
        </p:nvSpPr>
        <p:spPr bwMode="auto">
          <a:xfrm>
            <a:off x="8382000" y="4114800"/>
            <a:ext cx="381000" cy="762000"/>
          </a:xfrm>
          <a:prstGeom prst="upArrow">
            <a:avLst/>
          </a:prstGeom>
          <a:solidFill>
            <a:srgbClr val="FF0000">
              <a:alpha val="30000"/>
            </a:srgbClr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4800600" y="4876800"/>
            <a:ext cx="3581400" cy="64770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 rot="16200000">
            <a:off x="27124" y="4007011"/>
            <a:ext cx="70328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</a:t>
            </a:r>
            <a:r>
              <a:rPr kumimoji="1" lang="en-US" altLang="ja-JP" sz="2400" baseline="-25000" dirty="0" smtClean="0"/>
              <a:t>AA</a:t>
            </a:r>
            <a:endParaRPr kumimoji="1" lang="ja-JP" altLang="en-US" sz="2400" baseline="-25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figs4_takao_final.eps"/>
          <p:cNvPicPr>
            <a:picLocks noChangeAspect="1"/>
          </p:cNvPicPr>
          <p:nvPr/>
        </p:nvPicPr>
        <p:blipFill>
          <a:blip r:embed="rId2" cstate="print"/>
          <a:srcRect r="48832"/>
          <a:stretch>
            <a:fillRect/>
          </a:stretch>
        </p:blipFill>
        <p:spPr>
          <a:xfrm>
            <a:off x="35496" y="1916832"/>
            <a:ext cx="4638416" cy="4636418"/>
          </a:xfrm>
          <a:prstGeom prst="rect">
            <a:avLst/>
          </a:prstGeom>
        </p:spPr>
      </p:pic>
      <p:pic>
        <p:nvPicPr>
          <p:cNvPr id="136193" name="Picture 1" descr="C:\Users\takao\Documents\Talks\INPC2013\FinalFigs_PPG133\SlossParameterALICE_f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492897"/>
            <a:ext cx="4752528" cy="3024336"/>
          </a:xfrm>
          <a:prstGeom prst="rect">
            <a:avLst/>
          </a:prstGeom>
          <a:noFill/>
        </p:spPr>
      </p:pic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762000" y="483840"/>
            <a:ext cx="7924800" cy="506760"/>
          </a:xfrm>
        </p:spPr>
        <p:txBody>
          <a:bodyPr>
            <a:normAutofit fontScale="90000"/>
          </a:bodyPr>
          <a:lstStyle/>
          <a:p>
            <a:r>
              <a:rPr lang="en-US" altLang="ja-JP" sz="3600" dirty="0" smtClean="0"/>
              <a:t>Energy dependence of </a:t>
            </a:r>
            <a:r>
              <a:rPr lang="en-US" altLang="ja-JP" sz="3600" dirty="0" err="1" smtClean="0">
                <a:latin typeface="Symbol" charset="2"/>
                <a:cs typeface="Symbol" charset="2"/>
              </a:rPr>
              <a:t>d</a:t>
            </a:r>
            <a:r>
              <a:rPr lang="en-US" altLang="ja-JP" sz="3600" dirty="0" err="1" smtClean="0"/>
              <a:t>p</a:t>
            </a:r>
            <a:r>
              <a:rPr lang="en-US" altLang="ja-JP" sz="3600" baseline="-25000" dirty="0" err="1" smtClean="0"/>
              <a:t>T</a:t>
            </a:r>
            <a:r>
              <a:rPr lang="en-US" altLang="ja-JP" sz="3600" dirty="0" err="1" smtClean="0"/>
              <a:t>/p</a:t>
            </a:r>
            <a:r>
              <a:rPr lang="en-US" altLang="ja-JP" sz="3600" baseline="-25000" dirty="0" err="1" smtClean="0"/>
              <a:t>T</a:t>
            </a:r>
            <a:r>
              <a:rPr lang="en-US" altLang="ja-JP" sz="3600" dirty="0" smtClean="0"/>
              <a:t> (II) </a:t>
            </a:r>
            <a:endParaRPr lang="ja-JP" altLang="en-US" sz="3600" dirty="0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702567" y="1210816"/>
            <a:ext cx="8189913" cy="465584"/>
          </a:xfrm>
        </p:spPr>
        <p:txBody>
          <a:bodyPr>
            <a:normAutofit/>
          </a:bodyPr>
          <a:lstStyle/>
          <a:p>
            <a:r>
              <a:rPr lang="en-US" altLang="ja-JP" sz="2200" dirty="0" err="1" smtClean="0">
                <a:latin typeface="Symbol" charset="2"/>
                <a:cs typeface="Symbol" charset="2"/>
              </a:rPr>
              <a:t>d</a:t>
            </a:r>
            <a:r>
              <a:rPr lang="en-US" altLang="ja-JP" sz="2200" dirty="0" err="1" smtClean="0"/>
              <a:t>p</a:t>
            </a:r>
            <a:r>
              <a:rPr lang="en-US" altLang="ja-JP" sz="2200" baseline="-25000" dirty="0" err="1" smtClean="0"/>
              <a:t>T</a:t>
            </a:r>
            <a:r>
              <a:rPr lang="en-US" altLang="ja-JP" sz="2200" dirty="0" err="1" smtClean="0"/>
              <a:t>/p</a:t>
            </a:r>
            <a:r>
              <a:rPr lang="en-US" altLang="ja-JP" sz="2200" baseline="-25000" dirty="0" err="1" smtClean="0"/>
              <a:t>T</a:t>
            </a:r>
            <a:r>
              <a:rPr lang="en-US" altLang="ja-JP" sz="2200" dirty="0" smtClean="0"/>
              <a:t> from 39GeV to 2.76TeV!: ~0.3 for LHC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2013-06-03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9EA36-E0DC-48B7-8CB0-15ED98B556CF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T. Sakaguchi, INPC2013@Florence, Italy</a:t>
            </a:r>
            <a:endParaRPr lang="en-US" altLang="ja-JP" dirty="0"/>
          </a:p>
        </p:txBody>
      </p:sp>
      <p:sp>
        <p:nvSpPr>
          <p:cNvPr id="19" name="Rectangle 18"/>
          <p:cNvSpPr/>
          <p:nvPr/>
        </p:nvSpPr>
        <p:spPr>
          <a:xfrm>
            <a:off x="1403648" y="1988840"/>
            <a:ext cx="2386190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1600" dirty="0" smtClean="0"/>
              <a:t>PRL109, 152301 (2012)</a:t>
            </a:r>
            <a:endParaRPr lang="ja-JP" altLang="en-US" sz="1600" u="sng" dirty="0" smtClean="0">
              <a:solidFill>
                <a:srgbClr val="00336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08022" y="2876490"/>
            <a:ext cx="711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LHC</a:t>
            </a:r>
            <a:endParaRPr kumimoji="1" lang="ja-JP" alt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5334000" y="3962400"/>
            <a:ext cx="811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RHIC</a:t>
            </a:r>
            <a:endParaRPr kumimoji="1" lang="ja-JP" altLang="en-US" sz="2000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 rot="5400000">
            <a:off x="5136282" y="3656806"/>
            <a:ext cx="457200" cy="1588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5486400" y="2065784"/>
            <a:ext cx="2321681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PRC87, 034911 (2013)</a:t>
            </a:r>
            <a:endParaRPr lang="en-US" sz="1600" i="1" u="sng" dirty="0" smtClean="0"/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827584" y="4941168"/>
            <a:ext cx="4032448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827584" y="3933056"/>
            <a:ext cx="7560840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827584" y="3356992"/>
            <a:ext cx="7560840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83840"/>
            <a:ext cx="7924800" cy="5067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Path-length dependence of energy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838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Comparison of R</a:t>
            </a:r>
            <a:r>
              <a:rPr lang="en-US" baseline="-25000" dirty="0" smtClean="0"/>
              <a:t>AA</a:t>
            </a:r>
            <a:r>
              <a:rPr lang="en-US" dirty="0" smtClean="0"/>
              <a:t> between data and models in in- and out-plane</a:t>
            </a:r>
          </a:p>
          <a:p>
            <a:pPr lvl="1"/>
            <a:r>
              <a:rPr lang="en-US" dirty="0" smtClean="0"/>
              <a:t>Different path-length in in-plane (event plane direction) and out-plane</a:t>
            </a:r>
          </a:p>
          <a:p>
            <a:pPr lvl="6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2013-06-03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T. Sakaguchi, INPC2013@Florence, Italy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9EA36-E0DC-48B7-8CB0-15ED98B556CF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  <p:pic>
        <p:nvPicPr>
          <p:cNvPr id="72705" name="Picture 1" descr="C:\Users\takao\Desktop\FinalFigs\raaphi_vs_models_PPG1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815877"/>
            <a:ext cx="7391400" cy="381352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781800" y="2557046"/>
            <a:ext cx="2321681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PRC87, 034911 (2013)</a:t>
            </a:r>
            <a:endParaRPr lang="en-US" sz="1600" i="1" u="sng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83840"/>
            <a:ext cx="7924800" cy="5067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Path-length dependence of energy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1676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Comparison of R</a:t>
            </a:r>
            <a:r>
              <a:rPr lang="en-US" baseline="-25000" dirty="0" smtClean="0"/>
              <a:t>AA</a:t>
            </a:r>
            <a:r>
              <a:rPr lang="en-US" dirty="0" smtClean="0"/>
              <a:t> between data and models in in- and out-plane</a:t>
            </a:r>
          </a:p>
          <a:p>
            <a:pPr lvl="1"/>
            <a:r>
              <a:rPr lang="en-US" dirty="0" smtClean="0"/>
              <a:t>Different path-length in in-plane (event plane direction) and out-plane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Data favor </a:t>
            </a:r>
            <a:r>
              <a:rPr lang="en-US" dirty="0" err="1" smtClean="0"/>
              <a:t>AdS</a:t>
            </a:r>
            <a:r>
              <a:rPr lang="en-US" dirty="0" smtClean="0"/>
              <a:t>/CFT-inspired model (very strong coupling) rather than </a:t>
            </a:r>
            <a:r>
              <a:rPr lang="en-US" dirty="0" err="1" smtClean="0"/>
              <a:t>pQCD</a:t>
            </a:r>
            <a:r>
              <a:rPr lang="en-US" dirty="0" smtClean="0"/>
              <a:t>-inspired</a:t>
            </a:r>
            <a:r>
              <a:rPr lang="en-US" baseline="0" dirty="0" smtClean="0"/>
              <a:t>, suggesting the Energy</a:t>
            </a:r>
            <a:r>
              <a:rPr lang="en-US" dirty="0" smtClean="0"/>
              <a:t> loss</a:t>
            </a:r>
            <a:r>
              <a:rPr lang="en-US" baseline="0" dirty="0" smtClean="0"/>
              <a:t> is L</a:t>
            </a:r>
            <a:r>
              <a:rPr lang="en-US" baseline="30000" dirty="0" smtClean="0"/>
              <a:t>3</a:t>
            </a:r>
            <a:r>
              <a:rPr lang="en-US" baseline="0" dirty="0" smtClean="0"/>
              <a:t> dependent not L</a:t>
            </a:r>
            <a:r>
              <a:rPr lang="en-US" baseline="30000" dirty="0" smtClean="0"/>
              <a:t>2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2013-06-03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T. Sakaguchi, INPC2013@Florence, Italy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9EA36-E0DC-48B7-8CB0-15ED98B556CF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  <p:pic>
        <p:nvPicPr>
          <p:cNvPr id="72705" name="Picture 1" descr="C:\Users\takao\Desktop\FinalFigs\raaphi_vs_models_PPG1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815877"/>
            <a:ext cx="7391400" cy="381352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781800" y="2557046"/>
            <a:ext cx="2321681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PRC87, 034911 (2013)</a:t>
            </a:r>
            <a:endParaRPr lang="en-US" sz="1600" i="1" u="sng" dirty="0" smtClean="0"/>
          </a:p>
        </p:txBody>
      </p:sp>
      <p:sp>
        <p:nvSpPr>
          <p:cNvPr id="9" name="Rectangle 8"/>
          <p:cNvSpPr/>
          <p:nvPr/>
        </p:nvSpPr>
        <p:spPr bwMode="auto">
          <a:xfrm>
            <a:off x="4953000" y="4648200"/>
            <a:ext cx="3733800" cy="1981200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92224"/>
            <a:ext cx="7924800" cy="49837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d+Au</a:t>
            </a:r>
            <a:r>
              <a:rPr lang="en-US" dirty="0" smtClean="0"/>
              <a:t> and </a:t>
            </a:r>
            <a:r>
              <a:rPr lang="en-US" dirty="0" err="1" smtClean="0"/>
              <a:t>Au+Au</a:t>
            </a:r>
            <a:r>
              <a:rPr lang="en-US" dirty="0" smtClean="0"/>
              <a:t> system similarity?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09700"/>
            <a:ext cx="4191000" cy="46863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Au+Au</a:t>
            </a:r>
            <a:r>
              <a:rPr lang="en-US" dirty="0" smtClean="0"/>
              <a:t> 60-92% and </a:t>
            </a:r>
            <a:r>
              <a:rPr lang="en-US" dirty="0" err="1" smtClean="0"/>
              <a:t>d+Au</a:t>
            </a:r>
            <a:r>
              <a:rPr lang="en-US" dirty="0" smtClean="0"/>
              <a:t> 0-20% have similar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part</a:t>
            </a:r>
            <a:r>
              <a:rPr lang="en-US" dirty="0" smtClean="0"/>
              <a:t>,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coll</a:t>
            </a:r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Ratios of all </a:t>
            </a:r>
            <a:r>
              <a:rPr lang="en-US" dirty="0" err="1" smtClean="0"/>
              <a:t>ID’ed</a:t>
            </a:r>
            <a:r>
              <a:rPr lang="en-US" dirty="0" smtClean="0"/>
              <a:t> </a:t>
            </a:r>
            <a:r>
              <a:rPr lang="en-US" dirty="0" err="1" smtClean="0"/>
              <a:t>hadron</a:t>
            </a:r>
            <a:r>
              <a:rPr lang="en-US" dirty="0" smtClean="0"/>
              <a:t> spectra are on the same curve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Common production mechanism?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If all CNM scales with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part</a:t>
            </a:r>
            <a:r>
              <a:rPr lang="en-US" dirty="0" smtClean="0"/>
              <a:t>, ratios may mean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loss</a:t>
            </a:r>
            <a:r>
              <a:rPr lang="en-US" dirty="0" smtClean="0"/>
              <a:t> in the medium in peripheral </a:t>
            </a:r>
            <a:r>
              <a:rPr lang="en-US" dirty="0" err="1" smtClean="0"/>
              <a:t>Au+Au</a:t>
            </a:r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Low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increase may rise from rapidity shift in </a:t>
            </a:r>
            <a:r>
              <a:rPr lang="en-US" dirty="0" err="1" smtClean="0"/>
              <a:t>d+Au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2013-06-03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T. Sakaguchi, INPC2013@Florence, Italy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9EA36-E0DC-48B7-8CB0-15ED98B556CF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1728995"/>
            <a:ext cx="4648200" cy="467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96000" y="1447800"/>
            <a:ext cx="17526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003366"/>
                </a:solidFill>
              </a:rPr>
              <a:t>arXiv:1304.3410</a:t>
            </a:r>
            <a:endParaRPr kumimoji="1" lang="ja-JP" altLang="en-US" sz="16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88032"/>
            <a:ext cx="7924800" cy="5787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6962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and </a:t>
            </a:r>
            <a:r>
              <a:rPr lang="en-US" dirty="0" err="1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 are measured in 200GeV </a:t>
            </a:r>
            <a:r>
              <a:rPr lang="en-US" dirty="0" err="1" smtClean="0"/>
              <a:t>d+Au</a:t>
            </a:r>
            <a:r>
              <a:rPr lang="en-US" dirty="0" smtClean="0"/>
              <a:t> and </a:t>
            </a:r>
            <a:r>
              <a:rPr lang="en-US" dirty="0" err="1" smtClean="0"/>
              <a:t>Au+Au</a:t>
            </a:r>
            <a:r>
              <a:rPr lang="en-US" dirty="0" smtClean="0"/>
              <a:t> collisions</a:t>
            </a:r>
          </a:p>
          <a:p>
            <a:pPr lvl="1"/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and </a:t>
            </a:r>
            <a:r>
              <a:rPr lang="en-US" dirty="0" err="1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 give very consistent results in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dA</a:t>
            </a:r>
            <a:r>
              <a:rPr lang="en-US" dirty="0" smtClean="0"/>
              <a:t> and R</a:t>
            </a:r>
            <a:r>
              <a:rPr lang="en-US" baseline="-25000" dirty="0" smtClean="0"/>
              <a:t>AA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and HF electrons R</a:t>
            </a:r>
            <a:r>
              <a:rPr lang="en-US" baseline="-25000" dirty="0" smtClean="0"/>
              <a:t>AA</a:t>
            </a:r>
            <a:r>
              <a:rPr lang="en-US" dirty="0" smtClean="0"/>
              <a:t> and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dA</a:t>
            </a:r>
            <a:r>
              <a:rPr lang="en-US" dirty="0" smtClean="0"/>
              <a:t> have similar trend</a:t>
            </a:r>
          </a:p>
          <a:p>
            <a:pPr lvl="1"/>
            <a:r>
              <a:rPr lang="en-US" dirty="0" smtClean="0"/>
              <a:t>Similar amount of final state interaction for LF and HF?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Fractional momentum losses vary a factor of 6, as going from 39GeV </a:t>
            </a:r>
            <a:r>
              <a:rPr lang="en-US" dirty="0" err="1" smtClean="0"/>
              <a:t>Au+Au</a:t>
            </a:r>
            <a:r>
              <a:rPr lang="en-US" dirty="0" smtClean="0"/>
              <a:t> to 2.76TeV </a:t>
            </a:r>
            <a:r>
              <a:rPr lang="en-US" dirty="0" err="1" smtClean="0"/>
              <a:t>Pb+Pb</a:t>
            </a:r>
            <a:r>
              <a:rPr lang="en-US" dirty="0" smtClean="0"/>
              <a:t> collisions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Eloss</a:t>
            </a:r>
            <a:r>
              <a:rPr lang="en-US" dirty="0" smtClean="0"/>
              <a:t> of </a:t>
            </a:r>
            <a:r>
              <a:rPr lang="en-US" dirty="0" err="1" smtClean="0"/>
              <a:t>partons</a:t>
            </a:r>
            <a:r>
              <a:rPr lang="en-US" dirty="0" smtClean="0"/>
              <a:t> is L</a:t>
            </a:r>
            <a:r>
              <a:rPr lang="en-US" baseline="30000" dirty="0" smtClean="0"/>
              <a:t>3</a:t>
            </a:r>
            <a:r>
              <a:rPr lang="en-US" dirty="0" smtClean="0"/>
              <a:t> dependent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Partons</a:t>
            </a:r>
            <a:r>
              <a:rPr lang="en-US" dirty="0" smtClean="0"/>
              <a:t> may lose their energies in peripheral </a:t>
            </a:r>
            <a:r>
              <a:rPr lang="en-US" dirty="0" err="1" smtClean="0"/>
              <a:t>Au+Au</a:t>
            </a:r>
            <a:r>
              <a:rPr lang="en-US" dirty="0" smtClean="0"/>
              <a:t> collisions rather than in central </a:t>
            </a:r>
            <a:r>
              <a:rPr lang="en-US" dirty="0" err="1" smtClean="0"/>
              <a:t>d+Au</a:t>
            </a:r>
            <a:r>
              <a:rPr lang="en-US" dirty="0" smtClean="0"/>
              <a:t> collisions</a:t>
            </a:r>
          </a:p>
          <a:p>
            <a:pPr lvl="1"/>
            <a:r>
              <a:rPr lang="en-US" dirty="0" smtClean="0"/>
              <a:t>If CNM effects scales with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part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2013-06-03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T. Sakaguchi, INPC2013@Florence, Italy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9EA36-E0DC-48B7-8CB0-15ED98B556CF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2013-06-03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T. Sakaguchi, INPC2013@Florence, Italy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9EA36-E0DC-48B7-8CB0-15ED98B556CF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18" name="Picture 29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2406" y="3812777"/>
            <a:ext cx="3906098" cy="27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6672"/>
            <a:ext cx="7924800" cy="648072"/>
          </a:xfrm>
        </p:spPr>
        <p:txBody>
          <a:bodyPr>
            <a:noAutofit/>
          </a:bodyPr>
          <a:lstStyle/>
          <a:p>
            <a:r>
              <a:rPr lang="en-US" sz="2900" dirty="0" smtClean="0"/>
              <a:t>Why are we interested in </a:t>
            </a:r>
            <a:r>
              <a:rPr lang="en-US" sz="2900" dirty="0" err="1" smtClean="0"/>
              <a:t>d+Au</a:t>
            </a:r>
            <a:r>
              <a:rPr lang="en-US" sz="2900" dirty="0" smtClean="0"/>
              <a:t> collisions?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71600"/>
            <a:ext cx="4345632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 order to confirm that the 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r>
              <a:rPr lang="en-US" dirty="0" err="1" smtClean="0"/>
              <a:t>hadron</a:t>
            </a:r>
            <a:r>
              <a:rPr lang="en-US" dirty="0" smtClean="0"/>
              <a:t> suppression in </a:t>
            </a:r>
            <a:r>
              <a:rPr lang="en-US" dirty="0" err="1" smtClean="0"/>
              <a:t>Au+Au</a:t>
            </a:r>
            <a:r>
              <a:rPr lang="en-US" dirty="0" smtClean="0"/>
              <a:t> collisions is due to final state effect, and not cold nuclear matter (CNM) effect</a:t>
            </a:r>
          </a:p>
          <a:p>
            <a:pPr lvl="1"/>
            <a:r>
              <a:rPr lang="en-US" dirty="0" smtClean="0"/>
              <a:t>Need system without additional effects from a hot medium.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CNM effect include:</a:t>
            </a:r>
          </a:p>
          <a:p>
            <a:pPr lvl="1"/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-broadening (Cronin enhancement at moderate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Shadowing of </a:t>
            </a:r>
            <a:r>
              <a:rPr lang="en-US" dirty="0" err="1" smtClean="0"/>
              <a:t>parton</a:t>
            </a:r>
            <a:r>
              <a:rPr lang="en-US" dirty="0" smtClean="0"/>
              <a:t> distributions</a:t>
            </a:r>
          </a:p>
          <a:p>
            <a:pPr lvl="1"/>
            <a:r>
              <a:rPr lang="en-US" dirty="0" smtClean="0"/>
              <a:t>Cold nuclear matter energy loss</a:t>
            </a:r>
          </a:p>
          <a:p>
            <a:pPr lvl="1"/>
            <a:r>
              <a:rPr lang="en-US" dirty="0" smtClean="0"/>
              <a:t>And possibly more…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d+Au</a:t>
            </a:r>
            <a:r>
              <a:rPr lang="en-US" dirty="0" smtClean="0"/>
              <a:t> is more favorable for RHIC operation</a:t>
            </a:r>
          </a:p>
          <a:p>
            <a:pPr lvl="1"/>
            <a:r>
              <a:rPr lang="en-US" dirty="0" err="1" smtClean="0"/>
              <a:t>p+Au</a:t>
            </a:r>
            <a:r>
              <a:rPr lang="en-US" dirty="0" smtClean="0"/>
              <a:t> becomes feasible now (</a:t>
            </a:r>
            <a:r>
              <a:rPr lang="en-US" dirty="0" err="1" smtClean="0"/>
              <a:t>M.Bai</a:t>
            </a:r>
            <a:r>
              <a:rPr lang="en-US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2013-06-03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T. Sakaguchi, INPC2013@Florence, Italy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9EA36-E0DC-48B7-8CB0-15ED98B556CF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  <p:sp>
        <p:nvSpPr>
          <p:cNvPr id="9" name="TextBox 8"/>
          <p:cNvSpPr txBox="1"/>
          <p:nvPr/>
        </p:nvSpPr>
        <p:spPr>
          <a:xfrm>
            <a:off x="6156176" y="3861048"/>
            <a:ext cx="783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cartoon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6145" name="Picture 1" descr="C:\Users\takao\Documents\Talks\WWND2013\fig2_R_AA_pi0_phenix_co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316765"/>
            <a:ext cx="3600400" cy="249323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868144" y="1052736"/>
            <a:ext cx="30652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PHENIX, Phys. Rev. </a:t>
            </a:r>
            <a:r>
              <a:rPr lang="en-US" sz="1100" dirty="0" err="1" smtClean="0"/>
              <a:t>Lett</a:t>
            </a:r>
            <a:r>
              <a:rPr lang="en-US" sz="1100" dirty="0" smtClean="0"/>
              <a:t>. 91, 072301 (2003) 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1676400"/>
            <a:ext cx="2159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u="sng" dirty="0" smtClean="0">
                <a:latin typeface="Symbol" charset="2"/>
                <a:cs typeface="Symbol" charset="2"/>
              </a:rPr>
              <a:t>p</a:t>
            </a:r>
            <a:r>
              <a:rPr kumimoji="1" lang="en-US" altLang="ja-JP" i="1" u="sng" baseline="30000" dirty="0" smtClean="0"/>
              <a:t>0</a:t>
            </a:r>
            <a:r>
              <a:rPr kumimoji="1" lang="en-US" altLang="ja-JP" i="1" u="sng" dirty="0" smtClean="0"/>
              <a:t> in </a:t>
            </a:r>
            <a:r>
              <a:rPr kumimoji="1" lang="en-US" altLang="ja-JP" i="1" u="sng" dirty="0" err="1" smtClean="0"/>
              <a:t>Au+Au</a:t>
            </a:r>
            <a:r>
              <a:rPr lang="en-US" altLang="ja-JP" i="1" u="sng" dirty="0" smtClean="0"/>
              <a:t> at 200GeV</a:t>
            </a:r>
            <a:endParaRPr kumimoji="1" lang="ja-JP" altLang="en-US" i="1" u="sng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92696"/>
            <a:ext cx="8130480" cy="504056"/>
          </a:xfrm>
        </p:spPr>
        <p:txBody>
          <a:bodyPr>
            <a:noAutofit/>
          </a:bodyPr>
          <a:lstStyle/>
          <a:p>
            <a:r>
              <a:rPr lang="en-US" sz="2900" dirty="0" smtClean="0"/>
              <a:t>Nuclear PDFs are centrality dependent?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84784"/>
            <a:ext cx="3200400" cy="4992216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Helenius</a:t>
            </a:r>
            <a:r>
              <a:rPr lang="en-US" dirty="0" smtClean="0"/>
              <a:t>, </a:t>
            </a:r>
            <a:r>
              <a:rPr lang="en-US" dirty="0" err="1" smtClean="0"/>
              <a:t>Eskola</a:t>
            </a:r>
            <a:r>
              <a:rPr lang="en-US" dirty="0" smtClean="0"/>
              <a:t> et.al. published centrality dependent nuclear PDFs (arXiv:1205.5359)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Compared to PHENIX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dA</a:t>
            </a:r>
            <a:r>
              <a:rPr lang="en-US" dirty="0" smtClean="0"/>
              <a:t> published in 2003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Theory curves are scaled up/down within </a:t>
            </a:r>
            <a:r>
              <a:rPr lang="en-US" dirty="0" err="1" smtClean="0"/>
              <a:t>systematics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New data can help better constraining </a:t>
            </a:r>
            <a:r>
              <a:rPr lang="en-US" dirty="0" err="1" smtClean="0"/>
              <a:t>nPDFs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2013-06-03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T. Sakaguchi, INPC2013@Florence, Italy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9EA36-E0DC-48B7-8CB0-15ED98B556CF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1987" y="1700808"/>
            <a:ext cx="5265813" cy="431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/>
              <a:t>2013-06-03</a:t>
            </a:r>
            <a:endParaRPr lang="en-US" altLang="ja-JP"/>
          </a:p>
        </p:txBody>
      </p:sp>
      <p:sp>
        <p:nvSpPr>
          <p:cNvPr id="2458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/>
              <a:t>T. Sakaguchi, INPC2013@Florence, Italy</a:t>
            </a:r>
            <a:endParaRPr lang="en-US" altLang="ja-JP" dirty="0"/>
          </a:p>
        </p:txBody>
      </p:sp>
      <p:sp>
        <p:nvSpPr>
          <p:cNvPr id="2458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FEE337-F47B-4E4D-84E8-9A960AF6E915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369769" name="Rectangle 105"/>
          <p:cNvSpPr>
            <a:spLocks noGrp="1" noChangeArrowheads="1"/>
          </p:cNvSpPr>
          <p:nvPr>
            <p:ph type="title"/>
          </p:nvPr>
        </p:nvSpPr>
        <p:spPr>
          <a:xfrm>
            <a:off x="762000" y="562744"/>
            <a:ext cx="7773987" cy="50405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kumimoji="0" lang="en-US" altLang="ja-JP" sz="3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Hard scattering</a:t>
            </a:r>
            <a:r>
              <a:rPr kumimoji="0" lang="en-US" altLang="ja-JP" sz="3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as </a:t>
            </a:r>
            <a:r>
              <a:rPr kumimoji="0" lang="en-US" altLang="ja-JP" sz="3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densimeter</a:t>
            </a:r>
            <a:endParaRPr kumimoji="0" lang="en-US" altLang="ja-JP" sz="3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352" name="Group 351"/>
          <p:cNvGrpSpPr/>
          <p:nvPr/>
        </p:nvGrpSpPr>
        <p:grpSpPr>
          <a:xfrm>
            <a:off x="701328" y="3143310"/>
            <a:ext cx="2211685" cy="3336713"/>
            <a:chOff x="513829" y="3448463"/>
            <a:chExt cx="2211685" cy="3336713"/>
          </a:xfrm>
        </p:grpSpPr>
        <p:grpSp>
          <p:nvGrpSpPr>
            <p:cNvPr id="7" name="Group 49"/>
            <p:cNvGrpSpPr>
              <a:grpSpLocks/>
            </p:cNvGrpSpPr>
            <p:nvPr/>
          </p:nvGrpSpPr>
          <p:grpSpPr bwMode="auto">
            <a:xfrm>
              <a:off x="513829" y="4662116"/>
              <a:ext cx="385763" cy="495300"/>
              <a:chOff x="402" y="2493"/>
              <a:chExt cx="243" cy="312"/>
            </a:xfrm>
          </p:grpSpPr>
          <p:sp>
            <p:nvSpPr>
              <p:cNvPr id="24633" name="Line 50"/>
              <p:cNvSpPr>
                <a:spLocks noChangeShapeType="1"/>
              </p:cNvSpPr>
              <p:nvPr/>
            </p:nvSpPr>
            <p:spPr bwMode="auto">
              <a:xfrm rot="-11547">
                <a:off x="471" y="2587"/>
                <a:ext cx="10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4" name="Line 51"/>
              <p:cNvSpPr>
                <a:spLocks noChangeShapeType="1"/>
              </p:cNvSpPr>
              <p:nvPr/>
            </p:nvSpPr>
            <p:spPr bwMode="auto">
              <a:xfrm rot="-11547">
                <a:off x="437" y="2587"/>
                <a:ext cx="2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5" name="Line 52"/>
              <p:cNvSpPr>
                <a:spLocks noChangeShapeType="1"/>
              </p:cNvSpPr>
              <p:nvPr/>
            </p:nvSpPr>
            <p:spPr bwMode="auto">
              <a:xfrm rot="-11547">
                <a:off x="471" y="2649"/>
                <a:ext cx="10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6" name="Line 53"/>
              <p:cNvSpPr>
                <a:spLocks noChangeShapeType="1"/>
              </p:cNvSpPr>
              <p:nvPr/>
            </p:nvSpPr>
            <p:spPr bwMode="auto">
              <a:xfrm rot="-11547">
                <a:off x="437" y="2649"/>
                <a:ext cx="2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7" name="Oval 54"/>
              <p:cNvSpPr>
                <a:spLocks noChangeArrowheads="1"/>
              </p:cNvSpPr>
              <p:nvPr/>
            </p:nvSpPr>
            <p:spPr bwMode="auto">
              <a:xfrm flipH="1">
                <a:off x="402" y="2493"/>
                <a:ext cx="69" cy="312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8" name="Group 55"/>
            <p:cNvGrpSpPr>
              <a:grpSpLocks/>
            </p:cNvGrpSpPr>
            <p:nvPr/>
          </p:nvGrpSpPr>
          <p:grpSpPr bwMode="auto">
            <a:xfrm>
              <a:off x="2339752" y="5525988"/>
              <a:ext cx="385762" cy="495300"/>
              <a:chOff x="1824" y="2929"/>
              <a:chExt cx="243" cy="312"/>
            </a:xfrm>
          </p:grpSpPr>
          <p:sp>
            <p:nvSpPr>
              <p:cNvPr id="24628" name="Line 56"/>
              <p:cNvSpPr>
                <a:spLocks noChangeShapeType="1"/>
              </p:cNvSpPr>
              <p:nvPr/>
            </p:nvSpPr>
            <p:spPr bwMode="auto">
              <a:xfrm rot="11547" flipH="1">
                <a:off x="1893" y="3085"/>
                <a:ext cx="10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9" name="Line 57"/>
              <p:cNvSpPr>
                <a:spLocks noChangeShapeType="1"/>
              </p:cNvSpPr>
              <p:nvPr/>
            </p:nvSpPr>
            <p:spPr bwMode="auto">
              <a:xfrm rot="11547" flipH="1">
                <a:off x="1824" y="3085"/>
                <a:ext cx="20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0" name="Line 58"/>
              <p:cNvSpPr>
                <a:spLocks noChangeShapeType="1"/>
              </p:cNvSpPr>
              <p:nvPr/>
            </p:nvSpPr>
            <p:spPr bwMode="auto">
              <a:xfrm rot="11547" flipH="1">
                <a:off x="1893" y="3147"/>
                <a:ext cx="10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1" name="Line 59"/>
              <p:cNvSpPr>
                <a:spLocks noChangeShapeType="1"/>
              </p:cNvSpPr>
              <p:nvPr/>
            </p:nvSpPr>
            <p:spPr bwMode="auto">
              <a:xfrm rot="11547" flipH="1">
                <a:off x="1824" y="3147"/>
                <a:ext cx="20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2" name="Oval 60"/>
              <p:cNvSpPr>
                <a:spLocks noChangeArrowheads="1"/>
              </p:cNvSpPr>
              <p:nvPr/>
            </p:nvSpPr>
            <p:spPr bwMode="auto">
              <a:xfrm flipH="1">
                <a:off x="1998" y="2929"/>
                <a:ext cx="69" cy="312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4586" name="Line 62"/>
            <p:cNvSpPr>
              <a:spLocks noChangeAspect="1" noChangeShapeType="1"/>
            </p:cNvSpPr>
            <p:nvPr/>
          </p:nvSpPr>
          <p:spPr bwMode="auto">
            <a:xfrm rot="-11547">
              <a:off x="1907774" y="5609488"/>
              <a:ext cx="792019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Line 63"/>
            <p:cNvSpPr>
              <a:spLocks noChangeShapeType="1"/>
            </p:cNvSpPr>
            <p:nvPr/>
          </p:nvSpPr>
          <p:spPr bwMode="auto">
            <a:xfrm rot="11547" flipH="1">
              <a:off x="2252495" y="5609853"/>
              <a:ext cx="166688" cy="0"/>
            </a:xfrm>
            <a:prstGeom prst="line">
              <a:avLst/>
            </a:prstGeom>
            <a:noFill/>
            <a:ln w="28575">
              <a:solidFill>
                <a:srgbClr val="99CC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8" name="Line 64"/>
            <p:cNvSpPr>
              <a:spLocks noChangeShapeType="1"/>
            </p:cNvSpPr>
            <p:nvPr/>
          </p:nvSpPr>
          <p:spPr bwMode="auto">
            <a:xfrm flipH="1">
              <a:off x="1691679" y="5622553"/>
              <a:ext cx="175053" cy="470743"/>
            </a:xfrm>
            <a:prstGeom prst="line">
              <a:avLst/>
            </a:prstGeom>
            <a:noFill/>
            <a:ln w="2857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Text Box 65"/>
            <p:cNvSpPr txBox="1">
              <a:spLocks noChangeArrowheads="1"/>
            </p:cNvSpPr>
            <p:nvPr/>
          </p:nvSpPr>
          <p:spPr bwMode="auto">
            <a:xfrm>
              <a:off x="1176170" y="4663703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kumimoji="0" lang="ja-JP" altLang="en-US" sz="2400">
                <a:latin typeface="Tahoma" pitchFamily="-107" charset="0"/>
              </a:endParaRPr>
            </a:p>
          </p:txBody>
        </p:sp>
        <p:sp>
          <p:nvSpPr>
            <p:cNvPr id="24590" name="Freeform 66"/>
            <p:cNvSpPr>
              <a:spLocks noChangeAspect="1"/>
            </p:cNvSpPr>
            <p:nvPr/>
          </p:nvSpPr>
          <p:spPr bwMode="auto">
            <a:xfrm rot="-8114256" flipH="1" flipV="1">
              <a:off x="1304758" y="5058991"/>
              <a:ext cx="122237" cy="92075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2"/>
                <a:gd name="T40" fmla="*/ 0 h 302"/>
                <a:gd name="T41" fmla="*/ 352 w 352"/>
                <a:gd name="T42" fmla="*/ 302 h 3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591" name="Freeform 67"/>
            <p:cNvSpPr>
              <a:spLocks noChangeAspect="1"/>
            </p:cNvSpPr>
            <p:nvPr/>
          </p:nvSpPr>
          <p:spPr bwMode="auto">
            <a:xfrm rot="-8114256" flipH="1" flipV="1">
              <a:off x="1387308" y="5130428"/>
              <a:ext cx="120650" cy="93663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2"/>
                <a:gd name="T40" fmla="*/ 0 h 302"/>
                <a:gd name="T41" fmla="*/ 352 w 352"/>
                <a:gd name="T42" fmla="*/ 302 h 3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592" name="Freeform 68"/>
            <p:cNvSpPr>
              <a:spLocks noChangeAspect="1"/>
            </p:cNvSpPr>
            <p:nvPr/>
          </p:nvSpPr>
          <p:spPr bwMode="auto">
            <a:xfrm rot="-8114256" flipH="1" flipV="1">
              <a:off x="1469858" y="5201866"/>
              <a:ext cx="120650" cy="9366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2"/>
                <a:gd name="T40" fmla="*/ 0 h 302"/>
                <a:gd name="T41" fmla="*/ 352 w 352"/>
                <a:gd name="T42" fmla="*/ 302 h 3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593" name="Freeform 69"/>
            <p:cNvSpPr>
              <a:spLocks noChangeAspect="1"/>
            </p:cNvSpPr>
            <p:nvPr/>
          </p:nvSpPr>
          <p:spPr bwMode="auto">
            <a:xfrm rot="-8114256" flipH="1" flipV="1">
              <a:off x="1550820" y="5274891"/>
              <a:ext cx="120650" cy="9366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2"/>
                <a:gd name="T40" fmla="*/ 0 h 302"/>
                <a:gd name="T41" fmla="*/ 352 w 352"/>
                <a:gd name="T42" fmla="*/ 302 h 3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594" name="Freeform 70"/>
            <p:cNvSpPr>
              <a:spLocks noChangeAspect="1"/>
            </p:cNvSpPr>
            <p:nvPr/>
          </p:nvSpPr>
          <p:spPr bwMode="auto">
            <a:xfrm rot="-8114256" flipH="1" flipV="1">
              <a:off x="1631783" y="5344741"/>
              <a:ext cx="122237" cy="9366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2"/>
                <a:gd name="T40" fmla="*/ 0 h 302"/>
                <a:gd name="T41" fmla="*/ 352 w 352"/>
                <a:gd name="T42" fmla="*/ 302 h 3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595" name="Freeform 71"/>
            <p:cNvSpPr>
              <a:spLocks noChangeAspect="1"/>
            </p:cNvSpPr>
            <p:nvPr/>
          </p:nvSpPr>
          <p:spPr bwMode="auto">
            <a:xfrm rot="-8114256" flipH="1" flipV="1">
              <a:off x="1714333" y="5419353"/>
              <a:ext cx="120650" cy="92075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2"/>
                <a:gd name="T40" fmla="*/ 0 h 302"/>
                <a:gd name="T41" fmla="*/ 352 w 352"/>
                <a:gd name="T42" fmla="*/ 302 h 3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596" name="Freeform 72"/>
            <p:cNvSpPr>
              <a:spLocks noChangeAspect="1"/>
            </p:cNvSpPr>
            <p:nvPr/>
          </p:nvSpPr>
          <p:spPr bwMode="auto">
            <a:xfrm rot="-8114256" flipH="1" flipV="1">
              <a:off x="1796883" y="5490791"/>
              <a:ext cx="120650" cy="92075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2"/>
                <a:gd name="T40" fmla="*/ 0 h 302"/>
                <a:gd name="T41" fmla="*/ 352 w 352"/>
                <a:gd name="T42" fmla="*/ 302 h 3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598" name="Line 74"/>
            <p:cNvSpPr>
              <a:spLocks noChangeAspect="1" noChangeShapeType="1"/>
            </p:cNvSpPr>
            <p:nvPr/>
          </p:nvSpPr>
          <p:spPr bwMode="auto">
            <a:xfrm rot="-11547">
              <a:off x="899651" y="5102394"/>
              <a:ext cx="386055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85"/>
            <p:cNvGrpSpPr>
              <a:grpSpLocks/>
            </p:cNvGrpSpPr>
            <p:nvPr/>
          </p:nvGrpSpPr>
          <p:grpSpPr bwMode="auto">
            <a:xfrm rot="-1800000">
              <a:off x="1255174" y="6058107"/>
              <a:ext cx="630123" cy="727069"/>
              <a:chOff x="818" y="3444"/>
              <a:chExt cx="549" cy="706"/>
            </a:xfrm>
          </p:grpSpPr>
          <p:sp>
            <p:nvSpPr>
              <p:cNvPr id="24617" name="Line 86"/>
              <p:cNvSpPr>
                <a:spLocks noChangeAspect="1" noChangeShapeType="1"/>
              </p:cNvSpPr>
              <p:nvPr/>
            </p:nvSpPr>
            <p:spPr bwMode="auto">
              <a:xfrm rot="12836131" flipV="1">
                <a:off x="818" y="3444"/>
                <a:ext cx="283" cy="70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8" name="Line 87"/>
              <p:cNvSpPr>
                <a:spLocks noChangeAspect="1" noChangeShapeType="1"/>
              </p:cNvSpPr>
              <p:nvPr/>
            </p:nvSpPr>
            <p:spPr bwMode="auto">
              <a:xfrm rot="12836131" flipV="1">
                <a:off x="987" y="3495"/>
                <a:ext cx="141" cy="5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9" name="Line 88"/>
              <p:cNvSpPr>
                <a:spLocks noChangeAspect="1" noChangeShapeType="1"/>
              </p:cNvSpPr>
              <p:nvPr/>
            </p:nvSpPr>
            <p:spPr bwMode="auto">
              <a:xfrm rot="12836131" flipV="1">
                <a:off x="1023" y="3507"/>
                <a:ext cx="188" cy="2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0" name="Line 89"/>
              <p:cNvSpPr>
                <a:spLocks noChangeAspect="1" noChangeShapeType="1"/>
              </p:cNvSpPr>
              <p:nvPr/>
            </p:nvSpPr>
            <p:spPr bwMode="auto">
              <a:xfrm rot="12836131" flipV="1">
                <a:off x="950" y="3484"/>
                <a:ext cx="282" cy="2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1" name="Line 90"/>
              <p:cNvSpPr>
                <a:spLocks noChangeAspect="1" noChangeShapeType="1"/>
              </p:cNvSpPr>
              <p:nvPr/>
            </p:nvSpPr>
            <p:spPr bwMode="auto">
              <a:xfrm rot="12836131" flipV="1">
                <a:off x="1126" y="3585"/>
                <a:ext cx="47" cy="2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2" name="Line 91"/>
              <p:cNvSpPr>
                <a:spLocks noChangeAspect="1" noChangeShapeType="1"/>
              </p:cNvSpPr>
              <p:nvPr/>
            </p:nvSpPr>
            <p:spPr bwMode="auto">
              <a:xfrm flipH="1">
                <a:off x="1073" y="3628"/>
                <a:ext cx="188" cy="3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3" name="Oval 92"/>
              <p:cNvSpPr>
                <a:spLocks noChangeAspect="1" noChangeArrowheads="1"/>
              </p:cNvSpPr>
              <p:nvPr/>
            </p:nvSpPr>
            <p:spPr bwMode="auto">
              <a:xfrm flipH="1">
                <a:off x="1175" y="3526"/>
                <a:ext cx="192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12" name="Group 93"/>
            <p:cNvGrpSpPr>
              <a:grpSpLocks/>
            </p:cNvGrpSpPr>
            <p:nvPr/>
          </p:nvGrpSpPr>
          <p:grpSpPr bwMode="auto">
            <a:xfrm>
              <a:off x="1475656" y="3448463"/>
              <a:ext cx="581917" cy="988649"/>
              <a:chOff x="1737" y="1104"/>
              <a:chExt cx="507" cy="960"/>
            </a:xfrm>
          </p:grpSpPr>
          <p:sp>
            <p:nvSpPr>
              <p:cNvPr id="24610" name="Line 94"/>
              <p:cNvSpPr>
                <a:spLocks noChangeShapeType="1"/>
              </p:cNvSpPr>
              <p:nvPr/>
            </p:nvSpPr>
            <p:spPr bwMode="auto">
              <a:xfrm flipV="1">
                <a:off x="1821" y="1386"/>
                <a:ext cx="0" cy="5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1" name="Line 95"/>
              <p:cNvSpPr>
                <a:spLocks noChangeShapeType="1"/>
              </p:cNvSpPr>
              <p:nvPr/>
            </p:nvSpPr>
            <p:spPr bwMode="auto">
              <a:xfrm flipV="1">
                <a:off x="1821" y="1776"/>
                <a:ext cx="339" cy="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612" name="Line 96"/>
              <p:cNvSpPr>
                <a:spLocks noChangeAspect="1" noChangeShapeType="1"/>
              </p:cNvSpPr>
              <p:nvPr/>
            </p:nvSpPr>
            <p:spPr bwMode="auto">
              <a:xfrm flipV="1">
                <a:off x="1821" y="1104"/>
                <a:ext cx="423" cy="84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3" name="Line 97"/>
              <p:cNvSpPr>
                <a:spLocks noChangeAspect="1" noChangeShapeType="1"/>
              </p:cNvSpPr>
              <p:nvPr/>
            </p:nvSpPr>
            <p:spPr bwMode="auto">
              <a:xfrm flipV="1">
                <a:off x="1821" y="1386"/>
                <a:ext cx="141" cy="5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4" name="Line 98"/>
              <p:cNvSpPr>
                <a:spLocks noChangeAspect="1" noChangeShapeType="1"/>
              </p:cNvSpPr>
              <p:nvPr/>
            </p:nvSpPr>
            <p:spPr bwMode="auto">
              <a:xfrm flipV="1">
                <a:off x="1821" y="1669"/>
                <a:ext cx="188" cy="2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615" name="Line 99"/>
              <p:cNvSpPr>
                <a:spLocks noChangeAspect="1" noChangeShapeType="1"/>
              </p:cNvSpPr>
              <p:nvPr/>
            </p:nvSpPr>
            <p:spPr bwMode="auto">
              <a:xfrm flipV="1">
                <a:off x="1821" y="1622"/>
                <a:ext cx="47" cy="2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6" name="Oval 100"/>
              <p:cNvSpPr>
                <a:spLocks noChangeAspect="1" noChangeArrowheads="1"/>
              </p:cNvSpPr>
              <p:nvPr/>
            </p:nvSpPr>
            <p:spPr bwMode="auto">
              <a:xfrm flipH="1">
                <a:off x="1737" y="1872"/>
                <a:ext cx="192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49" name="Line 64"/>
            <p:cNvSpPr>
              <a:spLocks noChangeShapeType="1"/>
            </p:cNvSpPr>
            <p:nvPr/>
          </p:nvSpPr>
          <p:spPr bwMode="auto">
            <a:xfrm flipH="1">
              <a:off x="1331639" y="4428781"/>
              <a:ext cx="216025" cy="623090"/>
            </a:xfrm>
            <a:prstGeom prst="line">
              <a:avLst/>
            </a:prstGeom>
            <a:noFill/>
            <a:ln w="2857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Line 73"/>
            <p:cNvSpPr>
              <a:spLocks noChangeAspect="1" noChangeShapeType="1"/>
            </p:cNvSpPr>
            <p:nvPr/>
          </p:nvSpPr>
          <p:spPr bwMode="auto">
            <a:xfrm rot="-11547">
              <a:off x="564755" y="5086110"/>
              <a:ext cx="550862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5" name="Group 444"/>
          <p:cNvGrpSpPr/>
          <p:nvPr/>
        </p:nvGrpSpPr>
        <p:grpSpPr>
          <a:xfrm>
            <a:off x="6703715" y="3164270"/>
            <a:ext cx="2211685" cy="3336713"/>
            <a:chOff x="3275856" y="3068960"/>
            <a:chExt cx="2211685" cy="3336713"/>
          </a:xfrm>
        </p:grpSpPr>
        <p:sp>
          <p:nvSpPr>
            <p:cNvPr id="353" name="Oval 16"/>
            <p:cNvSpPr>
              <a:spLocks noChangeArrowheads="1"/>
            </p:cNvSpPr>
            <p:nvPr/>
          </p:nvSpPr>
          <p:spPr bwMode="auto">
            <a:xfrm>
              <a:off x="3635896" y="4077072"/>
              <a:ext cx="1368152" cy="1549152"/>
            </a:xfrm>
            <a:prstGeom prst="ellipse">
              <a:avLst/>
            </a:prstGeom>
            <a:gradFill rotWithShape="0">
              <a:gsLst>
                <a:gs pos="0">
                  <a:srgbClr val="FF505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kumimoji="0" lang="ja-JP" altLang="en-US" sz="3200" b="1" dirty="0">
                <a:latin typeface="Arial Rounded MT Bold" pitchFamily="-107" charset="0"/>
              </a:endParaRPr>
            </a:p>
          </p:txBody>
        </p:sp>
        <p:grpSp>
          <p:nvGrpSpPr>
            <p:cNvPr id="354" name="Group 17"/>
            <p:cNvGrpSpPr>
              <a:grpSpLocks noChangeAspect="1"/>
            </p:cNvGrpSpPr>
            <p:nvPr/>
          </p:nvGrpSpPr>
          <p:grpSpPr bwMode="auto">
            <a:xfrm rot="19980786">
              <a:off x="4126212" y="4418257"/>
              <a:ext cx="569913" cy="76200"/>
              <a:chOff x="804" y="3206"/>
              <a:chExt cx="2344" cy="314"/>
            </a:xfrm>
          </p:grpSpPr>
          <p:sp>
            <p:nvSpPr>
              <p:cNvPr id="355" name="Freeform 18"/>
              <p:cNvSpPr>
                <a:spLocks noChangeAspect="1"/>
              </p:cNvSpPr>
              <p:nvPr/>
            </p:nvSpPr>
            <p:spPr bwMode="auto">
              <a:xfrm>
                <a:off x="804" y="3218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2"/>
                  <a:gd name="T40" fmla="*/ 0 h 302"/>
                  <a:gd name="T41" fmla="*/ 352 w 352"/>
                  <a:gd name="T42" fmla="*/ 302 h 3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6" name="Freeform 19"/>
              <p:cNvSpPr>
                <a:spLocks noChangeAspect="1"/>
              </p:cNvSpPr>
              <p:nvPr/>
            </p:nvSpPr>
            <p:spPr bwMode="auto">
              <a:xfrm>
                <a:off x="1136" y="3216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2"/>
                  <a:gd name="T40" fmla="*/ 0 h 302"/>
                  <a:gd name="T41" fmla="*/ 352 w 352"/>
                  <a:gd name="T42" fmla="*/ 302 h 3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7" name="Freeform 20"/>
              <p:cNvSpPr>
                <a:spLocks noChangeAspect="1"/>
              </p:cNvSpPr>
              <p:nvPr/>
            </p:nvSpPr>
            <p:spPr bwMode="auto">
              <a:xfrm>
                <a:off x="1468" y="3214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2"/>
                  <a:gd name="T40" fmla="*/ 0 h 302"/>
                  <a:gd name="T41" fmla="*/ 352 w 352"/>
                  <a:gd name="T42" fmla="*/ 302 h 3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8" name="Freeform 21"/>
              <p:cNvSpPr>
                <a:spLocks noChangeAspect="1"/>
              </p:cNvSpPr>
              <p:nvPr/>
            </p:nvSpPr>
            <p:spPr bwMode="auto">
              <a:xfrm>
                <a:off x="1800" y="3212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2"/>
                  <a:gd name="T40" fmla="*/ 0 h 302"/>
                  <a:gd name="T41" fmla="*/ 352 w 352"/>
                  <a:gd name="T42" fmla="*/ 302 h 3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9" name="Freeform 22"/>
              <p:cNvSpPr>
                <a:spLocks noChangeAspect="1"/>
              </p:cNvSpPr>
              <p:nvPr/>
            </p:nvSpPr>
            <p:spPr bwMode="auto">
              <a:xfrm>
                <a:off x="2132" y="3210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2"/>
                  <a:gd name="T40" fmla="*/ 0 h 302"/>
                  <a:gd name="T41" fmla="*/ 352 w 352"/>
                  <a:gd name="T42" fmla="*/ 302 h 3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0" name="Freeform 23"/>
              <p:cNvSpPr>
                <a:spLocks noChangeAspect="1"/>
              </p:cNvSpPr>
              <p:nvPr/>
            </p:nvSpPr>
            <p:spPr bwMode="auto">
              <a:xfrm>
                <a:off x="2464" y="3208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2"/>
                  <a:gd name="T40" fmla="*/ 0 h 302"/>
                  <a:gd name="T41" fmla="*/ 352 w 352"/>
                  <a:gd name="T42" fmla="*/ 302 h 3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1" name="Freeform 24"/>
              <p:cNvSpPr>
                <a:spLocks noChangeAspect="1"/>
              </p:cNvSpPr>
              <p:nvPr/>
            </p:nvSpPr>
            <p:spPr bwMode="auto">
              <a:xfrm>
                <a:off x="2796" y="3206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2"/>
                  <a:gd name="T40" fmla="*/ 0 h 302"/>
                  <a:gd name="T41" fmla="*/ 352 w 352"/>
                  <a:gd name="T42" fmla="*/ 302 h 3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370" name="Group 33"/>
            <p:cNvGrpSpPr>
              <a:grpSpLocks noChangeAspect="1"/>
            </p:cNvGrpSpPr>
            <p:nvPr/>
          </p:nvGrpSpPr>
          <p:grpSpPr bwMode="auto">
            <a:xfrm rot="9639400">
              <a:off x="4077560" y="5348797"/>
              <a:ext cx="569913" cy="76200"/>
              <a:chOff x="804" y="3206"/>
              <a:chExt cx="2344" cy="314"/>
            </a:xfrm>
          </p:grpSpPr>
          <p:sp>
            <p:nvSpPr>
              <p:cNvPr id="371" name="Freeform 34"/>
              <p:cNvSpPr>
                <a:spLocks noChangeAspect="1"/>
              </p:cNvSpPr>
              <p:nvPr/>
            </p:nvSpPr>
            <p:spPr bwMode="auto">
              <a:xfrm>
                <a:off x="804" y="3218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2"/>
                  <a:gd name="T40" fmla="*/ 0 h 302"/>
                  <a:gd name="T41" fmla="*/ 352 w 352"/>
                  <a:gd name="T42" fmla="*/ 302 h 3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2" name="Freeform 35"/>
              <p:cNvSpPr>
                <a:spLocks noChangeAspect="1"/>
              </p:cNvSpPr>
              <p:nvPr/>
            </p:nvSpPr>
            <p:spPr bwMode="auto">
              <a:xfrm>
                <a:off x="1136" y="3216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2"/>
                  <a:gd name="T40" fmla="*/ 0 h 302"/>
                  <a:gd name="T41" fmla="*/ 352 w 352"/>
                  <a:gd name="T42" fmla="*/ 302 h 3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3" name="Freeform 36"/>
              <p:cNvSpPr>
                <a:spLocks noChangeAspect="1"/>
              </p:cNvSpPr>
              <p:nvPr/>
            </p:nvSpPr>
            <p:spPr bwMode="auto">
              <a:xfrm>
                <a:off x="1468" y="3214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2"/>
                  <a:gd name="T40" fmla="*/ 0 h 302"/>
                  <a:gd name="T41" fmla="*/ 352 w 352"/>
                  <a:gd name="T42" fmla="*/ 302 h 3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4" name="Freeform 37"/>
              <p:cNvSpPr>
                <a:spLocks noChangeAspect="1"/>
              </p:cNvSpPr>
              <p:nvPr/>
            </p:nvSpPr>
            <p:spPr bwMode="auto">
              <a:xfrm>
                <a:off x="1800" y="3212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2"/>
                  <a:gd name="T40" fmla="*/ 0 h 302"/>
                  <a:gd name="T41" fmla="*/ 352 w 352"/>
                  <a:gd name="T42" fmla="*/ 302 h 3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5" name="Freeform 38"/>
              <p:cNvSpPr>
                <a:spLocks noChangeAspect="1"/>
              </p:cNvSpPr>
              <p:nvPr/>
            </p:nvSpPr>
            <p:spPr bwMode="auto">
              <a:xfrm>
                <a:off x="2132" y="3210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2"/>
                  <a:gd name="T40" fmla="*/ 0 h 302"/>
                  <a:gd name="T41" fmla="*/ 352 w 352"/>
                  <a:gd name="T42" fmla="*/ 302 h 3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6" name="Freeform 39"/>
              <p:cNvSpPr>
                <a:spLocks noChangeAspect="1"/>
              </p:cNvSpPr>
              <p:nvPr/>
            </p:nvSpPr>
            <p:spPr bwMode="auto">
              <a:xfrm>
                <a:off x="2464" y="3208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2"/>
                  <a:gd name="T40" fmla="*/ 0 h 302"/>
                  <a:gd name="T41" fmla="*/ 352 w 352"/>
                  <a:gd name="T42" fmla="*/ 302 h 3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" name="Freeform 40"/>
              <p:cNvSpPr>
                <a:spLocks noChangeAspect="1"/>
              </p:cNvSpPr>
              <p:nvPr/>
            </p:nvSpPr>
            <p:spPr bwMode="auto">
              <a:xfrm>
                <a:off x="2796" y="3206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2"/>
                  <a:gd name="T40" fmla="*/ 0 h 302"/>
                  <a:gd name="T41" fmla="*/ 352 w 352"/>
                  <a:gd name="T42" fmla="*/ 302 h 3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386" name="Group 385"/>
            <p:cNvGrpSpPr/>
            <p:nvPr/>
          </p:nvGrpSpPr>
          <p:grpSpPr>
            <a:xfrm>
              <a:off x="3275856" y="3068960"/>
              <a:ext cx="2211685" cy="3336713"/>
              <a:chOff x="513829" y="3448463"/>
              <a:chExt cx="2211685" cy="3336713"/>
            </a:xfrm>
          </p:grpSpPr>
          <p:grpSp>
            <p:nvGrpSpPr>
              <p:cNvPr id="387" name="Group 49"/>
              <p:cNvGrpSpPr>
                <a:grpSpLocks/>
              </p:cNvGrpSpPr>
              <p:nvPr/>
            </p:nvGrpSpPr>
            <p:grpSpPr bwMode="auto">
              <a:xfrm>
                <a:off x="513829" y="4662116"/>
                <a:ext cx="385763" cy="495300"/>
                <a:chOff x="402" y="2493"/>
                <a:chExt cx="243" cy="312"/>
              </a:xfrm>
            </p:grpSpPr>
            <p:sp>
              <p:nvSpPr>
                <p:cNvPr id="424" name="Line 50"/>
                <p:cNvSpPr>
                  <a:spLocks noChangeShapeType="1"/>
                </p:cNvSpPr>
                <p:nvPr/>
              </p:nvSpPr>
              <p:spPr bwMode="auto">
                <a:xfrm rot="-11547">
                  <a:off x="471" y="2587"/>
                  <a:ext cx="10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5" name="Line 51"/>
                <p:cNvSpPr>
                  <a:spLocks noChangeShapeType="1"/>
                </p:cNvSpPr>
                <p:nvPr/>
              </p:nvSpPr>
              <p:spPr bwMode="auto">
                <a:xfrm rot="-11547">
                  <a:off x="437" y="2587"/>
                  <a:ext cx="20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" name="Line 52"/>
                <p:cNvSpPr>
                  <a:spLocks noChangeShapeType="1"/>
                </p:cNvSpPr>
                <p:nvPr/>
              </p:nvSpPr>
              <p:spPr bwMode="auto">
                <a:xfrm rot="-11547">
                  <a:off x="471" y="2649"/>
                  <a:ext cx="10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7" name="Line 53"/>
                <p:cNvSpPr>
                  <a:spLocks noChangeShapeType="1"/>
                </p:cNvSpPr>
                <p:nvPr/>
              </p:nvSpPr>
              <p:spPr bwMode="auto">
                <a:xfrm rot="-11547">
                  <a:off x="437" y="2649"/>
                  <a:ext cx="20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8" name="Oval 54"/>
                <p:cNvSpPr>
                  <a:spLocks noChangeArrowheads="1"/>
                </p:cNvSpPr>
                <p:nvPr/>
              </p:nvSpPr>
              <p:spPr bwMode="auto">
                <a:xfrm flipH="1">
                  <a:off x="402" y="2493"/>
                  <a:ext cx="69" cy="312"/>
                </a:xfrm>
                <a:prstGeom prst="ellipse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388" name="Group 55"/>
              <p:cNvGrpSpPr>
                <a:grpSpLocks/>
              </p:cNvGrpSpPr>
              <p:nvPr/>
            </p:nvGrpSpPr>
            <p:grpSpPr bwMode="auto">
              <a:xfrm>
                <a:off x="2339752" y="5525988"/>
                <a:ext cx="385762" cy="495300"/>
                <a:chOff x="1824" y="2929"/>
                <a:chExt cx="243" cy="312"/>
              </a:xfrm>
            </p:grpSpPr>
            <p:sp>
              <p:nvSpPr>
                <p:cNvPr id="419" name="Line 56"/>
                <p:cNvSpPr>
                  <a:spLocks noChangeShapeType="1"/>
                </p:cNvSpPr>
                <p:nvPr/>
              </p:nvSpPr>
              <p:spPr bwMode="auto">
                <a:xfrm rot="11547" flipH="1">
                  <a:off x="1893" y="3085"/>
                  <a:ext cx="10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" name="Line 57"/>
                <p:cNvSpPr>
                  <a:spLocks noChangeShapeType="1"/>
                </p:cNvSpPr>
                <p:nvPr/>
              </p:nvSpPr>
              <p:spPr bwMode="auto">
                <a:xfrm rot="11547" flipH="1">
                  <a:off x="1824" y="3085"/>
                  <a:ext cx="20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" name="Line 58"/>
                <p:cNvSpPr>
                  <a:spLocks noChangeShapeType="1"/>
                </p:cNvSpPr>
                <p:nvPr/>
              </p:nvSpPr>
              <p:spPr bwMode="auto">
                <a:xfrm rot="11547" flipH="1">
                  <a:off x="1893" y="3147"/>
                  <a:ext cx="10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2" name="Line 59"/>
                <p:cNvSpPr>
                  <a:spLocks noChangeShapeType="1"/>
                </p:cNvSpPr>
                <p:nvPr/>
              </p:nvSpPr>
              <p:spPr bwMode="auto">
                <a:xfrm rot="11547" flipH="1">
                  <a:off x="1824" y="3147"/>
                  <a:ext cx="20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3" name="Oval 60"/>
                <p:cNvSpPr>
                  <a:spLocks noChangeArrowheads="1"/>
                </p:cNvSpPr>
                <p:nvPr/>
              </p:nvSpPr>
              <p:spPr bwMode="auto">
                <a:xfrm flipH="1">
                  <a:off x="1998" y="2929"/>
                  <a:ext cx="69" cy="312"/>
                </a:xfrm>
                <a:prstGeom prst="ellipse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389" name="Line 62"/>
              <p:cNvSpPr>
                <a:spLocks noChangeAspect="1" noChangeShapeType="1"/>
              </p:cNvSpPr>
              <p:nvPr/>
            </p:nvSpPr>
            <p:spPr bwMode="auto">
              <a:xfrm rot="-11547">
                <a:off x="1907774" y="5609488"/>
                <a:ext cx="792019" cy="0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" name="Line 63"/>
              <p:cNvSpPr>
                <a:spLocks noChangeShapeType="1"/>
              </p:cNvSpPr>
              <p:nvPr/>
            </p:nvSpPr>
            <p:spPr bwMode="auto">
              <a:xfrm rot="11547" flipH="1">
                <a:off x="2252495" y="5609853"/>
                <a:ext cx="166688" cy="0"/>
              </a:xfrm>
              <a:prstGeom prst="line">
                <a:avLst/>
              </a:prstGeom>
              <a:noFill/>
              <a:ln w="28575">
                <a:solidFill>
                  <a:srgbClr val="99CC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" name="Line 64"/>
              <p:cNvSpPr>
                <a:spLocks noChangeShapeType="1"/>
              </p:cNvSpPr>
              <p:nvPr/>
            </p:nvSpPr>
            <p:spPr bwMode="auto">
              <a:xfrm flipH="1">
                <a:off x="1691679" y="5622553"/>
                <a:ext cx="175053" cy="470743"/>
              </a:xfrm>
              <a:prstGeom prst="line">
                <a:avLst/>
              </a:prstGeom>
              <a:noFill/>
              <a:ln w="28575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Text Box 65"/>
              <p:cNvSpPr txBox="1">
                <a:spLocks noChangeArrowheads="1"/>
              </p:cNvSpPr>
              <p:nvPr/>
            </p:nvSpPr>
            <p:spPr bwMode="auto">
              <a:xfrm>
                <a:off x="1176170" y="4663703"/>
                <a:ext cx="18415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kumimoji="0" lang="ja-JP" altLang="en-US" sz="2400">
                  <a:latin typeface="Tahoma" pitchFamily="-107" charset="0"/>
                </a:endParaRPr>
              </a:p>
            </p:txBody>
          </p:sp>
          <p:sp>
            <p:nvSpPr>
              <p:cNvPr id="393" name="Freeform 66"/>
              <p:cNvSpPr>
                <a:spLocks noChangeAspect="1"/>
              </p:cNvSpPr>
              <p:nvPr/>
            </p:nvSpPr>
            <p:spPr bwMode="auto">
              <a:xfrm rot="-8114256" flipH="1" flipV="1">
                <a:off x="1304758" y="5058991"/>
                <a:ext cx="122237" cy="92075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2"/>
                  <a:gd name="T40" fmla="*/ 0 h 302"/>
                  <a:gd name="T41" fmla="*/ 352 w 352"/>
                  <a:gd name="T42" fmla="*/ 302 h 3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94" name="Freeform 67"/>
              <p:cNvSpPr>
                <a:spLocks noChangeAspect="1"/>
              </p:cNvSpPr>
              <p:nvPr/>
            </p:nvSpPr>
            <p:spPr bwMode="auto">
              <a:xfrm rot="-8114256" flipH="1" flipV="1">
                <a:off x="1387308" y="5130428"/>
                <a:ext cx="120650" cy="93663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2"/>
                  <a:gd name="T40" fmla="*/ 0 h 302"/>
                  <a:gd name="T41" fmla="*/ 352 w 352"/>
                  <a:gd name="T42" fmla="*/ 302 h 3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95" name="Freeform 68"/>
              <p:cNvSpPr>
                <a:spLocks noChangeAspect="1"/>
              </p:cNvSpPr>
              <p:nvPr/>
            </p:nvSpPr>
            <p:spPr bwMode="auto">
              <a:xfrm rot="-8114256" flipH="1" flipV="1">
                <a:off x="1469858" y="5201866"/>
                <a:ext cx="120650" cy="9366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2"/>
                  <a:gd name="T40" fmla="*/ 0 h 302"/>
                  <a:gd name="T41" fmla="*/ 352 w 352"/>
                  <a:gd name="T42" fmla="*/ 302 h 3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96" name="Freeform 69"/>
              <p:cNvSpPr>
                <a:spLocks noChangeAspect="1"/>
              </p:cNvSpPr>
              <p:nvPr/>
            </p:nvSpPr>
            <p:spPr bwMode="auto">
              <a:xfrm rot="-8114256" flipH="1" flipV="1">
                <a:off x="1550820" y="5274891"/>
                <a:ext cx="120650" cy="9366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2"/>
                  <a:gd name="T40" fmla="*/ 0 h 302"/>
                  <a:gd name="T41" fmla="*/ 352 w 352"/>
                  <a:gd name="T42" fmla="*/ 302 h 3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97" name="Freeform 70"/>
              <p:cNvSpPr>
                <a:spLocks noChangeAspect="1"/>
              </p:cNvSpPr>
              <p:nvPr/>
            </p:nvSpPr>
            <p:spPr bwMode="auto">
              <a:xfrm rot="-8114256" flipH="1" flipV="1">
                <a:off x="1631783" y="5344741"/>
                <a:ext cx="122237" cy="9366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2"/>
                  <a:gd name="T40" fmla="*/ 0 h 302"/>
                  <a:gd name="T41" fmla="*/ 352 w 352"/>
                  <a:gd name="T42" fmla="*/ 302 h 3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98" name="Freeform 71"/>
              <p:cNvSpPr>
                <a:spLocks noChangeAspect="1"/>
              </p:cNvSpPr>
              <p:nvPr/>
            </p:nvSpPr>
            <p:spPr bwMode="auto">
              <a:xfrm rot="-8114256" flipH="1" flipV="1">
                <a:off x="1714333" y="5419353"/>
                <a:ext cx="120650" cy="92075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2"/>
                  <a:gd name="T40" fmla="*/ 0 h 302"/>
                  <a:gd name="T41" fmla="*/ 352 w 352"/>
                  <a:gd name="T42" fmla="*/ 302 h 3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99" name="Freeform 72"/>
              <p:cNvSpPr>
                <a:spLocks noChangeAspect="1"/>
              </p:cNvSpPr>
              <p:nvPr/>
            </p:nvSpPr>
            <p:spPr bwMode="auto">
              <a:xfrm rot="-8114256" flipH="1" flipV="1">
                <a:off x="1796883" y="5490791"/>
                <a:ext cx="120650" cy="92075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2"/>
                  <a:gd name="T40" fmla="*/ 0 h 302"/>
                  <a:gd name="T41" fmla="*/ 352 w 352"/>
                  <a:gd name="T42" fmla="*/ 302 h 3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00" name="Line 74"/>
              <p:cNvSpPr>
                <a:spLocks noChangeAspect="1" noChangeShapeType="1"/>
              </p:cNvSpPr>
              <p:nvPr/>
            </p:nvSpPr>
            <p:spPr bwMode="auto">
              <a:xfrm rot="-11547">
                <a:off x="899651" y="5102394"/>
                <a:ext cx="386055" cy="0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01" name="Group 85"/>
              <p:cNvGrpSpPr>
                <a:grpSpLocks/>
              </p:cNvGrpSpPr>
              <p:nvPr/>
            </p:nvGrpSpPr>
            <p:grpSpPr bwMode="auto">
              <a:xfrm rot="-1800000">
                <a:off x="1255174" y="6058107"/>
                <a:ext cx="630123" cy="727069"/>
                <a:chOff x="818" y="3444"/>
                <a:chExt cx="549" cy="706"/>
              </a:xfrm>
            </p:grpSpPr>
            <p:sp>
              <p:nvSpPr>
                <p:cNvPr id="412" name="Line 86"/>
                <p:cNvSpPr>
                  <a:spLocks noChangeAspect="1" noChangeShapeType="1"/>
                </p:cNvSpPr>
                <p:nvPr/>
              </p:nvSpPr>
              <p:spPr bwMode="auto">
                <a:xfrm rot="12836131" flipV="1">
                  <a:off x="818" y="3444"/>
                  <a:ext cx="283" cy="70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" name="Line 87"/>
                <p:cNvSpPr>
                  <a:spLocks noChangeAspect="1" noChangeShapeType="1"/>
                </p:cNvSpPr>
                <p:nvPr/>
              </p:nvSpPr>
              <p:spPr bwMode="auto">
                <a:xfrm rot="12836131" flipV="1">
                  <a:off x="987" y="3495"/>
                  <a:ext cx="141" cy="5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" name="Line 88"/>
                <p:cNvSpPr>
                  <a:spLocks noChangeAspect="1" noChangeShapeType="1"/>
                </p:cNvSpPr>
                <p:nvPr/>
              </p:nvSpPr>
              <p:spPr bwMode="auto">
                <a:xfrm rot="12836131" flipV="1">
                  <a:off x="1023" y="3507"/>
                  <a:ext cx="188" cy="2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" name="Line 89"/>
                <p:cNvSpPr>
                  <a:spLocks noChangeAspect="1" noChangeShapeType="1"/>
                </p:cNvSpPr>
                <p:nvPr/>
              </p:nvSpPr>
              <p:spPr bwMode="auto">
                <a:xfrm rot="12836131" flipV="1">
                  <a:off x="950" y="3484"/>
                  <a:ext cx="282" cy="2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" name="Line 90"/>
                <p:cNvSpPr>
                  <a:spLocks noChangeAspect="1" noChangeShapeType="1"/>
                </p:cNvSpPr>
                <p:nvPr/>
              </p:nvSpPr>
              <p:spPr bwMode="auto">
                <a:xfrm rot="12836131" flipV="1">
                  <a:off x="1126" y="3585"/>
                  <a:ext cx="47" cy="2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" name="Line 9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73" y="3628"/>
                  <a:ext cx="188" cy="33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" name="Oval 92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175" y="3526"/>
                  <a:ext cx="192" cy="19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402" name="Group 93"/>
              <p:cNvGrpSpPr>
                <a:grpSpLocks/>
              </p:cNvGrpSpPr>
              <p:nvPr/>
            </p:nvGrpSpPr>
            <p:grpSpPr bwMode="auto">
              <a:xfrm>
                <a:off x="1475656" y="3448463"/>
                <a:ext cx="581917" cy="988649"/>
                <a:chOff x="1737" y="1104"/>
                <a:chExt cx="507" cy="960"/>
              </a:xfrm>
            </p:grpSpPr>
            <p:sp>
              <p:nvSpPr>
                <p:cNvPr id="405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1821" y="1386"/>
                  <a:ext cx="0" cy="51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1821" y="1776"/>
                  <a:ext cx="339" cy="1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" name="Line 9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1" y="1104"/>
                  <a:ext cx="423" cy="84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" name="Line 9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1" y="1386"/>
                  <a:ext cx="141" cy="5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" name="Line 9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1" y="1669"/>
                  <a:ext cx="188" cy="2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" name="Line 9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1" y="1622"/>
                  <a:ext cx="47" cy="2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" name="Oval 100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37" y="1872"/>
                  <a:ext cx="192" cy="19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403" name="Line 64"/>
              <p:cNvSpPr>
                <a:spLocks noChangeShapeType="1"/>
              </p:cNvSpPr>
              <p:nvPr/>
            </p:nvSpPr>
            <p:spPr bwMode="auto">
              <a:xfrm flipH="1">
                <a:off x="1331639" y="4428781"/>
                <a:ext cx="216025" cy="623090"/>
              </a:xfrm>
              <a:prstGeom prst="line">
                <a:avLst/>
              </a:prstGeom>
              <a:noFill/>
              <a:ln w="28575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" name="Line 73"/>
              <p:cNvSpPr>
                <a:spLocks noChangeAspect="1" noChangeShapeType="1"/>
              </p:cNvSpPr>
              <p:nvPr/>
            </p:nvSpPr>
            <p:spPr bwMode="auto">
              <a:xfrm rot="-11547">
                <a:off x="564755" y="5086110"/>
                <a:ext cx="550862" cy="0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9" name="Group 17"/>
            <p:cNvGrpSpPr>
              <a:grpSpLocks noChangeAspect="1"/>
            </p:cNvGrpSpPr>
            <p:nvPr/>
          </p:nvGrpSpPr>
          <p:grpSpPr bwMode="auto">
            <a:xfrm rot="13200000" flipV="1">
              <a:off x="3809360" y="4480573"/>
              <a:ext cx="341940" cy="45719"/>
              <a:chOff x="804" y="3206"/>
              <a:chExt cx="2344" cy="314"/>
            </a:xfrm>
          </p:grpSpPr>
          <p:sp>
            <p:nvSpPr>
              <p:cNvPr id="430" name="Freeform 18"/>
              <p:cNvSpPr>
                <a:spLocks noChangeAspect="1"/>
              </p:cNvSpPr>
              <p:nvPr/>
            </p:nvSpPr>
            <p:spPr bwMode="auto">
              <a:xfrm>
                <a:off x="804" y="3218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2"/>
                  <a:gd name="T40" fmla="*/ 0 h 302"/>
                  <a:gd name="T41" fmla="*/ 352 w 352"/>
                  <a:gd name="T42" fmla="*/ 302 h 3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31" name="Freeform 19"/>
              <p:cNvSpPr>
                <a:spLocks noChangeAspect="1"/>
              </p:cNvSpPr>
              <p:nvPr/>
            </p:nvSpPr>
            <p:spPr bwMode="auto">
              <a:xfrm>
                <a:off x="1136" y="3216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2"/>
                  <a:gd name="T40" fmla="*/ 0 h 302"/>
                  <a:gd name="T41" fmla="*/ 352 w 352"/>
                  <a:gd name="T42" fmla="*/ 302 h 3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32" name="Freeform 20"/>
              <p:cNvSpPr>
                <a:spLocks noChangeAspect="1"/>
              </p:cNvSpPr>
              <p:nvPr/>
            </p:nvSpPr>
            <p:spPr bwMode="auto">
              <a:xfrm>
                <a:off x="1468" y="3214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2"/>
                  <a:gd name="T40" fmla="*/ 0 h 302"/>
                  <a:gd name="T41" fmla="*/ 352 w 352"/>
                  <a:gd name="T42" fmla="*/ 302 h 3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33" name="Freeform 21"/>
              <p:cNvSpPr>
                <a:spLocks noChangeAspect="1"/>
              </p:cNvSpPr>
              <p:nvPr/>
            </p:nvSpPr>
            <p:spPr bwMode="auto">
              <a:xfrm>
                <a:off x="1800" y="3212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2"/>
                  <a:gd name="T40" fmla="*/ 0 h 302"/>
                  <a:gd name="T41" fmla="*/ 352 w 352"/>
                  <a:gd name="T42" fmla="*/ 302 h 3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34" name="Freeform 22"/>
              <p:cNvSpPr>
                <a:spLocks noChangeAspect="1"/>
              </p:cNvSpPr>
              <p:nvPr/>
            </p:nvSpPr>
            <p:spPr bwMode="auto">
              <a:xfrm>
                <a:off x="2132" y="3210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2"/>
                  <a:gd name="T40" fmla="*/ 0 h 302"/>
                  <a:gd name="T41" fmla="*/ 352 w 352"/>
                  <a:gd name="T42" fmla="*/ 302 h 3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35" name="Freeform 23"/>
              <p:cNvSpPr>
                <a:spLocks noChangeAspect="1"/>
              </p:cNvSpPr>
              <p:nvPr/>
            </p:nvSpPr>
            <p:spPr bwMode="auto">
              <a:xfrm>
                <a:off x="2464" y="3208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2"/>
                  <a:gd name="T40" fmla="*/ 0 h 302"/>
                  <a:gd name="T41" fmla="*/ 352 w 352"/>
                  <a:gd name="T42" fmla="*/ 302 h 3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36" name="Freeform 24"/>
              <p:cNvSpPr>
                <a:spLocks noChangeAspect="1"/>
              </p:cNvSpPr>
              <p:nvPr/>
            </p:nvSpPr>
            <p:spPr bwMode="auto">
              <a:xfrm>
                <a:off x="2796" y="3206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2"/>
                  <a:gd name="T40" fmla="*/ 0 h 302"/>
                  <a:gd name="T41" fmla="*/ 352 w 352"/>
                  <a:gd name="T42" fmla="*/ 302 h 3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437" name="Group 33"/>
            <p:cNvGrpSpPr>
              <a:grpSpLocks noChangeAspect="1"/>
            </p:cNvGrpSpPr>
            <p:nvPr/>
          </p:nvGrpSpPr>
          <p:grpSpPr bwMode="auto">
            <a:xfrm rot="4200000" flipV="1">
              <a:off x="4438024" y="5472888"/>
              <a:ext cx="341940" cy="45719"/>
              <a:chOff x="804" y="3206"/>
              <a:chExt cx="2344" cy="314"/>
            </a:xfrm>
          </p:grpSpPr>
          <p:sp>
            <p:nvSpPr>
              <p:cNvPr id="438" name="Freeform 34"/>
              <p:cNvSpPr>
                <a:spLocks noChangeAspect="1"/>
              </p:cNvSpPr>
              <p:nvPr/>
            </p:nvSpPr>
            <p:spPr bwMode="auto">
              <a:xfrm>
                <a:off x="804" y="3218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2"/>
                  <a:gd name="T40" fmla="*/ 0 h 302"/>
                  <a:gd name="T41" fmla="*/ 352 w 352"/>
                  <a:gd name="T42" fmla="*/ 302 h 3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39" name="Freeform 35"/>
              <p:cNvSpPr>
                <a:spLocks noChangeAspect="1"/>
              </p:cNvSpPr>
              <p:nvPr/>
            </p:nvSpPr>
            <p:spPr bwMode="auto">
              <a:xfrm>
                <a:off x="1136" y="3216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2"/>
                  <a:gd name="T40" fmla="*/ 0 h 302"/>
                  <a:gd name="T41" fmla="*/ 352 w 352"/>
                  <a:gd name="T42" fmla="*/ 302 h 3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40" name="Freeform 36"/>
              <p:cNvSpPr>
                <a:spLocks noChangeAspect="1"/>
              </p:cNvSpPr>
              <p:nvPr/>
            </p:nvSpPr>
            <p:spPr bwMode="auto">
              <a:xfrm>
                <a:off x="1468" y="3214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2"/>
                  <a:gd name="T40" fmla="*/ 0 h 302"/>
                  <a:gd name="T41" fmla="*/ 352 w 352"/>
                  <a:gd name="T42" fmla="*/ 302 h 3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41" name="Freeform 37"/>
              <p:cNvSpPr>
                <a:spLocks noChangeAspect="1"/>
              </p:cNvSpPr>
              <p:nvPr/>
            </p:nvSpPr>
            <p:spPr bwMode="auto">
              <a:xfrm>
                <a:off x="1800" y="3212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2"/>
                  <a:gd name="T40" fmla="*/ 0 h 302"/>
                  <a:gd name="T41" fmla="*/ 352 w 352"/>
                  <a:gd name="T42" fmla="*/ 302 h 3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42" name="Freeform 38"/>
              <p:cNvSpPr>
                <a:spLocks noChangeAspect="1"/>
              </p:cNvSpPr>
              <p:nvPr/>
            </p:nvSpPr>
            <p:spPr bwMode="auto">
              <a:xfrm>
                <a:off x="2132" y="3210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2"/>
                  <a:gd name="T40" fmla="*/ 0 h 302"/>
                  <a:gd name="T41" fmla="*/ 352 w 352"/>
                  <a:gd name="T42" fmla="*/ 302 h 3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43" name="Freeform 39"/>
              <p:cNvSpPr>
                <a:spLocks noChangeAspect="1"/>
              </p:cNvSpPr>
              <p:nvPr/>
            </p:nvSpPr>
            <p:spPr bwMode="auto">
              <a:xfrm>
                <a:off x="2464" y="3208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2"/>
                  <a:gd name="T40" fmla="*/ 0 h 302"/>
                  <a:gd name="T41" fmla="*/ 352 w 352"/>
                  <a:gd name="T42" fmla="*/ 302 h 3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44" name="Freeform 40"/>
              <p:cNvSpPr>
                <a:spLocks noChangeAspect="1"/>
              </p:cNvSpPr>
              <p:nvPr/>
            </p:nvSpPr>
            <p:spPr bwMode="auto">
              <a:xfrm>
                <a:off x="2796" y="3206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2"/>
                  <a:gd name="T40" fmla="*/ 0 h 302"/>
                  <a:gd name="T41" fmla="*/ 352 w 352"/>
                  <a:gd name="T42" fmla="*/ 302 h 3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446" name="Group 445"/>
          <p:cNvGrpSpPr/>
          <p:nvPr/>
        </p:nvGrpSpPr>
        <p:grpSpPr>
          <a:xfrm>
            <a:off x="3614614" y="3092262"/>
            <a:ext cx="2211685" cy="3336713"/>
            <a:chOff x="513829" y="3448463"/>
            <a:chExt cx="2211685" cy="3336713"/>
          </a:xfrm>
        </p:grpSpPr>
        <p:grpSp>
          <p:nvGrpSpPr>
            <p:cNvPr id="447" name="Group 49"/>
            <p:cNvGrpSpPr>
              <a:grpSpLocks/>
            </p:cNvGrpSpPr>
            <p:nvPr/>
          </p:nvGrpSpPr>
          <p:grpSpPr bwMode="auto">
            <a:xfrm>
              <a:off x="513829" y="4662116"/>
              <a:ext cx="385763" cy="495300"/>
              <a:chOff x="402" y="2493"/>
              <a:chExt cx="243" cy="312"/>
            </a:xfrm>
          </p:grpSpPr>
          <p:sp>
            <p:nvSpPr>
              <p:cNvPr id="484" name="Line 50"/>
              <p:cNvSpPr>
                <a:spLocks noChangeShapeType="1"/>
              </p:cNvSpPr>
              <p:nvPr/>
            </p:nvSpPr>
            <p:spPr bwMode="auto">
              <a:xfrm rot="-11547">
                <a:off x="471" y="2587"/>
                <a:ext cx="10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5" name="Line 51"/>
              <p:cNvSpPr>
                <a:spLocks noChangeShapeType="1"/>
              </p:cNvSpPr>
              <p:nvPr/>
            </p:nvSpPr>
            <p:spPr bwMode="auto">
              <a:xfrm rot="-11547">
                <a:off x="437" y="2587"/>
                <a:ext cx="2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6" name="Line 52"/>
              <p:cNvSpPr>
                <a:spLocks noChangeShapeType="1"/>
              </p:cNvSpPr>
              <p:nvPr/>
            </p:nvSpPr>
            <p:spPr bwMode="auto">
              <a:xfrm rot="-11547">
                <a:off x="471" y="2649"/>
                <a:ext cx="10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7" name="Line 53"/>
              <p:cNvSpPr>
                <a:spLocks noChangeShapeType="1"/>
              </p:cNvSpPr>
              <p:nvPr/>
            </p:nvSpPr>
            <p:spPr bwMode="auto">
              <a:xfrm rot="-11547">
                <a:off x="437" y="2649"/>
                <a:ext cx="2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8" name="Oval 54"/>
              <p:cNvSpPr>
                <a:spLocks noChangeArrowheads="1"/>
              </p:cNvSpPr>
              <p:nvPr/>
            </p:nvSpPr>
            <p:spPr bwMode="auto">
              <a:xfrm flipH="1">
                <a:off x="402" y="2493"/>
                <a:ext cx="69" cy="312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448" name="Group 55"/>
            <p:cNvGrpSpPr>
              <a:grpSpLocks/>
            </p:cNvGrpSpPr>
            <p:nvPr/>
          </p:nvGrpSpPr>
          <p:grpSpPr bwMode="auto">
            <a:xfrm>
              <a:off x="2339752" y="5525988"/>
              <a:ext cx="385762" cy="495300"/>
              <a:chOff x="1824" y="2929"/>
              <a:chExt cx="243" cy="312"/>
            </a:xfrm>
          </p:grpSpPr>
          <p:sp>
            <p:nvSpPr>
              <p:cNvPr id="479" name="Line 56"/>
              <p:cNvSpPr>
                <a:spLocks noChangeShapeType="1"/>
              </p:cNvSpPr>
              <p:nvPr/>
            </p:nvSpPr>
            <p:spPr bwMode="auto">
              <a:xfrm rot="11547" flipH="1">
                <a:off x="1893" y="3085"/>
                <a:ext cx="10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0" name="Line 57"/>
              <p:cNvSpPr>
                <a:spLocks noChangeShapeType="1"/>
              </p:cNvSpPr>
              <p:nvPr/>
            </p:nvSpPr>
            <p:spPr bwMode="auto">
              <a:xfrm rot="11547" flipH="1">
                <a:off x="1824" y="3085"/>
                <a:ext cx="20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" name="Line 58"/>
              <p:cNvSpPr>
                <a:spLocks noChangeShapeType="1"/>
              </p:cNvSpPr>
              <p:nvPr/>
            </p:nvSpPr>
            <p:spPr bwMode="auto">
              <a:xfrm rot="11547" flipH="1">
                <a:off x="1893" y="3147"/>
                <a:ext cx="10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" name="Line 59"/>
              <p:cNvSpPr>
                <a:spLocks noChangeShapeType="1"/>
              </p:cNvSpPr>
              <p:nvPr/>
            </p:nvSpPr>
            <p:spPr bwMode="auto">
              <a:xfrm rot="11547" flipH="1">
                <a:off x="1824" y="3147"/>
                <a:ext cx="20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" name="Oval 60"/>
              <p:cNvSpPr>
                <a:spLocks noChangeArrowheads="1"/>
              </p:cNvSpPr>
              <p:nvPr/>
            </p:nvSpPr>
            <p:spPr bwMode="auto">
              <a:xfrm flipH="1">
                <a:off x="1998" y="2929"/>
                <a:ext cx="69" cy="312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449" name="Line 62"/>
            <p:cNvSpPr>
              <a:spLocks noChangeAspect="1" noChangeShapeType="1"/>
            </p:cNvSpPr>
            <p:nvPr/>
          </p:nvSpPr>
          <p:spPr bwMode="auto">
            <a:xfrm rot="-11547">
              <a:off x="1907774" y="5609488"/>
              <a:ext cx="792019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" name="Line 63"/>
            <p:cNvSpPr>
              <a:spLocks noChangeShapeType="1"/>
            </p:cNvSpPr>
            <p:nvPr/>
          </p:nvSpPr>
          <p:spPr bwMode="auto">
            <a:xfrm rot="11547" flipH="1">
              <a:off x="2252495" y="5609853"/>
              <a:ext cx="166688" cy="0"/>
            </a:xfrm>
            <a:prstGeom prst="line">
              <a:avLst/>
            </a:prstGeom>
            <a:noFill/>
            <a:ln w="28575">
              <a:solidFill>
                <a:srgbClr val="99CC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" name="Line 64"/>
            <p:cNvSpPr>
              <a:spLocks noChangeShapeType="1"/>
            </p:cNvSpPr>
            <p:nvPr/>
          </p:nvSpPr>
          <p:spPr bwMode="auto">
            <a:xfrm flipH="1">
              <a:off x="1691679" y="5622553"/>
              <a:ext cx="175053" cy="470743"/>
            </a:xfrm>
            <a:prstGeom prst="line">
              <a:avLst/>
            </a:prstGeom>
            <a:noFill/>
            <a:ln w="2857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" name="Text Box 65"/>
            <p:cNvSpPr txBox="1">
              <a:spLocks noChangeArrowheads="1"/>
            </p:cNvSpPr>
            <p:nvPr/>
          </p:nvSpPr>
          <p:spPr bwMode="auto">
            <a:xfrm>
              <a:off x="1176170" y="4663703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kumimoji="0" lang="ja-JP" altLang="en-US" sz="2400">
                <a:latin typeface="Tahoma" pitchFamily="-107" charset="0"/>
              </a:endParaRPr>
            </a:p>
          </p:txBody>
        </p:sp>
        <p:sp>
          <p:nvSpPr>
            <p:cNvPr id="453" name="Freeform 66"/>
            <p:cNvSpPr>
              <a:spLocks noChangeAspect="1"/>
            </p:cNvSpPr>
            <p:nvPr/>
          </p:nvSpPr>
          <p:spPr bwMode="auto">
            <a:xfrm rot="-8114256" flipH="1" flipV="1">
              <a:off x="1304758" y="5058991"/>
              <a:ext cx="122237" cy="92075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2"/>
                <a:gd name="T40" fmla="*/ 0 h 302"/>
                <a:gd name="T41" fmla="*/ 352 w 352"/>
                <a:gd name="T42" fmla="*/ 302 h 3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4" name="Freeform 67"/>
            <p:cNvSpPr>
              <a:spLocks noChangeAspect="1"/>
            </p:cNvSpPr>
            <p:nvPr/>
          </p:nvSpPr>
          <p:spPr bwMode="auto">
            <a:xfrm rot="-8114256" flipH="1" flipV="1">
              <a:off x="1387308" y="5130428"/>
              <a:ext cx="120650" cy="93663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2"/>
                <a:gd name="T40" fmla="*/ 0 h 302"/>
                <a:gd name="T41" fmla="*/ 352 w 352"/>
                <a:gd name="T42" fmla="*/ 302 h 3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5" name="Freeform 68"/>
            <p:cNvSpPr>
              <a:spLocks noChangeAspect="1"/>
            </p:cNvSpPr>
            <p:nvPr/>
          </p:nvSpPr>
          <p:spPr bwMode="auto">
            <a:xfrm rot="-8114256" flipH="1" flipV="1">
              <a:off x="1469858" y="5201866"/>
              <a:ext cx="120650" cy="9366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2"/>
                <a:gd name="T40" fmla="*/ 0 h 302"/>
                <a:gd name="T41" fmla="*/ 352 w 352"/>
                <a:gd name="T42" fmla="*/ 302 h 3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6" name="Freeform 69"/>
            <p:cNvSpPr>
              <a:spLocks noChangeAspect="1"/>
            </p:cNvSpPr>
            <p:nvPr/>
          </p:nvSpPr>
          <p:spPr bwMode="auto">
            <a:xfrm rot="-8114256" flipH="1" flipV="1">
              <a:off x="1550820" y="5274891"/>
              <a:ext cx="120650" cy="9366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2"/>
                <a:gd name="T40" fmla="*/ 0 h 302"/>
                <a:gd name="T41" fmla="*/ 352 w 352"/>
                <a:gd name="T42" fmla="*/ 302 h 3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7" name="Freeform 70"/>
            <p:cNvSpPr>
              <a:spLocks noChangeAspect="1"/>
            </p:cNvSpPr>
            <p:nvPr/>
          </p:nvSpPr>
          <p:spPr bwMode="auto">
            <a:xfrm rot="-8114256" flipH="1" flipV="1">
              <a:off x="1631783" y="5344741"/>
              <a:ext cx="122237" cy="9366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2"/>
                <a:gd name="T40" fmla="*/ 0 h 302"/>
                <a:gd name="T41" fmla="*/ 352 w 352"/>
                <a:gd name="T42" fmla="*/ 302 h 3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8" name="Freeform 71"/>
            <p:cNvSpPr>
              <a:spLocks noChangeAspect="1"/>
            </p:cNvSpPr>
            <p:nvPr/>
          </p:nvSpPr>
          <p:spPr bwMode="auto">
            <a:xfrm rot="-8114256" flipH="1" flipV="1">
              <a:off x="1714333" y="5419353"/>
              <a:ext cx="120650" cy="92075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2"/>
                <a:gd name="T40" fmla="*/ 0 h 302"/>
                <a:gd name="T41" fmla="*/ 352 w 352"/>
                <a:gd name="T42" fmla="*/ 302 h 3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9" name="Freeform 72"/>
            <p:cNvSpPr>
              <a:spLocks noChangeAspect="1"/>
            </p:cNvSpPr>
            <p:nvPr/>
          </p:nvSpPr>
          <p:spPr bwMode="auto">
            <a:xfrm rot="-8114256" flipH="1" flipV="1">
              <a:off x="1796883" y="5490791"/>
              <a:ext cx="120650" cy="92075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2"/>
                <a:gd name="T40" fmla="*/ 0 h 302"/>
                <a:gd name="T41" fmla="*/ 352 w 352"/>
                <a:gd name="T42" fmla="*/ 302 h 3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60" name="Line 74"/>
            <p:cNvSpPr>
              <a:spLocks noChangeAspect="1" noChangeShapeType="1"/>
            </p:cNvSpPr>
            <p:nvPr/>
          </p:nvSpPr>
          <p:spPr bwMode="auto">
            <a:xfrm rot="-11547">
              <a:off x="899651" y="5102394"/>
              <a:ext cx="386055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61" name="Group 85"/>
            <p:cNvGrpSpPr>
              <a:grpSpLocks/>
            </p:cNvGrpSpPr>
            <p:nvPr/>
          </p:nvGrpSpPr>
          <p:grpSpPr bwMode="auto">
            <a:xfrm rot="-1800000">
              <a:off x="1255174" y="6058107"/>
              <a:ext cx="630123" cy="727069"/>
              <a:chOff x="818" y="3444"/>
              <a:chExt cx="549" cy="706"/>
            </a:xfrm>
          </p:grpSpPr>
          <p:sp>
            <p:nvSpPr>
              <p:cNvPr id="472" name="Line 86"/>
              <p:cNvSpPr>
                <a:spLocks noChangeAspect="1" noChangeShapeType="1"/>
              </p:cNvSpPr>
              <p:nvPr/>
            </p:nvSpPr>
            <p:spPr bwMode="auto">
              <a:xfrm rot="12836131" flipV="1">
                <a:off x="818" y="3444"/>
                <a:ext cx="283" cy="70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" name="Line 87"/>
              <p:cNvSpPr>
                <a:spLocks noChangeAspect="1" noChangeShapeType="1"/>
              </p:cNvSpPr>
              <p:nvPr/>
            </p:nvSpPr>
            <p:spPr bwMode="auto">
              <a:xfrm rot="12836131" flipV="1">
                <a:off x="987" y="3495"/>
                <a:ext cx="141" cy="5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" name="Line 88"/>
              <p:cNvSpPr>
                <a:spLocks noChangeAspect="1" noChangeShapeType="1"/>
              </p:cNvSpPr>
              <p:nvPr/>
            </p:nvSpPr>
            <p:spPr bwMode="auto">
              <a:xfrm rot="12836131" flipV="1">
                <a:off x="1023" y="3507"/>
                <a:ext cx="188" cy="2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" name="Line 89"/>
              <p:cNvSpPr>
                <a:spLocks noChangeAspect="1" noChangeShapeType="1"/>
              </p:cNvSpPr>
              <p:nvPr/>
            </p:nvSpPr>
            <p:spPr bwMode="auto">
              <a:xfrm rot="12836131" flipV="1">
                <a:off x="950" y="3484"/>
                <a:ext cx="282" cy="2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" name="Line 90"/>
              <p:cNvSpPr>
                <a:spLocks noChangeAspect="1" noChangeShapeType="1"/>
              </p:cNvSpPr>
              <p:nvPr/>
            </p:nvSpPr>
            <p:spPr bwMode="auto">
              <a:xfrm rot="12836131" flipV="1">
                <a:off x="1126" y="3585"/>
                <a:ext cx="47" cy="2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Line 91"/>
              <p:cNvSpPr>
                <a:spLocks noChangeAspect="1" noChangeShapeType="1"/>
              </p:cNvSpPr>
              <p:nvPr/>
            </p:nvSpPr>
            <p:spPr bwMode="auto">
              <a:xfrm flipH="1">
                <a:off x="1073" y="3628"/>
                <a:ext cx="188" cy="3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Oval 92"/>
              <p:cNvSpPr>
                <a:spLocks noChangeAspect="1" noChangeArrowheads="1"/>
              </p:cNvSpPr>
              <p:nvPr/>
            </p:nvSpPr>
            <p:spPr bwMode="auto">
              <a:xfrm flipH="1">
                <a:off x="1175" y="3526"/>
                <a:ext cx="192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462" name="Group 93"/>
            <p:cNvGrpSpPr>
              <a:grpSpLocks/>
            </p:cNvGrpSpPr>
            <p:nvPr/>
          </p:nvGrpSpPr>
          <p:grpSpPr bwMode="auto">
            <a:xfrm>
              <a:off x="1475656" y="3448463"/>
              <a:ext cx="581917" cy="988649"/>
              <a:chOff x="1737" y="1104"/>
              <a:chExt cx="507" cy="960"/>
            </a:xfrm>
          </p:grpSpPr>
          <p:sp>
            <p:nvSpPr>
              <p:cNvPr id="465" name="Line 94"/>
              <p:cNvSpPr>
                <a:spLocks noChangeShapeType="1"/>
              </p:cNvSpPr>
              <p:nvPr/>
            </p:nvSpPr>
            <p:spPr bwMode="auto">
              <a:xfrm flipV="1">
                <a:off x="1821" y="1386"/>
                <a:ext cx="0" cy="5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" name="Line 95"/>
              <p:cNvSpPr>
                <a:spLocks noChangeShapeType="1"/>
              </p:cNvSpPr>
              <p:nvPr/>
            </p:nvSpPr>
            <p:spPr bwMode="auto">
              <a:xfrm flipV="1">
                <a:off x="1821" y="1776"/>
                <a:ext cx="339" cy="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" name="Line 96"/>
              <p:cNvSpPr>
                <a:spLocks noChangeAspect="1" noChangeShapeType="1"/>
              </p:cNvSpPr>
              <p:nvPr/>
            </p:nvSpPr>
            <p:spPr bwMode="auto">
              <a:xfrm flipV="1">
                <a:off x="1821" y="1104"/>
                <a:ext cx="423" cy="84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" name="Line 97"/>
              <p:cNvSpPr>
                <a:spLocks noChangeAspect="1" noChangeShapeType="1"/>
              </p:cNvSpPr>
              <p:nvPr/>
            </p:nvSpPr>
            <p:spPr bwMode="auto">
              <a:xfrm flipV="1">
                <a:off x="1821" y="1386"/>
                <a:ext cx="141" cy="5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" name="Line 98"/>
              <p:cNvSpPr>
                <a:spLocks noChangeAspect="1" noChangeShapeType="1"/>
              </p:cNvSpPr>
              <p:nvPr/>
            </p:nvSpPr>
            <p:spPr bwMode="auto">
              <a:xfrm flipV="1">
                <a:off x="1821" y="1669"/>
                <a:ext cx="188" cy="2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" name="Line 99"/>
              <p:cNvSpPr>
                <a:spLocks noChangeAspect="1" noChangeShapeType="1"/>
              </p:cNvSpPr>
              <p:nvPr/>
            </p:nvSpPr>
            <p:spPr bwMode="auto">
              <a:xfrm flipV="1">
                <a:off x="1821" y="1622"/>
                <a:ext cx="47" cy="2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" name="Oval 100"/>
              <p:cNvSpPr>
                <a:spLocks noChangeAspect="1" noChangeArrowheads="1"/>
              </p:cNvSpPr>
              <p:nvPr/>
            </p:nvSpPr>
            <p:spPr bwMode="auto">
              <a:xfrm flipH="1">
                <a:off x="1737" y="1872"/>
                <a:ext cx="192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463" name="Line 64"/>
            <p:cNvSpPr>
              <a:spLocks noChangeShapeType="1"/>
            </p:cNvSpPr>
            <p:nvPr/>
          </p:nvSpPr>
          <p:spPr bwMode="auto">
            <a:xfrm flipH="1">
              <a:off x="1331639" y="4428781"/>
              <a:ext cx="216025" cy="623090"/>
            </a:xfrm>
            <a:prstGeom prst="line">
              <a:avLst/>
            </a:prstGeom>
            <a:noFill/>
            <a:ln w="2857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" name="Line 73"/>
            <p:cNvSpPr>
              <a:spLocks noChangeAspect="1" noChangeShapeType="1"/>
            </p:cNvSpPr>
            <p:nvPr/>
          </p:nvSpPr>
          <p:spPr bwMode="auto">
            <a:xfrm rot="-11547">
              <a:off x="564755" y="5086110"/>
              <a:ext cx="550862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0" name="Oval 489"/>
          <p:cNvSpPr/>
          <p:nvPr/>
        </p:nvSpPr>
        <p:spPr bwMode="auto">
          <a:xfrm>
            <a:off x="4334694" y="4388406"/>
            <a:ext cx="720080" cy="1080120"/>
          </a:xfrm>
          <a:prstGeom prst="ellipse">
            <a:avLst/>
          </a:prstGeom>
          <a:solidFill>
            <a:schemeClr val="tx1">
              <a:alpha val="1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91" name="TextBox 490"/>
          <p:cNvSpPr txBox="1"/>
          <p:nvPr/>
        </p:nvSpPr>
        <p:spPr>
          <a:xfrm>
            <a:off x="1519139" y="2819400"/>
            <a:ext cx="64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p+p</a:t>
            </a:r>
            <a:endParaRPr lang="en-US" sz="2000" dirty="0"/>
          </a:p>
        </p:txBody>
      </p:sp>
      <p:sp>
        <p:nvSpPr>
          <p:cNvPr id="492" name="TextBox 491"/>
          <p:cNvSpPr txBox="1"/>
          <p:nvPr/>
        </p:nvSpPr>
        <p:spPr>
          <a:xfrm>
            <a:off x="4190678" y="2876238"/>
            <a:ext cx="833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d+Au</a:t>
            </a:r>
            <a:endParaRPr lang="en-US" sz="2000" dirty="0"/>
          </a:p>
        </p:txBody>
      </p:sp>
      <p:sp>
        <p:nvSpPr>
          <p:cNvPr id="493" name="TextBox 492"/>
          <p:cNvSpPr txBox="1"/>
          <p:nvPr/>
        </p:nvSpPr>
        <p:spPr>
          <a:xfrm>
            <a:off x="7207771" y="2876238"/>
            <a:ext cx="1018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Au+Au</a:t>
            </a:r>
            <a:endParaRPr lang="en-US" sz="2000" dirty="0"/>
          </a:p>
        </p:txBody>
      </p:sp>
      <p:sp>
        <p:nvSpPr>
          <p:cNvPr id="218" name="Content Placeholder 217"/>
          <p:cNvSpPr>
            <a:spLocks noGrp="1"/>
          </p:cNvSpPr>
          <p:nvPr>
            <p:ph sz="half" idx="1"/>
          </p:nvPr>
        </p:nvSpPr>
        <p:spPr>
          <a:xfrm>
            <a:off x="533400" y="1066800"/>
            <a:ext cx="8458200" cy="1828800"/>
          </a:xfrm>
        </p:spPr>
        <p:txBody>
          <a:bodyPr>
            <a:normAutofit fontScale="77500" lnSpcReduction="20000"/>
          </a:bodyPr>
          <a:lstStyle/>
          <a:p>
            <a:pPr rtl="0" eaLnBrk="0" fontAlgn="base" hangingPunct="0">
              <a:spcAft>
                <a:spcPts val="0"/>
              </a:spcAft>
            </a:pPr>
            <a:r>
              <a:rPr kumimoji="1"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Parton may change its momentum in the medium</a:t>
            </a:r>
            <a:endParaRPr lang="en-US" sz="2800" dirty="0" smtClean="0"/>
          </a:p>
          <a:p>
            <a:pPr lvl="1">
              <a:spcAft>
                <a:spcPts val="0"/>
              </a:spcAft>
            </a:pPr>
            <a:r>
              <a:rPr kumimoji="1"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Energy loss through Gluon radiation, etc. (A+A)</a:t>
            </a:r>
            <a:endParaRPr lang="en-US" dirty="0" smtClean="0"/>
          </a:p>
          <a:p>
            <a:pPr lvl="1">
              <a:spcAft>
                <a:spcPts val="0"/>
              </a:spcAft>
            </a:pPr>
            <a:r>
              <a:rPr lang="en-US" dirty="0" smtClean="0">
                <a:cs typeface="+mn-cs"/>
              </a:rPr>
              <a:t>M</a:t>
            </a:r>
            <a:r>
              <a:rPr kumimoji="1"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omentum broadening by multiple scatt</a:t>
            </a:r>
            <a:r>
              <a:rPr lang="en-US" dirty="0" smtClean="0">
                <a:cs typeface="+mn-cs"/>
              </a:rPr>
              <a:t>ering</a:t>
            </a:r>
            <a:r>
              <a:rPr kumimoji="1"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nucleus (</a:t>
            </a:r>
            <a:r>
              <a:rPr kumimoji="1"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kumimoji="1"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kumimoji="1"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d+A</a:t>
            </a:r>
            <a:r>
              <a:rPr kumimoji="1"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dirty="0" smtClean="0"/>
          </a:p>
          <a:p>
            <a:pPr lvl="3">
              <a:spcAft>
                <a:spcPts val="0"/>
              </a:spcAft>
            </a:pPr>
            <a:endParaRPr kumimoji="1" lang="en-US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0" fontAlgn="base" hangingPunct="0">
              <a:spcAft>
                <a:spcPts val="0"/>
              </a:spcAft>
            </a:pPr>
            <a:r>
              <a:rPr kumimoji="1"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 may be path-length and system dependent</a:t>
            </a:r>
            <a:endParaRPr lang="en-US" dirty="0" smtClean="0"/>
          </a:p>
          <a:p>
            <a:pPr lvl="1">
              <a:spcAft>
                <a:spcPts val="0"/>
              </a:spcAft>
            </a:pPr>
            <a:r>
              <a:rPr kumimoji="1"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kumimoji="1"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densimeter</a:t>
            </a:r>
            <a:r>
              <a:rPr kumimoji="1"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medium</a:t>
            </a:r>
            <a:endParaRPr kumimoji="1" lang="en-US" altLang="ja-JP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924800" cy="5067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Systematic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132856"/>
            <a:ext cx="2448272" cy="288031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Type A: point-by-point fluctuating errors</a:t>
            </a:r>
          </a:p>
          <a:p>
            <a:endParaRPr lang="en-US" dirty="0" smtClean="0"/>
          </a:p>
          <a:p>
            <a:r>
              <a:rPr lang="en-US" dirty="0" smtClean="0"/>
              <a:t>Type B: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-correlated errors</a:t>
            </a:r>
          </a:p>
          <a:p>
            <a:endParaRPr lang="en-US" dirty="0" smtClean="0"/>
          </a:p>
          <a:p>
            <a:r>
              <a:rPr lang="en-US" dirty="0" smtClean="0"/>
              <a:t>Type C: overall normalization errors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2013-06-03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T. Sakaguchi, INPC2013@Florence, Italy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9EA36-E0DC-48B7-8CB0-15ED98B556CF}" type="slidenum">
              <a:rPr lang="en-US" altLang="ja-JP" smtClean="0"/>
              <a:pPr>
                <a:defRPr/>
              </a:pPr>
              <a:t>20</a:t>
            </a:fld>
            <a:endParaRPr lang="en-US" altLang="ja-JP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707904" y="1268760"/>
          <a:ext cx="5256584" cy="23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519832"/>
                <a:gridCol w="776312"/>
                <a:gridCol w="792088"/>
                <a:gridCol w="864096"/>
                <a:gridCol w="792088"/>
              </a:tblGrid>
              <a:tr h="248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source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type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5GeV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10GeV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15GeV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20GeV</a:t>
                      </a:r>
                    </a:p>
                  </a:txBody>
                  <a:tcPr marL="9525" marR="9525" marT="9525" marB="0" anchor="ctr"/>
                </a:tc>
              </a:tr>
              <a:tr h="3452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peak extraction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248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acceptance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2.5</a:t>
                      </a:r>
                    </a:p>
                  </a:txBody>
                  <a:tcPr marL="9525" marR="9525" marT="9525" marB="0" anchor="ctr"/>
                </a:tc>
              </a:tr>
              <a:tr h="3452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PID efficiency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</a:tr>
              <a:tr h="248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energy scale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</a:tr>
              <a:tr h="3452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photon conversion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3452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cluster merging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</a:tr>
              <a:tr h="248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707904" y="4149080"/>
          <a:ext cx="4464496" cy="203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519832"/>
                <a:gridCol w="776312"/>
                <a:gridCol w="792088"/>
                <a:gridCol w="864096"/>
              </a:tblGrid>
              <a:tr h="248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source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type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5GeV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10GeV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15GeV</a:t>
                      </a:r>
                    </a:p>
                  </a:txBody>
                  <a:tcPr marL="9525" marR="9525" marT="9525" marB="0" anchor="ctr"/>
                </a:tc>
              </a:tr>
              <a:tr h="3452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peak extraction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48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acceptance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2.5</a:t>
                      </a:r>
                    </a:p>
                  </a:txBody>
                  <a:tcPr marL="9525" marR="9525" marT="9525" marB="0" anchor="ctr"/>
                </a:tc>
              </a:tr>
              <a:tr h="3452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PID efficiency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48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energy scale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452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photon conversion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248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64088" y="908720"/>
            <a:ext cx="2146742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Symbol" pitchFamily="18" charset="2"/>
              </a:rPr>
              <a:t>p</a:t>
            </a:r>
            <a:r>
              <a:rPr lang="en-US" sz="1600" baseline="30000" dirty="0" smtClean="0"/>
              <a:t>0</a:t>
            </a:r>
            <a:r>
              <a:rPr lang="en-US" sz="1600" dirty="0" smtClean="0"/>
              <a:t> systematic errors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364088" y="3789040"/>
            <a:ext cx="2082621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Symbol" pitchFamily="18" charset="2"/>
              </a:rPr>
              <a:t>h</a:t>
            </a:r>
            <a:r>
              <a:rPr lang="en-US" sz="1600" dirty="0" smtClean="0"/>
              <a:t> systematic errors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1"/>
            <a:ext cx="8208912" cy="504056"/>
          </a:xfrm>
        </p:spPr>
        <p:txBody>
          <a:bodyPr>
            <a:noAutofit/>
          </a:bodyPr>
          <a:lstStyle/>
          <a:p>
            <a:r>
              <a:rPr lang="en-US" sz="2900" dirty="0" smtClean="0"/>
              <a:t>Comparison to shadowing calculation (I)</a:t>
            </a:r>
            <a:endParaRPr lang="en-US" sz="29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2013-06-03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59B1-6859-CB4C-9A09-BD3C0FCB35F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Sakaguchi, INPC2013@Florence, Italy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64967" y="1412776"/>
            <a:ext cx="362751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/>
              <a:t>Very basic) shadowing calculation uses EPS09 PDF </a:t>
            </a:r>
            <a:r>
              <a:rPr lang="en-US" sz="1600" dirty="0" smtClean="0"/>
              <a:t>modification* </a:t>
            </a:r>
            <a:r>
              <a:rPr lang="en-US" sz="1600" dirty="0"/>
              <a:t>+ Glauber MC + PYTHIA (</a:t>
            </a:r>
            <a:r>
              <a:rPr lang="en-US" sz="1600" i="1" dirty="0"/>
              <a:t>x</a:t>
            </a:r>
            <a:r>
              <a:rPr lang="en-US" sz="1600" dirty="0"/>
              <a:t>,</a:t>
            </a:r>
            <a:r>
              <a:rPr lang="en-US" sz="1600" i="1" dirty="0"/>
              <a:t>Q</a:t>
            </a:r>
            <a:r>
              <a:rPr lang="en-US" sz="1600" baseline="30000" dirty="0"/>
              <a:t>2</a:t>
            </a:r>
            <a:r>
              <a:rPr lang="en-US" sz="1600" dirty="0"/>
              <a:t>) sampling for </a:t>
            </a:r>
            <a:r>
              <a:rPr lang="en-US" sz="1600" dirty="0" smtClean="0">
                <a:latin typeface="Symbol" charset="2"/>
                <a:cs typeface="Symbol" charset="2"/>
              </a:rPr>
              <a:t>p</a:t>
            </a:r>
            <a:r>
              <a:rPr lang="en-US" sz="1600" baseline="30000" dirty="0" smtClean="0"/>
              <a:t>0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dirty="0" smtClean="0"/>
              <a:t>Shadowing effects match </a:t>
            </a:r>
            <a:r>
              <a:rPr lang="en-US" sz="1600" dirty="0"/>
              <a:t>reasonably well within the global scale uncertainties in central </a:t>
            </a:r>
            <a:r>
              <a:rPr lang="en-US" sz="1600" dirty="0" smtClean="0"/>
              <a:t>events (where modification is weak), </a:t>
            </a:r>
            <a:r>
              <a:rPr lang="en-US" sz="1600" dirty="0"/>
              <a:t>but </a:t>
            </a:r>
            <a:r>
              <a:rPr lang="en-US" sz="1600" dirty="0" smtClean="0"/>
              <a:t>is not compatible </a:t>
            </a:r>
            <a:r>
              <a:rPr lang="en-US" sz="1600" dirty="0"/>
              <a:t>with the </a:t>
            </a:r>
            <a:r>
              <a:rPr lang="en-US" sz="1600" i="1" dirty="0"/>
              <a:t>p</a:t>
            </a:r>
            <a:r>
              <a:rPr lang="en-US" sz="1600" baseline="-25000" dirty="0"/>
              <a:t>T</a:t>
            </a:r>
            <a:r>
              <a:rPr lang="en-US" sz="1600" dirty="0"/>
              <a:t> shape in </a:t>
            </a:r>
            <a:r>
              <a:rPr lang="en-US" sz="1600" dirty="0" smtClean="0"/>
              <a:t>peripheral</a:t>
            </a:r>
            <a:r>
              <a:rPr lang="en-US" sz="1600" dirty="0"/>
              <a:t>.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pPr lvl="0"/>
            <a:r>
              <a:rPr lang="en-US" sz="1600" dirty="0">
                <a:solidFill>
                  <a:prstClr val="black"/>
                </a:solidFill>
              </a:rPr>
              <a:t>*</a:t>
            </a:r>
            <a:r>
              <a:rPr lang="en-US" sz="1800" dirty="0">
                <a:solidFill>
                  <a:prstClr val="black"/>
                </a:solidFill>
              </a:rPr>
              <a:t>nPDF modification assumed to scale linearly with longitudinal nuclear thickness</a:t>
            </a:r>
            <a:r>
              <a:rPr lang="en-US" sz="1800" dirty="0" smtClean="0">
                <a:solidFill>
                  <a:prstClr val="black"/>
                </a:solidFill>
              </a:rPr>
              <a:t>.</a:t>
            </a:r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230726"/>
            <a:ext cx="4642048" cy="51617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3200" y="1062335"/>
            <a:ext cx="105670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Symbol" charset="2"/>
                <a:cs typeface="Symbol" charset="2"/>
              </a:rPr>
              <a:t>p</a:t>
            </a:r>
            <a:r>
              <a:rPr kumimoji="1" lang="en-US" altLang="ja-JP" sz="2400" baseline="30000" dirty="0" smtClean="0"/>
              <a:t>0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R</a:t>
            </a:r>
            <a:r>
              <a:rPr kumimoji="1" lang="en-US" altLang="ja-JP" sz="2400" baseline="-25000" dirty="0" err="1" smtClean="0"/>
              <a:t>dA</a:t>
            </a:r>
            <a:endParaRPr kumimoji="1" lang="ja-JP" alt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2199841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924800" cy="4320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we define centralities?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96752"/>
            <a:ext cx="7693025" cy="172819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Use Beam-Beam counter (BBC) installed in 3.1&lt;|</a:t>
            </a:r>
            <a:r>
              <a:rPr lang="en-US" dirty="0" smtClean="0">
                <a:latin typeface="Symbol" pitchFamily="18" charset="2"/>
              </a:rPr>
              <a:t>h|</a:t>
            </a:r>
            <a:r>
              <a:rPr lang="en-US" dirty="0" smtClean="0"/>
              <a:t>&lt;3.9</a:t>
            </a:r>
          </a:p>
          <a:p>
            <a:pPr lvl="1"/>
            <a:r>
              <a:rPr lang="en-US" dirty="0" smtClean="0"/>
              <a:t>Centrality defined by BBC south charge (Gold going direction)</a:t>
            </a:r>
          </a:p>
          <a:p>
            <a:pPr lvl="1"/>
            <a:r>
              <a:rPr lang="en-US" dirty="0" smtClean="0"/>
              <a:t>Participant region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Compare with Monte Carlo simulations and determine T</a:t>
            </a:r>
            <a:r>
              <a:rPr lang="en-US" baseline="-25000" dirty="0" smtClean="0"/>
              <a:t>AB</a:t>
            </a:r>
          </a:p>
          <a:p>
            <a:pPr lvl="1"/>
            <a:r>
              <a:rPr lang="en-US" dirty="0" err="1" smtClean="0"/>
              <a:t>Glauber</a:t>
            </a:r>
            <a:r>
              <a:rPr lang="en-US" dirty="0" smtClean="0"/>
              <a:t> calculation folded with negative binominal distributions (NBD)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2013-06-03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T. Sakaguchi, INPC2013@Florence, Italy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9EA36-E0DC-48B7-8CB0-15ED98B556CF}" type="slidenum">
              <a:rPr lang="en-US" altLang="ja-JP" smtClean="0"/>
              <a:pPr>
                <a:defRPr/>
              </a:pPr>
              <a:t>22</a:t>
            </a:fld>
            <a:endParaRPr lang="en-US" altLang="ja-JP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247559"/>
            <a:ext cx="3906544" cy="313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539552" y="3284984"/>
            <a:ext cx="4867657" cy="3168352"/>
            <a:chOff x="496431" y="3284984"/>
            <a:chExt cx="4867657" cy="3168352"/>
          </a:xfrm>
        </p:grpSpPr>
        <p:pic>
          <p:nvPicPr>
            <p:cNvPr id="348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b="47816"/>
            <a:stretch>
              <a:fillRect/>
            </a:stretch>
          </p:blipFill>
          <p:spPr bwMode="auto">
            <a:xfrm>
              <a:off x="496431" y="3284984"/>
              <a:ext cx="4867657" cy="3168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266508" y="3687415"/>
              <a:ext cx="22874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Charge distribution in BBC</a:t>
              </a:r>
            </a:p>
            <a:p>
              <a:pPr algn="ctr"/>
              <a:r>
                <a:rPr lang="en-US" sz="1200" dirty="0" smtClean="0"/>
                <a:t>(South, gold going direction)</a:t>
              </a:r>
              <a:endParaRPr 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11760" y="5157192"/>
              <a:ext cx="6270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0-20%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-5400000">
              <a:off x="1397788" y="4689789"/>
              <a:ext cx="7120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tx1">
                      <a:lumMod val="50000"/>
                    </a:schemeClr>
                  </a:solidFill>
                </a:rPr>
                <a:t>20-40%</a:t>
              </a:r>
              <a:endParaRPr lang="en-US" sz="12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-5400000">
              <a:off x="1053137" y="4654640"/>
              <a:ext cx="7120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40-60%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-5400000">
              <a:off x="682065" y="4654639"/>
              <a:ext cx="7120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tx1">
                      <a:lumMod val="50000"/>
                    </a:schemeClr>
                  </a:solidFill>
                </a:rPr>
                <a:t>60-88%</a:t>
              </a:r>
              <a:endParaRPr lang="en-US" sz="12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924800" cy="4320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Possible dynamics in </a:t>
            </a:r>
            <a:r>
              <a:rPr lang="en-US" dirty="0" err="1" smtClean="0"/>
              <a:t>d+Au</a:t>
            </a:r>
            <a:r>
              <a:rPr lang="en-US" dirty="0" smtClean="0"/>
              <a:t>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39624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We talk about </a:t>
            </a:r>
            <a:r>
              <a:rPr lang="en-US" b="1" i="1" u="sng" dirty="0" smtClean="0">
                <a:solidFill>
                  <a:srgbClr val="FF0000"/>
                </a:solidFill>
              </a:rPr>
              <a:t>peripheral</a:t>
            </a:r>
            <a:r>
              <a:rPr lang="en-US" dirty="0" smtClean="0"/>
              <a:t> collision case</a:t>
            </a:r>
          </a:p>
          <a:p>
            <a:endParaRPr lang="en-US" dirty="0" smtClean="0"/>
          </a:p>
          <a:p>
            <a:r>
              <a:rPr lang="en-US" dirty="0" smtClean="0"/>
              <a:t>Soft- and hard-dominated events may produce different hit distributions in BBC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 case that hardest jets are produced, less energy will be available for soft-production at high </a:t>
            </a:r>
            <a:r>
              <a:rPr lang="en-US" dirty="0" err="1" smtClean="0">
                <a:latin typeface="Symbol" charset="2"/>
                <a:cs typeface="Symbol" charset="2"/>
              </a:rPr>
              <a:t>h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There could be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dependent effect?</a:t>
            </a:r>
          </a:p>
          <a:p>
            <a:pPr lvl="1"/>
            <a:r>
              <a:rPr lang="en-US" dirty="0" smtClean="0"/>
              <a:t>We use BBC for event triggering as well as centrality definition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2013-06-03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T. Sakaguchi, INPC2013@Florence, Italy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9EA36-E0DC-48B7-8CB0-15ED98B556CF}" type="slidenum">
              <a:rPr lang="en-US" altLang="ja-JP" smtClean="0"/>
              <a:pPr>
                <a:defRPr/>
              </a:pPr>
              <a:t>23</a:t>
            </a:fld>
            <a:endParaRPr lang="en-US" altLang="ja-JP"/>
          </a:p>
        </p:txBody>
      </p:sp>
      <p:pic>
        <p:nvPicPr>
          <p:cNvPr id="33796" name="Picture 4" descr="C:\Users\takao\Documents\Talks\WWND2013\HardScattering_d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19200"/>
            <a:ext cx="4283968" cy="510997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 bwMode="auto">
          <a:xfrm>
            <a:off x="6553200" y="5105400"/>
            <a:ext cx="7620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458200" y="4569023"/>
            <a:ext cx="629199" cy="338554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rgbClr val="FFFF66"/>
                </a:solidFill>
                <a:effectLst/>
                <a:latin typeface="Arial" charset="0"/>
                <a:ea typeface="ＭＳ Ｐゴシック" pitchFamily="50" charset="-128"/>
              </a:rPr>
              <a:t>BBC</a:t>
            </a:r>
            <a:endParaRPr kumimoji="1" lang="ja-JP" altLang="en-US" sz="1600" b="1" i="0" u="none" strike="noStrike" cap="none" normalizeH="0" baseline="0" dirty="0" smtClean="0">
              <a:ln>
                <a:noFill/>
              </a:ln>
              <a:solidFill>
                <a:srgbClr val="FFFF66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310167" y="5943600"/>
            <a:ext cx="1364476" cy="584776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600" dirty="0" smtClean="0">
                <a:latin typeface="Arial" charset="0"/>
              </a:rPr>
              <a:t>Mid-rapidity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Detector</a:t>
            </a:r>
            <a:endParaRPr kumimoji="1" lang="ja-JP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924800" cy="5760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PYTHIA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371600"/>
            <a:ext cx="7693025" cy="99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Ran PYTHIA and look reconstructed jets in mid-rapidity</a:t>
            </a:r>
          </a:p>
          <a:p>
            <a:endParaRPr lang="en-US" sz="2118" dirty="0" smtClean="0"/>
          </a:p>
          <a:p>
            <a:r>
              <a:rPr lang="en-US" dirty="0" smtClean="0"/>
              <a:t>PYTHIA sees a small anti-correlation effect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2013-06-03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T. Sakaguchi, INPC2013@Florence, Italy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9EA36-E0DC-48B7-8CB0-15ED98B556CF}" type="slidenum">
              <a:rPr lang="en-US" altLang="ja-JP" smtClean="0"/>
              <a:pPr>
                <a:defRPr/>
              </a:pPr>
              <a:t>24</a:t>
            </a:fld>
            <a:endParaRPr lang="en-US" altLang="ja-JP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t="14823"/>
          <a:stretch>
            <a:fillRect/>
          </a:stretch>
        </p:blipFill>
        <p:spPr bwMode="auto">
          <a:xfrm>
            <a:off x="899592" y="3062603"/>
            <a:ext cx="3672408" cy="350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 t="8348"/>
          <a:stretch>
            <a:fillRect/>
          </a:stretch>
        </p:blipFill>
        <p:spPr bwMode="auto">
          <a:xfrm>
            <a:off x="4860032" y="3136731"/>
            <a:ext cx="3920008" cy="349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0" y="2605403"/>
            <a:ext cx="26585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 smtClean="0"/>
              <a:t>Number of hits in BBC </a:t>
            </a:r>
            <a:r>
              <a:rPr kumimoji="1" lang="en-US" altLang="ja-JP" sz="1600" dirty="0" err="1" smtClean="0"/>
              <a:t>vs</a:t>
            </a:r>
            <a:endParaRPr kumimoji="1" lang="en-US" altLang="ja-JP" sz="1600" dirty="0" smtClean="0"/>
          </a:p>
          <a:p>
            <a:pPr algn="ctr"/>
            <a:r>
              <a:rPr lang="en-US" altLang="ja-JP" sz="1600" dirty="0" smtClean="0"/>
              <a:t>reconstructed jet </a:t>
            </a:r>
            <a:r>
              <a:rPr lang="en-US" altLang="ja-JP" sz="1600" dirty="0" err="1" smtClean="0"/>
              <a:t>p</a:t>
            </a:r>
            <a:r>
              <a:rPr lang="en-US" altLang="ja-JP" sz="1600" baseline="-25000" dirty="0" err="1" smtClean="0"/>
              <a:t>T</a:t>
            </a:r>
            <a:endParaRPr kumimoji="1" lang="ja-JP" altLang="en-US" sz="16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5199155" y="2681603"/>
            <a:ext cx="30805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 smtClean="0"/>
              <a:t>Fraction of reconstructed jets</a:t>
            </a:r>
          </a:p>
          <a:p>
            <a:pPr algn="ctr"/>
            <a:r>
              <a:rPr lang="en-US" altLang="ja-JP" sz="1600" dirty="0" smtClean="0"/>
              <a:t>when requiring BBC trigger</a:t>
            </a:r>
            <a:endParaRPr lang="ja-JP" altLang="en-US" sz="1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133600" y="3200400"/>
            <a:ext cx="237302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/>
              <a:t>Errors are </a:t>
            </a:r>
            <a:r>
              <a:rPr kumimoji="1" lang="en-US" altLang="ja-JP" u="sng" dirty="0" err="1" smtClean="0"/>
              <a:t>RMS’s</a:t>
            </a:r>
            <a:r>
              <a:rPr kumimoji="1" lang="en-US" altLang="ja-JP" u="sng" dirty="0" smtClean="0"/>
              <a:t> of </a:t>
            </a:r>
            <a:r>
              <a:rPr kumimoji="1" lang="en-US" altLang="ja-JP" u="sng" dirty="0" err="1" smtClean="0"/>
              <a:t>dists</a:t>
            </a:r>
            <a:r>
              <a:rPr kumimoji="1" lang="en-US" altLang="ja-JP" u="sng" dirty="0" smtClean="0"/>
              <a:t>.</a:t>
            </a:r>
            <a:endParaRPr kumimoji="1" lang="ja-JP" altLang="en-US" u="sng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48680"/>
            <a:ext cx="7924800" cy="5067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AMPT </a:t>
            </a:r>
            <a:r>
              <a:rPr lang="en-US" dirty="0" err="1" smtClean="0"/>
              <a:t>p+p</a:t>
            </a:r>
            <a:r>
              <a:rPr lang="en-US" dirty="0" smtClean="0"/>
              <a:t>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487" y="1143000"/>
            <a:ext cx="7693025" cy="167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AMPT is a HIJING + </a:t>
            </a:r>
            <a:r>
              <a:rPr lang="en-US" dirty="0" err="1" smtClean="0"/>
              <a:t>hadron</a:t>
            </a:r>
            <a:r>
              <a:rPr lang="en-US" dirty="0" smtClean="0"/>
              <a:t> cascade event generator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Plotted as a function of </a:t>
            </a:r>
            <a:r>
              <a:rPr lang="en-US" dirty="0" err="1" smtClean="0"/>
              <a:t>hadron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in mid-rapidity</a:t>
            </a:r>
          </a:p>
          <a:p>
            <a:pPr lvl="1"/>
            <a:r>
              <a:rPr lang="en-US" dirty="0" smtClean="0"/>
              <a:t>Jets are not reconstructed.</a:t>
            </a:r>
          </a:p>
          <a:p>
            <a:pPr lvl="1"/>
            <a:r>
              <a:rPr lang="en-US" dirty="0" smtClean="0"/>
              <a:t>AMPT also sees similar effect in single hadrons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2013-06-03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T. Sakaguchi, INPC2013@Florence, Italy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9EA36-E0DC-48B7-8CB0-15ED98B556CF}" type="slidenum">
              <a:rPr lang="en-US" altLang="ja-JP" smtClean="0"/>
              <a:pPr>
                <a:defRPr/>
              </a:pPr>
              <a:t>25</a:t>
            </a:fld>
            <a:endParaRPr lang="en-US" altLang="ja-JP"/>
          </a:p>
        </p:txBody>
      </p:sp>
      <p:grpSp>
        <p:nvGrpSpPr>
          <p:cNvPr id="30727" name="Group 7"/>
          <p:cNvGrpSpPr>
            <a:grpSpLocks noChangeAspect="1"/>
          </p:cNvGrpSpPr>
          <p:nvPr/>
        </p:nvGrpSpPr>
        <p:grpSpPr bwMode="auto">
          <a:xfrm>
            <a:off x="1187624" y="3187700"/>
            <a:ext cx="7200900" cy="3365500"/>
            <a:chOff x="703" y="1933"/>
            <a:chExt cx="4536" cy="2120"/>
          </a:xfrm>
        </p:grpSpPr>
        <p:sp>
          <p:nvSpPr>
            <p:cNvPr id="30726" name="AutoShape 6"/>
            <p:cNvSpPr>
              <a:spLocks noChangeAspect="1" noChangeArrowheads="1" noTextEdit="1"/>
            </p:cNvSpPr>
            <p:nvPr/>
          </p:nvSpPr>
          <p:spPr bwMode="auto">
            <a:xfrm>
              <a:off x="703" y="1933"/>
              <a:ext cx="4536" cy="2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grpSp>
          <p:nvGrpSpPr>
            <p:cNvPr id="30928" name="Group 208"/>
            <p:cNvGrpSpPr>
              <a:grpSpLocks/>
            </p:cNvGrpSpPr>
            <p:nvPr/>
          </p:nvGrpSpPr>
          <p:grpSpPr bwMode="auto">
            <a:xfrm>
              <a:off x="703" y="1933"/>
              <a:ext cx="4536" cy="2120"/>
              <a:chOff x="703" y="1933"/>
              <a:chExt cx="4536" cy="2120"/>
            </a:xfrm>
          </p:grpSpPr>
          <p:sp>
            <p:nvSpPr>
              <p:cNvPr id="30728" name="Rectangle 8"/>
              <p:cNvSpPr>
                <a:spLocks noChangeArrowheads="1"/>
              </p:cNvSpPr>
              <p:nvPr/>
            </p:nvSpPr>
            <p:spPr bwMode="auto">
              <a:xfrm>
                <a:off x="703" y="1933"/>
                <a:ext cx="4536" cy="2120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29" name="Rectangle 9"/>
              <p:cNvSpPr>
                <a:spLocks noChangeArrowheads="1"/>
              </p:cNvSpPr>
              <p:nvPr/>
            </p:nvSpPr>
            <p:spPr bwMode="auto">
              <a:xfrm>
                <a:off x="703" y="1933"/>
                <a:ext cx="4536" cy="2120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j-lt"/>
                  <a:ea typeface="+mn-ea"/>
                </a:endParaRPr>
              </a:p>
            </p:txBody>
          </p:sp>
          <p:sp>
            <p:nvSpPr>
              <p:cNvPr id="30730" name="Rectangle 10"/>
              <p:cNvSpPr>
                <a:spLocks noChangeArrowheads="1"/>
              </p:cNvSpPr>
              <p:nvPr/>
            </p:nvSpPr>
            <p:spPr bwMode="auto">
              <a:xfrm>
                <a:off x="748" y="1955"/>
                <a:ext cx="2178" cy="2076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ea"/>
                  <a:ea typeface="+mn-ea"/>
                </a:endParaRPr>
              </a:p>
            </p:txBody>
          </p:sp>
          <p:sp>
            <p:nvSpPr>
              <p:cNvPr id="30731" name="Rectangle 11"/>
              <p:cNvSpPr>
                <a:spLocks noChangeArrowheads="1"/>
              </p:cNvSpPr>
              <p:nvPr/>
            </p:nvSpPr>
            <p:spPr bwMode="auto">
              <a:xfrm>
                <a:off x="967" y="2163"/>
                <a:ext cx="1740" cy="166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32" name="Rectangle 12"/>
              <p:cNvSpPr>
                <a:spLocks noChangeArrowheads="1"/>
              </p:cNvSpPr>
              <p:nvPr/>
            </p:nvSpPr>
            <p:spPr bwMode="auto">
              <a:xfrm>
                <a:off x="967" y="2163"/>
                <a:ext cx="1740" cy="1662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33" name="Rectangle 13"/>
              <p:cNvSpPr>
                <a:spLocks noChangeArrowheads="1"/>
              </p:cNvSpPr>
              <p:nvPr/>
            </p:nvSpPr>
            <p:spPr bwMode="auto">
              <a:xfrm>
                <a:off x="967" y="2163"/>
                <a:ext cx="1740" cy="166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ea"/>
                  <a:ea typeface="+mn-ea"/>
                </a:endParaRPr>
              </a:p>
            </p:txBody>
          </p:sp>
          <p:sp>
            <p:nvSpPr>
              <p:cNvPr id="30734" name="Rectangle 14"/>
              <p:cNvSpPr>
                <a:spLocks noChangeArrowheads="1"/>
              </p:cNvSpPr>
              <p:nvPr/>
            </p:nvSpPr>
            <p:spPr bwMode="auto">
              <a:xfrm>
                <a:off x="967" y="2163"/>
                <a:ext cx="1740" cy="1662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35" name="Line 15"/>
              <p:cNvSpPr>
                <a:spLocks noChangeShapeType="1"/>
              </p:cNvSpPr>
              <p:nvPr/>
            </p:nvSpPr>
            <p:spPr bwMode="auto">
              <a:xfrm>
                <a:off x="967" y="3825"/>
                <a:ext cx="1740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36" name="Freeform 16"/>
              <p:cNvSpPr>
                <a:spLocks/>
              </p:cNvSpPr>
              <p:nvPr/>
            </p:nvSpPr>
            <p:spPr bwMode="auto">
              <a:xfrm>
                <a:off x="2513" y="3918"/>
                <a:ext cx="46" cy="51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9" y="0"/>
                  </a:cxn>
                  <a:cxn ang="0">
                    <a:pos x="35" y="2"/>
                  </a:cxn>
                  <a:cxn ang="0">
                    <a:pos x="37" y="3"/>
                  </a:cxn>
                  <a:cxn ang="0">
                    <a:pos x="42" y="6"/>
                  </a:cxn>
                  <a:cxn ang="0">
                    <a:pos x="43" y="10"/>
                  </a:cxn>
                  <a:cxn ang="0">
                    <a:pos x="44" y="14"/>
                  </a:cxn>
                  <a:cxn ang="0">
                    <a:pos x="39" y="17"/>
                  </a:cxn>
                  <a:cxn ang="0">
                    <a:pos x="37" y="13"/>
                  </a:cxn>
                  <a:cxn ang="0">
                    <a:pos x="36" y="10"/>
                  </a:cxn>
                  <a:cxn ang="0">
                    <a:pos x="35" y="9"/>
                  </a:cxn>
                  <a:cxn ang="0">
                    <a:pos x="32" y="7"/>
                  </a:cxn>
                  <a:cxn ang="0">
                    <a:pos x="28" y="6"/>
                  </a:cxn>
                  <a:cxn ang="0">
                    <a:pos x="25" y="6"/>
                  </a:cxn>
                  <a:cxn ang="0">
                    <a:pos x="20" y="6"/>
                  </a:cxn>
                  <a:cxn ang="0">
                    <a:pos x="17" y="7"/>
                  </a:cxn>
                  <a:cxn ang="0">
                    <a:pos x="14" y="9"/>
                  </a:cxn>
                  <a:cxn ang="0">
                    <a:pos x="11" y="10"/>
                  </a:cxn>
                  <a:cxn ang="0">
                    <a:pos x="9" y="15"/>
                  </a:cxn>
                  <a:cxn ang="0">
                    <a:pos x="7" y="20"/>
                  </a:cxn>
                  <a:cxn ang="0">
                    <a:pos x="6" y="25"/>
                  </a:cxn>
                  <a:cxn ang="0">
                    <a:pos x="7" y="31"/>
                  </a:cxn>
                  <a:cxn ang="0">
                    <a:pos x="9" y="36"/>
                  </a:cxn>
                  <a:cxn ang="0">
                    <a:pos x="11" y="40"/>
                  </a:cxn>
                  <a:cxn ang="0">
                    <a:pos x="15" y="43"/>
                  </a:cxn>
                  <a:cxn ang="0">
                    <a:pos x="20" y="44"/>
                  </a:cxn>
                  <a:cxn ang="0">
                    <a:pos x="25" y="44"/>
                  </a:cxn>
                  <a:cxn ang="0">
                    <a:pos x="29" y="44"/>
                  </a:cxn>
                  <a:cxn ang="0">
                    <a:pos x="33" y="43"/>
                  </a:cxn>
                  <a:cxn ang="0">
                    <a:pos x="36" y="42"/>
                  </a:cxn>
                  <a:cxn ang="0">
                    <a:pos x="39" y="40"/>
                  </a:cxn>
                  <a:cxn ang="0">
                    <a:pos x="39" y="31"/>
                  </a:cxn>
                  <a:cxn ang="0">
                    <a:pos x="25" y="31"/>
                  </a:cxn>
                  <a:cxn ang="0">
                    <a:pos x="25" y="25"/>
                  </a:cxn>
                  <a:cxn ang="0">
                    <a:pos x="46" y="25"/>
                  </a:cxn>
                  <a:cxn ang="0">
                    <a:pos x="46" y="43"/>
                  </a:cxn>
                  <a:cxn ang="0">
                    <a:pos x="40" y="46"/>
                  </a:cxn>
                  <a:cxn ang="0">
                    <a:pos x="36" y="48"/>
                  </a:cxn>
                  <a:cxn ang="0">
                    <a:pos x="31" y="50"/>
                  </a:cxn>
                  <a:cxn ang="0">
                    <a:pos x="25" y="51"/>
                  </a:cxn>
                  <a:cxn ang="0">
                    <a:pos x="18" y="50"/>
                  </a:cxn>
                  <a:cxn ang="0">
                    <a:pos x="11" y="47"/>
                  </a:cxn>
                  <a:cxn ang="0">
                    <a:pos x="9" y="46"/>
                  </a:cxn>
                  <a:cxn ang="0">
                    <a:pos x="6" y="42"/>
                  </a:cxn>
                  <a:cxn ang="0">
                    <a:pos x="3" y="39"/>
                  </a:cxn>
                  <a:cxn ang="0">
                    <a:pos x="0" y="32"/>
                  </a:cxn>
                  <a:cxn ang="0">
                    <a:pos x="0" y="25"/>
                  </a:cxn>
                  <a:cxn ang="0">
                    <a:pos x="0" y="18"/>
                  </a:cxn>
                  <a:cxn ang="0">
                    <a:pos x="3" y="13"/>
                  </a:cxn>
                  <a:cxn ang="0">
                    <a:pos x="4" y="9"/>
                  </a:cxn>
                  <a:cxn ang="0">
                    <a:pos x="9" y="6"/>
                  </a:cxn>
                  <a:cxn ang="0">
                    <a:pos x="11" y="3"/>
                  </a:cxn>
                  <a:cxn ang="0">
                    <a:pos x="18" y="0"/>
                  </a:cxn>
                  <a:cxn ang="0">
                    <a:pos x="25" y="0"/>
                  </a:cxn>
                </a:cxnLst>
                <a:rect l="0" t="0" r="r" b="b"/>
                <a:pathLst>
                  <a:path w="46" h="51">
                    <a:moveTo>
                      <a:pt x="25" y="0"/>
                    </a:moveTo>
                    <a:lnTo>
                      <a:pt x="29" y="0"/>
                    </a:lnTo>
                    <a:lnTo>
                      <a:pt x="35" y="2"/>
                    </a:lnTo>
                    <a:lnTo>
                      <a:pt x="37" y="3"/>
                    </a:lnTo>
                    <a:lnTo>
                      <a:pt x="42" y="6"/>
                    </a:lnTo>
                    <a:lnTo>
                      <a:pt x="43" y="10"/>
                    </a:lnTo>
                    <a:lnTo>
                      <a:pt x="44" y="14"/>
                    </a:lnTo>
                    <a:lnTo>
                      <a:pt x="39" y="17"/>
                    </a:lnTo>
                    <a:lnTo>
                      <a:pt x="37" y="13"/>
                    </a:lnTo>
                    <a:lnTo>
                      <a:pt x="36" y="10"/>
                    </a:lnTo>
                    <a:lnTo>
                      <a:pt x="35" y="9"/>
                    </a:lnTo>
                    <a:lnTo>
                      <a:pt x="32" y="7"/>
                    </a:lnTo>
                    <a:lnTo>
                      <a:pt x="28" y="6"/>
                    </a:lnTo>
                    <a:lnTo>
                      <a:pt x="25" y="6"/>
                    </a:lnTo>
                    <a:lnTo>
                      <a:pt x="20" y="6"/>
                    </a:lnTo>
                    <a:lnTo>
                      <a:pt x="17" y="7"/>
                    </a:lnTo>
                    <a:lnTo>
                      <a:pt x="14" y="9"/>
                    </a:lnTo>
                    <a:lnTo>
                      <a:pt x="11" y="10"/>
                    </a:lnTo>
                    <a:lnTo>
                      <a:pt x="9" y="15"/>
                    </a:lnTo>
                    <a:lnTo>
                      <a:pt x="7" y="20"/>
                    </a:lnTo>
                    <a:lnTo>
                      <a:pt x="6" y="25"/>
                    </a:lnTo>
                    <a:lnTo>
                      <a:pt x="7" y="31"/>
                    </a:lnTo>
                    <a:lnTo>
                      <a:pt x="9" y="36"/>
                    </a:lnTo>
                    <a:lnTo>
                      <a:pt x="11" y="40"/>
                    </a:lnTo>
                    <a:lnTo>
                      <a:pt x="15" y="43"/>
                    </a:lnTo>
                    <a:lnTo>
                      <a:pt x="20" y="44"/>
                    </a:lnTo>
                    <a:lnTo>
                      <a:pt x="25" y="44"/>
                    </a:lnTo>
                    <a:lnTo>
                      <a:pt x="29" y="44"/>
                    </a:lnTo>
                    <a:lnTo>
                      <a:pt x="33" y="43"/>
                    </a:lnTo>
                    <a:lnTo>
                      <a:pt x="36" y="42"/>
                    </a:lnTo>
                    <a:lnTo>
                      <a:pt x="39" y="40"/>
                    </a:lnTo>
                    <a:lnTo>
                      <a:pt x="39" y="31"/>
                    </a:lnTo>
                    <a:lnTo>
                      <a:pt x="25" y="31"/>
                    </a:lnTo>
                    <a:lnTo>
                      <a:pt x="25" y="25"/>
                    </a:lnTo>
                    <a:lnTo>
                      <a:pt x="46" y="25"/>
                    </a:lnTo>
                    <a:lnTo>
                      <a:pt x="46" y="43"/>
                    </a:lnTo>
                    <a:lnTo>
                      <a:pt x="40" y="46"/>
                    </a:lnTo>
                    <a:lnTo>
                      <a:pt x="36" y="48"/>
                    </a:lnTo>
                    <a:lnTo>
                      <a:pt x="31" y="50"/>
                    </a:lnTo>
                    <a:lnTo>
                      <a:pt x="25" y="51"/>
                    </a:lnTo>
                    <a:lnTo>
                      <a:pt x="18" y="50"/>
                    </a:lnTo>
                    <a:lnTo>
                      <a:pt x="11" y="47"/>
                    </a:lnTo>
                    <a:lnTo>
                      <a:pt x="9" y="46"/>
                    </a:lnTo>
                    <a:lnTo>
                      <a:pt x="6" y="42"/>
                    </a:lnTo>
                    <a:lnTo>
                      <a:pt x="3" y="39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3" y="13"/>
                    </a:lnTo>
                    <a:lnTo>
                      <a:pt x="4" y="9"/>
                    </a:lnTo>
                    <a:lnTo>
                      <a:pt x="9" y="6"/>
                    </a:lnTo>
                    <a:lnTo>
                      <a:pt x="11" y="3"/>
                    </a:lnTo>
                    <a:lnTo>
                      <a:pt x="1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37" name="Freeform 17"/>
              <p:cNvSpPr>
                <a:spLocks noEditPoints="1"/>
              </p:cNvSpPr>
              <p:nvPr/>
            </p:nvSpPr>
            <p:spPr bwMode="auto">
              <a:xfrm>
                <a:off x="2566" y="3932"/>
                <a:ext cx="31" cy="37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2" y="6"/>
                  </a:cxn>
                  <a:cxn ang="0">
                    <a:pos x="8" y="7"/>
                  </a:cxn>
                  <a:cxn ang="0">
                    <a:pos x="6" y="10"/>
                  </a:cxn>
                  <a:cxn ang="0">
                    <a:pos x="5" y="14"/>
                  </a:cxn>
                  <a:cxn ang="0">
                    <a:pos x="26" y="14"/>
                  </a:cxn>
                  <a:cxn ang="0">
                    <a:pos x="24" y="11"/>
                  </a:cxn>
                  <a:cxn ang="0">
                    <a:pos x="23" y="8"/>
                  </a:cxn>
                  <a:cxn ang="0">
                    <a:pos x="20" y="6"/>
                  </a:cxn>
                  <a:cxn ang="0">
                    <a:pos x="16" y="6"/>
                  </a:cxn>
                  <a:cxn ang="0">
                    <a:pos x="16" y="0"/>
                  </a:cxn>
                  <a:cxn ang="0">
                    <a:pos x="20" y="0"/>
                  </a:cxn>
                  <a:cxn ang="0">
                    <a:pos x="24" y="1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1" y="12"/>
                  </a:cxn>
                  <a:cxn ang="0">
                    <a:pos x="31" y="18"/>
                  </a:cxn>
                  <a:cxn ang="0">
                    <a:pos x="31" y="19"/>
                  </a:cxn>
                  <a:cxn ang="0">
                    <a:pos x="5" y="19"/>
                  </a:cxn>
                  <a:cxn ang="0">
                    <a:pos x="6" y="25"/>
                  </a:cxn>
                  <a:cxn ang="0">
                    <a:pos x="9" y="28"/>
                  </a:cxn>
                  <a:cxn ang="0">
                    <a:pos x="12" y="30"/>
                  </a:cxn>
                  <a:cxn ang="0">
                    <a:pos x="16" y="30"/>
                  </a:cxn>
                  <a:cxn ang="0">
                    <a:pos x="19" y="30"/>
                  </a:cxn>
                  <a:cxn ang="0">
                    <a:pos x="22" y="29"/>
                  </a:cxn>
                  <a:cxn ang="0">
                    <a:pos x="23" y="28"/>
                  </a:cxn>
                  <a:cxn ang="0">
                    <a:pos x="26" y="25"/>
                  </a:cxn>
                  <a:cxn ang="0">
                    <a:pos x="31" y="26"/>
                  </a:cxn>
                  <a:cxn ang="0">
                    <a:pos x="30" y="30"/>
                  </a:cxn>
                  <a:cxn ang="0">
                    <a:pos x="26" y="33"/>
                  </a:cxn>
                  <a:cxn ang="0">
                    <a:pos x="22" y="36"/>
                  </a:cxn>
                  <a:cxn ang="0">
                    <a:pos x="16" y="37"/>
                  </a:cxn>
                  <a:cxn ang="0">
                    <a:pos x="11" y="36"/>
                  </a:cxn>
                  <a:cxn ang="0">
                    <a:pos x="6" y="34"/>
                  </a:cxn>
                  <a:cxn ang="0">
                    <a:pos x="4" y="32"/>
                  </a:cxn>
                  <a:cxn ang="0">
                    <a:pos x="1" y="28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" y="8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11" y="0"/>
                  </a:cxn>
                  <a:cxn ang="0">
                    <a:pos x="16" y="0"/>
                  </a:cxn>
                </a:cxnLst>
                <a:rect l="0" t="0" r="r" b="b"/>
                <a:pathLst>
                  <a:path w="31" h="37">
                    <a:moveTo>
                      <a:pt x="16" y="6"/>
                    </a:moveTo>
                    <a:lnTo>
                      <a:pt x="12" y="6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4"/>
                    </a:lnTo>
                    <a:lnTo>
                      <a:pt x="26" y="14"/>
                    </a:lnTo>
                    <a:lnTo>
                      <a:pt x="24" y="11"/>
                    </a:lnTo>
                    <a:lnTo>
                      <a:pt x="23" y="8"/>
                    </a:lnTo>
                    <a:lnTo>
                      <a:pt x="20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20" y="0"/>
                    </a:lnTo>
                    <a:lnTo>
                      <a:pt x="24" y="1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1" y="12"/>
                    </a:lnTo>
                    <a:lnTo>
                      <a:pt x="31" y="18"/>
                    </a:lnTo>
                    <a:lnTo>
                      <a:pt x="31" y="19"/>
                    </a:lnTo>
                    <a:lnTo>
                      <a:pt x="5" y="19"/>
                    </a:lnTo>
                    <a:lnTo>
                      <a:pt x="6" y="25"/>
                    </a:lnTo>
                    <a:lnTo>
                      <a:pt x="9" y="28"/>
                    </a:lnTo>
                    <a:lnTo>
                      <a:pt x="12" y="30"/>
                    </a:lnTo>
                    <a:lnTo>
                      <a:pt x="16" y="30"/>
                    </a:lnTo>
                    <a:lnTo>
                      <a:pt x="19" y="30"/>
                    </a:lnTo>
                    <a:lnTo>
                      <a:pt x="22" y="29"/>
                    </a:lnTo>
                    <a:lnTo>
                      <a:pt x="23" y="28"/>
                    </a:lnTo>
                    <a:lnTo>
                      <a:pt x="26" y="25"/>
                    </a:lnTo>
                    <a:lnTo>
                      <a:pt x="31" y="26"/>
                    </a:lnTo>
                    <a:lnTo>
                      <a:pt x="30" y="30"/>
                    </a:lnTo>
                    <a:lnTo>
                      <a:pt x="26" y="33"/>
                    </a:lnTo>
                    <a:lnTo>
                      <a:pt x="22" y="36"/>
                    </a:lnTo>
                    <a:lnTo>
                      <a:pt x="16" y="37"/>
                    </a:lnTo>
                    <a:lnTo>
                      <a:pt x="11" y="36"/>
                    </a:lnTo>
                    <a:lnTo>
                      <a:pt x="6" y="34"/>
                    </a:lnTo>
                    <a:lnTo>
                      <a:pt x="4" y="32"/>
                    </a:lnTo>
                    <a:lnTo>
                      <a:pt x="1" y="28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6" y="1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38" name="Freeform 18"/>
              <p:cNvSpPr>
                <a:spLocks/>
              </p:cNvSpPr>
              <p:nvPr/>
            </p:nvSpPr>
            <p:spPr bwMode="auto">
              <a:xfrm>
                <a:off x="2601" y="3918"/>
                <a:ext cx="46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9" y="36"/>
                  </a:cxn>
                  <a:cxn ang="0">
                    <a:pos x="22" y="44"/>
                  </a:cxn>
                  <a:cxn ang="0">
                    <a:pos x="25" y="36"/>
                  </a:cxn>
                  <a:cxn ang="0">
                    <a:pos x="39" y="0"/>
                  </a:cxn>
                  <a:cxn ang="0">
                    <a:pos x="46" y="0"/>
                  </a:cxn>
                  <a:cxn ang="0">
                    <a:pos x="26" y="50"/>
                  </a:cxn>
                  <a:cxn ang="0">
                    <a:pos x="19" y="50"/>
                  </a:cxn>
                  <a:cxn ang="0">
                    <a:pos x="0" y="0"/>
                  </a:cxn>
                </a:cxnLst>
                <a:rect l="0" t="0" r="r" b="b"/>
                <a:pathLst>
                  <a:path w="46" h="50">
                    <a:moveTo>
                      <a:pt x="0" y="0"/>
                    </a:moveTo>
                    <a:lnTo>
                      <a:pt x="7" y="0"/>
                    </a:lnTo>
                    <a:lnTo>
                      <a:pt x="19" y="36"/>
                    </a:lnTo>
                    <a:lnTo>
                      <a:pt x="22" y="44"/>
                    </a:lnTo>
                    <a:lnTo>
                      <a:pt x="25" y="36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26" y="50"/>
                    </a:lnTo>
                    <a:lnTo>
                      <a:pt x="19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39" name="Freeform 19"/>
              <p:cNvSpPr>
                <a:spLocks/>
              </p:cNvSpPr>
              <p:nvPr/>
            </p:nvSpPr>
            <p:spPr bwMode="auto">
              <a:xfrm>
                <a:off x="2647" y="3918"/>
                <a:ext cx="19" cy="5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9" y="0"/>
                  </a:cxn>
                  <a:cxn ang="0">
                    <a:pos x="4" y="50"/>
                  </a:cxn>
                  <a:cxn ang="0">
                    <a:pos x="0" y="50"/>
                  </a:cxn>
                  <a:cxn ang="0">
                    <a:pos x="13" y="0"/>
                  </a:cxn>
                </a:cxnLst>
                <a:rect l="0" t="0" r="r" b="b"/>
                <a:pathLst>
                  <a:path w="19" h="50">
                    <a:moveTo>
                      <a:pt x="13" y="0"/>
                    </a:moveTo>
                    <a:lnTo>
                      <a:pt x="19" y="0"/>
                    </a:lnTo>
                    <a:lnTo>
                      <a:pt x="4" y="50"/>
                    </a:lnTo>
                    <a:lnTo>
                      <a:pt x="0" y="5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40" name="Freeform 20"/>
              <p:cNvSpPr>
                <a:spLocks/>
              </p:cNvSpPr>
              <p:nvPr/>
            </p:nvSpPr>
            <p:spPr bwMode="auto">
              <a:xfrm>
                <a:off x="2669" y="3932"/>
                <a:ext cx="30" cy="3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0"/>
                  </a:cxn>
                  <a:cxn ang="0">
                    <a:pos x="24" y="3"/>
                  </a:cxn>
                  <a:cxn ang="0">
                    <a:pos x="27" y="6"/>
                  </a:cxn>
                  <a:cxn ang="0">
                    <a:pos x="30" y="11"/>
                  </a:cxn>
                  <a:cxn ang="0">
                    <a:pos x="23" y="11"/>
                  </a:cxn>
                  <a:cxn ang="0">
                    <a:pos x="22" y="8"/>
                  </a:cxn>
                  <a:cxn ang="0">
                    <a:pos x="20" y="7"/>
                  </a:cxn>
                  <a:cxn ang="0">
                    <a:pos x="17" y="6"/>
                  </a:cxn>
                  <a:cxn ang="0">
                    <a:pos x="15" y="6"/>
                  </a:cxn>
                  <a:cxn ang="0">
                    <a:pos x="12" y="6"/>
                  </a:cxn>
                  <a:cxn ang="0">
                    <a:pos x="8" y="8"/>
                  </a:cxn>
                  <a:cxn ang="0">
                    <a:pos x="6" y="11"/>
                  </a:cxn>
                  <a:cxn ang="0">
                    <a:pos x="6" y="14"/>
                  </a:cxn>
                  <a:cxn ang="0">
                    <a:pos x="5" y="18"/>
                  </a:cxn>
                  <a:cxn ang="0">
                    <a:pos x="6" y="22"/>
                  </a:cxn>
                  <a:cxn ang="0">
                    <a:pos x="6" y="25"/>
                  </a:cxn>
                  <a:cxn ang="0">
                    <a:pos x="8" y="28"/>
                  </a:cxn>
                  <a:cxn ang="0">
                    <a:pos x="11" y="30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20" y="29"/>
                  </a:cxn>
                  <a:cxn ang="0">
                    <a:pos x="23" y="26"/>
                  </a:cxn>
                  <a:cxn ang="0">
                    <a:pos x="23" y="23"/>
                  </a:cxn>
                  <a:cxn ang="0">
                    <a:pos x="30" y="23"/>
                  </a:cxn>
                  <a:cxn ang="0">
                    <a:pos x="28" y="28"/>
                  </a:cxn>
                  <a:cxn ang="0">
                    <a:pos x="27" y="30"/>
                  </a:cxn>
                  <a:cxn ang="0">
                    <a:pos x="24" y="33"/>
                  </a:cxn>
                  <a:cxn ang="0">
                    <a:pos x="20" y="36"/>
                  </a:cxn>
                  <a:cxn ang="0">
                    <a:pos x="15" y="37"/>
                  </a:cxn>
                  <a:cxn ang="0">
                    <a:pos x="11" y="36"/>
                  </a:cxn>
                  <a:cxn ang="0">
                    <a:pos x="6" y="34"/>
                  </a:cxn>
                  <a:cxn ang="0">
                    <a:pos x="4" y="32"/>
                  </a:cxn>
                  <a:cxn ang="0">
                    <a:pos x="1" y="28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" y="8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11" y="0"/>
                  </a:cxn>
                  <a:cxn ang="0">
                    <a:pos x="15" y="0"/>
                  </a:cxn>
                </a:cxnLst>
                <a:rect l="0" t="0" r="r" b="b"/>
                <a:pathLst>
                  <a:path w="30" h="37">
                    <a:moveTo>
                      <a:pt x="15" y="0"/>
                    </a:moveTo>
                    <a:lnTo>
                      <a:pt x="20" y="0"/>
                    </a:lnTo>
                    <a:lnTo>
                      <a:pt x="24" y="3"/>
                    </a:lnTo>
                    <a:lnTo>
                      <a:pt x="27" y="6"/>
                    </a:lnTo>
                    <a:lnTo>
                      <a:pt x="30" y="11"/>
                    </a:lnTo>
                    <a:lnTo>
                      <a:pt x="23" y="11"/>
                    </a:lnTo>
                    <a:lnTo>
                      <a:pt x="22" y="8"/>
                    </a:lnTo>
                    <a:lnTo>
                      <a:pt x="20" y="7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2" y="6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6" y="14"/>
                    </a:lnTo>
                    <a:lnTo>
                      <a:pt x="5" y="18"/>
                    </a:lnTo>
                    <a:lnTo>
                      <a:pt x="6" y="22"/>
                    </a:lnTo>
                    <a:lnTo>
                      <a:pt x="6" y="25"/>
                    </a:lnTo>
                    <a:lnTo>
                      <a:pt x="8" y="28"/>
                    </a:lnTo>
                    <a:lnTo>
                      <a:pt x="11" y="30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20" y="29"/>
                    </a:lnTo>
                    <a:lnTo>
                      <a:pt x="23" y="26"/>
                    </a:lnTo>
                    <a:lnTo>
                      <a:pt x="23" y="23"/>
                    </a:lnTo>
                    <a:lnTo>
                      <a:pt x="30" y="23"/>
                    </a:lnTo>
                    <a:lnTo>
                      <a:pt x="28" y="28"/>
                    </a:lnTo>
                    <a:lnTo>
                      <a:pt x="27" y="30"/>
                    </a:lnTo>
                    <a:lnTo>
                      <a:pt x="24" y="33"/>
                    </a:lnTo>
                    <a:lnTo>
                      <a:pt x="20" y="36"/>
                    </a:lnTo>
                    <a:lnTo>
                      <a:pt x="15" y="37"/>
                    </a:lnTo>
                    <a:lnTo>
                      <a:pt x="11" y="36"/>
                    </a:lnTo>
                    <a:lnTo>
                      <a:pt x="6" y="34"/>
                    </a:lnTo>
                    <a:lnTo>
                      <a:pt x="4" y="32"/>
                    </a:lnTo>
                    <a:lnTo>
                      <a:pt x="1" y="28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6" y="1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41" name="Line 21"/>
              <p:cNvSpPr>
                <a:spLocks noChangeShapeType="1"/>
              </p:cNvSpPr>
              <p:nvPr/>
            </p:nvSpPr>
            <p:spPr bwMode="auto">
              <a:xfrm>
                <a:off x="1021" y="3775"/>
                <a:ext cx="1" cy="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42" name="Line 22"/>
              <p:cNvSpPr>
                <a:spLocks noChangeShapeType="1"/>
              </p:cNvSpPr>
              <p:nvPr/>
            </p:nvSpPr>
            <p:spPr bwMode="auto">
              <a:xfrm>
                <a:off x="1076" y="3799"/>
                <a:ext cx="1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43" name="Line 23"/>
              <p:cNvSpPr>
                <a:spLocks noChangeShapeType="1"/>
              </p:cNvSpPr>
              <p:nvPr/>
            </p:nvSpPr>
            <p:spPr bwMode="auto">
              <a:xfrm>
                <a:off x="1129" y="3799"/>
                <a:ext cx="1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44" name="Line 24"/>
              <p:cNvSpPr>
                <a:spLocks noChangeShapeType="1"/>
              </p:cNvSpPr>
              <p:nvPr/>
            </p:nvSpPr>
            <p:spPr bwMode="auto">
              <a:xfrm>
                <a:off x="1183" y="3799"/>
                <a:ext cx="1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45" name="Line 25"/>
              <p:cNvSpPr>
                <a:spLocks noChangeShapeType="1"/>
              </p:cNvSpPr>
              <p:nvPr/>
            </p:nvSpPr>
            <p:spPr bwMode="auto">
              <a:xfrm>
                <a:off x="1239" y="3775"/>
                <a:ext cx="1" cy="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46" name="Line 26"/>
              <p:cNvSpPr>
                <a:spLocks noChangeShapeType="1"/>
              </p:cNvSpPr>
              <p:nvPr/>
            </p:nvSpPr>
            <p:spPr bwMode="auto">
              <a:xfrm>
                <a:off x="1293" y="3799"/>
                <a:ext cx="1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47" name="Line 27"/>
              <p:cNvSpPr>
                <a:spLocks noChangeShapeType="1"/>
              </p:cNvSpPr>
              <p:nvPr/>
            </p:nvSpPr>
            <p:spPr bwMode="auto">
              <a:xfrm>
                <a:off x="1348" y="3799"/>
                <a:ext cx="1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48" name="Line 28"/>
              <p:cNvSpPr>
                <a:spLocks noChangeShapeType="1"/>
              </p:cNvSpPr>
              <p:nvPr/>
            </p:nvSpPr>
            <p:spPr bwMode="auto">
              <a:xfrm>
                <a:off x="1401" y="3799"/>
                <a:ext cx="1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49" name="Line 29"/>
              <p:cNvSpPr>
                <a:spLocks noChangeShapeType="1"/>
              </p:cNvSpPr>
              <p:nvPr/>
            </p:nvSpPr>
            <p:spPr bwMode="auto">
              <a:xfrm>
                <a:off x="1455" y="3775"/>
                <a:ext cx="1" cy="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50" name="Line 30"/>
              <p:cNvSpPr>
                <a:spLocks noChangeShapeType="1"/>
              </p:cNvSpPr>
              <p:nvPr/>
            </p:nvSpPr>
            <p:spPr bwMode="auto">
              <a:xfrm>
                <a:off x="1511" y="3799"/>
                <a:ext cx="1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51" name="Line 31"/>
              <p:cNvSpPr>
                <a:spLocks noChangeShapeType="1"/>
              </p:cNvSpPr>
              <p:nvPr/>
            </p:nvSpPr>
            <p:spPr bwMode="auto">
              <a:xfrm>
                <a:off x="1565" y="3799"/>
                <a:ext cx="1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52" name="Line 32"/>
              <p:cNvSpPr>
                <a:spLocks noChangeShapeType="1"/>
              </p:cNvSpPr>
              <p:nvPr/>
            </p:nvSpPr>
            <p:spPr bwMode="auto">
              <a:xfrm>
                <a:off x="1618" y="3799"/>
                <a:ext cx="1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53" name="Line 33"/>
              <p:cNvSpPr>
                <a:spLocks noChangeShapeType="1"/>
              </p:cNvSpPr>
              <p:nvPr/>
            </p:nvSpPr>
            <p:spPr bwMode="auto">
              <a:xfrm>
                <a:off x="1673" y="3775"/>
                <a:ext cx="1" cy="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54" name="Line 34"/>
              <p:cNvSpPr>
                <a:spLocks noChangeShapeType="1"/>
              </p:cNvSpPr>
              <p:nvPr/>
            </p:nvSpPr>
            <p:spPr bwMode="auto">
              <a:xfrm>
                <a:off x="1728" y="3799"/>
                <a:ext cx="1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55" name="Line 35"/>
              <p:cNvSpPr>
                <a:spLocks noChangeShapeType="1"/>
              </p:cNvSpPr>
              <p:nvPr/>
            </p:nvSpPr>
            <p:spPr bwMode="auto">
              <a:xfrm>
                <a:off x="1783" y="3799"/>
                <a:ext cx="1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56" name="Line 36"/>
              <p:cNvSpPr>
                <a:spLocks noChangeShapeType="1"/>
              </p:cNvSpPr>
              <p:nvPr/>
            </p:nvSpPr>
            <p:spPr bwMode="auto">
              <a:xfrm>
                <a:off x="1837" y="3799"/>
                <a:ext cx="1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57" name="Line 37"/>
              <p:cNvSpPr>
                <a:spLocks noChangeShapeType="1"/>
              </p:cNvSpPr>
              <p:nvPr/>
            </p:nvSpPr>
            <p:spPr bwMode="auto">
              <a:xfrm>
                <a:off x="1891" y="3775"/>
                <a:ext cx="1" cy="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58" name="Line 38"/>
              <p:cNvSpPr>
                <a:spLocks noChangeShapeType="1"/>
              </p:cNvSpPr>
              <p:nvPr/>
            </p:nvSpPr>
            <p:spPr bwMode="auto">
              <a:xfrm>
                <a:off x="1946" y="3799"/>
                <a:ext cx="1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59" name="Line 39"/>
              <p:cNvSpPr>
                <a:spLocks noChangeShapeType="1"/>
              </p:cNvSpPr>
              <p:nvPr/>
            </p:nvSpPr>
            <p:spPr bwMode="auto">
              <a:xfrm>
                <a:off x="2001" y="3799"/>
                <a:ext cx="1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60" name="Line 40"/>
              <p:cNvSpPr>
                <a:spLocks noChangeShapeType="1"/>
              </p:cNvSpPr>
              <p:nvPr/>
            </p:nvSpPr>
            <p:spPr bwMode="auto">
              <a:xfrm>
                <a:off x="2056" y="3799"/>
                <a:ext cx="1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61" name="Line 41"/>
              <p:cNvSpPr>
                <a:spLocks noChangeShapeType="1"/>
              </p:cNvSpPr>
              <p:nvPr/>
            </p:nvSpPr>
            <p:spPr bwMode="auto">
              <a:xfrm>
                <a:off x="2109" y="3775"/>
                <a:ext cx="1" cy="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62" name="Line 42"/>
              <p:cNvSpPr>
                <a:spLocks noChangeShapeType="1"/>
              </p:cNvSpPr>
              <p:nvPr/>
            </p:nvSpPr>
            <p:spPr bwMode="auto">
              <a:xfrm>
                <a:off x="2163" y="3799"/>
                <a:ext cx="1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63" name="Line 43"/>
              <p:cNvSpPr>
                <a:spLocks noChangeShapeType="1"/>
              </p:cNvSpPr>
              <p:nvPr/>
            </p:nvSpPr>
            <p:spPr bwMode="auto">
              <a:xfrm>
                <a:off x="2216" y="3799"/>
                <a:ext cx="1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64" name="Line 44"/>
              <p:cNvSpPr>
                <a:spLocks noChangeShapeType="1"/>
              </p:cNvSpPr>
              <p:nvPr/>
            </p:nvSpPr>
            <p:spPr bwMode="auto">
              <a:xfrm>
                <a:off x="2273" y="3799"/>
                <a:ext cx="1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65" name="Line 45"/>
              <p:cNvSpPr>
                <a:spLocks noChangeShapeType="1"/>
              </p:cNvSpPr>
              <p:nvPr/>
            </p:nvSpPr>
            <p:spPr bwMode="auto">
              <a:xfrm>
                <a:off x="2326" y="3775"/>
                <a:ext cx="1" cy="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66" name="Line 46"/>
              <p:cNvSpPr>
                <a:spLocks noChangeShapeType="1"/>
              </p:cNvSpPr>
              <p:nvPr/>
            </p:nvSpPr>
            <p:spPr bwMode="auto">
              <a:xfrm>
                <a:off x="2381" y="3799"/>
                <a:ext cx="1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67" name="Line 47"/>
              <p:cNvSpPr>
                <a:spLocks noChangeShapeType="1"/>
              </p:cNvSpPr>
              <p:nvPr/>
            </p:nvSpPr>
            <p:spPr bwMode="auto">
              <a:xfrm>
                <a:off x="2435" y="3799"/>
                <a:ext cx="1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68" name="Line 48"/>
              <p:cNvSpPr>
                <a:spLocks noChangeShapeType="1"/>
              </p:cNvSpPr>
              <p:nvPr/>
            </p:nvSpPr>
            <p:spPr bwMode="auto">
              <a:xfrm>
                <a:off x="2489" y="3799"/>
                <a:ext cx="1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69" name="Line 49"/>
              <p:cNvSpPr>
                <a:spLocks noChangeShapeType="1"/>
              </p:cNvSpPr>
              <p:nvPr/>
            </p:nvSpPr>
            <p:spPr bwMode="auto">
              <a:xfrm>
                <a:off x="2545" y="3775"/>
                <a:ext cx="1" cy="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70" name="Line 50"/>
              <p:cNvSpPr>
                <a:spLocks noChangeShapeType="1"/>
              </p:cNvSpPr>
              <p:nvPr/>
            </p:nvSpPr>
            <p:spPr bwMode="auto">
              <a:xfrm>
                <a:off x="1021" y="3775"/>
                <a:ext cx="1" cy="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71" name="Line 51"/>
              <p:cNvSpPr>
                <a:spLocks noChangeShapeType="1"/>
              </p:cNvSpPr>
              <p:nvPr/>
            </p:nvSpPr>
            <p:spPr bwMode="auto">
              <a:xfrm>
                <a:off x="967" y="3799"/>
                <a:ext cx="1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72" name="Line 52"/>
              <p:cNvSpPr>
                <a:spLocks noChangeShapeType="1"/>
              </p:cNvSpPr>
              <p:nvPr/>
            </p:nvSpPr>
            <p:spPr bwMode="auto">
              <a:xfrm>
                <a:off x="2545" y="3775"/>
                <a:ext cx="1" cy="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73" name="Line 53"/>
              <p:cNvSpPr>
                <a:spLocks noChangeShapeType="1"/>
              </p:cNvSpPr>
              <p:nvPr/>
            </p:nvSpPr>
            <p:spPr bwMode="auto">
              <a:xfrm>
                <a:off x="2598" y="3799"/>
                <a:ext cx="1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74" name="Line 54"/>
              <p:cNvSpPr>
                <a:spLocks noChangeShapeType="1"/>
              </p:cNvSpPr>
              <p:nvPr/>
            </p:nvSpPr>
            <p:spPr bwMode="auto">
              <a:xfrm>
                <a:off x="2653" y="3799"/>
                <a:ext cx="1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75" name="Line 55"/>
              <p:cNvSpPr>
                <a:spLocks noChangeShapeType="1"/>
              </p:cNvSpPr>
              <p:nvPr/>
            </p:nvSpPr>
            <p:spPr bwMode="auto">
              <a:xfrm>
                <a:off x="2707" y="3799"/>
                <a:ext cx="1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76" name="Freeform 56"/>
              <p:cNvSpPr>
                <a:spLocks noEditPoints="1"/>
              </p:cNvSpPr>
              <p:nvPr/>
            </p:nvSpPr>
            <p:spPr bwMode="auto">
              <a:xfrm>
                <a:off x="996" y="3839"/>
                <a:ext cx="33" cy="49"/>
              </a:xfrm>
              <a:custGeom>
                <a:avLst/>
                <a:gdLst/>
                <a:ahLst/>
                <a:cxnLst>
                  <a:cxn ang="0">
                    <a:pos x="16" y="5"/>
                  </a:cxn>
                  <a:cxn ang="0">
                    <a:pos x="12" y="6"/>
                  </a:cxn>
                  <a:cxn ang="0">
                    <a:pos x="9" y="9"/>
                  </a:cxn>
                  <a:cxn ang="0">
                    <a:pos x="8" y="12"/>
                  </a:cxn>
                  <a:cxn ang="0">
                    <a:pos x="7" y="17"/>
                  </a:cxn>
                  <a:cxn ang="0">
                    <a:pos x="7" y="24"/>
                  </a:cxn>
                  <a:cxn ang="0">
                    <a:pos x="7" y="31"/>
                  </a:cxn>
                  <a:cxn ang="0">
                    <a:pos x="8" y="37"/>
                  </a:cxn>
                  <a:cxn ang="0">
                    <a:pos x="9" y="41"/>
                  </a:cxn>
                  <a:cxn ang="0">
                    <a:pos x="12" y="44"/>
                  </a:cxn>
                  <a:cxn ang="0">
                    <a:pos x="16" y="44"/>
                  </a:cxn>
                  <a:cxn ang="0">
                    <a:pos x="20" y="44"/>
                  </a:cxn>
                  <a:cxn ang="0">
                    <a:pos x="23" y="41"/>
                  </a:cxn>
                  <a:cxn ang="0">
                    <a:pos x="25" y="37"/>
                  </a:cxn>
                  <a:cxn ang="0">
                    <a:pos x="26" y="31"/>
                  </a:cxn>
                  <a:cxn ang="0">
                    <a:pos x="26" y="24"/>
                  </a:cxn>
                  <a:cxn ang="0">
                    <a:pos x="26" y="17"/>
                  </a:cxn>
                  <a:cxn ang="0">
                    <a:pos x="25" y="13"/>
                  </a:cxn>
                  <a:cxn ang="0">
                    <a:pos x="23" y="9"/>
                  </a:cxn>
                  <a:cxn ang="0">
                    <a:pos x="20" y="6"/>
                  </a:cxn>
                  <a:cxn ang="0">
                    <a:pos x="16" y="5"/>
                  </a:cxn>
                  <a:cxn ang="0">
                    <a:pos x="16" y="0"/>
                  </a:cxn>
                  <a:cxn ang="0">
                    <a:pos x="20" y="0"/>
                  </a:cxn>
                  <a:cxn ang="0">
                    <a:pos x="23" y="1"/>
                  </a:cxn>
                  <a:cxn ang="0">
                    <a:pos x="26" y="4"/>
                  </a:cxn>
                  <a:cxn ang="0">
                    <a:pos x="29" y="6"/>
                  </a:cxn>
                  <a:cxn ang="0">
                    <a:pos x="30" y="9"/>
                  </a:cxn>
                  <a:cxn ang="0">
                    <a:pos x="31" y="13"/>
                  </a:cxn>
                  <a:cxn ang="0">
                    <a:pos x="33" y="19"/>
                  </a:cxn>
                  <a:cxn ang="0">
                    <a:pos x="33" y="24"/>
                  </a:cxn>
                  <a:cxn ang="0">
                    <a:pos x="33" y="33"/>
                  </a:cxn>
                  <a:cxn ang="0">
                    <a:pos x="31" y="39"/>
                  </a:cxn>
                  <a:cxn ang="0">
                    <a:pos x="29" y="44"/>
                  </a:cxn>
                  <a:cxn ang="0">
                    <a:pos x="26" y="48"/>
                  </a:cxn>
                  <a:cxn ang="0">
                    <a:pos x="22" y="49"/>
                  </a:cxn>
                  <a:cxn ang="0">
                    <a:pos x="16" y="49"/>
                  </a:cxn>
                  <a:cxn ang="0">
                    <a:pos x="12" y="49"/>
                  </a:cxn>
                  <a:cxn ang="0">
                    <a:pos x="8" y="48"/>
                  </a:cxn>
                  <a:cxn ang="0">
                    <a:pos x="5" y="45"/>
                  </a:cxn>
                  <a:cxn ang="0">
                    <a:pos x="3" y="39"/>
                  </a:cxn>
                  <a:cxn ang="0">
                    <a:pos x="1" y="33"/>
                  </a:cxn>
                  <a:cxn ang="0">
                    <a:pos x="0" y="24"/>
                  </a:cxn>
                  <a:cxn ang="0">
                    <a:pos x="1" y="17"/>
                  </a:cxn>
                  <a:cxn ang="0">
                    <a:pos x="3" y="11"/>
                  </a:cxn>
                  <a:cxn ang="0">
                    <a:pos x="4" y="6"/>
                  </a:cxn>
                  <a:cxn ang="0">
                    <a:pos x="8" y="2"/>
                  </a:cxn>
                  <a:cxn ang="0">
                    <a:pos x="12" y="1"/>
                  </a:cxn>
                  <a:cxn ang="0">
                    <a:pos x="16" y="0"/>
                  </a:cxn>
                </a:cxnLst>
                <a:rect l="0" t="0" r="r" b="b"/>
                <a:pathLst>
                  <a:path w="33" h="49">
                    <a:moveTo>
                      <a:pt x="16" y="5"/>
                    </a:moveTo>
                    <a:lnTo>
                      <a:pt x="12" y="6"/>
                    </a:lnTo>
                    <a:lnTo>
                      <a:pt x="9" y="9"/>
                    </a:lnTo>
                    <a:lnTo>
                      <a:pt x="8" y="12"/>
                    </a:lnTo>
                    <a:lnTo>
                      <a:pt x="7" y="17"/>
                    </a:lnTo>
                    <a:lnTo>
                      <a:pt x="7" y="24"/>
                    </a:lnTo>
                    <a:lnTo>
                      <a:pt x="7" y="31"/>
                    </a:lnTo>
                    <a:lnTo>
                      <a:pt x="8" y="37"/>
                    </a:lnTo>
                    <a:lnTo>
                      <a:pt x="9" y="41"/>
                    </a:lnTo>
                    <a:lnTo>
                      <a:pt x="12" y="44"/>
                    </a:lnTo>
                    <a:lnTo>
                      <a:pt x="16" y="44"/>
                    </a:lnTo>
                    <a:lnTo>
                      <a:pt x="20" y="44"/>
                    </a:lnTo>
                    <a:lnTo>
                      <a:pt x="23" y="41"/>
                    </a:lnTo>
                    <a:lnTo>
                      <a:pt x="25" y="37"/>
                    </a:lnTo>
                    <a:lnTo>
                      <a:pt x="26" y="31"/>
                    </a:lnTo>
                    <a:lnTo>
                      <a:pt x="26" y="24"/>
                    </a:lnTo>
                    <a:lnTo>
                      <a:pt x="26" y="17"/>
                    </a:lnTo>
                    <a:lnTo>
                      <a:pt x="25" y="13"/>
                    </a:lnTo>
                    <a:lnTo>
                      <a:pt x="23" y="9"/>
                    </a:lnTo>
                    <a:lnTo>
                      <a:pt x="20" y="6"/>
                    </a:lnTo>
                    <a:lnTo>
                      <a:pt x="16" y="5"/>
                    </a:lnTo>
                    <a:close/>
                    <a:moveTo>
                      <a:pt x="16" y="0"/>
                    </a:moveTo>
                    <a:lnTo>
                      <a:pt x="20" y="0"/>
                    </a:lnTo>
                    <a:lnTo>
                      <a:pt x="23" y="1"/>
                    </a:lnTo>
                    <a:lnTo>
                      <a:pt x="26" y="4"/>
                    </a:lnTo>
                    <a:lnTo>
                      <a:pt x="29" y="6"/>
                    </a:lnTo>
                    <a:lnTo>
                      <a:pt x="30" y="9"/>
                    </a:lnTo>
                    <a:lnTo>
                      <a:pt x="31" y="13"/>
                    </a:lnTo>
                    <a:lnTo>
                      <a:pt x="33" y="19"/>
                    </a:lnTo>
                    <a:lnTo>
                      <a:pt x="33" y="24"/>
                    </a:lnTo>
                    <a:lnTo>
                      <a:pt x="33" y="33"/>
                    </a:lnTo>
                    <a:lnTo>
                      <a:pt x="31" y="39"/>
                    </a:lnTo>
                    <a:lnTo>
                      <a:pt x="29" y="44"/>
                    </a:lnTo>
                    <a:lnTo>
                      <a:pt x="26" y="48"/>
                    </a:lnTo>
                    <a:lnTo>
                      <a:pt x="22" y="49"/>
                    </a:lnTo>
                    <a:lnTo>
                      <a:pt x="16" y="49"/>
                    </a:lnTo>
                    <a:lnTo>
                      <a:pt x="12" y="49"/>
                    </a:lnTo>
                    <a:lnTo>
                      <a:pt x="8" y="48"/>
                    </a:lnTo>
                    <a:lnTo>
                      <a:pt x="5" y="45"/>
                    </a:lnTo>
                    <a:lnTo>
                      <a:pt x="3" y="39"/>
                    </a:lnTo>
                    <a:lnTo>
                      <a:pt x="1" y="33"/>
                    </a:lnTo>
                    <a:lnTo>
                      <a:pt x="0" y="24"/>
                    </a:lnTo>
                    <a:lnTo>
                      <a:pt x="1" y="17"/>
                    </a:lnTo>
                    <a:lnTo>
                      <a:pt x="3" y="11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2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77" name="Freeform 57"/>
              <p:cNvSpPr>
                <a:spLocks/>
              </p:cNvSpPr>
              <p:nvPr/>
            </p:nvSpPr>
            <p:spPr bwMode="auto">
              <a:xfrm>
                <a:off x="1212" y="3839"/>
                <a:ext cx="33" cy="4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2" y="0"/>
                  </a:cxn>
                  <a:cxn ang="0">
                    <a:pos x="24" y="1"/>
                  </a:cxn>
                  <a:cxn ang="0">
                    <a:pos x="27" y="4"/>
                  </a:cxn>
                  <a:cxn ang="0">
                    <a:pos x="30" y="6"/>
                  </a:cxn>
                  <a:cxn ang="0">
                    <a:pos x="31" y="9"/>
                  </a:cxn>
                  <a:cxn ang="0">
                    <a:pos x="31" y="13"/>
                  </a:cxn>
                  <a:cxn ang="0">
                    <a:pos x="31" y="19"/>
                  </a:cxn>
                  <a:cxn ang="0">
                    <a:pos x="28" y="22"/>
                  </a:cxn>
                  <a:cxn ang="0">
                    <a:pos x="27" y="26"/>
                  </a:cxn>
                  <a:cxn ang="0">
                    <a:pos x="24" y="27"/>
                  </a:cxn>
                  <a:cxn ang="0">
                    <a:pos x="22" y="30"/>
                  </a:cxn>
                  <a:cxn ang="0">
                    <a:pos x="17" y="34"/>
                  </a:cxn>
                  <a:cxn ang="0">
                    <a:pos x="15" y="37"/>
                  </a:cxn>
                  <a:cxn ang="0">
                    <a:pos x="12" y="38"/>
                  </a:cxn>
                  <a:cxn ang="0">
                    <a:pos x="11" y="39"/>
                  </a:cxn>
                  <a:cxn ang="0">
                    <a:pos x="9" y="42"/>
                  </a:cxn>
                  <a:cxn ang="0">
                    <a:pos x="33" y="42"/>
                  </a:cxn>
                  <a:cxn ang="0">
                    <a:pos x="33" y="49"/>
                  </a:cxn>
                  <a:cxn ang="0">
                    <a:pos x="0" y="49"/>
                  </a:cxn>
                  <a:cxn ang="0">
                    <a:pos x="1" y="45"/>
                  </a:cxn>
                  <a:cxn ang="0">
                    <a:pos x="2" y="41"/>
                  </a:cxn>
                  <a:cxn ang="0">
                    <a:pos x="5" y="38"/>
                  </a:cxn>
                  <a:cxn ang="0">
                    <a:pos x="8" y="34"/>
                  </a:cxn>
                  <a:cxn ang="0">
                    <a:pos x="12" y="31"/>
                  </a:cxn>
                  <a:cxn ang="0">
                    <a:pos x="17" y="27"/>
                  </a:cxn>
                  <a:cxn ang="0">
                    <a:pos x="20" y="23"/>
                  </a:cxn>
                  <a:cxn ang="0">
                    <a:pos x="23" y="20"/>
                  </a:cxn>
                  <a:cxn ang="0">
                    <a:pos x="24" y="17"/>
                  </a:cxn>
                  <a:cxn ang="0">
                    <a:pos x="26" y="13"/>
                  </a:cxn>
                  <a:cxn ang="0">
                    <a:pos x="24" y="11"/>
                  </a:cxn>
                  <a:cxn ang="0">
                    <a:pos x="23" y="8"/>
                  </a:cxn>
                  <a:cxn ang="0">
                    <a:pos x="20" y="6"/>
                  </a:cxn>
                  <a:cxn ang="0">
                    <a:pos x="16" y="5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8" y="11"/>
                  </a:cxn>
                  <a:cxn ang="0">
                    <a:pos x="8" y="15"/>
                  </a:cxn>
                  <a:cxn ang="0">
                    <a:pos x="1" y="13"/>
                  </a:cxn>
                  <a:cxn ang="0">
                    <a:pos x="2" y="9"/>
                  </a:cxn>
                  <a:cxn ang="0">
                    <a:pos x="4" y="6"/>
                  </a:cxn>
                  <a:cxn ang="0">
                    <a:pos x="5" y="4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6" y="0"/>
                  </a:cxn>
                </a:cxnLst>
                <a:rect l="0" t="0" r="r" b="b"/>
                <a:pathLst>
                  <a:path w="33" h="49">
                    <a:moveTo>
                      <a:pt x="16" y="0"/>
                    </a:moveTo>
                    <a:lnTo>
                      <a:pt x="22" y="0"/>
                    </a:lnTo>
                    <a:lnTo>
                      <a:pt x="24" y="1"/>
                    </a:lnTo>
                    <a:lnTo>
                      <a:pt x="27" y="4"/>
                    </a:lnTo>
                    <a:lnTo>
                      <a:pt x="30" y="6"/>
                    </a:lnTo>
                    <a:lnTo>
                      <a:pt x="31" y="9"/>
                    </a:lnTo>
                    <a:lnTo>
                      <a:pt x="31" y="13"/>
                    </a:lnTo>
                    <a:lnTo>
                      <a:pt x="31" y="19"/>
                    </a:lnTo>
                    <a:lnTo>
                      <a:pt x="28" y="22"/>
                    </a:lnTo>
                    <a:lnTo>
                      <a:pt x="27" y="26"/>
                    </a:lnTo>
                    <a:lnTo>
                      <a:pt x="24" y="27"/>
                    </a:lnTo>
                    <a:lnTo>
                      <a:pt x="22" y="30"/>
                    </a:lnTo>
                    <a:lnTo>
                      <a:pt x="17" y="34"/>
                    </a:lnTo>
                    <a:lnTo>
                      <a:pt x="15" y="37"/>
                    </a:lnTo>
                    <a:lnTo>
                      <a:pt x="12" y="38"/>
                    </a:lnTo>
                    <a:lnTo>
                      <a:pt x="11" y="39"/>
                    </a:lnTo>
                    <a:lnTo>
                      <a:pt x="9" y="42"/>
                    </a:lnTo>
                    <a:lnTo>
                      <a:pt x="33" y="42"/>
                    </a:lnTo>
                    <a:lnTo>
                      <a:pt x="33" y="49"/>
                    </a:lnTo>
                    <a:lnTo>
                      <a:pt x="0" y="49"/>
                    </a:lnTo>
                    <a:lnTo>
                      <a:pt x="1" y="45"/>
                    </a:lnTo>
                    <a:lnTo>
                      <a:pt x="2" y="41"/>
                    </a:lnTo>
                    <a:lnTo>
                      <a:pt x="5" y="38"/>
                    </a:lnTo>
                    <a:lnTo>
                      <a:pt x="8" y="34"/>
                    </a:lnTo>
                    <a:lnTo>
                      <a:pt x="12" y="31"/>
                    </a:lnTo>
                    <a:lnTo>
                      <a:pt x="17" y="27"/>
                    </a:lnTo>
                    <a:lnTo>
                      <a:pt x="20" y="23"/>
                    </a:lnTo>
                    <a:lnTo>
                      <a:pt x="23" y="20"/>
                    </a:lnTo>
                    <a:lnTo>
                      <a:pt x="24" y="17"/>
                    </a:lnTo>
                    <a:lnTo>
                      <a:pt x="26" y="13"/>
                    </a:lnTo>
                    <a:lnTo>
                      <a:pt x="24" y="11"/>
                    </a:lnTo>
                    <a:lnTo>
                      <a:pt x="23" y="8"/>
                    </a:lnTo>
                    <a:lnTo>
                      <a:pt x="20" y="6"/>
                    </a:lnTo>
                    <a:lnTo>
                      <a:pt x="16" y="5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8" y="11"/>
                    </a:lnTo>
                    <a:lnTo>
                      <a:pt x="8" y="15"/>
                    </a:lnTo>
                    <a:lnTo>
                      <a:pt x="1" y="13"/>
                    </a:lnTo>
                    <a:lnTo>
                      <a:pt x="2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78" name="Freeform 58"/>
              <p:cNvSpPr>
                <a:spLocks noEditPoints="1"/>
              </p:cNvSpPr>
              <p:nvPr/>
            </p:nvSpPr>
            <p:spPr bwMode="auto">
              <a:xfrm>
                <a:off x="1433" y="3840"/>
                <a:ext cx="34" cy="48"/>
              </a:xfrm>
              <a:custGeom>
                <a:avLst/>
                <a:gdLst/>
                <a:ahLst/>
                <a:cxnLst>
                  <a:cxn ang="0">
                    <a:pos x="22" y="12"/>
                  </a:cxn>
                  <a:cxn ang="0">
                    <a:pos x="8" y="30"/>
                  </a:cxn>
                  <a:cxn ang="0">
                    <a:pos x="22" y="30"/>
                  </a:cxn>
                  <a:cxn ang="0">
                    <a:pos x="22" y="12"/>
                  </a:cxn>
                  <a:cxn ang="0">
                    <a:pos x="23" y="0"/>
                  </a:cxn>
                  <a:cxn ang="0">
                    <a:pos x="29" y="0"/>
                  </a:cxn>
                  <a:cxn ang="0">
                    <a:pos x="29" y="30"/>
                  </a:cxn>
                  <a:cxn ang="0">
                    <a:pos x="34" y="30"/>
                  </a:cxn>
                  <a:cxn ang="0">
                    <a:pos x="34" y="37"/>
                  </a:cxn>
                  <a:cxn ang="0">
                    <a:pos x="29" y="37"/>
                  </a:cxn>
                  <a:cxn ang="0">
                    <a:pos x="29" y="48"/>
                  </a:cxn>
                  <a:cxn ang="0">
                    <a:pos x="22" y="48"/>
                  </a:cxn>
                  <a:cxn ang="0">
                    <a:pos x="22" y="37"/>
                  </a:cxn>
                  <a:cxn ang="0">
                    <a:pos x="0" y="37"/>
                  </a:cxn>
                  <a:cxn ang="0">
                    <a:pos x="0" y="30"/>
                  </a:cxn>
                  <a:cxn ang="0">
                    <a:pos x="23" y="0"/>
                  </a:cxn>
                </a:cxnLst>
                <a:rect l="0" t="0" r="r" b="b"/>
                <a:pathLst>
                  <a:path w="34" h="48">
                    <a:moveTo>
                      <a:pt x="22" y="12"/>
                    </a:moveTo>
                    <a:lnTo>
                      <a:pt x="8" y="30"/>
                    </a:lnTo>
                    <a:lnTo>
                      <a:pt x="22" y="30"/>
                    </a:lnTo>
                    <a:lnTo>
                      <a:pt x="22" y="12"/>
                    </a:lnTo>
                    <a:close/>
                    <a:moveTo>
                      <a:pt x="23" y="0"/>
                    </a:moveTo>
                    <a:lnTo>
                      <a:pt x="29" y="0"/>
                    </a:lnTo>
                    <a:lnTo>
                      <a:pt x="29" y="30"/>
                    </a:lnTo>
                    <a:lnTo>
                      <a:pt x="34" y="30"/>
                    </a:lnTo>
                    <a:lnTo>
                      <a:pt x="34" y="37"/>
                    </a:lnTo>
                    <a:lnTo>
                      <a:pt x="29" y="37"/>
                    </a:lnTo>
                    <a:lnTo>
                      <a:pt x="29" y="48"/>
                    </a:lnTo>
                    <a:lnTo>
                      <a:pt x="22" y="48"/>
                    </a:lnTo>
                    <a:lnTo>
                      <a:pt x="22" y="37"/>
                    </a:lnTo>
                    <a:lnTo>
                      <a:pt x="0" y="37"/>
                    </a:lnTo>
                    <a:lnTo>
                      <a:pt x="0" y="3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79" name="Freeform 59"/>
              <p:cNvSpPr>
                <a:spLocks noEditPoints="1"/>
              </p:cNvSpPr>
              <p:nvPr/>
            </p:nvSpPr>
            <p:spPr bwMode="auto">
              <a:xfrm>
                <a:off x="1651" y="3839"/>
                <a:ext cx="33" cy="49"/>
              </a:xfrm>
              <a:custGeom>
                <a:avLst/>
                <a:gdLst/>
                <a:ahLst/>
                <a:cxnLst>
                  <a:cxn ang="0">
                    <a:pos x="13" y="23"/>
                  </a:cxn>
                  <a:cxn ang="0">
                    <a:pos x="7" y="28"/>
                  </a:cxn>
                  <a:cxn ang="0">
                    <a:pos x="7" y="35"/>
                  </a:cxn>
                  <a:cxn ang="0">
                    <a:pos x="9" y="41"/>
                  </a:cxn>
                  <a:cxn ang="0">
                    <a:pos x="14" y="44"/>
                  </a:cxn>
                  <a:cxn ang="0">
                    <a:pos x="21" y="44"/>
                  </a:cxn>
                  <a:cxn ang="0">
                    <a:pos x="25" y="38"/>
                  </a:cxn>
                  <a:cxn ang="0">
                    <a:pos x="25" y="28"/>
                  </a:cxn>
                  <a:cxn ang="0">
                    <a:pos x="21" y="23"/>
                  </a:cxn>
                  <a:cxn ang="0">
                    <a:pos x="18" y="0"/>
                  </a:cxn>
                  <a:cxn ang="0">
                    <a:pos x="25" y="1"/>
                  </a:cxn>
                  <a:cxn ang="0">
                    <a:pos x="29" y="5"/>
                  </a:cxn>
                  <a:cxn ang="0">
                    <a:pos x="32" y="12"/>
                  </a:cxn>
                  <a:cxn ang="0">
                    <a:pos x="25" y="11"/>
                  </a:cxn>
                  <a:cxn ang="0">
                    <a:pos x="21" y="6"/>
                  </a:cxn>
                  <a:cxn ang="0">
                    <a:pos x="14" y="6"/>
                  </a:cxn>
                  <a:cxn ang="0">
                    <a:pos x="10" y="9"/>
                  </a:cxn>
                  <a:cxn ang="0">
                    <a:pos x="7" y="17"/>
                  </a:cxn>
                  <a:cxn ang="0">
                    <a:pos x="9" y="20"/>
                  </a:cxn>
                  <a:cxn ang="0">
                    <a:pos x="16" y="17"/>
                  </a:cxn>
                  <a:cxn ang="0">
                    <a:pos x="22" y="17"/>
                  </a:cxn>
                  <a:cxn ang="0">
                    <a:pos x="28" y="22"/>
                  </a:cxn>
                  <a:cxn ang="0">
                    <a:pos x="32" y="28"/>
                  </a:cxn>
                  <a:cxn ang="0">
                    <a:pos x="32" y="37"/>
                  </a:cxn>
                  <a:cxn ang="0">
                    <a:pos x="28" y="45"/>
                  </a:cxn>
                  <a:cxn ang="0">
                    <a:pos x="21" y="49"/>
                  </a:cxn>
                  <a:cxn ang="0">
                    <a:pos x="13" y="49"/>
                  </a:cxn>
                  <a:cxn ang="0">
                    <a:pos x="5" y="44"/>
                  </a:cxn>
                  <a:cxn ang="0">
                    <a:pos x="0" y="34"/>
                  </a:cxn>
                  <a:cxn ang="0">
                    <a:pos x="0" y="19"/>
                  </a:cxn>
                  <a:cxn ang="0">
                    <a:pos x="3" y="9"/>
                  </a:cxn>
                  <a:cxn ang="0">
                    <a:pos x="9" y="2"/>
                  </a:cxn>
                  <a:cxn ang="0">
                    <a:pos x="18" y="0"/>
                  </a:cxn>
                </a:cxnLst>
                <a:rect l="0" t="0" r="r" b="b"/>
                <a:pathLst>
                  <a:path w="33" h="49">
                    <a:moveTo>
                      <a:pt x="17" y="23"/>
                    </a:moveTo>
                    <a:lnTo>
                      <a:pt x="13" y="23"/>
                    </a:lnTo>
                    <a:lnTo>
                      <a:pt x="9" y="26"/>
                    </a:lnTo>
                    <a:lnTo>
                      <a:pt x="7" y="28"/>
                    </a:lnTo>
                    <a:lnTo>
                      <a:pt x="6" y="33"/>
                    </a:lnTo>
                    <a:lnTo>
                      <a:pt x="7" y="35"/>
                    </a:lnTo>
                    <a:lnTo>
                      <a:pt x="7" y="38"/>
                    </a:lnTo>
                    <a:lnTo>
                      <a:pt x="9" y="41"/>
                    </a:lnTo>
                    <a:lnTo>
                      <a:pt x="11" y="42"/>
                    </a:lnTo>
                    <a:lnTo>
                      <a:pt x="14" y="44"/>
                    </a:lnTo>
                    <a:lnTo>
                      <a:pt x="17" y="44"/>
                    </a:lnTo>
                    <a:lnTo>
                      <a:pt x="21" y="44"/>
                    </a:lnTo>
                    <a:lnTo>
                      <a:pt x="24" y="41"/>
                    </a:lnTo>
                    <a:lnTo>
                      <a:pt x="25" y="38"/>
                    </a:lnTo>
                    <a:lnTo>
                      <a:pt x="27" y="33"/>
                    </a:lnTo>
                    <a:lnTo>
                      <a:pt x="25" y="28"/>
                    </a:lnTo>
                    <a:lnTo>
                      <a:pt x="24" y="26"/>
                    </a:lnTo>
                    <a:lnTo>
                      <a:pt x="21" y="23"/>
                    </a:lnTo>
                    <a:lnTo>
                      <a:pt x="17" y="23"/>
                    </a:lnTo>
                    <a:close/>
                    <a:moveTo>
                      <a:pt x="18" y="0"/>
                    </a:moveTo>
                    <a:lnTo>
                      <a:pt x="21" y="0"/>
                    </a:lnTo>
                    <a:lnTo>
                      <a:pt x="25" y="1"/>
                    </a:lnTo>
                    <a:lnTo>
                      <a:pt x="28" y="4"/>
                    </a:lnTo>
                    <a:lnTo>
                      <a:pt x="29" y="5"/>
                    </a:lnTo>
                    <a:lnTo>
                      <a:pt x="31" y="9"/>
                    </a:lnTo>
                    <a:lnTo>
                      <a:pt x="32" y="12"/>
                    </a:lnTo>
                    <a:lnTo>
                      <a:pt x="25" y="13"/>
                    </a:lnTo>
                    <a:lnTo>
                      <a:pt x="25" y="11"/>
                    </a:lnTo>
                    <a:lnTo>
                      <a:pt x="24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0" y="9"/>
                    </a:lnTo>
                    <a:lnTo>
                      <a:pt x="9" y="12"/>
                    </a:lnTo>
                    <a:lnTo>
                      <a:pt x="7" y="17"/>
                    </a:lnTo>
                    <a:lnTo>
                      <a:pt x="6" y="23"/>
                    </a:lnTo>
                    <a:lnTo>
                      <a:pt x="9" y="20"/>
                    </a:lnTo>
                    <a:lnTo>
                      <a:pt x="11" y="19"/>
                    </a:lnTo>
                    <a:lnTo>
                      <a:pt x="16" y="17"/>
                    </a:lnTo>
                    <a:lnTo>
                      <a:pt x="18" y="17"/>
                    </a:lnTo>
                    <a:lnTo>
                      <a:pt x="22" y="17"/>
                    </a:lnTo>
                    <a:lnTo>
                      <a:pt x="25" y="19"/>
                    </a:lnTo>
                    <a:lnTo>
                      <a:pt x="28" y="22"/>
                    </a:lnTo>
                    <a:lnTo>
                      <a:pt x="31" y="24"/>
                    </a:lnTo>
                    <a:lnTo>
                      <a:pt x="32" y="28"/>
                    </a:lnTo>
                    <a:lnTo>
                      <a:pt x="33" y="33"/>
                    </a:lnTo>
                    <a:lnTo>
                      <a:pt x="32" y="37"/>
                    </a:lnTo>
                    <a:lnTo>
                      <a:pt x="31" y="41"/>
                    </a:lnTo>
                    <a:lnTo>
                      <a:pt x="28" y="45"/>
                    </a:lnTo>
                    <a:lnTo>
                      <a:pt x="25" y="48"/>
                    </a:lnTo>
                    <a:lnTo>
                      <a:pt x="21" y="49"/>
                    </a:lnTo>
                    <a:lnTo>
                      <a:pt x="17" y="49"/>
                    </a:lnTo>
                    <a:lnTo>
                      <a:pt x="13" y="49"/>
                    </a:lnTo>
                    <a:lnTo>
                      <a:pt x="9" y="48"/>
                    </a:lnTo>
                    <a:lnTo>
                      <a:pt x="5" y="44"/>
                    </a:lnTo>
                    <a:lnTo>
                      <a:pt x="2" y="39"/>
                    </a:lnTo>
                    <a:lnTo>
                      <a:pt x="0" y="34"/>
                    </a:lnTo>
                    <a:lnTo>
                      <a:pt x="0" y="26"/>
                    </a:lnTo>
                    <a:lnTo>
                      <a:pt x="0" y="19"/>
                    </a:lnTo>
                    <a:lnTo>
                      <a:pt x="2" y="13"/>
                    </a:lnTo>
                    <a:lnTo>
                      <a:pt x="3" y="9"/>
                    </a:lnTo>
                    <a:lnTo>
                      <a:pt x="6" y="5"/>
                    </a:lnTo>
                    <a:lnTo>
                      <a:pt x="9" y="2"/>
                    </a:lnTo>
                    <a:lnTo>
                      <a:pt x="13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80" name="Freeform 60"/>
              <p:cNvSpPr>
                <a:spLocks noEditPoints="1"/>
              </p:cNvSpPr>
              <p:nvPr/>
            </p:nvSpPr>
            <p:spPr bwMode="auto">
              <a:xfrm>
                <a:off x="1869" y="3839"/>
                <a:ext cx="31" cy="49"/>
              </a:xfrm>
              <a:custGeom>
                <a:avLst/>
                <a:gdLst/>
                <a:ahLst/>
                <a:cxnLst>
                  <a:cxn ang="0">
                    <a:pos x="11" y="26"/>
                  </a:cxn>
                  <a:cxn ang="0">
                    <a:pos x="6" y="31"/>
                  </a:cxn>
                  <a:cxn ang="0">
                    <a:pos x="6" y="39"/>
                  </a:cxn>
                  <a:cxn ang="0">
                    <a:pos x="11" y="42"/>
                  </a:cxn>
                  <a:cxn ang="0">
                    <a:pos x="15" y="44"/>
                  </a:cxn>
                  <a:cxn ang="0">
                    <a:pos x="22" y="41"/>
                  </a:cxn>
                  <a:cxn ang="0">
                    <a:pos x="24" y="34"/>
                  </a:cxn>
                  <a:cxn ang="0">
                    <a:pos x="22" y="27"/>
                  </a:cxn>
                  <a:cxn ang="0">
                    <a:pos x="15" y="24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8" y="15"/>
                  </a:cxn>
                  <a:cxn ang="0">
                    <a:pos x="12" y="19"/>
                  </a:cxn>
                  <a:cxn ang="0">
                    <a:pos x="19" y="19"/>
                  </a:cxn>
                  <a:cxn ang="0">
                    <a:pos x="22" y="15"/>
                  </a:cxn>
                  <a:cxn ang="0">
                    <a:pos x="22" y="9"/>
                  </a:cxn>
                  <a:cxn ang="0">
                    <a:pos x="19" y="6"/>
                  </a:cxn>
                  <a:cxn ang="0">
                    <a:pos x="15" y="0"/>
                  </a:cxn>
                  <a:cxn ang="0">
                    <a:pos x="23" y="1"/>
                  </a:cxn>
                  <a:cxn ang="0">
                    <a:pos x="27" y="6"/>
                  </a:cxn>
                  <a:cxn ang="0">
                    <a:pos x="28" y="12"/>
                  </a:cxn>
                  <a:cxn ang="0">
                    <a:pos x="27" y="17"/>
                  </a:cxn>
                  <a:cxn ang="0">
                    <a:pos x="22" y="22"/>
                  </a:cxn>
                  <a:cxn ang="0">
                    <a:pos x="28" y="27"/>
                  </a:cxn>
                  <a:cxn ang="0">
                    <a:pos x="31" y="34"/>
                  </a:cxn>
                  <a:cxn ang="0">
                    <a:pos x="28" y="42"/>
                  </a:cxn>
                  <a:cxn ang="0">
                    <a:pos x="23" y="48"/>
                  </a:cxn>
                  <a:cxn ang="0">
                    <a:pos x="15" y="49"/>
                  </a:cxn>
                  <a:cxn ang="0">
                    <a:pos x="6" y="48"/>
                  </a:cxn>
                  <a:cxn ang="0">
                    <a:pos x="1" y="42"/>
                  </a:cxn>
                  <a:cxn ang="0">
                    <a:pos x="0" y="34"/>
                  </a:cxn>
                  <a:cxn ang="0">
                    <a:pos x="1" y="26"/>
                  </a:cxn>
                  <a:cxn ang="0">
                    <a:pos x="8" y="22"/>
                  </a:cxn>
                  <a:cxn ang="0">
                    <a:pos x="2" y="17"/>
                  </a:cxn>
                  <a:cxn ang="0">
                    <a:pos x="1" y="12"/>
                  </a:cxn>
                  <a:cxn ang="0">
                    <a:pos x="2" y="6"/>
                  </a:cxn>
                  <a:cxn ang="0">
                    <a:pos x="8" y="1"/>
                  </a:cxn>
                  <a:cxn ang="0">
                    <a:pos x="15" y="0"/>
                  </a:cxn>
                </a:cxnLst>
                <a:rect l="0" t="0" r="r" b="b"/>
                <a:pathLst>
                  <a:path w="31" h="49">
                    <a:moveTo>
                      <a:pt x="15" y="24"/>
                    </a:moveTo>
                    <a:lnTo>
                      <a:pt x="11" y="26"/>
                    </a:lnTo>
                    <a:lnTo>
                      <a:pt x="8" y="27"/>
                    </a:lnTo>
                    <a:lnTo>
                      <a:pt x="6" y="31"/>
                    </a:lnTo>
                    <a:lnTo>
                      <a:pt x="5" y="34"/>
                    </a:lnTo>
                    <a:lnTo>
                      <a:pt x="6" y="39"/>
                    </a:lnTo>
                    <a:lnTo>
                      <a:pt x="8" y="41"/>
                    </a:lnTo>
                    <a:lnTo>
                      <a:pt x="11" y="42"/>
                    </a:lnTo>
                    <a:lnTo>
                      <a:pt x="12" y="44"/>
                    </a:lnTo>
                    <a:lnTo>
                      <a:pt x="15" y="44"/>
                    </a:lnTo>
                    <a:lnTo>
                      <a:pt x="19" y="44"/>
                    </a:lnTo>
                    <a:lnTo>
                      <a:pt x="22" y="41"/>
                    </a:lnTo>
                    <a:lnTo>
                      <a:pt x="23" y="38"/>
                    </a:lnTo>
                    <a:lnTo>
                      <a:pt x="24" y="34"/>
                    </a:lnTo>
                    <a:lnTo>
                      <a:pt x="23" y="31"/>
                    </a:lnTo>
                    <a:lnTo>
                      <a:pt x="22" y="27"/>
                    </a:lnTo>
                    <a:lnTo>
                      <a:pt x="19" y="26"/>
                    </a:lnTo>
                    <a:lnTo>
                      <a:pt x="15" y="24"/>
                    </a:lnTo>
                    <a:close/>
                    <a:moveTo>
                      <a:pt x="15" y="5"/>
                    </a:moveTo>
                    <a:lnTo>
                      <a:pt x="12" y="6"/>
                    </a:lnTo>
                    <a:lnTo>
                      <a:pt x="9" y="8"/>
                    </a:lnTo>
                    <a:lnTo>
                      <a:pt x="8" y="9"/>
                    </a:lnTo>
                    <a:lnTo>
                      <a:pt x="6" y="12"/>
                    </a:lnTo>
                    <a:lnTo>
                      <a:pt x="8" y="15"/>
                    </a:lnTo>
                    <a:lnTo>
                      <a:pt x="9" y="17"/>
                    </a:lnTo>
                    <a:lnTo>
                      <a:pt x="12" y="19"/>
                    </a:lnTo>
                    <a:lnTo>
                      <a:pt x="15" y="19"/>
                    </a:lnTo>
                    <a:lnTo>
                      <a:pt x="19" y="19"/>
                    </a:lnTo>
                    <a:lnTo>
                      <a:pt x="20" y="17"/>
                    </a:lnTo>
                    <a:lnTo>
                      <a:pt x="22" y="15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0" y="8"/>
                    </a:lnTo>
                    <a:lnTo>
                      <a:pt x="19" y="6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6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8" y="12"/>
                    </a:lnTo>
                    <a:lnTo>
                      <a:pt x="28" y="15"/>
                    </a:lnTo>
                    <a:lnTo>
                      <a:pt x="27" y="17"/>
                    </a:lnTo>
                    <a:lnTo>
                      <a:pt x="24" y="20"/>
                    </a:lnTo>
                    <a:lnTo>
                      <a:pt x="22" y="22"/>
                    </a:lnTo>
                    <a:lnTo>
                      <a:pt x="26" y="24"/>
                    </a:lnTo>
                    <a:lnTo>
                      <a:pt x="28" y="27"/>
                    </a:lnTo>
                    <a:lnTo>
                      <a:pt x="30" y="30"/>
                    </a:lnTo>
                    <a:lnTo>
                      <a:pt x="31" y="34"/>
                    </a:lnTo>
                    <a:lnTo>
                      <a:pt x="30" y="38"/>
                    </a:lnTo>
                    <a:lnTo>
                      <a:pt x="28" y="42"/>
                    </a:lnTo>
                    <a:lnTo>
                      <a:pt x="26" y="45"/>
                    </a:lnTo>
                    <a:lnTo>
                      <a:pt x="23" y="48"/>
                    </a:lnTo>
                    <a:lnTo>
                      <a:pt x="19" y="49"/>
                    </a:lnTo>
                    <a:lnTo>
                      <a:pt x="15" y="49"/>
                    </a:lnTo>
                    <a:lnTo>
                      <a:pt x="11" y="49"/>
                    </a:lnTo>
                    <a:lnTo>
                      <a:pt x="6" y="48"/>
                    </a:lnTo>
                    <a:lnTo>
                      <a:pt x="4" y="45"/>
                    </a:lnTo>
                    <a:lnTo>
                      <a:pt x="1" y="42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1" y="26"/>
                    </a:lnTo>
                    <a:lnTo>
                      <a:pt x="4" y="23"/>
                    </a:lnTo>
                    <a:lnTo>
                      <a:pt x="8" y="22"/>
                    </a:lnTo>
                    <a:lnTo>
                      <a:pt x="5" y="20"/>
                    </a:lnTo>
                    <a:lnTo>
                      <a:pt x="2" y="17"/>
                    </a:lnTo>
                    <a:lnTo>
                      <a:pt x="1" y="15"/>
                    </a:lnTo>
                    <a:lnTo>
                      <a:pt x="1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5" y="4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81" name="Freeform 61"/>
              <p:cNvSpPr>
                <a:spLocks/>
              </p:cNvSpPr>
              <p:nvPr/>
            </p:nvSpPr>
            <p:spPr bwMode="auto">
              <a:xfrm>
                <a:off x="2072" y="3839"/>
                <a:ext cx="18" cy="49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8" y="0"/>
                  </a:cxn>
                  <a:cxn ang="0">
                    <a:pos x="18" y="49"/>
                  </a:cxn>
                  <a:cxn ang="0">
                    <a:pos x="11" y="49"/>
                  </a:cxn>
                  <a:cxn ang="0">
                    <a:pos x="11" y="11"/>
                  </a:cxn>
                  <a:cxn ang="0">
                    <a:pos x="6" y="15"/>
                  </a:cxn>
                  <a:cxn ang="0">
                    <a:pos x="3" y="16"/>
                  </a:cxn>
                  <a:cxn ang="0">
                    <a:pos x="0" y="17"/>
                  </a:cxn>
                  <a:cxn ang="0">
                    <a:pos x="0" y="12"/>
                  </a:cxn>
                  <a:cxn ang="0">
                    <a:pos x="4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4" y="0"/>
                  </a:cxn>
                </a:cxnLst>
                <a:rect l="0" t="0" r="r" b="b"/>
                <a:pathLst>
                  <a:path w="18" h="49">
                    <a:moveTo>
                      <a:pt x="14" y="0"/>
                    </a:moveTo>
                    <a:lnTo>
                      <a:pt x="18" y="0"/>
                    </a:lnTo>
                    <a:lnTo>
                      <a:pt x="18" y="49"/>
                    </a:lnTo>
                    <a:lnTo>
                      <a:pt x="11" y="49"/>
                    </a:lnTo>
                    <a:lnTo>
                      <a:pt x="11" y="11"/>
                    </a:lnTo>
                    <a:lnTo>
                      <a:pt x="6" y="15"/>
                    </a:lnTo>
                    <a:lnTo>
                      <a:pt x="3" y="16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4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82" name="Freeform 62"/>
              <p:cNvSpPr>
                <a:spLocks noEditPoints="1"/>
              </p:cNvSpPr>
              <p:nvPr/>
            </p:nvSpPr>
            <p:spPr bwMode="auto">
              <a:xfrm>
                <a:off x="2105" y="3839"/>
                <a:ext cx="33" cy="49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12" y="6"/>
                  </a:cxn>
                  <a:cxn ang="0">
                    <a:pos x="10" y="9"/>
                  </a:cxn>
                  <a:cxn ang="0">
                    <a:pos x="8" y="12"/>
                  </a:cxn>
                  <a:cxn ang="0">
                    <a:pos x="7" y="17"/>
                  </a:cxn>
                  <a:cxn ang="0">
                    <a:pos x="7" y="24"/>
                  </a:cxn>
                  <a:cxn ang="0">
                    <a:pos x="7" y="31"/>
                  </a:cxn>
                  <a:cxn ang="0">
                    <a:pos x="8" y="37"/>
                  </a:cxn>
                  <a:cxn ang="0">
                    <a:pos x="10" y="41"/>
                  </a:cxn>
                  <a:cxn ang="0">
                    <a:pos x="12" y="44"/>
                  </a:cxn>
                  <a:cxn ang="0">
                    <a:pos x="17" y="44"/>
                  </a:cxn>
                  <a:cxn ang="0">
                    <a:pos x="21" y="44"/>
                  </a:cxn>
                  <a:cxn ang="0">
                    <a:pos x="23" y="41"/>
                  </a:cxn>
                  <a:cxn ang="0">
                    <a:pos x="25" y="37"/>
                  </a:cxn>
                  <a:cxn ang="0">
                    <a:pos x="26" y="31"/>
                  </a:cxn>
                  <a:cxn ang="0">
                    <a:pos x="26" y="24"/>
                  </a:cxn>
                  <a:cxn ang="0">
                    <a:pos x="26" y="17"/>
                  </a:cxn>
                  <a:cxn ang="0">
                    <a:pos x="25" y="13"/>
                  </a:cxn>
                  <a:cxn ang="0">
                    <a:pos x="23" y="9"/>
                  </a:cxn>
                  <a:cxn ang="0">
                    <a:pos x="21" y="6"/>
                  </a:cxn>
                  <a:cxn ang="0">
                    <a:pos x="17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1"/>
                  </a:cxn>
                  <a:cxn ang="0">
                    <a:pos x="26" y="4"/>
                  </a:cxn>
                  <a:cxn ang="0">
                    <a:pos x="29" y="6"/>
                  </a:cxn>
                  <a:cxn ang="0">
                    <a:pos x="30" y="9"/>
                  </a:cxn>
                  <a:cxn ang="0">
                    <a:pos x="32" y="13"/>
                  </a:cxn>
                  <a:cxn ang="0">
                    <a:pos x="32" y="19"/>
                  </a:cxn>
                  <a:cxn ang="0">
                    <a:pos x="33" y="24"/>
                  </a:cxn>
                  <a:cxn ang="0">
                    <a:pos x="32" y="33"/>
                  </a:cxn>
                  <a:cxn ang="0">
                    <a:pos x="30" y="39"/>
                  </a:cxn>
                  <a:cxn ang="0">
                    <a:pos x="29" y="44"/>
                  </a:cxn>
                  <a:cxn ang="0">
                    <a:pos x="25" y="48"/>
                  </a:cxn>
                  <a:cxn ang="0">
                    <a:pos x="22" y="49"/>
                  </a:cxn>
                  <a:cxn ang="0">
                    <a:pos x="17" y="49"/>
                  </a:cxn>
                  <a:cxn ang="0">
                    <a:pos x="12" y="49"/>
                  </a:cxn>
                  <a:cxn ang="0">
                    <a:pos x="8" y="48"/>
                  </a:cxn>
                  <a:cxn ang="0">
                    <a:pos x="6" y="45"/>
                  </a:cxn>
                  <a:cxn ang="0">
                    <a:pos x="3" y="39"/>
                  </a:cxn>
                  <a:cxn ang="0">
                    <a:pos x="1" y="33"/>
                  </a:cxn>
                  <a:cxn ang="0">
                    <a:pos x="0" y="24"/>
                  </a:cxn>
                  <a:cxn ang="0">
                    <a:pos x="1" y="17"/>
                  </a:cxn>
                  <a:cxn ang="0">
                    <a:pos x="3" y="11"/>
                  </a:cxn>
                  <a:cxn ang="0">
                    <a:pos x="4" y="6"/>
                  </a:cxn>
                  <a:cxn ang="0">
                    <a:pos x="7" y="2"/>
                  </a:cxn>
                  <a:cxn ang="0">
                    <a:pos x="11" y="1"/>
                  </a:cxn>
                  <a:cxn ang="0">
                    <a:pos x="17" y="0"/>
                  </a:cxn>
                </a:cxnLst>
                <a:rect l="0" t="0" r="r" b="b"/>
                <a:pathLst>
                  <a:path w="33" h="49">
                    <a:moveTo>
                      <a:pt x="17" y="5"/>
                    </a:moveTo>
                    <a:lnTo>
                      <a:pt x="12" y="6"/>
                    </a:lnTo>
                    <a:lnTo>
                      <a:pt x="10" y="9"/>
                    </a:lnTo>
                    <a:lnTo>
                      <a:pt x="8" y="12"/>
                    </a:lnTo>
                    <a:lnTo>
                      <a:pt x="7" y="17"/>
                    </a:lnTo>
                    <a:lnTo>
                      <a:pt x="7" y="24"/>
                    </a:lnTo>
                    <a:lnTo>
                      <a:pt x="7" y="31"/>
                    </a:lnTo>
                    <a:lnTo>
                      <a:pt x="8" y="37"/>
                    </a:lnTo>
                    <a:lnTo>
                      <a:pt x="10" y="41"/>
                    </a:lnTo>
                    <a:lnTo>
                      <a:pt x="12" y="44"/>
                    </a:lnTo>
                    <a:lnTo>
                      <a:pt x="17" y="44"/>
                    </a:lnTo>
                    <a:lnTo>
                      <a:pt x="21" y="44"/>
                    </a:lnTo>
                    <a:lnTo>
                      <a:pt x="23" y="41"/>
                    </a:lnTo>
                    <a:lnTo>
                      <a:pt x="25" y="37"/>
                    </a:lnTo>
                    <a:lnTo>
                      <a:pt x="26" y="31"/>
                    </a:lnTo>
                    <a:lnTo>
                      <a:pt x="26" y="24"/>
                    </a:lnTo>
                    <a:lnTo>
                      <a:pt x="26" y="17"/>
                    </a:lnTo>
                    <a:lnTo>
                      <a:pt x="25" y="13"/>
                    </a:lnTo>
                    <a:lnTo>
                      <a:pt x="23" y="9"/>
                    </a:lnTo>
                    <a:lnTo>
                      <a:pt x="21" y="6"/>
                    </a:lnTo>
                    <a:lnTo>
                      <a:pt x="17" y="5"/>
                    </a:lnTo>
                    <a:close/>
                    <a:moveTo>
                      <a:pt x="17" y="0"/>
                    </a:moveTo>
                    <a:lnTo>
                      <a:pt x="21" y="0"/>
                    </a:lnTo>
                    <a:lnTo>
                      <a:pt x="23" y="1"/>
                    </a:lnTo>
                    <a:lnTo>
                      <a:pt x="26" y="4"/>
                    </a:lnTo>
                    <a:lnTo>
                      <a:pt x="29" y="6"/>
                    </a:lnTo>
                    <a:lnTo>
                      <a:pt x="30" y="9"/>
                    </a:lnTo>
                    <a:lnTo>
                      <a:pt x="32" y="13"/>
                    </a:lnTo>
                    <a:lnTo>
                      <a:pt x="32" y="19"/>
                    </a:lnTo>
                    <a:lnTo>
                      <a:pt x="33" y="24"/>
                    </a:lnTo>
                    <a:lnTo>
                      <a:pt x="32" y="33"/>
                    </a:lnTo>
                    <a:lnTo>
                      <a:pt x="30" y="39"/>
                    </a:lnTo>
                    <a:lnTo>
                      <a:pt x="29" y="44"/>
                    </a:lnTo>
                    <a:lnTo>
                      <a:pt x="25" y="48"/>
                    </a:lnTo>
                    <a:lnTo>
                      <a:pt x="22" y="49"/>
                    </a:lnTo>
                    <a:lnTo>
                      <a:pt x="17" y="49"/>
                    </a:lnTo>
                    <a:lnTo>
                      <a:pt x="12" y="49"/>
                    </a:lnTo>
                    <a:lnTo>
                      <a:pt x="8" y="48"/>
                    </a:lnTo>
                    <a:lnTo>
                      <a:pt x="6" y="45"/>
                    </a:lnTo>
                    <a:lnTo>
                      <a:pt x="3" y="39"/>
                    </a:lnTo>
                    <a:lnTo>
                      <a:pt x="1" y="33"/>
                    </a:lnTo>
                    <a:lnTo>
                      <a:pt x="0" y="24"/>
                    </a:lnTo>
                    <a:lnTo>
                      <a:pt x="1" y="17"/>
                    </a:lnTo>
                    <a:lnTo>
                      <a:pt x="3" y="11"/>
                    </a:lnTo>
                    <a:lnTo>
                      <a:pt x="4" y="6"/>
                    </a:lnTo>
                    <a:lnTo>
                      <a:pt x="7" y="2"/>
                    </a:lnTo>
                    <a:lnTo>
                      <a:pt x="11" y="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83" name="Freeform 63"/>
              <p:cNvSpPr>
                <a:spLocks/>
              </p:cNvSpPr>
              <p:nvPr/>
            </p:nvSpPr>
            <p:spPr bwMode="auto">
              <a:xfrm>
                <a:off x="2288" y="3839"/>
                <a:ext cx="18" cy="49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8" y="0"/>
                  </a:cxn>
                  <a:cxn ang="0">
                    <a:pos x="18" y="49"/>
                  </a:cxn>
                  <a:cxn ang="0">
                    <a:pos x="12" y="49"/>
                  </a:cxn>
                  <a:cxn ang="0">
                    <a:pos x="12" y="11"/>
                  </a:cxn>
                  <a:cxn ang="0">
                    <a:pos x="7" y="15"/>
                  </a:cxn>
                  <a:cxn ang="0">
                    <a:pos x="3" y="16"/>
                  </a:cxn>
                  <a:cxn ang="0">
                    <a:pos x="0" y="17"/>
                  </a:cxn>
                  <a:cxn ang="0">
                    <a:pos x="0" y="12"/>
                  </a:cxn>
                  <a:cxn ang="0">
                    <a:pos x="5" y="9"/>
                  </a:cxn>
                  <a:cxn ang="0">
                    <a:pos x="9" y="6"/>
                  </a:cxn>
                  <a:cxn ang="0">
                    <a:pos x="12" y="2"/>
                  </a:cxn>
                  <a:cxn ang="0">
                    <a:pos x="14" y="0"/>
                  </a:cxn>
                </a:cxnLst>
                <a:rect l="0" t="0" r="r" b="b"/>
                <a:pathLst>
                  <a:path w="18" h="49">
                    <a:moveTo>
                      <a:pt x="14" y="0"/>
                    </a:moveTo>
                    <a:lnTo>
                      <a:pt x="18" y="0"/>
                    </a:lnTo>
                    <a:lnTo>
                      <a:pt x="18" y="49"/>
                    </a:lnTo>
                    <a:lnTo>
                      <a:pt x="12" y="49"/>
                    </a:lnTo>
                    <a:lnTo>
                      <a:pt x="12" y="11"/>
                    </a:lnTo>
                    <a:lnTo>
                      <a:pt x="7" y="15"/>
                    </a:lnTo>
                    <a:lnTo>
                      <a:pt x="3" y="16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5" y="9"/>
                    </a:lnTo>
                    <a:lnTo>
                      <a:pt x="9" y="6"/>
                    </a:lnTo>
                    <a:lnTo>
                      <a:pt x="12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84" name="Freeform 64"/>
              <p:cNvSpPr>
                <a:spLocks/>
              </p:cNvSpPr>
              <p:nvPr/>
            </p:nvSpPr>
            <p:spPr bwMode="auto">
              <a:xfrm>
                <a:off x="2321" y="3839"/>
                <a:ext cx="33" cy="4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0" y="0"/>
                  </a:cxn>
                  <a:cxn ang="0">
                    <a:pos x="25" y="1"/>
                  </a:cxn>
                  <a:cxn ang="0">
                    <a:pos x="27" y="4"/>
                  </a:cxn>
                  <a:cxn ang="0">
                    <a:pos x="30" y="6"/>
                  </a:cxn>
                  <a:cxn ang="0">
                    <a:pos x="31" y="9"/>
                  </a:cxn>
                  <a:cxn ang="0">
                    <a:pos x="31" y="13"/>
                  </a:cxn>
                  <a:cxn ang="0">
                    <a:pos x="30" y="19"/>
                  </a:cxn>
                  <a:cxn ang="0">
                    <a:pos x="29" y="22"/>
                  </a:cxn>
                  <a:cxn ang="0">
                    <a:pos x="27" y="26"/>
                  </a:cxn>
                  <a:cxn ang="0">
                    <a:pos x="25" y="27"/>
                  </a:cxn>
                  <a:cxn ang="0">
                    <a:pos x="22" y="30"/>
                  </a:cxn>
                  <a:cxn ang="0">
                    <a:pos x="18" y="34"/>
                  </a:cxn>
                  <a:cxn ang="0">
                    <a:pos x="15" y="37"/>
                  </a:cxn>
                  <a:cxn ang="0">
                    <a:pos x="12" y="38"/>
                  </a:cxn>
                  <a:cxn ang="0">
                    <a:pos x="11" y="39"/>
                  </a:cxn>
                  <a:cxn ang="0">
                    <a:pos x="8" y="42"/>
                  </a:cxn>
                  <a:cxn ang="0">
                    <a:pos x="33" y="42"/>
                  </a:cxn>
                  <a:cxn ang="0">
                    <a:pos x="33" y="49"/>
                  </a:cxn>
                  <a:cxn ang="0">
                    <a:pos x="0" y="49"/>
                  </a:cxn>
                  <a:cxn ang="0">
                    <a:pos x="1" y="45"/>
                  </a:cxn>
                  <a:cxn ang="0">
                    <a:pos x="3" y="41"/>
                  </a:cxn>
                  <a:cxn ang="0">
                    <a:pos x="4" y="38"/>
                  </a:cxn>
                  <a:cxn ang="0">
                    <a:pos x="8" y="34"/>
                  </a:cxn>
                  <a:cxn ang="0">
                    <a:pos x="12" y="31"/>
                  </a:cxn>
                  <a:cxn ang="0">
                    <a:pos x="16" y="27"/>
                  </a:cxn>
                  <a:cxn ang="0">
                    <a:pos x="20" y="23"/>
                  </a:cxn>
                  <a:cxn ang="0">
                    <a:pos x="23" y="20"/>
                  </a:cxn>
                  <a:cxn ang="0">
                    <a:pos x="25" y="17"/>
                  </a:cxn>
                  <a:cxn ang="0">
                    <a:pos x="25" y="13"/>
                  </a:cxn>
                  <a:cxn ang="0">
                    <a:pos x="25" y="11"/>
                  </a:cxn>
                  <a:cxn ang="0">
                    <a:pos x="23" y="8"/>
                  </a:cxn>
                  <a:cxn ang="0">
                    <a:pos x="20" y="6"/>
                  </a:cxn>
                  <a:cxn ang="0">
                    <a:pos x="16" y="5"/>
                  </a:cxn>
                  <a:cxn ang="0">
                    <a:pos x="12" y="6"/>
                  </a:cxn>
                  <a:cxn ang="0">
                    <a:pos x="9" y="8"/>
                  </a:cxn>
                  <a:cxn ang="0">
                    <a:pos x="8" y="11"/>
                  </a:cxn>
                  <a:cxn ang="0">
                    <a:pos x="7" y="15"/>
                  </a:cxn>
                  <a:cxn ang="0">
                    <a:pos x="1" y="13"/>
                  </a:cxn>
                  <a:cxn ang="0">
                    <a:pos x="1" y="9"/>
                  </a:cxn>
                  <a:cxn ang="0">
                    <a:pos x="4" y="6"/>
                  </a:cxn>
                  <a:cxn ang="0">
                    <a:pos x="5" y="4"/>
                  </a:cxn>
                  <a:cxn ang="0">
                    <a:pos x="8" y="1"/>
                  </a:cxn>
                  <a:cxn ang="0">
                    <a:pos x="12" y="0"/>
                  </a:cxn>
                  <a:cxn ang="0">
                    <a:pos x="16" y="0"/>
                  </a:cxn>
                </a:cxnLst>
                <a:rect l="0" t="0" r="r" b="b"/>
                <a:pathLst>
                  <a:path w="33" h="49">
                    <a:moveTo>
                      <a:pt x="16" y="0"/>
                    </a:moveTo>
                    <a:lnTo>
                      <a:pt x="20" y="0"/>
                    </a:lnTo>
                    <a:lnTo>
                      <a:pt x="25" y="1"/>
                    </a:lnTo>
                    <a:lnTo>
                      <a:pt x="27" y="4"/>
                    </a:lnTo>
                    <a:lnTo>
                      <a:pt x="30" y="6"/>
                    </a:lnTo>
                    <a:lnTo>
                      <a:pt x="31" y="9"/>
                    </a:lnTo>
                    <a:lnTo>
                      <a:pt x="31" y="13"/>
                    </a:lnTo>
                    <a:lnTo>
                      <a:pt x="30" y="19"/>
                    </a:lnTo>
                    <a:lnTo>
                      <a:pt x="29" y="22"/>
                    </a:lnTo>
                    <a:lnTo>
                      <a:pt x="27" y="26"/>
                    </a:lnTo>
                    <a:lnTo>
                      <a:pt x="25" y="27"/>
                    </a:lnTo>
                    <a:lnTo>
                      <a:pt x="22" y="30"/>
                    </a:lnTo>
                    <a:lnTo>
                      <a:pt x="18" y="34"/>
                    </a:lnTo>
                    <a:lnTo>
                      <a:pt x="15" y="37"/>
                    </a:lnTo>
                    <a:lnTo>
                      <a:pt x="12" y="38"/>
                    </a:lnTo>
                    <a:lnTo>
                      <a:pt x="11" y="39"/>
                    </a:lnTo>
                    <a:lnTo>
                      <a:pt x="8" y="42"/>
                    </a:lnTo>
                    <a:lnTo>
                      <a:pt x="33" y="42"/>
                    </a:lnTo>
                    <a:lnTo>
                      <a:pt x="33" y="49"/>
                    </a:lnTo>
                    <a:lnTo>
                      <a:pt x="0" y="49"/>
                    </a:lnTo>
                    <a:lnTo>
                      <a:pt x="1" y="45"/>
                    </a:lnTo>
                    <a:lnTo>
                      <a:pt x="3" y="41"/>
                    </a:lnTo>
                    <a:lnTo>
                      <a:pt x="4" y="38"/>
                    </a:lnTo>
                    <a:lnTo>
                      <a:pt x="8" y="34"/>
                    </a:lnTo>
                    <a:lnTo>
                      <a:pt x="12" y="31"/>
                    </a:lnTo>
                    <a:lnTo>
                      <a:pt x="16" y="27"/>
                    </a:lnTo>
                    <a:lnTo>
                      <a:pt x="20" y="23"/>
                    </a:lnTo>
                    <a:lnTo>
                      <a:pt x="23" y="20"/>
                    </a:lnTo>
                    <a:lnTo>
                      <a:pt x="25" y="17"/>
                    </a:lnTo>
                    <a:lnTo>
                      <a:pt x="25" y="13"/>
                    </a:lnTo>
                    <a:lnTo>
                      <a:pt x="25" y="11"/>
                    </a:lnTo>
                    <a:lnTo>
                      <a:pt x="23" y="8"/>
                    </a:lnTo>
                    <a:lnTo>
                      <a:pt x="20" y="6"/>
                    </a:lnTo>
                    <a:lnTo>
                      <a:pt x="16" y="5"/>
                    </a:lnTo>
                    <a:lnTo>
                      <a:pt x="12" y="6"/>
                    </a:lnTo>
                    <a:lnTo>
                      <a:pt x="9" y="8"/>
                    </a:lnTo>
                    <a:lnTo>
                      <a:pt x="8" y="11"/>
                    </a:lnTo>
                    <a:lnTo>
                      <a:pt x="7" y="15"/>
                    </a:lnTo>
                    <a:lnTo>
                      <a:pt x="1" y="13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85" name="Freeform 65"/>
              <p:cNvSpPr>
                <a:spLocks/>
              </p:cNvSpPr>
              <p:nvPr/>
            </p:nvSpPr>
            <p:spPr bwMode="auto">
              <a:xfrm>
                <a:off x="2511" y="3839"/>
                <a:ext cx="17" cy="49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7" y="0"/>
                  </a:cxn>
                  <a:cxn ang="0">
                    <a:pos x="17" y="49"/>
                  </a:cxn>
                  <a:cxn ang="0">
                    <a:pos x="11" y="49"/>
                  </a:cxn>
                  <a:cxn ang="0">
                    <a:pos x="11" y="11"/>
                  </a:cxn>
                  <a:cxn ang="0">
                    <a:pos x="5" y="15"/>
                  </a:cxn>
                  <a:cxn ang="0">
                    <a:pos x="2" y="16"/>
                  </a:cxn>
                  <a:cxn ang="0">
                    <a:pos x="0" y="17"/>
                  </a:cxn>
                  <a:cxn ang="0">
                    <a:pos x="0" y="12"/>
                  </a:cxn>
                  <a:cxn ang="0">
                    <a:pos x="4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3" y="0"/>
                  </a:cxn>
                </a:cxnLst>
                <a:rect l="0" t="0" r="r" b="b"/>
                <a:pathLst>
                  <a:path w="17" h="49">
                    <a:moveTo>
                      <a:pt x="13" y="0"/>
                    </a:moveTo>
                    <a:lnTo>
                      <a:pt x="17" y="0"/>
                    </a:lnTo>
                    <a:lnTo>
                      <a:pt x="17" y="49"/>
                    </a:lnTo>
                    <a:lnTo>
                      <a:pt x="11" y="49"/>
                    </a:lnTo>
                    <a:lnTo>
                      <a:pt x="11" y="11"/>
                    </a:lnTo>
                    <a:lnTo>
                      <a:pt x="5" y="15"/>
                    </a:lnTo>
                    <a:lnTo>
                      <a:pt x="2" y="16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4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86" name="Freeform 66"/>
              <p:cNvSpPr>
                <a:spLocks noEditPoints="1"/>
              </p:cNvSpPr>
              <p:nvPr/>
            </p:nvSpPr>
            <p:spPr bwMode="auto">
              <a:xfrm>
                <a:off x="2542" y="3840"/>
                <a:ext cx="35" cy="48"/>
              </a:xfrm>
              <a:custGeom>
                <a:avLst/>
                <a:gdLst/>
                <a:ahLst/>
                <a:cxnLst>
                  <a:cxn ang="0">
                    <a:pos x="22" y="12"/>
                  </a:cxn>
                  <a:cxn ang="0">
                    <a:pos x="8" y="30"/>
                  </a:cxn>
                  <a:cxn ang="0">
                    <a:pos x="22" y="30"/>
                  </a:cxn>
                  <a:cxn ang="0">
                    <a:pos x="22" y="12"/>
                  </a:cxn>
                  <a:cxn ang="0">
                    <a:pos x="24" y="0"/>
                  </a:cxn>
                  <a:cxn ang="0">
                    <a:pos x="29" y="0"/>
                  </a:cxn>
                  <a:cxn ang="0">
                    <a:pos x="29" y="30"/>
                  </a:cxn>
                  <a:cxn ang="0">
                    <a:pos x="35" y="30"/>
                  </a:cxn>
                  <a:cxn ang="0">
                    <a:pos x="35" y="37"/>
                  </a:cxn>
                  <a:cxn ang="0">
                    <a:pos x="29" y="37"/>
                  </a:cxn>
                  <a:cxn ang="0">
                    <a:pos x="29" y="48"/>
                  </a:cxn>
                  <a:cxn ang="0">
                    <a:pos x="22" y="48"/>
                  </a:cxn>
                  <a:cxn ang="0">
                    <a:pos x="22" y="37"/>
                  </a:cxn>
                  <a:cxn ang="0">
                    <a:pos x="0" y="37"/>
                  </a:cxn>
                  <a:cxn ang="0">
                    <a:pos x="0" y="30"/>
                  </a:cxn>
                  <a:cxn ang="0">
                    <a:pos x="24" y="0"/>
                  </a:cxn>
                </a:cxnLst>
                <a:rect l="0" t="0" r="r" b="b"/>
                <a:pathLst>
                  <a:path w="35" h="48">
                    <a:moveTo>
                      <a:pt x="22" y="12"/>
                    </a:moveTo>
                    <a:lnTo>
                      <a:pt x="8" y="30"/>
                    </a:lnTo>
                    <a:lnTo>
                      <a:pt x="22" y="30"/>
                    </a:lnTo>
                    <a:lnTo>
                      <a:pt x="22" y="12"/>
                    </a:lnTo>
                    <a:close/>
                    <a:moveTo>
                      <a:pt x="24" y="0"/>
                    </a:moveTo>
                    <a:lnTo>
                      <a:pt x="29" y="0"/>
                    </a:lnTo>
                    <a:lnTo>
                      <a:pt x="29" y="30"/>
                    </a:lnTo>
                    <a:lnTo>
                      <a:pt x="35" y="30"/>
                    </a:lnTo>
                    <a:lnTo>
                      <a:pt x="35" y="37"/>
                    </a:lnTo>
                    <a:lnTo>
                      <a:pt x="29" y="37"/>
                    </a:lnTo>
                    <a:lnTo>
                      <a:pt x="29" y="48"/>
                    </a:lnTo>
                    <a:lnTo>
                      <a:pt x="22" y="48"/>
                    </a:lnTo>
                    <a:lnTo>
                      <a:pt x="22" y="37"/>
                    </a:lnTo>
                    <a:lnTo>
                      <a:pt x="0" y="37"/>
                    </a:lnTo>
                    <a:lnTo>
                      <a:pt x="0" y="3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87" name="Line 67"/>
              <p:cNvSpPr>
                <a:spLocks noChangeShapeType="1"/>
              </p:cNvSpPr>
              <p:nvPr/>
            </p:nvSpPr>
            <p:spPr bwMode="auto">
              <a:xfrm flipV="1">
                <a:off x="967" y="2163"/>
                <a:ext cx="1" cy="166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88" name="Freeform 68"/>
              <p:cNvSpPr>
                <a:spLocks/>
              </p:cNvSpPr>
              <p:nvPr/>
            </p:nvSpPr>
            <p:spPr bwMode="auto">
              <a:xfrm>
                <a:off x="823" y="2388"/>
                <a:ext cx="31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6" y="25"/>
                  </a:cxn>
                  <a:cxn ang="0">
                    <a:pos x="26" y="0"/>
                  </a:cxn>
                  <a:cxn ang="0">
                    <a:pos x="31" y="0"/>
                  </a:cxn>
                  <a:cxn ang="0">
                    <a:pos x="17" y="32"/>
                  </a:cxn>
                  <a:cxn ang="0">
                    <a:pos x="13" y="32"/>
                  </a:cxn>
                  <a:cxn ang="0">
                    <a:pos x="0" y="0"/>
                  </a:cxn>
                </a:cxnLst>
                <a:rect l="0" t="0" r="r" b="b"/>
                <a:pathLst>
                  <a:path w="31" h="32">
                    <a:moveTo>
                      <a:pt x="0" y="0"/>
                    </a:moveTo>
                    <a:lnTo>
                      <a:pt x="5" y="0"/>
                    </a:lnTo>
                    <a:lnTo>
                      <a:pt x="16" y="25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17" y="32"/>
                    </a:lnTo>
                    <a:lnTo>
                      <a:pt x="13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89" name="Freeform 69"/>
              <p:cNvSpPr>
                <a:spLocks/>
              </p:cNvSpPr>
              <p:nvPr/>
            </p:nvSpPr>
            <p:spPr bwMode="auto">
              <a:xfrm>
                <a:off x="827" y="2330"/>
                <a:ext cx="35" cy="4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13" y="6"/>
                  </a:cxn>
                  <a:cxn ang="0">
                    <a:pos x="11" y="6"/>
                  </a:cxn>
                  <a:cxn ang="0">
                    <a:pos x="8" y="7"/>
                  </a:cxn>
                  <a:cxn ang="0">
                    <a:pos x="7" y="7"/>
                  </a:cxn>
                  <a:cxn ang="0">
                    <a:pos x="5" y="9"/>
                  </a:cxn>
                  <a:cxn ang="0">
                    <a:pos x="5" y="11"/>
                  </a:cxn>
                  <a:cxn ang="0">
                    <a:pos x="5" y="13"/>
                  </a:cxn>
                  <a:cxn ang="0">
                    <a:pos x="5" y="15"/>
                  </a:cxn>
                  <a:cxn ang="0">
                    <a:pos x="8" y="18"/>
                  </a:cxn>
                  <a:cxn ang="0">
                    <a:pos x="11" y="21"/>
                  </a:cxn>
                  <a:cxn ang="0">
                    <a:pos x="15" y="21"/>
                  </a:cxn>
                  <a:cxn ang="0">
                    <a:pos x="35" y="21"/>
                  </a:cxn>
                  <a:cxn ang="0">
                    <a:pos x="35" y="28"/>
                  </a:cxn>
                  <a:cxn ang="0">
                    <a:pos x="13" y="28"/>
                  </a:cxn>
                  <a:cxn ang="0">
                    <a:pos x="9" y="28"/>
                  </a:cxn>
                  <a:cxn ang="0">
                    <a:pos x="7" y="29"/>
                  </a:cxn>
                  <a:cxn ang="0">
                    <a:pos x="5" y="31"/>
                  </a:cxn>
                  <a:cxn ang="0">
                    <a:pos x="5" y="33"/>
                  </a:cxn>
                  <a:cxn ang="0">
                    <a:pos x="5" y="36"/>
                  </a:cxn>
                  <a:cxn ang="0">
                    <a:pos x="7" y="39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3" y="43"/>
                  </a:cxn>
                  <a:cxn ang="0">
                    <a:pos x="18" y="43"/>
                  </a:cxn>
                  <a:cxn ang="0">
                    <a:pos x="35" y="43"/>
                  </a:cxn>
                  <a:cxn ang="0">
                    <a:pos x="35" y="48"/>
                  </a:cxn>
                  <a:cxn ang="0">
                    <a:pos x="0" y="48"/>
                  </a:cxn>
                  <a:cxn ang="0">
                    <a:pos x="0" y="43"/>
                  </a:cxn>
                  <a:cxn ang="0">
                    <a:pos x="5" y="43"/>
                  </a:cxn>
                  <a:cxn ang="0">
                    <a:pos x="2" y="40"/>
                  </a:cxn>
                  <a:cxn ang="0">
                    <a:pos x="1" y="39"/>
                  </a:cxn>
                  <a:cxn ang="0">
                    <a:pos x="0" y="36"/>
                  </a:cxn>
                  <a:cxn ang="0">
                    <a:pos x="0" y="32"/>
                  </a:cxn>
                  <a:cxn ang="0">
                    <a:pos x="0" y="29"/>
                  </a:cxn>
                  <a:cxn ang="0">
                    <a:pos x="1" y="25"/>
                  </a:cxn>
                  <a:cxn ang="0">
                    <a:pos x="2" y="24"/>
                  </a:cxn>
                  <a:cxn ang="0">
                    <a:pos x="5" y="22"/>
                  </a:cxn>
                  <a:cxn ang="0">
                    <a:pos x="2" y="20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0" y="6"/>
                  </a:cxn>
                  <a:cxn ang="0">
                    <a:pos x="2" y="3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11" y="0"/>
                  </a:cxn>
                </a:cxnLst>
                <a:rect l="0" t="0" r="r" b="b"/>
                <a:pathLst>
                  <a:path w="35" h="48">
                    <a:moveTo>
                      <a:pt x="11" y="0"/>
                    </a:moveTo>
                    <a:lnTo>
                      <a:pt x="35" y="0"/>
                    </a:lnTo>
                    <a:lnTo>
                      <a:pt x="35" y="6"/>
                    </a:lnTo>
                    <a:lnTo>
                      <a:pt x="13" y="6"/>
                    </a:lnTo>
                    <a:lnTo>
                      <a:pt x="11" y="6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5" y="13"/>
                    </a:lnTo>
                    <a:lnTo>
                      <a:pt x="5" y="15"/>
                    </a:lnTo>
                    <a:lnTo>
                      <a:pt x="8" y="18"/>
                    </a:lnTo>
                    <a:lnTo>
                      <a:pt x="11" y="21"/>
                    </a:lnTo>
                    <a:lnTo>
                      <a:pt x="15" y="21"/>
                    </a:lnTo>
                    <a:lnTo>
                      <a:pt x="35" y="21"/>
                    </a:lnTo>
                    <a:lnTo>
                      <a:pt x="35" y="28"/>
                    </a:lnTo>
                    <a:lnTo>
                      <a:pt x="13" y="28"/>
                    </a:lnTo>
                    <a:lnTo>
                      <a:pt x="9" y="28"/>
                    </a:lnTo>
                    <a:lnTo>
                      <a:pt x="7" y="29"/>
                    </a:lnTo>
                    <a:lnTo>
                      <a:pt x="5" y="31"/>
                    </a:lnTo>
                    <a:lnTo>
                      <a:pt x="5" y="33"/>
                    </a:lnTo>
                    <a:lnTo>
                      <a:pt x="5" y="36"/>
                    </a:lnTo>
                    <a:lnTo>
                      <a:pt x="7" y="39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3" y="43"/>
                    </a:lnTo>
                    <a:lnTo>
                      <a:pt x="18" y="43"/>
                    </a:lnTo>
                    <a:lnTo>
                      <a:pt x="35" y="43"/>
                    </a:lnTo>
                    <a:lnTo>
                      <a:pt x="35" y="48"/>
                    </a:lnTo>
                    <a:lnTo>
                      <a:pt x="0" y="48"/>
                    </a:lnTo>
                    <a:lnTo>
                      <a:pt x="0" y="43"/>
                    </a:lnTo>
                    <a:lnTo>
                      <a:pt x="5" y="43"/>
                    </a:lnTo>
                    <a:lnTo>
                      <a:pt x="2" y="40"/>
                    </a:lnTo>
                    <a:lnTo>
                      <a:pt x="1" y="39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1" y="25"/>
                    </a:lnTo>
                    <a:lnTo>
                      <a:pt x="2" y="24"/>
                    </a:lnTo>
                    <a:lnTo>
                      <a:pt x="5" y="22"/>
                    </a:lnTo>
                    <a:lnTo>
                      <a:pt x="2" y="20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90" name="Freeform 70"/>
              <p:cNvSpPr>
                <a:spLocks noEditPoints="1"/>
              </p:cNvSpPr>
              <p:nvPr/>
            </p:nvSpPr>
            <p:spPr bwMode="auto">
              <a:xfrm>
                <a:off x="813" y="2290"/>
                <a:ext cx="51" cy="31"/>
              </a:xfrm>
              <a:custGeom>
                <a:avLst/>
                <a:gdLst/>
                <a:ahLst/>
                <a:cxnLst>
                  <a:cxn ang="0">
                    <a:pos x="32" y="6"/>
                  </a:cxn>
                  <a:cxn ang="0">
                    <a:pos x="27" y="6"/>
                  </a:cxn>
                  <a:cxn ang="0">
                    <a:pos x="25" y="7"/>
                  </a:cxn>
                  <a:cxn ang="0">
                    <a:pos x="22" y="9"/>
                  </a:cxn>
                  <a:cxn ang="0">
                    <a:pos x="19" y="11"/>
                  </a:cxn>
                  <a:cxn ang="0">
                    <a:pos x="19" y="16"/>
                  </a:cxn>
                  <a:cxn ang="0">
                    <a:pos x="19" y="18"/>
                  </a:cxn>
                  <a:cxn ang="0">
                    <a:pos x="22" y="21"/>
                  </a:cxn>
                  <a:cxn ang="0">
                    <a:pos x="25" y="22"/>
                  </a:cxn>
                  <a:cxn ang="0">
                    <a:pos x="27" y="24"/>
                  </a:cxn>
                  <a:cxn ang="0">
                    <a:pos x="32" y="24"/>
                  </a:cxn>
                  <a:cxn ang="0">
                    <a:pos x="37" y="24"/>
                  </a:cxn>
                  <a:cxn ang="0">
                    <a:pos x="40" y="22"/>
                  </a:cxn>
                  <a:cxn ang="0">
                    <a:pos x="43" y="21"/>
                  </a:cxn>
                  <a:cxn ang="0">
                    <a:pos x="44" y="18"/>
                  </a:cxn>
                  <a:cxn ang="0">
                    <a:pos x="44" y="16"/>
                  </a:cxn>
                  <a:cxn ang="0">
                    <a:pos x="44" y="11"/>
                  </a:cxn>
                  <a:cxn ang="0">
                    <a:pos x="41" y="9"/>
                  </a:cxn>
                  <a:cxn ang="0">
                    <a:pos x="38" y="7"/>
                  </a:cxn>
                  <a:cxn ang="0">
                    <a:pos x="36" y="6"/>
                  </a:cxn>
                  <a:cxn ang="0">
                    <a:pos x="32" y="6"/>
                  </a:cxn>
                  <a:cxn ang="0">
                    <a:pos x="32" y="0"/>
                  </a:cxn>
                  <a:cxn ang="0">
                    <a:pos x="37" y="0"/>
                  </a:cxn>
                  <a:cxn ang="0">
                    <a:pos x="41" y="2"/>
                  </a:cxn>
                  <a:cxn ang="0">
                    <a:pos x="45" y="5"/>
                  </a:cxn>
                  <a:cxn ang="0">
                    <a:pos x="48" y="7"/>
                  </a:cxn>
                  <a:cxn ang="0">
                    <a:pos x="49" y="11"/>
                  </a:cxn>
                  <a:cxn ang="0">
                    <a:pos x="51" y="14"/>
                  </a:cxn>
                  <a:cxn ang="0">
                    <a:pos x="49" y="18"/>
                  </a:cxn>
                  <a:cxn ang="0">
                    <a:pos x="48" y="21"/>
                  </a:cxn>
                  <a:cxn ang="0">
                    <a:pos x="44" y="24"/>
                  </a:cxn>
                  <a:cxn ang="0">
                    <a:pos x="49" y="24"/>
                  </a:cxn>
                  <a:cxn ang="0">
                    <a:pos x="49" y="31"/>
                  </a:cxn>
                  <a:cxn ang="0">
                    <a:pos x="0" y="31"/>
                  </a:cxn>
                  <a:cxn ang="0">
                    <a:pos x="0" y="24"/>
                  </a:cxn>
                  <a:cxn ang="0">
                    <a:pos x="19" y="24"/>
                  </a:cxn>
                  <a:cxn ang="0">
                    <a:pos x="15" y="21"/>
                  </a:cxn>
                  <a:cxn ang="0">
                    <a:pos x="14" y="18"/>
                  </a:cxn>
                  <a:cxn ang="0">
                    <a:pos x="14" y="14"/>
                  </a:cxn>
                  <a:cxn ang="0">
                    <a:pos x="14" y="11"/>
                  </a:cxn>
                  <a:cxn ang="0">
                    <a:pos x="15" y="9"/>
                  </a:cxn>
                  <a:cxn ang="0">
                    <a:pos x="16" y="6"/>
                  </a:cxn>
                  <a:cxn ang="0">
                    <a:pos x="18" y="3"/>
                  </a:cxn>
                  <a:cxn ang="0">
                    <a:pos x="21" y="2"/>
                  </a:cxn>
                  <a:cxn ang="0">
                    <a:pos x="23" y="0"/>
                  </a:cxn>
                  <a:cxn ang="0">
                    <a:pos x="27" y="0"/>
                  </a:cxn>
                  <a:cxn ang="0">
                    <a:pos x="32" y="0"/>
                  </a:cxn>
                </a:cxnLst>
                <a:rect l="0" t="0" r="r" b="b"/>
                <a:pathLst>
                  <a:path w="51" h="31">
                    <a:moveTo>
                      <a:pt x="32" y="6"/>
                    </a:moveTo>
                    <a:lnTo>
                      <a:pt x="27" y="6"/>
                    </a:lnTo>
                    <a:lnTo>
                      <a:pt x="25" y="7"/>
                    </a:lnTo>
                    <a:lnTo>
                      <a:pt x="22" y="9"/>
                    </a:lnTo>
                    <a:lnTo>
                      <a:pt x="19" y="11"/>
                    </a:lnTo>
                    <a:lnTo>
                      <a:pt x="19" y="16"/>
                    </a:lnTo>
                    <a:lnTo>
                      <a:pt x="19" y="18"/>
                    </a:lnTo>
                    <a:lnTo>
                      <a:pt x="22" y="21"/>
                    </a:lnTo>
                    <a:lnTo>
                      <a:pt x="25" y="22"/>
                    </a:lnTo>
                    <a:lnTo>
                      <a:pt x="27" y="24"/>
                    </a:lnTo>
                    <a:lnTo>
                      <a:pt x="32" y="24"/>
                    </a:lnTo>
                    <a:lnTo>
                      <a:pt x="37" y="24"/>
                    </a:lnTo>
                    <a:lnTo>
                      <a:pt x="40" y="22"/>
                    </a:lnTo>
                    <a:lnTo>
                      <a:pt x="43" y="21"/>
                    </a:lnTo>
                    <a:lnTo>
                      <a:pt x="44" y="18"/>
                    </a:lnTo>
                    <a:lnTo>
                      <a:pt x="44" y="16"/>
                    </a:lnTo>
                    <a:lnTo>
                      <a:pt x="44" y="11"/>
                    </a:lnTo>
                    <a:lnTo>
                      <a:pt x="41" y="9"/>
                    </a:lnTo>
                    <a:lnTo>
                      <a:pt x="38" y="7"/>
                    </a:lnTo>
                    <a:lnTo>
                      <a:pt x="36" y="6"/>
                    </a:lnTo>
                    <a:lnTo>
                      <a:pt x="32" y="6"/>
                    </a:lnTo>
                    <a:close/>
                    <a:moveTo>
                      <a:pt x="32" y="0"/>
                    </a:moveTo>
                    <a:lnTo>
                      <a:pt x="37" y="0"/>
                    </a:lnTo>
                    <a:lnTo>
                      <a:pt x="41" y="2"/>
                    </a:lnTo>
                    <a:lnTo>
                      <a:pt x="45" y="5"/>
                    </a:lnTo>
                    <a:lnTo>
                      <a:pt x="48" y="7"/>
                    </a:lnTo>
                    <a:lnTo>
                      <a:pt x="49" y="11"/>
                    </a:lnTo>
                    <a:lnTo>
                      <a:pt x="51" y="14"/>
                    </a:lnTo>
                    <a:lnTo>
                      <a:pt x="49" y="18"/>
                    </a:lnTo>
                    <a:lnTo>
                      <a:pt x="48" y="21"/>
                    </a:lnTo>
                    <a:lnTo>
                      <a:pt x="44" y="24"/>
                    </a:lnTo>
                    <a:lnTo>
                      <a:pt x="49" y="24"/>
                    </a:lnTo>
                    <a:lnTo>
                      <a:pt x="49" y="31"/>
                    </a:lnTo>
                    <a:lnTo>
                      <a:pt x="0" y="31"/>
                    </a:lnTo>
                    <a:lnTo>
                      <a:pt x="0" y="24"/>
                    </a:lnTo>
                    <a:lnTo>
                      <a:pt x="19" y="24"/>
                    </a:lnTo>
                    <a:lnTo>
                      <a:pt x="15" y="21"/>
                    </a:lnTo>
                    <a:lnTo>
                      <a:pt x="14" y="18"/>
                    </a:lnTo>
                    <a:lnTo>
                      <a:pt x="14" y="14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6" y="6"/>
                    </a:lnTo>
                    <a:lnTo>
                      <a:pt x="18" y="3"/>
                    </a:lnTo>
                    <a:lnTo>
                      <a:pt x="21" y="2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91" name="Freeform 71"/>
              <p:cNvSpPr>
                <a:spLocks noEditPoints="1"/>
              </p:cNvSpPr>
              <p:nvPr/>
            </p:nvSpPr>
            <p:spPr bwMode="auto">
              <a:xfrm>
                <a:off x="813" y="2252"/>
                <a:ext cx="51" cy="30"/>
              </a:xfrm>
              <a:custGeom>
                <a:avLst/>
                <a:gdLst/>
                <a:ahLst/>
                <a:cxnLst>
                  <a:cxn ang="0">
                    <a:pos x="32" y="7"/>
                  </a:cxn>
                  <a:cxn ang="0">
                    <a:pos x="27" y="7"/>
                  </a:cxn>
                  <a:cxn ang="0">
                    <a:pos x="25" y="8"/>
                  </a:cxn>
                  <a:cxn ang="0">
                    <a:pos x="22" y="10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9" y="19"/>
                  </a:cxn>
                  <a:cxn ang="0">
                    <a:pos x="22" y="22"/>
                  </a:cxn>
                  <a:cxn ang="0">
                    <a:pos x="25" y="23"/>
                  </a:cxn>
                  <a:cxn ang="0">
                    <a:pos x="27" y="25"/>
                  </a:cxn>
                  <a:cxn ang="0">
                    <a:pos x="32" y="25"/>
                  </a:cxn>
                  <a:cxn ang="0">
                    <a:pos x="37" y="23"/>
                  </a:cxn>
                  <a:cxn ang="0">
                    <a:pos x="40" y="23"/>
                  </a:cxn>
                  <a:cxn ang="0">
                    <a:pos x="43" y="21"/>
                  </a:cxn>
                  <a:cxn ang="0">
                    <a:pos x="44" y="18"/>
                  </a:cxn>
                  <a:cxn ang="0">
                    <a:pos x="44" y="15"/>
                  </a:cxn>
                  <a:cxn ang="0">
                    <a:pos x="44" y="12"/>
                  </a:cxn>
                  <a:cxn ang="0">
                    <a:pos x="41" y="10"/>
                  </a:cxn>
                  <a:cxn ang="0">
                    <a:pos x="38" y="8"/>
                  </a:cxn>
                  <a:cxn ang="0">
                    <a:pos x="36" y="7"/>
                  </a:cxn>
                  <a:cxn ang="0">
                    <a:pos x="32" y="7"/>
                  </a:cxn>
                  <a:cxn ang="0">
                    <a:pos x="32" y="0"/>
                  </a:cxn>
                  <a:cxn ang="0">
                    <a:pos x="37" y="0"/>
                  </a:cxn>
                  <a:cxn ang="0">
                    <a:pos x="41" y="1"/>
                  </a:cxn>
                  <a:cxn ang="0">
                    <a:pos x="45" y="4"/>
                  </a:cxn>
                  <a:cxn ang="0">
                    <a:pos x="48" y="7"/>
                  </a:cxn>
                  <a:cxn ang="0">
                    <a:pos x="49" y="11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8" y="22"/>
                  </a:cxn>
                  <a:cxn ang="0">
                    <a:pos x="44" y="25"/>
                  </a:cxn>
                  <a:cxn ang="0">
                    <a:pos x="49" y="25"/>
                  </a:cxn>
                  <a:cxn ang="0">
                    <a:pos x="49" y="30"/>
                  </a:cxn>
                  <a:cxn ang="0">
                    <a:pos x="0" y="30"/>
                  </a:cxn>
                  <a:cxn ang="0">
                    <a:pos x="0" y="25"/>
                  </a:cxn>
                  <a:cxn ang="0">
                    <a:pos x="19" y="25"/>
                  </a:cxn>
                  <a:cxn ang="0">
                    <a:pos x="15" y="22"/>
                  </a:cxn>
                  <a:cxn ang="0">
                    <a:pos x="14" y="18"/>
                  </a:cxn>
                  <a:cxn ang="0">
                    <a:pos x="14" y="15"/>
                  </a:cxn>
                  <a:cxn ang="0">
                    <a:pos x="14" y="12"/>
                  </a:cxn>
                  <a:cxn ang="0">
                    <a:pos x="15" y="8"/>
                  </a:cxn>
                  <a:cxn ang="0">
                    <a:pos x="16" y="5"/>
                  </a:cxn>
                  <a:cxn ang="0">
                    <a:pos x="18" y="4"/>
                  </a:cxn>
                  <a:cxn ang="0">
                    <a:pos x="21" y="3"/>
                  </a:cxn>
                  <a:cxn ang="0">
                    <a:pos x="23" y="1"/>
                  </a:cxn>
                  <a:cxn ang="0">
                    <a:pos x="27" y="0"/>
                  </a:cxn>
                  <a:cxn ang="0">
                    <a:pos x="32" y="0"/>
                  </a:cxn>
                </a:cxnLst>
                <a:rect l="0" t="0" r="r" b="b"/>
                <a:pathLst>
                  <a:path w="51" h="30">
                    <a:moveTo>
                      <a:pt x="32" y="7"/>
                    </a:moveTo>
                    <a:lnTo>
                      <a:pt x="27" y="7"/>
                    </a:lnTo>
                    <a:lnTo>
                      <a:pt x="25" y="8"/>
                    </a:lnTo>
                    <a:lnTo>
                      <a:pt x="22" y="10"/>
                    </a:lnTo>
                    <a:lnTo>
                      <a:pt x="19" y="12"/>
                    </a:lnTo>
                    <a:lnTo>
                      <a:pt x="19" y="15"/>
                    </a:lnTo>
                    <a:lnTo>
                      <a:pt x="19" y="19"/>
                    </a:lnTo>
                    <a:lnTo>
                      <a:pt x="22" y="22"/>
                    </a:lnTo>
                    <a:lnTo>
                      <a:pt x="25" y="23"/>
                    </a:lnTo>
                    <a:lnTo>
                      <a:pt x="27" y="25"/>
                    </a:lnTo>
                    <a:lnTo>
                      <a:pt x="32" y="25"/>
                    </a:lnTo>
                    <a:lnTo>
                      <a:pt x="37" y="23"/>
                    </a:lnTo>
                    <a:lnTo>
                      <a:pt x="40" y="23"/>
                    </a:lnTo>
                    <a:lnTo>
                      <a:pt x="43" y="21"/>
                    </a:lnTo>
                    <a:lnTo>
                      <a:pt x="44" y="18"/>
                    </a:lnTo>
                    <a:lnTo>
                      <a:pt x="44" y="15"/>
                    </a:lnTo>
                    <a:lnTo>
                      <a:pt x="44" y="12"/>
                    </a:lnTo>
                    <a:lnTo>
                      <a:pt x="41" y="10"/>
                    </a:lnTo>
                    <a:lnTo>
                      <a:pt x="38" y="8"/>
                    </a:lnTo>
                    <a:lnTo>
                      <a:pt x="36" y="7"/>
                    </a:lnTo>
                    <a:lnTo>
                      <a:pt x="32" y="7"/>
                    </a:lnTo>
                    <a:close/>
                    <a:moveTo>
                      <a:pt x="32" y="0"/>
                    </a:moveTo>
                    <a:lnTo>
                      <a:pt x="37" y="0"/>
                    </a:lnTo>
                    <a:lnTo>
                      <a:pt x="41" y="1"/>
                    </a:lnTo>
                    <a:lnTo>
                      <a:pt x="45" y="4"/>
                    </a:lnTo>
                    <a:lnTo>
                      <a:pt x="48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8" y="22"/>
                    </a:lnTo>
                    <a:lnTo>
                      <a:pt x="44" y="25"/>
                    </a:lnTo>
                    <a:lnTo>
                      <a:pt x="49" y="25"/>
                    </a:lnTo>
                    <a:lnTo>
                      <a:pt x="49" y="30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19" y="25"/>
                    </a:lnTo>
                    <a:lnTo>
                      <a:pt x="15" y="22"/>
                    </a:lnTo>
                    <a:lnTo>
                      <a:pt x="14" y="18"/>
                    </a:lnTo>
                    <a:lnTo>
                      <a:pt x="14" y="15"/>
                    </a:lnTo>
                    <a:lnTo>
                      <a:pt x="14" y="12"/>
                    </a:lnTo>
                    <a:lnTo>
                      <a:pt x="15" y="8"/>
                    </a:lnTo>
                    <a:lnTo>
                      <a:pt x="16" y="5"/>
                    </a:lnTo>
                    <a:lnTo>
                      <a:pt x="18" y="4"/>
                    </a:lnTo>
                    <a:lnTo>
                      <a:pt x="21" y="3"/>
                    </a:lnTo>
                    <a:lnTo>
                      <a:pt x="23" y="1"/>
                    </a:lnTo>
                    <a:lnTo>
                      <a:pt x="27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92" name="Freeform 72"/>
              <p:cNvSpPr>
                <a:spLocks/>
              </p:cNvSpPr>
              <p:nvPr/>
            </p:nvSpPr>
            <p:spPr bwMode="auto">
              <a:xfrm>
                <a:off x="827" y="2216"/>
                <a:ext cx="37" cy="3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7" y="0"/>
                  </a:cxn>
                  <a:cxn ang="0">
                    <a:pos x="30" y="3"/>
                  </a:cxn>
                  <a:cxn ang="0">
                    <a:pos x="33" y="4"/>
                  </a:cxn>
                  <a:cxn ang="0">
                    <a:pos x="35" y="8"/>
                  </a:cxn>
                  <a:cxn ang="0">
                    <a:pos x="37" y="14"/>
                  </a:cxn>
                  <a:cxn ang="0">
                    <a:pos x="35" y="19"/>
                  </a:cxn>
                  <a:cxn ang="0">
                    <a:pos x="34" y="22"/>
                  </a:cxn>
                  <a:cxn ang="0">
                    <a:pos x="31" y="26"/>
                  </a:cxn>
                  <a:cxn ang="0">
                    <a:pos x="27" y="29"/>
                  </a:cxn>
                  <a:cxn ang="0">
                    <a:pos x="23" y="30"/>
                  </a:cxn>
                  <a:cxn ang="0">
                    <a:pos x="18" y="30"/>
                  </a:cxn>
                  <a:cxn ang="0">
                    <a:pos x="12" y="30"/>
                  </a:cxn>
                  <a:cxn ang="0">
                    <a:pos x="8" y="29"/>
                  </a:cxn>
                  <a:cxn ang="0">
                    <a:pos x="4" y="26"/>
                  </a:cxn>
                  <a:cxn ang="0">
                    <a:pos x="1" y="22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0"/>
                  </a:cxn>
                  <a:cxn ang="0">
                    <a:pos x="2" y="6"/>
                  </a:cxn>
                  <a:cxn ang="0">
                    <a:pos x="5" y="2"/>
                  </a:cxn>
                  <a:cxn ang="0">
                    <a:pos x="11" y="0"/>
                  </a:cxn>
                  <a:cxn ang="0">
                    <a:pos x="11" y="7"/>
                  </a:cxn>
                  <a:cxn ang="0">
                    <a:pos x="8" y="8"/>
                  </a:cxn>
                  <a:cxn ang="0">
                    <a:pos x="7" y="10"/>
                  </a:cxn>
                  <a:cxn ang="0">
                    <a:pos x="5" y="11"/>
                  </a:cxn>
                  <a:cxn ang="0">
                    <a:pos x="5" y="14"/>
                  </a:cxn>
                  <a:cxn ang="0">
                    <a:pos x="5" y="18"/>
                  </a:cxn>
                  <a:cxn ang="0">
                    <a:pos x="8" y="21"/>
                  </a:cxn>
                  <a:cxn ang="0">
                    <a:pos x="11" y="22"/>
                  </a:cxn>
                  <a:cxn ang="0">
                    <a:pos x="13" y="24"/>
                  </a:cxn>
                  <a:cxn ang="0">
                    <a:pos x="18" y="24"/>
                  </a:cxn>
                  <a:cxn ang="0">
                    <a:pos x="22" y="24"/>
                  </a:cxn>
                  <a:cxn ang="0">
                    <a:pos x="24" y="22"/>
                  </a:cxn>
                  <a:cxn ang="0">
                    <a:pos x="27" y="21"/>
                  </a:cxn>
                  <a:cxn ang="0">
                    <a:pos x="30" y="18"/>
                  </a:cxn>
                  <a:cxn ang="0">
                    <a:pos x="30" y="14"/>
                  </a:cxn>
                  <a:cxn ang="0">
                    <a:pos x="30" y="11"/>
                  </a:cxn>
                  <a:cxn ang="0">
                    <a:pos x="29" y="8"/>
                  </a:cxn>
                  <a:cxn ang="0">
                    <a:pos x="26" y="7"/>
                  </a:cxn>
                  <a:cxn ang="0">
                    <a:pos x="23" y="6"/>
                  </a:cxn>
                  <a:cxn ang="0">
                    <a:pos x="23" y="0"/>
                  </a:cxn>
                </a:cxnLst>
                <a:rect l="0" t="0" r="r" b="b"/>
                <a:pathLst>
                  <a:path w="37" h="30">
                    <a:moveTo>
                      <a:pt x="23" y="0"/>
                    </a:moveTo>
                    <a:lnTo>
                      <a:pt x="27" y="0"/>
                    </a:lnTo>
                    <a:lnTo>
                      <a:pt x="30" y="3"/>
                    </a:lnTo>
                    <a:lnTo>
                      <a:pt x="33" y="4"/>
                    </a:lnTo>
                    <a:lnTo>
                      <a:pt x="35" y="8"/>
                    </a:lnTo>
                    <a:lnTo>
                      <a:pt x="37" y="14"/>
                    </a:lnTo>
                    <a:lnTo>
                      <a:pt x="35" y="19"/>
                    </a:lnTo>
                    <a:lnTo>
                      <a:pt x="34" y="22"/>
                    </a:lnTo>
                    <a:lnTo>
                      <a:pt x="31" y="26"/>
                    </a:lnTo>
                    <a:lnTo>
                      <a:pt x="27" y="29"/>
                    </a:lnTo>
                    <a:lnTo>
                      <a:pt x="23" y="30"/>
                    </a:lnTo>
                    <a:lnTo>
                      <a:pt x="18" y="30"/>
                    </a:lnTo>
                    <a:lnTo>
                      <a:pt x="12" y="30"/>
                    </a:lnTo>
                    <a:lnTo>
                      <a:pt x="8" y="29"/>
                    </a:lnTo>
                    <a:lnTo>
                      <a:pt x="4" y="26"/>
                    </a:lnTo>
                    <a:lnTo>
                      <a:pt x="1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5" y="2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8" y="8"/>
                    </a:lnTo>
                    <a:lnTo>
                      <a:pt x="7" y="10"/>
                    </a:lnTo>
                    <a:lnTo>
                      <a:pt x="5" y="11"/>
                    </a:lnTo>
                    <a:lnTo>
                      <a:pt x="5" y="14"/>
                    </a:lnTo>
                    <a:lnTo>
                      <a:pt x="5" y="18"/>
                    </a:lnTo>
                    <a:lnTo>
                      <a:pt x="8" y="21"/>
                    </a:lnTo>
                    <a:lnTo>
                      <a:pt x="11" y="22"/>
                    </a:lnTo>
                    <a:lnTo>
                      <a:pt x="13" y="24"/>
                    </a:lnTo>
                    <a:lnTo>
                      <a:pt x="18" y="24"/>
                    </a:lnTo>
                    <a:lnTo>
                      <a:pt x="22" y="24"/>
                    </a:lnTo>
                    <a:lnTo>
                      <a:pt x="24" y="22"/>
                    </a:lnTo>
                    <a:lnTo>
                      <a:pt x="27" y="21"/>
                    </a:lnTo>
                    <a:lnTo>
                      <a:pt x="30" y="18"/>
                    </a:lnTo>
                    <a:lnTo>
                      <a:pt x="30" y="14"/>
                    </a:lnTo>
                    <a:lnTo>
                      <a:pt x="30" y="11"/>
                    </a:lnTo>
                    <a:lnTo>
                      <a:pt x="29" y="8"/>
                    </a:lnTo>
                    <a:lnTo>
                      <a:pt x="26" y="7"/>
                    </a:lnTo>
                    <a:lnTo>
                      <a:pt x="23" y="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93" name="Freeform 73"/>
              <p:cNvSpPr>
                <a:spLocks/>
              </p:cNvSpPr>
              <p:nvPr/>
            </p:nvSpPr>
            <p:spPr bwMode="auto">
              <a:xfrm>
                <a:off x="827" y="2161"/>
                <a:ext cx="35" cy="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35" y="0"/>
                  </a:cxn>
                  <a:cxn ang="0">
                    <a:pos x="35" y="7"/>
                  </a:cxn>
                  <a:cxn ang="0">
                    <a:pos x="13" y="7"/>
                  </a:cxn>
                  <a:cxn ang="0">
                    <a:pos x="11" y="7"/>
                  </a:cxn>
                  <a:cxn ang="0">
                    <a:pos x="8" y="7"/>
                  </a:cxn>
                  <a:cxn ang="0">
                    <a:pos x="7" y="8"/>
                  </a:cxn>
                  <a:cxn ang="0">
                    <a:pos x="5" y="10"/>
                  </a:cxn>
                  <a:cxn ang="0">
                    <a:pos x="5" y="11"/>
                  </a:cxn>
                  <a:cxn ang="0">
                    <a:pos x="5" y="13"/>
                  </a:cxn>
                  <a:cxn ang="0">
                    <a:pos x="5" y="17"/>
                  </a:cxn>
                  <a:cxn ang="0">
                    <a:pos x="8" y="19"/>
                  </a:cxn>
                  <a:cxn ang="0">
                    <a:pos x="11" y="21"/>
                  </a:cxn>
                  <a:cxn ang="0">
                    <a:pos x="15" y="22"/>
                  </a:cxn>
                  <a:cxn ang="0">
                    <a:pos x="35" y="22"/>
                  </a:cxn>
                  <a:cxn ang="0">
                    <a:pos x="35" y="28"/>
                  </a:cxn>
                  <a:cxn ang="0">
                    <a:pos x="13" y="28"/>
                  </a:cxn>
                  <a:cxn ang="0">
                    <a:pos x="9" y="29"/>
                  </a:cxn>
                  <a:cxn ang="0">
                    <a:pos x="7" y="29"/>
                  </a:cxn>
                  <a:cxn ang="0">
                    <a:pos x="5" y="32"/>
                  </a:cxn>
                  <a:cxn ang="0">
                    <a:pos x="5" y="35"/>
                  </a:cxn>
                  <a:cxn ang="0">
                    <a:pos x="5" y="37"/>
                  </a:cxn>
                  <a:cxn ang="0">
                    <a:pos x="7" y="39"/>
                  </a:cxn>
                  <a:cxn ang="0">
                    <a:pos x="8" y="41"/>
                  </a:cxn>
                  <a:cxn ang="0">
                    <a:pos x="11" y="43"/>
                  </a:cxn>
                  <a:cxn ang="0">
                    <a:pos x="13" y="43"/>
                  </a:cxn>
                  <a:cxn ang="0">
                    <a:pos x="18" y="43"/>
                  </a:cxn>
                  <a:cxn ang="0">
                    <a:pos x="35" y="43"/>
                  </a:cxn>
                  <a:cxn ang="0">
                    <a:pos x="35" y="50"/>
                  </a:cxn>
                  <a:cxn ang="0">
                    <a:pos x="0" y="50"/>
                  </a:cxn>
                  <a:cxn ang="0">
                    <a:pos x="0" y="43"/>
                  </a:cxn>
                  <a:cxn ang="0">
                    <a:pos x="5" y="43"/>
                  </a:cxn>
                  <a:cxn ang="0">
                    <a:pos x="2" y="41"/>
                  </a:cxn>
                  <a:cxn ang="0">
                    <a:pos x="1" y="39"/>
                  </a:cxn>
                  <a:cxn ang="0">
                    <a:pos x="0" y="36"/>
                  </a:cxn>
                  <a:cxn ang="0">
                    <a:pos x="0" y="33"/>
                  </a:cxn>
                  <a:cxn ang="0">
                    <a:pos x="0" y="29"/>
                  </a:cxn>
                  <a:cxn ang="0">
                    <a:pos x="1" y="26"/>
                  </a:cxn>
                  <a:cxn ang="0">
                    <a:pos x="2" y="24"/>
                  </a:cxn>
                  <a:cxn ang="0">
                    <a:pos x="5" y="22"/>
                  </a:cxn>
                  <a:cxn ang="0">
                    <a:pos x="2" y="19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0" y="7"/>
                  </a:cxn>
                  <a:cxn ang="0">
                    <a:pos x="2" y="3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11" y="0"/>
                  </a:cxn>
                </a:cxnLst>
                <a:rect l="0" t="0" r="r" b="b"/>
                <a:pathLst>
                  <a:path w="35" h="50">
                    <a:moveTo>
                      <a:pt x="11" y="0"/>
                    </a:moveTo>
                    <a:lnTo>
                      <a:pt x="35" y="0"/>
                    </a:lnTo>
                    <a:lnTo>
                      <a:pt x="35" y="7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7" y="8"/>
                    </a:lnTo>
                    <a:lnTo>
                      <a:pt x="5" y="10"/>
                    </a:lnTo>
                    <a:lnTo>
                      <a:pt x="5" y="11"/>
                    </a:lnTo>
                    <a:lnTo>
                      <a:pt x="5" y="13"/>
                    </a:lnTo>
                    <a:lnTo>
                      <a:pt x="5" y="17"/>
                    </a:lnTo>
                    <a:lnTo>
                      <a:pt x="8" y="19"/>
                    </a:lnTo>
                    <a:lnTo>
                      <a:pt x="11" y="21"/>
                    </a:lnTo>
                    <a:lnTo>
                      <a:pt x="15" y="22"/>
                    </a:lnTo>
                    <a:lnTo>
                      <a:pt x="35" y="22"/>
                    </a:lnTo>
                    <a:lnTo>
                      <a:pt x="35" y="28"/>
                    </a:lnTo>
                    <a:lnTo>
                      <a:pt x="13" y="28"/>
                    </a:lnTo>
                    <a:lnTo>
                      <a:pt x="9" y="29"/>
                    </a:lnTo>
                    <a:lnTo>
                      <a:pt x="7" y="29"/>
                    </a:lnTo>
                    <a:lnTo>
                      <a:pt x="5" y="32"/>
                    </a:lnTo>
                    <a:lnTo>
                      <a:pt x="5" y="35"/>
                    </a:lnTo>
                    <a:lnTo>
                      <a:pt x="5" y="37"/>
                    </a:lnTo>
                    <a:lnTo>
                      <a:pt x="7" y="39"/>
                    </a:lnTo>
                    <a:lnTo>
                      <a:pt x="8" y="41"/>
                    </a:lnTo>
                    <a:lnTo>
                      <a:pt x="11" y="43"/>
                    </a:lnTo>
                    <a:lnTo>
                      <a:pt x="13" y="43"/>
                    </a:lnTo>
                    <a:lnTo>
                      <a:pt x="18" y="43"/>
                    </a:lnTo>
                    <a:lnTo>
                      <a:pt x="35" y="43"/>
                    </a:lnTo>
                    <a:lnTo>
                      <a:pt x="35" y="50"/>
                    </a:lnTo>
                    <a:lnTo>
                      <a:pt x="0" y="50"/>
                    </a:lnTo>
                    <a:lnTo>
                      <a:pt x="0" y="43"/>
                    </a:lnTo>
                    <a:lnTo>
                      <a:pt x="5" y="43"/>
                    </a:lnTo>
                    <a:lnTo>
                      <a:pt x="2" y="41"/>
                    </a:lnTo>
                    <a:lnTo>
                      <a:pt x="1" y="39"/>
                    </a:lnTo>
                    <a:lnTo>
                      <a:pt x="0" y="36"/>
                    </a:lnTo>
                    <a:lnTo>
                      <a:pt x="0" y="33"/>
                    </a:lnTo>
                    <a:lnTo>
                      <a:pt x="0" y="29"/>
                    </a:lnTo>
                    <a:lnTo>
                      <a:pt x="1" y="26"/>
                    </a:lnTo>
                    <a:lnTo>
                      <a:pt x="2" y="24"/>
                    </a:lnTo>
                    <a:lnTo>
                      <a:pt x="5" y="22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94" name="Line 74"/>
              <p:cNvSpPr>
                <a:spLocks noChangeShapeType="1"/>
              </p:cNvSpPr>
              <p:nvPr/>
            </p:nvSpPr>
            <p:spPr bwMode="auto">
              <a:xfrm flipH="1">
                <a:off x="967" y="3825"/>
                <a:ext cx="52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95" name="Line 75"/>
              <p:cNvSpPr>
                <a:spLocks noChangeShapeType="1"/>
              </p:cNvSpPr>
              <p:nvPr/>
            </p:nvSpPr>
            <p:spPr bwMode="auto">
              <a:xfrm flipH="1">
                <a:off x="967" y="3788"/>
                <a:ext cx="2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96" name="Line 76"/>
              <p:cNvSpPr>
                <a:spLocks noChangeShapeType="1"/>
              </p:cNvSpPr>
              <p:nvPr/>
            </p:nvSpPr>
            <p:spPr bwMode="auto">
              <a:xfrm flipH="1">
                <a:off x="967" y="3751"/>
                <a:ext cx="2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97" name="Line 77"/>
              <p:cNvSpPr>
                <a:spLocks noChangeShapeType="1"/>
              </p:cNvSpPr>
              <p:nvPr/>
            </p:nvSpPr>
            <p:spPr bwMode="auto">
              <a:xfrm flipH="1">
                <a:off x="967" y="3713"/>
                <a:ext cx="2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98" name="Line 78"/>
              <p:cNvSpPr>
                <a:spLocks noChangeShapeType="1"/>
              </p:cNvSpPr>
              <p:nvPr/>
            </p:nvSpPr>
            <p:spPr bwMode="auto">
              <a:xfrm flipH="1">
                <a:off x="967" y="3678"/>
                <a:ext cx="2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799" name="Line 79"/>
              <p:cNvSpPr>
                <a:spLocks noChangeShapeType="1"/>
              </p:cNvSpPr>
              <p:nvPr/>
            </p:nvSpPr>
            <p:spPr bwMode="auto">
              <a:xfrm flipH="1">
                <a:off x="967" y="3639"/>
                <a:ext cx="52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00" name="Line 80"/>
              <p:cNvSpPr>
                <a:spLocks noChangeShapeType="1"/>
              </p:cNvSpPr>
              <p:nvPr/>
            </p:nvSpPr>
            <p:spPr bwMode="auto">
              <a:xfrm flipH="1">
                <a:off x="967" y="3603"/>
                <a:ext cx="2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01" name="Line 81"/>
              <p:cNvSpPr>
                <a:spLocks noChangeShapeType="1"/>
              </p:cNvSpPr>
              <p:nvPr/>
            </p:nvSpPr>
            <p:spPr bwMode="auto">
              <a:xfrm flipH="1">
                <a:off x="967" y="3565"/>
                <a:ext cx="2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02" name="Line 82"/>
              <p:cNvSpPr>
                <a:spLocks noChangeShapeType="1"/>
              </p:cNvSpPr>
              <p:nvPr/>
            </p:nvSpPr>
            <p:spPr bwMode="auto">
              <a:xfrm flipH="1">
                <a:off x="967" y="3529"/>
                <a:ext cx="2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03" name="Line 83"/>
              <p:cNvSpPr>
                <a:spLocks noChangeShapeType="1"/>
              </p:cNvSpPr>
              <p:nvPr/>
            </p:nvSpPr>
            <p:spPr bwMode="auto">
              <a:xfrm flipH="1">
                <a:off x="967" y="3491"/>
                <a:ext cx="2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04" name="Line 84"/>
              <p:cNvSpPr>
                <a:spLocks noChangeShapeType="1"/>
              </p:cNvSpPr>
              <p:nvPr/>
            </p:nvSpPr>
            <p:spPr bwMode="auto">
              <a:xfrm flipH="1">
                <a:off x="967" y="3455"/>
                <a:ext cx="52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05" name="Line 85"/>
              <p:cNvSpPr>
                <a:spLocks noChangeShapeType="1"/>
              </p:cNvSpPr>
              <p:nvPr/>
            </p:nvSpPr>
            <p:spPr bwMode="auto">
              <a:xfrm flipH="1">
                <a:off x="967" y="3416"/>
                <a:ext cx="2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06" name="Line 86"/>
              <p:cNvSpPr>
                <a:spLocks noChangeShapeType="1"/>
              </p:cNvSpPr>
              <p:nvPr/>
            </p:nvSpPr>
            <p:spPr bwMode="auto">
              <a:xfrm flipH="1">
                <a:off x="967" y="3381"/>
                <a:ext cx="2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07" name="Line 87"/>
              <p:cNvSpPr>
                <a:spLocks noChangeShapeType="1"/>
              </p:cNvSpPr>
              <p:nvPr/>
            </p:nvSpPr>
            <p:spPr bwMode="auto">
              <a:xfrm flipH="1">
                <a:off x="967" y="3345"/>
                <a:ext cx="2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08" name="Line 88"/>
              <p:cNvSpPr>
                <a:spLocks noChangeShapeType="1"/>
              </p:cNvSpPr>
              <p:nvPr/>
            </p:nvSpPr>
            <p:spPr bwMode="auto">
              <a:xfrm flipH="1">
                <a:off x="967" y="3306"/>
                <a:ext cx="2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09" name="Line 89"/>
              <p:cNvSpPr>
                <a:spLocks noChangeShapeType="1"/>
              </p:cNvSpPr>
              <p:nvPr/>
            </p:nvSpPr>
            <p:spPr bwMode="auto">
              <a:xfrm flipH="1">
                <a:off x="967" y="3271"/>
                <a:ext cx="52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10" name="Line 90"/>
              <p:cNvSpPr>
                <a:spLocks noChangeShapeType="1"/>
              </p:cNvSpPr>
              <p:nvPr/>
            </p:nvSpPr>
            <p:spPr bwMode="auto">
              <a:xfrm flipH="1">
                <a:off x="967" y="3234"/>
                <a:ext cx="2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11" name="Line 91"/>
              <p:cNvSpPr>
                <a:spLocks noChangeShapeType="1"/>
              </p:cNvSpPr>
              <p:nvPr/>
            </p:nvSpPr>
            <p:spPr bwMode="auto">
              <a:xfrm flipH="1">
                <a:off x="967" y="3196"/>
                <a:ext cx="2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12" name="Line 92"/>
              <p:cNvSpPr>
                <a:spLocks noChangeShapeType="1"/>
              </p:cNvSpPr>
              <p:nvPr/>
            </p:nvSpPr>
            <p:spPr bwMode="auto">
              <a:xfrm flipH="1">
                <a:off x="967" y="3159"/>
                <a:ext cx="2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13" name="Line 93"/>
              <p:cNvSpPr>
                <a:spLocks noChangeShapeType="1"/>
              </p:cNvSpPr>
              <p:nvPr/>
            </p:nvSpPr>
            <p:spPr bwMode="auto">
              <a:xfrm flipH="1">
                <a:off x="967" y="3124"/>
                <a:ext cx="2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14" name="Line 94"/>
              <p:cNvSpPr>
                <a:spLocks noChangeShapeType="1"/>
              </p:cNvSpPr>
              <p:nvPr/>
            </p:nvSpPr>
            <p:spPr bwMode="auto">
              <a:xfrm flipH="1">
                <a:off x="967" y="3085"/>
                <a:ext cx="52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15" name="Line 95"/>
              <p:cNvSpPr>
                <a:spLocks noChangeShapeType="1"/>
              </p:cNvSpPr>
              <p:nvPr/>
            </p:nvSpPr>
            <p:spPr bwMode="auto">
              <a:xfrm flipH="1">
                <a:off x="967" y="3049"/>
                <a:ext cx="2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16" name="Line 96"/>
              <p:cNvSpPr>
                <a:spLocks noChangeShapeType="1"/>
              </p:cNvSpPr>
              <p:nvPr/>
            </p:nvSpPr>
            <p:spPr bwMode="auto">
              <a:xfrm flipH="1">
                <a:off x="967" y="3011"/>
                <a:ext cx="2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17" name="Line 97"/>
              <p:cNvSpPr>
                <a:spLocks noChangeShapeType="1"/>
              </p:cNvSpPr>
              <p:nvPr/>
            </p:nvSpPr>
            <p:spPr bwMode="auto">
              <a:xfrm flipH="1">
                <a:off x="967" y="2975"/>
                <a:ext cx="2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18" name="Line 98"/>
              <p:cNvSpPr>
                <a:spLocks noChangeShapeType="1"/>
              </p:cNvSpPr>
              <p:nvPr/>
            </p:nvSpPr>
            <p:spPr bwMode="auto">
              <a:xfrm flipH="1">
                <a:off x="967" y="2937"/>
                <a:ext cx="2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19" name="Line 99"/>
              <p:cNvSpPr>
                <a:spLocks noChangeShapeType="1"/>
              </p:cNvSpPr>
              <p:nvPr/>
            </p:nvSpPr>
            <p:spPr bwMode="auto">
              <a:xfrm flipH="1">
                <a:off x="967" y="2901"/>
                <a:ext cx="52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20" name="Line 100"/>
              <p:cNvSpPr>
                <a:spLocks noChangeShapeType="1"/>
              </p:cNvSpPr>
              <p:nvPr/>
            </p:nvSpPr>
            <p:spPr bwMode="auto">
              <a:xfrm flipH="1">
                <a:off x="967" y="2862"/>
                <a:ext cx="2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21" name="Line 101"/>
              <p:cNvSpPr>
                <a:spLocks noChangeShapeType="1"/>
              </p:cNvSpPr>
              <p:nvPr/>
            </p:nvSpPr>
            <p:spPr bwMode="auto">
              <a:xfrm flipH="1">
                <a:off x="967" y="2827"/>
                <a:ext cx="2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22" name="Line 102"/>
              <p:cNvSpPr>
                <a:spLocks noChangeShapeType="1"/>
              </p:cNvSpPr>
              <p:nvPr/>
            </p:nvSpPr>
            <p:spPr bwMode="auto">
              <a:xfrm flipH="1">
                <a:off x="967" y="2791"/>
                <a:ext cx="2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23" name="Line 103"/>
              <p:cNvSpPr>
                <a:spLocks noChangeShapeType="1"/>
              </p:cNvSpPr>
              <p:nvPr/>
            </p:nvSpPr>
            <p:spPr bwMode="auto">
              <a:xfrm flipH="1">
                <a:off x="967" y="2752"/>
                <a:ext cx="2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24" name="Line 104"/>
              <p:cNvSpPr>
                <a:spLocks noChangeShapeType="1"/>
              </p:cNvSpPr>
              <p:nvPr/>
            </p:nvSpPr>
            <p:spPr bwMode="auto">
              <a:xfrm flipH="1">
                <a:off x="967" y="2717"/>
                <a:ext cx="52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25" name="Line 105"/>
              <p:cNvSpPr>
                <a:spLocks noChangeShapeType="1"/>
              </p:cNvSpPr>
              <p:nvPr/>
            </p:nvSpPr>
            <p:spPr bwMode="auto">
              <a:xfrm flipH="1">
                <a:off x="967" y="2680"/>
                <a:ext cx="2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26" name="Line 106"/>
              <p:cNvSpPr>
                <a:spLocks noChangeShapeType="1"/>
              </p:cNvSpPr>
              <p:nvPr/>
            </p:nvSpPr>
            <p:spPr bwMode="auto">
              <a:xfrm flipH="1">
                <a:off x="967" y="2642"/>
                <a:ext cx="2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27" name="Line 107"/>
              <p:cNvSpPr>
                <a:spLocks noChangeShapeType="1"/>
              </p:cNvSpPr>
              <p:nvPr/>
            </p:nvSpPr>
            <p:spPr bwMode="auto">
              <a:xfrm flipH="1">
                <a:off x="967" y="2605"/>
                <a:ext cx="2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28" name="Line 108"/>
              <p:cNvSpPr>
                <a:spLocks noChangeShapeType="1"/>
              </p:cNvSpPr>
              <p:nvPr/>
            </p:nvSpPr>
            <p:spPr bwMode="auto">
              <a:xfrm flipH="1">
                <a:off x="967" y="2570"/>
                <a:ext cx="2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29" name="Line 109"/>
              <p:cNvSpPr>
                <a:spLocks noChangeShapeType="1"/>
              </p:cNvSpPr>
              <p:nvPr/>
            </p:nvSpPr>
            <p:spPr bwMode="auto">
              <a:xfrm flipH="1">
                <a:off x="967" y="2531"/>
                <a:ext cx="52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30" name="Line 110"/>
              <p:cNvSpPr>
                <a:spLocks noChangeShapeType="1"/>
              </p:cNvSpPr>
              <p:nvPr/>
            </p:nvSpPr>
            <p:spPr bwMode="auto">
              <a:xfrm flipH="1">
                <a:off x="967" y="2495"/>
                <a:ext cx="2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31" name="Line 111"/>
              <p:cNvSpPr>
                <a:spLocks noChangeShapeType="1"/>
              </p:cNvSpPr>
              <p:nvPr/>
            </p:nvSpPr>
            <p:spPr bwMode="auto">
              <a:xfrm flipH="1">
                <a:off x="967" y="2457"/>
                <a:ext cx="2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32" name="Line 112"/>
              <p:cNvSpPr>
                <a:spLocks noChangeShapeType="1"/>
              </p:cNvSpPr>
              <p:nvPr/>
            </p:nvSpPr>
            <p:spPr bwMode="auto">
              <a:xfrm flipH="1">
                <a:off x="967" y="2421"/>
                <a:ext cx="2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33" name="Line 113"/>
              <p:cNvSpPr>
                <a:spLocks noChangeShapeType="1"/>
              </p:cNvSpPr>
              <p:nvPr/>
            </p:nvSpPr>
            <p:spPr bwMode="auto">
              <a:xfrm flipH="1">
                <a:off x="967" y="2383"/>
                <a:ext cx="2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34" name="Line 114"/>
              <p:cNvSpPr>
                <a:spLocks noChangeShapeType="1"/>
              </p:cNvSpPr>
              <p:nvPr/>
            </p:nvSpPr>
            <p:spPr bwMode="auto">
              <a:xfrm flipH="1">
                <a:off x="967" y="2347"/>
                <a:ext cx="52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35" name="Line 115"/>
              <p:cNvSpPr>
                <a:spLocks noChangeShapeType="1"/>
              </p:cNvSpPr>
              <p:nvPr/>
            </p:nvSpPr>
            <p:spPr bwMode="auto">
              <a:xfrm flipH="1">
                <a:off x="967" y="2311"/>
                <a:ext cx="2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36" name="Line 116"/>
              <p:cNvSpPr>
                <a:spLocks noChangeShapeType="1"/>
              </p:cNvSpPr>
              <p:nvPr/>
            </p:nvSpPr>
            <p:spPr bwMode="auto">
              <a:xfrm flipH="1">
                <a:off x="967" y="2273"/>
                <a:ext cx="2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37" name="Line 117"/>
              <p:cNvSpPr>
                <a:spLocks noChangeShapeType="1"/>
              </p:cNvSpPr>
              <p:nvPr/>
            </p:nvSpPr>
            <p:spPr bwMode="auto">
              <a:xfrm flipH="1">
                <a:off x="967" y="2237"/>
                <a:ext cx="2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38" name="Line 118"/>
              <p:cNvSpPr>
                <a:spLocks noChangeShapeType="1"/>
              </p:cNvSpPr>
              <p:nvPr/>
            </p:nvSpPr>
            <p:spPr bwMode="auto">
              <a:xfrm flipH="1">
                <a:off x="967" y="2198"/>
                <a:ext cx="2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39" name="Line 119"/>
              <p:cNvSpPr>
                <a:spLocks noChangeShapeType="1"/>
              </p:cNvSpPr>
              <p:nvPr/>
            </p:nvSpPr>
            <p:spPr bwMode="auto">
              <a:xfrm flipH="1">
                <a:off x="967" y="2163"/>
                <a:ext cx="52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40" name="Freeform 120"/>
              <p:cNvSpPr>
                <a:spLocks noEditPoints="1"/>
              </p:cNvSpPr>
              <p:nvPr/>
            </p:nvSpPr>
            <p:spPr bwMode="auto">
              <a:xfrm>
                <a:off x="916" y="3799"/>
                <a:ext cx="33" cy="49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12" y="7"/>
                  </a:cxn>
                  <a:cxn ang="0">
                    <a:pos x="10" y="9"/>
                  </a:cxn>
                  <a:cxn ang="0">
                    <a:pos x="8" y="12"/>
                  </a:cxn>
                  <a:cxn ang="0">
                    <a:pos x="7" y="18"/>
                  </a:cxn>
                  <a:cxn ang="0">
                    <a:pos x="7" y="24"/>
                  </a:cxn>
                  <a:cxn ang="0">
                    <a:pos x="7" y="31"/>
                  </a:cxn>
                  <a:cxn ang="0">
                    <a:pos x="8" y="37"/>
                  </a:cxn>
                  <a:cxn ang="0">
                    <a:pos x="10" y="41"/>
                  </a:cxn>
                  <a:cxn ang="0">
                    <a:pos x="12" y="44"/>
                  </a:cxn>
                  <a:cxn ang="0">
                    <a:pos x="17" y="44"/>
                  </a:cxn>
                  <a:cxn ang="0">
                    <a:pos x="21" y="44"/>
                  </a:cxn>
                  <a:cxn ang="0">
                    <a:pos x="23" y="41"/>
                  </a:cxn>
                  <a:cxn ang="0">
                    <a:pos x="25" y="37"/>
                  </a:cxn>
                  <a:cxn ang="0">
                    <a:pos x="26" y="31"/>
                  </a:cxn>
                  <a:cxn ang="0">
                    <a:pos x="26" y="24"/>
                  </a:cxn>
                  <a:cxn ang="0">
                    <a:pos x="26" y="18"/>
                  </a:cxn>
                  <a:cxn ang="0">
                    <a:pos x="25" y="13"/>
                  </a:cxn>
                  <a:cxn ang="0">
                    <a:pos x="23" y="9"/>
                  </a:cxn>
                  <a:cxn ang="0">
                    <a:pos x="21" y="7"/>
                  </a:cxn>
                  <a:cxn ang="0">
                    <a:pos x="17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1"/>
                  </a:cxn>
                  <a:cxn ang="0">
                    <a:pos x="26" y="4"/>
                  </a:cxn>
                  <a:cxn ang="0">
                    <a:pos x="29" y="7"/>
                  </a:cxn>
                  <a:cxn ang="0">
                    <a:pos x="30" y="9"/>
                  </a:cxn>
                  <a:cxn ang="0">
                    <a:pos x="32" y="13"/>
                  </a:cxn>
                  <a:cxn ang="0">
                    <a:pos x="33" y="19"/>
                  </a:cxn>
                  <a:cxn ang="0">
                    <a:pos x="33" y="24"/>
                  </a:cxn>
                  <a:cxn ang="0">
                    <a:pos x="32" y="33"/>
                  </a:cxn>
                  <a:cxn ang="0">
                    <a:pos x="32" y="40"/>
                  </a:cxn>
                  <a:cxn ang="0">
                    <a:pos x="29" y="44"/>
                  </a:cxn>
                  <a:cxn ang="0">
                    <a:pos x="26" y="46"/>
                  </a:cxn>
                  <a:cxn ang="0">
                    <a:pos x="22" y="49"/>
                  </a:cxn>
                  <a:cxn ang="0">
                    <a:pos x="17" y="49"/>
                  </a:cxn>
                  <a:cxn ang="0">
                    <a:pos x="12" y="49"/>
                  </a:cxn>
                  <a:cxn ang="0">
                    <a:pos x="8" y="48"/>
                  </a:cxn>
                  <a:cxn ang="0">
                    <a:pos x="6" y="45"/>
                  </a:cxn>
                  <a:cxn ang="0">
                    <a:pos x="3" y="40"/>
                  </a:cxn>
                  <a:cxn ang="0">
                    <a:pos x="1" y="33"/>
                  </a:cxn>
                  <a:cxn ang="0">
                    <a:pos x="0" y="24"/>
                  </a:cxn>
                  <a:cxn ang="0">
                    <a:pos x="1" y="18"/>
                  </a:cxn>
                  <a:cxn ang="0">
                    <a:pos x="3" y="11"/>
                  </a:cxn>
                  <a:cxn ang="0">
                    <a:pos x="4" y="7"/>
                  </a:cxn>
                  <a:cxn ang="0">
                    <a:pos x="8" y="2"/>
                  </a:cxn>
                  <a:cxn ang="0">
                    <a:pos x="12" y="1"/>
                  </a:cxn>
                  <a:cxn ang="0">
                    <a:pos x="17" y="0"/>
                  </a:cxn>
                </a:cxnLst>
                <a:rect l="0" t="0" r="r" b="b"/>
                <a:pathLst>
                  <a:path w="33" h="49">
                    <a:moveTo>
                      <a:pt x="17" y="5"/>
                    </a:moveTo>
                    <a:lnTo>
                      <a:pt x="12" y="7"/>
                    </a:lnTo>
                    <a:lnTo>
                      <a:pt x="10" y="9"/>
                    </a:lnTo>
                    <a:lnTo>
                      <a:pt x="8" y="12"/>
                    </a:lnTo>
                    <a:lnTo>
                      <a:pt x="7" y="18"/>
                    </a:lnTo>
                    <a:lnTo>
                      <a:pt x="7" y="24"/>
                    </a:lnTo>
                    <a:lnTo>
                      <a:pt x="7" y="31"/>
                    </a:lnTo>
                    <a:lnTo>
                      <a:pt x="8" y="37"/>
                    </a:lnTo>
                    <a:lnTo>
                      <a:pt x="10" y="41"/>
                    </a:lnTo>
                    <a:lnTo>
                      <a:pt x="12" y="44"/>
                    </a:lnTo>
                    <a:lnTo>
                      <a:pt x="17" y="44"/>
                    </a:lnTo>
                    <a:lnTo>
                      <a:pt x="21" y="44"/>
                    </a:lnTo>
                    <a:lnTo>
                      <a:pt x="23" y="41"/>
                    </a:lnTo>
                    <a:lnTo>
                      <a:pt x="25" y="37"/>
                    </a:lnTo>
                    <a:lnTo>
                      <a:pt x="26" y="31"/>
                    </a:lnTo>
                    <a:lnTo>
                      <a:pt x="26" y="24"/>
                    </a:lnTo>
                    <a:lnTo>
                      <a:pt x="26" y="18"/>
                    </a:lnTo>
                    <a:lnTo>
                      <a:pt x="25" y="13"/>
                    </a:lnTo>
                    <a:lnTo>
                      <a:pt x="23" y="9"/>
                    </a:lnTo>
                    <a:lnTo>
                      <a:pt x="21" y="7"/>
                    </a:lnTo>
                    <a:lnTo>
                      <a:pt x="17" y="5"/>
                    </a:lnTo>
                    <a:close/>
                    <a:moveTo>
                      <a:pt x="17" y="0"/>
                    </a:moveTo>
                    <a:lnTo>
                      <a:pt x="21" y="0"/>
                    </a:lnTo>
                    <a:lnTo>
                      <a:pt x="23" y="1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9"/>
                    </a:lnTo>
                    <a:lnTo>
                      <a:pt x="32" y="13"/>
                    </a:lnTo>
                    <a:lnTo>
                      <a:pt x="33" y="19"/>
                    </a:lnTo>
                    <a:lnTo>
                      <a:pt x="33" y="24"/>
                    </a:lnTo>
                    <a:lnTo>
                      <a:pt x="32" y="33"/>
                    </a:lnTo>
                    <a:lnTo>
                      <a:pt x="32" y="40"/>
                    </a:lnTo>
                    <a:lnTo>
                      <a:pt x="29" y="44"/>
                    </a:lnTo>
                    <a:lnTo>
                      <a:pt x="26" y="46"/>
                    </a:lnTo>
                    <a:lnTo>
                      <a:pt x="22" y="49"/>
                    </a:lnTo>
                    <a:lnTo>
                      <a:pt x="17" y="49"/>
                    </a:lnTo>
                    <a:lnTo>
                      <a:pt x="12" y="49"/>
                    </a:lnTo>
                    <a:lnTo>
                      <a:pt x="8" y="48"/>
                    </a:lnTo>
                    <a:lnTo>
                      <a:pt x="6" y="45"/>
                    </a:lnTo>
                    <a:lnTo>
                      <a:pt x="3" y="40"/>
                    </a:lnTo>
                    <a:lnTo>
                      <a:pt x="1" y="33"/>
                    </a:lnTo>
                    <a:lnTo>
                      <a:pt x="0" y="24"/>
                    </a:lnTo>
                    <a:lnTo>
                      <a:pt x="1" y="18"/>
                    </a:lnTo>
                    <a:lnTo>
                      <a:pt x="3" y="11"/>
                    </a:lnTo>
                    <a:lnTo>
                      <a:pt x="4" y="7"/>
                    </a:lnTo>
                    <a:lnTo>
                      <a:pt x="8" y="2"/>
                    </a:lnTo>
                    <a:lnTo>
                      <a:pt x="12" y="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41" name="Freeform 121"/>
              <p:cNvSpPr>
                <a:spLocks noEditPoints="1"/>
              </p:cNvSpPr>
              <p:nvPr/>
            </p:nvSpPr>
            <p:spPr bwMode="auto">
              <a:xfrm>
                <a:off x="860" y="3616"/>
                <a:ext cx="31" cy="51"/>
              </a:xfrm>
              <a:custGeom>
                <a:avLst/>
                <a:gdLst/>
                <a:ahLst/>
                <a:cxnLst>
                  <a:cxn ang="0">
                    <a:pos x="16" y="7"/>
                  </a:cxn>
                  <a:cxn ang="0">
                    <a:pos x="12" y="7"/>
                  </a:cxn>
                  <a:cxn ang="0">
                    <a:pos x="9" y="9"/>
                  </a:cxn>
                  <a:cxn ang="0">
                    <a:pos x="8" y="14"/>
                  </a:cxn>
                  <a:cxn ang="0">
                    <a:pos x="7" y="19"/>
                  </a:cxn>
                  <a:cxn ang="0">
                    <a:pos x="7" y="26"/>
                  </a:cxn>
                  <a:cxn ang="0">
                    <a:pos x="7" y="33"/>
                  </a:cxn>
                  <a:cxn ang="0">
                    <a:pos x="8" y="38"/>
                  </a:cxn>
                  <a:cxn ang="0">
                    <a:pos x="9" y="41"/>
                  </a:cxn>
                  <a:cxn ang="0">
                    <a:pos x="12" y="44"/>
                  </a:cxn>
                  <a:cxn ang="0">
                    <a:pos x="16" y="45"/>
                  </a:cxn>
                  <a:cxn ang="0">
                    <a:pos x="19" y="44"/>
                  </a:cxn>
                  <a:cxn ang="0">
                    <a:pos x="23" y="41"/>
                  </a:cxn>
                  <a:cxn ang="0">
                    <a:pos x="24" y="38"/>
                  </a:cxn>
                  <a:cxn ang="0">
                    <a:pos x="24" y="33"/>
                  </a:cxn>
                  <a:cxn ang="0">
                    <a:pos x="26" y="26"/>
                  </a:cxn>
                  <a:cxn ang="0">
                    <a:pos x="24" y="19"/>
                  </a:cxn>
                  <a:cxn ang="0">
                    <a:pos x="24" y="14"/>
                  </a:cxn>
                  <a:cxn ang="0">
                    <a:pos x="23" y="9"/>
                  </a:cxn>
                  <a:cxn ang="0">
                    <a:pos x="19" y="7"/>
                  </a:cxn>
                  <a:cxn ang="0">
                    <a:pos x="16" y="7"/>
                  </a:cxn>
                  <a:cxn ang="0">
                    <a:pos x="16" y="0"/>
                  </a:cxn>
                  <a:cxn ang="0">
                    <a:pos x="19" y="1"/>
                  </a:cxn>
                  <a:cxn ang="0">
                    <a:pos x="23" y="3"/>
                  </a:cxn>
                  <a:cxn ang="0">
                    <a:pos x="26" y="4"/>
                  </a:cxn>
                  <a:cxn ang="0">
                    <a:pos x="27" y="7"/>
                  </a:cxn>
                  <a:cxn ang="0">
                    <a:pos x="30" y="9"/>
                  </a:cxn>
                  <a:cxn ang="0">
                    <a:pos x="31" y="14"/>
                  </a:cxn>
                  <a:cxn ang="0">
                    <a:pos x="31" y="19"/>
                  </a:cxn>
                  <a:cxn ang="0">
                    <a:pos x="31" y="26"/>
                  </a:cxn>
                  <a:cxn ang="0">
                    <a:pos x="31" y="33"/>
                  </a:cxn>
                  <a:cxn ang="0">
                    <a:pos x="30" y="40"/>
                  </a:cxn>
                  <a:cxn ang="0">
                    <a:pos x="27" y="44"/>
                  </a:cxn>
                  <a:cxn ang="0">
                    <a:pos x="24" y="48"/>
                  </a:cxn>
                  <a:cxn ang="0">
                    <a:pos x="20" y="49"/>
                  </a:cxn>
                  <a:cxn ang="0">
                    <a:pos x="16" y="51"/>
                  </a:cxn>
                  <a:cxn ang="0">
                    <a:pos x="11" y="49"/>
                  </a:cxn>
                  <a:cxn ang="0">
                    <a:pos x="8" y="48"/>
                  </a:cxn>
                  <a:cxn ang="0">
                    <a:pos x="5" y="45"/>
                  </a:cxn>
                  <a:cxn ang="0">
                    <a:pos x="2" y="41"/>
                  </a:cxn>
                  <a:cxn ang="0">
                    <a:pos x="0" y="34"/>
                  </a:cxn>
                  <a:cxn ang="0">
                    <a:pos x="0" y="26"/>
                  </a:cxn>
                  <a:cxn ang="0">
                    <a:pos x="0" y="18"/>
                  </a:cxn>
                  <a:cxn ang="0">
                    <a:pos x="1" y="11"/>
                  </a:cxn>
                  <a:cxn ang="0">
                    <a:pos x="4" y="7"/>
                  </a:cxn>
                  <a:cxn ang="0">
                    <a:pos x="7" y="3"/>
                  </a:cxn>
                  <a:cxn ang="0">
                    <a:pos x="11" y="1"/>
                  </a:cxn>
                  <a:cxn ang="0">
                    <a:pos x="16" y="0"/>
                  </a:cxn>
                </a:cxnLst>
                <a:rect l="0" t="0" r="r" b="b"/>
                <a:pathLst>
                  <a:path w="31" h="51">
                    <a:moveTo>
                      <a:pt x="16" y="7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8" y="14"/>
                    </a:lnTo>
                    <a:lnTo>
                      <a:pt x="7" y="19"/>
                    </a:lnTo>
                    <a:lnTo>
                      <a:pt x="7" y="26"/>
                    </a:lnTo>
                    <a:lnTo>
                      <a:pt x="7" y="33"/>
                    </a:lnTo>
                    <a:lnTo>
                      <a:pt x="8" y="38"/>
                    </a:lnTo>
                    <a:lnTo>
                      <a:pt x="9" y="41"/>
                    </a:lnTo>
                    <a:lnTo>
                      <a:pt x="12" y="44"/>
                    </a:lnTo>
                    <a:lnTo>
                      <a:pt x="16" y="45"/>
                    </a:lnTo>
                    <a:lnTo>
                      <a:pt x="19" y="44"/>
                    </a:lnTo>
                    <a:lnTo>
                      <a:pt x="23" y="41"/>
                    </a:lnTo>
                    <a:lnTo>
                      <a:pt x="24" y="38"/>
                    </a:lnTo>
                    <a:lnTo>
                      <a:pt x="24" y="33"/>
                    </a:lnTo>
                    <a:lnTo>
                      <a:pt x="26" y="26"/>
                    </a:lnTo>
                    <a:lnTo>
                      <a:pt x="24" y="19"/>
                    </a:lnTo>
                    <a:lnTo>
                      <a:pt x="24" y="14"/>
                    </a:lnTo>
                    <a:lnTo>
                      <a:pt x="23" y="9"/>
                    </a:lnTo>
                    <a:lnTo>
                      <a:pt x="19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9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30" y="9"/>
                    </a:lnTo>
                    <a:lnTo>
                      <a:pt x="31" y="14"/>
                    </a:lnTo>
                    <a:lnTo>
                      <a:pt x="31" y="19"/>
                    </a:lnTo>
                    <a:lnTo>
                      <a:pt x="31" y="26"/>
                    </a:lnTo>
                    <a:lnTo>
                      <a:pt x="31" y="33"/>
                    </a:lnTo>
                    <a:lnTo>
                      <a:pt x="30" y="40"/>
                    </a:lnTo>
                    <a:lnTo>
                      <a:pt x="27" y="44"/>
                    </a:lnTo>
                    <a:lnTo>
                      <a:pt x="24" y="48"/>
                    </a:lnTo>
                    <a:lnTo>
                      <a:pt x="20" y="49"/>
                    </a:lnTo>
                    <a:lnTo>
                      <a:pt x="16" y="51"/>
                    </a:lnTo>
                    <a:lnTo>
                      <a:pt x="11" y="49"/>
                    </a:lnTo>
                    <a:lnTo>
                      <a:pt x="8" y="48"/>
                    </a:lnTo>
                    <a:lnTo>
                      <a:pt x="5" y="45"/>
                    </a:lnTo>
                    <a:lnTo>
                      <a:pt x="2" y="41"/>
                    </a:lnTo>
                    <a:lnTo>
                      <a:pt x="0" y="34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42" name="Rectangle 122"/>
              <p:cNvSpPr>
                <a:spLocks noChangeArrowheads="1"/>
              </p:cNvSpPr>
              <p:nvPr/>
            </p:nvSpPr>
            <p:spPr bwMode="auto">
              <a:xfrm>
                <a:off x="901" y="3660"/>
                <a:ext cx="7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43" name="Freeform 123"/>
              <p:cNvSpPr>
                <a:spLocks/>
              </p:cNvSpPr>
              <p:nvPr/>
            </p:nvSpPr>
            <p:spPr bwMode="auto">
              <a:xfrm>
                <a:off x="917" y="3617"/>
                <a:ext cx="32" cy="5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9" y="0"/>
                  </a:cxn>
                  <a:cxn ang="0">
                    <a:pos x="29" y="7"/>
                  </a:cxn>
                  <a:cxn ang="0">
                    <a:pos x="10" y="7"/>
                  </a:cxn>
                  <a:cxn ang="0">
                    <a:pos x="9" y="19"/>
                  </a:cxn>
                  <a:cxn ang="0">
                    <a:pos x="13" y="17"/>
                  </a:cxn>
                  <a:cxn ang="0">
                    <a:pos x="17" y="15"/>
                  </a:cxn>
                  <a:cxn ang="0">
                    <a:pos x="21" y="17"/>
                  </a:cxn>
                  <a:cxn ang="0">
                    <a:pos x="25" y="18"/>
                  </a:cxn>
                  <a:cxn ang="0">
                    <a:pos x="28" y="21"/>
                  </a:cxn>
                  <a:cxn ang="0">
                    <a:pos x="29" y="24"/>
                  </a:cxn>
                  <a:cxn ang="0">
                    <a:pos x="32" y="28"/>
                  </a:cxn>
                  <a:cxn ang="0">
                    <a:pos x="32" y="32"/>
                  </a:cxn>
                  <a:cxn ang="0">
                    <a:pos x="32" y="36"/>
                  </a:cxn>
                  <a:cxn ang="0">
                    <a:pos x="31" y="40"/>
                  </a:cxn>
                  <a:cxn ang="0">
                    <a:pos x="28" y="43"/>
                  </a:cxn>
                  <a:cxn ang="0">
                    <a:pos x="25" y="47"/>
                  </a:cxn>
                  <a:cxn ang="0">
                    <a:pos x="20" y="48"/>
                  </a:cxn>
                  <a:cxn ang="0">
                    <a:pos x="16" y="50"/>
                  </a:cxn>
                  <a:cxn ang="0">
                    <a:pos x="11" y="50"/>
                  </a:cxn>
                  <a:cxn ang="0">
                    <a:pos x="7" y="48"/>
                  </a:cxn>
                  <a:cxn ang="0">
                    <a:pos x="5" y="46"/>
                  </a:cxn>
                  <a:cxn ang="0">
                    <a:pos x="2" y="43"/>
                  </a:cxn>
                  <a:cxn ang="0">
                    <a:pos x="0" y="40"/>
                  </a:cxn>
                  <a:cxn ang="0">
                    <a:pos x="0" y="36"/>
                  </a:cxn>
                  <a:cxn ang="0">
                    <a:pos x="6" y="35"/>
                  </a:cxn>
                  <a:cxn ang="0">
                    <a:pos x="7" y="39"/>
                  </a:cxn>
                  <a:cxn ang="0">
                    <a:pos x="9" y="41"/>
                  </a:cxn>
                  <a:cxn ang="0">
                    <a:pos x="11" y="43"/>
                  </a:cxn>
                  <a:cxn ang="0">
                    <a:pos x="16" y="44"/>
                  </a:cxn>
                  <a:cxn ang="0">
                    <a:pos x="20" y="43"/>
                  </a:cxn>
                  <a:cxn ang="0">
                    <a:pos x="22" y="40"/>
                  </a:cxn>
                  <a:cxn ang="0">
                    <a:pos x="25" y="37"/>
                  </a:cxn>
                  <a:cxn ang="0">
                    <a:pos x="25" y="32"/>
                  </a:cxn>
                  <a:cxn ang="0">
                    <a:pos x="25" y="28"/>
                  </a:cxn>
                  <a:cxn ang="0">
                    <a:pos x="22" y="25"/>
                  </a:cxn>
                  <a:cxn ang="0">
                    <a:pos x="20" y="22"/>
                  </a:cxn>
                  <a:cxn ang="0">
                    <a:pos x="16" y="22"/>
                  </a:cxn>
                  <a:cxn ang="0">
                    <a:pos x="13" y="22"/>
                  </a:cxn>
                  <a:cxn ang="0">
                    <a:pos x="10" y="22"/>
                  </a:cxn>
                  <a:cxn ang="0">
                    <a:pos x="9" y="24"/>
                  </a:cxn>
                  <a:cxn ang="0">
                    <a:pos x="7" y="26"/>
                  </a:cxn>
                  <a:cxn ang="0">
                    <a:pos x="0" y="25"/>
                  </a:cxn>
                  <a:cxn ang="0">
                    <a:pos x="6" y="0"/>
                  </a:cxn>
                </a:cxnLst>
                <a:rect l="0" t="0" r="r" b="b"/>
                <a:pathLst>
                  <a:path w="32" h="50">
                    <a:moveTo>
                      <a:pt x="6" y="0"/>
                    </a:moveTo>
                    <a:lnTo>
                      <a:pt x="29" y="0"/>
                    </a:lnTo>
                    <a:lnTo>
                      <a:pt x="29" y="7"/>
                    </a:lnTo>
                    <a:lnTo>
                      <a:pt x="10" y="7"/>
                    </a:lnTo>
                    <a:lnTo>
                      <a:pt x="9" y="19"/>
                    </a:lnTo>
                    <a:lnTo>
                      <a:pt x="13" y="17"/>
                    </a:lnTo>
                    <a:lnTo>
                      <a:pt x="17" y="15"/>
                    </a:lnTo>
                    <a:lnTo>
                      <a:pt x="21" y="17"/>
                    </a:lnTo>
                    <a:lnTo>
                      <a:pt x="25" y="18"/>
                    </a:lnTo>
                    <a:lnTo>
                      <a:pt x="28" y="21"/>
                    </a:lnTo>
                    <a:lnTo>
                      <a:pt x="29" y="24"/>
                    </a:lnTo>
                    <a:lnTo>
                      <a:pt x="32" y="28"/>
                    </a:lnTo>
                    <a:lnTo>
                      <a:pt x="32" y="32"/>
                    </a:lnTo>
                    <a:lnTo>
                      <a:pt x="32" y="36"/>
                    </a:lnTo>
                    <a:lnTo>
                      <a:pt x="31" y="40"/>
                    </a:lnTo>
                    <a:lnTo>
                      <a:pt x="28" y="43"/>
                    </a:lnTo>
                    <a:lnTo>
                      <a:pt x="25" y="47"/>
                    </a:lnTo>
                    <a:lnTo>
                      <a:pt x="20" y="48"/>
                    </a:lnTo>
                    <a:lnTo>
                      <a:pt x="16" y="50"/>
                    </a:lnTo>
                    <a:lnTo>
                      <a:pt x="11" y="50"/>
                    </a:lnTo>
                    <a:lnTo>
                      <a:pt x="7" y="48"/>
                    </a:lnTo>
                    <a:lnTo>
                      <a:pt x="5" y="46"/>
                    </a:lnTo>
                    <a:lnTo>
                      <a:pt x="2" y="43"/>
                    </a:lnTo>
                    <a:lnTo>
                      <a:pt x="0" y="40"/>
                    </a:lnTo>
                    <a:lnTo>
                      <a:pt x="0" y="36"/>
                    </a:lnTo>
                    <a:lnTo>
                      <a:pt x="6" y="35"/>
                    </a:lnTo>
                    <a:lnTo>
                      <a:pt x="7" y="39"/>
                    </a:lnTo>
                    <a:lnTo>
                      <a:pt x="9" y="41"/>
                    </a:lnTo>
                    <a:lnTo>
                      <a:pt x="11" y="43"/>
                    </a:lnTo>
                    <a:lnTo>
                      <a:pt x="16" y="44"/>
                    </a:lnTo>
                    <a:lnTo>
                      <a:pt x="20" y="43"/>
                    </a:lnTo>
                    <a:lnTo>
                      <a:pt x="22" y="40"/>
                    </a:lnTo>
                    <a:lnTo>
                      <a:pt x="25" y="37"/>
                    </a:lnTo>
                    <a:lnTo>
                      <a:pt x="25" y="32"/>
                    </a:lnTo>
                    <a:lnTo>
                      <a:pt x="25" y="28"/>
                    </a:lnTo>
                    <a:lnTo>
                      <a:pt x="22" y="25"/>
                    </a:lnTo>
                    <a:lnTo>
                      <a:pt x="20" y="22"/>
                    </a:lnTo>
                    <a:lnTo>
                      <a:pt x="16" y="22"/>
                    </a:lnTo>
                    <a:lnTo>
                      <a:pt x="13" y="22"/>
                    </a:lnTo>
                    <a:lnTo>
                      <a:pt x="10" y="22"/>
                    </a:lnTo>
                    <a:lnTo>
                      <a:pt x="9" y="24"/>
                    </a:lnTo>
                    <a:lnTo>
                      <a:pt x="7" y="26"/>
                    </a:lnTo>
                    <a:lnTo>
                      <a:pt x="0" y="2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44" name="Freeform 124"/>
              <p:cNvSpPr>
                <a:spLocks/>
              </p:cNvSpPr>
              <p:nvPr/>
            </p:nvSpPr>
            <p:spPr bwMode="auto">
              <a:xfrm>
                <a:off x="933" y="3434"/>
                <a:ext cx="17" cy="5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7" y="0"/>
                  </a:cxn>
                  <a:cxn ang="0">
                    <a:pos x="17" y="50"/>
                  </a:cxn>
                  <a:cxn ang="0">
                    <a:pos x="11" y="50"/>
                  </a:cxn>
                  <a:cxn ang="0">
                    <a:pos x="11" y="11"/>
                  </a:cxn>
                  <a:cxn ang="0">
                    <a:pos x="5" y="15"/>
                  </a:cxn>
                  <a:cxn ang="0">
                    <a:pos x="2" y="17"/>
                  </a:cxn>
                  <a:cxn ang="0">
                    <a:pos x="0" y="18"/>
                  </a:cxn>
                  <a:cxn ang="0">
                    <a:pos x="0" y="13"/>
                  </a:cxn>
                  <a:cxn ang="0">
                    <a:pos x="4" y="10"/>
                  </a:cxn>
                  <a:cxn ang="0">
                    <a:pos x="8" y="7"/>
                  </a:cxn>
                  <a:cxn ang="0">
                    <a:pos x="11" y="3"/>
                  </a:cxn>
                  <a:cxn ang="0">
                    <a:pos x="13" y="0"/>
                  </a:cxn>
                </a:cxnLst>
                <a:rect l="0" t="0" r="r" b="b"/>
                <a:pathLst>
                  <a:path w="17" h="50">
                    <a:moveTo>
                      <a:pt x="13" y="0"/>
                    </a:moveTo>
                    <a:lnTo>
                      <a:pt x="17" y="0"/>
                    </a:lnTo>
                    <a:lnTo>
                      <a:pt x="17" y="50"/>
                    </a:lnTo>
                    <a:lnTo>
                      <a:pt x="11" y="50"/>
                    </a:lnTo>
                    <a:lnTo>
                      <a:pt x="11" y="11"/>
                    </a:lnTo>
                    <a:lnTo>
                      <a:pt x="5" y="15"/>
                    </a:lnTo>
                    <a:lnTo>
                      <a:pt x="2" y="17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4" y="10"/>
                    </a:lnTo>
                    <a:lnTo>
                      <a:pt x="8" y="7"/>
                    </a:lnTo>
                    <a:lnTo>
                      <a:pt x="11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45" name="Freeform 125"/>
              <p:cNvSpPr>
                <a:spLocks/>
              </p:cNvSpPr>
              <p:nvPr/>
            </p:nvSpPr>
            <p:spPr bwMode="auto">
              <a:xfrm>
                <a:off x="864" y="3246"/>
                <a:ext cx="18" cy="49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8" y="0"/>
                  </a:cxn>
                  <a:cxn ang="0">
                    <a:pos x="18" y="49"/>
                  </a:cxn>
                  <a:cxn ang="0">
                    <a:pos x="11" y="49"/>
                  </a:cxn>
                  <a:cxn ang="0">
                    <a:pos x="11" y="11"/>
                  </a:cxn>
                  <a:cxn ang="0">
                    <a:pos x="5" y="15"/>
                  </a:cxn>
                  <a:cxn ang="0">
                    <a:pos x="3" y="16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4" y="10"/>
                  </a:cxn>
                  <a:cxn ang="0">
                    <a:pos x="8" y="7"/>
                  </a:cxn>
                  <a:cxn ang="0">
                    <a:pos x="12" y="3"/>
                  </a:cxn>
                  <a:cxn ang="0">
                    <a:pos x="14" y="0"/>
                  </a:cxn>
                </a:cxnLst>
                <a:rect l="0" t="0" r="r" b="b"/>
                <a:pathLst>
                  <a:path w="18" h="49">
                    <a:moveTo>
                      <a:pt x="14" y="0"/>
                    </a:moveTo>
                    <a:lnTo>
                      <a:pt x="18" y="0"/>
                    </a:lnTo>
                    <a:lnTo>
                      <a:pt x="18" y="49"/>
                    </a:lnTo>
                    <a:lnTo>
                      <a:pt x="11" y="49"/>
                    </a:lnTo>
                    <a:lnTo>
                      <a:pt x="11" y="11"/>
                    </a:lnTo>
                    <a:lnTo>
                      <a:pt x="5" y="15"/>
                    </a:lnTo>
                    <a:lnTo>
                      <a:pt x="3" y="16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4" y="10"/>
                    </a:lnTo>
                    <a:lnTo>
                      <a:pt x="8" y="7"/>
                    </a:lnTo>
                    <a:lnTo>
                      <a:pt x="12" y="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46" name="Rectangle 126"/>
              <p:cNvSpPr>
                <a:spLocks noChangeArrowheads="1"/>
              </p:cNvSpPr>
              <p:nvPr/>
            </p:nvSpPr>
            <p:spPr bwMode="auto">
              <a:xfrm>
                <a:off x="901" y="3289"/>
                <a:ext cx="7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47" name="Freeform 127"/>
              <p:cNvSpPr>
                <a:spLocks/>
              </p:cNvSpPr>
              <p:nvPr/>
            </p:nvSpPr>
            <p:spPr bwMode="auto">
              <a:xfrm>
                <a:off x="917" y="3247"/>
                <a:ext cx="32" cy="4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9" y="0"/>
                  </a:cxn>
                  <a:cxn ang="0">
                    <a:pos x="29" y="6"/>
                  </a:cxn>
                  <a:cxn ang="0">
                    <a:pos x="10" y="6"/>
                  </a:cxn>
                  <a:cxn ang="0">
                    <a:pos x="9" y="18"/>
                  </a:cxn>
                  <a:cxn ang="0">
                    <a:pos x="13" y="17"/>
                  </a:cxn>
                  <a:cxn ang="0">
                    <a:pos x="17" y="15"/>
                  </a:cxn>
                  <a:cxn ang="0">
                    <a:pos x="21" y="15"/>
                  </a:cxn>
                  <a:cxn ang="0">
                    <a:pos x="25" y="17"/>
                  </a:cxn>
                  <a:cxn ang="0">
                    <a:pos x="28" y="20"/>
                  </a:cxn>
                  <a:cxn ang="0">
                    <a:pos x="29" y="24"/>
                  </a:cxn>
                  <a:cxn ang="0">
                    <a:pos x="32" y="26"/>
                  </a:cxn>
                  <a:cxn ang="0">
                    <a:pos x="32" y="32"/>
                  </a:cxn>
                  <a:cxn ang="0">
                    <a:pos x="32" y="36"/>
                  </a:cxn>
                  <a:cxn ang="0">
                    <a:pos x="31" y="40"/>
                  </a:cxn>
                  <a:cxn ang="0">
                    <a:pos x="28" y="43"/>
                  </a:cxn>
                  <a:cxn ang="0">
                    <a:pos x="25" y="46"/>
                  </a:cxn>
                  <a:cxn ang="0">
                    <a:pos x="20" y="48"/>
                  </a:cxn>
                  <a:cxn ang="0">
                    <a:pos x="16" y="48"/>
                  </a:cxn>
                  <a:cxn ang="0">
                    <a:pos x="11" y="48"/>
                  </a:cxn>
                  <a:cxn ang="0">
                    <a:pos x="7" y="47"/>
                  </a:cxn>
                  <a:cxn ang="0">
                    <a:pos x="5" y="46"/>
                  </a:cxn>
                  <a:cxn ang="0">
                    <a:pos x="2" y="43"/>
                  </a:cxn>
                  <a:cxn ang="0">
                    <a:pos x="0" y="39"/>
                  </a:cxn>
                  <a:cxn ang="0">
                    <a:pos x="0" y="36"/>
                  </a:cxn>
                  <a:cxn ang="0">
                    <a:pos x="6" y="35"/>
                  </a:cxn>
                  <a:cxn ang="0">
                    <a:pos x="7" y="39"/>
                  </a:cxn>
                  <a:cxn ang="0">
                    <a:pos x="9" y="42"/>
                  </a:cxn>
                  <a:cxn ang="0">
                    <a:pos x="11" y="43"/>
                  </a:cxn>
                  <a:cxn ang="0">
                    <a:pos x="16" y="43"/>
                  </a:cxn>
                  <a:cxn ang="0">
                    <a:pos x="20" y="43"/>
                  </a:cxn>
                  <a:cxn ang="0">
                    <a:pos x="22" y="40"/>
                  </a:cxn>
                  <a:cxn ang="0">
                    <a:pos x="25" y="36"/>
                  </a:cxn>
                  <a:cxn ang="0">
                    <a:pos x="25" y="32"/>
                  </a:cxn>
                  <a:cxn ang="0">
                    <a:pos x="25" y="28"/>
                  </a:cxn>
                  <a:cxn ang="0">
                    <a:pos x="22" y="24"/>
                  </a:cxn>
                  <a:cxn ang="0">
                    <a:pos x="20" y="22"/>
                  </a:cxn>
                  <a:cxn ang="0">
                    <a:pos x="16" y="21"/>
                  </a:cxn>
                  <a:cxn ang="0">
                    <a:pos x="13" y="21"/>
                  </a:cxn>
                  <a:cxn ang="0">
                    <a:pos x="10" y="22"/>
                  </a:cxn>
                  <a:cxn ang="0">
                    <a:pos x="9" y="24"/>
                  </a:cxn>
                  <a:cxn ang="0">
                    <a:pos x="7" y="25"/>
                  </a:cxn>
                  <a:cxn ang="0">
                    <a:pos x="0" y="25"/>
                  </a:cxn>
                  <a:cxn ang="0">
                    <a:pos x="6" y="0"/>
                  </a:cxn>
                </a:cxnLst>
                <a:rect l="0" t="0" r="r" b="b"/>
                <a:pathLst>
                  <a:path w="32" h="48">
                    <a:moveTo>
                      <a:pt x="6" y="0"/>
                    </a:moveTo>
                    <a:lnTo>
                      <a:pt x="29" y="0"/>
                    </a:lnTo>
                    <a:lnTo>
                      <a:pt x="29" y="6"/>
                    </a:lnTo>
                    <a:lnTo>
                      <a:pt x="10" y="6"/>
                    </a:lnTo>
                    <a:lnTo>
                      <a:pt x="9" y="18"/>
                    </a:lnTo>
                    <a:lnTo>
                      <a:pt x="13" y="17"/>
                    </a:lnTo>
                    <a:lnTo>
                      <a:pt x="17" y="15"/>
                    </a:lnTo>
                    <a:lnTo>
                      <a:pt x="21" y="15"/>
                    </a:lnTo>
                    <a:lnTo>
                      <a:pt x="25" y="17"/>
                    </a:lnTo>
                    <a:lnTo>
                      <a:pt x="28" y="20"/>
                    </a:lnTo>
                    <a:lnTo>
                      <a:pt x="29" y="24"/>
                    </a:lnTo>
                    <a:lnTo>
                      <a:pt x="32" y="26"/>
                    </a:lnTo>
                    <a:lnTo>
                      <a:pt x="32" y="32"/>
                    </a:lnTo>
                    <a:lnTo>
                      <a:pt x="32" y="36"/>
                    </a:lnTo>
                    <a:lnTo>
                      <a:pt x="31" y="40"/>
                    </a:lnTo>
                    <a:lnTo>
                      <a:pt x="28" y="43"/>
                    </a:lnTo>
                    <a:lnTo>
                      <a:pt x="25" y="46"/>
                    </a:lnTo>
                    <a:lnTo>
                      <a:pt x="20" y="48"/>
                    </a:lnTo>
                    <a:lnTo>
                      <a:pt x="16" y="48"/>
                    </a:lnTo>
                    <a:lnTo>
                      <a:pt x="11" y="48"/>
                    </a:lnTo>
                    <a:lnTo>
                      <a:pt x="7" y="47"/>
                    </a:lnTo>
                    <a:lnTo>
                      <a:pt x="5" y="46"/>
                    </a:lnTo>
                    <a:lnTo>
                      <a:pt x="2" y="43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6" y="35"/>
                    </a:lnTo>
                    <a:lnTo>
                      <a:pt x="7" y="39"/>
                    </a:lnTo>
                    <a:lnTo>
                      <a:pt x="9" y="42"/>
                    </a:lnTo>
                    <a:lnTo>
                      <a:pt x="11" y="43"/>
                    </a:lnTo>
                    <a:lnTo>
                      <a:pt x="16" y="43"/>
                    </a:lnTo>
                    <a:lnTo>
                      <a:pt x="20" y="43"/>
                    </a:lnTo>
                    <a:lnTo>
                      <a:pt x="22" y="40"/>
                    </a:lnTo>
                    <a:lnTo>
                      <a:pt x="25" y="36"/>
                    </a:lnTo>
                    <a:lnTo>
                      <a:pt x="25" y="32"/>
                    </a:lnTo>
                    <a:lnTo>
                      <a:pt x="25" y="28"/>
                    </a:lnTo>
                    <a:lnTo>
                      <a:pt x="22" y="24"/>
                    </a:lnTo>
                    <a:lnTo>
                      <a:pt x="20" y="22"/>
                    </a:lnTo>
                    <a:lnTo>
                      <a:pt x="16" y="21"/>
                    </a:lnTo>
                    <a:lnTo>
                      <a:pt x="13" y="21"/>
                    </a:lnTo>
                    <a:lnTo>
                      <a:pt x="10" y="22"/>
                    </a:lnTo>
                    <a:lnTo>
                      <a:pt x="9" y="24"/>
                    </a:lnTo>
                    <a:lnTo>
                      <a:pt x="7" y="25"/>
                    </a:lnTo>
                    <a:lnTo>
                      <a:pt x="0" y="2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48" name="Freeform 128"/>
              <p:cNvSpPr>
                <a:spLocks/>
              </p:cNvSpPr>
              <p:nvPr/>
            </p:nvSpPr>
            <p:spPr bwMode="auto">
              <a:xfrm>
                <a:off x="916" y="3063"/>
                <a:ext cx="32" cy="5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1" y="1"/>
                  </a:cxn>
                  <a:cxn ang="0">
                    <a:pos x="25" y="3"/>
                  </a:cxn>
                  <a:cxn ang="0">
                    <a:pos x="28" y="4"/>
                  </a:cxn>
                  <a:cxn ang="0">
                    <a:pos x="29" y="7"/>
                  </a:cxn>
                  <a:cxn ang="0">
                    <a:pos x="30" y="11"/>
                  </a:cxn>
                  <a:cxn ang="0">
                    <a:pos x="32" y="14"/>
                  </a:cxn>
                  <a:cxn ang="0">
                    <a:pos x="30" y="19"/>
                  </a:cxn>
                  <a:cxn ang="0">
                    <a:pos x="29" y="23"/>
                  </a:cxn>
                  <a:cxn ang="0">
                    <a:pos x="26" y="26"/>
                  </a:cxn>
                  <a:cxn ang="0">
                    <a:pos x="25" y="28"/>
                  </a:cxn>
                  <a:cxn ang="0">
                    <a:pos x="22" y="32"/>
                  </a:cxn>
                  <a:cxn ang="0">
                    <a:pos x="18" y="34"/>
                  </a:cxn>
                  <a:cxn ang="0">
                    <a:pos x="15" y="37"/>
                  </a:cxn>
                  <a:cxn ang="0">
                    <a:pos x="12" y="39"/>
                  </a:cxn>
                  <a:cxn ang="0">
                    <a:pos x="11" y="40"/>
                  </a:cxn>
                  <a:cxn ang="0">
                    <a:pos x="8" y="44"/>
                  </a:cxn>
                  <a:cxn ang="0">
                    <a:pos x="32" y="44"/>
                  </a:cxn>
                  <a:cxn ang="0">
                    <a:pos x="32" y="50"/>
                  </a:cxn>
                  <a:cxn ang="0">
                    <a:pos x="0" y="50"/>
                  </a:cxn>
                  <a:cxn ang="0">
                    <a:pos x="0" y="45"/>
                  </a:cxn>
                  <a:cxn ang="0">
                    <a:pos x="1" y="43"/>
                  </a:cxn>
                  <a:cxn ang="0">
                    <a:pos x="4" y="39"/>
                  </a:cxn>
                  <a:cxn ang="0">
                    <a:pos x="7" y="36"/>
                  </a:cxn>
                  <a:cxn ang="0">
                    <a:pos x="12" y="32"/>
                  </a:cxn>
                  <a:cxn ang="0">
                    <a:pos x="17" y="28"/>
                  </a:cxn>
                  <a:cxn ang="0">
                    <a:pos x="21" y="23"/>
                  </a:cxn>
                  <a:cxn ang="0">
                    <a:pos x="22" y="21"/>
                  </a:cxn>
                  <a:cxn ang="0">
                    <a:pos x="25" y="18"/>
                  </a:cxn>
                  <a:cxn ang="0">
                    <a:pos x="25" y="14"/>
                  </a:cxn>
                  <a:cxn ang="0">
                    <a:pos x="25" y="11"/>
                  </a:cxn>
                  <a:cxn ang="0">
                    <a:pos x="22" y="8"/>
                  </a:cxn>
                  <a:cxn ang="0">
                    <a:pos x="19" y="7"/>
                  </a:cxn>
                  <a:cxn ang="0">
                    <a:pos x="17" y="7"/>
                  </a:cxn>
                  <a:cxn ang="0">
                    <a:pos x="12" y="7"/>
                  </a:cxn>
                  <a:cxn ang="0">
                    <a:pos x="10" y="8"/>
                  </a:cxn>
                  <a:cxn ang="0">
                    <a:pos x="8" y="11"/>
                  </a:cxn>
                  <a:cxn ang="0">
                    <a:pos x="7" y="15"/>
                  </a:cxn>
                  <a:cxn ang="0">
                    <a:pos x="0" y="14"/>
                  </a:cxn>
                  <a:cxn ang="0">
                    <a:pos x="1" y="10"/>
                  </a:cxn>
                  <a:cxn ang="0">
                    <a:pos x="3" y="7"/>
                  </a:cxn>
                  <a:cxn ang="0">
                    <a:pos x="6" y="4"/>
                  </a:cxn>
                  <a:cxn ang="0">
                    <a:pos x="8" y="3"/>
                  </a:cxn>
                  <a:cxn ang="0">
                    <a:pos x="12" y="1"/>
                  </a:cxn>
                  <a:cxn ang="0">
                    <a:pos x="17" y="0"/>
                  </a:cxn>
                </a:cxnLst>
                <a:rect l="0" t="0" r="r" b="b"/>
                <a:pathLst>
                  <a:path w="32" h="50">
                    <a:moveTo>
                      <a:pt x="17" y="0"/>
                    </a:moveTo>
                    <a:lnTo>
                      <a:pt x="21" y="1"/>
                    </a:lnTo>
                    <a:lnTo>
                      <a:pt x="25" y="3"/>
                    </a:lnTo>
                    <a:lnTo>
                      <a:pt x="28" y="4"/>
                    </a:lnTo>
                    <a:lnTo>
                      <a:pt x="29" y="7"/>
                    </a:lnTo>
                    <a:lnTo>
                      <a:pt x="30" y="11"/>
                    </a:lnTo>
                    <a:lnTo>
                      <a:pt x="32" y="14"/>
                    </a:lnTo>
                    <a:lnTo>
                      <a:pt x="30" y="19"/>
                    </a:lnTo>
                    <a:lnTo>
                      <a:pt x="29" y="23"/>
                    </a:lnTo>
                    <a:lnTo>
                      <a:pt x="26" y="26"/>
                    </a:lnTo>
                    <a:lnTo>
                      <a:pt x="25" y="28"/>
                    </a:lnTo>
                    <a:lnTo>
                      <a:pt x="22" y="32"/>
                    </a:lnTo>
                    <a:lnTo>
                      <a:pt x="18" y="34"/>
                    </a:lnTo>
                    <a:lnTo>
                      <a:pt x="15" y="37"/>
                    </a:lnTo>
                    <a:lnTo>
                      <a:pt x="12" y="39"/>
                    </a:lnTo>
                    <a:lnTo>
                      <a:pt x="11" y="40"/>
                    </a:lnTo>
                    <a:lnTo>
                      <a:pt x="8" y="44"/>
                    </a:lnTo>
                    <a:lnTo>
                      <a:pt x="32" y="44"/>
                    </a:lnTo>
                    <a:lnTo>
                      <a:pt x="32" y="50"/>
                    </a:lnTo>
                    <a:lnTo>
                      <a:pt x="0" y="50"/>
                    </a:lnTo>
                    <a:lnTo>
                      <a:pt x="0" y="45"/>
                    </a:lnTo>
                    <a:lnTo>
                      <a:pt x="1" y="43"/>
                    </a:lnTo>
                    <a:lnTo>
                      <a:pt x="4" y="39"/>
                    </a:lnTo>
                    <a:lnTo>
                      <a:pt x="7" y="36"/>
                    </a:lnTo>
                    <a:lnTo>
                      <a:pt x="12" y="32"/>
                    </a:lnTo>
                    <a:lnTo>
                      <a:pt x="17" y="28"/>
                    </a:lnTo>
                    <a:lnTo>
                      <a:pt x="21" y="23"/>
                    </a:lnTo>
                    <a:lnTo>
                      <a:pt x="22" y="21"/>
                    </a:lnTo>
                    <a:lnTo>
                      <a:pt x="25" y="18"/>
                    </a:lnTo>
                    <a:lnTo>
                      <a:pt x="25" y="14"/>
                    </a:lnTo>
                    <a:lnTo>
                      <a:pt x="25" y="11"/>
                    </a:lnTo>
                    <a:lnTo>
                      <a:pt x="22" y="8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2" y="7"/>
                    </a:lnTo>
                    <a:lnTo>
                      <a:pt x="10" y="8"/>
                    </a:lnTo>
                    <a:lnTo>
                      <a:pt x="8" y="11"/>
                    </a:lnTo>
                    <a:lnTo>
                      <a:pt x="7" y="15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6" y="4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49" name="Freeform 129"/>
              <p:cNvSpPr>
                <a:spLocks/>
              </p:cNvSpPr>
              <p:nvPr/>
            </p:nvSpPr>
            <p:spPr bwMode="auto">
              <a:xfrm>
                <a:off x="858" y="2876"/>
                <a:ext cx="33" cy="4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2" y="0"/>
                  </a:cxn>
                  <a:cxn ang="0">
                    <a:pos x="25" y="2"/>
                  </a:cxn>
                  <a:cxn ang="0">
                    <a:pos x="28" y="3"/>
                  </a:cxn>
                  <a:cxn ang="0">
                    <a:pos x="31" y="6"/>
                  </a:cxn>
                  <a:cxn ang="0">
                    <a:pos x="32" y="10"/>
                  </a:cxn>
                  <a:cxn ang="0">
                    <a:pos x="32" y="13"/>
                  </a:cxn>
                  <a:cxn ang="0">
                    <a:pos x="32" y="19"/>
                  </a:cxn>
                  <a:cxn ang="0">
                    <a:pos x="29" y="22"/>
                  </a:cxn>
                  <a:cxn ang="0">
                    <a:pos x="28" y="25"/>
                  </a:cxn>
                  <a:cxn ang="0">
                    <a:pos x="25" y="28"/>
                  </a:cxn>
                  <a:cxn ang="0">
                    <a:pos x="22" y="30"/>
                  </a:cxn>
                  <a:cxn ang="0">
                    <a:pos x="18" y="33"/>
                  </a:cxn>
                  <a:cxn ang="0">
                    <a:pos x="15" y="36"/>
                  </a:cxn>
                  <a:cxn ang="0">
                    <a:pos x="13" y="37"/>
                  </a:cxn>
                  <a:cxn ang="0">
                    <a:pos x="11" y="39"/>
                  </a:cxn>
                  <a:cxn ang="0">
                    <a:pos x="10" y="43"/>
                  </a:cxn>
                  <a:cxn ang="0">
                    <a:pos x="33" y="43"/>
                  </a:cxn>
                  <a:cxn ang="0">
                    <a:pos x="33" y="48"/>
                  </a:cxn>
                  <a:cxn ang="0">
                    <a:pos x="0" y="48"/>
                  </a:cxn>
                  <a:cxn ang="0">
                    <a:pos x="2" y="44"/>
                  </a:cxn>
                  <a:cxn ang="0">
                    <a:pos x="3" y="41"/>
                  </a:cxn>
                  <a:cxn ang="0">
                    <a:pos x="6" y="37"/>
                  </a:cxn>
                  <a:cxn ang="0">
                    <a:pos x="9" y="35"/>
                  </a:cxn>
                  <a:cxn ang="0">
                    <a:pos x="13" y="30"/>
                  </a:cxn>
                  <a:cxn ang="0">
                    <a:pos x="18" y="26"/>
                  </a:cxn>
                  <a:cxn ang="0">
                    <a:pos x="21" y="24"/>
                  </a:cxn>
                  <a:cxn ang="0">
                    <a:pos x="24" y="21"/>
                  </a:cxn>
                  <a:cxn ang="0">
                    <a:pos x="25" y="17"/>
                  </a:cxn>
                  <a:cxn ang="0">
                    <a:pos x="26" y="14"/>
                  </a:cxn>
                  <a:cxn ang="0">
                    <a:pos x="25" y="10"/>
                  </a:cxn>
                  <a:cxn ang="0">
                    <a:pos x="24" y="7"/>
                  </a:cxn>
                  <a:cxn ang="0">
                    <a:pos x="21" y="6"/>
                  </a:cxn>
                  <a:cxn ang="0">
                    <a:pos x="17" y="6"/>
                  </a:cxn>
                  <a:cxn ang="0">
                    <a:pos x="14" y="6"/>
                  </a:cxn>
                  <a:cxn ang="0">
                    <a:pos x="10" y="7"/>
                  </a:cxn>
                  <a:cxn ang="0">
                    <a:pos x="9" y="10"/>
                  </a:cxn>
                  <a:cxn ang="0">
                    <a:pos x="9" y="14"/>
                  </a:cxn>
                  <a:cxn ang="0">
                    <a:pos x="2" y="13"/>
                  </a:cxn>
                  <a:cxn ang="0">
                    <a:pos x="3" y="10"/>
                  </a:cxn>
                  <a:cxn ang="0">
                    <a:pos x="4" y="6"/>
                  </a:cxn>
                  <a:cxn ang="0">
                    <a:pos x="6" y="3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17" y="0"/>
                  </a:cxn>
                </a:cxnLst>
                <a:rect l="0" t="0" r="r" b="b"/>
                <a:pathLst>
                  <a:path w="33" h="48">
                    <a:moveTo>
                      <a:pt x="17" y="0"/>
                    </a:moveTo>
                    <a:lnTo>
                      <a:pt x="22" y="0"/>
                    </a:lnTo>
                    <a:lnTo>
                      <a:pt x="25" y="2"/>
                    </a:lnTo>
                    <a:lnTo>
                      <a:pt x="28" y="3"/>
                    </a:lnTo>
                    <a:lnTo>
                      <a:pt x="31" y="6"/>
                    </a:lnTo>
                    <a:lnTo>
                      <a:pt x="32" y="10"/>
                    </a:lnTo>
                    <a:lnTo>
                      <a:pt x="32" y="13"/>
                    </a:lnTo>
                    <a:lnTo>
                      <a:pt x="32" y="19"/>
                    </a:lnTo>
                    <a:lnTo>
                      <a:pt x="29" y="22"/>
                    </a:lnTo>
                    <a:lnTo>
                      <a:pt x="28" y="25"/>
                    </a:lnTo>
                    <a:lnTo>
                      <a:pt x="25" y="28"/>
                    </a:lnTo>
                    <a:lnTo>
                      <a:pt x="22" y="30"/>
                    </a:lnTo>
                    <a:lnTo>
                      <a:pt x="18" y="33"/>
                    </a:lnTo>
                    <a:lnTo>
                      <a:pt x="15" y="36"/>
                    </a:lnTo>
                    <a:lnTo>
                      <a:pt x="13" y="37"/>
                    </a:lnTo>
                    <a:lnTo>
                      <a:pt x="11" y="39"/>
                    </a:lnTo>
                    <a:lnTo>
                      <a:pt x="10" y="43"/>
                    </a:lnTo>
                    <a:lnTo>
                      <a:pt x="33" y="43"/>
                    </a:lnTo>
                    <a:lnTo>
                      <a:pt x="33" y="48"/>
                    </a:lnTo>
                    <a:lnTo>
                      <a:pt x="0" y="48"/>
                    </a:lnTo>
                    <a:lnTo>
                      <a:pt x="2" y="44"/>
                    </a:lnTo>
                    <a:lnTo>
                      <a:pt x="3" y="41"/>
                    </a:lnTo>
                    <a:lnTo>
                      <a:pt x="6" y="37"/>
                    </a:lnTo>
                    <a:lnTo>
                      <a:pt x="9" y="35"/>
                    </a:lnTo>
                    <a:lnTo>
                      <a:pt x="13" y="30"/>
                    </a:lnTo>
                    <a:lnTo>
                      <a:pt x="18" y="26"/>
                    </a:lnTo>
                    <a:lnTo>
                      <a:pt x="21" y="24"/>
                    </a:lnTo>
                    <a:lnTo>
                      <a:pt x="24" y="21"/>
                    </a:lnTo>
                    <a:lnTo>
                      <a:pt x="25" y="17"/>
                    </a:lnTo>
                    <a:lnTo>
                      <a:pt x="26" y="14"/>
                    </a:lnTo>
                    <a:lnTo>
                      <a:pt x="25" y="10"/>
                    </a:lnTo>
                    <a:lnTo>
                      <a:pt x="24" y="7"/>
                    </a:lnTo>
                    <a:lnTo>
                      <a:pt x="21" y="6"/>
                    </a:lnTo>
                    <a:lnTo>
                      <a:pt x="17" y="6"/>
                    </a:lnTo>
                    <a:lnTo>
                      <a:pt x="14" y="6"/>
                    </a:lnTo>
                    <a:lnTo>
                      <a:pt x="10" y="7"/>
                    </a:lnTo>
                    <a:lnTo>
                      <a:pt x="9" y="10"/>
                    </a:lnTo>
                    <a:lnTo>
                      <a:pt x="9" y="14"/>
                    </a:lnTo>
                    <a:lnTo>
                      <a:pt x="2" y="13"/>
                    </a:lnTo>
                    <a:lnTo>
                      <a:pt x="3" y="10"/>
                    </a:lnTo>
                    <a:lnTo>
                      <a:pt x="4" y="6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50" name="Rectangle 130"/>
              <p:cNvSpPr>
                <a:spLocks noChangeArrowheads="1"/>
              </p:cNvSpPr>
              <p:nvPr/>
            </p:nvSpPr>
            <p:spPr bwMode="auto">
              <a:xfrm>
                <a:off x="901" y="2919"/>
                <a:ext cx="7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51" name="Freeform 131"/>
              <p:cNvSpPr>
                <a:spLocks/>
              </p:cNvSpPr>
              <p:nvPr/>
            </p:nvSpPr>
            <p:spPr bwMode="auto">
              <a:xfrm>
                <a:off x="917" y="2876"/>
                <a:ext cx="32" cy="5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9" y="0"/>
                  </a:cxn>
                  <a:cxn ang="0">
                    <a:pos x="29" y="7"/>
                  </a:cxn>
                  <a:cxn ang="0">
                    <a:pos x="10" y="7"/>
                  </a:cxn>
                  <a:cxn ang="0">
                    <a:pos x="9" y="19"/>
                  </a:cxn>
                  <a:cxn ang="0">
                    <a:pos x="13" y="17"/>
                  </a:cxn>
                  <a:cxn ang="0">
                    <a:pos x="17" y="17"/>
                  </a:cxn>
                  <a:cxn ang="0">
                    <a:pos x="21" y="17"/>
                  </a:cxn>
                  <a:cxn ang="0">
                    <a:pos x="25" y="18"/>
                  </a:cxn>
                  <a:cxn ang="0">
                    <a:pos x="28" y="21"/>
                  </a:cxn>
                  <a:cxn ang="0">
                    <a:pos x="29" y="24"/>
                  </a:cxn>
                  <a:cxn ang="0">
                    <a:pos x="32" y="28"/>
                  </a:cxn>
                  <a:cxn ang="0">
                    <a:pos x="32" y="32"/>
                  </a:cxn>
                  <a:cxn ang="0">
                    <a:pos x="32" y="36"/>
                  </a:cxn>
                  <a:cxn ang="0">
                    <a:pos x="31" y="40"/>
                  </a:cxn>
                  <a:cxn ang="0">
                    <a:pos x="28" y="44"/>
                  </a:cxn>
                  <a:cxn ang="0">
                    <a:pos x="25" y="47"/>
                  </a:cxn>
                  <a:cxn ang="0">
                    <a:pos x="20" y="48"/>
                  </a:cxn>
                  <a:cxn ang="0">
                    <a:pos x="16" y="50"/>
                  </a:cxn>
                  <a:cxn ang="0">
                    <a:pos x="11" y="50"/>
                  </a:cxn>
                  <a:cxn ang="0">
                    <a:pos x="7" y="48"/>
                  </a:cxn>
                  <a:cxn ang="0">
                    <a:pos x="5" y="46"/>
                  </a:cxn>
                  <a:cxn ang="0">
                    <a:pos x="2" y="43"/>
                  </a:cxn>
                  <a:cxn ang="0">
                    <a:pos x="0" y="40"/>
                  </a:cxn>
                  <a:cxn ang="0">
                    <a:pos x="0" y="36"/>
                  </a:cxn>
                  <a:cxn ang="0">
                    <a:pos x="6" y="36"/>
                  </a:cxn>
                  <a:cxn ang="0">
                    <a:pos x="7" y="39"/>
                  </a:cxn>
                  <a:cxn ang="0">
                    <a:pos x="9" y="41"/>
                  </a:cxn>
                  <a:cxn ang="0">
                    <a:pos x="11" y="43"/>
                  </a:cxn>
                  <a:cxn ang="0">
                    <a:pos x="16" y="44"/>
                  </a:cxn>
                  <a:cxn ang="0">
                    <a:pos x="20" y="43"/>
                  </a:cxn>
                  <a:cxn ang="0">
                    <a:pos x="22" y="40"/>
                  </a:cxn>
                  <a:cxn ang="0">
                    <a:pos x="25" y="37"/>
                  </a:cxn>
                  <a:cxn ang="0">
                    <a:pos x="25" y="32"/>
                  </a:cxn>
                  <a:cxn ang="0">
                    <a:pos x="25" y="28"/>
                  </a:cxn>
                  <a:cxn ang="0">
                    <a:pos x="22" y="25"/>
                  </a:cxn>
                  <a:cxn ang="0">
                    <a:pos x="20" y="22"/>
                  </a:cxn>
                  <a:cxn ang="0">
                    <a:pos x="16" y="22"/>
                  </a:cxn>
                  <a:cxn ang="0">
                    <a:pos x="13" y="22"/>
                  </a:cxn>
                  <a:cxn ang="0">
                    <a:pos x="10" y="24"/>
                  </a:cxn>
                  <a:cxn ang="0">
                    <a:pos x="9" y="25"/>
                  </a:cxn>
                  <a:cxn ang="0">
                    <a:pos x="7" y="26"/>
                  </a:cxn>
                  <a:cxn ang="0">
                    <a:pos x="0" y="25"/>
                  </a:cxn>
                  <a:cxn ang="0">
                    <a:pos x="6" y="0"/>
                  </a:cxn>
                </a:cxnLst>
                <a:rect l="0" t="0" r="r" b="b"/>
                <a:pathLst>
                  <a:path w="32" h="50">
                    <a:moveTo>
                      <a:pt x="6" y="0"/>
                    </a:moveTo>
                    <a:lnTo>
                      <a:pt x="29" y="0"/>
                    </a:lnTo>
                    <a:lnTo>
                      <a:pt x="29" y="7"/>
                    </a:lnTo>
                    <a:lnTo>
                      <a:pt x="10" y="7"/>
                    </a:lnTo>
                    <a:lnTo>
                      <a:pt x="9" y="19"/>
                    </a:lnTo>
                    <a:lnTo>
                      <a:pt x="13" y="17"/>
                    </a:lnTo>
                    <a:lnTo>
                      <a:pt x="17" y="17"/>
                    </a:lnTo>
                    <a:lnTo>
                      <a:pt x="21" y="17"/>
                    </a:lnTo>
                    <a:lnTo>
                      <a:pt x="25" y="18"/>
                    </a:lnTo>
                    <a:lnTo>
                      <a:pt x="28" y="21"/>
                    </a:lnTo>
                    <a:lnTo>
                      <a:pt x="29" y="24"/>
                    </a:lnTo>
                    <a:lnTo>
                      <a:pt x="32" y="28"/>
                    </a:lnTo>
                    <a:lnTo>
                      <a:pt x="32" y="32"/>
                    </a:lnTo>
                    <a:lnTo>
                      <a:pt x="32" y="36"/>
                    </a:lnTo>
                    <a:lnTo>
                      <a:pt x="31" y="40"/>
                    </a:lnTo>
                    <a:lnTo>
                      <a:pt x="28" y="44"/>
                    </a:lnTo>
                    <a:lnTo>
                      <a:pt x="25" y="47"/>
                    </a:lnTo>
                    <a:lnTo>
                      <a:pt x="20" y="48"/>
                    </a:lnTo>
                    <a:lnTo>
                      <a:pt x="16" y="50"/>
                    </a:lnTo>
                    <a:lnTo>
                      <a:pt x="11" y="50"/>
                    </a:lnTo>
                    <a:lnTo>
                      <a:pt x="7" y="48"/>
                    </a:lnTo>
                    <a:lnTo>
                      <a:pt x="5" y="46"/>
                    </a:lnTo>
                    <a:lnTo>
                      <a:pt x="2" y="43"/>
                    </a:lnTo>
                    <a:lnTo>
                      <a:pt x="0" y="40"/>
                    </a:lnTo>
                    <a:lnTo>
                      <a:pt x="0" y="36"/>
                    </a:lnTo>
                    <a:lnTo>
                      <a:pt x="6" y="36"/>
                    </a:lnTo>
                    <a:lnTo>
                      <a:pt x="7" y="39"/>
                    </a:lnTo>
                    <a:lnTo>
                      <a:pt x="9" y="41"/>
                    </a:lnTo>
                    <a:lnTo>
                      <a:pt x="11" y="43"/>
                    </a:lnTo>
                    <a:lnTo>
                      <a:pt x="16" y="44"/>
                    </a:lnTo>
                    <a:lnTo>
                      <a:pt x="20" y="43"/>
                    </a:lnTo>
                    <a:lnTo>
                      <a:pt x="22" y="40"/>
                    </a:lnTo>
                    <a:lnTo>
                      <a:pt x="25" y="37"/>
                    </a:lnTo>
                    <a:lnTo>
                      <a:pt x="25" y="32"/>
                    </a:lnTo>
                    <a:lnTo>
                      <a:pt x="25" y="28"/>
                    </a:lnTo>
                    <a:lnTo>
                      <a:pt x="22" y="25"/>
                    </a:lnTo>
                    <a:lnTo>
                      <a:pt x="20" y="22"/>
                    </a:lnTo>
                    <a:lnTo>
                      <a:pt x="16" y="22"/>
                    </a:lnTo>
                    <a:lnTo>
                      <a:pt x="13" y="22"/>
                    </a:lnTo>
                    <a:lnTo>
                      <a:pt x="10" y="24"/>
                    </a:lnTo>
                    <a:lnTo>
                      <a:pt x="9" y="25"/>
                    </a:lnTo>
                    <a:lnTo>
                      <a:pt x="7" y="26"/>
                    </a:lnTo>
                    <a:lnTo>
                      <a:pt x="0" y="2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52" name="Freeform 132"/>
              <p:cNvSpPr>
                <a:spLocks/>
              </p:cNvSpPr>
              <p:nvPr/>
            </p:nvSpPr>
            <p:spPr bwMode="auto">
              <a:xfrm>
                <a:off x="916" y="2693"/>
                <a:ext cx="33" cy="5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9" y="0"/>
                  </a:cxn>
                  <a:cxn ang="0">
                    <a:pos x="23" y="2"/>
                  </a:cxn>
                  <a:cxn ang="0">
                    <a:pos x="26" y="4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30" y="13"/>
                  </a:cxn>
                  <a:cxn ang="0">
                    <a:pos x="29" y="15"/>
                  </a:cxn>
                  <a:cxn ang="0">
                    <a:pos x="28" y="18"/>
                  </a:cxn>
                  <a:cxn ang="0">
                    <a:pos x="26" y="21"/>
                  </a:cxn>
                  <a:cxn ang="0">
                    <a:pos x="23" y="22"/>
                  </a:cxn>
                  <a:cxn ang="0">
                    <a:pos x="28" y="24"/>
                  </a:cxn>
                  <a:cxn ang="0">
                    <a:pos x="30" y="26"/>
                  </a:cxn>
                  <a:cxn ang="0">
                    <a:pos x="32" y="31"/>
                  </a:cxn>
                  <a:cxn ang="0">
                    <a:pos x="33" y="35"/>
                  </a:cxn>
                  <a:cxn ang="0">
                    <a:pos x="32" y="39"/>
                  </a:cxn>
                  <a:cxn ang="0">
                    <a:pos x="30" y="43"/>
                  </a:cxn>
                  <a:cxn ang="0">
                    <a:pos x="28" y="46"/>
                  </a:cxn>
                  <a:cxn ang="0">
                    <a:pos x="25" y="48"/>
                  </a:cxn>
                  <a:cxn ang="0">
                    <a:pos x="21" y="50"/>
                  </a:cxn>
                  <a:cxn ang="0">
                    <a:pos x="17" y="50"/>
                  </a:cxn>
                  <a:cxn ang="0">
                    <a:pos x="12" y="50"/>
                  </a:cxn>
                  <a:cxn ang="0">
                    <a:pos x="8" y="48"/>
                  </a:cxn>
                  <a:cxn ang="0">
                    <a:pos x="6" y="47"/>
                  </a:cxn>
                  <a:cxn ang="0">
                    <a:pos x="3" y="44"/>
                  </a:cxn>
                  <a:cxn ang="0">
                    <a:pos x="1" y="40"/>
                  </a:cxn>
                  <a:cxn ang="0">
                    <a:pos x="0" y="36"/>
                  </a:cxn>
                  <a:cxn ang="0">
                    <a:pos x="7" y="36"/>
                  </a:cxn>
                  <a:cxn ang="0">
                    <a:pos x="8" y="40"/>
                  </a:cxn>
                  <a:cxn ang="0">
                    <a:pos x="10" y="43"/>
                  </a:cxn>
                  <a:cxn ang="0">
                    <a:pos x="12" y="44"/>
                  </a:cxn>
                  <a:cxn ang="0">
                    <a:pos x="17" y="44"/>
                  </a:cxn>
                  <a:cxn ang="0">
                    <a:pos x="21" y="44"/>
                  </a:cxn>
                  <a:cxn ang="0">
                    <a:pos x="23" y="42"/>
                  </a:cxn>
                  <a:cxn ang="0">
                    <a:pos x="26" y="39"/>
                  </a:cxn>
                  <a:cxn ang="0">
                    <a:pos x="26" y="35"/>
                  </a:cxn>
                  <a:cxn ang="0">
                    <a:pos x="26" y="31"/>
                  </a:cxn>
                  <a:cxn ang="0">
                    <a:pos x="23" y="28"/>
                  </a:cxn>
                  <a:cxn ang="0">
                    <a:pos x="21" y="26"/>
                  </a:cxn>
                  <a:cxn ang="0">
                    <a:pos x="17" y="25"/>
                  </a:cxn>
                  <a:cxn ang="0">
                    <a:pos x="15" y="25"/>
                  </a:cxn>
                  <a:cxn ang="0">
                    <a:pos x="12" y="26"/>
                  </a:cxn>
                  <a:cxn ang="0">
                    <a:pos x="14" y="20"/>
                  </a:cxn>
                  <a:cxn ang="0">
                    <a:pos x="14" y="21"/>
                  </a:cxn>
                  <a:cxn ang="0">
                    <a:pos x="18" y="20"/>
                  </a:cxn>
                  <a:cxn ang="0">
                    <a:pos x="21" y="18"/>
                  </a:cxn>
                  <a:cxn ang="0">
                    <a:pos x="23" y="17"/>
                  </a:cxn>
                  <a:cxn ang="0">
                    <a:pos x="23" y="13"/>
                  </a:cxn>
                  <a:cxn ang="0">
                    <a:pos x="23" y="10"/>
                  </a:cxn>
                  <a:cxn ang="0">
                    <a:pos x="22" y="9"/>
                  </a:cxn>
                  <a:cxn ang="0">
                    <a:pos x="19" y="6"/>
                  </a:cxn>
                  <a:cxn ang="0">
                    <a:pos x="17" y="6"/>
                  </a:cxn>
                  <a:cxn ang="0">
                    <a:pos x="12" y="6"/>
                  </a:cxn>
                  <a:cxn ang="0">
                    <a:pos x="11" y="9"/>
                  </a:cxn>
                  <a:cxn ang="0">
                    <a:pos x="8" y="10"/>
                  </a:cxn>
                  <a:cxn ang="0">
                    <a:pos x="8" y="14"/>
                  </a:cxn>
                  <a:cxn ang="0">
                    <a:pos x="1" y="13"/>
                  </a:cxn>
                  <a:cxn ang="0">
                    <a:pos x="3" y="10"/>
                  </a:cxn>
                  <a:cxn ang="0">
                    <a:pos x="4" y="6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15" y="0"/>
                  </a:cxn>
                </a:cxnLst>
                <a:rect l="0" t="0" r="r" b="b"/>
                <a:pathLst>
                  <a:path w="33" h="50">
                    <a:moveTo>
                      <a:pt x="15" y="0"/>
                    </a:moveTo>
                    <a:lnTo>
                      <a:pt x="19" y="0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29" y="15"/>
                    </a:lnTo>
                    <a:lnTo>
                      <a:pt x="28" y="18"/>
                    </a:lnTo>
                    <a:lnTo>
                      <a:pt x="26" y="21"/>
                    </a:lnTo>
                    <a:lnTo>
                      <a:pt x="23" y="22"/>
                    </a:lnTo>
                    <a:lnTo>
                      <a:pt x="28" y="24"/>
                    </a:lnTo>
                    <a:lnTo>
                      <a:pt x="30" y="26"/>
                    </a:lnTo>
                    <a:lnTo>
                      <a:pt x="32" y="31"/>
                    </a:lnTo>
                    <a:lnTo>
                      <a:pt x="33" y="35"/>
                    </a:lnTo>
                    <a:lnTo>
                      <a:pt x="32" y="39"/>
                    </a:lnTo>
                    <a:lnTo>
                      <a:pt x="30" y="43"/>
                    </a:lnTo>
                    <a:lnTo>
                      <a:pt x="28" y="46"/>
                    </a:lnTo>
                    <a:lnTo>
                      <a:pt x="25" y="48"/>
                    </a:lnTo>
                    <a:lnTo>
                      <a:pt x="21" y="50"/>
                    </a:lnTo>
                    <a:lnTo>
                      <a:pt x="17" y="50"/>
                    </a:lnTo>
                    <a:lnTo>
                      <a:pt x="12" y="50"/>
                    </a:lnTo>
                    <a:lnTo>
                      <a:pt x="8" y="48"/>
                    </a:lnTo>
                    <a:lnTo>
                      <a:pt x="6" y="47"/>
                    </a:lnTo>
                    <a:lnTo>
                      <a:pt x="3" y="44"/>
                    </a:lnTo>
                    <a:lnTo>
                      <a:pt x="1" y="40"/>
                    </a:lnTo>
                    <a:lnTo>
                      <a:pt x="0" y="36"/>
                    </a:lnTo>
                    <a:lnTo>
                      <a:pt x="7" y="36"/>
                    </a:lnTo>
                    <a:lnTo>
                      <a:pt x="8" y="40"/>
                    </a:lnTo>
                    <a:lnTo>
                      <a:pt x="10" y="43"/>
                    </a:lnTo>
                    <a:lnTo>
                      <a:pt x="12" y="44"/>
                    </a:lnTo>
                    <a:lnTo>
                      <a:pt x="17" y="44"/>
                    </a:lnTo>
                    <a:lnTo>
                      <a:pt x="21" y="44"/>
                    </a:lnTo>
                    <a:lnTo>
                      <a:pt x="23" y="42"/>
                    </a:lnTo>
                    <a:lnTo>
                      <a:pt x="26" y="39"/>
                    </a:lnTo>
                    <a:lnTo>
                      <a:pt x="26" y="35"/>
                    </a:lnTo>
                    <a:lnTo>
                      <a:pt x="26" y="31"/>
                    </a:lnTo>
                    <a:lnTo>
                      <a:pt x="23" y="28"/>
                    </a:lnTo>
                    <a:lnTo>
                      <a:pt x="21" y="26"/>
                    </a:lnTo>
                    <a:lnTo>
                      <a:pt x="17" y="25"/>
                    </a:lnTo>
                    <a:lnTo>
                      <a:pt x="15" y="25"/>
                    </a:lnTo>
                    <a:lnTo>
                      <a:pt x="12" y="26"/>
                    </a:lnTo>
                    <a:lnTo>
                      <a:pt x="14" y="20"/>
                    </a:lnTo>
                    <a:lnTo>
                      <a:pt x="14" y="21"/>
                    </a:lnTo>
                    <a:lnTo>
                      <a:pt x="18" y="20"/>
                    </a:lnTo>
                    <a:lnTo>
                      <a:pt x="21" y="18"/>
                    </a:lnTo>
                    <a:lnTo>
                      <a:pt x="23" y="17"/>
                    </a:lnTo>
                    <a:lnTo>
                      <a:pt x="23" y="13"/>
                    </a:lnTo>
                    <a:lnTo>
                      <a:pt x="23" y="10"/>
                    </a:lnTo>
                    <a:lnTo>
                      <a:pt x="22" y="9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2" y="6"/>
                    </a:lnTo>
                    <a:lnTo>
                      <a:pt x="11" y="9"/>
                    </a:lnTo>
                    <a:lnTo>
                      <a:pt x="8" y="10"/>
                    </a:lnTo>
                    <a:lnTo>
                      <a:pt x="8" y="14"/>
                    </a:lnTo>
                    <a:lnTo>
                      <a:pt x="1" y="13"/>
                    </a:lnTo>
                    <a:lnTo>
                      <a:pt x="3" y="10"/>
                    </a:lnTo>
                    <a:lnTo>
                      <a:pt x="4" y="6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53" name="Freeform 133"/>
              <p:cNvSpPr>
                <a:spLocks/>
              </p:cNvSpPr>
              <p:nvPr/>
            </p:nvSpPr>
            <p:spPr bwMode="auto">
              <a:xfrm>
                <a:off x="860" y="2505"/>
                <a:ext cx="31" cy="49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9" y="0"/>
                  </a:cxn>
                  <a:cxn ang="0">
                    <a:pos x="22" y="1"/>
                  </a:cxn>
                  <a:cxn ang="0">
                    <a:pos x="24" y="4"/>
                  </a:cxn>
                  <a:cxn ang="0">
                    <a:pos x="27" y="7"/>
                  </a:cxn>
                  <a:cxn ang="0">
                    <a:pos x="29" y="10"/>
                  </a:cxn>
                  <a:cxn ang="0">
                    <a:pos x="29" y="12"/>
                  </a:cxn>
                  <a:cxn ang="0">
                    <a:pos x="29" y="15"/>
                  </a:cxn>
                  <a:cxn ang="0">
                    <a:pos x="27" y="18"/>
                  </a:cxn>
                  <a:cxn ang="0">
                    <a:pos x="24" y="21"/>
                  </a:cxn>
                  <a:cxn ang="0">
                    <a:pos x="22" y="22"/>
                  </a:cxn>
                  <a:cxn ang="0">
                    <a:pos x="26" y="23"/>
                  </a:cxn>
                  <a:cxn ang="0">
                    <a:pos x="29" y="26"/>
                  </a:cxn>
                  <a:cxn ang="0">
                    <a:pos x="31" y="30"/>
                  </a:cxn>
                  <a:cxn ang="0">
                    <a:pos x="31" y="34"/>
                  </a:cxn>
                  <a:cxn ang="0">
                    <a:pos x="31" y="38"/>
                  </a:cxn>
                  <a:cxn ang="0">
                    <a:pos x="30" y="43"/>
                  </a:cxn>
                  <a:cxn ang="0">
                    <a:pos x="27" y="45"/>
                  </a:cxn>
                  <a:cxn ang="0">
                    <a:pos x="23" y="48"/>
                  </a:cxn>
                  <a:cxn ang="0">
                    <a:pos x="20" y="49"/>
                  </a:cxn>
                  <a:cxn ang="0">
                    <a:pos x="15" y="49"/>
                  </a:cxn>
                  <a:cxn ang="0">
                    <a:pos x="11" y="49"/>
                  </a:cxn>
                  <a:cxn ang="0">
                    <a:pos x="8" y="48"/>
                  </a:cxn>
                  <a:cxn ang="0">
                    <a:pos x="5" y="47"/>
                  </a:cxn>
                  <a:cxn ang="0">
                    <a:pos x="2" y="44"/>
                  </a:cxn>
                  <a:cxn ang="0">
                    <a:pos x="1" y="40"/>
                  </a:cxn>
                  <a:cxn ang="0">
                    <a:pos x="0" y="37"/>
                  </a:cxn>
                  <a:cxn ang="0">
                    <a:pos x="7" y="36"/>
                  </a:cxn>
                  <a:cxn ang="0">
                    <a:pos x="8" y="40"/>
                  </a:cxn>
                  <a:cxn ang="0">
                    <a:pos x="9" y="43"/>
                  </a:cxn>
                  <a:cxn ang="0">
                    <a:pos x="12" y="44"/>
                  </a:cxn>
                  <a:cxn ang="0">
                    <a:pos x="15" y="44"/>
                  </a:cxn>
                  <a:cxn ang="0">
                    <a:pos x="19" y="44"/>
                  </a:cxn>
                  <a:cxn ang="0">
                    <a:pos x="23" y="41"/>
                  </a:cxn>
                  <a:cxn ang="0">
                    <a:pos x="24" y="38"/>
                  </a:cxn>
                  <a:cxn ang="0">
                    <a:pos x="26" y="34"/>
                  </a:cxn>
                  <a:cxn ang="0">
                    <a:pos x="24" y="30"/>
                  </a:cxn>
                  <a:cxn ang="0">
                    <a:pos x="23" y="27"/>
                  </a:cxn>
                  <a:cxn ang="0">
                    <a:pos x="20" y="26"/>
                  </a:cxn>
                  <a:cxn ang="0">
                    <a:pos x="16" y="25"/>
                  </a:cxn>
                  <a:cxn ang="0">
                    <a:pos x="13" y="25"/>
                  </a:cxn>
                  <a:cxn ang="0">
                    <a:pos x="12" y="26"/>
                  </a:cxn>
                  <a:cxn ang="0">
                    <a:pos x="12" y="21"/>
                  </a:cxn>
                  <a:cxn ang="0">
                    <a:pos x="13" y="21"/>
                  </a:cxn>
                  <a:cxn ang="0">
                    <a:pos x="16" y="19"/>
                  </a:cxn>
                  <a:cxn ang="0">
                    <a:pos x="20" y="18"/>
                  </a:cxn>
                  <a:cxn ang="0">
                    <a:pos x="22" y="16"/>
                  </a:cxn>
                  <a:cxn ang="0">
                    <a:pos x="23" y="12"/>
                  </a:cxn>
                  <a:cxn ang="0">
                    <a:pos x="22" y="10"/>
                  </a:cxn>
                  <a:cxn ang="0">
                    <a:pos x="20" y="8"/>
                  </a:cxn>
                  <a:cxn ang="0">
                    <a:pos x="18" y="7"/>
                  </a:cxn>
                  <a:cxn ang="0">
                    <a:pos x="15" y="5"/>
                  </a:cxn>
                  <a:cxn ang="0">
                    <a:pos x="12" y="7"/>
                  </a:cxn>
                  <a:cxn ang="0">
                    <a:pos x="9" y="8"/>
                  </a:cxn>
                  <a:cxn ang="0">
                    <a:pos x="8" y="11"/>
                  </a:cxn>
                  <a:cxn ang="0">
                    <a:pos x="7" y="14"/>
                  </a:cxn>
                  <a:cxn ang="0">
                    <a:pos x="1" y="14"/>
                  </a:cxn>
                  <a:cxn ang="0">
                    <a:pos x="1" y="10"/>
                  </a:cxn>
                  <a:cxn ang="0">
                    <a:pos x="2" y="5"/>
                  </a:cxn>
                  <a:cxn ang="0">
                    <a:pos x="5" y="4"/>
                  </a:cxn>
                  <a:cxn ang="0">
                    <a:pos x="9" y="1"/>
                  </a:cxn>
                  <a:cxn ang="0">
                    <a:pos x="15" y="0"/>
                  </a:cxn>
                </a:cxnLst>
                <a:rect l="0" t="0" r="r" b="b"/>
                <a:pathLst>
                  <a:path w="31" h="49">
                    <a:moveTo>
                      <a:pt x="15" y="0"/>
                    </a:moveTo>
                    <a:lnTo>
                      <a:pt x="19" y="0"/>
                    </a:lnTo>
                    <a:lnTo>
                      <a:pt x="22" y="1"/>
                    </a:lnTo>
                    <a:lnTo>
                      <a:pt x="24" y="4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7" y="18"/>
                    </a:lnTo>
                    <a:lnTo>
                      <a:pt x="24" y="21"/>
                    </a:lnTo>
                    <a:lnTo>
                      <a:pt x="22" y="22"/>
                    </a:lnTo>
                    <a:lnTo>
                      <a:pt x="26" y="23"/>
                    </a:lnTo>
                    <a:lnTo>
                      <a:pt x="29" y="26"/>
                    </a:lnTo>
                    <a:lnTo>
                      <a:pt x="31" y="30"/>
                    </a:lnTo>
                    <a:lnTo>
                      <a:pt x="31" y="34"/>
                    </a:lnTo>
                    <a:lnTo>
                      <a:pt x="31" y="38"/>
                    </a:lnTo>
                    <a:lnTo>
                      <a:pt x="30" y="43"/>
                    </a:lnTo>
                    <a:lnTo>
                      <a:pt x="27" y="45"/>
                    </a:lnTo>
                    <a:lnTo>
                      <a:pt x="23" y="48"/>
                    </a:lnTo>
                    <a:lnTo>
                      <a:pt x="20" y="49"/>
                    </a:lnTo>
                    <a:lnTo>
                      <a:pt x="15" y="49"/>
                    </a:lnTo>
                    <a:lnTo>
                      <a:pt x="11" y="49"/>
                    </a:lnTo>
                    <a:lnTo>
                      <a:pt x="8" y="48"/>
                    </a:lnTo>
                    <a:lnTo>
                      <a:pt x="5" y="47"/>
                    </a:lnTo>
                    <a:lnTo>
                      <a:pt x="2" y="44"/>
                    </a:lnTo>
                    <a:lnTo>
                      <a:pt x="1" y="40"/>
                    </a:lnTo>
                    <a:lnTo>
                      <a:pt x="0" y="37"/>
                    </a:lnTo>
                    <a:lnTo>
                      <a:pt x="7" y="36"/>
                    </a:lnTo>
                    <a:lnTo>
                      <a:pt x="8" y="40"/>
                    </a:lnTo>
                    <a:lnTo>
                      <a:pt x="9" y="43"/>
                    </a:lnTo>
                    <a:lnTo>
                      <a:pt x="12" y="44"/>
                    </a:lnTo>
                    <a:lnTo>
                      <a:pt x="15" y="44"/>
                    </a:lnTo>
                    <a:lnTo>
                      <a:pt x="19" y="44"/>
                    </a:lnTo>
                    <a:lnTo>
                      <a:pt x="23" y="41"/>
                    </a:lnTo>
                    <a:lnTo>
                      <a:pt x="24" y="38"/>
                    </a:lnTo>
                    <a:lnTo>
                      <a:pt x="26" y="34"/>
                    </a:lnTo>
                    <a:lnTo>
                      <a:pt x="24" y="30"/>
                    </a:lnTo>
                    <a:lnTo>
                      <a:pt x="23" y="27"/>
                    </a:lnTo>
                    <a:lnTo>
                      <a:pt x="20" y="26"/>
                    </a:lnTo>
                    <a:lnTo>
                      <a:pt x="16" y="25"/>
                    </a:lnTo>
                    <a:lnTo>
                      <a:pt x="13" y="25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3" y="21"/>
                    </a:lnTo>
                    <a:lnTo>
                      <a:pt x="16" y="19"/>
                    </a:lnTo>
                    <a:lnTo>
                      <a:pt x="20" y="18"/>
                    </a:lnTo>
                    <a:lnTo>
                      <a:pt x="22" y="16"/>
                    </a:lnTo>
                    <a:lnTo>
                      <a:pt x="23" y="12"/>
                    </a:lnTo>
                    <a:lnTo>
                      <a:pt x="22" y="10"/>
                    </a:lnTo>
                    <a:lnTo>
                      <a:pt x="20" y="8"/>
                    </a:lnTo>
                    <a:lnTo>
                      <a:pt x="18" y="7"/>
                    </a:lnTo>
                    <a:lnTo>
                      <a:pt x="15" y="5"/>
                    </a:lnTo>
                    <a:lnTo>
                      <a:pt x="12" y="7"/>
                    </a:lnTo>
                    <a:lnTo>
                      <a:pt x="9" y="8"/>
                    </a:lnTo>
                    <a:lnTo>
                      <a:pt x="8" y="11"/>
                    </a:lnTo>
                    <a:lnTo>
                      <a:pt x="7" y="14"/>
                    </a:lnTo>
                    <a:lnTo>
                      <a:pt x="1" y="14"/>
                    </a:lnTo>
                    <a:lnTo>
                      <a:pt x="1" y="10"/>
                    </a:lnTo>
                    <a:lnTo>
                      <a:pt x="2" y="5"/>
                    </a:lnTo>
                    <a:lnTo>
                      <a:pt x="5" y="4"/>
                    </a:lnTo>
                    <a:lnTo>
                      <a:pt x="9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54" name="Rectangle 134"/>
              <p:cNvSpPr>
                <a:spLocks noChangeArrowheads="1"/>
              </p:cNvSpPr>
              <p:nvPr/>
            </p:nvSpPr>
            <p:spPr bwMode="auto">
              <a:xfrm>
                <a:off x="901" y="2548"/>
                <a:ext cx="7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55" name="Freeform 135"/>
              <p:cNvSpPr>
                <a:spLocks/>
              </p:cNvSpPr>
              <p:nvPr/>
            </p:nvSpPr>
            <p:spPr bwMode="auto">
              <a:xfrm>
                <a:off x="917" y="2506"/>
                <a:ext cx="32" cy="4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9" y="0"/>
                  </a:cxn>
                  <a:cxn ang="0">
                    <a:pos x="29" y="6"/>
                  </a:cxn>
                  <a:cxn ang="0">
                    <a:pos x="10" y="6"/>
                  </a:cxn>
                  <a:cxn ang="0">
                    <a:pos x="9" y="20"/>
                  </a:cxn>
                  <a:cxn ang="0">
                    <a:pos x="13" y="17"/>
                  </a:cxn>
                  <a:cxn ang="0">
                    <a:pos x="17" y="15"/>
                  </a:cxn>
                  <a:cxn ang="0">
                    <a:pos x="21" y="15"/>
                  </a:cxn>
                  <a:cxn ang="0">
                    <a:pos x="25" y="18"/>
                  </a:cxn>
                  <a:cxn ang="0">
                    <a:pos x="28" y="20"/>
                  </a:cxn>
                  <a:cxn ang="0">
                    <a:pos x="29" y="24"/>
                  </a:cxn>
                  <a:cxn ang="0">
                    <a:pos x="32" y="28"/>
                  </a:cxn>
                  <a:cxn ang="0">
                    <a:pos x="32" y="32"/>
                  </a:cxn>
                  <a:cxn ang="0">
                    <a:pos x="32" y="36"/>
                  </a:cxn>
                  <a:cxn ang="0">
                    <a:pos x="31" y="40"/>
                  </a:cxn>
                  <a:cxn ang="0">
                    <a:pos x="28" y="43"/>
                  </a:cxn>
                  <a:cxn ang="0">
                    <a:pos x="25" y="47"/>
                  </a:cxn>
                  <a:cxn ang="0">
                    <a:pos x="20" y="48"/>
                  </a:cxn>
                  <a:cxn ang="0">
                    <a:pos x="16" y="48"/>
                  </a:cxn>
                  <a:cxn ang="0">
                    <a:pos x="11" y="48"/>
                  </a:cxn>
                  <a:cxn ang="0">
                    <a:pos x="7" y="47"/>
                  </a:cxn>
                  <a:cxn ang="0">
                    <a:pos x="5" y="46"/>
                  </a:cxn>
                  <a:cxn ang="0">
                    <a:pos x="2" y="43"/>
                  </a:cxn>
                  <a:cxn ang="0">
                    <a:pos x="0" y="39"/>
                  </a:cxn>
                  <a:cxn ang="0">
                    <a:pos x="0" y="36"/>
                  </a:cxn>
                  <a:cxn ang="0">
                    <a:pos x="6" y="35"/>
                  </a:cxn>
                  <a:cxn ang="0">
                    <a:pos x="7" y="39"/>
                  </a:cxn>
                  <a:cxn ang="0">
                    <a:pos x="9" y="42"/>
                  </a:cxn>
                  <a:cxn ang="0">
                    <a:pos x="11" y="43"/>
                  </a:cxn>
                  <a:cxn ang="0">
                    <a:pos x="16" y="43"/>
                  </a:cxn>
                  <a:cxn ang="0">
                    <a:pos x="20" y="43"/>
                  </a:cxn>
                  <a:cxn ang="0">
                    <a:pos x="22" y="40"/>
                  </a:cxn>
                  <a:cxn ang="0">
                    <a:pos x="25" y="36"/>
                  </a:cxn>
                  <a:cxn ang="0">
                    <a:pos x="25" y="32"/>
                  </a:cxn>
                  <a:cxn ang="0">
                    <a:pos x="25" y="28"/>
                  </a:cxn>
                  <a:cxn ang="0">
                    <a:pos x="22" y="24"/>
                  </a:cxn>
                  <a:cxn ang="0">
                    <a:pos x="20" y="22"/>
                  </a:cxn>
                  <a:cxn ang="0">
                    <a:pos x="16" y="21"/>
                  </a:cxn>
                  <a:cxn ang="0">
                    <a:pos x="13" y="21"/>
                  </a:cxn>
                  <a:cxn ang="0">
                    <a:pos x="10" y="22"/>
                  </a:cxn>
                  <a:cxn ang="0">
                    <a:pos x="9" y="24"/>
                  </a:cxn>
                  <a:cxn ang="0">
                    <a:pos x="7" y="25"/>
                  </a:cxn>
                  <a:cxn ang="0">
                    <a:pos x="0" y="25"/>
                  </a:cxn>
                  <a:cxn ang="0">
                    <a:pos x="6" y="0"/>
                  </a:cxn>
                </a:cxnLst>
                <a:rect l="0" t="0" r="r" b="b"/>
                <a:pathLst>
                  <a:path w="32" h="48">
                    <a:moveTo>
                      <a:pt x="6" y="0"/>
                    </a:moveTo>
                    <a:lnTo>
                      <a:pt x="29" y="0"/>
                    </a:lnTo>
                    <a:lnTo>
                      <a:pt x="29" y="6"/>
                    </a:lnTo>
                    <a:lnTo>
                      <a:pt x="10" y="6"/>
                    </a:lnTo>
                    <a:lnTo>
                      <a:pt x="9" y="20"/>
                    </a:lnTo>
                    <a:lnTo>
                      <a:pt x="13" y="17"/>
                    </a:lnTo>
                    <a:lnTo>
                      <a:pt x="17" y="15"/>
                    </a:lnTo>
                    <a:lnTo>
                      <a:pt x="21" y="15"/>
                    </a:lnTo>
                    <a:lnTo>
                      <a:pt x="25" y="18"/>
                    </a:lnTo>
                    <a:lnTo>
                      <a:pt x="28" y="20"/>
                    </a:lnTo>
                    <a:lnTo>
                      <a:pt x="29" y="24"/>
                    </a:lnTo>
                    <a:lnTo>
                      <a:pt x="32" y="28"/>
                    </a:lnTo>
                    <a:lnTo>
                      <a:pt x="32" y="32"/>
                    </a:lnTo>
                    <a:lnTo>
                      <a:pt x="32" y="36"/>
                    </a:lnTo>
                    <a:lnTo>
                      <a:pt x="31" y="40"/>
                    </a:lnTo>
                    <a:lnTo>
                      <a:pt x="28" y="43"/>
                    </a:lnTo>
                    <a:lnTo>
                      <a:pt x="25" y="47"/>
                    </a:lnTo>
                    <a:lnTo>
                      <a:pt x="20" y="48"/>
                    </a:lnTo>
                    <a:lnTo>
                      <a:pt x="16" y="48"/>
                    </a:lnTo>
                    <a:lnTo>
                      <a:pt x="11" y="48"/>
                    </a:lnTo>
                    <a:lnTo>
                      <a:pt x="7" y="47"/>
                    </a:lnTo>
                    <a:lnTo>
                      <a:pt x="5" y="46"/>
                    </a:lnTo>
                    <a:lnTo>
                      <a:pt x="2" y="43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6" y="35"/>
                    </a:lnTo>
                    <a:lnTo>
                      <a:pt x="7" y="39"/>
                    </a:lnTo>
                    <a:lnTo>
                      <a:pt x="9" y="42"/>
                    </a:lnTo>
                    <a:lnTo>
                      <a:pt x="11" y="43"/>
                    </a:lnTo>
                    <a:lnTo>
                      <a:pt x="16" y="43"/>
                    </a:lnTo>
                    <a:lnTo>
                      <a:pt x="20" y="43"/>
                    </a:lnTo>
                    <a:lnTo>
                      <a:pt x="22" y="40"/>
                    </a:lnTo>
                    <a:lnTo>
                      <a:pt x="25" y="36"/>
                    </a:lnTo>
                    <a:lnTo>
                      <a:pt x="25" y="32"/>
                    </a:lnTo>
                    <a:lnTo>
                      <a:pt x="25" y="28"/>
                    </a:lnTo>
                    <a:lnTo>
                      <a:pt x="22" y="24"/>
                    </a:lnTo>
                    <a:lnTo>
                      <a:pt x="20" y="22"/>
                    </a:lnTo>
                    <a:lnTo>
                      <a:pt x="16" y="21"/>
                    </a:lnTo>
                    <a:lnTo>
                      <a:pt x="13" y="21"/>
                    </a:lnTo>
                    <a:lnTo>
                      <a:pt x="10" y="22"/>
                    </a:lnTo>
                    <a:lnTo>
                      <a:pt x="9" y="24"/>
                    </a:lnTo>
                    <a:lnTo>
                      <a:pt x="7" y="25"/>
                    </a:lnTo>
                    <a:lnTo>
                      <a:pt x="0" y="2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56" name="Freeform 136"/>
              <p:cNvSpPr>
                <a:spLocks noEditPoints="1"/>
              </p:cNvSpPr>
              <p:nvPr/>
            </p:nvSpPr>
            <p:spPr bwMode="auto">
              <a:xfrm>
                <a:off x="915" y="2323"/>
                <a:ext cx="34" cy="49"/>
              </a:xfrm>
              <a:custGeom>
                <a:avLst/>
                <a:gdLst/>
                <a:ahLst/>
                <a:cxnLst>
                  <a:cxn ang="0">
                    <a:pos x="22" y="13"/>
                  </a:cxn>
                  <a:cxn ang="0">
                    <a:pos x="8" y="31"/>
                  </a:cxn>
                  <a:cxn ang="0">
                    <a:pos x="22" y="31"/>
                  </a:cxn>
                  <a:cxn ang="0">
                    <a:pos x="22" y="13"/>
                  </a:cxn>
                  <a:cxn ang="0">
                    <a:pos x="23" y="0"/>
                  </a:cxn>
                  <a:cxn ang="0">
                    <a:pos x="29" y="0"/>
                  </a:cxn>
                  <a:cxn ang="0">
                    <a:pos x="29" y="31"/>
                  </a:cxn>
                  <a:cxn ang="0">
                    <a:pos x="34" y="31"/>
                  </a:cxn>
                  <a:cxn ang="0">
                    <a:pos x="34" y="38"/>
                  </a:cxn>
                  <a:cxn ang="0">
                    <a:pos x="29" y="38"/>
                  </a:cxn>
                  <a:cxn ang="0">
                    <a:pos x="29" y="49"/>
                  </a:cxn>
                  <a:cxn ang="0">
                    <a:pos x="22" y="49"/>
                  </a:cxn>
                  <a:cxn ang="0">
                    <a:pos x="22" y="38"/>
                  </a:cxn>
                  <a:cxn ang="0">
                    <a:pos x="0" y="38"/>
                  </a:cxn>
                  <a:cxn ang="0">
                    <a:pos x="0" y="31"/>
                  </a:cxn>
                  <a:cxn ang="0">
                    <a:pos x="23" y="0"/>
                  </a:cxn>
                </a:cxnLst>
                <a:rect l="0" t="0" r="r" b="b"/>
                <a:pathLst>
                  <a:path w="34" h="49">
                    <a:moveTo>
                      <a:pt x="22" y="13"/>
                    </a:moveTo>
                    <a:lnTo>
                      <a:pt x="8" y="31"/>
                    </a:lnTo>
                    <a:lnTo>
                      <a:pt x="22" y="31"/>
                    </a:lnTo>
                    <a:lnTo>
                      <a:pt x="22" y="13"/>
                    </a:lnTo>
                    <a:close/>
                    <a:moveTo>
                      <a:pt x="23" y="0"/>
                    </a:moveTo>
                    <a:lnTo>
                      <a:pt x="29" y="0"/>
                    </a:lnTo>
                    <a:lnTo>
                      <a:pt x="29" y="31"/>
                    </a:lnTo>
                    <a:lnTo>
                      <a:pt x="34" y="31"/>
                    </a:lnTo>
                    <a:lnTo>
                      <a:pt x="34" y="38"/>
                    </a:lnTo>
                    <a:lnTo>
                      <a:pt x="29" y="38"/>
                    </a:lnTo>
                    <a:lnTo>
                      <a:pt x="29" y="49"/>
                    </a:lnTo>
                    <a:lnTo>
                      <a:pt x="22" y="49"/>
                    </a:lnTo>
                    <a:lnTo>
                      <a:pt x="22" y="38"/>
                    </a:lnTo>
                    <a:lnTo>
                      <a:pt x="0" y="38"/>
                    </a:lnTo>
                    <a:lnTo>
                      <a:pt x="0" y="3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57" name="Freeform 137"/>
              <p:cNvSpPr>
                <a:spLocks noEditPoints="1"/>
              </p:cNvSpPr>
              <p:nvPr/>
            </p:nvSpPr>
            <p:spPr bwMode="auto">
              <a:xfrm>
                <a:off x="857" y="2141"/>
                <a:ext cx="34" cy="49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8" y="31"/>
                  </a:cxn>
                  <a:cxn ang="0">
                    <a:pos x="23" y="31"/>
                  </a:cxn>
                  <a:cxn ang="0">
                    <a:pos x="23" y="12"/>
                  </a:cxn>
                  <a:cxn ang="0">
                    <a:pos x="25" y="0"/>
                  </a:cxn>
                  <a:cxn ang="0">
                    <a:pos x="29" y="0"/>
                  </a:cxn>
                  <a:cxn ang="0">
                    <a:pos x="29" y="31"/>
                  </a:cxn>
                  <a:cxn ang="0">
                    <a:pos x="34" y="31"/>
                  </a:cxn>
                  <a:cxn ang="0">
                    <a:pos x="34" y="37"/>
                  </a:cxn>
                  <a:cxn ang="0">
                    <a:pos x="29" y="37"/>
                  </a:cxn>
                  <a:cxn ang="0">
                    <a:pos x="29" y="49"/>
                  </a:cxn>
                  <a:cxn ang="0">
                    <a:pos x="23" y="49"/>
                  </a:cxn>
                  <a:cxn ang="0">
                    <a:pos x="23" y="37"/>
                  </a:cxn>
                  <a:cxn ang="0">
                    <a:pos x="0" y="37"/>
                  </a:cxn>
                  <a:cxn ang="0">
                    <a:pos x="0" y="31"/>
                  </a:cxn>
                  <a:cxn ang="0">
                    <a:pos x="25" y="0"/>
                  </a:cxn>
                </a:cxnLst>
                <a:rect l="0" t="0" r="r" b="b"/>
                <a:pathLst>
                  <a:path w="34" h="49">
                    <a:moveTo>
                      <a:pt x="23" y="12"/>
                    </a:moveTo>
                    <a:lnTo>
                      <a:pt x="8" y="31"/>
                    </a:lnTo>
                    <a:lnTo>
                      <a:pt x="23" y="31"/>
                    </a:lnTo>
                    <a:lnTo>
                      <a:pt x="23" y="12"/>
                    </a:lnTo>
                    <a:close/>
                    <a:moveTo>
                      <a:pt x="25" y="0"/>
                    </a:moveTo>
                    <a:lnTo>
                      <a:pt x="29" y="0"/>
                    </a:lnTo>
                    <a:lnTo>
                      <a:pt x="29" y="31"/>
                    </a:lnTo>
                    <a:lnTo>
                      <a:pt x="34" y="31"/>
                    </a:lnTo>
                    <a:lnTo>
                      <a:pt x="34" y="37"/>
                    </a:lnTo>
                    <a:lnTo>
                      <a:pt x="29" y="37"/>
                    </a:lnTo>
                    <a:lnTo>
                      <a:pt x="29" y="49"/>
                    </a:lnTo>
                    <a:lnTo>
                      <a:pt x="23" y="49"/>
                    </a:lnTo>
                    <a:lnTo>
                      <a:pt x="23" y="37"/>
                    </a:lnTo>
                    <a:lnTo>
                      <a:pt x="0" y="37"/>
                    </a:lnTo>
                    <a:lnTo>
                      <a:pt x="0" y="3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58" name="Rectangle 138"/>
              <p:cNvSpPr>
                <a:spLocks noChangeArrowheads="1"/>
              </p:cNvSpPr>
              <p:nvPr/>
            </p:nvSpPr>
            <p:spPr bwMode="auto">
              <a:xfrm>
                <a:off x="901" y="218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59" name="Freeform 139"/>
              <p:cNvSpPr>
                <a:spLocks/>
              </p:cNvSpPr>
              <p:nvPr/>
            </p:nvSpPr>
            <p:spPr bwMode="auto">
              <a:xfrm>
                <a:off x="917" y="2141"/>
                <a:ext cx="32" cy="4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9" y="0"/>
                  </a:cxn>
                  <a:cxn ang="0">
                    <a:pos x="29" y="6"/>
                  </a:cxn>
                  <a:cxn ang="0">
                    <a:pos x="10" y="6"/>
                  </a:cxn>
                  <a:cxn ang="0">
                    <a:pos x="9" y="19"/>
                  </a:cxn>
                  <a:cxn ang="0">
                    <a:pos x="13" y="16"/>
                  </a:cxn>
                  <a:cxn ang="0">
                    <a:pos x="17" y="16"/>
                  </a:cxn>
                  <a:cxn ang="0">
                    <a:pos x="21" y="16"/>
                  </a:cxn>
                  <a:cxn ang="0">
                    <a:pos x="25" y="17"/>
                  </a:cxn>
                  <a:cxn ang="0">
                    <a:pos x="28" y="20"/>
                  </a:cxn>
                  <a:cxn ang="0">
                    <a:pos x="29" y="23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2" y="37"/>
                  </a:cxn>
                  <a:cxn ang="0">
                    <a:pos x="31" y="39"/>
                  </a:cxn>
                  <a:cxn ang="0">
                    <a:pos x="28" y="44"/>
                  </a:cxn>
                  <a:cxn ang="0">
                    <a:pos x="25" y="46"/>
                  </a:cxn>
                  <a:cxn ang="0">
                    <a:pos x="20" y="49"/>
                  </a:cxn>
                  <a:cxn ang="0">
                    <a:pos x="16" y="49"/>
                  </a:cxn>
                  <a:cxn ang="0">
                    <a:pos x="11" y="49"/>
                  </a:cxn>
                  <a:cxn ang="0">
                    <a:pos x="7" y="48"/>
                  </a:cxn>
                  <a:cxn ang="0">
                    <a:pos x="5" y="45"/>
                  </a:cxn>
                  <a:cxn ang="0">
                    <a:pos x="2" y="44"/>
                  </a:cxn>
                  <a:cxn ang="0">
                    <a:pos x="0" y="39"/>
                  </a:cxn>
                  <a:cxn ang="0">
                    <a:pos x="0" y="35"/>
                  </a:cxn>
                  <a:cxn ang="0">
                    <a:pos x="6" y="35"/>
                  </a:cxn>
                  <a:cxn ang="0">
                    <a:pos x="7" y="39"/>
                  </a:cxn>
                  <a:cxn ang="0">
                    <a:pos x="9" y="41"/>
                  </a:cxn>
                  <a:cxn ang="0">
                    <a:pos x="11" y="44"/>
                  </a:cxn>
                  <a:cxn ang="0">
                    <a:pos x="16" y="44"/>
                  </a:cxn>
                  <a:cxn ang="0">
                    <a:pos x="20" y="42"/>
                  </a:cxn>
                  <a:cxn ang="0">
                    <a:pos x="22" y="41"/>
                  </a:cxn>
                  <a:cxn ang="0">
                    <a:pos x="25" y="37"/>
                  </a:cxn>
                  <a:cxn ang="0">
                    <a:pos x="25" y="33"/>
                  </a:cxn>
                  <a:cxn ang="0">
                    <a:pos x="25" y="27"/>
                  </a:cxn>
                  <a:cxn ang="0">
                    <a:pos x="22" y="24"/>
                  </a:cxn>
                  <a:cxn ang="0">
                    <a:pos x="20" y="22"/>
                  </a:cxn>
                  <a:cxn ang="0">
                    <a:pos x="16" y="22"/>
                  </a:cxn>
                  <a:cxn ang="0">
                    <a:pos x="13" y="22"/>
                  </a:cxn>
                  <a:cxn ang="0">
                    <a:pos x="10" y="23"/>
                  </a:cxn>
                  <a:cxn ang="0">
                    <a:pos x="9" y="24"/>
                  </a:cxn>
                  <a:cxn ang="0">
                    <a:pos x="7" y="26"/>
                  </a:cxn>
                  <a:cxn ang="0">
                    <a:pos x="0" y="26"/>
                  </a:cxn>
                  <a:cxn ang="0">
                    <a:pos x="6" y="0"/>
                  </a:cxn>
                </a:cxnLst>
                <a:rect l="0" t="0" r="r" b="b"/>
                <a:pathLst>
                  <a:path w="32" h="49">
                    <a:moveTo>
                      <a:pt x="6" y="0"/>
                    </a:moveTo>
                    <a:lnTo>
                      <a:pt x="29" y="0"/>
                    </a:lnTo>
                    <a:lnTo>
                      <a:pt x="29" y="6"/>
                    </a:lnTo>
                    <a:lnTo>
                      <a:pt x="10" y="6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7" y="16"/>
                    </a:lnTo>
                    <a:lnTo>
                      <a:pt x="21" y="16"/>
                    </a:lnTo>
                    <a:lnTo>
                      <a:pt x="25" y="17"/>
                    </a:lnTo>
                    <a:lnTo>
                      <a:pt x="28" y="20"/>
                    </a:lnTo>
                    <a:lnTo>
                      <a:pt x="29" y="23"/>
                    </a:lnTo>
                    <a:lnTo>
                      <a:pt x="32" y="27"/>
                    </a:lnTo>
                    <a:lnTo>
                      <a:pt x="32" y="31"/>
                    </a:lnTo>
                    <a:lnTo>
                      <a:pt x="32" y="37"/>
                    </a:lnTo>
                    <a:lnTo>
                      <a:pt x="31" y="39"/>
                    </a:lnTo>
                    <a:lnTo>
                      <a:pt x="28" y="44"/>
                    </a:lnTo>
                    <a:lnTo>
                      <a:pt x="25" y="46"/>
                    </a:lnTo>
                    <a:lnTo>
                      <a:pt x="20" y="49"/>
                    </a:lnTo>
                    <a:lnTo>
                      <a:pt x="16" y="49"/>
                    </a:lnTo>
                    <a:lnTo>
                      <a:pt x="11" y="49"/>
                    </a:lnTo>
                    <a:lnTo>
                      <a:pt x="7" y="48"/>
                    </a:lnTo>
                    <a:lnTo>
                      <a:pt x="5" y="45"/>
                    </a:lnTo>
                    <a:lnTo>
                      <a:pt x="2" y="44"/>
                    </a:lnTo>
                    <a:lnTo>
                      <a:pt x="0" y="39"/>
                    </a:lnTo>
                    <a:lnTo>
                      <a:pt x="0" y="35"/>
                    </a:lnTo>
                    <a:lnTo>
                      <a:pt x="6" y="35"/>
                    </a:lnTo>
                    <a:lnTo>
                      <a:pt x="7" y="39"/>
                    </a:lnTo>
                    <a:lnTo>
                      <a:pt x="9" y="41"/>
                    </a:lnTo>
                    <a:lnTo>
                      <a:pt x="11" y="44"/>
                    </a:lnTo>
                    <a:lnTo>
                      <a:pt x="16" y="44"/>
                    </a:lnTo>
                    <a:lnTo>
                      <a:pt x="20" y="42"/>
                    </a:lnTo>
                    <a:lnTo>
                      <a:pt x="22" y="41"/>
                    </a:lnTo>
                    <a:lnTo>
                      <a:pt x="25" y="37"/>
                    </a:lnTo>
                    <a:lnTo>
                      <a:pt x="25" y="33"/>
                    </a:lnTo>
                    <a:lnTo>
                      <a:pt x="25" y="27"/>
                    </a:lnTo>
                    <a:lnTo>
                      <a:pt x="22" y="24"/>
                    </a:lnTo>
                    <a:lnTo>
                      <a:pt x="20" y="22"/>
                    </a:lnTo>
                    <a:lnTo>
                      <a:pt x="16" y="22"/>
                    </a:lnTo>
                    <a:lnTo>
                      <a:pt x="13" y="22"/>
                    </a:lnTo>
                    <a:lnTo>
                      <a:pt x="10" y="23"/>
                    </a:lnTo>
                    <a:lnTo>
                      <a:pt x="9" y="24"/>
                    </a:lnTo>
                    <a:lnTo>
                      <a:pt x="7" y="26"/>
                    </a:lnTo>
                    <a:lnTo>
                      <a:pt x="0" y="2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60" name="Freeform 140"/>
              <p:cNvSpPr>
                <a:spLocks/>
              </p:cNvSpPr>
              <p:nvPr/>
            </p:nvSpPr>
            <p:spPr bwMode="auto">
              <a:xfrm>
                <a:off x="2445" y="2898"/>
                <a:ext cx="89" cy="90"/>
              </a:xfrm>
              <a:custGeom>
                <a:avLst/>
                <a:gdLst/>
                <a:ahLst/>
                <a:cxnLst>
                  <a:cxn ang="0">
                    <a:pos x="89" y="46"/>
                  </a:cxn>
                  <a:cxn ang="0">
                    <a:pos x="86" y="28"/>
                  </a:cxn>
                  <a:cxn ang="0">
                    <a:pos x="75" y="13"/>
                  </a:cxn>
                  <a:cxn ang="0">
                    <a:pos x="61" y="3"/>
                  </a:cxn>
                  <a:cxn ang="0">
                    <a:pos x="44" y="0"/>
                  </a:cxn>
                  <a:cxn ang="0">
                    <a:pos x="27" y="3"/>
                  </a:cxn>
                  <a:cxn ang="0">
                    <a:pos x="12" y="13"/>
                  </a:cxn>
                  <a:cxn ang="0">
                    <a:pos x="2" y="28"/>
                  </a:cxn>
                  <a:cxn ang="0">
                    <a:pos x="0" y="46"/>
                  </a:cxn>
                  <a:cxn ang="0">
                    <a:pos x="2" y="62"/>
                  </a:cxn>
                  <a:cxn ang="0">
                    <a:pos x="12" y="77"/>
                  </a:cxn>
                  <a:cxn ang="0">
                    <a:pos x="27" y="87"/>
                  </a:cxn>
                  <a:cxn ang="0">
                    <a:pos x="44" y="90"/>
                  </a:cxn>
                  <a:cxn ang="0">
                    <a:pos x="61" y="87"/>
                  </a:cxn>
                  <a:cxn ang="0">
                    <a:pos x="75" y="77"/>
                  </a:cxn>
                  <a:cxn ang="0">
                    <a:pos x="86" y="62"/>
                  </a:cxn>
                  <a:cxn ang="0">
                    <a:pos x="89" y="46"/>
                  </a:cxn>
                </a:cxnLst>
                <a:rect l="0" t="0" r="r" b="b"/>
                <a:pathLst>
                  <a:path w="89" h="90">
                    <a:moveTo>
                      <a:pt x="89" y="46"/>
                    </a:moveTo>
                    <a:lnTo>
                      <a:pt x="86" y="28"/>
                    </a:lnTo>
                    <a:lnTo>
                      <a:pt x="75" y="13"/>
                    </a:lnTo>
                    <a:lnTo>
                      <a:pt x="61" y="3"/>
                    </a:lnTo>
                    <a:lnTo>
                      <a:pt x="44" y="0"/>
                    </a:lnTo>
                    <a:lnTo>
                      <a:pt x="27" y="3"/>
                    </a:lnTo>
                    <a:lnTo>
                      <a:pt x="12" y="13"/>
                    </a:lnTo>
                    <a:lnTo>
                      <a:pt x="2" y="28"/>
                    </a:lnTo>
                    <a:lnTo>
                      <a:pt x="0" y="46"/>
                    </a:lnTo>
                    <a:lnTo>
                      <a:pt x="2" y="62"/>
                    </a:lnTo>
                    <a:lnTo>
                      <a:pt x="12" y="77"/>
                    </a:lnTo>
                    <a:lnTo>
                      <a:pt x="27" y="87"/>
                    </a:lnTo>
                    <a:lnTo>
                      <a:pt x="44" y="90"/>
                    </a:lnTo>
                    <a:lnTo>
                      <a:pt x="61" y="87"/>
                    </a:lnTo>
                    <a:lnTo>
                      <a:pt x="75" y="77"/>
                    </a:lnTo>
                    <a:lnTo>
                      <a:pt x="86" y="62"/>
                    </a:lnTo>
                    <a:lnTo>
                      <a:pt x="89" y="46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61" name="Freeform 141"/>
              <p:cNvSpPr>
                <a:spLocks/>
              </p:cNvSpPr>
              <p:nvPr/>
            </p:nvSpPr>
            <p:spPr bwMode="auto">
              <a:xfrm>
                <a:off x="2172" y="2882"/>
                <a:ext cx="90" cy="90"/>
              </a:xfrm>
              <a:custGeom>
                <a:avLst/>
                <a:gdLst/>
                <a:ahLst/>
                <a:cxnLst>
                  <a:cxn ang="0">
                    <a:pos x="90" y="45"/>
                  </a:cxn>
                  <a:cxn ang="0">
                    <a:pos x="87" y="27"/>
                  </a:cxn>
                  <a:cxn ang="0">
                    <a:pos x="77" y="13"/>
                  </a:cxn>
                  <a:cxn ang="0">
                    <a:pos x="62" y="4"/>
                  </a:cxn>
                  <a:cxn ang="0">
                    <a:pos x="44" y="0"/>
                  </a:cxn>
                  <a:cxn ang="0">
                    <a:pos x="28" y="4"/>
                  </a:cxn>
                  <a:cxn ang="0">
                    <a:pos x="13" y="13"/>
                  </a:cxn>
                  <a:cxn ang="0">
                    <a:pos x="3" y="27"/>
                  </a:cxn>
                  <a:cxn ang="0">
                    <a:pos x="0" y="45"/>
                  </a:cxn>
                  <a:cxn ang="0">
                    <a:pos x="3" y="63"/>
                  </a:cxn>
                  <a:cxn ang="0">
                    <a:pos x="13" y="77"/>
                  </a:cxn>
                  <a:cxn ang="0">
                    <a:pos x="28" y="86"/>
                  </a:cxn>
                  <a:cxn ang="0">
                    <a:pos x="44" y="90"/>
                  </a:cxn>
                  <a:cxn ang="0">
                    <a:pos x="62" y="86"/>
                  </a:cxn>
                  <a:cxn ang="0">
                    <a:pos x="77" y="77"/>
                  </a:cxn>
                  <a:cxn ang="0">
                    <a:pos x="87" y="63"/>
                  </a:cxn>
                  <a:cxn ang="0">
                    <a:pos x="90" y="45"/>
                  </a:cxn>
                </a:cxnLst>
                <a:rect l="0" t="0" r="r" b="b"/>
                <a:pathLst>
                  <a:path w="90" h="90">
                    <a:moveTo>
                      <a:pt x="90" y="45"/>
                    </a:moveTo>
                    <a:lnTo>
                      <a:pt x="87" y="27"/>
                    </a:lnTo>
                    <a:lnTo>
                      <a:pt x="77" y="13"/>
                    </a:lnTo>
                    <a:lnTo>
                      <a:pt x="62" y="4"/>
                    </a:lnTo>
                    <a:lnTo>
                      <a:pt x="44" y="0"/>
                    </a:lnTo>
                    <a:lnTo>
                      <a:pt x="28" y="4"/>
                    </a:lnTo>
                    <a:lnTo>
                      <a:pt x="13" y="13"/>
                    </a:lnTo>
                    <a:lnTo>
                      <a:pt x="3" y="27"/>
                    </a:lnTo>
                    <a:lnTo>
                      <a:pt x="0" y="45"/>
                    </a:lnTo>
                    <a:lnTo>
                      <a:pt x="3" y="63"/>
                    </a:lnTo>
                    <a:lnTo>
                      <a:pt x="13" y="77"/>
                    </a:lnTo>
                    <a:lnTo>
                      <a:pt x="28" y="86"/>
                    </a:lnTo>
                    <a:lnTo>
                      <a:pt x="44" y="90"/>
                    </a:lnTo>
                    <a:lnTo>
                      <a:pt x="62" y="86"/>
                    </a:lnTo>
                    <a:lnTo>
                      <a:pt x="77" y="77"/>
                    </a:lnTo>
                    <a:lnTo>
                      <a:pt x="87" y="63"/>
                    </a:lnTo>
                    <a:lnTo>
                      <a:pt x="9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62" name="Freeform 142"/>
              <p:cNvSpPr>
                <a:spLocks/>
              </p:cNvSpPr>
              <p:nvPr/>
            </p:nvSpPr>
            <p:spPr bwMode="auto">
              <a:xfrm>
                <a:off x="1957" y="2772"/>
                <a:ext cx="89" cy="90"/>
              </a:xfrm>
              <a:custGeom>
                <a:avLst/>
                <a:gdLst/>
                <a:ahLst/>
                <a:cxnLst>
                  <a:cxn ang="0">
                    <a:pos x="89" y="45"/>
                  </a:cxn>
                  <a:cxn ang="0">
                    <a:pos x="85" y="27"/>
                  </a:cxn>
                  <a:cxn ang="0">
                    <a:pos x="75" y="13"/>
                  </a:cxn>
                  <a:cxn ang="0">
                    <a:pos x="61" y="4"/>
                  </a:cxn>
                  <a:cxn ang="0">
                    <a:pos x="44" y="0"/>
                  </a:cxn>
                  <a:cxn ang="0">
                    <a:pos x="27" y="4"/>
                  </a:cxn>
                  <a:cxn ang="0">
                    <a:pos x="12" y="13"/>
                  </a:cxn>
                  <a:cxn ang="0">
                    <a:pos x="2" y="27"/>
                  </a:cxn>
                  <a:cxn ang="0">
                    <a:pos x="0" y="45"/>
                  </a:cxn>
                  <a:cxn ang="0">
                    <a:pos x="2" y="63"/>
                  </a:cxn>
                  <a:cxn ang="0">
                    <a:pos x="12" y="77"/>
                  </a:cxn>
                  <a:cxn ang="0">
                    <a:pos x="27" y="86"/>
                  </a:cxn>
                  <a:cxn ang="0">
                    <a:pos x="44" y="90"/>
                  </a:cxn>
                  <a:cxn ang="0">
                    <a:pos x="61" y="86"/>
                  </a:cxn>
                  <a:cxn ang="0">
                    <a:pos x="75" y="77"/>
                  </a:cxn>
                  <a:cxn ang="0">
                    <a:pos x="85" y="63"/>
                  </a:cxn>
                  <a:cxn ang="0">
                    <a:pos x="89" y="45"/>
                  </a:cxn>
                </a:cxnLst>
                <a:rect l="0" t="0" r="r" b="b"/>
                <a:pathLst>
                  <a:path w="89" h="90">
                    <a:moveTo>
                      <a:pt x="89" y="45"/>
                    </a:moveTo>
                    <a:lnTo>
                      <a:pt x="85" y="27"/>
                    </a:lnTo>
                    <a:lnTo>
                      <a:pt x="75" y="13"/>
                    </a:lnTo>
                    <a:lnTo>
                      <a:pt x="61" y="4"/>
                    </a:lnTo>
                    <a:lnTo>
                      <a:pt x="44" y="0"/>
                    </a:lnTo>
                    <a:lnTo>
                      <a:pt x="27" y="4"/>
                    </a:lnTo>
                    <a:lnTo>
                      <a:pt x="12" y="13"/>
                    </a:lnTo>
                    <a:lnTo>
                      <a:pt x="2" y="27"/>
                    </a:lnTo>
                    <a:lnTo>
                      <a:pt x="0" y="45"/>
                    </a:lnTo>
                    <a:lnTo>
                      <a:pt x="2" y="63"/>
                    </a:lnTo>
                    <a:lnTo>
                      <a:pt x="12" y="77"/>
                    </a:lnTo>
                    <a:lnTo>
                      <a:pt x="27" y="86"/>
                    </a:lnTo>
                    <a:lnTo>
                      <a:pt x="44" y="90"/>
                    </a:lnTo>
                    <a:lnTo>
                      <a:pt x="61" y="86"/>
                    </a:lnTo>
                    <a:lnTo>
                      <a:pt x="75" y="77"/>
                    </a:lnTo>
                    <a:lnTo>
                      <a:pt x="85" y="63"/>
                    </a:lnTo>
                    <a:lnTo>
                      <a:pt x="89" y="45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63" name="Freeform 143"/>
              <p:cNvSpPr>
                <a:spLocks/>
              </p:cNvSpPr>
              <p:nvPr/>
            </p:nvSpPr>
            <p:spPr bwMode="auto">
              <a:xfrm>
                <a:off x="1738" y="2678"/>
                <a:ext cx="89" cy="90"/>
              </a:xfrm>
              <a:custGeom>
                <a:avLst/>
                <a:gdLst/>
                <a:ahLst/>
                <a:cxnLst>
                  <a:cxn ang="0">
                    <a:pos x="89" y="46"/>
                  </a:cxn>
                  <a:cxn ang="0">
                    <a:pos x="87" y="28"/>
                  </a:cxn>
                  <a:cxn ang="0">
                    <a:pos x="77" y="13"/>
                  </a:cxn>
                  <a:cxn ang="0">
                    <a:pos x="62" y="3"/>
                  </a:cxn>
                  <a:cxn ang="0">
                    <a:pos x="45" y="0"/>
                  </a:cxn>
                  <a:cxn ang="0">
                    <a:pos x="28" y="3"/>
                  </a:cxn>
                  <a:cxn ang="0">
                    <a:pos x="14" y="13"/>
                  </a:cxn>
                  <a:cxn ang="0">
                    <a:pos x="4" y="28"/>
                  </a:cxn>
                  <a:cxn ang="0">
                    <a:pos x="0" y="46"/>
                  </a:cxn>
                  <a:cxn ang="0">
                    <a:pos x="4" y="62"/>
                  </a:cxn>
                  <a:cxn ang="0">
                    <a:pos x="14" y="77"/>
                  </a:cxn>
                  <a:cxn ang="0">
                    <a:pos x="28" y="87"/>
                  </a:cxn>
                  <a:cxn ang="0">
                    <a:pos x="45" y="90"/>
                  </a:cxn>
                  <a:cxn ang="0">
                    <a:pos x="62" y="87"/>
                  </a:cxn>
                  <a:cxn ang="0">
                    <a:pos x="77" y="77"/>
                  </a:cxn>
                  <a:cxn ang="0">
                    <a:pos x="87" y="62"/>
                  </a:cxn>
                  <a:cxn ang="0">
                    <a:pos x="89" y="46"/>
                  </a:cxn>
                </a:cxnLst>
                <a:rect l="0" t="0" r="r" b="b"/>
                <a:pathLst>
                  <a:path w="89" h="90">
                    <a:moveTo>
                      <a:pt x="89" y="46"/>
                    </a:moveTo>
                    <a:lnTo>
                      <a:pt x="87" y="28"/>
                    </a:lnTo>
                    <a:lnTo>
                      <a:pt x="77" y="13"/>
                    </a:lnTo>
                    <a:lnTo>
                      <a:pt x="62" y="3"/>
                    </a:lnTo>
                    <a:lnTo>
                      <a:pt x="45" y="0"/>
                    </a:lnTo>
                    <a:lnTo>
                      <a:pt x="28" y="3"/>
                    </a:lnTo>
                    <a:lnTo>
                      <a:pt x="14" y="13"/>
                    </a:lnTo>
                    <a:lnTo>
                      <a:pt x="4" y="28"/>
                    </a:lnTo>
                    <a:lnTo>
                      <a:pt x="0" y="46"/>
                    </a:lnTo>
                    <a:lnTo>
                      <a:pt x="4" y="62"/>
                    </a:lnTo>
                    <a:lnTo>
                      <a:pt x="14" y="77"/>
                    </a:lnTo>
                    <a:lnTo>
                      <a:pt x="28" y="87"/>
                    </a:lnTo>
                    <a:lnTo>
                      <a:pt x="45" y="90"/>
                    </a:lnTo>
                    <a:lnTo>
                      <a:pt x="62" y="87"/>
                    </a:lnTo>
                    <a:lnTo>
                      <a:pt x="77" y="77"/>
                    </a:lnTo>
                    <a:lnTo>
                      <a:pt x="87" y="62"/>
                    </a:lnTo>
                    <a:lnTo>
                      <a:pt x="89" y="46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64" name="Freeform 144"/>
              <p:cNvSpPr>
                <a:spLocks/>
              </p:cNvSpPr>
              <p:nvPr/>
            </p:nvSpPr>
            <p:spPr bwMode="auto">
              <a:xfrm>
                <a:off x="1519" y="2656"/>
                <a:ext cx="91" cy="90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7" y="28"/>
                  </a:cxn>
                  <a:cxn ang="0">
                    <a:pos x="77" y="13"/>
                  </a:cxn>
                  <a:cxn ang="0">
                    <a:pos x="64" y="3"/>
                  </a:cxn>
                  <a:cxn ang="0">
                    <a:pos x="46" y="0"/>
                  </a:cxn>
                  <a:cxn ang="0">
                    <a:pos x="28" y="3"/>
                  </a:cxn>
                  <a:cxn ang="0">
                    <a:pos x="14" y="13"/>
                  </a:cxn>
                  <a:cxn ang="0">
                    <a:pos x="5" y="28"/>
                  </a:cxn>
                  <a:cxn ang="0">
                    <a:pos x="0" y="46"/>
                  </a:cxn>
                  <a:cxn ang="0">
                    <a:pos x="5" y="62"/>
                  </a:cxn>
                  <a:cxn ang="0">
                    <a:pos x="14" y="77"/>
                  </a:cxn>
                  <a:cxn ang="0">
                    <a:pos x="28" y="87"/>
                  </a:cxn>
                  <a:cxn ang="0">
                    <a:pos x="46" y="90"/>
                  </a:cxn>
                  <a:cxn ang="0">
                    <a:pos x="64" y="87"/>
                  </a:cxn>
                  <a:cxn ang="0">
                    <a:pos x="77" y="77"/>
                  </a:cxn>
                  <a:cxn ang="0">
                    <a:pos x="87" y="62"/>
                  </a:cxn>
                  <a:cxn ang="0">
                    <a:pos x="91" y="46"/>
                  </a:cxn>
                </a:cxnLst>
                <a:rect l="0" t="0" r="r" b="b"/>
                <a:pathLst>
                  <a:path w="91" h="90">
                    <a:moveTo>
                      <a:pt x="91" y="46"/>
                    </a:moveTo>
                    <a:lnTo>
                      <a:pt x="87" y="28"/>
                    </a:lnTo>
                    <a:lnTo>
                      <a:pt x="77" y="13"/>
                    </a:lnTo>
                    <a:lnTo>
                      <a:pt x="64" y="3"/>
                    </a:lnTo>
                    <a:lnTo>
                      <a:pt x="46" y="0"/>
                    </a:lnTo>
                    <a:lnTo>
                      <a:pt x="28" y="3"/>
                    </a:lnTo>
                    <a:lnTo>
                      <a:pt x="14" y="13"/>
                    </a:lnTo>
                    <a:lnTo>
                      <a:pt x="5" y="28"/>
                    </a:lnTo>
                    <a:lnTo>
                      <a:pt x="0" y="46"/>
                    </a:lnTo>
                    <a:lnTo>
                      <a:pt x="5" y="62"/>
                    </a:lnTo>
                    <a:lnTo>
                      <a:pt x="14" y="77"/>
                    </a:lnTo>
                    <a:lnTo>
                      <a:pt x="28" y="87"/>
                    </a:lnTo>
                    <a:lnTo>
                      <a:pt x="46" y="90"/>
                    </a:lnTo>
                    <a:lnTo>
                      <a:pt x="64" y="87"/>
                    </a:lnTo>
                    <a:lnTo>
                      <a:pt x="77" y="77"/>
                    </a:lnTo>
                    <a:lnTo>
                      <a:pt x="87" y="62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65" name="Freeform 145"/>
              <p:cNvSpPr>
                <a:spLocks/>
              </p:cNvSpPr>
              <p:nvPr/>
            </p:nvSpPr>
            <p:spPr bwMode="auto">
              <a:xfrm>
                <a:off x="1302" y="2603"/>
                <a:ext cx="90" cy="89"/>
              </a:xfrm>
              <a:custGeom>
                <a:avLst/>
                <a:gdLst/>
                <a:ahLst/>
                <a:cxnLst>
                  <a:cxn ang="0">
                    <a:pos x="90" y="44"/>
                  </a:cxn>
                  <a:cxn ang="0">
                    <a:pos x="87" y="27"/>
                  </a:cxn>
                  <a:cxn ang="0">
                    <a:pos x="77" y="12"/>
                  </a:cxn>
                  <a:cxn ang="0">
                    <a:pos x="62" y="2"/>
                  </a:cxn>
                  <a:cxn ang="0">
                    <a:pos x="46" y="0"/>
                  </a:cxn>
                  <a:cxn ang="0">
                    <a:pos x="28" y="2"/>
                  </a:cxn>
                  <a:cxn ang="0">
                    <a:pos x="13" y="12"/>
                  </a:cxn>
                  <a:cxn ang="0">
                    <a:pos x="3" y="27"/>
                  </a:cxn>
                  <a:cxn ang="0">
                    <a:pos x="0" y="44"/>
                  </a:cxn>
                  <a:cxn ang="0">
                    <a:pos x="3" y="61"/>
                  </a:cxn>
                  <a:cxn ang="0">
                    <a:pos x="13" y="75"/>
                  </a:cxn>
                  <a:cxn ang="0">
                    <a:pos x="28" y="85"/>
                  </a:cxn>
                  <a:cxn ang="0">
                    <a:pos x="46" y="89"/>
                  </a:cxn>
                  <a:cxn ang="0">
                    <a:pos x="62" y="85"/>
                  </a:cxn>
                  <a:cxn ang="0">
                    <a:pos x="77" y="75"/>
                  </a:cxn>
                  <a:cxn ang="0">
                    <a:pos x="87" y="61"/>
                  </a:cxn>
                  <a:cxn ang="0">
                    <a:pos x="90" y="44"/>
                  </a:cxn>
                </a:cxnLst>
                <a:rect l="0" t="0" r="r" b="b"/>
                <a:pathLst>
                  <a:path w="90" h="89">
                    <a:moveTo>
                      <a:pt x="90" y="44"/>
                    </a:moveTo>
                    <a:lnTo>
                      <a:pt x="87" y="27"/>
                    </a:lnTo>
                    <a:lnTo>
                      <a:pt x="77" y="12"/>
                    </a:lnTo>
                    <a:lnTo>
                      <a:pt x="62" y="2"/>
                    </a:lnTo>
                    <a:lnTo>
                      <a:pt x="46" y="0"/>
                    </a:lnTo>
                    <a:lnTo>
                      <a:pt x="28" y="2"/>
                    </a:lnTo>
                    <a:lnTo>
                      <a:pt x="13" y="12"/>
                    </a:lnTo>
                    <a:lnTo>
                      <a:pt x="3" y="27"/>
                    </a:lnTo>
                    <a:lnTo>
                      <a:pt x="0" y="44"/>
                    </a:lnTo>
                    <a:lnTo>
                      <a:pt x="3" y="61"/>
                    </a:lnTo>
                    <a:lnTo>
                      <a:pt x="13" y="75"/>
                    </a:lnTo>
                    <a:lnTo>
                      <a:pt x="28" y="85"/>
                    </a:lnTo>
                    <a:lnTo>
                      <a:pt x="46" y="89"/>
                    </a:lnTo>
                    <a:lnTo>
                      <a:pt x="62" y="85"/>
                    </a:lnTo>
                    <a:lnTo>
                      <a:pt x="77" y="75"/>
                    </a:lnTo>
                    <a:lnTo>
                      <a:pt x="87" y="61"/>
                    </a:lnTo>
                    <a:lnTo>
                      <a:pt x="90" y="44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66" name="Freeform 146"/>
              <p:cNvSpPr>
                <a:spLocks/>
              </p:cNvSpPr>
              <p:nvPr/>
            </p:nvSpPr>
            <p:spPr bwMode="auto">
              <a:xfrm>
                <a:off x="1137" y="2609"/>
                <a:ext cx="91" cy="91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7" y="28"/>
                  </a:cxn>
                  <a:cxn ang="0">
                    <a:pos x="77" y="14"/>
                  </a:cxn>
                  <a:cxn ang="0">
                    <a:pos x="64" y="5"/>
                  </a:cxn>
                  <a:cxn ang="0">
                    <a:pos x="46" y="0"/>
                  </a:cxn>
                  <a:cxn ang="0">
                    <a:pos x="28" y="5"/>
                  </a:cxn>
                  <a:cxn ang="0">
                    <a:pos x="14" y="14"/>
                  </a:cxn>
                  <a:cxn ang="0">
                    <a:pos x="4" y="28"/>
                  </a:cxn>
                  <a:cxn ang="0">
                    <a:pos x="0" y="46"/>
                  </a:cxn>
                  <a:cxn ang="0">
                    <a:pos x="4" y="64"/>
                  </a:cxn>
                  <a:cxn ang="0">
                    <a:pos x="14" y="77"/>
                  </a:cxn>
                  <a:cxn ang="0">
                    <a:pos x="28" y="87"/>
                  </a:cxn>
                  <a:cxn ang="0">
                    <a:pos x="46" y="91"/>
                  </a:cxn>
                  <a:cxn ang="0">
                    <a:pos x="64" y="87"/>
                  </a:cxn>
                  <a:cxn ang="0">
                    <a:pos x="77" y="77"/>
                  </a:cxn>
                  <a:cxn ang="0">
                    <a:pos x="87" y="64"/>
                  </a:cxn>
                  <a:cxn ang="0">
                    <a:pos x="91" y="46"/>
                  </a:cxn>
                </a:cxnLst>
                <a:rect l="0" t="0" r="r" b="b"/>
                <a:pathLst>
                  <a:path w="91" h="91">
                    <a:moveTo>
                      <a:pt x="91" y="46"/>
                    </a:moveTo>
                    <a:lnTo>
                      <a:pt x="87" y="28"/>
                    </a:lnTo>
                    <a:lnTo>
                      <a:pt x="77" y="14"/>
                    </a:lnTo>
                    <a:lnTo>
                      <a:pt x="64" y="5"/>
                    </a:lnTo>
                    <a:lnTo>
                      <a:pt x="46" y="0"/>
                    </a:lnTo>
                    <a:lnTo>
                      <a:pt x="28" y="5"/>
                    </a:lnTo>
                    <a:lnTo>
                      <a:pt x="14" y="14"/>
                    </a:lnTo>
                    <a:lnTo>
                      <a:pt x="4" y="28"/>
                    </a:lnTo>
                    <a:lnTo>
                      <a:pt x="0" y="46"/>
                    </a:lnTo>
                    <a:lnTo>
                      <a:pt x="4" y="64"/>
                    </a:lnTo>
                    <a:lnTo>
                      <a:pt x="14" y="77"/>
                    </a:lnTo>
                    <a:lnTo>
                      <a:pt x="28" y="87"/>
                    </a:lnTo>
                    <a:lnTo>
                      <a:pt x="46" y="91"/>
                    </a:lnTo>
                    <a:lnTo>
                      <a:pt x="64" y="87"/>
                    </a:lnTo>
                    <a:lnTo>
                      <a:pt x="77" y="77"/>
                    </a:lnTo>
                    <a:lnTo>
                      <a:pt x="87" y="64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67" name="Freeform 147"/>
              <p:cNvSpPr>
                <a:spLocks/>
              </p:cNvSpPr>
              <p:nvPr/>
            </p:nvSpPr>
            <p:spPr bwMode="auto">
              <a:xfrm>
                <a:off x="1030" y="2735"/>
                <a:ext cx="89" cy="89"/>
              </a:xfrm>
              <a:custGeom>
                <a:avLst/>
                <a:gdLst/>
                <a:ahLst/>
                <a:cxnLst>
                  <a:cxn ang="0">
                    <a:pos x="89" y="44"/>
                  </a:cxn>
                  <a:cxn ang="0">
                    <a:pos x="87" y="27"/>
                  </a:cxn>
                  <a:cxn ang="0">
                    <a:pos x="77" y="12"/>
                  </a:cxn>
                  <a:cxn ang="0">
                    <a:pos x="62" y="2"/>
                  </a:cxn>
                  <a:cxn ang="0">
                    <a:pos x="46" y="0"/>
                  </a:cxn>
                  <a:cxn ang="0">
                    <a:pos x="28" y="2"/>
                  </a:cxn>
                  <a:cxn ang="0">
                    <a:pos x="13" y="12"/>
                  </a:cxn>
                  <a:cxn ang="0">
                    <a:pos x="3" y="27"/>
                  </a:cxn>
                  <a:cxn ang="0">
                    <a:pos x="0" y="44"/>
                  </a:cxn>
                  <a:cxn ang="0">
                    <a:pos x="3" y="61"/>
                  </a:cxn>
                  <a:cxn ang="0">
                    <a:pos x="13" y="75"/>
                  </a:cxn>
                  <a:cxn ang="0">
                    <a:pos x="28" y="85"/>
                  </a:cxn>
                  <a:cxn ang="0">
                    <a:pos x="46" y="89"/>
                  </a:cxn>
                  <a:cxn ang="0">
                    <a:pos x="62" y="85"/>
                  </a:cxn>
                  <a:cxn ang="0">
                    <a:pos x="77" y="75"/>
                  </a:cxn>
                  <a:cxn ang="0">
                    <a:pos x="87" y="61"/>
                  </a:cxn>
                  <a:cxn ang="0">
                    <a:pos x="89" y="44"/>
                  </a:cxn>
                </a:cxnLst>
                <a:rect l="0" t="0" r="r" b="b"/>
                <a:pathLst>
                  <a:path w="89" h="89">
                    <a:moveTo>
                      <a:pt x="89" y="44"/>
                    </a:moveTo>
                    <a:lnTo>
                      <a:pt x="87" y="27"/>
                    </a:lnTo>
                    <a:lnTo>
                      <a:pt x="77" y="12"/>
                    </a:lnTo>
                    <a:lnTo>
                      <a:pt x="62" y="2"/>
                    </a:lnTo>
                    <a:lnTo>
                      <a:pt x="46" y="0"/>
                    </a:lnTo>
                    <a:lnTo>
                      <a:pt x="28" y="2"/>
                    </a:lnTo>
                    <a:lnTo>
                      <a:pt x="13" y="12"/>
                    </a:lnTo>
                    <a:lnTo>
                      <a:pt x="3" y="27"/>
                    </a:lnTo>
                    <a:lnTo>
                      <a:pt x="0" y="44"/>
                    </a:lnTo>
                    <a:lnTo>
                      <a:pt x="3" y="61"/>
                    </a:lnTo>
                    <a:lnTo>
                      <a:pt x="13" y="75"/>
                    </a:lnTo>
                    <a:lnTo>
                      <a:pt x="28" y="85"/>
                    </a:lnTo>
                    <a:lnTo>
                      <a:pt x="46" y="89"/>
                    </a:lnTo>
                    <a:lnTo>
                      <a:pt x="62" y="85"/>
                    </a:lnTo>
                    <a:lnTo>
                      <a:pt x="77" y="75"/>
                    </a:lnTo>
                    <a:lnTo>
                      <a:pt x="87" y="61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68" name="Freeform 148"/>
              <p:cNvSpPr>
                <a:spLocks/>
              </p:cNvSpPr>
              <p:nvPr/>
            </p:nvSpPr>
            <p:spPr bwMode="auto">
              <a:xfrm>
                <a:off x="977" y="2741"/>
                <a:ext cx="89" cy="91"/>
              </a:xfrm>
              <a:custGeom>
                <a:avLst/>
                <a:gdLst/>
                <a:ahLst/>
                <a:cxnLst>
                  <a:cxn ang="0">
                    <a:pos x="89" y="46"/>
                  </a:cxn>
                  <a:cxn ang="0">
                    <a:pos x="86" y="28"/>
                  </a:cxn>
                  <a:cxn ang="0">
                    <a:pos x="75" y="14"/>
                  </a:cxn>
                  <a:cxn ang="0">
                    <a:pos x="61" y="5"/>
                  </a:cxn>
                  <a:cxn ang="0">
                    <a:pos x="44" y="0"/>
                  </a:cxn>
                  <a:cxn ang="0">
                    <a:pos x="27" y="5"/>
                  </a:cxn>
                  <a:cxn ang="0">
                    <a:pos x="12" y="14"/>
                  </a:cxn>
                  <a:cxn ang="0">
                    <a:pos x="2" y="28"/>
                  </a:cxn>
                  <a:cxn ang="0">
                    <a:pos x="0" y="46"/>
                  </a:cxn>
                  <a:cxn ang="0">
                    <a:pos x="2" y="64"/>
                  </a:cxn>
                  <a:cxn ang="0">
                    <a:pos x="12" y="77"/>
                  </a:cxn>
                  <a:cxn ang="0">
                    <a:pos x="27" y="87"/>
                  </a:cxn>
                  <a:cxn ang="0">
                    <a:pos x="44" y="91"/>
                  </a:cxn>
                  <a:cxn ang="0">
                    <a:pos x="61" y="87"/>
                  </a:cxn>
                  <a:cxn ang="0">
                    <a:pos x="75" y="77"/>
                  </a:cxn>
                  <a:cxn ang="0">
                    <a:pos x="86" y="64"/>
                  </a:cxn>
                  <a:cxn ang="0">
                    <a:pos x="89" y="46"/>
                  </a:cxn>
                </a:cxnLst>
                <a:rect l="0" t="0" r="r" b="b"/>
                <a:pathLst>
                  <a:path w="89" h="91">
                    <a:moveTo>
                      <a:pt x="89" y="46"/>
                    </a:moveTo>
                    <a:lnTo>
                      <a:pt x="86" y="28"/>
                    </a:lnTo>
                    <a:lnTo>
                      <a:pt x="75" y="14"/>
                    </a:lnTo>
                    <a:lnTo>
                      <a:pt x="61" y="5"/>
                    </a:lnTo>
                    <a:lnTo>
                      <a:pt x="44" y="0"/>
                    </a:lnTo>
                    <a:lnTo>
                      <a:pt x="27" y="5"/>
                    </a:lnTo>
                    <a:lnTo>
                      <a:pt x="12" y="14"/>
                    </a:lnTo>
                    <a:lnTo>
                      <a:pt x="2" y="28"/>
                    </a:lnTo>
                    <a:lnTo>
                      <a:pt x="0" y="46"/>
                    </a:lnTo>
                    <a:lnTo>
                      <a:pt x="2" y="64"/>
                    </a:lnTo>
                    <a:lnTo>
                      <a:pt x="12" y="77"/>
                    </a:lnTo>
                    <a:lnTo>
                      <a:pt x="27" y="87"/>
                    </a:lnTo>
                    <a:lnTo>
                      <a:pt x="44" y="91"/>
                    </a:lnTo>
                    <a:lnTo>
                      <a:pt x="61" y="87"/>
                    </a:lnTo>
                    <a:lnTo>
                      <a:pt x="75" y="77"/>
                    </a:lnTo>
                    <a:lnTo>
                      <a:pt x="86" y="64"/>
                    </a:lnTo>
                    <a:lnTo>
                      <a:pt x="89" y="46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69" name="Line 149"/>
              <p:cNvSpPr>
                <a:spLocks noChangeShapeType="1"/>
              </p:cNvSpPr>
              <p:nvPr/>
            </p:nvSpPr>
            <p:spPr bwMode="auto">
              <a:xfrm flipV="1">
                <a:off x="1021" y="2165"/>
                <a:ext cx="1" cy="57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70" name="Line 150"/>
              <p:cNvSpPr>
                <a:spLocks noChangeShapeType="1"/>
              </p:cNvSpPr>
              <p:nvPr/>
            </p:nvSpPr>
            <p:spPr bwMode="auto">
              <a:xfrm>
                <a:off x="1010" y="2165"/>
                <a:ext cx="22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71" name="Line 151"/>
              <p:cNvSpPr>
                <a:spLocks noChangeShapeType="1"/>
              </p:cNvSpPr>
              <p:nvPr/>
            </p:nvSpPr>
            <p:spPr bwMode="auto">
              <a:xfrm>
                <a:off x="1021" y="2834"/>
                <a:ext cx="1" cy="57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72" name="Line 152"/>
              <p:cNvSpPr>
                <a:spLocks noChangeShapeType="1"/>
              </p:cNvSpPr>
              <p:nvPr/>
            </p:nvSpPr>
            <p:spPr bwMode="auto">
              <a:xfrm>
                <a:off x="1010" y="3411"/>
                <a:ext cx="22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73" name="Line 153"/>
              <p:cNvSpPr>
                <a:spLocks noChangeShapeType="1"/>
              </p:cNvSpPr>
              <p:nvPr/>
            </p:nvSpPr>
            <p:spPr bwMode="auto">
              <a:xfrm flipV="1">
                <a:off x="1076" y="2163"/>
                <a:ext cx="1" cy="57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74" name="Line 154"/>
              <p:cNvSpPr>
                <a:spLocks noChangeShapeType="1"/>
              </p:cNvSpPr>
              <p:nvPr/>
            </p:nvSpPr>
            <p:spPr bwMode="auto">
              <a:xfrm>
                <a:off x="1063" y="2163"/>
                <a:ext cx="23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75" name="Line 155"/>
              <p:cNvSpPr>
                <a:spLocks noChangeShapeType="1"/>
              </p:cNvSpPr>
              <p:nvPr/>
            </p:nvSpPr>
            <p:spPr bwMode="auto">
              <a:xfrm>
                <a:off x="1076" y="2825"/>
                <a:ext cx="1" cy="57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76" name="Line 156"/>
              <p:cNvSpPr>
                <a:spLocks noChangeShapeType="1"/>
              </p:cNvSpPr>
              <p:nvPr/>
            </p:nvSpPr>
            <p:spPr bwMode="auto">
              <a:xfrm>
                <a:off x="1063" y="3403"/>
                <a:ext cx="23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77" name="Line 157"/>
              <p:cNvSpPr>
                <a:spLocks noChangeShapeType="1"/>
              </p:cNvSpPr>
              <p:nvPr/>
            </p:nvSpPr>
            <p:spPr bwMode="auto">
              <a:xfrm flipV="1">
                <a:off x="1183" y="2163"/>
                <a:ext cx="1" cy="44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78" name="Line 158"/>
              <p:cNvSpPr>
                <a:spLocks noChangeShapeType="1"/>
              </p:cNvSpPr>
              <p:nvPr/>
            </p:nvSpPr>
            <p:spPr bwMode="auto">
              <a:xfrm>
                <a:off x="1173" y="2163"/>
                <a:ext cx="22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79" name="Line 159"/>
              <p:cNvSpPr>
                <a:spLocks noChangeShapeType="1"/>
              </p:cNvSpPr>
              <p:nvPr/>
            </p:nvSpPr>
            <p:spPr bwMode="auto">
              <a:xfrm>
                <a:off x="1183" y="2702"/>
                <a:ext cx="1" cy="62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80" name="Line 160"/>
              <p:cNvSpPr>
                <a:spLocks noChangeShapeType="1"/>
              </p:cNvSpPr>
              <p:nvPr/>
            </p:nvSpPr>
            <p:spPr bwMode="auto">
              <a:xfrm>
                <a:off x="1173" y="3326"/>
                <a:ext cx="22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81" name="Line 161"/>
              <p:cNvSpPr>
                <a:spLocks noChangeShapeType="1"/>
              </p:cNvSpPr>
              <p:nvPr/>
            </p:nvSpPr>
            <p:spPr bwMode="auto">
              <a:xfrm flipV="1">
                <a:off x="1348" y="2163"/>
                <a:ext cx="1" cy="4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82" name="Line 162"/>
              <p:cNvSpPr>
                <a:spLocks noChangeShapeType="1"/>
              </p:cNvSpPr>
              <p:nvPr/>
            </p:nvSpPr>
            <p:spPr bwMode="auto">
              <a:xfrm>
                <a:off x="1335" y="2163"/>
                <a:ext cx="24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83" name="Line 163"/>
              <p:cNvSpPr>
                <a:spLocks noChangeShapeType="1"/>
              </p:cNvSpPr>
              <p:nvPr/>
            </p:nvSpPr>
            <p:spPr bwMode="auto">
              <a:xfrm>
                <a:off x="1348" y="2693"/>
                <a:ext cx="1" cy="62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84" name="Line 164"/>
              <p:cNvSpPr>
                <a:spLocks noChangeShapeType="1"/>
              </p:cNvSpPr>
              <p:nvPr/>
            </p:nvSpPr>
            <p:spPr bwMode="auto">
              <a:xfrm>
                <a:off x="1335" y="3315"/>
                <a:ext cx="24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85" name="Line 165"/>
              <p:cNvSpPr>
                <a:spLocks noChangeShapeType="1"/>
              </p:cNvSpPr>
              <p:nvPr/>
            </p:nvSpPr>
            <p:spPr bwMode="auto">
              <a:xfrm flipV="1">
                <a:off x="1565" y="2163"/>
                <a:ext cx="1" cy="49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86" name="Line 166"/>
              <p:cNvSpPr>
                <a:spLocks noChangeShapeType="1"/>
              </p:cNvSpPr>
              <p:nvPr/>
            </p:nvSpPr>
            <p:spPr bwMode="auto">
              <a:xfrm>
                <a:off x="1552" y="2163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87" name="Line 167"/>
              <p:cNvSpPr>
                <a:spLocks noChangeShapeType="1"/>
              </p:cNvSpPr>
              <p:nvPr/>
            </p:nvSpPr>
            <p:spPr bwMode="auto">
              <a:xfrm>
                <a:off x="1565" y="2747"/>
                <a:ext cx="1" cy="60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88" name="Line 168"/>
              <p:cNvSpPr>
                <a:spLocks noChangeShapeType="1"/>
              </p:cNvSpPr>
              <p:nvPr/>
            </p:nvSpPr>
            <p:spPr bwMode="auto">
              <a:xfrm>
                <a:off x="1552" y="3350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89" name="Line 169"/>
              <p:cNvSpPr>
                <a:spLocks noChangeShapeType="1"/>
              </p:cNvSpPr>
              <p:nvPr/>
            </p:nvSpPr>
            <p:spPr bwMode="auto">
              <a:xfrm flipV="1">
                <a:off x="1783" y="2163"/>
                <a:ext cx="1" cy="51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90" name="Line 170"/>
              <p:cNvSpPr>
                <a:spLocks noChangeShapeType="1"/>
              </p:cNvSpPr>
              <p:nvPr/>
            </p:nvSpPr>
            <p:spPr bwMode="auto">
              <a:xfrm>
                <a:off x="1771" y="2163"/>
                <a:ext cx="22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91" name="Line 171"/>
              <p:cNvSpPr>
                <a:spLocks noChangeShapeType="1"/>
              </p:cNvSpPr>
              <p:nvPr/>
            </p:nvSpPr>
            <p:spPr bwMode="auto">
              <a:xfrm>
                <a:off x="1783" y="2768"/>
                <a:ext cx="1" cy="56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92" name="Line 172"/>
              <p:cNvSpPr>
                <a:spLocks noChangeShapeType="1"/>
              </p:cNvSpPr>
              <p:nvPr/>
            </p:nvSpPr>
            <p:spPr bwMode="auto">
              <a:xfrm>
                <a:off x="1771" y="3335"/>
                <a:ext cx="22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93" name="Line 173"/>
              <p:cNvSpPr>
                <a:spLocks noChangeShapeType="1"/>
              </p:cNvSpPr>
              <p:nvPr/>
            </p:nvSpPr>
            <p:spPr bwMode="auto">
              <a:xfrm flipV="1">
                <a:off x="2001" y="2330"/>
                <a:ext cx="1" cy="44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94" name="Line 174"/>
              <p:cNvSpPr>
                <a:spLocks noChangeShapeType="1"/>
              </p:cNvSpPr>
              <p:nvPr/>
            </p:nvSpPr>
            <p:spPr bwMode="auto">
              <a:xfrm>
                <a:off x="1990" y="2330"/>
                <a:ext cx="22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95" name="Line 175"/>
              <p:cNvSpPr>
                <a:spLocks noChangeShapeType="1"/>
              </p:cNvSpPr>
              <p:nvPr/>
            </p:nvSpPr>
            <p:spPr bwMode="auto">
              <a:xfrm>
                <a:off x="2001" y="2862"/>
                <a:ext cx="1" cy="44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ea"/>
                  <a:ea typeface="+mn-ea"/>
                </a:endParaRPr>
              </a:p>
            </p:txBody>
          </p:sp>
          <p:sp>
            <p:nvSpPr>
              <p:cNvPr id="30896" name="Line 176"/>
              <p:cNvSpPr>
                <a:spLocks noChangeShapeType="1"/>
              </p:cNvSpPr>
              <p:nvPr/>
            </p:nvSpPr>
            <p:spPr bwMode="auto">
              <a:xfrm>
                <a:off x="1990" y="3305"/>
                <a:ext cx="22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97" name="Line 177"/>
              <p:cNvSpPr>
                <a:spLocks noChangeShapeType="1"/>
              </p:cNvSpPr>
              <p:nvPr/>
            </p:nvSpPr>
            <p:spPr bwMode="auto">
              <a:xfrm flipV="1">
                <a:off x="2216" y="2365"/>
                <a:ext cx="1" cy="51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98" name="Line 178"/>
              <p:cNvSpPr>
                <a:spLocks noChangeShapeType="1"/>
              </p:cNvSpPr>
              <p:nvPr/>
            </p:nvSpPr>
            <p:spPr bwMode="auto">
              <a:xfrm>
                <a:off x="2207" y="2365"/>
                <a:ext cx="22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899" name="Line 179"/>
              <p:cNvSpPr>
                <a:spLocks noChangeShapeType="1"/>
              </p:cNvSpPr>
              <p:nvPr/>
            </p:nvSpPr>
            <p:spPr bwMode="auto">
              <a:xfrm>
                <a:off x="2216" y="2972"/>
                <a:ext cx="1" cy="519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900" name="Line 180"/>
              <p:cNvSpPr>
                <a:spLocks noChangeShapeType="1"/>
              </p:cNvSpPr>
              <p:nvPr/>
            </p:nvSpPr>
            <p:spPr bwMode="auto">
              <a:xfrm>
                <a:off x="2207" y="3491"/>
                <a:ext cx="22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901" name="Line 181"/>
              <p:cNvSpPr>
                <a:spLocks noChangeShapeType="1"/>
              </p:cNvSpPr>
              <p:nvPr/>
            </p:nvSpPr>
            <p:spPr bwMode="auto">
              <a:xfrm flipV="1">
                <a:off x="2489" y="2374"/>
                <a:ext cx="1" cy="5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ea"/>
                  <a:ea typeface="+mn-ea"/>
                </a:endParaRPr>
              </a:p>
            </p:txBody>
          </p:sp>
          <p:sp>
            <p:nvSpPr>
              <p:cNvPr id="30902" name="Line 182"/>
              <p:cNvSpPr>
                <a:spLocks noChangeShapeType="1"/>
              </p:cNvSpPr>
              <p:nvPr/>
            </p:nvSpPr>
            <p:spPr bwMode="auto">
              <a:xfrm>
                <a:off x="2479" y="2374"/>
                <a:ext cx="22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903" name="Line 183"/>
              <p:cNvSpPr>
                <a:spLocks noChangeShapeType="1"/>
              </p:cNvSpPr>
              <p:nvPr/>
            </p:nvSpPr>
            <p:spPr bwMode="auto">
              <a:xfrm>
                <a:off x="2489" y="2989"/>
                <a:ext cx="1" cy="52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904" name="Line 184"/>
              <p:cNvSpPr>
                <a:spLocks noChangeShapeType="1"/>
              </p:cNvSpPr>
              <p:nvPr/>
            </p:nvSpPr>
            <p:spPr bwMode="auto">
              <a:xfrm>
                <a:off x="2479" y="3511"/>
                <a:ext cx="22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905" name="Rectangle 185"/>
              <p:cNvSpPr>
                <a:spLocks noChangeArrowheads="1"/>
              </p:cNvSpPr>
              <p:nvPr/>
            </p:nvSpPr>
            <p:spPr bwMode="auto">
              <a:xfrm>
                <a:off x="1245" y="1965"/>
                <a:ext cx="1184" cy="12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906" name="Rectangle 186"/>
              <p:cNvSpPr>
                <a:spLocks noChangeArrowheads="1"/>
              </p:cNvSpPr>
              <p:nvPr/>
            </p:nvSpPr>
            <p:spPr bwMode="auto">
              <a:xfrm>
                <a:off x="3016" y="1955"/>
                <a:ext cx="2178" cy="2076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j-lt"/>
                  <a:ea typeface="+mn-ea"/>
                  <a:cs typeface="Aharoni" pitchFamily="2" charset="-79"/>
                </a:endParaRPr>
              </a:p>
            </p:txBody>
          </p:sp>
          <p:sp>
            <p:nvSpPr>
              <p:cNvPr id="30907" name="Rectangle 187"/>
              <p:cNvSpPr>
                <a:spLocks noChangeArrowheads="1"/>
              </p:cNvSpPr>
              <p:nvPr/>
            </p:nvSpPr>
            <p:spPr bwMode="auto">
              <a:xfrm>
                <a:off x="3234" y="2163"/>
                <a:ext cx="1741" cy="166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908" name="Rectangle 188"/>
              <p:cNvSpPr>
                <a:spLocks noChangeArrowheads="1"/>
              </p:cNvSpPr>
              <p:nvPr/>
            </p:nvSpPr>
            <p:spPr bwMode="auto">
              <a:xfrm>
                <a:off x="3234" y="2163"/>
                <a:ext cx="1741" cy="1662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909" name="Rectangle 189"/>
              <p:cNvSpPr>
                <a:spLocks noChangeArrowheads="1"/>
              </p:cNvSpPr>
              <p:nvPr/>
            </p:nvSpPr>
            <p:spPr bwMode="auto">
              <a:xfrm>
                <a:off x="3234" y="2163"/>
                <a:ext cx="1741" cy="166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910" name="Rectangle 190"/>
              <p:cNvSpPr>
                <a:spLocks noChangeArrowheads="1"/>
              </p:cNvSpPr>
              <p:nvPr/>
            </p:nvSpPr>
            <p:spPr bwMode="auto">
              <a:xfrm>
                <a:off x="3234" y="2163"/>
                <a:ext cx="1741" cy="1662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911" name="Line 191"/>
              <p:cNvSpPr>
                <a:spLocks noChangeShapeType="1"/>
              </p:cNvSpPr>
              <p:nvPr/>
            </p:nvSpPr>
            <p:spPr bwMode="auto">
              <a:xfrm>
                <a:off x="3234" y="3825"/>
                <a:ext cx="174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912" name="Freeform 192"/>
              <p:cNvSpPr>
                <a:spLocks/>
              </p:cNvSpPr>
              <p:nvPr/>
            </p:nvSpPr>
            <p:spPr bwMode="auto">
              <a:xfrm>
                <a:off x="4780" y="3918"/>
                <a:ext cx="47" cy="51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30" y="0"/>
                  </a:cxn>
                  <a:cxn ang="0">
                    <a:pos x="34" y="2"/>
                  </a:cxn>
                  <a:cxn ang="0">
                    <a:pos x="38" y="3"/>
                  </a:cxn>
                  <a:cxn ang="0">
                    <a:pos x="41" y="6"/>
                  </a:cxn>
                  <a:cxn ang="0">
                    <a:pos x="44" y="10"/>
                  </a:cxn>
                  <a:cxn ang="0">
                    <a:pos x="45" y="14"/>
                  </a:cxn>
                  <a:cxn ang="0">
                    <a:pos x="40" y="17"/>
                  </a:cxn>
                  <a:cxn ang="0">
                    <a:pos x="38" y="13"/>
                  </a:cxn>
                  <a:cxn ang="0">
                    <a:pos x="37" y="10"/>
                  </a:cxn>
                  <a:cxn ang="0">
                    <a:pos x="34" y="9"/>
                  </a:cxn>
                  <a:cxn ang="0">
                    <a:pos x="32" y="7"/>
                  </a:cxn>
                  <a:cxn ang="0">
                    <a:pos x="29" y="6"/>
                  </a:cxn>
                  <a:cxn ang="0">
                    <a:pos x="25" y="6"/>
                  </a:cxn>
                  <a:cxn ang="0">
                    <a:pos x="21" y="6"/>
                  </a:cxn>
                  <a:cxn ang="0">
                    <a:pos x="18" y="7"/>
                  </a:cxn>
                  <a:cxn ang="0">
                    <a:pos x="14" y="9"/>
                  </a:cxn>
                  <a:cxn ang="0">
                    <a:pos x="12" y="10"/>
                  </a:cxn>
                  <a:cxn ang="0">
                    <a:pos x="8" y="15"/>
                  </a:cxn>
                  <a:cxn ang="0">
                    <a:pos x="7" y="20"/>
                  </a:cxn>
                  <a:cxn ang="0">
                    <a:pos x="7" y="25"/>
                  </a:cxn>
                  <a:cxn ang="0">
                    <a:pos x="8" y="31"/>
                  </a:cxn>
                  <a:cxn ang="0">
                    <a:pos x="10" y="36"/>
                  </a:cxn>
                  <a:cxn ang="0">
                    <a:pos x="12" y="40"/>
                  </a:cxn>
                  <a:cxn ang="0">
                    <a:pos x="16" y="43"/>
                  </a:cxn>
                  <a:cxn ang="0">
                    <a:pos x="21" y="44"/>
                  </a:cxn>
                  <a:cxn ang="0">
                    <a:pos x="25" y="44"/>
                  </a:cxn>
                  <a:cxn ang="0">
                    <a:pos x="29" y="44"/>
                  </a:cxn>
                  <a:cxn ang="0">
                    <a:pos x="33" y="43"/>
                  </a:cxn>
                  <a:cxn ang="0">
                    <a:pos x="37" y="42"/>
                  </a:cxn>
                  <a:cxn ang="0">
                    <a:pos x="40" y="40"/>
                  </a:cxn>
                  <a:cxn ang="0">
                    <a:pos x="40" y="31"/>
                  </a:cxn>
                  <a:cxn ang="0">
                    <a:pos x="26" y="31"/>
                  </a:cxn>
                  <a:cxn ang="0">
                    <a:pos x="26" y="25"/>
                  </a:cxn>
                  <a:cxn ang="0">
                    <a:pos x="47" y="25"/>
                  </a:cxn>
                  <a:cxn ang="0">
                    <a:pos x="47" y="43"/>
                  </a:cxn>
                  <a:cxn ang="0">
                    <a:pos x="41" y="46"/>
                  </a:cxn>
                  <a:cxn ang="0">
                    <a:pos x="36" y="48"/>
                  </a:cxn>
                  <a:cxn ang="0">
                    <a:pos x="32" y="50"/>
                  </a:cxn>
                  <a:cxn ang="0">
                    <a:pos x="26" y="51"/>
                  </a:cxn>
                  <a:cxn ang="0">
                    <a:pos x="19" y="50"/>
                  </a:cxn>
                  <a:cxn ang="0">
                    <a:pos x="12" y="47"/>
                  </a:cxn>
                  <a:cxn ang="0">
                    <a:pos x="10" y="46"/>
                  </a:cxn>
                  <a:cxn ang="0">
                    <a:pos x="5" y="42"/>
                  </a:cxn>
                  <a:cxn ang="0">
                    <a:pos x="4" y="39"/>
                  </a:cxn>
                  <a:cxn ang="0">
                    <a:pos x="1" y="32"/>
                  </a:cxn>
                  <a:cxn ang="0">
                    <a:pos x="0" y="25"/>
                  </a:cxn>
                  <a:cxn ang="0">
                    <a:pos x="1" y="18"/>
                  </a:cxn>
                  <a:cxn ang="0">
                    <a:pos x="4" y="13"/>
                  </a:cxn>
                  <a:cxn ang="0">
                    <a:pos x="5" y="9"/>
                  </a:cxn>
                  <a:cxn ang="0">
                    <a:pos x="8" y="6"/>
                  </a:cxn>
                  <a:cxn ang="0">
                    <a:pos x="12" y="3"/>
                  </a:cxn>
                  <a:cxn ang="0">
                    <a:pos x="18" y="0"/>
                  </a:cxn>
                  <a:cxn ang="0">
                    <a:pos x="25" y="0"/>
                  </a:cxn>
                </a:cxnLst>
                <a:rect l="0" t="0" r="r" b="b"/>
                <a:pathLst>
                  <a:path w="47" h="51">
                    <a:moveTo>
                      <a:pt x="25" y="0"/>
                    </a:moveTo>
                    <a:lnTo>
                      <a:pt x="30" y="0"/>
                    </a:lnTo>
                    <a:lnTo>
                      <a:pt x="34" y="2"/>
                    </a:lnTo>
                    <a:lnTo>
                      <a:pt x="38" y="3"/>
                    </a:lnTo>
                    <a:lnTo>
                      <a:pt x="41" y="6"/>
                    </a:lnTo>
                    <a:lnTo>
                      <a:pt x="44" y="10"/>
                    </a:lnTo>
                    <a:lnTo>
                      <a:pt x="45" y="14"/>
                    </a:lnTo>
                    <a:lnTo>
                      <a:pt x="40" y="17"/>
                    </a:lnTo>
                    <a:lnTo>
                      <a:pt x="38" y="13"/>
                    </a:lnTo>
                    <a:lnTo>
                      <a:pt x="37" y="10"/>
                    </a:lnTo>
                    <a:lnTo>
                      <a:pt x="34" y="9"/>
                    </a:lnTo>
                    <a:lnTo>
                      <a:pt x="32" y="7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1" y="6"/>
                    </a:lnTo>
                    <a:lnTo>
                      <a:pt x="18" y="7"/>
                    </a:lnTo>
                    <a:lnTo>
                      <a:pt x="14" y="9"/>
                    </a:lnTo>
                    <a:lnTo>
                      <a:pt x="12" y="10"/>
                    </a:lnTo>
                    <a:lnTo>
                      <a:pt x="8" y="15"/>
                    </a:lnTo>
                    <a:lnTo>
                      <a:pt x="7" y="20"/>
                    </a:lnTo>
                    <a:lnTo>
                      <a:pt x="7" y="25"/>
                    </a:lnTo>
                    <a:lnTo>
                      <a:pt x="8" y="31"/>
                    </a:lnTo>
                    <a:lnTo>
                      <a:pt x="10" y="36"/>
                    </a:lnTo>
                    <a:lnTo>
                      <a:pt x="12" y="40"/>
                    </a:lnTo>
                    <a:lnTo>
                      <a:pt x="16" y="43"/>
                    </a:lnTo>
                    <a:lnTo>
                      <a:pt x="21" y="44"/>
                    </a:lnTo>
                    <a:lnTo>
                      <a:pt x="25" y="44"/>
                    </a:lnTo>
                    <a:lnTo>
                      <a:pt x="29" y="44"/>
                    </a:lnTo>
                    <a:lnTo>
                      <a:pt x="33" y="43"/>
                    </a:lnTo>
                    <a:lnTo>
                      <a:pt x="37" y="42"/>
                    </a:lnTo>
                    <a:lnTo>
                      <a:pt x="40" y="40"/>
                    </a:lnTo>
                    <a:lnTo>
                      <a:pt x="40" y="31"/>
                    </a:lnTo>
                    <a:lnTo>
                      <a:pt x="26" y="31"/>
                    </a:lnTo>
                    <a:lnTo>
                      <a:pt x="26" y="25"/>
                    </a:lnTo>
                    <a:lnTo>
                      <a:pt x="47" y="25"/>
                    </a:lnTo>
                    <a:lnTo>
                      <a:pt x="47" y="43"/>
                    </a:lnTo>
                    <a:lnTo>
                      <a:pt x="41" y="46"/>
                    </a:lnTo>
                    <a:lnTo>
                      <a:pt x="36" y="48"/>
                    </a:lnTo>
                    <a:lnTo>
                      <a:pt x="32" y="50"/>
                    </a:lnTo>
                    <a:lnTo>
                      <a:pt x="26" y="51"/>
                    </a:lnTo>
                    <a:lnTo>
                      <a:pt x="19" y="50"/>
                    </a:lnTo>
                    <a:lnTo>
                      <a:pt x="12" y="47"/>
                    </a:lnTo>
                    <a:lnTo>
                      <a:pt x="10" y="46"/>
                    </a:lnTo>
                    <a:lnTo>
                      <a:pt x="5" y="42"/>
                    </a:lnTo>
                    <a:lnTo>
                      <a:pt x="4" y="39"/>
                    </a:lnTo>
                    <a:lnTo>
                      <a:pt x="1" y="32"/>
                    </a:lnTo>
                    <a:lnTo>
                      <a:pt x="0" y="25"/>
                    </a:lnTo>
                    <a:lnTo>
                      <a:pt x="1" y="18"/>
                    </a:lnTo>
                    <a:lnTo>
                      <a:pt x="4" y="13"/>
                    </a:lnTo>
                    <a:lnTo>
                      <a:pt x="5" y="9"/>
                    </a:lnTo>
                    <a:lnTo>
                      <a:pt x="8" y="6"/>
                    </a:lnTo>
                    <a:lnTo>
                      <a:pt x="12" y="3"/>
                    </a:lnTo>
                    <a:lnTo>
                      <a:pt x="1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913" name="Freeform 193"/>
              <p:cNvSpPr>
                <a:spLocks noEditPoints="1"/>
              </p:cNvSpPr>
              <p:nvPr/>
            </p:nvSpPr>
            <p:spPr bwMode="auto">
              <a:xfrm>
                <a:off x="4832" y="3932"/>
                <a:ext cx="33" cy="37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14" y="6"/>
                  </a:cxn>
                  <a:cxn ang="0">
                    <a:pos x="10" y="7"/>
                  </a:cxn>
                  <a:cxn ang="0">
                    <a:pos x="8" y="10"/>
                  </a:cxn>
                  <a:cxn ang="0">
                    <a:pos x="7" y="14"/>
                  </a:cxn>
                  <a:cxn ang="0">
                    <a:pos x="28" y="14"/>
                  </a:cxn>
                  <a:cxn ang="0">
                    <a:pos x="26" y="11"/>
                  </a:cxn>
                  <a:cxn ang="0">
                    <a:pos x="25" y="8"/>
                  </a:cxn>
                  <a:cxn ang="0">
                    <a:pos x="21" y="6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22" y="0"/>
                  </a:cxn>
                  <a:cxn ang="0">
                    <a:pos x="25" y="1"/>
                  </a:cxn>
                  <a:cxn ang="0">
                    <a:pos x="29" y="4"/>
                  </a:cxn>
                  <a:cxn ang="0">
                    <a:pos x="32" y="8"/>
                  </a:cxn>
                  <a:cxn ang="0">
                    <a:pos x="33" y="12"/>
                  </a:cxn>
                  <a:cxn ang="0">
                    <a:pos x="33" y="18"/>
                  </a:cxn>
                  <a:cxn ang="0">
                    <a:pos x="33" y="19"/>
                  </a:cxn>
                  <a:cxn ang="0">
                    <a:pos x="7" y="19"/>
                  </a:cxn>
                  <a:cxn ang="0">
                    <a:pos x="8" y="25"/>
                  </a:cxn>
                  <a:cxn ang="0">
                    <a:pos x="10" y="28"/>
                  </a:cxn>
                  <a:cxn ang="0">
                    <a:pos x="14" y="30"/>
                  </a:cxn>
                  <a:cxn ang="0">
                    <a:pos x="18" y="30"/>
                  </a:cxn>
                  <a:cxn ang="0">
                    <a:pos x="21" y="30"/>
                  </a:cxn>
                  <a:cxn ang="0">
                    <a:pos x="24" y="29"/>
                  </a:cxn>
                  <a:cxn ang="0">
                    <a:pos x="25" y="28"/>
                  </a:cxn>
                  <a:cxn ang="0">
                    <a:pos x="26" y="25"/>
                  </a:cxn>
                  <a:cxn ang="0">
                    <a:pos x="33" y="26"/>
                  </a:cxn>
                  <a:cxn ang="0">
                    <a:pos x="32" y="30"/>
                  </a:cxn>
                  <a:cxn ang="0">
                    <a:pos x="28" y="33"/>
                  </a:cxn>
                  <a:cxn ang="0">
                    <a:pos x="24" y="36"/>
                  </a:cxn>
                  <a:cxn ang="0">
                    <a:pos x="18" y="37"/>
                  </a:cxn>
                  <a:cxn ang="0">
                    <a:pos x="13" y="36"/>
                  </a:cxn>
                  <a:cxn ang="0">
                    <a:pos x="8" y="34"/>
                  </a:cxn>
                  <a:cxn ang="0">
                    <a:pos x="6" y="32"/>
                  </a:cxn>
                  <a:cxn ang="0">
                    <a:pos x="3" y="28"/>
                  </a:cxn>
                  <a:cxn ang="0">
                    <a:pos x="2" y="23"/>
                  </a:cxn>
                  <a:cxn ang="0">
                    <a:pos x="0" y="18"/>
                  </a:cxn>
                  <a:cxn ang="0">
                    <a:pos x="2" y="12"/>
                  </a:cxn>
                  <a:cxn ang="0">
                    <a:pos x="3" y="8"/>
                  </a:cxn>
                  <a:cxn ang="0">
                    <a:pos x="6" y="4"/>
                  </a:cxn>
                  <a:cxn ang="0">
                    <a:pos x="8" y="1"/>
                  </a:cxn>
                  <a:cxn ang="0">
                    <a:pos x="13" y="0"/>
                  </a:cxn>
                  <a:cxn ang="0">
                    <a:pos x="17" y="0"/>
                  </a:cxn>
                </a:cxnLst>
                <a:rect l="0" t="0" r="r" b="b"/>
                <a:pathLst>
                  <a:path w="33" h="37">
                    <a:moveTo>
                      <a:pt x="17" y="6"/>
                    </a:moveTo>
                    <a:lnTo>
                      <a:pt x="14" y="6"/>
                    </a:lnTo>
                    <a:lnTo>
                      <a:pt x="10" y="7"/>
                    </a:lnTo>
                    <a:lnTo>
                      <a:pt x="8" y="10"/>
                    </a:lnTo>
                    <a:lnTo>
                      <a:pt x="7" y="14"/>
                    </a:lnTo>
                    <a:lnTo>
                      <a:pt x="28" y="14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22" y="0"/>
                    </a:lnTo>
                    <a:lnTo>
                      <a:pt x="25" y="1"/>
                    </a:lnTo>
                    <a:lnTo>
                      <a:pt x="29" y="4"/>
                    </a:lnTo>
                    <a:lnTo>
                      <a:pt x="32" y="8"/>
                    </a:lnTo>
                    <a:lnTo>
                      <a:pt x="33" y="12"/>
                    </a:lnTo>
                    <a:lnTo>
                      <a:pt x="33" y="18"/>
                    </a:lnTo>
                    <a:lnTo>
                      <a:pt x="33" y="19"/>
                    </a:lnTo>
                    <a:lnTo>
                      <a:pt x="7" y="19"/>
                    </a:lnTo>
                    <a:lnTo>
                      <a:pt x="8" y="25"/>
                    </a:lnTo>
                    <a:lnTo>
                      <a:pt x="10" y="28"/>
                    </a:lnTo>
                    <a:lnTo>
                      <a:pt x="14" y="30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4" y="29"/>
                    </a:lnTo>
                    <a:lnTo>
                      <a:pt x="25" y="28"/>
                    </a:lnTo>
                    <a:lnTo>
                      <a:pt x="26" y="25"/>
                    </a:lnTo>
                    <a:lnTo>
                      <a:pt x="33" y="26"/>
                    </a:lnTo>
                    <a:lnTo>
                      <a:pt x="32" y="30"/>
                    </a:lnTo>
                    <a:lnTo>
                      <a:pt x="28" y="33"/>
                    </a:lnTo>
                    <a:lnTo>
                      <a:pt x="24" y="36"/>
                    </a:lnTo>
                    <a:lnTo>
                      <a:pt x="18" y="37"/>
                    </a:lnTo>
                    <a:lnTo>
                      <a:pt x="13" y="36"/>
                    </a:lnTo>
                    <a:lnTo>
                      <a:pt x="8" y="34"/>
                    </a:lnTo>
                    <a:lnTo>
                      <a:pt x="6" y="32"/>
                    </a:lnTo>
                    <a:lnTo>
                      <a:pt x="3" y="28"/>
                    </a:lnTo>
                    <a:lnTo>
                      <a:pt x="2" y="23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3" y="8"/>
                    </a:lnTo>
                    <a:lnTo>
                      <a:pt x="6" y="4"/>
                    </a:lnTo>
                    <a:lnTo>
                      <a:pt x="8" y="1"/>
                    </a:lnTo>
                    <a:lnTo>
                      <a:pt x="13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914" name="Freeform 194"/>
              <p:cNvSpPr>
                <a:spLocks/>
              </p:cNvSpPr>
              <p:nvPr/>
            </p:nvSpPr>
            <p:spPr bwMode="auto">
              <a:xfrm>
                <a:off x="4868" y="3918"/>
                <a:ext cx="47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20" y="36"/>
                  </a:cxn>
                  <a:cxn ang="0">
                    <a:pos x="23" y="44"/>
                  </a:cxn>
                  <a:cxn ang="0">
                    <a:pos x="26" y="36"/>
                  </a:cxn>
                  <a:cxn ang="0">
                    <a:pos x="40" y="0"/>
                  </a:cxn>
                  <a:cxn ang="0">
                    <a:pos x="47" y="0"/>
                  </a:cxn>
                  <a:cxn ang="0">
                    <a:pos x="27" y="50"/>
                  </a:cxn>
                  <a:cxn ang="0">
                    <a:pos x="20" y="50"/>
                  </a:cxn>
                  <a:cxn ang="0">
                    <a:pos x="0" y="0"/>
                  </a:cxn>
                </a:cxnLst>
                <a:rect l="0" t="0" r="r" b="b"/>
                <a:pathLst>
                  <a:path w="47" h="50">
                    <a:moveTo>
                      <a:pt x="0" y="0"/>
                    </a:moveTo>
                    <a:lnTo>
                      <a:pt x="7" y="0"/>
                    </a:lnTo>
                    <a:lnTo>
                      <a:pt x="20" y="36"/>
                    </a:lnTo>
                    <a:lnTo>
                      <a:pt x="23" y="44"/>
                    </a:lnTo>
                    <a:lnTo>
                      <a:pt x="26" y="36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27" y="50"/>
                    </a:lnTo>
                    <a:lnTo>
                      <a:pt x="2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915" name="Freeform 195"/>
              <p:cNvSpPr>
                <a:spLocks/>
              </p:cNvSpPr>
              <p:nvPr/>
            </p:nvSpPr>
            <p:spPr bwMode="auto">
              <a:xfrm>
                <a:off x="4913" y="3918"/>
                <a:ext cx="21" cy="5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1" y="0"/>
                  </a:cxn>
                  <a:cxn ang="0">
                    <a:pos x="6" y="50"/>
                  </a:cxn>
                  <a:cxn ang="0">
                    <a:pos x="0" y="50"/>
                  </a:cxn>
                  <a:cxn ang="0">
                    <a:pos x="15" y="0"/>
                  </a:cxn>
                </a:cxnLst>
                <a:rect l="0" t="0" r="r" b="b"/>
                <a:pathLst>
                  <a:path w="21" h="50">
                    <a:moveTo>
                      <a:pt x="15" y="0"/>
                    </a:moveTo>
                    <a:lnTo>
                      <a:pt x="21" y="0"/>
                    </a:lnTo>
                    <a:lnTo>
                      <a:pt x="6" y="50"/>
                    </a:lnTo>
                    <a:lnTo>
                      <a:pt x="0" y="5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916" name="Freeform 196"/>
              <p:cNvSpPr>
                <a:spLocks/>
              </p:cNvSpPr>
              <p:nvPr/>
            </p:nvSpPr>
            <p:spPr bwMode="auto">
              <a:xfrm>
                <a:off x="4937" y="3932"/>
                <a:ext cx="30" cy="3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0"/>
                  </a:cxn>
                  <a:cxn ang="0">
                    <a:pos x="24" y="3"/>
                  </a:cxn>
                  <a:cxn ang="0">
                    <a:pos x="27" y="6"/>
                  </a:cxn>
                  <a:cxn ang="0">
                    <a:pos x="28" y="11"/>
                  </a:cxn>
                  <a:cxn ang="0">
                    <a:pos x="23" y="11"/>
                  </a:cxn>
                  <a:cxn ang="0">
                    <a:pos x="22" y="8"/>
                  </a:cxn>
                  <a:cxn ang="0">
                    <a:pos x="20" y="7"/>
                  </a:cxn>
                  <a:cxn ang="0">
                    <a:pos x="17" y="6"/>
                  </a:cxn>
                  <a:cxn ang="0">
                    <a:pos x="15" y="6"/>
                  </a:cxn>
                  <a:cxn ang="0">
                    <a:pos x="11" y="6"/>
                  </a:cxn>
                  <a:cxn ang="0">
                    <a:pos x="8" y="8"/>
                  </a:cxn>
                  <a:cxn ang="0">
                    <a:pos x="6" y="11"/>
                  </a:cxn>
                  <a:cxn ang="0">
                    <a:pos x="5" y="14"/>
                  </a:cxn>
                  <a:cxn ang="0">
                    <a:pos x="5" y="18"/>
                  </a:cxn>
                  <a:cxn ang="0">
                    <a:pos x="5" y="22"/>
                  </a:cxn>
                  <a:cxn ang="0">
                    <a:pos x="6" y="25"/>
                  </a:cxn>
                  <a:cxn ang="0">
                    <a:pos x="8" y="28"/>
                  </a:cxn>
                  <a:cxn ang="0">
                    <a:pos x="11" y="30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20" y="29"/>
                  </a:cxn>
                  <a:cxn ang="0">
                    <a:pos x="22" y="26"/>
                  </a:cxn>
                  <a:cxn ang="0">
                    <a:pos x="23" y="23"/>
                  </a:cxn>
                  <a:cxn ang="0">
                    <a:pos x="30" y="23"/>
                  </a:cxn>
                  <a:cxn ang="0">
                    <a:pos x="28" y="28"/>
                  </a:cxn>
                  <a:cxn ang="0">
                    <a:pos x="27" y="30"/>
                  </a:cxn>
                  <a:cxn ang="0">
                    <a:pos x="24" y="33"/>
                  </a:cxn>
                  <a:cxn ang="0">
                    <a:pos x="20" y="36"/>
                  </a:cxn>
                  <a:cxn ang="0">
                    <a:pos x="15" y="37"/>
                  </a:cxn>
                  <a:cxn ang="0">
                    <a:pos x="11" y="36"/>
                  </a:cxn>
                  <a:cxn ang="0">
                    <a:pos x="6" y="34"/>
                  </a:cxn>
                  <a:cxn ang="0">
                    <a:pos x="4" y="32"/>
                  </a:cxn>
                  <a:cxn ang="0">
                    <a:pos x="1" y="28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" y="8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11" y="0"/>
                  </a:cxn>
                  <a:cxn ang="0">
                    <a:pos x="15" y="0"/>
                  </a:cxn>
                </a:cxnLst>
                <a:rect l="0" t="0" r="r" b="b"/>
                <a:pathLst>
                  <a:path w="30" h="37">
                    <a:moveTo>
                      <a:pt x="15" y="0"/>
                    </a:moveTo>
                    <a:lnTo>
                      <a:pt x="20" y="0"/>
                    </a:lnTo>
                    <a:lnTo>
                      <a:pt x="24" y="3"/>
                    </a:lnTo>
                    <a:lnTo>
                      <a:pt x="27" y="6"/>
                    </a:lnTo>
                    <a:lnTo>
                      <a:pt x="28" y="11"/>
                    </a:lnTo>
                    <a:lnTo>
                      <a:pt x="23" y="11"/>
                    </a:lnTo>
                    <a:lnTo>
                      <a:pt x="22" y="8"/>
                    </a:lnTo>
                    <a:lnTo>
                      <a:pt x="20" y="7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1" y="6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4"/>
                    </a:lnTo>
                    <a:lnTo>
                      <a:pt x="5" y="18"/>
                    </a:lnTo>
                    <a:lnTo>
                      <a:pt x="5" y="22"/>
                    </a:lnTo>
                    <a:lnTo>
                      <a:pt x="6" y="25"/>
                    </a:lnTo>
                    <a:lnTo>
                      <a:pt x="8" y="28"/>
                    </a:lnTo>
                    <a:lnTo>
                      <a:pt x="11" y="30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20" y="29"/>
                    </a:lnTo>
                    <a:lnTo>
                      <a:pt x="22" y="26"/>
                    </a:lnTo>
                    <a:lnTo>
                      <a:pt x="23" y="23"/>
                    </a:lnTo>
                    <a:lnTo>
                      <a:pt x="30" y="23"/>
                    </a:lnTo>
                    <a:lnTo>
                      <a:pt x="28" y="28"/>
                    </a:lnTo>
                    <a:lnTo>
                      <a:pt x="27" y="30"/>
                    </a:lnTo>
                    <a:lnTo>
                      <a:pt x="24" y="33"/>
                    </a:lnTo>
                    <a:lnTo>
                      <a:pt x="20" y="36"/>
                    </a:lnTo>
                    <a:lnTo>
                      <a:pt x="15" y="37"/>
                    </a:lnTo>
                    <a:lnTo>
                      <a:pt x="11" y="36"/>
                    </a:lnTo>
                    <a:lnTo>
                      <a:pt x="6" y="34"/>
                    </a:lnTo>
                    <a:lnTo>
                      <a:pt x="4" y="32"/>
                    </a:lnTo>
                    <a:lnTo>
                      <a:pt x="1" y="28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6" y="1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917" name="Line 197"/>
              <p:cNvSpPr>
                <a:spLocks noChangeShapeType="1"/>
              </p:cNvSpPr>
              <p:nvPr/>
            </p:nvSpPr>
            <p:spPr bwMode="auto">
              <a:xfrm>
                <a:off x="3289" y="3775"/>
                <a:ext cx="1" cy="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918" name="Line 198"/>
              <p:cNvSpPr>
                <a:spLocks noChangeShapeType="1"/>
              </p:cNvSpPr>
              <p:nvPr/>
            </p:nvSpPr>
            <p:spPr bwMode="auto">
              <a:xfrm>
                <a:off x="3344" y="3799"/>
                <a:ext cx="1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919" name="Line 199"/>
              <p:cNvSpPr>
                <a:spLocks noChangeShapeType="1"/>
              </p:cNvSpPr>
              <p:nvPr/>
            </p:nvSpPr>
            <p:spPr bwMode="auto">
              <a:xfrm>
                <a:off x="3397" y="3799"/>
                <a:ext cx="1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920" name="Line 200"/>
              <p:cNvSpPr>
                <a:spLocks noChangeShapeType="1"/>
              </p:cNvSpPr>
              <p:nvPr/>
            </p:nvSpPr>
            <p:spPr bwMode="auto">
              <a:xfrm>
                <a:off x="3451" y="3799"/>
                <a:ext cx="1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921" name="Line 201"/>
              <p:cNvSpPr>
                <a:spLocks noChangeShapeType="1"/>
              </p:cNvSpPr>
              <p:nvPr/>
            </p:nvSpPr>
            <p:spPr bwMode="auto">
              <a:xfrm>
                <a:off x="3504" y="3775"/>
                <a:ext cx="1" cy="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922" name="Line 202"/>
              <p:cNvSpPr>
                <a:spLocks noChangeShapeType="1"/>
              </p:cNvSpPr>
              <p:nvPr/>
            </p:nvSpPr>
            <p:spPr bwMode="auto">
              <a:xfrm>
                <a:off x="3561" y="3799"/>
                <a:ext cx="1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923" name="Line 203"/>
              <p:cNvSpPr>
                <a:spLocks noChangeShapeType="1"/>
              </p:cNvSpPr>
              <p:nvPr/>
            </p:nvSpPr>
            <p:spPr bwMode="auto">
              <a:xfrm>
                <a:off x="3616" y="3799"/>
                <a:ext cx="1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924" name="Line 204"/>
              <p:cNvSpPr>
                <a:spLocks noChangeShapeType="1"/>
              </p:cNvSpPr>
              <p:nvPr/>
            </p:nvSpPr>
            <p:spPr bwMode="auto">
              <a:xfrm>
                <a:off x="3669" y="3799"/>
                <a:ext cx="1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925" name="Line 205"/>
              <p:cNvSpPr>
                <a:spLocks noChangeShapeType="1"/>
              </p:cNvSpPr>
              <p:nvPr/>
            </p:nvSpPr>
            <p:spPr bwMode="auto">
              <a:xfrm>
                <a:off x="3723" y="3775"/>
                <a:ext cx="1" cy="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926" name="Line 206"/>
              <p:cNvSpPr>
                <a:spLocks noChangeShapeType="1"/>
              </p:cNvSpPr>
              <p:nvPr/>
            </p:nvSpPr>
            <p:spPr bwMode="auto">
              <a:xfrm>
                <a:off x="3779" y="3799"/>
                <a:ext cx="1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  <p:sp>
            <p:nvSpPr>
              <p:cNvPr id="30927" name="Line 207"/>
              <p:cNvSpPr>
                <a:spLocks noChangeShapeType="1"/>
              </p:cNvSpPr>
              <p:nvPr/>
            </p:nvSpPr>
            <p:spPr bwMode="auto">
              <a:xfrm>
                <a:off x="3833" y="3799"/>
                <a:ext cx="1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  <a:ea typeface="+mn-ea"/>
                </a:endParaRPr>
              </a:p>
            </p:txBody>
          </p:sp>
        </p:grpSp>
        <p:sp>
          <p:nvSpPr>
            <p:cNvPr id="30929" name="Line 209"/>
            <p:cNvSpPr>
              <a:spLocks noChangeShapeType="1"/>
            </p:cNvSpPr>
            <p:nvPr/>
          </p:nvSpPr>
          <p:spPr bwMode="auto">
            <a:xfrm>
              <a:off x="3886" y="3799"/>
              <a:ext cx="1" cy="2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30" name="Line 210"/>
            <p:cNvSpPr>
              <a:spLocks noChangeShapeType="1"/>
            </p:cNvSpPr>
            <p:nvPr/>
          </p:nvSpPr>
          <p:spPr bwMode="auto">
            <a:xfrm>
              <a:off x="3941" y="3775"/>
              <a:ext cx="1" cy="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31" name="Line 211"/>
            <p:cNvSpPr>
              <a:spLocks noChangeShapeType="1"/>
            </p:cNvSpPr>
            <p:nvPr/>
          </p:nvSpPr>
          <p:spPr bwMode="auto">
            <a:xfrm>
              <a:off x="3995" y="3799"/>
              <a:ext cx="1" cy="2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32" name="Line 212"/>
            <p:cNvSpPr>
              <a:spLocks noChangeShapeType="1"/>
            </p:cNvSpPr>
            <p:nvPr/>
          </p:nvSpPr>
          <p:spPr bwMode="auto">
            <a:xfrm>
              <a:off x="4051" y="3799"/>
              <a:ext cx="1" cy="2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33" name="Line 213"/>
            <p:cNvSpPr>
              <a:spLocks noChangeShapeType="1"/>
            </p:cNvSpPr>
            <p:nvPr/>
          </p:nvSpPr>
          <p:spPr bwMode="auto">
            <a:xfrm>
              <a:off x="4105" y="3799"/>
              <a:ext cx="1" cy="2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34" name="Line 214"/>
            <p:cNvSpPr>
              <a:spLocks noChangeShapeType="1"/>
            </p:cNvSpPr>
            <p:nvPr/>
          </p:nvSpPr>
          <p:spPr bwMode="auto">
            <a:xfrm>
              <a:off x="4159" y="3775"/>
              <a:ext cx="1" cy="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35" name="Line 215"/>
            <p:cNvSpPr>
              <a:spLocks noChangeShapeType="1"/>
            </p:cNvSpPr>
            <p:nvPr/>
          </p:nvSpPr>
          <p:spPr bwMode="auto">
            <a:xfrm>
              <a:off x="4214" y="3799"/>
              <a:ext cx="1" cy="2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36" name="Line 216"/>
            <p:cNvSpPr>
              <a:spLocks noChangeShapeType="1"/>
            </p:cNvSpPr>
            <p:nvPr/>
          </p:nvSpPr>
          <p:spPr bwMode="auto">
            <a:xfrm>
              <a:off x="4267" y="3799"/>
              <a:ext cx="1" cy="2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37" name="Line 217"/>
            <p:cNvSpPr>
              <a:spLocks noChangeShapeType="1"/>
            </p:cNvSpPr>
            <p:nvPr/>
          </p:nvSpPr>
          <p:spPr bwMode="auto">
            <a:xfrm>
              <a:off x="4324" y="3799"/>
              <a:ext cx="1" cy="2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38" name="Line 218"/>
            <p:cNvSpPr>
              <a:spLocks noChangeShapeType="1"/>
            </p:cNvSpPr>
            <p:nvPr/>
          </p:nvSpPr>
          <p:spPr bwMode="auto">
            <a:xfrm>
              <a:off x="4377" y="3775"/>
              <a:ext cx="1" cy="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39" name="Line 219"/>
            <p:cNvSpPr>
              <a:spLocks noChangeShapeType="1"/>
            </p:cNvSpPr>
            <p:nvPr/>
          </p:nvSpPr>
          <p:spPr bwMode="auto">
            <a:xfrm>
              <a:off x="4431" y="3799"/>
              <a:ext cx="1" cy="2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40" name="Line 220"/>
            <p:cNvSpPr>
              <a:spLocks noChangeShapeType="1"/>
            </p:cNvSpPr>
            <p:nvPr/>
          </p:nvSpPr>
          <p:spPr bwMode="auto">
            <a:xfrm>
              <a:off x="4484" y="3799"/>
              <a:ext cx="1" cy="2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41" name="Line 221"/>
            <p:cNvSpPr>
              <a:spLocks noChangeShapeType="1"/>
            </p:cNvSpPr>
            <p:nvPr/>
          </p:nvSpPr>
          <p:spPr bwMode="auto">
            <a:xfrm>
              <a:off x="4539" y="3799"/>
              <a:ext cx="1" cy="2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42" name="Line 222"/>
            <p:cNvSpPr>
              <a:spLocks noChangeShapeType="1"/>
            </p:cNvSpPr>
            <p:nvPr/>
          </p:nvSpPr>
          <p:spPr bwMode="auto">
            <a:xfrm>
              <a:off x="4594" y="3775"/>
              <a:ext cx="1" cy="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43" name="Line 223"/>
            <p:cNvSpPr>
              <a:spLocks noChangeShapeType="1"/>
            </p:cNvSpPr>
            <p:nvPr/>
          </p:nvSpPr>
          <p:spPr bwMode="auto">
            <a:xfrm>
              <a:off x="4649" y="3799"/>
              <a:ext cx="1" cy="2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44" name="Line 224"/>
            <p:cNvSpPr>
              <a:spLocks noChangeShapeType="1"/>
            </p:cNvSpPr>
            <p:nvPr/>
          </p:nvSpPr>
          <p:spPr bwMode="auto">
            <a:xfrm>
              <a:off x="4703" y="3799"/>
              <a:ext cx="1" cy="2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45" name="Line 225"/>
            <p:cNvSpPr>
              <a:spLocks noChangeShapeType="1"/>
            </p:cNvSpPr>
            <p:nvPr/>
          </p:nvSpPr>
          <p:spPr bwMode="auto">
            <a:xfrm>
              <a:off x="4757" y="3799"/>
              <a:ext cx="1" cy="2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46" name="Line 226"/>
            <p:cNvSpPr>
              <a:spLocks noChangeShapeType="1"/>
            </p:cNvSpPr>
            <p:nvPr/>
          </p:nvSpPr>
          <p:spPr bwMode="auto">
            <a:xfrm>
              <a:off x="4813" y="3775"/>
              <a:ext cx="1" cy="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47" name="Line 227"/>
            <p:cNvSpPr>
              <a:spLocks noChangeShapeType="1"/>
            </p:cNvSpPr>
            <p:nvPr/>
          </p:nvSpPr>
          <p:spPr bwMode="auto">
            <a:xfrm>
              <a:off x="3289" y="3775"/>
              <a:ext cx="1" cy="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48" name="Line 228"/>
            <p:cNvSpPr>
              <a:spLocks noChangeShapeType="1"/>
            </p:cNvSpPr>
            <p:nvPr/>
          </p:nvSpPr>
          <p:spPr bwMode="auto">
            <a:xfrm>
              <a:off x="3234" y="3799"/>
              <a:ext cx="1" cy="2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49" name="Line 229"/>
            <p:cNvSpPr>
              <a:spLocks noChangeShapeType="1"/>
            </p:cNvSpPr>
            <p:nvPr/>
          </p:nvSpPr>
          <p:spPr bwMode="auto">
            <a:xfrm>
              <a:off x="4813" y="3775"/>
              <a:ext cx="1" cy="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50" name="Line 230"/>
            <p:cNvSpPr>
              <a:spLocks noChangeShapeType="1"/>
            </p:cNvSpPr>
            <p:nvPr/>
          </p:nvSpPr>
          <p:spPr bwMode="auto">
            <a:xfrm>
              <a:off x="4866" y="3799"/>
              <a:ext cx="1" cy="2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51" name="Line 231"/>
            <p:cNvSpPr>
              <a:spLocks noChangeShapeType="1"/>
            </p:cNvSpPr>
            <p:nvPr/>
          </p:nvSpPr>
          <p:spPr bwMode="auto">
            <a:xfrm>
              <a:off x="4921" y="3799"/>
              <a:ext cx="1" cy="2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52" name="Line 232"/>
            <p:cNvSpPr>
              <a:spLocks noChangeShapeType="1"/>
            </p:cNvSpPr>
            <p:nvPr/>
          </p:nvSpPr>
          <p:spPr bwMode="auto">
            <a:xfrm>
              <a:off x="4975" y="3799"/>
              <a:ext cx="1" cy="2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53" name="Freeform 233"/>
            <p:cNvSpPr>
              <a:spLocks noEditPoints="1"/>
            </p:cNvSpPr>
            <p:nvPr/>
          </p:nvSpPr>
          <p:spPr bwMode="auto">
            <a:xfrm>
              <a:off x="3264" y="3839"/>
              <a:ext cx="33" cy="49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2" y="6"/>
                </a:cxn>
                <a:cxn ang="0">
                  <a:pos x="9" y="9"/>
                </a:cxn>
                <a:cxn ang="0">
                  <a:pos x="8" y="12"/>
                </a:cxn>
                <a:cxn ang="0">
                  <a:pos x="7" y="17"/>
                </a:cxn>
                <a:cxn ang="0">
                  <a:pos x="7" y="24"/>
                </a:cxn>
                <a:cxn ang="0">
                  <a:pos x="7" y="31"/>
                </a:cxn>
                <a:cxn ang="0">
                  <a:pos x="8" y="37"/>
                </a:cxn>
                <a:cxn ang="0">
                  <a:pos x="9" y="41"/>
                </a:cxn>
                <a:cxn ang="0">
                  <a:pos x="12" y="44"/>
                </a:cxn>
                <a:cxn ang="0">
                  <a:pos x="16" y="44"/>
                </a:cxn>
                <a:cxn ang="0">
                  <a:pos x="20" y="44"/>
                </a:cxn>
                <a:cxn ang="0">
                  <a:pos x="23" y="41"/>
                </a:cxn>
                <a:cxn ang="0">
                  <a:pos x="25" y="37"/>
                </a:cxn>
                <a:cxn ang="0">
                  <a:pos x="26" y="31"/>
                </a:cxn>
                <a:cxn ang="0">
                  <a:pos x="26" y="24"/>
                </a:cxn>
                <a:cxn ang="0">
                  <a:pos x="26" y="17"/>
                </a:cxn>
                <a:cxn ang="0">
                  <a:pos x="25" y="13"/>
                </a:cxn>
                <a:cxn ang="0">
                  <a:pos x="23" y="9"/>
                </a:cxn>
                <a:cxn ang="0">
                  <a:pos x="20" y="6"/>
                </a:cxn>
                <a:cxn ang="0">
                  <a:pos x="16" y="5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3" y="1"/>
                </a:cxn>
                <a:cxn ang="0">
                  <a:pos x="26" y="4"/>
                </a:cxn>
                <a:cxn ang="0">
                  <a:pos x="29" y="6"/>
                </a:cxn>
                <a:cxn ang="0">
                  <a:pos x="30" y="9"/>
                </a:cxn>
                <a:cxn ang="0">
                  <a:pos x="31" y="13"/>
                </a:cxn>
                <a:cxn ang="0">
                  <a:pos x="31" y="19"/>
                </a:cxn>
                <a:cxn ang="0">
                  <a:pos x="33" y="24"/>
                </a:cxn>
                <a:cxn ang="0">
                  <a:pos x="31" y="33"/>
                </a:cxn>
                <a:cxn ang="0">
                  <a:pos x="30" y="39"/>
                </a:cxn>
                <a:cxn ang="0">
                  <a:pos x="29" y="44"/>
                </a:cxn>
                <a:cxn ang="0">
                  <a:pos x="25" y="48"/>
                </a:cxn>
                <a:cxn ang="0">
                  <a:pos x="22" y="49"/>
                </a:cxn>
                <a:cxn ang="0">
                  <a:pos x="16" y="49"/>
                </a:cxn>
                <a:cxn ang="0">
                  <a:pos x="12" y="49"/>
                </a:cxn>
                <a:cxn ang="0">
                  <a:pos x="8" y="48"/>
                </a:cxn>
                <a:cxn ang="0">
                  <a:pos x="5" y="45"/>
                </a:cxn>
                <a:cxn ang="0">
                  <a:pos x="3" y="39"/>
                </a:cxn>
                <a:cxn ang="0">
                  <a:pos x="1" y="33"/>
                </a:cxn>
                <a:cxn ang="0">
                  <a:pos x="0" y="24"/>
                </a:cxn>
                <a:cxn ang="0">
                  <a:pos x="1" y="17"/>
                </a:cxn>
                <a:cxn ang="0">
                  <a:pos x="3" y="11"/>
                </a:cxn>
                <a:cxn ang="0">
                  <a:pos x="4" y="6"/>
                </a:cxn>
                <a:cxn ang="0">
                  <a:pos x="7" y="2"/>
                </a:cxn>
                <a:cxn ang="0">
                  <a:pos x="11" y="1"/>
                </a:cxn>
                <a:cxn ang="0">
                  <a:pos x="16" y="0"/>
                </a:cxn>
              </a:cxnLst>
              <a:rect l="0" t="0" r="r" b="b"/>
              <a:pathLst>
                <a:path w="33" h="49">
                  <a:moveTo>
                    <a:pt x="16" y="5"/>
                  </a:moveTo>
                  <a:lnTo>
                    <a:pt x="12" y="6"/>
                  </a:lnTo>
                  <a:lnTo>
                    <a:pt x="9" y="9"/>
                  </a:lnTo>
                  <a:lnTo>
                    <a:pt x="8" y="12"/>
                  </a:lnTo>
                  <a:lnTo>
                    <a:pt x="7" y="17"/>
                  </a:lnTo>
                  <a:lnTo>
                    <a:pt x="7" y="24"/>
                  </a:lnTo>
                  <a:lnTo>
                    <a:pt x="7" y="31"/>
                  </a:lnTo>
                  <a:lnTo>
                    <a:pt x="8" y="37"/>
                  </a:lnTo>
                  <a:lnTo>
                    <a:pt x="9" y="41"/>
                  </a:lnTo>
                  <a:lnTo>
                    <a:pt x="12" y="44"/>
                  </a:lnTo>
                  <a:lnTo>
                    <a:pt x="16" y="44"/>
                  </a:lnTo>
                  <a:lnTo>
                    <a:pt x="20" y="44"/>
                  </a:lnTo>
                  <a:lnTo>
                    <a:pt x="23" y="41"/>
                  </a:lnTo>
                  <a:lnTo>
                    <a:pt x="25" y="37"/>
                  </a:lnTo>
                  <a:lnTo>
                    <a:pt x="26" y="31"/>
                  </a:lnTo>
                  <a:lnTo>
                    <a:pt x="26" y="24"/>
                  </a:lnTo>
                  <a:lnTo>
                    <a:pt x="26" y="17"/>
                  </a:lnTo>
                  <a:lnTo>
                    <a:pt x="25" y="13"/>
                  </a:lnTo>
                  <a:lnTo>
                    <a:pt x="23" y="9"/>
                  </a:lnTo>
                  <a:lnTo>
                    <a:pt x="20" y="6"/>
                  </a:lnTo>
                  <a:lnTo>
                    <a:pt x="16" y="5"/>
                  </a:lnTo>
                  <a:close/>
                  <a:moveTo>
                    <a:pt x="16" y="0"/>
                  </a:moveTo>
                  <a:lnTo>
                    <a:pt x="20" y="0"/>
                  </a:lnTo>
                  <a:lnTo>
                    <a:pt x="23" y="1"/>
                  </a:lnTo>
                  <a:lnTo>
                    <a:pt x="26" y="4"/>
                  </a:lnTo>
                  <a:lnTo>
                    <a:pt x="29" y="6"/>
                  </a:lnTo>
                  <a:lnTo>
                    <a:pt x="30" y="9"/>
                  </a:lnTo>
                  <a:lnTo>
                    <a:pt x="31" y="13"/>
                  </a:lnTo>
                  <a:lnTo>
                    <a:pt x="31" y="19"/>
                  </a:lnTo>
                  <a:lnTo>
                    <a:pt x="33" y="24"/>
                  </a:lnTo>
                  <a:lnTo>
                    <a:pt x="31" y="33"/>
                  </a:lnTo>
                  <a:lnTo>
                    <a:pt x="30" y="39"/>
                  </a:lnTo>
                  <a:lnTo>
                    <a:pt x="29" y="44"/>
                  </a:lnTo>
                  <a:lnTo>
                    <a:pt x="25" y="48"/>
                  </a:lnTo>
                  <a:lnTo>
                    <a:pt x="22" y="49"/>
                  </a:lnTo>
                  <a:lnTo>
                    <a:pt x="16" y="49"/>
                  </a:lnTo>
                  <a:lnTo>
                    <a:pt x="12" y="49"/>
                  </a:lnTo>
                  <a:lnTo>
                    <a:pt x="8" y="48"/>
                  </a:lnTo>
                  <a:lnTo>
                    <a:pt x="5" y="45"/>
                  </a:lnTo>
                  <a:lnTo>
                    <a:pt x="3" y="39"/>
                  </a:lnTo>
                  <a:lnTo>
                    <a:pt x="1" y="33"/>
                  </a:lnTo>
                  <a:lnTo>
                    <a:pt x="0" y="24"/>
                  </a:lnTo>
                  <a:lnTo>
                    <a:pt x="1" y="17"/>
                  </a:lnTo>
                  <a:lnTo>
                    <a:pt x="3" y="11"/>
                  </a:lnTo>
                  <a:lnTo>
                    <a:pt x="4" y="6"/>
                  </a:lnTo>
                  <a:lnTo>
                    <a:pt x="7" y="2"/>
                  </a:lnTo>
                  <a:lnTo>
                    <a:pt x="11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54" name="Freeform 234"/>
            <p:cNvSpPr>
              <a:spLocks/>
            </p:cNvSpPr>
            <p:nvPr/>
          </p:nvSpPr>
          <p:spPr bwMode="auto">
            <a:xfrm>
              <a:off x="3480" y="3839"/>
              <a:ext cx="33" cy="4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0" y="0"/>
                </a:cxn>
                <a:cxn ang="0">
                  <a:pos x="24" y="1"/>
                </a:cxn>
                <a:cxn ang="0">
                  <a:pos x="27" y="4"/>
                </a:cxn>
                <a:cxn ang="0">
                  <a:pos x="30" y="6"/>
                </a:cxn>
                <a:cxn ang="0">
                  <a:pos x="31" y="9"/>
                </a:cxn>
                <a:cxn ang="0">
                  <a:pos x="31" y="13"/>
                </a:cxn>
                <a:cxn ang="0">
                  <a:pos x="30" y="19"/>
                </a:cxn>
                <a:cxn ang="0">
                  <a:pos x="28" y="22"/>
                </a:cxn>
                <a:cxn ang="0">
                  <a:pos x="27" y="26"/>
                </a:cxn>
                <a:cxn ang="0">
                  <a:pos x="24" y="27"/>
                </a:cxn>
                <a:cxn ang="0">
                  <a:pos x="22" y="30"/>
                </a:cxn>
                <a:cxn ang="0">
                  <a:pos x="17" y="34"/>
                </a:cxn>
                <a:cxn ang="0">
                  <a:pos x="15" y="37"/>
                </a:cxn>
                <a:cxn ang="0">
                  <a:pos x="12" y="38"/>
                </a:cxn>
                <a:cxn ang="0">
                  <a:pos x="11" y="39"/>
                </a:cxn>
                <a:cxn ang="0">
                  <a:pos x="8" y="42"/>
                </a:cxn>
                <a:cxn ang="0">
                  <a:pos x="33" y="42"/>
                </a:cxn>
                <a:cxn ang="0">
                  <a:pos x="33" y="49"/>
                </a:cxn>
                <a:cxn ang="0">
                  <a:pos x="0" y="49"/>
                </a:cxn>
                <a:cxn ang="0">
                  <a:pos x="1" y="45"/>
                </a:cxn>
                <a:cxn ang="0">
                  <a:pos x="2" y="41"/>
                </a:cxn>
                <a:cxn ang="0">
                  <a:pos x="4" y="38"/>
                </a:cxn>
                <a:cxn ang="0">
                  <a:pos x="8" y="34"/>
                </a:cxn>
                <a:cxn ang="0">
                  <a:pos x="12" y="31"/>
                </a:cxn>
                <a:cxn ang="0">
                  <a:pos x="16" y="27"/>
                </a:cxn>
                <a:cxn ang="0">
                  <a:pos x="20" y="23"/>
                </a:cxn>
                <a:cxn ang="0">
                  <a:pos x="23" y="20"/>
                </a:cxn>
                <a:cxn ang="0">
                  <a:pos x="24" y="17"/>
                </a:cxn>
                <a:cxn ang="0">
                  <a:pos x="24" y="13"/>
                </a:cxn>
                <a:cxn ang="0">
                  <a:pos x="24" y="11"/>
                </a:cxn>
                <a:cxn ang="0">
                  <a:pos x="23" y="8"/>
                </a:cxn>
                <a:cxn ang="0">
                  <a:pos x="20" y="6"/>
                </a:cxn>
                <a:cxn ang="0">
                  <a:pos x="16" y="5"/>
                </a:cxn>
                <a:cxn ang="0">
                  <a:pos x="12" y="6"/>
                </a:cxn>
                <a:cxn ang="0">
                  <a:pos x="9" y="8"/>
                </a:cxn>
                <a:cxn ang="0">
                  <a:pos x="8" y="11"/>
                </a:cxn>
                <a:cxn ang="0">
                  <a:pos x="6" y="15"/>
                </a:cxn>
                <a:cxn ang="0">
                  <a:pos x="1" y="13"/>
                </a:cxn>
                <a:cxn ang="0">
                  <a:pos x="1" y="9"/>
                </a:cxn>
                <a:cxn ang="0">
                  <a:pos x="4" y="6"/>
                </a:cxn>
                <a:cxn ang="0">
                  <a:pos x="5" y="4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6" y="0"/>
                </a:cxn>
              </a:cxnLst>
              <a:rect l="0" t="0" r="r" b="b"/>
              <a:pathLst>
                <a:path w="33" h="49">
                  <a:moveTo>
                    <a:pt x="16" y="0"/>
                  </a:moveTo>
                  <a:lnTo>
                    <a:pt x="20" y="0"/>
                  </a:lnTo>
                  <a:lnTo>
                    <a:pt x="24" y="1"/>
                  </a:lnTo>
                  <a:lnTo>
                    <a:pt x="27" y="4"/>
                  </a:lnTo>
                  <a:lnTo>
                    <a:pt x="30" y="6"/>
                  </a:lnTo>
                  <a:lnTo>
                    <a:pt x="31" y="9"/>
                  </a:lnTo>
                  <a:lnTo>
                    <a:pt x="31" y="13"/>
                  </a:lnTo>
                  <a:lnTo>
                    <a:pt x="30" y="19"/>
                  </a:lnTo>
                  <a:lnTo>
                    <a:pt x="28" y="22"/>
                  </a:lnTo>
                  <a:lnTo>
                    <a:pt x="27" y="26"/>
                  </a:lnTo>
                  <a:lnTo>
                    <a:pt x="24" y="27"/>
                  </a:lnTo>
                  <a:lnTo>
                    <a:pt x="22" y="30"/>
                  </a:lnTo>
                  <a:lnTo>
                    <a:pt x="17" y="34"/>
                  </a:lnTo>
                  <a:lnTo>
                    <a:pt x="15" y="37"/>
                  </a:lnTo>
                  <a:lnTo>
                    <a:pt x="12" y="38"/>
                  </a:lnTo>
                  <a:lnTo>
                    <a:pt x="11" y="39"/>
                  </a:lnTo>
                  <a:lnTo>
                    <a:pt x="8" y="42"/>
                  </a:lnTo>
                  <a:lnTo>
                    <a:pt x="33" y="42"/>
                  </a:lnTo>
                  <a:lnTo>
                    <a:pt x="33" y="49"/>
                  </a:lnTo>
                  <a:lnTo>
                    <a:pt x="0" y="49"/>
                  </a:lnTo>
                  <a:lnTo>
                    <a:pt x="1" y="45"/>
                  </a:lnTo>
                  <a:lnTo>
                    <a:pt x="2" y="41"/>
                  </a:lnTo>
                  <a:lnTo>
                    <a:pt x="4" y="38"/>
                  </a:lnTo>
                  <a:lnTo>
                    <a:pt x="8" y="34"/>
                  </a:lnTo>
                  <a:lnTo>
                    <a:pt x="12" y="31"/>
                  </a:lnTo>
                  <a:lnTo>
                    <a:pt x="16" y="27"/>
                  </a:lnTo>
                  <a:lnTo>
                    <a:pt x="20" y="23"/>
                  </a:lnTo>
                  <a:lnTo>
                    <a:pt x="23" y="20"/>
                  </a:lnTo>
                  <a:lnTo>
                    <a:pt x="24" y="17"/>
                  </a:lnTo>
                  <a:lnTo>
                    <a:pt x="24" y="13"/>
                  </a:lnTo>
                  <a:lnTo>
                    <a:pt x="24" y="11"/>
                  </a:lnTo>
                  <a:lnTo>
                    <a:pt x="23" y="8"/>
                  </a:lnTo>
                  <a:lnTo>
                    <a:pt x="20" y="6"/>
                  </a:lnTo>
                  <a:lnTo>
                    <a:pt x="16" y="5"/>
                  </a:lnTo>
                  <a:lnTo>
                    <a:pt x="12" y="6"/>
                  </a:lnTo>
                  <a:lnTo>
                    <a:pt x="9" y="8"/>
                  </a:lnTo>
                  <a:lnTo>
                    <a:pt x="8" y="11"/>
                  </a:lnTo>
                  <a:lnTo>
                    <a:pt x="6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55" name="Freeform 235"/>
            <p:cNvSpPr>
              <a:spLocks noEditPoints="1"/>
            </p:cNvSpPr>
            <p:nvPr/>
          </p:nvSpPr>
          <p:spPr bwMode="auto">
            <a:xfrm>
              <a:off x="3701" y="3840"/>
              <a:ext cx="34" cy="48"/>
            </a:xfrm>
            <a:custGeom>
              <a:avLst/>
              <a:gdLst/>
              <a:ahLst/>
              <a:cxnLst>
                <a:cxn ang="0">
                  <a:pos x="22" y="12"/>
                </a:cxn>
                <a:cxn ang="0">
                  <a:pos x="8" y="30"/>
                </a:cxn>
                <a:cxn ang="0">
                  <a:pos x="22" y="30"/>
                </a:cxn>
                <a:cxn ang="0">
                  <a:pos x="22" y="12"/>
                </a:cxn>
                <a:cxn ang="0">
                  <a:pos x="23" y="0"/>
                </a:cxn>
                <a:cxn ang="0">
                  <a:pos x="29" y="0"/>
                </a:cxn>
                <a:cxn ang="0">
                  <a:pos x="29" y="30"/>
                </a:cxn>
                <a:cxn ang="0">
                  <a:pos x="34" y="30"/>
                </a:cxn>
                <a:cxn ang="0">
                  <a:pos x="34" y="37"/>
                </a:cxn>
                <a:cxn ang="0">
                  <a:pos x="29" y="37"/>
                </a:cxn>
                <a:cxn ang="0">
                  <a:pos x="29" y="48"/>
                </a:cxn>
                <a:cxn ang="0">
                  <a:pos x="22" y="48"/>
                </a:cxn>
                <a:cxn ang="0">
                  <a:pos x="22" y="37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23" y="0"/>
                </a:cxn>
              </a:cxnLst>
              <a:rect l="0" t="0" r="r" b="b"/>
              <a:pathLst>
                <a:path w="34" h="48">
                  <a:moveTo>
                    <a:pt x="22" y="12"/>
                  </a:moveTo>
                  <a:lnTo>
                    <a:pt x="8" y="30"/>
                  </a:lnTo>
                  <a:lnTo>
                    <a:pt x="22" y="30"/>
                  </a:lnTo>
                  <a:lnTo>
                    <a:pt x="22" y="12"/>
                  </a:lnTo>
                  <a:close/>
                  <a:moveTo>
                    <a:pt x="23" y="0"/>
                  </a:moveTo>
                  <a:lnTo>
                    <a:pt x="29" y="0"/>
                  </a:lnTo>
                  <a:lnTo>
                    <a:pt x="29" y="30"/>
                  </a:lnTo>
                  <a:lnTo>
                    <a:pt x="34" y="30"/>
                  </a:lnTo>
                  <a:lnTo>
                    <a:pt x="34" y="37"/>
                  </a:lnTo>
                  <a:lnTo>
                    <a:pt x="29" y="37"/>
                  </a:lnTo>
                  <a:lnTo>
                    <a:pt x="29" y="48"/>
                  </a:lnTo>
                  <a:lnTo>
                    <a:pt x="22" y="48"/>
                  </a:lnTo>
                  <a:lnTo>
                    <a:pt x="22" y="37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56" name="Freeform 236"/>
            <p:cNvSpPr>
              <a:spLocks noEditPoints="1"/>
            </p:cNvSpPr>
            <p:nvPr/>
          </p:nvSpPr>
          <p:spPr bwMode="auto">
            <a:xfrm>
              <a:off x="3918" y="3839"/>
              <a:ext cx="33" cy="49"/>
            </a:xfrm>
            <a:custGeom>
              <a:avLst/>
              <a:gdLst/>
              <a:ahLst/>
              <a:cxnLst>
                <a:cxn ang="0">
                  <a:pos x="14" y="23"/>
                </a:cxn>
                <a:cxn ang="0">
                  <a:pos x="8" y="28"/>
                </a:cxn>
                <a:cxn ang="0">
                  <a:pos x="7" y="35"/>
                </a:cxn>
                <a:cxn ang="0">
                  <a:pos x="10" y="41"/>
                </a:cxn>
                <a:cxn ang="0">
                  <a:pos x="15" y="44"/>
                </a:cxn>
                <a:cxn ang="0">
                  <a:pos x="21" y="44"/>
                </a:cxn>
                <a:cxn ang="0">
                  <a:pos x="26" y="38"/>
                </a:cxn>
                <a:cxn ang="0">
                  <a:pos x="26" y="28"/>
                </a:cxn>
                <a:cxn ang="0">
                  <a:pos x="21" y="23"/>
                </a:cxn>
                <a:cxn ang="0">
                  <a:pos x="18" y="0"/>
                </a:cxn>
                <a:cxn ang="0">
                  <a:pos x="26" y="1"/>
                </a:cxn>
                <a:cxn ang="0">
                  <a:pos x="30" y="5"/>
                </a:cxn>
                <a:cxn ang="0">
                  <a:pos x="33" y="12"/>
                </a:cxn>
                <a:cxn ang="0">
                  <a:pos x="25" y="11"/>
                </a:cxn>
                <a:cxn ang="0">
                  <a:pos x="22" y="6"/>
                </a:cxn>
                <a:cxn ang="0">
                  <a:pos x="15" y="6"/>
                </a:cxn>
                <a:cxn ang="0">
                  <a:pos x="11" y="9"/>
                </a:cxn>
                <a:cxn ang="0">
                  <a:pos x="7" y="17"/>
                </a:cxn>
                <a:cxn ang="0">
                  <a:pos x="10" y="20"/>
                </a:cxn>
                <a:cxn ang="0">
                  <a:pos x="15" y="17"/>
                </a:cxn>
                <a:cxn ang="0">
                  <a:pos x="23" y="17"/>
                </a:cxn>
                <a:cxn ang="0">
                  <a:pos x="29" y="22"/>
                </a:cxn>
                <a:cxn ang="0">
                  <a:pos x="33" y="28"/>
                </a:cxn>
                <a:cxn ang="0">
                  <a:pos x="33" y="37"/>
                </a:cxn>
                <a:cxn ang="0">
                  <a:pos x="29" y="45"/>
                </a:cxn>
                <a:cxn ang="0">
                  <a:pos x="22" y="49"/>
                </a:cxn>
                <a:cxn ang="0">
                  <a:pos x="14" y="49"/>
                </a:cxn>
                <a:cxn ang="0">
                  <a:pos x="6" y="44"/>
                </a:cxn>
                <a:cxn ang="0">
                  <a:pos x="1" y="34"/>
                </a:cxn>
                <a:cxn ang="0">
                  <a:pos x="1" y="19"/>
                </a:cxn>
                <a:cxn ang="0">
                  <a:pos x="4" y="9"/>
                </a:cxn>
                <a:cxn ang="0">
                  <a:pos x="10" y="2"/>
                </a:cxn>
                <a:cxn ang="0">
                  <a:pos x="18" y="0"/>
                </a:cxn>
              </a:cxnLst>
              <a:rect l="0" t="0" r="r" b="b"/>
              <a:pathLst>
                <a:path w="33" h="49">
                  <a:moveTo>
                    <a:pt x="17" y="23"/>
                  </a:moveTo>
                  <a:lnTo>
                    <a:pt x="14" y="23"/>
                  </a:lnTo>
                  <a:lnTo>
                    <a:pt x="10" y="26"/>
                  </a:lnTo>
                  <a:lnTo>
                    <a:pt x="8" y="28"/>
                  </a:lnTo>
                  <a:lnTo>
                    <a:pt x="7" y="33"/>
                  </a:lnTo>
                  <a:lnTo>
                    <a:pt x="7" y="35"/>
                  </a:lnTo>
                  <a:lnTo>
                    <a:pt x="8" y="38"/>
                  </a:lnTo>
                  <a:lnTo>
                    <a:pt x="10" y="41"/>
                  </a:lnTo>
                  <a:lnTo>
                    <a:pt x="12" y="42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21" y="44"/>
                  </a:lnTo>
                  <a:lnTo>
                    <a:pt x="25" y="41"/>
                  </a:lnTo>
                  <a:lnTo>
                    <a:pt x="26" y="38"/>
                  </a:lnTo>
                  <a:lnTo>
                    <a:pt x="28" y="33"/>
                  </a:lnTo>
                  <a:lnTo>
                    <a:pt x="26" y="28"/>
                  </a:lnTo>
                  <a:lnTo>
                    <a:pt x="25" y="26"/>
                  </a:lnTo>
                  <a:lnTo>
                    <a:pt x="21" y="23"/>
                  </a:lnTo>
                  <a:lnTo>
                    <a:pt x="17" y="23"/>
                  </a:lnTo>
                  <a:close/>
                  <a:moveTo>
                    <a:pt x="18" y="0"/>
                  </a:moveTo>
                  <a:lnTo>
                    <a:pt x="22" y="0"/>
                  </a:lnTo>
                  <a:lnTo>
                    <a:pt x="26" y="1"/>
                  </a:lnTo>
                  <a:lnTo>
                    <a:pt x="29" y="4"/>
                  </a:lnTo>
                  <a:lnTo>
                    <a:pt x="30" y="5"/>
                  </a:lnTo>
                  <a:lnTo>
                    <a:pt x="32" y="9"/>
                  </a:lnTo>
                  <a:lnTo>
                    <a:pt x="33" y="12"/>
                  </a:lnTo>
                  <a:lnTo>
                    <a:pt x="26" y="13"/>
                  </a:lnTo>
                  <a:lnTo>
                    <a:pt x="25" y="11"/>
                  </a:lnTo>
                  <a:lnTo>
                    <a:pt x="25" y="8"/>
                  </a:lnTo>
                  <a:lnTo>
                    <a:pt x="22" y="6"/>
                  </a:lnTo>
                  <a:lnTo>
                    <a:pt x="18" y="5"/>
                  </a:lnTo>
                  <a:lnTo>
                    <a:pt x="15" y="6"/>
                  </a:lnTo>
                  <a:lnTo>
                    <a:pt x="12" y="6"/>
                  </a:lnTo>
                  <a:lnTo>
                    <a:pt x="11" y="9"/>
                  </a:lnTo>
                  <a:lnTo>
                    <a:pt x="8" y="12"/>
                  </a:lnTo>
                  <a:lnTo>
                    <a:pt x="7" y="17"/>
                  </a:lnTo>
                  <a:lnTo>
                    <a:pt x="7" y="23"/>
                  </a:lnTo>
                  <a:lnTo>
                    <a:pt x="10" y="20"/>
                  </a:lnTo>
                  <a:lnTo>
                    <a:pt x="12" y="19"/>
                  </a:lnTo>
                  <a:lnTo>
                    <a:pt x="15" y="17"/>
                  </a:lnTo>
                  <a:lnTo>
                    <a:pt x="19" y="17"/>
                  </a:lnTo>
                  <a:lnTo>
                    <a:pt x="23" y="17"/>
                  </a:lnTo>
                  <a:lnTo>
                    <a:pt x="26" y="19"/>
                  </a:lnTo>
                  <a:lnTo>
                    <a:pt x="29" y="22"/>
                  </a:lnTo>
                  <a:lnTo>
                    <a:pt x="32" y="24"/>
                  </a:lnTo>
                  <a:lnTo>
                    <a:pt x="33" y="28"/>
                  </a:lnTo>
                  <a:lnTo>
                    <a:pt x="33" y="33"/>
                  </a:lnTo>
                  <a:lnTo>
                    <a:pt x="33" y="37"/>
                  </a:lnTo>
                  <a:lnTo>
                    <a:pt x="32" y="41"/>
                  </a:lnTo>
                  <a:lnTo>
                    <a:pt x="29" y="45"/>
                  </a:lnTo>
                  <a:lnTo>
                    <a:pt x="26" y="48"/>
                  </a:lnTo>
                  <a:lnTo>
                    <a:pt x="22" y="49"/>
                  </a:lnTo>
                  <a:lnTo>
                    <a:pt x="18" y="49"/>
                  </a:lnTo>
                  <a:lnTo>
                    <a:pt x="14" y="49"/>
                  </a:lnTo>
                  <a:lnTo>
                    <a:pt x="10" y="48"/>
                  </a:lnTo>
                  <a:lnTo>
                    <a:pt x="6" y="44"/>
                  </a:lnTo>
                  <a:lnTo>
                    <a:pt x="3" y="39"/>
                  </a:lnTo>
                  <a:lnTo>
                    <a:pt x="1" y="34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1" y="13"/>
                  </a:lnTo>
                  <a:lnTo>
                    <a:pt x="4" y="9"/>
                  </a:lnTo>
                  <a:lnTo>
                    <a:pt x="6" y="5"/>
                  </a:lnTo>
                  <a:lnTo>
                    <a:pt x="10" y="2"/>
                  </a:lnTo>
                  <a:lnTo>
                    <a:pt x="14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57" name="Freeform 237"/>
            <p:cNvSpPr>
              <a:spLocks noEditPoints="1"/>
            </p:cNvSpPr>
            <p:nvPr/>
          </p:nvSpPr>
          <p:spPr bwMode="auto">
            <a:xfrm>
              <a:off x="4135" y="3839"/>
              <a:ext cx="32" cy="49"/>
            </a:xfrm>
            <a:custGeom>
              <a:avLst/>
              <a:gdLst/>
              <a:ahLst/>
              <a:cxnLst>
                <a:cxn ang="0">
                  <a:pos x="13" y="26"/>
                </a:cxn>
                <a:cxn ang="0">
                  <a:pos x="8" y="31"/>
                </a:cxn>
                <a:cxn ang="0">
                  <a:pos x="8" y="39"/>
                </a:cxn>
                <a:cxn ang="0">
                  <a:pos x="11" y="42"/>
                </a:cxn>
                <a:cxn ang="0">
                  <a:pos x="17" y="44"/>
                </a:cxn>
                <a:cxn ang="0">
                  <a:pos x="24" y="41"/>
                </a:cxn>
                <a:cxn ang="0">
                  <a:pos x="26" y="34"/>
                </a:cxn>
                <a:cxn ang="0">
                  <a:pos x="24" y="27"/>
                </a:cxn>
                <a:cxn ang="0">
                  <a:pos x="17" y="24"/>
                </a:cxn>
                <a:cxn ang="0">
                  <a:pos x="13" y="6"/>
                </a:cxn>
                <a:cxn ang="0">
                  <a:pos x="10" y="9"/>
                </a:cxn>
                <a:cxn ang="0">
                  <a:pos x="10" y="15"/>
                </a:cxn>
                <a:cxn ang="0">
                  <a:pos x="13" y="19"/>
                </a:cxn>
                <a:cxn ang="0">
                  <a:pos x="19" y="19"/>
                </a:cxn>
                <a:cxn ang="0">
                  <a:pos x="24" y="15"/>
                </a:cxn>
                <a:cxn ang="0">
                  <a:pos x="24" y="9"/>
                </a:cxn>
                <a:cxn ang="0">
                  <a:pos x="19" y="6"/>
                </a:cxn>
                <a:cxn ang="0">
                  <a:pos x="17" y="0"/>
                </a:cxn>
                <a:cxn ang="0">
                  <a:pos x="24" y="1"/>
                </a:cxn>
                <a:cxn ang="0">
                  <a:pos x="29" y="6"/>
                </a:cxn>
                <a:cxn ang="0">
                  <a:pos x="30" y="12"/>
                </a:cxn>
                <a:cxn ang="0">
                  <a:pos x="29" y="17"/>
                </a:cxn>
                <a:cxn ang="0">
                  <a:pos x="24" y="22"/>
                </a:cxn>
                <a:cxn ang="0">
                  <a:pos x="30" y="27"/>
                </a:cxn>
                <a:cxn ang="0">
                  <a:pos x="32" y="34"/>
                </a:cxn>
                <a:cxn ang="0">
                  <a:pos x="30" y="42"/>
                </a:cxn>
                <a:cxn ang="0">
                  <a:pos x="25" y="48"/>
                </a:cxn>
                <a:cxn ang="0">
                  <a:pos x="17" y="49"/>
                </a:cxn>
                <a:cxn ang="0">
                  <a:pos x="8" y="48"/>
                </a:cxn>
                <a:cxn ang="0">
                  <a:pos x="3" y="42"/>
                </a:cxn>
                <a:cxn ang="0">
                  <a:pos x="0" y="34"/>
                </a:cxn>
                <a:cxn ang="0">
                  <a:pos x="3" y="26"/>
                </a:cxn>
                <a:cxn ang="0">
                  <a:pos x="10" y="22"/>
                </a:cxn>
                <a:cxn ang="0">
                  <a:pos x="4" y="17"/>
                </a:cxn>
                <a:cxn ang="0">
                  <a:pos x="3" y="12"/>
                </a:cxn>
                <a:cxn ang="0">
                  <a:pos x="4" y="6"/>
                </a:cxn>
                <a:cxn ang="0">
                  <a:pos x="8" y="1"/>
                </a:cxn>
                <a:cxn ang="0">
                  <a:pos x="17" y="0"/>
                </a:cxn>
              </a:cxnLst>
              <a:rect l="0" t="0" r="r" b="b"/>
              <a:pathLst>
                <a:path w="32" h="49">
                  <a:moveTo>
                    <a:pt x="17" y="24"/>
                  </a:moveTo>
                  <a:lnTo>
                    <a:pt x="13" y="26"/>
                  </a:lnTo>
                  <a:lnTo>
                    <a:pt x="10" y="27"/>
                  </a:lnTo>
                  <a:lnTo>
                    <a:pt x="8" y="31"/>
                  </a:lnTo>
                  <a:lnTo>
                    <a:pt x="7" y="34"/>
                  </a:lnTo>
                  <a:lnTo>
                    <a:pt x="8" y="39"/>
                  </a:lnTo>
                  <a:lnTo>
                    <a:pt x="10" y="41"/>
                  </a:lnTo>
                  <a:lnTo>
                    <a:pt x="11" y="42"/>
                  </a:lnTo>
                  <a:lnTo>
                    <a:pt x="14" y="44"/>
                  </a:lnTo>
                  <a:lnTo>
                    <a:pt x="17" y="44"/>
                  </a:lnTo>
                  <a:lnTo>
                    <a:pt x="21" y="44"/>
                  </a:lnTo>
                  <a:lnTo>
                    <a:pt x="24" y="41"/>
                  </a:lnTo>
                  <a:lnTo>
                    <a:pt x="25" y="38"/>
                  </a:lnTo>
                  <a:lnTo>
                    <a:pt x="26" y="34"/>
                  </a:lnTo>
                  <a:lnTo>
                    <a:pt x="25" y="31"/>
                  </a:lnTo>
                  <a:lnTo>
                    <a:pt x="24" y="27"/>
                  </a:lnTo>
                  <a:lnTo>
                    <a:pt x="21" y="26"/>
                  </a:lnTo>
                  <a:lnTo>
                    <a:pt x="17" y="24"/>
                  </a:lnTo>
                  <a:close/>
                  <a:moveTo>
                    <a:pt x="17" y="5"/>
                  </a:moveTo>
                  <a:lnTo>
                    <a:pt x="13" y="6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10" y="15"/>
                  </a:lnTo>
                  <a:lnTo>
                    <a:pt x="11" y="17"/>
                  </a:lnTo>
                  <a:lnTo>
                    <a:pt x="13" y="19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22" y="17"/>
                  </a:lnTo>
                  <a:lnTo>
                    <a:pt x="24" y="15"/>
                  </a:lnTo>
                  <a:lnTo>
                    <a:pt x="25" y="12"/>
                  </a:lnTo>
                  <a:lnTo>
                    <a:pt x="24" y="9"/>
                  </a:lnTo>
                  <a:lnTo>
                    <a:pt x="22" y="8"/>
                  </a:lnTo>
                  <a:lnTo>
                    <a:pt x="19" y="6"/>
                  </a:lnTo>
                  <a:lnTo>
                    <a:pt x="17" y="5"/>
                  </a:lnTo>
                  <a:close/>
                  <a:moveTo>
                    <a:pt x="17" y="0"/>
                  </a:moveTo>
                  <a:lnTo>
                    <a:pt x="21" y="0"/>
                  </a:lnTo>
                  <a:lnTo>
                    <a:pt x="24" y="1"/>
                  </a:lnTo>
                  <a:lnTo>
                    <a:pt x="26" y="4"/>
                  </a:lnTo>
                  <a:lnTo>
                    <a:pt x="29" y="6"/>
                  </a:lnTo>
                  <a:lnTo>
                    <a:pt x="30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17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8" y="24"/>
                  </a:lnTo>
                  <a:lnTo>
                    <a:pt x="30" y="27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0" y="42"/>
                  </a:lnTo>
                  <a:lnTo>
                    <a:pt x="28" y="45"/>
                  </a:lnTo>
                  <a:lnTo>
                    <a:pt x="25" y="48"/>
                  </a:lnTo>
                  <a:lnTo>
                    <a:pt x="21" y="49"/>
                  </a:lnTo>
                  <a:lnTo>
                    <a:pt x="17" y="49"/>
                  </a:lnTo>
                  <a:lnTo>
                    <a:pt x="13" y="49"/>
                  </a:lnTo>
                  <a:lnTo>
                    <a:pt x="8" y="48"/>
                  </a:lnTo>
                  <a:lnTo>
                    <a:pt x="6" y="45"/>
                  </a:lnTo>
                  <a:lnTo>
                    <a:pt x="3" y="42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2" y="30"/>
                  </a:lnTo>
                  <a:lnTo>
                    <a:pt x="3" y="26"/>
                  </a:lnTo>
                  <a:lnTo>
                    <a:pt x="6" y="23"/>
                  </a:lnTo>
                  <a:lnTo>
                    <a:pt x="10" y="22"/>
                  </a:lnTo>
                  <a:lnTo>
                    <a:pt x="7" y="20"/>
                  </a:lnTo>
                  <a:lnTo>
                    <a:pt x="4" y="17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3" y="9"/>
                  </a:lnTo>
                  <a:lnTo>
                    <a:pt x="4" y="6"/>
                  </a:lnTo>
                  <a:lnTo>
                    <a:pt x="6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58" name="Freeform 238"/>
            <p:cNvSpPr>
              <a:spLocks/>
            </p:cNvSpPr>
            <p:nvPr/>
          </p:nvSpPr>
          <p:spPr bwMode="auto">
            <a:xfrm>
              <a:off x="4340" y="3839"/>
              <a:ext cx="18" cy="4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8" y="0"/>
                </a:cxn>
                <a:cxn ang="0">
                  <a:pos x="18" y="49"/>
                </a:cxn>
                <a:cxn ang="0">
                  <a:pos x="11" y="49"/>
                </a:cxn>
                <a:cxn ang="0">
                  <a:pos x="11" y="11"/>
                </a:cxn>
                <a:cxn ang="0">
                  <a:pos x="6" y="15"/>
                </a:cxn>
                <a:cxn ang="0">
                  <a:pos x="3" y="16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4" y="9"/>
                </a:cxn>
                <a:cxn ang="0">
                  <a:pos x="8" y="6"/>
                </a:cxn>
                <a:cxn ang="0">
                  <a:pos x="11" y="2"/>
                </a:cxn>
                <a:cxn ang="0">
                  <a:pos x="14" y="0"/>
                </a:cxn>
              </a:cxnLst>
              <a:rect l="0" t="0" r="r" b="b"/>
              <a:pathLst>
                <a:path w="18" h="49">
                  <a:moveTo>
                    <a:pt x="14" y="0"/>
                  </a:moveTo>
                  <a:lnTo>
                    <a:pt x="18" y="0"/>
                  </a:lnTo>
                  <a:lnTo>
                    <a:pt x="18" y="49"/>
                  </a:lnTo>
                  <a:lnTo>
                    <a:pt x="11" y="49"/>
                  </a:lnTo>
                  <a:lnTo>
                    <a:pt x="11" y="11"/>
                  </a:lnTo>
                  <a:lnTo>
                    <a:pt x="6" y="15"/>
                  </a:lnTo>
                  <a:lnTo>
                    <a:pt x="3" y="16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4" y="9"/>
                  </a:lnTo>
                  <a:lnTo>
                    <a:pt x="8" y="6"/>
                  </a:lnTo>
                  <a:lnTo>
                    <a:pt x="11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59" name="Freeform 239"/>
            <p:cNvSpPr>
              <a:spLocks noEditPoints="1"/>
            </p:cNvSpPr>
            <p:nvPr/>
          </p:nvSpPr>
          <p:spPr bwMode="auto">
            <a:xfrm>
              <a:off x="4373" y="3839"/>
              <a:ext cx="32" cy="49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12" y="6"/>
                </a:cxn>
                <a:cxn ang="0">
                  <a:pos x="10" y="9"/>
                </a:cxn>
                <a:cxn ang="0">
                  <a:pos x="8" y="12"/>
                </a:cxn>
                <a:cxn ang="0">
                  <a:pos x="7" y="17"/>
                </a:cxn>
                <a:cxn ang="0">
                  <a:pos x="7" y="24"/>
                </a:cxn>
                <a:cxn ang="0">
                  <a:pos x="7" y="31"/>
                </a:cxn>
                <a:cxn ang="0">
                  <a:pos x="8" y="37"/>
                </a:cxn>
                <a:cxn ang="0">
                  <a:pos x="10" y="41"/>
                </a:cxn>
                <a:cxn ang="0">
                  <a:pos x="12" y="44"/>
                </a:cxn>
                <a:cxn ang="0">
                  <a:pos x="17" y="44"/>
                </a:cxn>
                <a:cxn ang="0">
                  <a:pos x="19" y="44"/>
                </a:cxn>
                <a:cxn ang="0">
                  <a:pos x="23" y="41"/>
                </a:cxn>
                <a:cxn ang="0">
                  <a:pos x="25" y="37"/>
                </a:cxn>
                <a:cxn ang="0">
                  <a:pos x="26" y="31"/>
                </a:cxn>
                <a:cxn ang="0">
                  <a:pos x="26" y="24"/>
                </a:cxn>
                <a:cxn ang="0">
                  <a:pos x="26" y="17"/>
                </a:cxn>
                <a:cxn ang="0">
                  <a:pos x="25" y="13"/>
                </a:cxn>
                <a:cxn ang="0">
                  <a:pos x="23" y="9"/>
                </a:cxn>
                <a:cxn ang="0">
                  <a:pos x="21" y="6"/>
                </a:cxn>
                <a:cxn ang="0">
                  <a:pos x="17" y="5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3" y="1"/>
                </a:cxn>
                <a:cxn ang="0">
                  <a:pos x="26" y="4"/>
                </a:cxn>
                <a:cxn ang="0">
                  <a:pos x="29" y="6"/>
                </a:cxn>
                <a:cxn ang="0">
                  <a:pos x="30" y="9"/>
                </a:cxn>
                <a:cxn ang="0">
                  <a:pos x="32" y="13"/>
                </a:cxn>
                <a:cxn ang="0">
                  <a:pos x="32" y="19"/>
                </a:cxn>
                <a:cxn ang="0">
                  <a:pos x="32" y="24"/>
                </a:cxn>
                <a:cxn ang="0">
                  <a:pos x="32" y="33"/>
                </a:cxn>
                <a:cxn ang="0">
                  <a:pos x="30" y="39"/>
                </a:cxn>
                <a:cxn ang="0">
                  <a:pos x="29" y="44"/>
                </a:cxn>
                <a:cxn ang="0">
                  <a:pos x="25" y="48"/>
                </a:cxn>
                <a:cxn ang="0">
                  <a:pos x="21" y="49"/>
                </a:cxn>
                <a:cxn ang="0">
                  <a:pos x="17" y="49"/>
                </a:cxn>
                <a:cxn ang="0">
                  <a:pos x="12" y="49"/>
                </a:cxn>
                <a:cxn ang="0">
                  <a:pos x="8" y="48"/>
                </a:cxn>
                <a:cxn ang="0">
                  <a:pos x="6" y="45"/>
                </a:cxn>
                <a:cxn ang="0">
                  <a:pos x="3" y="39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4" y="6"/>
                </a:cxn>
                <a:cxn ang="0">
                  <a:pos x="7" y="2"/>
                </a:cxn>
                <a:cxn ang="0">
                  <a:pos x="11" y="1"/>
                </a:cxn>
                <a:cxn ang="0">
                  <a:pos x="17" y="0"/>
                </a:cxn>
              </a:cxnLst>
              <a:rect l="0" t="0" r="r" b="b"/>
              <a:pathLst>
                <a:path w="32" h="49">
                  <a:moveTo>
                    <a:pt x="17" y="5"/>
                  </a:moveTo>
                  <a:lnTo>
                    <a:pt x="12" y="6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7" y="17"/>
                  </a:lnTo>
                  <a:lnTo>
                    <a:pt x="7" y="24"/>
                  </a:lnTo>
                  <a:lnTo>
                    <a:pt x="7" y="31"/>
                  </a:lnTo>
                  <a:lnTo>
                    <a:pt x="8" y="37"/>
                  </a:lnTo>
                  <a:lnTo>
                    <a:pt x="10" y="41"/>
                  </a:lnTo>
                  <a:lnTo>
                    <a:pt x="12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3" y="41"/>
                  </a:lnTo>
                  <a:lnTo>
                    <a:pt x="25" y="37"/>
                  </a:lnTo>
                  <a:lnTo>
                    <a:pt x="26" y="31"/>
                  </a:lnTo>
                  <a:lnTo>
                    <a:pt x="26" y="24"/>
                  </a:lnTo>
                  <a:lnTo>
                    <a:pt x="26" y="17"/>
                  </a:lnTo>
                  <a:lnTo>
                    <a:pt x="25" y="13"/>
                  </a:lnTo>
                  <a:lnTo>
                    <a:pt x="23" y="9"/>
                  </a:lnTo>
                  <a:lnTo>
                    <a:pt x="21" y="6"/>
                  </a:lnTo>
                  <a:lnTo>
                    <a:pt x="17" y="5"/>
                  </a:lnTo>
                  <a:close/>
                  <a:moveTo>
                    <a:pt x="17" y="0"/>
                  </a:moveTo>
                  <a:lnTo>
                    <a:pt x="19" y="0"/>
                  </a:lnTo>
                  <a:lnTo>
                    <a:pt x="23" y="1"/>
                  </a:lnTo>
                  <a:lnTo>
                    <a:pt x="26" y="4"/>
                  </a:lnTo>
                  <a:lnTo>
                    <a:pt x="29" y="6"/>
                  </a:lnTo>
                  <a:lnTo>
                    <a:pt x="30" y="9"/>
                  </a:lnTo>
                  <a:lnTo>
                    <a:pt x="32" y="13"/>
                  </a:lnTo>
                  <a:lnTo>
                    <a:pt x="32" y="19"/>
                  </a:lnTo>
                  <a:lnTo>
                    <a:pt x="32" y="24"/>
                  </a:lnTo>
                  <a:lnTo>
                    <a:pt x="32" y="33"/>
                  </a:lnTo>
                  <a:lnTo>
                    <a:pt x="30" y="39"/>
                  </a:lnTo>
                  <a:lnTo>
                    <a:pt x="29" y="44"/>
                  </a:lnTo>
                  <a:lnTo>
                    <a:pt x="25" y="48"/>
                  </a:lnTo>
                  <a:lnTo>
                    <a:pt x="21" y="49"/>
                  </a:lnTo>
                  <a:lnTo>
                    <a:pt x="17" y="49"/>
                  </a:lnTo>
                  <a:lnTo>
                    <a:pt x="12" y="49"/>
                  </a:lnTo>
                  <a:lnTo>
                    <a:pt x="8" y="48"/>
                  </a:lnTo>
                  <a:lnTo>
                    <a:pt x="6" y="45"/>
                  </a:lnTo>
                  <a:lnTo>
                    <a:pt x="3" y="39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4" y="6"/>
                  </a:lnTo>
                  <a:lnTo>
                    <a:pt x="7" y="2"/>
                  </a:lnTo>
                  <a:lnTo>
                    <a:pt x="11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60" name="Freeform 240"/>
            <p:cNvSpPr>
              <a:spLocks/>
            </p:cNvSpPr>
            <p:nvPr/>
          </p:nvSpPr>
          <p:spPr bwMode="auto">
            <a:xfrm>
              <a:off x="4556" y="3839"/>
              <a:ext cx="18" cy="4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8" y="0"/>
                </a:cxn>
                <a:cxn ang="0">
                  <a:pos x="18" y="49"/>
                </a:cxn>
                <a:cxn ang="0">
                  <a:pos x="12" y="49"/>
                </a:cxn>
                <a:cxn ang="0">
                  <a:pos x="12" y="11"/>
                </a:cxn>
                <a:cxn ang="0">
                  <a:pos x="7" y="15"/>
                </a:cxn>
                <a:cxn ang="0">
                  <a:pos x="3" y="16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5" y="9"/>
                </a:cxn>
                <a:cxn ang="0">
                  <a:pos x="8" y="6"/>
                </a:cxn>
                <a:cxn ang="0">
                  <a:pos x="12" y="2"/>
                </a:cxn>
                <a:cxn ang="0">
                  <a:pos x="14" y="0"/>
                </a:cxn>
              </a:cxnLst>
              <a:rect l="0" t="0" r="r" b="b"/>
              <a:pathLst>
                <a:path w="18" h="49">
                  <a:moveTo>
                    <a:pt x="14" y="0"/>
                  </a:moveTo>
                  <a:lnTo>
                    <a:pt x="18" y="0"/>
                  </a:lnTo>
                  <a:lnTo>
                    <a:pt x="18" y="49"/>
                  </a:lnTo>
                  <a:lnTo>
                    <a:pt x="12" y="49"/>
                  </a:lnTo>
                  <a:lnTo>
                    <a:pt x="12" y="11"/>
                  </a:lnTo>
                  <a:lnTo>
                    <a:pt x="7" y="15"/>
                  </a:lnTo>
                  <a:lnTo>
                    <a:pt x="3" y="16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5" y="9"/>
                  </a:lnTo>
                  <a:lnTo>
                    <a:pt x="8" y="6"/>
                  </a:lnTo>
                  <a:lnTo>
                    <a:pt x="12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61" name="Freeform 241"/>
            <p:cNvSpPr>
              <a:spLocks/>
            </p:cNvSpPr>
            <p:nvPr/>
          </p:nvSpPr>
          <p:spPr bwMode="auto">
            <a:xfrm>
              <a:off x="4589" y="3839"/>
              <a:ext cx="31" cy="4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0" y="0"/>
                </a:cxn>
                <a:cxn ang="0">
                  <a:pos x="25" y="1"/>
                </a:cxn>
                <a:cxn ang="0">
                  <a:pos x="27" y="4"/>
                </a:cxn>
                <a:cxn ang="0">
                  <a:pos x="30" y="6"/>
                </a:cxn>
                <a:cxn ang="0">
                  <a:pos x="31" y="9"/>
                </a:cxn>
                <a:cxn ang="0">
                  <a:pos x="31" y="13"/>
                </a:cxn>
                <a:cxn ang="0">
                  <a:pos x="30" y="19"/>
                </a:cxn>
                <a:cxn ang="0">
                  <a:pos x="29" y="22"/>
                </a:cxn>
                <a:cxn ang="0">
                  <a:pos x="26" y="26"/>
                </a:cxn>
                <a:cxn ang="0">
                  <a:pos x="25" y="27"/>
                </a:cxn>
                <a:cxn ang="0">
                  <a:pos x="22" y="30"/>
                </a:cxn>
                <a:cxn ang="0">
                  <a:pos x="18" y="34"/>
                </a:cxn>
                <a:cxn ang="0">
                  <a:pos x="15" y="37"/>
                </a:cxn>
                <a:cxn ang="0">
                  <a:pos x="12" y="38"/>
                </a:cxn>
                <a:cxn ang="0">
                  <a:pos x="11" y="39"/>
                </a:cxn>
                <a:cxn ang="0">
                  <a:pos x="8" y="42"/>
                </a:cxn>
                <a:cxn ang="0">
                  <a:pos x="31" y="42"/>
                </a:cxn>
                <a:cxn ang="0">
                  <a:pos x="31" y="49"/>
                </a:cxn>
                <a:cxn ang="0">
                  <a:pos x="0" y="49"/>
                </a:cxn>
                <a:cxn ang="0">
                  <a:pos x="1" y="45"/>
                </a:cxn>
                <a:cxn ang="0">
                  <a:pos x="3" y="41"/>
                </a:cxn>
                <a:cxn ang="0">
                  <a:pos x="4" y="38"/>
                </a:cxn>
                <a:cxn ang="0">
                  <a:pos x="7" y="34"/>
                </a:cxn>
                <a:cxn ang="0">
                  <a:pos x="12" y="31"/>
                </a:cxn>
                <a:cxn ang="0">
                  <a:pos x="16" y="27"/>
                </a:cxn>
                <a:cxn ang="0">
                  <a:pos x="20" y="23"/>
                </a:cxn>
                <a:cxn ang="0">
                  <a:pos x="22" y="20"/>
                </a:cxn>
                <a:cxn ang="0">
                  <a:pos x="25" y="17"/>
                </a:cxn>
                <a:cxn ang="0">
                  <a:pos x="25" y="13"/>
                </a:cxn>
                <a:cxn ang="0">
                  <a:pos x="25" y="11"/>
                </a:cxn>
                <a:cxn ang="0">
                  <a:pos x="22" y="8"/>
                </a:cxn>
                <a:cxn ang="0">
                  <a:pos x="19" y="6"/>
                </a:cxn>
                <a:cxn ang="0">
                  <a:pos x="16" y="5"/>
                </a:cxn>
                <a:cxn ang="0">
                  <a:pos x="12" y="6"/>
                </a:cxn>
                <a:cxn ang="0">
                  <a:pos x="9" y="8"/>
                </a:cxn>
                <a:cxn ang="0">
                  <a:pos x="8" y="11"/>
                </a:cxn>
                <a:cxn ang="0">
                  <a:pos x="7" y="15"/>
                </a:cxn>
                <a:cxn ang="0">
                  <a:pos x="1" y="13"/>
                </a:cxn>
                <a:cxn ang="0">
                  <a:pos x="1" y="9"/>
                </a:cxn>
                <a:cxn ang="0">
                  <a:pos x="3" y="6"/>
                </a:cxn>
                <a:cxn ang="0">
                  <a:pos x="5" y="4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6" y="0"/>
                </a:cxn>
              </a:cxnLst>
              <a:rect l="0" t="0" r="r" b="b"/>
              <a:pathLst>
                <a:path w="31" h="49">
                  <a:moveTo>
                    <a:pt x="16" y="0"/>
                  </a:moveTo>
                  <a:lnTo>
                    <a:pt x="20" y="0"/>
                  </a:lnTo>
                  <a:lnTo>
                    <a:pt x="25" y="1"/>
                  </a:lnTo>
                  <a:lnTo>
                    <a:pt x="27" y="4"/>
                  </a:lnTo>
                  <a:lnTo>
                    <a:pt x="30" y="6"/>
                  </a:lnTo>
                  <a:lnTo>
                    <a:pt x="31" y="9"/>
                  </a:lnTo>
                  <a:lnTo>
                    <a:pt x="31" y="13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26" y="26"/>
                  </a:lnTo>
                  <a:lnTo>
                    <a:pt x="25" y="27"/>
                  </a:lnTo>
                  <a:lnTo>
                    <a:pt x="22" y="30"/>
                  </a:lnTo>
                  <a:lnTo>
                    <a:pt x="18" y="34"/>
                  </a:lnTo>
                  <a:lnTo>
                    <a:pt x="15" y="37"/>
                  </a:lnTo>
                  <a:lnTo>
                    <a:pt x="12" y="38"/>
                  </a:lnTo>
                  <a:lnTo>
                    <a:pt x="11" y="39"/>
                  </a:lnTo>
                  <a:lnTo>
                    <a:pt x="8" y="42"/>
                  </a:lnTo>
                  <a:lnTo>
                    <a:pt x="31" y="42"/>
                  </a:lnTo>
                  <a:lnTo>
                    <a:pt x="31" y="49"/>
                  </a:lnTo>
                  <a:lnTo>
                    <a:pt x="0" y="49"/>
                  </a:lnTo>
                  <a:lnTo>
                    <a:pt x="1" y="45"/>
                  </a:lnTo>
                  <a:lnTo>
                    <a:pt x="3" y="41"/>
                  </a:lnTo>
                  <a:lnTo>
                    <a:pt x="4" y="38"/>
                  </a:lnTo>
                  <a:lnTo>
                    <a:pt x="7" y="34"/>
                  </a:lnTo>
                  <a:lnTo>
                    <a:pt x="12" y="31"/>
                  </a:lnTo>
                  <a:lnTo>
                    <a:pt x="16" y="27"/>
                  </a:lnTo>
                  <a:lnTo>
                    <a:pt x="20" y="23"/>
                  </a:lnTo>
                  <a:lnTo>
                    <a:pt x="22" y="20"/>
                  </a:lnTo>
                  <a:lnTo>
                    <a:pt x="25" y="17"/>
                  </a:lnTo>
                  <a:lnTo>
                    <a:pt x="25" y="13"/>
                  </a:lnTo>
                  <a:lnTo>
                    <a:pt x="25" y="11"/>
                  </a:lnTo>
                  <a:lnTo>
                    <a:pt x="22" y="8"/>
                  </a:lnTo>
                  <a:lnTo>
                    <a:pt x="19" y="6"/>
                  </a:lnTo>
                  <a:lnTo>
                    <a:pt x="16" y="5"/>
                  </a:lnTo>
                  <a:lnTo>
                    <a:pt x="12" y="6"/>
                  </a:lnTo>
                  <a:lnTo>
                    <a:pt x="9" y="8"/>
                  </a:lnTo>
                  <a:lnTo>
                    <a:pt x="8" y="11"/>
                  </a:lnTo>
                  <a:lnTo>
                    <a:pt x="7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62" name="Freeform 242"/>
            <p:cNvSpPr>
              <a:spLocks/>
            </p:cNvSpPr>
            <p:nvPr/>
          </p:nvSpPr>
          <p:spPr bwMode="auto">
            <a:xfrm>
              <a:off x="4779" y="3839"/>
              <a:ext cx="17" cy="4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7" y="0"/>
                </a:cxn>
                <a:cxn ang="0">
                  <a:pos x="17" y="49"/>
                </a:cxn>
                <a:cxn ang="0">
                  <a:pos x="11" y="49"/>
                </a:cxn>
                <a:cxn ang="0">
                  <a:pos x="11" y="11"/>
                </a:cxn>
                <a:cxn ang="0">
                  <a:pos x="5" y="15"/>
                </a:cxn>
                <a:cxn ang="0">
                  <a:pos x="2" y="16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4" y="9"/>
                </a:cxn>
                <a:cxn ang="0">
                  <a:pos x="8" y="6"/>
                </a:cxn>
                <a:cxn ang="0">
                  <a:pos x="11" y="2"/>
                </a:cxn>
                <a:cxn ang="0">
                  <a:pos x="13" y="0"/>
                </a:cxn>
              </a:cxnLst>
              <a:rect l="0" t="0" r="r" b="b"/>
              <a:pathLst>
                <a:path w="17" h="49">
                  <a:moveTo>
                    <a:pt x="13" y="0"/>
                  </a:moveTo>
                  <a:lnTo>
                    <a:pt x="17" y="0"/>
                  </a:lnTo>
                  <a:lnTo>
                    <a:pt x="17" y="49"/>
                  </a:lnTo>
                  <a:lnTo>
                    <a:pt x="11" y="49"/>
                  </a:lnTo>
                  <a:lnTo>
                    <a:pt x="11" y="11"/>
                  </a:lnTo>
                  <a:lnTo>
                    <a:pt x="5" y="15"/>
                  </a:lnTo>
                  <a:lnTo>
                    <a:pt x="2" y="16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4" y="9"/>
                  </a:lnTo>
                  <a:lnTo>
                    <a:pt x="8" y="6"/>
                  </a:lnTo>
                  <a:lnTo>
                    <a:pt x="11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63" name="Freeform 243"/>
            <p:cNvSpPr>
              <a:spLocks noEditPoints="1"/>
            </p:cNvSpPr>
            <p:nvPr/>
          </p:nvSpPr>
          <p:spPr bwMode="auto">
            <a:xfrm>
              <a:off x="4810" y="3840"/>
              <a:ext cx="35" cy="48"/>
            </a:xfrm>
            <a:custGeom>
              <a:avLst/>
              <a:gdLst/>
              <a:ahLst/>
              <a:cxnLst>
                <a:cxn ang="0">
                  <a:pos x="22" y="12"/>
                </a:cxn>
                <a:cxn ang="0">
                  <a:pos x="7" y="30"/>
                </a:cxn>
                <a:cxn ang="0">
                  <a:pos x="22" y="30"/>
                </a:cxn>
                <a:cxn ang="0">
                  <a:pos x="22" y="12"/>
                </a:cxn>
                <a:cxn ang="0">
                  <a:pos x="24" y="0"/>
                </a:cxn>
                <a:cxn ang="0">
                  <a:pos x="28" y="0"/>
                </a:cxn>
                <a:cxn ang="0">
                  <a:pos x="28" y="30"/>
                </a:cxn>
                <a:cxn ang="0">
                  <a:pos x="35" y="30"/>
                </a:cxn>
                <a:cxn ang="0">
                  <a:pos x="35" y="37"/>
                </a:cxn>
                <a:cxn ang="0">
                  <a:pos x="28" y="37"/>
                </a:cxn>
                <a:cxn ang="0">
                  <a:pos x="28" y="48"/>
                </a:cxn>
                <a:cxn ang="0">
                  <a:pos x="22" y="48"/>
                </a:cxn>
                <a:cxn ang="0">
                  <a:pos x="22" y="37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24" y="0"/>
                </a:cxn>
              </a:cxnLst>
              <a:rect l="0" t="0" r="r" b="b"/>
              <a:pathLst>
                <a:path w="35" h="48">
                  <a:moveTo>
                    <a:pt x="22" y="12"/>
                  </a:moveTo>
                  <a:lnTo>
                    <a:pt x="7" y="30"/>
                  </a:lnTo>
                  <a:lnTo>
                    <a:pt x="22" y="30"/>
                  </a:lnTo>
                  <a:lnTo>
                    <a:pt x="22" y="12"/>
                  </a:lnTo>
                  <a:close/>
                  <a:moveTo>
                    <a:pt x="24" y="0"/>
                  </a:moveTo>
                  <a:lnTo>
                    <a:pt x="28" y="0"/>
                  </a:lnTo>
                  <a:lnTo>
                    <a:pt x="28" y="30"/>
                  </a:lnTo>
                  <a:lnTo>
                    <a:pt x="35" y="30"/>
                  </a:lnTo>
                  <a:lnTo>
                    <a:pt x="35" y="37"/>
                  </a:lnTo>
                  <a:lnTo>
                    <a:pt x="28" y="37"/>
                  </a:lnTo>
                  <a:lnTo>
                    <a:pt x="28" y="48"/>
                  </a:lnTo>
                  <a:lnTo>
                    <a:pt x="22" y="48"/>
                  </a:lnTo>
                  <a:lnTo>
                    <a:pt x="22" y="37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64" name="Line 244"/>
            <p:cNvSpPr>
              <a:spLocks noChangeShapeType="1"/>
            </p:cNvSpPr>
            <p:nvPr/>
          </p:nvSpPr>
          <p:spPr bwMode="auto">
            <a:xfrm flipV="1">
              <a:off x="3234" y="2163"/>
              <a:ext cx="1" cy="16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65" name="Freeform 245"/>
            <p:cNvSpPr>
              <a:spLocks/>
            </p:cNvSpPr>
            <p:nvPr/>
          </p:nvSpPr>
          <p:spPr bwMode="auto">
            <a:xfrm>
              <a:off x="3077" y="2495"/>
              <a:ext cx="48" cy="1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6"/>
                </a:cxn>
                <a:cxn ang="0">
                  <a:pos x="48" y="9"/>
                </a:cxn>
                <a:cxn ang="0">
                  <a:pos x="47" y="10"/>
                </a:cxn>
                <a:cxn ang="0">
                  <a:pos x="47" y="13"/>
                </a:cxn>
                <a:cxn ang="0">
                  <a:pos x="45" y="13"/>
                </a:cxn>
                <a:cxn ang="0">
                  <a:pos x="42" y="14"/>
                </a:cxn>
                <a:cxn ang="0">
                  <a:pos x="37" y="14"/>
                </a:cxn>
                <a:cxn ang="0">
                  <a:pos x="18" y="14"/>
                </a:cxn>
                <a:cxn ang="0">
                  <a:pos x="18" y="18"/>
                </a:cxn>
                <a:cxn ang="0">
                  <a:pos x="12" y="18"/>
                </a:cxn>
                <a:cxn ang="0">
                  <a:pos x="12" y="14"/>
                </a:cxn>
                <a:cxn ang="0">
                  <a:pos x="3" y="14"/>
                </a:cxn>
                <a:cxn ang="0">
                  <a:pos x="0" y="7"/>
                </a:cxn>
                <a:cxn ang="0">
                  <a:pos x="12" y="7"/>
                </a:cxn>
                <a:cxn ang="0">
                  <a:pos x="12" y="2"/>
                </a:cxn>
                <a:cxn ang="0">
                  <a:pos x="18" y="2"/>
                </a:cxn>
                <a:cxn ang="0">
                  <a:pos x="18" y="7"/>
                </a:cxn>
                <a:cxn ang="0">
                  <a:pos x="38" y="7"/>
                </a:cxn>
                <a:cxn ang="0">
                  <a:pos x="40" y="7"/>
                </a:cxn>
                <a:cxn ang="0">
                  <a:pos x="41" y="7"/>
                </a:cxn>
                <a:cxn ang="0">
                  <a:pos x="42" y="6"/>
                </a:cxn>
                <a:cxn ang="0">
                  <a:pos x="42" y="4"/>
                </a:cxn>
                <a:cxn ang="0">
                  <a:pos x="42" y="2"/>
                </a:cxn>
                <a:cxn ang="0">
                  <a:pos x="48" y="0"/>
                </a:cxn>
              </a:cxnLst>
              <a:rect l="0" t="0" r="r" b="b"/>
              <a:pathLst>
                <a:path w="48" h="18">
                  <a:moveTo>
                    <a:pt x="48" y="0"/>
                  </a:moveTo>
                  <a:lnTo>
                    <a:pt x="48" y="6"/>
                  </a:lnTo>
                  <a:lnTo>
                    <a:pt x="48" y="9"/>
                  </a:lnTo>
                  <a:lnTo>
                    <a:pt x="47" y="10"/>
                  </a:lnTo>
                  <a:lnTo>
                    <a:pt x="47" y="13"/>
                  </a:lnTo>
                  <a:lnTo>
                    <a:pt x="45" y="13"/>
                  </a:lnTo>
                  <a:lnTo>
                    <a:pt x="42" y="14"/>
                  </a:lnTo>
                  <a:lnTo>
                    <a:pt x="37" y="14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3" y="14"/>
                  </a:lnTo>
                  <a:lnTo>
                    <a:pt x="0" y="7"/>
                  </a:lnTo>
                  <a:lnTo>
                    <a:pt x="12" y="7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18" y="7"/>
                  </a:lnTo>
                  <a:lnTo>
                    <a:pt x="38" y="7"/>
                  </a:lnTo>
                  <a:lnTo>
                    <a:pt x="40" y="7"/>
                  </a:lnTo>
                  <a:lnTo>
                    <a:pt x="41" y="7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66" name="Freeform 246"/>
            <p:cNvSpPr>
              <a:spLocks/>
            </p:cNvSpPr>
            <p:nvPr/>
          </p:nvSpPr>
          <p:spPr bwMode="auto">
            <a:xfrm>
              <a:off x="3088" y="2472"/>
              <a:ext cx="37" cy="1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1"/>
                </a:cxn>
                <a:cxn ang="0">
                  <a:pos x="7" y="4"/>
                </a:cxn>
                <a:cxn ang="0">
                  <a:pos x="5" y="5"/>
                </a:cxn>
                <a:cxn ang="0">
                  <a:pos x="7" y="7"/>
                </a:cxn>
                <a:cxn ang="0">
                  <a:pos x="7" y="8"/>
                </a:cxn>
                <a:cxn ang="0">
                  <a:pos x="8" y="10"/>
                </a:cxn>
                <a:cxn ang="0">
                  <a:pos x="11" y="11"/>
                </a:cxn>
                <a:cxn ang="0">
                  <a:pos x="14" y="11"/>
                </a:cxn>
                <a:cxn ang="0">
                  <a:pos x="18" y="12"/>
                </a:cxn>
                <a:cxn ang="0">
                  <a:pos x="37" y="12"/>
                </a:cxn>
                <a:cxn ang="0">
                  <a:pos x="37" y="18"/>
                </a:cxn>
                <a:cxn ang="0">
                  <a:pos x="1" y="18"/>
                </a:cxn>
                <a:cxn ang="0">
                  <a:pos x="1" y="12"/>
                </a:cxn>
                <a:cxn ang="0">
                  <a:pos x="5" y="12"/>
                </a:cxn>
                <a:cxn ang="0">
                  <a:pos x="3" y="11"/>
                </a:cxn>
                <a:cxn ang="0">
                  <a:pos x="1" y="10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3" y="0"/>
                </a:cxn>
              </a:cxnLst>
              <a:rect l="0" t="0" r="r" b="b"/>
              <a:pathLst>
                <a:path w="37" h="18">
                  <a:moveTo>
                    <a:pt x="3" y="0"/>
                  </a:moveTo>
                  <a:lnTo>
                    <a:pt x="8" y="1"/>
                  </a:lnTo>
                  <a:lnTo>
                    <a:pt x="7" y="4"/>
                  </a:lnTo>
                  <a:lnTo>
                    <a:pt x="5" y="5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10"/>
                  </a:lnTo>
                  <a:lnTo>
                    <a:pt x="11" y="11"/>
                  </a:lnTo>
                  <a:lnTo>
                    <a:pt x="14" y="11"/>
                  </a:lnTo>
                  <a:lnTo>
                    <a:pt x="18" y="12"/>
                  </a:lnTo>
                  <a:lnTo>
                    <a:pt x="37" y="12"/>
                  </a:lnTo>
                  <a:lnTo>
                    <a:pt x="37" y="18"/>
                  </a:lnTo>
                  <a:lnTo>
                    <a:pt x="1" y="18"/>
                  </a:lnTo>
                  <a:lnTo>
                    <a:pt x="1" y="12"/>
                  </a:lnTo>
                  <a:lnTo>
                    <a:pt x="5" y="12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67" name="Freeform 247"/>
            <p:cNvSpPr>
              <a:spLocks noEditPoints="1"/>
            </p:cNvSpPr>
            <p:nvPr/>
          </p:nvSpPr>
          <p:spPr bwMode="auto">
            <a:xfrm>
              <a:off x="3075" y="2461"/>
              <a:ext cx="50" cy="7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50" y="0"/>
                </a:cxn>
                <a:cxn ang="0">
                  <a:pos x="50" y="7"/>
                </a:cxn>
                <a:cxn ang="0">
                  <a:pos x="14" y="7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50" h="7">
                  <a:moveTo>
                    <a:pt x="14" y="0"/>
                  </a:moveTo>
                  <a:lnTo>
                    <a:pt x="50" y="0"/>
                  </a:lnTo>
                  <a:lnTo>
                    <a:pt x="50" y="7"/>
                  </a:lnTo>
                  <a:lnTo>
                    <a:pt x="14" y="7"/>
                  </a:lnTo>
                  <a:lnTo>
                    <a:pt x="14" y="0"/>
                  </a:lnTo>
                  <a:close/>
                  <a:moveTo>
                    <a:pt x="0" y="0"/>
                  </a:moveTo>
                  <a:lnTo>
                    <a:pt x="7" y="0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68" name="Freeform 248"/>
            <p:cNvSpPr>
              <a:spLocks noEditPoints="1"/>
            </p:cNvSpPr>
            <p:nvPr/>
          </p:nvSpPr>
          <p:spPr bwMode="auto">
            <a:xfrm>
              <a:off x="3088" y="2425"/>
              <a:ext cx="51" cy="30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9" y="8"/>
                </a:cxn>
                <a:cxn ang="0">
                  <a:pos x="5" y="15"/>
                </a:cxn>
                <a:cxn ang="0">
                  <a:pos x="9" y="21"/>
                </a:cxn>
                <a:cxn ang="0">
                  <a:pos x="15" y="24"/>
                </a:cxn>
                <a:cxn ang="0">
                  <a:pos x="22" y="24"/>
                </a:cxn>
                <a:cxn ang="0">
                  <a:pos x="27" y="21"/>
                </a:cxn>
                <a:cxn ang="0">
                  <a:pos x="31" y="15"/>
                </a:cxn>
                <a:cxn ang="0">
                  <a:pos x="27" y="8"/>
                </a:cxn>
                <a:cxn ang="0">
                  <a:pos x="22" y="6"/>
                </a:cxn>
                <a:cxn ang="0">
                  <a:pos x="1" y="0"/>
                </a:cxn>
                <a:cxn ang="0">
                  <a:pos x="37" y="0"/>
                </a:cxn>
                <a:cxn ang="0">
                  <a:pos x="44" y="2"/>
                </a:cxn>
                <a:cxn ang="0">
                  <a:pos x="49" y="7"/>
                </a:cxn>
                <a:cxn ang="0">
                  <a:pos x="51" y="15"/>
                </a:cxn>
                <a:cxn ang="0">
                  <a:pos x="48" y="26"/>
                </a:cxn>
                <a:cxn ang="0">
                  <a:pos x="42" y="29"/>
                </a:cxn>
                <a:cxn ang="0">
                  <a:pos x="40" y="24"/>
                </a:cxn>
                <a:cxn ang="0">
                  <a:pos x="44" y="21"/>
                </a:cxn>
                <a:cxn ang="0">
                  <a:pos x="45" y="15"/>
                </a:cxn>
                <a:cxn ang="0">
                  <a:pos x="44" y="10"/>
                </a:cxn>
                <a:cxn ang="0">
                  <a:pos x="40" y="7"/>
                </a:cxn>
                <a:cxn ang="0">
                  <a:pos x="33" y="6"/>
                </a:cxn>
                <a:cxn ang="0">
                  <a:pos x="36" y="13"/>
                </a:cxn>
                <a:cxn ang="0">
                  <a:pos x="36" y="19"/>
                </a:cxn>
                <a:cxn ang="0">
                  <a:pos x="31" y="26"/>
                </a:cxn>
                <a:cxn ang="0">
                  <a:pos x="23" y="30"/>
                </a:cxn>
                <a:cxn ang="0">
                  <a:pos x="14" y="30"/>
                </a:cxn>
                <a:cxn ang="0">
                  <a:pos x="5" y="26"/>
                </a:cxn>
                <a:cxn ang="0">
                  <a:pos x="1" y="19"/>
                </a:cxn>
                <a:cxn ang="0">
                  <a:pos x="1" y="13"/>
                </a:cxn>
                <a:cxn ang="0">
                  <a:pos x="5" y="6"/>
                </a:cxn>
                <a:cxn ang="0">
                  <a:pos x="1" y="0"/>
                </a:cxn>
              </a:cxnLst>
              <a:rect l="0" t="0" r="r" b="b"/>
              <a:pathLst>
                <a:path w="51" h="30">
                  <a:moveTo>
                    <a:pt x="18" y="6"/>
                  </a:moveTo>
                  <a:lnTo>
                    <a:pt x="15" y="6"/>
                  </a:lnTo>
                  <a:lnTo>
                    <a:pt x="11" y="7"/>
                  </a:lnTo>
                  <a:lnTo>
                    <a:pt x="9" y="8"/>
                  </a:lnTo>
                  <a:lnTo>
                    <a:pt x="7" y="11"/>
                  </a:lnTo>
                  <a:lnTo>
                    <a:pt x="5" y="15"/>
                  </a:lnTo>
                  <a:lnTo>
                    <a:pt x="7" y="18"/>
                  </a:lnTo>
                  <a:lnTo>
                    <a:pt x="9" y="21"/>
                  </a:lnTo>
                  <a:lnTo>
                    <a:pt x="11" y="22"/>
                  </a:lnTo>
                  <a:lnTo>
                    <a:pt x="15" y="24"/>
                  </a:lnTo>
                  <a:lnTo>
                    <a:pt x="18" y="24"/>
                  </a:lnTo>
                  <a:lnTo>
                    <a:pt x="22" y="24"/>
                  </a:lnTo>
                  <a:lnTo>
                    <a:pt x="26" y="22"/>
                  </a:lnTo>
                  <a:lnTo>
                    <a:pt x="27" y="21"/>
                  </a:lnTo>
                  <a:lnTo>
                    <a:pt x="30" y="18"/>
                  </a:lnTo>
                  <a:lnTo>
                    <a:pt x="31" y="15"/>
                  </a:lnTo>
                  <a:lnTo>
                    <a:pt x="30" y="11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2" y="6"/>
                  </a:lnTo>
                  <a:lnTo>
                    <a:pt x="18" y="6"/>
                  </a:lnTo>
                  <a:close/>
                  <a:moveTo>
                    <a:pt x="1" y="0"/>
                  </a:moveTo>
                  <a:lnTo>
                    <a:pt x="31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4" y="2"/>
                  </a:lnTo>
                  <a:lnTo>
                    <a:pt x="47" y="3"/>
                  </a:lnTo>
                  <a:lnTo>
                    <a:pt x="49" y="7"/>
                  </a:lnTo>
                  <a:lnTo>
                    <a:pt x="51" y="11"/>
                  </a:lnTo>
                  <a:lnTo>
                    <a:pt x="51" y="15"/>
                  </a:lnTo>
                  <a:lnTo>
                    <a:pt x="51" y="21"/>
                  </a:lnTo>
                  <a:lnTo>
                    <a:pt x="48" y="26"/>
                  </a:lnTo>
                  <a:lnTo>
                    <a:pt x="45" y="28"/>
                  </a:lnTo>
                  <a:lnTo>
                    <a:pt x="42" y="29"/>
                  </a:lnTo>
                  <a:lnTo>
                    <a:pt x="40" y="29"/>
                  </a:lnTo>
                  <a:lnTo>
                    <a:pt x="40" y="24"/>
                  </a:lnTo>
                  <a:lnTo>
                    <a:pt x="42" y="22"/>
                  </a:lnTo>
                  <a:lnTo>
                    <a:pt x="44" y="21"/>
                  </a:lnTo>
                  <a:lnTo>
                    <a:pt x="45" y="18"/>
                  </a:lnTo>
                  <a:lnTo>
                    <a:pt x="45" y="15"/>
                  </a:lnTo>
                  <a:lnTo>
                    <a:pt x="45" y="13"/>
                  </a:lnTo>
                  <a:lnTo>
                    <a:pt x="44" y="10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37" y="6"/>
                  </a:lnTo>
                  <a:lnTo>
                    <a:pt x="33" y="6"/>
                  </a:lnTo>
                  <a:lnTo>
                    <a:pt x="34" y="8"/>
                  </a:lnTo>
                  <a:lnTo>
                    <a:pt x="36" y="13"/>
                  </a:lnTo>
                  <a:lnTo>
                    <a:pt x="37" y="15"/>
                  </a:lnTo>
                  <a:lnTo>
                    <a:pt x="36" y="19"/>
                  </a:lnTo>
                  <a:lnTo>
                    <a:pt x="34" y="24"/>
                  </a:lnTo>
                  <a:lnTo>
                    <a:pt x="31" y="26"/>
                  </a:lnTo>
                  <a:lnTo>
                    <a:pt x="27" y="29"/>
                  </a:lnTo>
                  <a:lnTo>
                    <a:pt x="23" y="30"/>
                  </a:lnTo>
                  <a:lnTo>
                    <a:pt x="19" y="30"/>
                  </a:lnTo>
                  <a:lnTo>
                    <a:pt x="14" y="30"/>
                  </a:lnTo>
                  <a:lnTo>
                    <a:pt x="9" y="29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3" y="8"/>
                  </a:lnTo>
                  <a:lnTo>
                    <a:pt x="5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69" name="Freeform 249"/>
            <p:cNvSpPr>
              <a:spLocks noEditPoints="1"/>
            </p:cNvSpPr>
            <p:nvPr/>
          </p:nvSpPr>
          <p:spPr bwMode="auto">
            <a:xfrm>
              <a:off x="3088" y="2387"/>
              <a:ext cx="51" cy="30"/>
            </a:xfrm>
            <a:custGeom>
              <a:avLst/>
              <a:gdLst/>
              <a:ahLst/>
              <a:cxnLst>
                <a:cxn ang="0">
                  <a:pos x="15" y="7"/>
                </a:cxn>
                <a:cxn ang="0">
                  <a:pos x="9" y="9"/>
                </a:cxn>
                <a:cxn ang="0">
                  <a:pos x="5" y="15"/>
                </a:cxn>
                <a:cxn ang="0">
                  <a:pos x="9" y="22"/>
                </a:cxn>
                <a:cxn ang="0">
                  <a:pos x="15" y="24"/>
                </a:cxn>
                <a:cxn ang="0">
                  <a:pos x="22" y="24"/>
                </a:cxn>
                <a:cxn ang="0">
                  <a:pos x="27" y="22"/>
                </a:cxn>
                <a:cxn ang="0">
                  <a:pos x="31" y="15"/>
                </a:cxn>
                <a:cxn ang="0">
                  <a:pos x="27" y="9"/>
                </a:cxn>
                <a:cxn ang="0">
                  <a:pos x="22" y="7"/>
                </a:cxn>
                <a:cxn ang="0">
                  <a:pos x="1" y="0"/>
                </a:cxn>
                <a:cxn ang="0">
                  <a:pos x="37" y="0"/>
                </a:cxn>
                <a:cxn ang="0">
                  <a:pos x="44" y="1"/>
                </a:cxn>
                <a:cxn ang="0">
                  <a:pos x="49" y="7"/>
                </a:cxn>
                <a:cxn ang="0">
                  <a:pos x="51" y="16"/>
                </a:cxn>
                <a:cxn ang="0">
                  <a:pos x="48" y="26"/>
                </a:cxn>
                <a:cxn ang="0">
                  <a:pos x="42" y="30"/>
                </a:cxn>
                <a:cxn ang="0">
                  <a:pos x="40" y="23"/>
                </a:cxn>
                <a:cxn ang="0">
                  <a:pos x="44" y="22"/>
                </a:cxn>
                <a:cxn ang="0">
                  <a:pos x="45" y="16"/>
                </a:cxn>
                <a:cxn ang="0">
                  <a:pos x="44" y="9"/>
                </a:cxn>
                <a:cxn ang="0">
                  <a:pos x="40" y="7"/>
                </a:cxn>
                <a:cxn ang="0">
                  <a:pos x="33" y="7"/>
                </a:cxn>
                <a:cxn ang="0">
                  <a:pos x="36" y="12"/>
                </a:cxn>
                <a:cxn ang="0">
                  <a:pos x="36" y="20"/>
                </a:cxn>
                <a:cxn ang="0">
                  <a:pos x="31" y="27"/>
                </a:cxn>
                <a:cxn ang="0">
                  <a:pos x="23" y="30"/>
                </a:cxn>
                <a:cxn ang="0">
                  <a:pos x="14" y="30"/>
                </a:cxn>
                <a:cxn ang="0">
                  <a:pos x="5" y="27"/>
                </a:cxn>
                <a:cxn ang="0">
                  <a:pos x="1" y="20"/>
                </a:cxn>
                <a:cxn ang="0">
                  <a:pos x="1" y="12"/>
                </a:cxn>
                <a:cxn ang="0">
                  <a:pos x="5" y="7"/>
                </a:cxn>
                <a:cxn ang="0">
                  <a:pos x="1" y="0"/>
                </a:cxn>
              </a:cxnLst>
              <a:rect l="0" t="0" r="r" b="b"/>
              <a:pathLst>
                <a:path w="51" h="30">
                  <a:moveTo>
                    <a:pt x="18" y="7"/>
                  </a:moveTo>
                  <a:lnTo>
                    <a:pt x="15" y="7"/>
                  </a:lnTo>
                  <a:lnTo>
                    <a:pt x="11" y="8"/>
                  </a:lnTo>
                  <a:lnTo>
                    <a:pt x="9" y="9"/>
                  </a:lnTo>
                  <a:lnTo>
                    <a:pt x="7" y="12"/>
                  </a:lnTo>
                  <a:lnTo>
                    <a:pt x="5" y="15"/>
                  </a:lnTo>
                  <a:lnTo>
                    <a:pt x="7" y="19"/>
                  </a:lnTo>
                  <a:lnTo>
                    <a:pt x="9" y="22"/>
                  </a:lnTo>
                  <a:lnTo>
                    <a:pt x="11" y="23"/>
                  </a:lnTo>
                  <a:lnTo>
                    <a:pt x="15" y="24"/>
                  </a:lnTo>
                  <a:lnTo>
                    <a:pt x="18" y="24"/>
                  </a:lnTo>
                  <a:lnTo>
                    <a:pt x="22" y="24"/>
                  </a:lnTo>
                  <a:lnTo>
                    <a:pt x="26" y="23"/>
                  </a:lnTo>
                  <a:lnTo>
                    <a:pt x="27" y="22"/>
                  </a:lnTo>
                  <a:lnTo>
                    <a:pt x="30" y="19"/>
                  </a:lnTo>
                  <a:lnTo>
                    <a:pt x="31" y="15"/>
                  </a:lnTo>
                  <a:lnTo>
                    <a:pt x="30" y="12"/>
                  </a:lnTo>
                  <a:lnTo>
                    <a:pt x="27" y="9"/>
                  </a:lnTo>
                  <a:lnTo>
                    <a:pt x="26" y="8"/>
                  </a:lnTo>
                  <a:lnTo>
                    <a:pt x="22" y="7"/>
                  </a:lnTo>
                  <a:lnTo>
                    <a:pt x="18" y="7"/>
                  </a:lnTo>
                  <a:close/>
                  <a:moveTo>
                    <a:pt x="1" y="0"/>
                  </a:moveTo>
                  <a:lnTo>
                    <a:pt x="31" y="0"/>
                  </a:lnTo>
                  <a:lnTo>
                    <a:pt x="37" y="0"/>
                  </a:lnTo>
                  <a:lnTo>
                    <a:pt x="41" y="1"/>
                  </a:lnTo>
                  <a:lnTo>
                    <a:pt x="44" y="1"/>
                  </a:lnTo>
                  <a:lnTo>
                    <a:pt x="47" y="4"/>
                  </a:lnTo>
                  <a:lnTo>
                    <a:pt x="49" y="7"/>
                  </a:lnTo>
                  <a:lnTo>
                    <a:pt x="51" y="11"/>
                  </a:lnTo>
                  <a:lnTo>
                    <a:pt x="51" y="16"/>
                  </a:lnTo>
                  <a:lnTo>
                    <a:pt x="51" y="22"/>
                  </a:lnTo>
                  <a:lnTo>
                    <a:pt x="48" y="26"/>
                  </a:lnTo>
                  <a:lnTo>
                    <a:pt x="45" y="29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40" y="23"/>
                  </a:lnTo>
                  <a:lnTo>
                    <a:pt x="42" y="23"/>
                  </a:lnTo>
                  <a:lnTo>
                    <a:pt x="44" y="22"/>
                  </a:lnTo>
                  <a:lnTo>
                    <a:pt x="45" y="19"/>
                  </a:lnTo>
                  <a:lnTo>
                    <a:pt x="45" y="16"/>
                  </a:lnTo>
                  <a:lnTo>
                    <a:pt x="45" y="12"/>
                  </a:lnTo>
                  <a:lnTo>
                    <a:pt x="44" y="9"/>
                  </a:lnTo>
                  <a:lnTo>
                    <a:pt x="42" y="8"/>
                  </a:lnTo>
                  <a:lnTo>
                    <a:pt x="40" y="7"/>
                  </a:lnTo>
                  <a:lnTo>
                    <a:pt x="37" y="7"/>
                  </a:lnTo>
                  <a:lnTo>
                    <a:pt x="33" y="7"/>
                  </a:lnTo>
                  <a:lnTo>
                    <a:pt x="34" y="9"/>
                  </a:lnTo>
                  <a:lnTo>
                    <a:pt x="36" y="12"/>
                  </a:lnTo>
                  <a:lnTo>
                    <a:pt x="37" y="16"/>
                  </a:lnTo>
                  <a:lnTo>
                    <a:pt x="36" y="20"/>
                  </a:lnTo>
                  <a:lnTo>
                    <a:pt x="34" y="23"/>
                  </a:lnTo>
                  <a:lnTo>
                    <a:pt x="31" y="27"/>
                  </a:lnTo>
                  <a:lnTo>
                    <a:pt x="27" y="29"/>
                  </a:lnTo>
                  <a:lnTo>
                    <a:pt x="23" y="30"/>
                  </a:lnTo>
                  <a:lnTo>
                    <a:pt x="19" y="30"/>
                  </a:lnTo>
                  <a:lnTo>
                    <a:pt x="14" y="30"/>
                  </a:lnTo>
                  <a:lnTo>
                    <a:pt x="9" y="29"/>
                  </a:lnTo>
                  <a:lnTo>
                    <a:pt x="5" y="27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3" y="9"/>
                  </a:lnTo>
                  <a:lnTo>
                    <a:pt x="5" y="7"/>
                  </a:lnTo>
                  <a:lnTo>
                    <a:pt x="1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70" name="Freeform 250"/>
            <p:cNvSpPr>
              <a:spLocks noEditPoints="1"/>
            </p:cNvSpPr>
            <p:nvPr/>
          </p:nvSpPr>
          <p:spPr bwMode="auto">
            <a:xfrm>
              <a:off x="3088" y="2347"/>
              <a:ext cx="37" cy="33"/>
            </a:xfrm>
            <a:custGeom>
              <a:avLst/>
              <a:gdLst/>
              <a:ahLst/>
              <a:cxnLst>
                <a:cxn ang="0">
                  <a:pos x="15" y="7"/>
                </a:cxn>
                <a:cxn ang="0">
                  <a:pos x="11" y="7"/>
                </a:cxn>
                <a:cxn ang="0">
                  <a:pos x="9" y="8"/>
                </a:cxn>
                <a:cxn ang="0">
                  <a:pos x="7" y="12"/>
                </a:cxn>
                <a:cxn ang="0">
                  <a:pos x="5" y="16"/>
                </a:cxn>
                <a:cxn ang="0">
                  <a:pos x="7" y="20"/>
                </a:cxn>
                <a:cxn ang="0">
                  <a:pos x="8" y="23"/>
                </a:cxn>
                <a:cxn ang="0">
                  <a:pos x="11" y="26"/>
                </a:cxn>
                <a:cxn ang="0">
                  <a:pos x="15" y="26"/>
                </a:cxn>
                <a:cxn ang="0">
                  <a:pos x="15" y="7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0" y="26"/>
                </a:cxn>
                <a:cxn ang="0">
                  <a:pos x="25" y="25"/>
                </a:cxn>
                <a:cxn ang="0">
                  <a:pos x="29" y="23"/>
                </a:cxn>
                <a:cxn ang="0">
                  <a:pos x="31" y="19"/>
                </a:cxn>
                <a:cxn ang="0">
                  <a:pos x="31" y="15"/>
                </a:cxn>
                <a:cxn ang="0">
                  <a:pos x="31" y="12"/>
                </a:cxn>
                <a:cxn ang="0">
                  <a:pos x="30" y="9"/>
                </a:cxn>
                <a:cxn ang="0">
                  <a:pos x="29" y="8"/>
                </a:cxn>
                <a:cxn ang="0">
                  <a:pos x="26" y="7"/>
                </a:cxn>
                <a:cxn ang="0">
                  <a:pos x="26" y="0"/>
                </a:cxn>
                <a:cxn ang="0">
                  <a:pos x="31" y="3"/>
                </a:cxn>
                <a:cxn ang="0">
                  <a:pos x="34" y="5"/>
                </a:cxn>
                <a:cxn ang="0">
                  <a:pos x="37" y="9"/>
                </a:cxn>
                <a:cxn ang="0">
                  <a:pos x="37" y="16"/>
                </a:cxn>
                <a:cxn ang="0">
                  <a:pos x="37" y="20"/>
                </a:cxn>
                <a:cxn ang="0">
                  <a:pos x="36" y="25"/>
                </a:cxn>
                <a:cxn ang="0">
                  <a:pos x="33" y="29"/>
                </a:cxn>
                <a:cxn ang="0">
                  <a:pos x="29" y="30"/>
                </a:cxn>
                <a:cxn ang="0">
                  <a:pos x="25" y="33"/>
                </a:cxn>
                <a:cxn ang="0">
                  <a:pos x="19" y="33"/>
                </a:cxn>
                <a:cxn ang="0">
                  <a:pos x="14" y="33"/>
                </a:cxn>
                <a:cxn ang="0">
                  <a:pos x="9" y="30"/>
                </a:cxn>
                <a:cxn ang="0">
                  <a:pos x="5" y="29"/>
                </a:cxn>
                <a:cxn ang="0">
                  <a:pos x="3" y="25"/>
                </a:cxn>
                <a:cxn ang="0">
                  <a:pos x="1" y="20"/>
                </a:cxn>
                <a:cxn ang="0">
                  <a:pos x="0" y="16"/>
                </a:cxn>
                <a:cxn ang="0">
                  <a:pos x="1" y="12"/>
                </a:cxn>
                <a:cxn ang="0">
                  <a:pos x="3" y="8"/>
                </a:cxn>
                <a:cxn ang="0">
                  <a:pos x="5" y="4"/>
                </a:cxn>
                <a:cxn ang="0">
                  <a:pos x="8" y="1"/>
                </a:cxn>
                <a:cxn ang="0">
                  <a:pos x="14" y="0"/>
                </a:cxn>
                <a:cxn ang="0">
                  <a:pos x="19" y="0"/>
                </a:cxn>
              </a:cxnLst>
              <a:rect l="0" t="0" r="r" b="b"/>
              <a:pathLst>
                <a:path w="37" h="33">
                  <a:moveTo>
                    <a:pt x="15" y="7"/>
                  </a:moveTo>
                  <a:lnTo>
                    <a:pt x="11" y="7"/>
                  </a:lnTo>
                  <a:lnTo>
                    <a:pt x="9" y="8"/>
                  </a:lnTo>
                  <a:lnTo>
                    <a:pt x="7" y="12"/>
                  </a:lnTo>
                  <a:lnTo>
                    <a:pt x="5" y="16"/>
                  </a:lnTo>
                  <a:lnTo>
                    <a:pt x="7" y="20"/>
                  </a:lnTo>
                  <a:lnTo>
                    <a:pt x="8" y="23"/>
                  </a:lnTo>
                  <a:lnTo>
                    <a:pt x="11" y="26"/>
                  </a:lnTo>
                  <a:lnTo>
                    <a:pt x="15" y="26"/>
                  </a:lnTo>
                  <a:lnTo>
                    <a:pt x="15" y="7"/>
                  </a:lnTo>
                  <a:close/>
                  <a:moveTo>
                    <a:pt x="19" y="0"/>
                  </a:moveTo>
                  <a:lnTo>
                    <a:pt x="20" y="0"/>
                  </a:lnTo>
                  <a:lnTo>
                    <a:pt x="20" y="26"/>
                  </a:lnTo>
                  <a:lnTo>
                    <a:pt x="25" y="25"/>
                  </a:lnTo>
                  <a:lnTo>
                    <a:pt x="29" y="23"/>
                  </a:lnTo>
                  <a:lnTo>
                    <a:pt x="31" y="19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6" y="7"/>
                  </a:lnTo>
                  <a:lnTo>
                    <a:pt x="26" y="0"/>
                  </a:lnTo>
                  <a:lnTo>
                    <a:pt x="31" y="3"/>
                  </a:lnTo>
                  <a:lnTo>
                    <a:pt x="34" y="5"/>
                  </a:lnTo>
                  <a:lnTo>
                    <a:pt x="37" y="9"/>
                  </a:lnTo>
                  <a:lnTo>
                    <a:pt x="37" y="16"/>
                  </a:lnTo>
                  <a:lnTo>
                    <a:pt x="37" y="20"/>
                  </a:lnTo>
                  <a:lnTo>
                    <a:pt x="36" y="25"/>
                  </a:lnTo>
                  <a:lnTo>
                    <a:pt x="33" y="29"/>
                  </a:lnTo>
                  <a:lnTo>
                    <a:pt x="29" y="30"/>
                  </a:lnTo>
                  <a:lnTo>
                    <a:pt x="25" y="33"/>
                  </a:lnTo>
                  <a:lnTo>
                    <a:pt x="19" y="33"/>
                  </a:lnTo>
                  <a:lnTo>
                    <a:pt x="14" y="33"/>
                  </a:lnTo>
                  <a:lnTo>
                    <a:pt x="9" y="30"/>
                  </a:lnTo>
                  <a:lnTo>
                    <a:pt x="5" y="29"/>
                  </a:lnTo>
                  <a:lnTo>
                    <a:pt x="3" y="25"/>
                  </a:lnTo>
                  <a:lnTo>
                    <a:pt x="1" y="20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3" y="8"/>
                  </a:lnTo>
                  <a:lnTo>
                    <a:pt x="5" y="4"/>
                  </a:lnTo>
                  <a:lnTo>
                    <a:pt x="8" y="1"/>
                  </a:lnTo>
                  <a:lnTo>
                    <a:pt x="14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71" name="Freeform 251"/>
            <p:cNvSpPr>
              <a:spLocks/>
            </p:cNvSpPr>
            <p:nvPr/>
          </p:nvSpPr>
          <p:spPr bwMode="auto">
            <a:xfrm>
              <a:off x="3088" y="2321"/>
              <a:ext cx="37" cy="1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1"/>
                </a:cxn>
                <a:cxn ang="0">
                  <a:pos x="7" y="4"/>
                </a:cxn>
                <a:cxn ang="0">
                  <a:pos x="5" y="5"/>
                </a:cxn>
                <a:cxn ang="0">
                  <a:pos x="7" y="7"/>
                </a:cxn>
                <a:cxn ang="0">
                  <a:pos x="7" y="8"/>
                </a:cxn>
                <a:cxn ang="0">
                  <a:pos x="8" y="9"/>
                </a:cxn>
                <a:cxn ang="0">
                  <a:pos x="11" y="11"/>
                </a:cxn>
                <a:cxn ang="0">
                  <a:pos x="14" y="11"/>
                </a:cxn>
                <a:cxn ang="0">
                  <a:pos x="18" y="12"/>
                </a:cxn>
                <a:cxn ang="0">
                  <a:pos x="37" y="12"/>
                </a:cxn>
                <a:cxn ang="0">
                  <a:pos x="37" y="18"/>
                </a:cxn>
                <a:cxn ang="0">
                  <a:pos x="1" y="18"/>
                </a:cxn>
                <a:cxn ang="0">
                  <a:pos x="1" y="12"/>
                </a:cxn>
                <a:cxn ang="0">
                  <a:pos x="5" y="12"/>
                </a:cxn>
                <a:cxn ang="0">
                  <a:pos x="3" y="11"/>
                </a:cxn>
                <a:cxn ang="0">
                  <a:pos x="1" y="9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1" y="2"/>
                </a:cxn>
                <a:cxn ang="0">
                  <a:pos x="3" y="0"/>
                </a:cxn>
              </a:cxnLst>
              <a:rect l="0" t="0" r="r" b="b"/>
              <a:pathLst>
                <a:path w="37" h="18">
                  <a:moveTo>
                    <a:pt x="3" y="0"/>
                  </a:moveTo>
                  <a:lnTo>
                    <a:pt x="8" y="1"/>
                  </a:lnTo>
                  <a:lnTo>
                    <a:pt x="7" y="4"/>
                  </a:lnTo>
                  <a:lnTo>
                    <a:pt x="5" y="5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9"/>
                  </a:lnTo>
                  <a:lnTo>
                    <a:pt x="11" y="11"/>
                  </a:lnTo>
                  <a:lnTo>
                    <a:pt x="14" y="11"/>
                  </a:lnTo>
                  <a:lnTo>
                    <a:pt x="18" y="12"/>
                  </a:lnTo>
                  <a:lnTo>
                    <a:pt x="37" y="12"/>
                  </a:lnTo>
                  <a:lnTo>
                    <a:pt x="37" y="18"/>
                  </a:lnTo>
                  <a:lnTo>
                    <a:pt x="1" y="18"/>
                  </a:lnTo>
                  <a:lnTo>
                    <a:pt x="1" y="12"/>
                  </a:lnTo>
                  <a:lnTo>
                    <a:pt x="5" y="12"/>
                  </a:lnTo>
                  <a:lnTo>
                    <a:pt x="3" y="11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72" name="Freeform 252"/>
            <p:cNvSpPr>
              <a:spLocks noEditPoints="1"/>
            </p:cNvSpPr>
            <p:nvPr/>
          </p:nvSpPr>
          <p:spPr bwMode="auto">
            <a:xfrm>
              <a:off x="3088" y="2286"/>
              <a:ext cx="37" cy="33"/>
            </a:xfrm>
            <a:custGeom>
              <a:avLst/>
              <a:gdLst/>
              <a:ahLst/>
              <a:cxnLst>
                <a:cxn ang="0">
                  <a:pos x="15" y="7"/>
                </a:cxn>
                <a:cxn ang="0">
                  <a:pos x="11" y="7"/>
                </a:cxn>
                <a:cxn ang="0">
                  <a:pos x="9" y="9"/>
                </a:cxn>
                <a:cxn ang="0">
                  <a:pos x="7" y="13"/>
                </a:cxn>
                <a:cxn ang="0">
                  <a:pos x="5" y="17"/>
                </a:cxn>
                <a:cxn ang="0">
                  <a:pos x="7" y="20"/>
                </a:cxn>
                <a:cxn ang="0">
                  <a:pos x="8" y="24"/>
                </a:cxn>
                <a:cxn ang="0">
                  <a:pos x="11" y="25"/>
                </a:cxn>
                <a:cxn ang="0">
                  <a:pos x="15" y="26"/>
                </a:cxn>
                <a:cxn ang="0">
                  <a:pos x="15" y="7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0" y="26"/>
                </a:cxn>
                <a:cxn ang="0">
                  <a:pos x="25" y="25"/>
                </a:cxn>
                <a:cxn ang="0">
                  <a:pos x="29" y="24"/>
                </a:cxn>
                <a:cxn ang="0">
                  <a:pos x="31" y="20"/>
                </a:cxn>
                <a:cxn ang="0">
                  <a:pos x="31" y="15"/>
                </a:cxn>
                <a:cxn ang="0">
                  <a:pos x="31" y="13"/>
                </a:cxn>
                <a:cxn ang="0">
                  <a:pos x="30" y="10"/>
                </a:cxn>
                <a:cxn ang="0">
                  <a:pos x="29" y="9"/>
                </a:cxn>
                <a:cxn ang="0">
                  <a:pos x="26" y="7"/>
                </a:cxn>
                <a:cxn ang="0">
                  <a:pos x="26" y="0"/>
                </a:cxn>
                <a:cxn ang="0">
                  <a:pos x="31" y="3"/>
                </a:cxn>
                <a:cxn ang="0">
                  <a:pos x="34" y="6"/>
                </a:cxn>
                <a:cxn ang="0">
                  <a:pos x="37" y="10"/>
                </a:cxn>
                <a:cxn ang="0">
                  <a:pos x="37" y="15"/>
                </a:cxn>
                <a:cxn ang="0">
                  <a:pos x="37" y="21"/>
                </a:cxn>
                <a:cxn ang="0">
                  <a:pos x="36" y="25"/>
                </a:cxn>
                <a:cxn ang="0">
                  <a:pos x="33" y="28"/>
                </a:cxn>
                <a:cxn ang="0">
                  <a:pos x="29" y="31"/>
                </a:cxn>
                <a:cxn ang="0">
                  <a:pos x="25" y="32"/>
                </a:cxn>
                <a:cxn ang="0">
                  <a:pos x="19" y="33"/>
                </a:cxn>
                <a:cxn ang="0">
                  <a:pos x="14" y="32"/>
                </a:cxn>
                <a:cxn ang="0">
                  <a:pos x="9" y="31"/>
                </a:cxn>
                <a:cxn ang="0">
                  <a:pos x="5" y="28"/>
                </a:cxn>
                <a:cxn ang="0">
                  <a:pos x="3" y="25"/>
                </a:cxn>
                <a:cxn ang="0">
                  <a:pos x="1" y="21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3" y="9"/>
                </a:cxn>
                <a:cxn ang="0">
                  <a:pos x="5" y="4"/>
                </a:cxn>
                <a:cxn ang="0">
                  <a:pos x="8" y="2"/>
                </a:cxn>
                <a:cxn ang="0">
                  <a:pos x="14" y="0"/>
                </a:cxn>
                <a:cxn ang="0">
                  <a:pos x="19" y="0"/>
                </a:cxn>
              </a:cxnLst>
              <a:rect l="0" t="0" r="r" b="b"/>
              <a:pathLst>
                <a:path w="37" h="33">
                  <a:moveTo>
                    <a:pt x="15" y="7"/>
                  </a:moveTo>
                  <a:lnTo>
                    <a:pt x="11" y="7"/>
                  </a:lnTo>
                  <a:lnTo>
                    <a:pt x="9" y="9"/>
                  </a:lnTo>
                  <a:lnTo>
                    <a:pt x="7" y="13"/>
                  </a:lnTo>
                  <a:lnTo>
                    <a:pt x="5" y="17"/>
                  </a:lnTo>
                  <a:lnTo>
                    <a:pt x="7" y="20"/>
                  </a:lnTo>
                  <a:lnTo>
                    <a:pt x="8" y="24"/>
                  </a:lnTo>
                  <a:lnTo>
                    <a:pt x="11" y="25"/>
                  </a:lnTo>
                  <a:lnTo>
                    <a:pt x="15" y="26"/>
                  </a:lnTo>
                  <a:lnTo>
                    <a:pt x="15" y="7"/>
                  </a:lnTo>
                  <a:close/>
                  <a:moveTo>
                    <a:pt x="19" y="0"/>
                  </a:moveTo>
                  <a:lnTo>
                    <a:pt x="20" y="0"/>
                  </a:lnTo>
                  <a:lnTo>
                    <a:pt x="20" y="26"/>
                  </a:lnTo>
                  <a:lnTo>
                    <a:pt x="25" y="25"/>
                  </a:lnTo>
                  <a:lnTo>
                    <a:pt x="29" y="24"/>
                  </a:lnTo>
                  <a:lnTo>
                    <a:pt x="31" y="20"/>
                  </a:lnTo>
                  <a:lnTo>
                    <a:pt x="31" y="15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9"/>
                  </a:lnTo>
                  <a:lnTo>
                    <a:pt x="26" y="7"/>
                  </a:lnTo>
                  <a:lnTo>
                    <a:pt x="26" y="0"/>
                  </a:lnTo>
                  <a:lnTo>
                    <a:pt x="31" y="3"/>
                  </a:lnTo>
                  <a:lnTo>
                    <a:pt x="34" y="6"/>
                  </a:lnTo>
                  <a:lnTo>
                    <a:pt x="37" y="10"/>
                  </a:lnTo>
                  <a:lnTo>
                    <a:pt x="37" y="15"/>
                  </a:lnTo>
                  <a:lnTo>
                    <a:pt x="37" y="21"/>
                  </a:lnTo>
                  <a:lnTo>
                    <a:pt x="36" y="25"/>
                  </a:lnTo>
                  <a:lnTo>
                    <a:pt x="33" y="28"/>
                  </a:lnTo>
                  <a:lnTo>
                    <a:pt x="29" y="31"/>
                  </a:lnTo>
                  <a:lnTo>
                    <a:pt x="25" y="32"/>
                  </a:lnTo>
                  <a:lnTo>
                    <a:pt x="19" y="33"/>
                  </a:lnTo>
                  <a:lnTo>
                    <a:pt x="14" y="32"/>
                  </a:lnTo>
                  <a:lnTo>
                    <a:pt x="9" y="31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9"/>
                  </a:lnTo>
                  <a:lnTo>
                    <a:pt x="5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73" name="Freeform 253"/>
            <p:cNvSpPr>
              <a:spLocks noEditPoints="1"/>
            </p:cNvSpPr>
            <p:nvPr/>
          </p:nvSpPr>
          <p:spPr bwMode="auto">
            <a:xfrm>
              <a:off x="3075" y="2251"/>
              <a:ext cx="50" cy="30"/>
            </a:xfrm>
            <a:custGeom>
              <a:avLst/>
              <a:gdLst/>
              <a:ahLst/>
              <a:cxnLst>
                <a:cxn ang="0">
                  <a:pos x="32" y="6"/>
                </a:cxn>
                <a:cxn ang="0">
                  <a:pos x="28" y="6"/>
                </a:cxn>
                <a:cxn ang="0">
                  <a:pos x="25" y="6"/>
                </a:cxn>
                <a:cxn ang="0">
                  <a:pos x="22" y="9"/>
                </a:cxn>
                <a:cxn ang="0">
                  <a:pos x="20" y="12"/>
                </a:cxn>
                <a:cxn ang="0">
                  <a:pos x="18" y="15"/>
                </a:cxn>
                <a:cxn ang="0">
                  <a:pos x="20" y="19"/>
                </a:cxn>
                <a:cxn ang="0">
                  <a:pos x="22" y="22"/>
                </a:cxn>
                <a:cxn ang="0">
                  <a:pos x="24" y="23"/>
                </a:cxn>
                <a:cxn ang="0">
                  <a:pos x="28" y="23"/>
                </a:cxn>
                <a:cxn ang="0">
                  <a:pos x="32" y="24"/>
                </a:cxn>
                <a:cxn ang="0">
                  <a:pos x="36" y="23"/>
                </a:cxn>
                <a:cxn ang="0">
                  <a:pos x="39" y="23"/>
                </a:cxn>
                <a:cxn ang="0">
                  <a:pos x="42" y="22"/>
                </a:cxn>
                <a:cxn ang="0">
                  <a:pos x="44" y="19"/>
                </a:cxn>
                <a:cxn ang="0">
                  <a:pos x="44" y="15"/>
                </a:cxn>
                <a:cxn ang="0">
                  <a:pos x="44" y="12"/>
                </a:cxn>
                <a:cxn ang="0">
                  <a:pos x="42" y="8"/>
                </a:cxn>
                <a:cxn ang="0">
                  <a:pos x="39" y="6"/>
                </a:cxn>
                <a:cxn ang="0">
                  <a:pos x="36" y="6"/>
                </a:cxn>
                <a:cxn ang="0">
                  <a:pos x="32" y="6"/>
                </a:cxn>
                <a:cxn ang="0">
                  <a:pos x="0" y="0"/>
                </a:cxn>
                <a:cxn ang="0">
                  <a:pos x="50" y="0"/>
                </a:cxn>
                <a:cxn ang="0">
                  <a:pos x="50" y="6"/>
                </a:cxn>
                <a:cxn ang="0">
                  <a:pos x="44" y="6"/>
                </a:cxn>
                <a:cxn ang="0">
                  <a:pos x="47" y="8"/>
                </a:cxn>
                <a:cxn ang="0">
                  <a:pos x="50" y="12"/>
                </a:cxn>
                <a:cxn ang="0">
                  <a:pos x="50" y="16"/>
                </a:cxn>
                <a:cxn ang="0">
                  <a:pos x="50" y="19"/>
                </a:cxn>
                <a:cxn ang="0">
                  <a:pos x="49" y="23"/>
                </a:cxn>
                <a:cxn ang="0">
                  <a:pos x="44" y="26"/>
                </a:cxn>
                <a:cxn ang="0">
                  <a:pos x="42" y="28"/>
                </a:cxn>
                <a:cxn ang="0">
                  <a:pos x="38" y="30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2" y="28"/>
                </a:cxn>
                <a:cxn ang="0">
                  <a:pos x="18" y="26"/>
                </a:cxn>
                <a:cxn ang="0">
                  <a:pos x="16" y="23"/>
                </a:cxn>
                <a:cxn ang="0">
                  <a:pos x="14" y="20"/>
                </a:cxn>
                <a:cxn ang="0">
                  <a:pos x="13" y="16"/>
                </a:cxn>
                <a:cxn ang="0">
                  <a:pos x="14" y="12"/>
                </a:cxn>
                <a:cxn ang="0">
                  <a:pos x="14" y="11"/>
                </a:cxn>
                <a:cxn ang="0">
                  <a:pos x="17" y="8"/>
                </a:cxn>
                <a:cxn ang="0">
                  <a:pos x="18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50" h="30">
                  <a:moveTo>
                    <a:pt x="32" y="6"/>
                  </a:moveTo>
                  <a:lnTo>
                    <a:pt x="28" y="6"/>
                  </a:lnTo>
                  <a:lnTo>
                    <a:pt x="25" y="6"/>
                  </a:lnTo>
                  <a:lnTo>
                    <a:pt x="22" y="9"/>
                  </a:lnTo>
                  <a:lnTo>
                    <a:pt x="20" y="12"/>
                  </a:lnTo>
                  <a:lnTo>
                    <a:pt x="18" y="15"/>
                  </a:lnTo>
                  <a:lnTo>
                    <a:pt x="20" y="19"/>
                  </a:lnTo>
                  <a:lnTo>
                    <a:pt x="22" y="22"/>
                  </a:lnTo>
                  <a:lnTo>
                    <a:pt x="24" y="23"/>
                  </a:lnTo>
                  <a:lnTo>
                    <a:pt x="28" y="23"/>
                  </a:lnTo>
                  <a:lnTo>
                    <a:pt x="32" y="24"/>
                  </a:lnTo>
                  <a:lnTo>
                    <a:pt x="36" y="23"/>
                  </a:lnTo>
                  <a:lnTo>
                    <a:pt x="39" y="23"/>
                  </a:lnTo>
                  <a:lnTo>
                    <a:pt x="42" y="22"/>
                  </a:lnTo>
                  <a:lnTo>
                    <a:pt x="44" y="19"/>
                  </a:lnTo>
                  <a:lnTo>
                    <a:pt x="44" y="15"/>
                  </a:lnTo>
                  <a:lnTo>
                    <a:pt x="44" y="12"/>
                  </a:lnTo>
                  <a:lnTo>
                    <a:pt x="42" y="8"/>
                  </a:lnTo>
                  <a:lnTo>
                    <a:pt x="39" y="6"/>
                  </a:lnTo>
                  <a:lnTo>
                    <a:pt x="36" y="6"/>
                  </a:lnTo>
                  <a:lnTo>
                    <a:pt x="32" y="6"/>
                  </a:lnTo>
                  <a:close/>
                  <a:moveTo>
                    <a:pt x="0" y="0"/>
                  </a:moveTo>
                  <a:lnTo>
                    <a:pt x="50" y="0"/>
                  </a:lnTo>
                  <a:lnTo>
                    <a:pt x="50" y="6"/>
                  </a:lnTo>
                  <a:lnTo>
                    <a:pt x="44" y="6"/>
                  </a:lnTo>
                  <a:lnTo>
                    <a:pt x="47" y="8"/>
                  </a:lnTo>
                  <a:lnTo>
                    <a:pt x="50" y="12"/>
                  </a:lnTo>
                  <a:lnTo>
                    <a:pt x="50" y="16"/>
                  </a:lnTo>
                  <a:lnTo>
                    <a:pt x="50" y="19"/>
                  </a:lnTo>
                  <a:lnTo>
                    <a:pt x="49" y="23"/>
                  </a:lnTo>
                  <a:lnTo>
                    <a:pt x="44" y="26"/>
                  </a:lnTo>
                  <a:lnTo>
                    <a:pt x="42" y="28"/>
                  </a:lnTo>
                  <a:lnTo>
                    <a:pt x="38" y="30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2" y="28"/>
                  </a:lnTo>
                  <a:lnTo>
                    <a:pt x="18" y="26"/>
                  </a:lnTo>
                  <a:lnTo>
                    <a:pt x="16" y="23"/>
                  </a:lnTo>
                  <a:lnTo>
                    <a:pt x="14" y="20"/>
                  </a:lnTo>
                  <a:lnTo>
                    <a:pt x="13" y="16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7" y="8"/>
                  </a:lnTo>
                  <a:lnTo>
                    <a:pt x="18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74" name="Freeform 254"/>
            <p:cNvSpPr>
              <a:spLocks/>
            </p:cNvSpPr>
            <p:nvPr/>
          </p:nvSpPr>
          <p:spPr bwMode="auto">
            <a:xfrm>
              <a:off x="3075" y="2226"/>
              <a:ext cx="50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15"/>
                </a:cxn>
                <a:cxn ang="0">
                  <a:pos x="50" y="19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50" h="19">
                  <a:moveTo>
                    <a:pt x="0" y="0"/>
                  </a:moveTo>
                  <a:lnTo>
                    <a:pt x="50" y="15"/>
                  </a:lnTo>
                  <a:lnTo>
                    <a:pt x="50" y="19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75" name="Freeform 255"/>
            <p:cNvSpPr>
              <a:spLocks noEditPoints="1"/>
            </p:cNvSpPr>
            <p:nvPr/>
          </p:nvSpPr>
          <p:spPr bwMode="auto">
            <a:xfrm>
              <a:off x="3088" y="2191"/>
              <a:ext cx="37" cy="32"/>
            </a:xfrm>
            <a:custGeom>
              <a:avLst/>
              <a:gdLst/>
              <a:ahLst/>
              <a:cxnLst>
                <a:cxn ang="0">
                  <a:pos x="20" y="13"/>
                </a:cxn>
                <a:cxn ang="0">
                  <a:pos x="22" y="21"/>
                </a:cxn>
                <a:cxn ang="0">
                  <a:pos x="25" y="25"/>
                </a:cxn>
                <a:cxn ang="0">
                  <a:pos x="29" y="25"/>
                </a:cxn>
                <a:cxn ang="0">
                  <a:pos x="31" y="22"/>
                </a:cxn>
                <a:cxn ang="0">
                  <a:pos x="31" y="17"/>
                </a:cxn>
                <a:cxn ang="0">
                  <a:pos x="29" y="11"/>
                </a:cxn>
                <a:cxn ang="0">
                  <a:pos x="25" y="10"/>
                </a:cxn>
                <a:cxn ang="0">
                  <a:pos x="19" y="10"/>
                </a:cxn>
                <a:cxn ang="0">
                  <a:pos x="37" y="7"/>
                </a:cxn>
                <a:cxn ang="0">
                  <a:pos x="33" y="9"/>
                </a:cxn>
                <a:cxn ang="0">
                  <a:pos x="36" y="16"/>
                </a:cxn>
                <a:cxn ang="0">
                  <a:pos x="37" y="21"/>
                </a:cxn>
                <a:cxn ang="0">
                  <a:pos x="34" y="29"/>
                </a:cxn>
                <a:cxn ang="0">
                  <a:pos x="27" y="32"/>
                </a:cxn>
                <a:cxn ang="0">
                  <a:pos x="22" y="31"/>
                </a:cxn>
                <a:cxn ang="0">
                  <a:pos x="19" y="28"/>
                </a:cxn>
                <a:cxn ang="0">
                  <a:pos x="16" y="22"/>
                </a:cxn>
                <a:cxn ang="0">
                  <a:pos x="15" y="14"/>
                </a:cxn>
                <a:cxn ang="0">
                  <a:pos x="12" y="10"/>
                </a:cxn>
                <a:cxn ang="0">
                  <a:pos x="8" y="11"/>
                </a:cxn>
                <a:cxn ang="0">
                  <a:pos x="5" y="17"/>
                </a:cxn>
                <a:cxn ang="0">
                  <a:pos x="7" y="22"/>
                </a:cxn>
                <a:cxn ang="0">
                  <a:pos x="12" y="25"/>
                </a:cxn>
                <a:cxn ang="0">
                  <a:pos x="8" y="31"/>
                </a:cxn>
                <a:cxn ang="0">
                  <a:pos x="3" y="27"/>
                </a:cxn>
                <a:cxn ang="0">
                  <a:pos x="0" y="20"/>
                </a:cxn>
                <a:cxn ang="0">
                  <a:pos x="0" y="11"/>
                </a:cxn>
                <a:cxn ang="0">
                  <a:pos x="3" y="6"/>
                </a:cxn>
                <a:cxn ang="0">
                  <a:pos x="5" y="3"/>
                </a:cxn>
                <a:cxn ang="0">
                  <a:pos x="11" y="2"/>
                </a:cxn>
                <a:cxn ang="0">
                  <a:pos x="20" y="2"/>
                </a:cxn>
                <a:cxn ang="0">
                  <a:pos x="29" y="2"/>
                </a:cxn>
                <a:cxn ang="0">
                  <a:pos x="37" y="0"/>
                </a:cxn>
              </a:cxnLst>
              <a:rect l="0" t="0" r="r" b="b"/>
              <a:pathLst>
                <a:path w="37" h="32">
                  <a:moveTo>
                    <a:pt x="19" y="10"/>
                  </a:moveTo>
                  <a:lnTo>
                    <a:pt x="20" y="13"/>
                  </a:lnTo>
                  <a:lnTo>
                    <a:pt x="22" y="18"/>
                  </a:lnTo>
                  <a:lnTo>
                    <a:pt x="22" y="21"/>
                  </a:lnTo>
                  <a:lnTo>
                    <a:pt x="22" y="22"/>
                  </a:lnTo>
                  <a:lnTo>
                    <a:pt x="25" y="25"/>
                  </a:lnTo>
                  <a:lnTo>
                    <a:pt x="27" y="27"/>
                  </a:lnTo>
                  <a:lnTo>
                    <a:pt x="29" y="25"/>
                  </a:lnTo>
                  <a:lnTo>
                    <a:pt x="30" y="24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7"/>
                  </a:lnTo>
                  <a:lnTo>
                    <a:pt x="30" y="14"/>
                  </a:lnTo>
                  <a:lnTo>
                    <a:pt x="29" y="11"/>
                  </a:lnTo>
                  <a:lnTo>
                    <a:pt x="26" y="10"/>
                  </a:lnTo>
                  <a:lnTo>
                    <a:pt x="25" y="10"/>
                  </a:lnTo>
                  <a:lnTo>
                    <a:pt x="22" y="10"/>
                  </a:lnTo>
                  <a:lnTo>
                    <a:pt x="19" y="10"/>
                  </a:lnTo>
                  <a:close/>
                  <a:moveTo>
                    <a:pt x="37" y="0"/>
                  </a:moveTo>
                  <a:lnTo>
                    <a:pt x="37" y="7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4" y="11"/>
                  </a:lnTo>
                  <a:lnTo>
                    <a:pt x="36" y="16"/>
                  </a:lnTo>
                  <a:lnTo>
                    <a:pt x="37" y="18"/>
                  </a:lnTo>
                  <a:lnTo>
                    <a:pt x="37" y="21"/>
                  </a:lnTo>
                  <a:lnTo>
                    <a:pt x="37" y="27"/>
                  </a:lnTo>
                  <a:lnTo>
                    <a:pt x="34" y="29"/>
                  </a:lnTo>
                  <a:lnTo>
                    <a:pt x="31" y="32"/>
                  </a:lnTo>
                  <a:lnTo>
                    <a:pt x="27" y="32"/>
                  </a:lnTo>
                  <a:lnTo>
                    <a:pt x="25" y="32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19" y="28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16" y="20"/>
                  </a:lnTo>
                  <a:lnTo>
                    <a:pt x="15" y="14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7" y="14"/>
                  </a:lnTo>
                  <a:lnTo>
                    <a:pt x="5" y="17"/>
                  </a:lnTo>
                  <a:lnTo>
                    <a:pt x="7" y="20"/>
                  </a:lnTo>
                  <a:lnTo>
                    <a:pt x="7" y="22"/>
                  </a:lnTo>
                  <a:lnTo>
                    <a:pt x="9" y="24"/>
                  </a:lnTo>
                  <a:lnTo>
                    <a:pt x="12" y="25"/>
                  </a:lnTo>
                  <a:lnTo>
                    <a:pt x="11" y="32"/>
                  </a:lnTo>
                  <a:lnTo>
                    <a:pt x="8" y="31"/>
                  </a:lnTo>
                  <a:lnTo>
                    <a:pt x="5" y="29"/>
                  </a:lnTo>
                  <a:lnTo>
                    <a:pt x="3" y="27"/>
                  </a:lnTo>
                  <a:lnTo>
                    <a:pt x="1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3"/>
                  </a:lnTo>
                  <a:lnTo>
                    <a:pt x="8" y="3"/>
                  </a:lnTo>
                  <a:lnTo>
                    <a:pt x="11" y="2"/>
                  </a:lnTo>
                  <a:lnTo>
                    <a:pt x="14" y="2"/>
                  </a:lnTo>
                  <a:lnTo>
                    <a:pt x="20" y="2"/>
                  </a:lnTo>
                  <a:lnTo>
                    <a:pt x="26" y="2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76" name="Rectangle 256"/>
            <p:cNvSpPr>
              <a:spLocks noChangeArrowheads="1"/>
            </p:cNvSpPr>
            <p:nvPr/>
          </p:nvSpPr>
          <p:spPr bwMode="auto">
            <a:xfrm>
              <a:off x="3075" y="2176"/>
              <a:ext cx="50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77" name="Rectangle 257"/>
            <p:cNvSpPr>
              <a:spLocks noChangeArrowheads="1"/>
            </p:cNvSpPr>
            <p:nvPr/>
          </p:nvSpPr>
          <p:spPr bwMode="auto">
            <a:xfrm>
              <a:off x="3075" y="2163"/>
              <a:ext cx="50" cy="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78" name="Line 258"/>
            <p:cNvSpPr>
              <a:spLocks noChangeShapeType="1"/>
            </p:cNvSpPr>
            <p:nvPr/>
          </p:nvSpPr>
          <p:spPr bwMode="auto">
            <a:xfrm flipH="1">
              <a:off x="3234" y="3825"/>
              <a:ext cx="5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79" name="Line 259"/>
            <p:cNvSpPr>
              <a:spLocks noChangeShapeType="1"/>
            </p:cNvSpPr>
            <p:nvPr/>
          </p:nvSpPr>
          <p:spPr bwMode="auto">
            <a:xfrm flipH="1">
              <a:off x="3234" y="3770"/>
              <a:ext cx="2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80" name="Line 260"/>
            <p:cNvSpPr>
              <a:spLocks noChangeShapeType="1"/>
            </p:cNvSpPr>
            <p:nvPr/>
          </p:nvSpPr>
          <p:spPr bwMode="auto">
            <a:xfrm flipH="1">
              <a:off x="3234" y="3713"/>
              <a:ext cx="2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81" name="Line 261"/>
            <p:cNvSpPr>
              <a:spLocks noChangeShapeType="1"/>
            </p:cNvSpPr>
            <p:nvPr/>
          </p:nvSpPr>
          <p:spPr bwMode="auto">
            <a:xfrm flipH="1">
              <a:off x="3234" y="3657"/>
              <a:ext cx="2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82" name="Line 262"/>
            <p:cNvSpPr>
              <a:spLocks noChangeShapeType="1"/>
            </p:cNvSpPr>
            <p:nvPr/>
          </p:nvSpPr>
          <p:spPr bwMode="auto">
            <a:xfrm flipH="1">
              <a:off x="3234" y="3603"/>
              <a:ext cx="5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83" name="Line 263"/>
            <p:cNvSpPr>
              <a:spLocks noChangeShapeType="1"/>
            </p:cNvSpPr>
            <p:nvPr/>
          </p:nvSpPr>
          <p:spPr bwMode="auto">
            <a:xfrm flipH="1">
              <a:off x="3234" y="3547"/>
              <a:ext cx="2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84" name="Line 264"/>
            <p:cNvSpPr>
              <a:spLocks noChangeShapeType="1"/>
            </p:cNvSpPr>
            <p:nvPr/>
          </p:nvSpPr>
          <p:spPr bwMode="auto">
            <a:xfrm flipH="1">
              <a:off x="3234" y="3491"/>
              <a:ext cx="2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85" name="Line 265"/>
            <p:cNvSpPr>
              <a:spLocks noChangeShapeType="1"/>
            </p:cNvSpPr>
            <p:nvPr/>
          </p:nvSpPr>
          <p:spPr bwMode="auto">
            <a:xfrm flipH="1">
              <a:off x="3234" y="3437"/>
              <a:ext cx="2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86" name="Line 266"/>
            <p:cNvSpPr>
              <a:spLocks noChangeShapeType="1"/>
            </p:cNvSpPr>
            <p:nvPr/>
          </p:nvSpPr>
          <p:spPr bwMode="auto">
            <a:xfrm flipH="1">
              <a:off x="3234" y="3381"/>
              <a:ext cx="5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87" name="Line 267"/>
            <p:cNvSpPr>
              <a:spLocks noChangeShapeType="1"/>
            </p:cNvSpPr>
            <p:nvPr/>
          </p:nvSpPr>
          <p:spPr bwMode="auto">
            <a:xfrm flipH="1">
              <a:off x="3234" y="3326"/>
              <a:ext cx="2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88" name="Line 268"/>
            <p:cNvSpPr>
              <a:spLocks noChangeShapeType="1"/>
            </p:cNvSpPr>
            <p:nvPr/>
          </p:nvSpPr>
          <p:spPr bwMode="auto">
            <a:xfrm flipH="1">
              <a:off x="3234" y="3271"/>
              <a:ext cx="2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89" name="Line 269"/>
            <p:cNvSpPr>
              <a:spLocks noChangeShapeType="1"/>
            </p:cNvSpPr>
            <p:nvPr/>
          </p:nvSpPr>
          <p:spPr bwMode="auto">
            <a:xfrm flipH="1">
              <a:off x="3234" y="3216"/>
              <a:ext cx="2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90" name="Line 270"/>
            <p:cNvSpPr>
              <a:spLocks noChangeShapeType="1"/>
            </p:cNvSpPr>
            <p:nvPr/>
          </p:nvSpPr>
          <p:spPr bwMode="auto">
            <a:xfrm flipH="1">
              <a:off x="3234" y="3159"/>
              <a:ext cx="5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91" name="Line 271"/>
            <p:cNvSpPr>
              <a:spLocks noChangeShapeType="1"/>
            </p:cNvSpPr>
            <p:nvPr/>
          </p:nvSpPr>
          <p:spPr bwMode="auto">
            <a:xfrm flipH="1">
              <a:off x="3234" y="3103"/>
              <a:ext cx="2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92" name="Line 272"/>
            <p:cNvSpPr>
              <a:spLocks noChangeShapeType="1"/>
            </p:cNvSpPr>
            <p:nvPr/>
          </p:nvSpPr>
          <p:spPr bwMode="auto">
            <a:xfrm flipH="1">
              <a:off x="3234" y="3049"/>
              <a:ext cx="2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93" name="Line 273"/>
            <p:cNvSpPr>
              <a:spLocks noChangeShapeType="1"/>
            </p:cNvSpPr>
            <p:nvPr/>
          </p:nvSpPr>
          <p:spPr bwMode="auto">
            <a:xfrm flipH="1">
              <a:off x="3234" y="2993"/>
              <a:ext cx="2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94" name="Line 274"/>
            <p:cNvSpPr>
              <a:spLocks noChangeShapeType="1"/>
            </p:cNvSpPr>
            <p:nvPr/>
          </p:nvSpPr>
          <p:spPr bwMode="auto">
            <a:xfrm flipH="1">
              <a:off x="3234" y="2937"/>
              <a:ext cx="5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95" name="Line 275"/>
            <p:cNvSpPr>
              <a:spLocks noChangeShapeType="1"/>
            </p:cNvSpPr>
            <p:nvPr/>
          </p:nvSpPr>
          <p:spPr bwMode="auto">
            <a:xfrm flipH="1">
              <a:off x="3234" y="2883"/>
              <a:ext cx="2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96" name="Line 276"/>
            <p:cNvSpPr>
              <a:spLocks noChangeShapeType="1"/>
            </p:cNvSpPr>
            <p:nvPr/>
          </p:nvSpPr>
          <p:spPr bwMode="auto">
            <a:xfrm flipH="1">
              <a:off x="3234" y="2827"/>
              <a:ext cx="2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97" name="Line 277"/>
            <p:cNvSpPr>
              <a:spLocks noChangeShapeType="1"/>
            </p:cNvSpPr>
            <p:nvPr/>
          </p:nvSpPr>
          <p:spPr bwMode="auto">
            <a:xfrm flipH="1">
              <a:off x="3234" y="2770"/>
              <a:ext cx="2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98" name="Line 278"/>
            <p:cNvSpPr>
              <a:spLocks noChangeShapeType="1"/>
            </p:cNvSpPr>
            <p:nvPr/>
          </p:nvSpPr>
          <p:spPr bwMode="auto">
            <a:xfrm flipH="1">
              <a:off x="3234" y="2717"/>
              <a:ext cx="5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0999" name="Line 279"/>
            <p:cNvSpPr>
              <a:spLocks noChangeShapeType="1"/>
            </p:cNvSpPr>
            <p:nvPr/>
          </p:nvSpPr>
          <p:spPr bwMode="auto">
            <a:xfrm flipH="1">
              <a:off x="3234" y="2660"/>
              <a:ext cx="2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1000" name="Line 280"/>
            <p:cNvSpPr>
              <a:spLocks noChangeShapeType="1"/>
            </p:cNvSpPr>
            <p:nvPr/>
          </p:nvSpPr>
          <p:spPr bwMode="auto">
            <a:xfrm flipH="1">
              <a:off x="3234" y="2605"/>
              <a:ext cx="2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1001" name="Line 281"/>
            <p:cNvSpPr>
              <a:spLocks noChangeShapeType="1"/>
            </p:cNvSpPr>
            <p:nvPr/>
          </p:nvSpPr>
          <p:spPr bwMode="auto">
            <a:xfrm flipH="1">
              <a:off x="3234" y="2550"/>
              <a:ext cx="2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1002" name="Line 282"/>
            <p:cNvSpPr>
              <a:spLocks noChangeShapeType="1"/>
            </p:cNvSpPr>
            <p:nvPr/>
          </p:nvSpPr>
          <p:spPr bwMode="auto">
            <a:xfrm flipH="1">
              <a:off x="3234" y="2495"/>
              <a:ext cx="5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1003" name="Line 283"/>
            <p:cNvSpPr>
              <a:spLocks noChangeShapeType="1"/>
            </p:cNvSpPr>
            <p:nvPr/>
          </p:nvSpPr>
          <p:spPr bwMode="auto">
            <a:xfrm flipH="1">
              <a:off x="3234" y="2439"/>
              <a:ext cx="2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1004" name="Line 284"/>
            <p:cNvSpPr>
              <a:spLocks noChangeShapeType="1"/>
            </p:cNvSpPr>
            <p:nvPr/>
          </p:nvSpPr>
          <p:spPr bwMode="auto">
            <a:xfrm flipH="1">
              <a:off x="3234" y="2383"/>
              <a:ext cx="2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1005" name="Line 285"/>
            <p:cNvSpPr>
              <a:spLocks noChangeShapeType="1"/>
            </p:cNvSpPr>
            <p:nvPr/>
          </p:nvSpPr>
          <p:spPr bwMode="auto">
            <a:xfrm flipH="1">
              <a:off x="3234" y="2329"/>
              <a:ext cx="2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1006" name="Line 286"/>
            <p:cNvSpPr>
              <a:spLocks noChangeShapeType="1"/>
            </p:cNvSpPr>
            <p:nvPr/>
          </p:nvSpPr>
          <p:spPr bwMode="auto">
            <a:xfrm flipH="1">
              <a:off x="3234" y="2273"/>
              <a:ext cx="5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1007" name="Line 287"/>
            <p:cNvSpPr>
              <a:spLocks noChangeShapeType="1"/>
            </p:cNvSpPr>
            <p:nvPr/>
          </p:nvSpPr>
          <p:spPr bwMode="auto">
            <a:xfrm flipH="1">
              <a:off x="3234" y="2273"/>
              <a:ext cx="5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1008" name="Line 288"/>
            <p:cNvSpPr>
              <a:spLocks noChangeShapeType="1"/>
            </p:cNvSpPr>
            <p:nvPr/>
          </p:nvSpPr>
          <p:spPr bwMode="auto">
            <a:xfrm flipH="1">
              <a:off x="3234" y="2216"/>
              <a:ext cx="2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1009" name="Freeform 289"/>
            <p:cNvSpPr>
              <a:spLocks noEditPoints="1"/>
            </p:cNvSpPr>
            <p:nvPr/>
          </p:nvSpPr>
          <p:spPr bwMode="auto">
            <a:xfrm>
              <a:off x="3184" y="3799"/>
              <a:ext cx="33" cy="49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12" y="7"/>
                </a:cxn>
                <a:cxn ang="0">
                  <a:pos x="10" y="9"/>
                </a:cxn>
                <a:cxn ang="0">
                  <a:pos x="8" y="12"/>
                </a:cxn>
                <a:cxn ang="0">
                  <a:pos x="7" y="18"/>
                </a:cxn>
                <a:cxn ang="0">
                  <a:pos x="7" y="24"/>
                </a:cxn>
                <a:cxn ang="0">
                  <a:pos x="7" y="31"/>
                </a:cxn>
                <a:cxn ang="0">
                  <a:pos x="8" y="37"/>
                </a:cxn>
                <a:cxn ang="0">
                  <a:pos x="10" y="41"/>
                </a:cxn>
                <a:cxn ang="0">
                  <a:pos x="12" y="44"/>
                </a:cxn>
                <a:cxn ang="0">
                  <a:pos x="17" y="44"/>
                </a:cxn>
                <a:cxn ang="0">
                  <a:pos x="21" y="44"/>
                </a:cxn>
                <a:cxn ang="0">
                  <a:pos x="23" y="41"/>
                </a:cxn>
                <a:cxn ang="0">
                  <a:pos x="25" y="37"/>
                </a:cxn>
                <a:cxn ang="0">
                  <a:pos x="26" y="31"/>
                </a:cxn>
                <a:cxn ang="0">
                  <a:pos x="26" y="24"/>
                </a:cxn>
                <a:cxn ang="0">
                  <a:pos x="26" y="18"/>
                </a:cxn>
                <a:cxn ang="0">
                  <a:pos x="25" y="13"/>
                </a:cxn>
                <a:cxn ang="0">
                  <a:pos x="23" y="9"/>
                </a:cxn>
                <a:cxn ang="0">
                  <a:pos x="21" y="7"/>
                </a:cxn>
                <a:cxn ang="0">
                  <a:pos x="17" y="5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3" y="1"/>
                </a:cxn>
                <a:cxn ang="0">
                  <a:pos x="26" y="4"/>
                </a:cxn>
                <a:cxn ang="0">
                  <a:pos x="29" y="7"/>
                </a:cxn>
                <a:cxn ang="0">
                  <a:pos x="30" y="9"/>
                </a:cxn>
                <a:cxn ang="0">
                  <a:pos x="32" y="13"/>
                </a:cxn>
                <a:cxn ang="0">
                  <a:pos x="32" y="19"/>
                </a:cxn>
                <a:cxn ang="0">
                  <a:pos x="33" y="24"/>
                </a:cxn>
                <a:cxn ang="0">
                  <a:pos x="32" y="33"/>
                </a:cxn>
                <a:cxn ang="0">
                  <a:pos x="30" y="40"/>
                </a:cxn>
                <a:cxn ang="0">
                  <a:pos x="29" y="44"/>
                </a:cxn>
                <a:cxn ang="0">
                  <a:pos x="25" y="46"/>
                </a:cxn>
                <a:cxn ang="0">
                  <a:pos x="22" y="49"/>
                </a:cxn>
                <a:cxn ang="0">
                  <a:pos x="17" y="49"/>
                </a:cxn>
                <a:cxn ang="0">
                  <a:pos x="12" y="49"/>
                </a:cxn>
                <a:cxn ang="0">
                  <a:pos x="8" y="48"/>
                </a:cxn>
                <a:cxn ang="0">
                  <a:pos x="6" y="45"/>
                </a:cxn>
                <a:cxn ang="0">
                  <a:pos x="3" y="40"/>
                </a:cxn>
                <a:cxn ang="0">
                  <a:pos x="1" y="33"/>
                </a:cxn>
                <a:cxn ang="0">
                  <a:pos x="0" y="24"/>
                </a:cxn>
                <a:cxn ang="0">
                  <a:pos x="1" y="18"/>
                </a:cxn>
                <a:cxn ang="0">
                  <a:pos x="3" y="11"/>
                </a:cxn>
                <a:cxn ang="0">
                  <a:pos x="4" y="7"/>
                </a:cxn>
                <a:cxn ang="0">
                  <a:pos x="7" y="2"/>
                </a:cxn>
                <a:cxn ang="0">
                  <a:pos x="11" y="1"/>
                </a:cxn>
                <a:cxn ang="0">
                  <a:pos x="17" y="0"/>
                </a:cxn>
              </a:cxnLst>
              <a:rect l="0" t="0" r="r" b="b"/>
              <a:pathLst>
                <a:path w="33" h="49">
                  <a:moveTo>
                    <a:pt x="17" y="5"/>
                  </a:moveTo>
                  <a:lnTo>
                    <a:pt x="12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7" y="18"/>
                  </a:lnTo>
                  <a:lnTo>
                    <a:pt x="7" y="24"/>
                  </a:lnTo>
                  <a:lnTo>
                    <a:pt x="7" y="31"/>
                  </a:lnTo>
                  <a:lnTo>
                    <a:pt x="8" y="37"/>
                  </a:lnTo>
                  <a:lnTo>
                    <a:pt x="10" y="41"/>
                  </a:lnTo>
                  <a:lnTo>
                    <a:pt x="12" y="44"/>
                  </a:lnTo>
                  <a:lnTo>
                    <a:pt x="17" y="44"/>
                  </a:lnTo>
                  <a:lnTo>
                    <a:pt x="21" y="44"/>
                  </a:lnTo>
                  <a:lnTo>
                    <a:pt x="23" y="41"/>
                  </a:lnTo>
                  <a:lnTo>
                    <a:pt x="25" y="37"/>
                  </a:lnTo>
                  <a:lnTo>
                    <a:pt x="26" y="31"/>
                  </a:lnTo>
                  <a:lnTo>
                    <a:pt x="26" y="24"/>
                  </a:lnTo>
                  <a:lnTo>
                    <a:pt x="26" y="18"/>
                  </a:lnTo>
                  <a:lnTo>
                    <a:pt x="25" y="13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17" y="5"/>
                  </a:lnTo>
                  <a:close/>
                  <a:moveTo>
                    <a:pt x="17" y="0"/>
                  </a:moveTo>
                  <a:lnTo>
                    <a:pt x="21" y="0"/>
                  </a:lnTo>
                  <a:lnTo>
                    <a:pt x="23" y="1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9"/>
                  </a:lnTo>
                  <a:lnTo>
                    <a:pt x="32" y="13"/>
                  </a:lnTo>
                  <a:lnTo>
                    <a:pt x="32" y="19"/>
                  </a:lnTo>
                  <a:lnTo>
                    <a:pt x="33" y="24"/>
                  </a:lnTo>
                  <a:lnTo>
                    <a:pt x="32" y="33"/>
                  </a:lnTo>
                  <a:lnTo>
                    <a:pt x="30" y="40"/>
                  </a:lnTo>
                  <a:lnTo>
                    <a:pt x="29" y="44"/>
                  </a:lnTo>
                  <a:lnTo>
                    <a:pt x="25" y="46"/>
                  </a:lnTo>
                  <a:lnTo>
                    <a:pt x="22" y="49"/>
                  </a:lnTo>
                  <a:lnTo>
                    <a:pt x="17" y="49"/>
                  </a:lnTo>
                  <a:lnTo>
                    <a:pt x="12" y="49"/>
                  </a:lnTo>
                  <a:lnTo>
                    <a:pt x="8" y="48"/>
                  </a:lnTo>
                  <a:lnTo>
                    <a:pt x="6" y="45"/>
                  </a:lnTo>
                  <a:lnTo>
                    <a:pt x="3" y="40"/>
                  </a:lnTo>
                  <a:lnTo>
                    <a:pt x="1" y="33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3" y="11"/>
                  </a:lnTo>
                  <a:lnTo>
                    <a:pt x="4" y="7"/>
                  </a:lnTo>
                  <a:lnTo>
                    <a:pt x="7" y="2"/>
                  </a:lnTo>
                  <a:lnTo>
                    <a:pt x="11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1010" name="Freeform 290"/>
            <p:cNvSpPr>
              <a:spLocks noEditPoints="1"/>
            </p:cNvSpPr>
            <p:nvPr/>
          </p:nvSpPr>
          <p:spPr bwMode="auto">
            <a:xfrm>
              <a:off x="3128" y="3576"/>
              <a:ext cx="31" cy="51"/>
            </a:xfrm>
            <a:custGeom>
              <a:avLst/>
              <a:gdLst/>
              <a:ahLst/>
              <a:cxnLst>
                <a:cxn ang="0">
                  <a:pos x="15" y="7"/>
                </a:cxn>
                <a:cxn ang="0">
                  <a:pos x="12" y="7"/>
                </a:cxn>
                <a:cxn ang="0">
                  <a:pos x="9" y="10"/>
                </a:cxn>
                <a:cxn ang="0">
                  <a:pos x="7" y="14"/>
                </a:cxn>
                <a:cxn ang="0">
                  <a:pos x="7" y="19"/>
                </a:cxn>
                <a:cxn ang="0">
                  <a:pos x="5" y="26"/>
                </a:cxn>
                <a:cxn ang="0">
                  <a:pos x="7" y="33"/>
                </a:cxn>
                <a:cxn ang="0">
                  <a:pos x="7" y="38"/>
                </a:cxn>
                <a:cxn ang="0">
                  <a:pos x="8" y="41"/>
                </a:cxn>
                <a:cxn ang="0">
                  <a:pos x="12" y="44"/>
                </a:cxn>
                <a:cxn ang="0">
                  <a:pos x="15" y="45"/>
                </a:cxn>
                <a:cxn ang="0">
                  <a:pos x="19" y="44"/>
                </a:cxn>
                <a:cxn ang="0">
                  <a:pos x="22" y="41"/>
                </a:cxn>
                <a:cxn ang="0">
                  <a:pos x="24" y="38"/>
                </a:cxn>
                <a:cxn ang="0">
                  <a:pos x="24" y="33"/>
                </a:cxn>
                <a:cxn ang="0">
                  <a:pos x="24" y="26"/>
                </a:cxn>
                <a:cxn ang="0">
                  <a:pos x="24" y="19"/>
                </a:cxn>
                <a:cxn ang="0">
                  <a:pos x="24" y="14"/>
                </a:cxn>
                <a:cxn ang="0">
                  <a:pos x="23" y="10"/>
                </a:cxn>
                <a:cxn ang="0">
                  <a:pos x="19" y="7"/>
                </a:cxn>
                <a:cxn ang="0">
                  <a:pos x="15" y="7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3" y="3"/>
                </a:cxn>
                <a:cxn ang="0">
                  <a:pos x="26" y="4"/>
                </a:cxn>
                <a:cxn ang="0">
                  <a:pos x="27" y="7"/>
                </a:cxn>
                <a:cxn ang="0">
                  <a:pos x="29" y="10"/>
                </a:cxn>
                <a:cxn ang="0">
                  <a:pos x="30" y="14"/>
                </a:cxn>
                <a:cxn ang="0">
                  <a:pos x="31" y="19"/>
                </a:cxn>
                <a:cxn ang="0">
                  <a:pos x="31" y="26"/>
                </a:cxn>
                <a:cxn ang="0">
                  <a:pos x="31" y="33"/>
                </a:cxn>
                <a:cxn ang="0">
                  <a:pos x="30" y="40"/>
                </a:cxn>
                <a:cxn ang="0">
                  <a:pos x="27" y="44"/>
                </a:cxn>
                <a:cxn ang="0">
                  <a:pos x="24" y="48"/>
                </a:cxn>
                <a:cxn ang="0">
                  <a:pos x="20" y="49"/>
                </a:cxn>
                <a:cxn ang="0">
                  <a:pos x="15" y="51"/>
                </a:cxn>
                <a:cxn ang="0">
                  <a:pos x="11" y="49"/>
                </a:cxn>
                <a:cxn ang="0">
                  <a:pos x="8" y="48"/>
                </a:cxn>
                <a:cxn ang="0">
                  <a:pos x="4" y="45"/>
                </a:cxn>
                <a:cxn ang="0">
                  <a:pos x="1" y="41"/>
                </a:cxn>
                <a:cxn ang="0">
                  <a:pos x="0" y="34"/>
                </a:cxn>
                <a:cxn ang="0">
                  <a:pos x="0" y="26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4" y="7"/>
                </a:cxn>
                <a:cxn ang="0">
                  <a:pos x="7" y="3"/>
                </a:cxn>
                <a:cxn ang="0">
                  <a:pos x="11" y="1"/>
                </a:cxn>
                <a:cxn ang="0">
                  <a:pos x="15" y="0"/>
                </a:cxn>
              </a:cxnLst>
              <a:rect l="0" t="0" r="r" b="b"/>
              <a:pathLst>
                <a:path w="31" h="51">
                  <a:moveTo>
                    <a:pt x="15" y="7"/>
                  </a:moveTo>
                  <a:lnTo>
                    <a:pt x="12" y="7"/>
                  </a:lnTo>
                  <a:lnTo>
                    <a:pt x="9" y="10"/>
                  </a:lnTo>
                  <a:lnTo>
                    <a:pt x="7" y="14"/>
                  </a:lnTo>
                  <a:lnTo>
                    <a:pt x="7" y="19"/>
                  </a:lnTo>
                  <a:lnTo>
                    <a:pt x="5" y="26"/>
                  </a:lnTo>
                  <a:lnTo>
                    <a:pt x="7" y="33"/>
                  </a:lnTo>
                  <a:lnTo>
                    <a:pt x="7" y="38"/>
                  </a:lnTo>
                  <a:lnTo>
                    <a:pt x="8" y="41"/>
                  </a:lnTo>
                  <a:lnTo>
                    <a:pt x="12" y="44"/>
                  </a:lnTo>
                  <a:lnTo>
                    <a:pt x="15" y="45"/>
                  </a:lnTo>
                  <a:lnTo>
                    <a:pt x="19" y="44"/>
                  </a:lnTo>
                  <a:lnTo>
                    <a:pt x="22" y="41"/>
                  </a:lnTo>
                  <a:lnTo>
                    <a:pt x="24" y="38"/>
                  </a:lnTo>
                  <a:lnTo>
                    <a:pt x="24" y="33"/>
                  </a:lnTo>
                  <a:lnTo>
                    <a:pt x="24" y="26"/>
                  </a:lnTo>
                  <a:lnTo>
                    <a:pt x="24" y="19"/>
                  </a:lnTo>
                  <a:lnTo>
                    <a:pt x="24" y="14"/>
                  </a:lnTo>
                  <a:lnTo>
                    <a:pt x="23" y="10"/>
                  </a:lnTo>
                  <a:lnTo>
                    <a:pt x="19" y="7"/>
                  </a:lnTo>
                  <a:lnTo>
                    <a:pt x="15" y="7"/>
                  </a:lnTo>
                  <a:close/>
                  <a:moveTo>
                    <a:pt x="15" y="0"/>
                  </a:moveTo>
                  <a:lnTo>
                    <a:pt x="19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4"/>
                  </a:lnTo>
                  <a:lnTo>
                    <a:pt x="31" y="19"/>
                  </a:lnTo>
                  <a:lnTo>
                    <a:pt x="31" y="26"/>
                  </a:lnTo>
                  <a:lnTo>
                    <a:pt x="31" y="33"/>
                  </a:lnTo>
                  <a:lnTo>
                    <a:pt x="30" y="40"/>
                  </a:lnTo>
                  <a:lnTo>
                    <a:pt x="27" y="44"/>
                  </a:lnTo>
                  <a:lnTo>
                    <a:pt x="24" y="48"/>
                  </a:lnTo>
                  <a:lnTo>
                    <a:pt x="20" y="49"/>
                  </a:lnTo>
                  <a:lnTo>
                    <a:pt x="15" y="51"/>
                  </a:lnTo>
                  <a:lnTo>
                    <a:pt x="11" y="49"/>
                  </a:lnTo>
                  <a:lnTo>
                    <a:pt x="8" y="48"/>
                  </a:lnTo>
                  <a:lnTo>
                    <a:pt x="4" y="45"/>
                  </a:lnTo>
                  <a:lnTo>
                    <a:pt x="1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4" y="7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1011" name="Rectangle 291"/>
            <p:cNvSpPr>
              <a:spLocks noChangeArrowheads="1"/>
            </p:cNvSpPr>
            <p:nvPr/>
          </p:nvSpPr>
          <p:spPr bwMode="auto">
            <a:xfrm>
              <a:off x="3169" y="3620"/>
              <a:ext cx="7" cy="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1012" name="Freeform 292"/>
            <p:cNvSpPr>
              <a:spLocks/>
            </p:cNvSpPr>
            <p:nvPr/>
          </p:nvSpPr>
          <p:spPr bwMode="auto">
            <a:xfrm>
              <a:off x="3184" y="3576"/>
              <a:ext cx="32" cy="4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8" y="4"/>
                </a:cxn>
                <a:cxn ang="0">
                  <a:pos x="29" y="7"/>
                </a:cxn>
                <a:cxn ang="0">
                  <a:pos x="30" y="11"/>
                </a:cxn>
                <a:cxn ang="0">
                  <a:pos x="32" y="14"/>
                </a:cxn>
                <a:cxn ang="0">
                  <a:pos x="30" y="21"/>
                </a:cxn>
                <a:cxn ang="0">
                  <a:pos x="29" y="23"/>
                </a:cxn>
                <a:cxn ang="0">
                  <a:pos x="26" y="26"/>
                </a:cxn>
                <a:cxn ang="0">
                  <a:pos x="25" y="29"/>
                </a:cxn>
                <a:cxn ang="0">
                  <a:pos x="22" y="32"/>
                </a:cxn>
                <a:cxn ang="0">
                  <a:pos x="18" y="34"/>
                </a:cxn>
                <a:cxn ang="0">
                  <a:pos x="14" y="37"/>
                </a:cxn>
                <a:cxn ang="0">
                  <a:pos x="12" y="38"/>
                </a:cxn>
                <a:cxn ang="0">
                  <a:pos x="11" y="40"/>
                </a:cxn>
                <a:cxn ang="0">
                  <a:pos x="8" y="44"/>
                </a:cxn>
                <a:cxn ang="0">
                  <a:pos x="32" y="44"/>
                </a:cxn>
                <a:cxn ang="0">
                  <a:pos x="32" y="49"/>
                </a:cxn>
                <a:cxn ang="0">
                  <a:pos x="0" y="49"/>
                </a:cxn>
                <a:cxn ang="0">
                  <a:pos x="0" y="45"/>
                </a:cxn>
                <a:cxn ang="0">
                  <a:pos x="1" y="43"/>
                </a:cxn>
                <a:cxn ang="0">
                  <a:pos x="4" y="38"/>
                </a:cxn>
                <a:cxn ang="0">
                  <a:pos x="7" y="36"/>
                </a:cxn>
                <a:cxn ang="0">
                  <a:pos x="11" y="32"/>
                </a:cxn>
                <a:cxn ang="0">
                  <a:pos x="17" y="27"/>
                </a:cxn>
                <a:cxn ang="0">
                  <a:pos x="19" y="23"/>
                </a:cxn>
                <a:cxn ang="0">
                  <a:pos x="22" y="21"/>
                </a:cxn>
                <a:cxn ang="0">
                  <a:pos x="23" y="18"/>
                </a:cxn>
                <a:cxn ang="0">
                  <a:pos x="25" y="14"/>
                </a:cxn>
                <a:cxn ang="0">
                  <a:pos x="25" y="11"/>
                </a:cxn>
                <a:cxn ang="0">
                  <a:pos x="22" y="8"/>
                </a:cxn>
                <a:cxn ang="0">
                  <a:pos x="19" y="7"/>
                </a:cxn>
                <a:cxn ang="0">
                  <a:pos x="17" y="7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7" y="11"/>
                </a:cxn>
                <a:cxn ang="0">
                  <a:pos x="7" y="15"/>
                </a:cxn>
                <a:cxn ang="0">
                  <a:pos x="0" y="14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6" y="4"/>
                </a:cxn>
                <a:cxn ang="0">
                  <a:pos x="8" y="3"/>
                </a:cxn>
                <a:cxn ang="0">
                  <a:pos x="12" y="1"/>
                </a:cxn>
                <a:cxn ang="0">
                  <a:pos x="17" y="0"/>
                </a:cxn>
              </a:cxnLst>
              <a:rect l="0" t="0" r="r" b="b"/>
              <a:pathLst>
                <a:path w="32" h="49">
                  <a:moveTo>
                    <a:pt x="17" y="0"/>
                  </a:moveTo>
                  <a:lnTo>
                    <a:pt x="21" y="1"/>
                  </a:lnTo>
                  <a:lnTo>
                    <a:pt x="23" y="3"/>
                  </a:lnTo>
                  <a:lnTo>
                    <a:pt x="28" y="4"/>
                  </a:lnTo>
                  <a:lnTo>
                    <a:pt x="29" y="7"/>
                  </a:lnTo>
                  <a:lnTo>
                    <a:pt x="30" y="11"/>
                  </a:lnTo>
                  <a:lnTo>
                    <a:pt x="32" y="14"/>
                  </a:lnTo>
                  <a:lnTo>
                    <a:pt x="30" y="21"/>
                  </a:lnTo>
                  <a:lnTo>
                    <a:pt x="29" y="23"/>
                  </a:lnTo>
                  <a:lnTo>
                    <a:pt x="26" y="26"/>
                  </a:lnTo>
                  <a:lnTo>
                    <a:pt x="25" y="29"/>
                  </a:lnTo>
                  <a:lnTo>
                    <a:pt x="22" y="32"/>
                  </a:lnTo>
                  <a:lnTo>
                    <a:pt x="18" y="34"/>
                  </a:lnTo>
                  <a:lnTo>
                    <a:pt x="14" y="37"/>
                  </a:lnTo>
                  <a:lnTo>
                    <a:pt x="12" y="38"/>
                  </a:lnTo>
                  <a:lnTo>
                    <a:pt x="11" y="40"/>
                  </a:lnTo>
                  <a:lnTo>
                    <a:pt x="8" y="44"/>
                  </a:lnTo>
                  <a:lnTo>
                    <a:pt x="32" y="44"/>
                  </a:lnTo>
                  <a:lnTo>
                    <a:pt x="32" y="49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1" y="43"/>
                  </a:lnTo>
                  <a:lnTo>
                    <a:pt x="4" y="38"/>
                  </a:lnTo>
                  <a:lnTo>
                    <a:pt x="7" y="36"/>
                  </a:lnTo>
                  <a:lnTo>
                    <a:pt x="11" y="32"/>
                  </a:lnTo>
                  <a:lnTo>
                    <a:pt x="17" y="27"/>
                  </a:lnTo>
                  <a:lnTo>
                    <a:pt x="19" y="23"/>
                  </a:lnTo>
                  <a:lnTo>
                    <a:pt x="22" y="21"/>
                  </a:lnTo>
                  <a:lnTo>
                    <a:pt x="23" y="18"/>
                  </a:lnTo>
                  <a:lnTo>
                    <a:pt x="25" y="14"/>
                  </a:lnTo>
                  <a:lnTo>
                    <a:pt x="25" y="11"/>
                  </a:lnTo>
                  <a:lnTo>
                    <a:pt x="22" y="8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2" y="7"/>
                  </a:lnTo>
                  <a:lnTo>
                    <a:pt x="10" y="8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3" y="7"/>
                  </a:lnTo>
                  <a:lnTo>
                    <a:pt x="6" y="4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1013" name="Freeform 293"/>
            <p:cNvSpPr>
              <a:spLocks noEditPoints="1"/>
            </p:cNvSpPr>
            <p:nvPr/>
          </p:nvSpPr>
          <p:spPr bwMode="auto">
            <a:xfrm>
              <a:off x="3128" y="3360"/>
              <a:ext cx="31" cy="50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12" y="7"/>
                </a:cxn>
                <a:cxn ang="0">
                  <a:pos x="9" y="10"/>
                </a:cxn>
                <a:cxn ang="0">
                  <a:pos x="7" y="12"/>
                </a:cxn>
                <a:cxn ang="0">
                  <a:pos x="7" y="18"/>
                </a:cxn>
                <a:cxn ang="0">
                  <a:pos x="5" y="25"/>
                </a:cxn>
                <a:cxn ang="0">
                  <a:pos x="7" y="32"/>
                </a:cxn>
                <a:cxn ang="0">
                  <a:pos x="7" y="37"/>
                </a:cxn>
                <a:cxn ang="0">
                  <a:pos x="8" y="40"/>
                </a:cxn>
                <a:cxn ang="0">
                  <a:pos x="12" y="43"/>
                </a:cxn>
                <a:cxn ang="0">
                  <a:pos x="15" y="44"/>
                </a:cxn>
                <a:cxn ang="0">
                  <a:pos x="19" y="43"/>
                </a:cxn>
                <a:cxn ang="0">
                  <a:pos x="22" y="40"/>
                </a:cxn>
                <a:cxn ang="0">
                  <a:pos x="24" y="37"/>
                </a:cxn>
                <a:cxn ang="0">
                  <a:pos x="24" y="32"/>
                </a:cxn>
                <a:cxn ang="0">
                  <a:pos x="24" y="25"/>
                </a:cxn>
                <a:cxn ang="0">
                  <a:pos x="24" y="18"/>
                </a:cxn>
                <a:cxn ang="0">
                  <a:pos x="24" y="12"/>
                </a:cxn>
                <a:cxn ang="0">
                  <a:pos x="23" y="10"/>
                </a:cxn>
                <a:cxn ang="0">
                  <a:pos x="19" y="7"/>
                </a:cxn>
                <a:cxn ang="0">
                  <a:pos x="15" y="6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3" y="1"/>
                </a:cxn>
                <a:cxn ang="0">
                  <a:pos x="26" y="4"/>
                </a:cxn>
                <a:cxn ang="0">
                  <a:pos x="27" y="6"/>
                </a:cxn>
                <a:cxn ang="0">
                  <a:pos x="29" y="10"/>
                </a:cxn>
                <a:cxn ang="0">
                  <a:pos x="30" y="14"/>
                </a:cxn>
                <a:cxn ang="0">
                  <a:pos x="31" y="18"/>
                </a:cxn>
                <a:cxn ang="0">
                  <a:pos x="31" y="25"/>
                </a:cxn>
                <a:cxn ang="0">
                  <a:pos x="31" y="33"/>
                </a:cxn>
                <a:cxn ang="0">
                  <a:pos x="30" y="39"/>
                </a:cxn>
                <a:cxn ang="0">
                  <a:pos x="27" y="44"/>
                </a:cxn>
                <a:cxn ang="0">
                  <a:pos x="24" y="47"/>
                </a:cxn>
                <a:cxn ang="0">
                  <a:pos x="20" y="50"/>
                </a:cxn>
                <a:cxn ang="0">
                  <a:pos x="15" y="50"/>
                </a:cxn>
                <a:cxn ang="0">
                  <a:pos x="11" y="50"/>
                </a:cxn>
                <a:cxn ang="0">
                  <a:pos x="8" y="48"/>
                </a:cxn>
                <a:cxn ang="0">
                  <a:pos x="4" y="45"/>
                </a:cxn>
                <a:cxn ang="0">
                  <a:pos x="1" y="40"/>
                </a:cxn>
                <a:cxn ang="0">
                  <a:pos x="0" y="33"/>
                </a:cxn>
                <a:cxn ang="0">
                  <a:pos x="0" y="25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4" y="6"/>
                </a:cxn>
                <a:cxn ang="0">
                  <a:pos x="7" y="3"/>
                </a:cxn>
                <a:cxn ang="0">
                  <a:pos x="11" y="0"/>
                </a:cxn>
                <a:cxn ang="0">
                  <a:pos x="15" y="0"/>
                </a:cxn>
              </a:cxnLst>
              <a:rect l="0" t="0" r="r" b="b"/>
              <a:pathLst>
                <a:path w="31" h="50">
                  <a:moveTo>
                    <a:pt x="15" y="6"/>
                  </a:moveTo>
                  <a:lnTo>
                    <a:pt x="12" y="7"/>
                  </a:lnTo>
                  <a:lnTo>
                    <a:pt x="9" y="10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5" y="25"/>
                  </a:lnTo>
                  <a:lnTo>
                    <a:pt x="7" y="32"/>
                  </a:lnTo>
                  <a:lnTo>
                    <a:pt x="7" y="37"/>
                  </a:lnTo>
                  <a:lnTo>
                    <a:pt x="8" y="40"/>
                  </a:lnTo>
                  <a:lnTo>
                    <a:pt x="12" y="43"/>
                  </a:lnTo>
                  <a:lnTo>
                    <a:pt x="15" y="44"/>
                  </a:lnTo>
                  <a:lnTo>
                    <a:pt x="19" y="43"/>
                  </a:lnTo>
                  <a:lnTo>
                    <a:pt x="22" y="40"/>
                  </a:lnTo>
                  <a:lnTo>
                    <a:pt x="24" y="37"/>
                  </a:lnTo>
                  <a:lnTo>
                    <a:pt x="24" y="32"/>
                  </a:lnTo>
                  <a:lnTo>
                    <a:pt x="24" y="25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23" y="10"/>
                  </a:lnTo>
                  <a:lnTo>
                    <a:pt x="19" y="7"/>
                  </a:lnTo>
                  <a:lnTo>
                    <a:pt x="15" y="6"/>
                  </a:lnTo>
                  <a:close/>
                  <a:moveTo>
                    <a:pt x="15" y="0"/>
                  </a:moveTo>
                  <a:lnTo>
                    <a:pt x="19" y="0"/>
                  </a:lnTo>
                  <a:lnTo>
                    <a:pt x="23" y="1"/>
                  </a:lnTo>
                  <a:lnTo>
                    <a:pt x="26" y="4"/>
                  </a:lnTo>
                  <a:lnTo>
                    <a:pt x="27" y="6"/>
                  </a:lnTo>
                  <a:lnTo>
                    <a:pt x="29" y="10"/>
                  </a:lnTo>
                  <a:lnTo>
                    <a:pt x="30" y="14"/>
                  </a:lnTo>
                  <a:lnTo>
                    <a:pt x="31" y="18"/>
                  </a:lnTo>
                  <a:lnTo>
                    <a:pt x="31" y="25"/>
                  </a:lnTo>
                  <a:lnTo>
                    <a:pt x="31" y="33"/>
                  </a:lnTo>
                  <a:lnTo>
                    <a:pt x="30" y="39"/>
                  </a:lnTo>
                  <a:lnTo>
                    <a:pt x="27" y="44"/>
                  </a:lnTo>
                  <a:lnTo>
                    <a:pt x="24" y="47"/>
                  </a:lnTo>
                  <a:lnTo>
                    <a:pt x="20" y="50"/>
                  </a:lnTo>
                  <a:lnTo>
                    <a:pt x="15" y="50"/>
                  </a:lnTo>
                  <a:lnTo>
                    <a:pt x="11" y="50"/>
                  </a:lnTo>
                  <a:lnTo>
                    <a:pt x="8" y="48"/>
                  </a:lnTo>
                  <a:lnTo>
                    <a:pt x="4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4" y="6"/>
                  </a:lnTo>
                  <a:lnTo>
                    <a:pt x="7" y="3"/>
                  </a:lnTo>
                  <a:lnTo>
                    <a:pt x="11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1014" name="Rectangle 294"/>
            <p:cNvSpPr>
              <a:spLocks noChangeArrowheads="1"/>
            </p:cNvSpPr>
            <p:nvPr/>
          </p:nvSpPr>
          <p:spPr bwMode="auto">
            <a:xfrm>
              <a:off x="3169" y="3403"/>
              <a:ext cx="7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1015" name="Freeform 295"/>
            <p:cNvSpPr>
              <a:spLocks noEditPoints="1"/>
            </p:cNvSpPr>
            <p:nvPr/>
          </p:nvSpPr>
          <p:spPr bwMode="auto">
            <a:xfrm>
              <a:off x="3183" y="3360"/>
              <a:ext cx="34" cy="50"/>
            </a:xfrm>
            <a:custGeom>
              <a:avLst/>
              <a:gdLst/>
              <a:ahLst/>
              <a:cxnLst>
                <a:cxn ang="0">
                  <a:pos x="22" y="12"/>
                </a:cxn>
                <a:cxn ang="0">
                  <a:pos x="7" y="32"/>
                </a:cxn>
                <a:cxn ang="0">
                  <a:pos x="22" y="32"/>
                </a:cxn>
                <a:cxn ang="0">
                  <a:pos x="22" y="12"/>
                </a:cxn>
                <a:cxn ang="0">
                  <a:pos x="23" y="0"/>
                </a:cxn>
                <a:cxn ang="0">
                  <a:pos x="29" y="0"/>
                </a:cxn>
                <a:cxn ang="0">
                  <a:pos x="29" y="32"/>
                </a:cxn>
                <a:cxn ang="0">
                  <a:pos x="34" y="32"/>
                </a:cxn>
                <a:cxn ang="0">
                  <a:pos x="34" y="37"/>
                </a:cxn>
                <a:cxn ang="0">
                  <a:pos x="29" y="37"/>
                </a:cxn>
                <a:cxn ang="0">
                  <a:pos x="29" y="50"/>
                </a:cxn>
                <a:cxn ang="0">
                  <a:pos x="22" y="50"/>
                </a:cxn>
                <a:cxn ang="0">
                  <a:pos x="22" y="37"/>
                </a:cxn>
                <a:cxn ang="0">
                  <a:pos x="0" y="37"/>
                </a:cxn>
                <a:cxn ang="0">
                  <a:pos x="0" y="32"/>
                </a:cxn>
                <a:cxn ang="0">
                  <a:pos x="23" y="0"/>
                </a:cxn>
              </a:cxnLst>
              <a:rect l="0" t="0" r="r" b="b"/>
              <a:pathLst>
                <a:path w="34" h="50">
                  <a:moveTo>
                    <a:pt x="22" y="12"/>
                  </a:moveTo>
                  <a:lnTo>
                    <a:pt x="7" y="32"/>
                  </a:lnTo>
                  <a:lnTo>
                    <a:pt x="22" y="32"/>
                  </a:lnTo>
                  <a:lnTo>
                    <a:pt x="22" y="12"/>
                  </a:lnTo>
                  <a:close/>
                  <a:moveTo>
                    <a:pt x="23" y="0"/>
                  </a:moveTo>
                  <a:lnTo>
                    <a:pt x="29" y="0"/>
                  </a:lnTo>
                  <a:lnTo>
                    <a:pt x="29" y="32"/>
                  </a:lnTo>
                  <a:lnTo>
                    <a:pt x="34" y="32"/>
                  </a:lnTo>
                  <a:lnTo>
                    <a:pt x="34" y="37"/>
                  </a:lnTo>
                  <a:lnTo>
                    <a:pt x="29" y="37"/>
                  </a:lnTo>
                  <a:lnTo>
                    <a:pt x="29" y="50"/>
                  </a:lnTo>
                  <a:lnTo>
                    <a:pt x="22" y="50"/>
                  </a:lnTo>
                  <a:lnTo>
                    <a:pt x="22" y="37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1016" name="Freeform 296"/>
            <p:cNvSpPr>
              <a:spLocks noEditPoints="1"/>
            </p:cNvSpPr>
            <p:nvPr/>
          </p:nvSpPr>
          <p:spPr bwMode="auto">
            <a:xfrm>
              <a:off x="3128" y="3137"/>
              <a:ext cx="31" cy="51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12" y="7"/>
                </a:cxn>
                <a:cxn ang="0">
                  <a:pos x="9" y="10"/>
                </a:cxn>
                <a:cxn ang="0">
                  <a:pos x="7" y="14"/>
                </a:cxn>
                <a:cxn ang="0">
                  <a:pos x="7" y="18"/>
                </a:cxn>
                <a:cxn ang="0">
                  <a:pos x="5" y="25"/>
                </a:cxn>
                <a:cxn ang="0">
                  <a:pos x="7" y="33"/>
                </a:cxn>
                <a:cxn ang="0">
                  <a:pos x="7" y="37"/>
                </a:cxn>
                <a:cxn ang="0">
                  <a:pos x="8" y="42"/>
                </a:cxn>
                <a:cxn ang="0">
                  <a:pos x="12" y="44"/>
                </a:cxn>
                <a:cxn ang="0">
                  <a:pos x="15" y="44"/>
                </a:cxn>
                <a:cxn ang="0">
                  <a:pos x="19" y="44"/>
                </a:cxn>
                <a:cxn ang="0">
                  <a:pos x="22" y="42"/>
                </a:cxn>
                <a:cxn ang="0">
                  <a:pos x="24" y="37"/>
                </a:cxn>
                <a:cxn ang="0">
                  <a:pos x="24" y="33"/>
                </a:cxn>
                <a:cxn ang="0">
                  <a:pos x="24" y="25"/>
                </a:cxn>
                <a:cxn ang="0">
                  <a:pos x="24" y="18"/>
                </a:cxn>
                <a:cxn ang="0">
                  <a:pos x="24" y="14"/>
                </a:cxn>
                <a:cxn ang="0">
                  <a:pos x="23" y="10"/>
                </a:cxn>
                <a:cxn ang="0">
                  <a:pos x="19" y="7"/>
                </a:cxn>
                <a:cxn ang="0">
                  <a:pos x="15" y="6"/>
                </a:cxn>
                <a:cxn ang="0">
                  <a:pos x="15" y="0"/>
                </a:cxn>
                <a:cxn ang="0">
                  <a:pos x="19" y="2"/>
                </a:cxn>
                <a:cxn ang="0">
                  <a:pos x="23" y="2"/>
                </a:cxn>
                <a:cxn ang="0">
                  <a:pos x="26" y="4"/>
                </a:cxn>
                <a:cxn ang="0">
                  <a:pos x="27" y="7"/>
                </a:cxn>
                <a:cxn ang="0">
                  <a:pos x="29" y="10"/>
                </a:cxn>
                <a:cxn ang="0">
                  <a:pos x="30" y="14"/>
                </a:cxn>
                <a:cxn ang="0">
                  <a:pos x="31" y="20"/>
                </a:cxn>
                <a:cxn ang="0">
                  <a:pos x="31" y="25"/>
                </a:cxn>
                <a:cxn ang="0">
                  <a:pos x="31" y="33"/>
                </a:cxn>
                <a:cxn ang="0">
                  <a:pos x="30" y="40"/>
                </a:cxn>
                <a:cxn ang="0">
                  <a:pos x="27" y="44"/>
                </a:cxn>
                <a:cxn ang="0">
                  <a:pos x="24" y="48"/>
                </a:cxn>
                <a:cxn ang="0">
                  <a:pos x="20" y="50"/>
                </a:cxn>
                <a:cxn ang="0">
                  <a:pos x="15" y="51"/>
                </a:cxn>
                <a:cxn ang="0">
                  <a:pos x="11" y="50"/>
                </a:cxn>
                <a:cxn ang="0">
                  <a:pos x="8" y="48"/>
                </a:cxn>
                <a:cxn ang="0">
                  <a:pos x="4" y="46"/>
                </a:cxn>
                <a:cxn ang="0">
                  <a:pos x="1" y="40"/>
                </a:cxn>
                <a:cxn ang="0">
                  <a:pos x="0" y="35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4" y="7"/>
                </a:cxn>
                <a:cxn ang="0">
                  <a:pos x="7" y="3"/>
                </a:cxn>
                <a:cxn ang="0">
                  <a:pos x="11" y="2"/>
                </a:cxn>
                <a:cxn ang="0">
                  <a:pos x="15" y="0"/>
                </a:cxn>
              </a:cxnLst>
              <a:rect l="0" t="0" r="r" b="b"/>
              <a:pathLst>
                <a:path w="31" h="51">
                  <a:moveTo>
                    <a:pt x="15" y="6"/>
                  </a:moveTo>
                  <a:lnTo>
                    <a:pt x="12" y="7"/>
                  </a:lnTo>
                  <a:lnTo>
                    <a:pt x="9" y="10"/>
                  </a:lnTo>
                  <a:lnTo>
                    <a:pt x="7" y="14"/>
                  </a:lnTo>
                  <a:lnTo>
                    <a:pt x="7" y="18"/>
                  </a:lnTo>
                  <a:lnTo>
                    <a:pt x="5" y="25"/>
                  </a:lnTo>
                  <a:lnTo>
                    <a:pt x="7" y="33"/>
                  </a:lnTo>
                  <a:lnTo>
                    <a:pt x="7" y="37"/>
                  </a:lnTo>
                  <a:lnTo>
                    <a:pt x="8" y="42"/>
                  </a:lnTo>
                  <a:lnTo>
                    <a:pt x="12" y="44"/>
                  </a:lnTo>
                  <a:lnTo>
                    <a:pt x="15" y="44"/>
                  </a:lnTo>
                  <a:lnTo>
                    <a:pt x="19" y="44"/>
                  </a:lnTo>
                  <a:lnTo>
                    <a:pt x="22" y="42"/>
                  </a:lnTo>
                  <a:lnTo>
                    <a:pt x="24" y="37"/>
                  </a:lnTo>
                  <a:lnTo>
                    <a:pt x="24" y="33"/>
                  </a:lnTo>
                  <a:lnTo>
                    <a:pt x="24" y="25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3" y="10"/>
                  </a:lnTo>
                  <a:lnTo>
                    <a:pt x="19" y="7"/>
                  </a:lnTo>
                  <a:lnTo>
                    <a:pt x="15" y="6"/>
                  </a:lnTo>
                  <a:close/>
                  <a:moveTo>
                    <a:pt x="15" y="0"/>
                  </a:moveTo>
                  <a:lnTo>
                    <a:pt x="19" y="2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4"/>
                  </a:lnTo>
                  <a:lnTo>
                    <a:pt x="31" y="20"/>
                  </a:lnTo>
                  <a:lnTo>
                    <a:pt x="31" y="25"/>
                  </a:lnTo>
                  <a:lnTo>
                    <a:pt x="31" y="33"/>
                  </a:lnTo>
                  <a:lnTo>
                    <a:pt x="30" y="40"/>
                  </a:lnTo>
                  <a:lnTo>
                    <a:pt x="27" y="44"/>
                  </a:lnTo>
                  <a:lnTo>
                    <a:pt x="24" y="48"/>
                  </a:lnTo>
                  <a:lnTo>
                    <a:pt x="20" y="50"/>
                  </a:lnTo>
                  <a:lnTo>
                    <a:pt x="15" y="51"/>
                  </a:lnTo>
                  <a:lnTo>
                    <a:pt x="11" y="50"/>
                  </a:lnTo>
                  <a:lnTo>
                    <a:pt x="8" y="48"/>
                  </a:lnTo>
                  <a:lnTo>
                    <a:pt x="4" y="46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4" y="7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1017" name="Rectangle 297"/>
            <p:cNvSpPr>
              <a:spLocks noChangeArrowheads="1"/>
            </p:cNvSpPr>
            <p:nvPr/>
          </p:nvSpPr>
          <p:spPr bwMode="auto">
            <a:xfrm>
              <a:off x="3169" y="3180"/>
              <a:ext cx="7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1018" name="Freeform 298"/>
            <p:cNvSpPr>
              <a:spLocks noEditPoints="1"/>
            </p:cNvSpPr>
            <p:nvPr/>
          </p:nvSpPr>
          <p:spPr bwMode="auto">
            <a:xfrm>
              <a:off x="3184" y="3137"/>
              <a:ext cx="33" cy="51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7" y="29"/>
                </a:cxn>
                <a:cxn ang="0">
                  <a:pos x="7" y="36"/>
                </a:cxn>
                <a:cxn ang="0">
                  <a:pos x="10" y="42"/>
                </a:cxn>
                <a:cxn ang="0">
                  <a:pos x="14" y="44"/>
                </a:cxn>
                <a:cxn ang="0">
                  <a:pos x="21" y="44"/>
                </a:cxn>
                <a:cxn ang="0">
                  <a:pos x="26" y="39"/>
                </a:cxn>
                <a:cxn ang="0">
                  <a:pos x="26" y="29"/>
                </a:cxn>
                <a:cxn ang="0">
                  <a:pos x="21" y="24"/>
                </a:cxn>
                <a:cxn ang="0">
                  <a:pos x="18" y="0"/>
                </a:cxn>
                <a:cxn ang="0">
                  <a:pos x="25" y="2"/>
                </a:cxn>
                <a:cxn ang="0">
                  <a:pos x="29" y="7"/>
                </a:cxn>
                <a:cxn ang="0">
                  <a:pos x="32" y="14"/>
                </a:cxn>
                <a:cxn ang="0">
                  <a:pos x="25" y="11"/>
                </a:cxn>
                <a:cxn ang="0">
                  <a:pos x="21" y="7"/>
                </a:cxn>
                <a:cxn ang="0">
                  <a:pos x="15" y="7"/>
                </a:cxn>
                <a:cxn ang="0">
                  <a:pos x="10" y="10"/>
                </a:cxn>
                <a:cxn ang="0">
                  <a:pos x="7" y="18"/>
                </a:cxn>
                <a:cxn ang="0">
                  <a:pos x="8" y="21"/>
                </a:cxn>
                <a:cxn ang="0">
                  <a:pos x="15" y="18"/>
                </a:cxn>
                <a:cxn ang="0">
                  <a:pos x="22" y="18"/>
                </a:cxn>
                <a:cxn ang="0">
                  <a:pos x="29" y="22"/>
                </a:cxn>
                <a:cxn ang="0">
                  <a:pos x="32" y="29"/>
                </a:cxn>
                <a:cxn ang="0">
                  <a:pos x="32" y="39"/>
                </a:cxn>
                <a:cxn ang="0">
                  <a:pos x="28" y="46"/>
                </a:cxn>
                <a:cxn ang="0">
                  <a:pos x="21" y="50"/>
                </a:cxn>
                <a:cxn ang="0">
                  <a:pos x="12" y="50"/>
                </a:cxn>
                <a:cxn ang="0">
                  <a:pos x="4" y="46"/>
                </a:cxn>
                <a:cxn ang="0">
                  <a:pos x="0" y="35"/>
                </a:cxn>
                <a:cxn ang="0">
                  <a:pos x="0" y="21"/>
                </a:cxn>
                <a:cxn ang="0">
                  <a:pos x="3" y="10"/>
                </a:cxn>
                <a:cxn ang="0">
                  <a:pos x="8" y="3"/>
                </a:cxn>
                <a:cxn ang="0">
                  <a:pos x="18" y="0"/>
                </a:cxn>
              </a:cxnLst>
              <a:rect l="0" t="0" r="r" b="b"/>
              <a:pathLst>
                <a:path w="33" h="51">
                  <a:moveTo>
                    <a:pt x="17" y="24"/>
                  </a:moveTo>
                  <a:lnTo>
                    <a:pt x="12" y="24"/>
                  </a:lnTo>
                  <a:lnTo>
                    <a:pt x="10" y="26"/>
                  </a:lnTo>
                  <a:lnTo>
                    <a:pt x="7" y="29"/>
                  </a:lnTo>
                  <a:lnTo>
                    <a:pt x="6" y="33"/>
                  </a:lnTo>
                  <a:lnTo>
                    <a:pt x="7" y="36"/>
                  </a:lnTo>
                  <a:lnTo>
                    <a:pt x="7" y="39"/>
                  </a:lnTo>
                  <a:lnTo>
                    <a:pt x="10" y="42"/>
                  </a:lnTo>
                  <a:lnTo>
                    <a:pt x="11" y="43"/>
                  </a:lnTo>
                  <a:lnTo>
                    <a:pt x="14" y="44"/>
                  </a:lnTo>
                  <a:lnTo>
                    <a:pt x="17" y="44"/>
                  </a:lnTo>
                  <a:lnTo>
                    <a:pt x="21" y="44"/>
                  </a:lnTo>
                  <a:lnTo>
                    <a:pt x="23" y="42"/>
                  </a:lnTo>
                  <a:lnTo>
                    <a:pt x="26" y="39"/>
                  </a:lnTo>
                  <a:lnTo>
                    <a:pt x="26" y="33"/>
                  </a:lnTo>
                  <a:lnTo>
                    <a:pt x="26" y="29"/>
                  </a:lnTo>
                  <a:lnTo>
                    <a:pt x="23" y="26"/>
                  </a:lnTo>
                  <a:lnTo>
                    <a:pt x="21" y="24"/>
                  </a:lnTo>
                  <a:lnTo>
                    <a:pt x="17" y="24"/>
                  </a:lnTo>
                  <a:close/>
                  <a:moveTo>
                    <a:pt x="18" y="0"/>
                  </a:moveTo>
                  <a:lnTo>
                    <a:pt x="22" y="2"/>
                  </a:lnTo>
                  <a:lnTo>
                    <a:pt x="25" y="2"/>
                  </a:lnTo>
                  <a:lnTo>
                    <a:pt x="28" y="4"/>
                  </a:lnTo>
                  <a:lnTo>
                    <a:pt x="29" y="7"/>
                  </a:lnTo>
                  <a:lnTo>
                    <a:pt x="32" y="10"/>
                  </a:lnTo>
                  <a:lnTo>
                    <a:pt x="32" y="14"/>
                  </a:lnTo>
                  <a:lnTo>
                    <a:pt x="25" y="14"/>
                  </a:lnTo>
                  <a:lnTo>
                    <a:pt x="25" y="11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18" y="6"/>
                  </a:lnTo>
                  <a:lnTo>
                    <a:pt x="15" y="7"/>
                  </a:lnTo>
                  <a:lnTo>
                    <a:pt x="12" y="9"/>
                  </a:lnTo>
                  <a:lnTo>
                    <a:pt x="10" y="10"/>
                  </a:lnTo>
                  <a:lnTo>
                    <a:pt x="8" y="14"/>
                  </a:lnTo>
                  <a:lnTo>
                    <a:pt x="7" y="18"/>
                  </a:lnTo>
                  <a:lnTo>
                    <a:pt x="6" y="24"/>
                  </a:lnTo>
                  <a:lnTo>
                    <a:pt x="8" y="21"/>
                  </a:lnTo>
                  <a:lnTo>
                    <a:pt x="11" y="20"/>
                  </a:lnTo>
                  <a:lnTo>
                    <a:pt x="15" y="18"/>
                  </a:lnTo>
                  <a:lnTo>
                    <a:pt x="18" y="18"/>
                  </a:lnTo>
                  <a:lnTo>
                    <a:pt x="22" y="18"/>
                  </a:lnTo>
                  <a:lnTo>
                    <a:pt x="25" y="20"/>
                  </a:lnTo>
                  <a:lnTo>
                    <a:pt x="29" y="22"/>
                  </a:lnTo>
                  <a:lnTo>
                    <a:pt x="30" y="25"/>
                  </a:lnTo>
                  <a:lnTo>
                    <a:pt x="32" y="29"/>
                  </a:lnTo>
                  <a:lnTo>
                    <a:pt x="33" y="33"/>
                  </a:lnTo>
                  <a:lnTo>
                    <a:pt x="32" y="39"/>
                  </a:lnTo>
                  <a:lnTo>
                    <a:pt x="30" y="43"/>
                  </a:lnTo>
                  <a:lnTo>
                    <a:pt x="28" y="46"/>
                  </a:lnTo>
                  <a:lnTo>
                    <a:pt x="25" y="48"/>
                  </a:lnTo>
                  <a:lnTo>
                    <a:pt x="21" y="50"/>
                  </a:lnTo>
                  <a:lnTo>
                    <a:pt x="17" y="51"/>
                  </a:lnTo>
                  <a:lnTo>
                    <a:pt x="12" y="50"/>
                  </a:lnTo>
                  <a:lnTo>
                    <a:pt x="8" y="48"/>
                  </a:lnTo>
                  <a:lnTo>
                    <a:pt x="4" y="46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3" y="10"/>
                  </a:lnTo>
                  <a:lnTo>
                    <a:pt x="6" y="6"/>
                  </a:lnTo>
                  <a:lnTo>
                    <a:pt x="8" y="3"/>
                  </a:lnTo>
                  <a:lnTo>
                    <a:pt x="12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1019" name="Freeform 299"/>
            <p:cNvSpPr>
              <a:spLocks noEditPoints="1"/>
            </p:cNvSpPr>
            <p:nvPr/>
          </p:nvSpPr>
          <p:spPr bwMode="auto">
            <a:xfrm>
              <a:off x="3128" y="2916"/>
              <a:ext cx="31" cy="50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12" y="6"/>
                </a:cxn>
                <a:cxn ang="0">
                  <a:pos x="9" y="8"/>
                </a:cxn>
                <a:cxn ang="0">
                  <a:pos x="7" y="12"/>
                </a:cxn>
                <a:cxn ang="0">
                  <a:pos x="7" y="18"/>
                </a:cxn>
                <a:cxn ang="0">
                  <a:pos x="5" y="25"/>
                </a:cxn>
                <a:cxn ang="0">
                  <a:pos x="7" y="32"/>
                </a:cxn>
                <a:cxn ang="0">
                  <a:pos x="7" y="37"/>
                </a:cxn>
                <a:cxn ang="0">
                  <a:pos x="8" y="40"/>
                </a:cxn>
                <a:cxn ang="0">
                  <a:pos x="12" y="43"/>
                </a:cxn>
                <a:cxn ang="0">
                  <a:pos x="15" y="44"/>
                </a:cxn>
                <a:cxn ang="0">
                  <a:pos x="19" y="43"/>
                </a:cxn>
                <a:cxn ang="0">
                  <a:pos x="22" y="40"/>
                </a:cxn>
                <a:cxn ang="0">
                  <a:pos x="24" y="37"/>
                </a:cxn>
                <a:cxn ang="0">
                  <a:pos x="24" y="32"/>
                </a:cxn>
                <a:cxn ang="0">
                  <a:pos x="24" y="25"/>
                </a:cxn>
                <a:cxn ang="0">
                  <a:pos x="24" y="18"/>
                </a:cxn>
                <a:cxn ang="0">
                  <a:pos x="24" y="12"/>
                </a:cxn>
                <a:cxn ang="0">
                  <a:pos x="23" y="10"/>
                </a:cxn>
                <a:cxn ang="0">
                  <a:pos x="19" y="6"/>
                </a:cxn>
                <a:cxn ang="0">
                  <a:pos x="15" y="6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3" y="1"/>
                </a:cxn>
                <a:cxn ang="0">
                  <a:pos x="26" y="3"/>
                </a:cxn>
                <a:cxn ang="0">
                  <a:pos x="27" y="6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1" y="18"/>
                </a:cxn>
                <a:cxn ang="0">
                  <a:pos x="31" y="25"/>
                </a:cxn>
                <a:cxn ang="0">
                  <a:pos x="31" y="32"/>
                </a:cxn>
                <a:cxn ang="0">
                  <a:pos x="30" y="39"/>
                </a:cxn>
                <a:cxn ang="0">
                  <a:pos x="27" y="44"/>
                </a:cxn>
                <a:cxn ang="0">
                  <a:pos x="24" y="47"/>
                </a:cxn>
                <a:cxn ang="0">
                  <a:pos x="20" y="48"/>
                </a:cxn>
                <a:cxn ang="0">
                  <a:pos x="15" y="50"/>
                </a:cxn>
                <a:cxn ang="0">
                  <a:pos x="11" y="50"/>
                </a:cxn>
                <a:cxn ang="0">
                  <a:pos x="8" y="47"/>
                </a:cxn>
                <a:cxn ang="0">
                  <a:pos x="4" y="45"/>
                </a:cxn>
                <a:cxn ang="0">
                  <a:pos x="1" y="40"/>
                </a:cxn>
                <a:cxn ang="0">
                  <a:pos x="0" y="33"/>
                </a:cxn>
                <a:cxn ang="0">
                  <a:pos x="0" y="25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4" y="6"/>
                </a:cxn>
                <a:cxn ang="0">
                  <a:pos x="7" y="3"/>
                </a:cxn>
                <a:cxn ang="0">
                  <a:pos x="11" y="0"/>
                </a:cxn>
                <a:cxn ang="0">
                  <a:pos x="15" y="0"/>
                </a:cxn>
              </a:cxnLst>
              <a:rect l="0" t="0" r="r" b="b"/>
              <a:pathLst>
                <a:path w="31" h="50">
                  <a:moveTo>
                    <a:pt x="15" y="6"/>
                  </a:moveTo>
                  <a:lnTo>
                    <a:pt x="12" y="6"/>
                  </a:lnTo>
                  <a:lnTo>
                    <a:pt x="9" y="8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5" y="25"/>
                  </a:lnTo>
                  <a:lnTo>
                    <a:pt x="7" y="32"/>
                  </a:lnTo>
                  <a:lnTo>
                    <a:pt x="7" y="37"/>
                  </a:lnTo>
                  <a:lnTo>
                    <a:pt x="8" y="40"/>
                  </a:lnTo>
                  <a:lnTo>
                    <a:pt x="12" y="43"/>
                  </a:lnTo>
                  <a:lnTo>
                    <a:pt x="15" y="44"/>
                  </a:lnTo>
                  <a:lnTo>
                    <a:pt x="19" y="43"/>
                  </a:lnTo>
                  <a:lnTo>
                    <a:pt x="22" y="40"/>
                  </a:lnTo>
                  <a:lnTo>
                    <a:pt x="24" y="37"/>
                  </a:lnTo>
                  <a:lnTo>
                    <a:pt x="24" y="32"/>
                  </a:lnTo>
                  <a:lnTo>
                    <a:pt x="24" y="25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23" y="10"/>
                  </a:lnTo>
                  <a:lnTo>
                    <a:pt x="19" y="6"/>
                  </a:lnTo>
                  <a:lnTo>
                    <a:pt x="15" y="6"/>
                  </a:lnTo>
                  <a:close/>
                  <a:moveTo>
                    <a:pt x="15" y="0"/>
                  </a:moveTo>
                  <a:lnTo>
                    <a:pt x="19" y="0"/>
                  </a:lnTo>
                  <a:lnTo>
                    <a:pt x="23" y="1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1" y="18"/>
                  </a:lnTo>
                  <a:lnTo>
                    <a:pt x="31" y="25"/>
                  </a:lnTo>
                  <a:lnTo>
                    <a:pt x="31" y="32"/>
                  </a:lnTo>
                  <a:lnTo>
                    <a:pt x="30" y="39"/>
                  </a:lnTo>
                  <a:lnTo>
                    <a:pt x="27" y="44"/>
                  </a:lnTo>
                  <a:lnTo>
                    <a:pt x="24" y="47"/>
                  </a:lnTo>
                  <a:lnTo>
                    <a:pt x="20" y="48"/>
                  </a:lnTo>
                  <a:lnTo>
                    <a:pt x="15" y="50"/>
                  </a:lnTo>
                  <a:lnTo>
                    <a:pt x="11" y="50"/>
                  </a:lnTo>
                  <a:lnTo>
                    <a:pt x="8" y="47"/>
                  </a:lnTo>
                  <a:lnTo>
                    <a:pt x="4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4" y="6"/>
                  </a:lnTo>
                  <a:lnTo>
                    <a:pt x="7" y="3"/>
                  </a:lnTo>
                  <a:lnTo>
                    <a:pt x="11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1020" name="Rectangle 300"/>
            <p:cNvSpPr>
              <a:spLocks noChangeArrowheads="1"/>
            </p:cNvSpPr>
            <p:nvPr/>
          </p:nvSpPr>
          <p:spPr bwMode="auto">
            <a:xfrm>
              <a:off x="3169" y="2959"/>
              <a:ext cx="7" cy="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1021" name="Freeform 301"/>
            <p:cNvSpPr>
              <a:spLocks noEditPoints="1"/>
            </p:cNvSpPr>
            <p:nvPr/>
          </p:nvSpPr>
          <p:spPr bwMode="auto">
            <a:xfrm>
              <a:off x="3184" y="2916"/>
              <a:ext cx="32" cy="50"/>
            </a:xfrm>
            <a:custGeom>
              <a:avLst/>
              <a:gdLst/>
              <a:ahLst/>
              <a:cxnLst>
                <a:cxn ang="0">
                  <a:pos x="12" y="25"/>
                </a:cxn>
                <a:cxn ang="0">
                  <a:pos x="7" y="30"/>
                </a:cxn>
                <a:cxn ang="0">
                  <a:pos x="8" y="39"/>
                </a:cxn>
                <a:cxn ang="0">
                  <a:pos x="11" y="43"/>
                </a:cxn>
                <a:cxn ang="0">
                  <a:pos x="17" y="44"/>
                </a:cxn>
                <a:cxn ang="0">
                  <a:pos x="23" y="41"/>
                </a:cxn>
                <a:cxn ang="0">
                  <a:pos x="25" y="34"/>
                </a:cxn>
                <a:cxn ang="0">
                  <a:pos x="23" y="28"/>
                </a:cxn>
                <a:cxn ang="0">
                  <a:pos x="17" y="25"/>
                </a:cxn>
                <a:cxn ang="0">
                  <a:pos x="12" y="6"/>
                </a:cxn>
                <a:cxn ang="0">
                  <a:pos x="8" y="10"/>
                </a:cxn>
                <a:cxn ang="0">
                  <a:pos x="8" y="15"/>
                </a:cxn>
                <a:cxn ang="0">
                  <a:pos x="12" y="18"/>
                </a:cxn>
                <a:cxn ang="0">
                  <a:pos x="19" y="18"/>
                </a:cxn>
                <a:cxn ang="0">
                  <a:pos x="23" y="15"/>
                </a:cxn>
                <a:cxn ang="0">
                  <a:pos x="23" y="10"/>
                </a:cxn>
                <a:cxn ang="0">
                  <a:pos x="19" y="6"/>
                </a:cxn>
                <a:cxn ang="0">
                  <a:pos x="17" y="0"/>
                </a:cxn>
                <a:cxn ang="0">
                  <a:pos x="23" y="1"/>
                </a:cxn>
                <a:cxn ang="0">
                  <a:pos x="29" y="6"/>
                </a:cxn>
                <a:cxn ang="0">
                  <a:pos x="30" y="12"/>
                </a:cxn>
                <a:cxn ang="0">
                  <a:pos x="29" y="18"/>
                </a:cxn>
                <a:cxn ang="0">
                  <a:pos x="23" y="22"/>
                </a:cxn>
                <a:cxn ang="0">
                  <a:pos x="29" y="26"/>
                </a:cxn>
                <a:cxn ang="0">
                  <a:pos x="32" y="34"/>
                </a:cxn>
                <a:cxn ang="0">
                  <a:pos x="30" y="41"/>
                </a:cxn>
                <a:cxn ang="0">
                  <a:pos x="25" y="48"/>
                </a:cxn>
                <a:cxn ang="0">
                  <a:pos x="17" y="50"/>
                </a:cxn>
                <a:cxn ang="0">
                  <a:pos x="8" y="48"/>
                </a:cxn>
                <a:cxn ang="0">
                  <a:pos x="3" y="41"/>
                </a:cxn>
                <a:cxn ang="0">
                  <a:pos x="0" y="34"/>
                </a:cxn>
                <a:cxn ang="0">
                  <a:pos x="3" y="26"/>
                </a:cxn>
                <a:cxn ang="0">
                  <a:pos x="10" y="22"/>
                </a:cxn>
                <a:cxn ang="0">
                  <a:pos x="4" y="18"/>
                </a:cxn>
                <a:cxn ang="0">
                  <a:pos x="1" y="12"/>
                </a:cxn>
                <a:cxn ang="0">
                  <a:pos x="4" y="6"/>
                </a:cxn>
                <a:cxn ang="0">
                  <a:pos x="8" y="1"/>
                </a:cxn>
                <a:cxn ang="0">
                  <a:pos x="17" y="0"/>
                </a:cxn>
              </a:cxnLst>
              <a:rect l="0" t="0" r="r" b="b"/>
              <a:pathLst>
                <a:path w="32" h="50">
                  <a:moveTo>
                    <a:pt x="17" y="25"/>
                  </a:moveTo>
                  <a:lnTo>
                    <a:pt x="12" y="25"/>
                  </a:lnTo>
                  <a:lnTo>
                    <a:pt x="10" y="28"/>
                  </a:lnTo>
                  <a:lnTo>
                    <a:pt x="7" y="30"/>
                  </a:lnTo>
                  <a:lnTo>
                    <a:pt x="7" y="34"/>
                  </a:lnTo>
                  <a:lnTo>
                    <a:pt x="8" y="39"/>
                  </a:lnTo>
                  <a:lnTo>
                    <a:pt x="10" y="41"/>
                  </a:lnTo>
                  <a:lnTo>
                    <a:pt x="11" y="43"/>
                  </a:lnTo>
                  <a:lnTo>
                    <a:pt x="14" y="44"/>
                  </a:lnTo>
                  <a:lnTo>
                    <a:pt x="17" y="44"/>
                  </a:lnTo>
                  <a:lnTo>
                    <a:pt x="21" y="43"/>
                  </a:lnTo>
                  <a:lnTo>
                    <a:pt x="23" y="41"/>
                  </a:lnTo>
                  <a:lnTo>
                    <a:pt x="25" y="39"/>
                  </a:lnTo>
                  <a:lnTo>
                    <a:pt x="25" y="34"/>
                  </a:lnTo>
                  <a:lnTo>
                    <a:pt x="25" y="30"/>
                  </a:lnTo>
                  <a:lnTo>
                    <a:pt x="23" y="28"/>
                  </a:lnTo>
                  <a:lnTo>
                    <a:pt x="19" y="25"/>
                  </a:lnTo>
                  <a:lnTo>
                    <a:pt x="17" y="25"/>
                  </a:lnTo>
                  <a:close/>
                  <a:moveTo>
                    <a:pt x="17" y="6"/>
                  </a:moveTo>
                  <a:lnTo>
                    <a:pt x="12" y="6"/>
                  </a:lnTo>
                  <a:lnTo>
                    <a:pt x="11" y="7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10" y="17"/>
                  </a:lnTo>
                  <a:lnTo>
                    <a:pt x="12" y="18"/>
                  </a:lnTo>
                  <a:lnTo>
                    <a:pt x="17" y="19"/>
                  </a:lnTo>
                  <a:lnTo>
                    <a:pt x="19" y="18"/>
                  </a:lnTo>
                  <a:lnTo>
                    <a:pt x="22" y="17"/>
                  </a:lnTo>
                  <a:lnTo>
                    <a:pt x="23" y="15"/>
                  </a:lnTo>
                  <a:lnTo>
                    <a:pt x="23" y="12"/>
                  </a:lnTo>
                  <a:lnTo>
                    <a:pt x="23" y="10"/>
                  </a:lnTo>
                  <a:lnTo>
                    <a:pt x="22" y="7"/>
                  </a:lnTo>
                  <a:lnTo>
                    <a:pt x="19" y="6"/>
                  </a:lnTo>
                  <a:lnTo>
                    <a:pt x="17" y="6"/>
                  </a:lnTo>
                  <a:close/>
                  <a:moveTo>
                    <a:pt x="17" y="0"/>
                  </a:moveTo>
                  <a:lnTo>
                    <a:pt x="21" y="0"/>
                  </a:lnTo>
                  <a:lnTo>
                    <a:pt x="23" y="1"/>
                  </a:lnTo>
                  <a:lnTo>
                    <a:pt x="26" y="3"/>
                  </a:lnTo>
                  <a:lnTo>
                    <a:pt x="29" y="6"/>
                  </a:lnTo>
                  <a:lnTo>
                    <a:pt x="30" y="8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18"/>
                  </a:lnTo>
                  <a:lnTo>
                    <a:pt x="26" y="19"/>
                  </a:lnTo>
                  <a:lnTo>
                    <a:pt x="23" y="22"/>
                  </a:lnTo>
                  <a:lnTo>
                    <a:pt x="26" y="23"/>
                  </a:lnTo>
                  <a:lnTo>
                    <a:pt x="29" y="26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2" y="39"/>
                  </a:lnTo>
                  <a:lnTo>
                    <a:pt x="30" y="41"/>
                  </a:lnTo>
                  <a:lnTo>
                    <a:pt x="28" y="45"/>
                  </a:lnTo>
                  <a:lnTo>
                    <a:pt x="25" y="48"/>
                  </a:lnTo>
                  <a:lnTo>
                    <a:pt x="21" y="50"/>
                  </a:lnTo>
                  <a:lnTo>
                    <a:pt x="17" y="50"/>
                  </a:lnTo>
                  <a:lnTo>
                    <a:pt x="12" y="50"/>
                  </a:lnTo>
                  <a:lnTo>
                    <a:pt x="8" y="48"/>
                  </a:lnTo>
                  <a:lnTo>
                    <a:pt x="4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1" y="30"/>
                  </a:lnTo>
                  <a:lnTo>
                    <a:pt x="3" y="26"/>
                  </a:lnTo>
                  <a:lnTo>
                    <a:pt x="6" y="23"/>
                  </a:lnTo>
                  <a:lnTo>
                    <a:pt x="10" y="22"/>
                  </a:lnTo>
                  <a:lnTo>
                    <a:pt x="6" y="19"/>
                  </a:lnTo>
                  <a:lnTo>
                    <a:pt x="4" y="18"/>
                  </a:lnTo>
                  <a:lnTo>
                    <a:pt x="3" y="15"/>
                  </a:lnTo>
                  <a:lnTo>
                    <a:pt x="1" y="12"/>
                  </a:lnTo>
                  <a:lnTo>
                    <a:pt x="3" y="8"/>
                  </a:lnTo>
                  <a:lnTo>
                    <a:pt x="4" y="6"/>
                  </a:lnTo>
                  <a:lnTo>
                    <a:pt x="6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1022" name="Freeform 302"/>
            <p:cNvSpPr>
              <a:spLocks/>
            </p:cNvSpPr>
            <p:nvPr/>
          </p:nvSpPr>
          <p:spPr bwMode="auto">
            <a:xfrm>
              <a:off x="3201" y="2693"/>
              <a:ext cx="17" cy="5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7" y="0"/>
                </a:cxn>
                <a:cxn ang="0">
                  <a:pos x="17" y="50"/>
                </a:cxn>
                <a:cxn ang="0">
                  <a:pos x="11" y="50"/>
                </a:cxn>
                <a:cxn ang="0">
                  <a:pos x="11" y="11"/>
                </a:cxn>
                <a:cxn ang="0">
                  <a:pos x="5" y="15"/>
                </a:cxn>
                <a:cxn ang="0">
                  <a:pos x="2" y="17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4" y="10"/>
                </a:cxn>
                <a:cxn ang="0">
                  <a:pos x="8" y="7"/>
                </a:cxn>
                <a:cxn ang="0">
                  <a:pos x="11" y="3"/>
                </a:cxn>
                <a:cxn ang="0">
                  <a:pos x="13" y="0"/>
                </a:cxn>
              </a:cxnLst>
              <a:rect l="0" t="0" r="r" b="b"/>
              <a:pathLst>
                <a:path w="17" h="50">
                  <a:moveTo>
                    <a:pt x="13" y="0"/>
                  </a:moveTo>
                  <a:lnTo>
                    <a:pt x="17" y="0"/>
                  </a:lnTo>
                  <a:lnTo>
                    <a:pt x="17" y="50"/>
                  </a:lnTo>
                  <a:lnTo>
                    <a:pt x="11" y="50"/>
                  </a:lnTo>
                  <a:lnTo>
                    <a:pt x="11" y="11"/>
                  </a:lnTo>
                  <a:lnTo>
                    <a:pt x="5" y="15"/>
                  </a:lnTo>
                  <a:lnTo>
                    <a:pt x="2" y="17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4" y="10"/>
                  </a:lnTo>
                  <a:lnTo>
                    <a:pt x="8" y="7"/>
                  </a:lnTo>
                  <a:lnTo>
                    <a:pt x="11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1023" name="Freeform 303"/>
            <p:cNvSpPr>
              <a:spLocks/>
            </p:cNvSpPr>
            <p:nvPr/>
          </p:nvSpPr>
          <p:spPr bwMode="auto">
            <a:xfrm>
              <a:off x="3132" y="2471"/>
              <a:ext cx="18" cy="4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8" y="0"/>
                </a:cxn>
                <a:cxn ang="0">
                  <a:pos x="18" y="49"/>
                </a:cxn>
                <a:cxn ang="0">
                  <a:pos x="11" y="49"/>
                </a:cxn>
                <a:cxn ang="0">
                  <a:pos x="11" y="11"/>
                </a:cxn>
                <a:cxn ang="0">
                  <a:pos x="5" y="15"/>
                </a:cxn>
                <a:cxn ang="0">
                  <a:pos x="3" y="17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4" y="9"/>
                </a:cxn>
                <a:cxn ang="0">
                  <a:pos x="8" y="6"/>
                </a:cxn>
                <a:cxn ang="0">
                  <a:pos x="11" y="4"/>
                </a:cxn>
                <a:cxn ang="0">
                  <a:pos x="14" y="0"/>
                </a:cxn>
              </a:cxnLst>
              <a:rect l="0" t="0" r="r" b="b"/>
              <a:pathLst>
                <a:path w="18" h="49">
                  <a:moveTo>
                    <a:pt x="14" y="0"/>
                  </a:moveTo>
                  <a:lnTo>
                    <a:pt x="18" y="0"/>
                  </a:lnTo>
                  <a:lnTo>
                    <a:pt x="18" y="49"/>
                  </a:lnTo>
                  <a:lnTo>
                    <a:pt x="11" y="49"/>
                  </a:lnTo>
                  <a:lnTo>
                    <a:pt x="11" y="11"/>
                  </a:lnTo>
                  <a:lnTo>
                    <a:pt x="5" y="15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4" y="9"/>
                  </a:lnTo>
                  <a:lnTo>
                    <a:pt x="8" y="6"/>
                  </a:lnTo>
                  <a:lnTo>
                    <a:pt x="11" y="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1024" name="Rectangle 304"/>
            <p:cNvSpPr>
              <a:spLocks noChangeArrowheads="1"/>
            </p:cNvSpPr>
            <p:nvPr/>
          </p:nvSpPr>
          <p:spPr bwMode="auto">
            <a:xfrm>
              <a:off x="3169" y="2513"/>
              <a:ext cx="7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1025" name="Freeform 305"/>
            <p:cNvSpPr>
              <a:spLocks/>
            </p:cNvSpPr>
            <p:nvPr/>
          </p:nvSpPr>
          <p:spPr bwMode="auto">
            <a:xfrm>
              <a:off x="3184" y="2471"/>
              <a:ext cx="32" cy="4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8" y="4"/>
                </a:cxn>
                <a:cxn ang="0">
                  <a:pos x="29" y="6"/>
                </a:cxn>
                <a:cxn ang="0">
                  <a:pos x="30" y="11"/>
                </a:cxn>
                <a:cxn ang="0">
                  <a:pos x="32" y="13"/>
                </a:cxn>
                <a:cxn ang="0">
                  <a:pos x="30" y="19"/>
                </a:cxn>
                <a:cxn ang="0">
                  <a:pos x="29" y="22"/>
                </a:cxn>
                <a:cxn ang="0">
                  <a:pos x="26" y="26"/>
                </a:cxn>
                <a:cxn ang="0">
                  <a:pos x="25" y="27"/>
                </a:cxn>
                <a:cxn ang="0">
                  <a:pos x="22" y="30"/>
                </a:cxn>
                <a:cxn ang="0">
                  <a:pos x="18" y="34"/>
                </a:cxn>
                <a:cxn ang="0">
                  <a:pos x="14" y="37"/>
                </a:cxn>
                <a:cxn ang="0">
                  <a:pos x="12" y="38"/>
                </a:cxn>
                <a:cxn ang="0">
                  <a:pos x="11" y="39"/>
                </a:cxn>
                <a:cxn ang="0">
                  <a:pos x="8" y="42"/>
                </a:cxn>
                <a:cxn ang="0">
                  <a:pos x="32" y="42"/>
                </a:cxn>
                <a:cxn ang="0">
                  <a:pos x="32" y="49"/>
                </a:cxn>
                <a:cxn ang="0">
                  <a:pos x="0" y="49"/>
                </a:cxn>
                <a:cxn ang="0">
                  <a:pos x="0" y="45"/>
                </a:cxn>
                <a:cxn ang="0">
                  <a:pos x="1" y="41"/>
                </a:cxn>
                <a:cxn ang="0">
                  <a:pos x="4" y="38"/>
                </a:cxn>
                <a:cxn ang="0">
                  <a:pos x="7" y="34"/>
                </a:cxn>
                <a:cxn ang="0">
                  <a:pos x="11" y="31"/>
                </a:cxn>
                <a:cxn ang="0">
                  <a:pos x="17" y="27"/>
                </a:cxn>
                <a:cxn ang="0">
                  <a:pos x="19" y="23"/>
                </a:cxn>
                <a:cxn ang="0">
                  <a:pos x="22" y="20"/>
                </a:cxn>
                <a:cxn ang="0">
                  <a:pos x="23" y="17"/>
                </a:cxn>
                <a:cxn ang="0">
                  <a:pos x="25" y="13"/>
                </a:cxn>
                <a:cxn ang="0">
                  <a:pos x="25" y="11"/>
                </a:cxn>
                <a:cxn ang="0">
                  <a:pos x="22" y="8"/>
                </a:cxn>
                <a:cxn ang="0">
                  <a:pos x="19" y="6"/>
                </a:cxn>
                <a:cxn ang="0">
                  <a:pos x="17" y="5"/>
                </a:cxn>
                <a:cxn ang="0">
                  <a:pos x="12" y="6"/>
                </a:cxn>
                <a:cxn ang="0">
                  <a:pos x="10" y="8"/>
                </a:cxn>
                <a:cxn ang="0">
                  <a:pos x="7" y="11"/>
                </a:cxn>
                <a:cxn ang="0">
                  <a:pos x="7" y="15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3" y="6"/>
                </a:cxn>
                <a:cxn ang="0">
                  <a:pos x="6" y="4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7" y="0"/>
                </a:cxn>
              </a:cxnLst>
              <a:rect l="0" t="0" r="r" b="b"/>
              <a:pathLst>
                <a:path w="32" h="49">
                  <a:moveTo>
                    <a:pt x="17" y="0"/>
                  </a:moveTo>
                  <a:lnTo>
                    <a:pt x="21" y="1"/>
                  </a:lnTo>
                  <a:lnTo>
                    <a:pt x="23" y="2"/>
                  </a:lnTo>
                  <a:lnTo>
                    <a:pt x="28" y="4"/>
                  </a:lnTo>
                  <a:lnTo>
                    <a:pt x="29" y="6"/>
                  </a:lnTo>
                  <a:lnTo>
                    <a:pt x="30" y="11"/>
                  </a:lnTo>
                  <a:lnTo>
                    <a:pt x="32" y="13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26" y="26"/>
                  </a:lnTo>
                  <a:lnTo>
                    <a:pt x="25" y="27"/>
                  </a:lnTo>
                  <a:lnTo>
                    <a:pt x="22" y="30"/>
                  </a:lnTo>
                  <a:lnTo>
                    <a:pt x="18" y="34"/>
                  </a:lnTo>
                  <a:lnTo>
                    <a:pt x="14" y="37"/>
                  </a:lnTo>
                  <a:lnTo>
                    <a:pt x="12" y="38"/>
                  </a:lnTo>
                  <a:lnTo>
                    <a:pt x="11" y="39"/>
                  </a:lnTo>
                  <a:lnTo>
                    <a:pt x="8" y="42"/>
                  </a:lnTo>
                  <a:lnTo>
                    <a:pt x="32" y="42"/>
                  </a:lnTo>
                  <a:lnTo>
                    <a:pt x="32" y="49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1" y="41"/>
                  </a:lnTo>
                  <a:lnTo>
                    <a:pt x="4" y="38"/>
                  </a:lnTo>
                  <a:lnTo>
                    <a:pt x="7" y="34"/>
                  </a:lnTo>
                  <a:lnTo>
                    <a:pt x="11" y="31"/>
                  </a:lnTo>
                  <a:lnTo>
                    <a:pt x="17" y="27"/>
                  </a:lnTo>
                  <a:lnTo>
                    <a:pt x="19" y="23"/>
                  </a:lnTo>
                  <a:lnTo>
                    <a:pt x="22" y="20"/>
                  </a:lnTo>
                  <a:lnTo>
                    <a:pt x="23" y="17"/>
                  </a:lnTo>
                  <a:lnTo>
                    <a:pt x="25" y="13"/>
                  </a:lnTo>
                  <a:lnTo>
                    <a:pt x="25" y="11"/>
                  </a:lnTo>
                  <a:lnTo>
                    <a:pt x="22" y="8"/>
                  </a:lnTo>
                  <a:lnTo>
                    <a:pt x="19" y="6"/>
                  </a:lnTo>
                  <a:lnTo>
                    <a:pt x="17" y="5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3" y="6"/>
                  </a:lnTo>
                  <a:lnTo>
                    <a:pt x="6" y="4"/>
                  </a:lnTo>
                  <a:lnTo>
                    <a:pt x="8" y="1"/>
                  </a:lnTo>
                  <a:lnTo>
                    <a:pt x="12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1026" name="Freeform 306"/>
            <p:cNvSpPr>
              <a:spLocks/>
            </p:cNvSpPr>
            <p:nvPr/>
          </p:nvSpPr>
          <p:spPr bwMode="auto">
            <a:xfrm>
              <a:off x="3132" y="2249"/>
              <a:ext cx="18" cy="4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8" y="0"/>
                </a:cxn>
                <a:cxn ang="0">
                  <a:pos x="18" y="48"/>
                </a:cxn>
                <a:cxn ang="0">
                  <a:pos x="11" y="48"/>
                </a:cxn>
                <a:cxn ang="0">
                  <a:pos x="11" y="11"/>
                </a:cxn>
                <a:cxn ang="0">
                  <a:pos x="5" y="15"/>
                </a:cxn>
                <a:cxn ang="0">
                  <a:pos x="3" y="17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11" y="3"/>
                </a:cxn>
                <a:cxn ang="0">
                  <a:pos x="14" y="0"/>
                </a:cxn>
              </a:cxnLst>
              <a:rect l="0" t="0" r="r" b="b"/>
              <a:pathLst>
                <a:path w="18" h="48">
                  <a:moveTo>
                    <a:pt x="14" y="0"/>
                  </a:moveTo>
                  <a:lnTo>
                    <a:pt x="18" y="0"/>
                  </a:lnTo>
                  <a:lnTo>
                    <a:pt x="18" y="48"/>
                  </a:lnTo>
                  <a:lnTo>
                    <a:pt x="11" y="48"/>
                  </a:lnTo>
                  <a:lnTo>
                    <a:pt x="11" y="11"/>
                  </a:lnTo>
                  <a:lnTo>
                    <a:pt x="5" y="15"/>
                  </a:lnTo>
                  <a:lnTo>
                    <a:pt x="3" y="17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4" y="10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1027" name="Rectangle 307"/>
            <p:cNvSpPr>
              <a:spLocks noChangeArrowheads="1"/>
            </p:cNvSpPr>
            <p:nvPr/>
          </p:nvSpPr>
          <p:spPr bwMode="auto">
            <a:xfrm>
              <a:off x="3169" y="2292"/>
              <a:ext cx="7" cy="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1028" name="Freeform 308"/>
            <p:cNvSpPr>
              <a:spLocks noEditPoints="1"/>
            </p:cNvSpPr>
            <p:nvPr/>
          </p:nvSpPr>
          <p:spPr bwMode="auto">
            <a:xfrm>
              <a:off x="3183" y="2249"/>
              <a:ext cx="34" cy="48"/>
            </a:xfrm>
            <a:custGeom>
              <a:avLst/>
              <a:gdLst/>
              <a:ahLst/>
              <a:cxnLst>
                <a:cxn ang="0">
                  <a:pos x="22" y="13"/>
                </a:cxn>
                <a:cxn ang="0">
                  <a:pos x="7" y="30"/>
                </a:cxn>
                <a:cxn ang="0">
                  <a:pos x="22" y="30"/>
                </a:cxn>
                <a:cxn ang="0">
                  <a:pos x="22" y="13"/>
                </a:cxn>
                <a:cxn ang="0">
                  <a:pos x="23" y="0"/>
                </a:cxn>
                <a:cxn ang="0">
                  <a:pos x="29" y="0"/>
                </a:cxn>
                <a:cxn ang="0">
                  <a:pos x="29" y="30"/>
                </a:cxn>
                <a:cxn ang="0">
                  <a:pos x="34" y="30"/>
                </a:cxn>
                <a:cxn ang="0">
                  <a:pos x="34" y="37"/>
                </a:cxn>
                <a:cxn ang="0">
                  <a:pos x="29" y="37"/>
                </a:cxn>
                <a:cxn ang="0">
                  <a:pos x="29" y="48"/>
                </a:cxn>
                <a:cxn ang="0">
                  <a:pos x="22" y="48"/>
                </a:cxn>
                <a:cxn ang="0">
                  <a:pos x="22" y="37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23" y="0"/>
                </a:cxn>
              </a:cxnLst>
              <a:rect l="0" t="0" r="r" b="b"/>
              <a:pathLst>
                <a:path w="34" h="48">
                  <a:moveTo>
                    <a:pt x="22" y="13"/>
                  </a:moveTo>
                  <a:lnTo>
                    <a:pt x="7" y="30"/>
                  </a:lnTo>
                  <a:lnTo>
                    <a:pt x="22" y="30"/>
                  </a:lnTo>
                  <a:lnTo>
                    <a:pt x="22" y="13"/>
                  </a:lnTo>
                  <a:close/>
                  <a:moveTo>
                    <a:pt x="23" y="0"/>
                  </a:moveTo>
                  <a:lnTo>
                    <a:pt x="29" y="0"/>
                  </a:lnTo>
                  <a:lnTo>
                    <a:pt x="29" y="30"/>
                  </a:lnTo>
                  <a:lnTo>
                    <a:pt x="34" y="30"/>
                  </a:lnTo>
                  <a:lnTo>
                    <a:pt x="34" y="37"/>
                  </a:lnTo>
                  <a:lnTo>
                    <a:pt x="29" y="37"/>
                  </a:lnTo>
                  <a:lnTo>
                    <a:pt x="29" y="48"/>
                  </a:lnTo>
                  <a:lnTo>
                    <a:pt x="22" y="48"/>
                  </a:lnTo>
                  <a:lnTo>
                    <a:pt x="22" y="37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1029" name="Freeform 309"/>
            <p:cNvSpPr>
              <a:spLocks/>
            </p:cNvSpPr>
            <p:nvPr/>
          </p:nvSpPr>
          <p:spPr bwMode="auto">
            <a:xfrm>
              <a:off x="4713" y="3016"/>
              <a:ext cx="89" cy="9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0" y="90"/>
                </a:cxn>
                <a:cxn ang="0">
                  <a:pos x="89" y="90"/>
                </a:cxn>
                <a:cxn ang="0">
                  <a:pos x="44" y="0"/>
                </a:cxn>
              </a:cxnLst>
              <a:rect l="0" t="0" r="r" b="b"/>
              <a:pathLst>
                <a:path w="89" h="90">
                  <a:moveTo>
                    <a:pt x="44" y="0"/>
                  </a:moveTo>
                  <a:lnTo>
                    <a:pt x="0" y="90"/>
                  </a:lnTo>
                  <a:lnTo>
                    <a:pt x="89" y="9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1030" name="Freeform 310"/>
            <p:cNvSpPr>
              <a:spLocks/>
            </p:cNvSpPr>
            <p:nvPr/>
          </p:nvSpPr>
          <p:spPr bwMode="auto">
            <a:xfrm>
              <a:off x="4440" y="2972"/>
              <a:ext cx="90" cy="9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0" y="90"/>
                </a:cxn>
                <a:cxn ang="0">
                  <a:pos x="90" y="90"/>
                </a:cxn>
                <a:cxn ang="0">
                  <a:pos x="44" y="0"/>
                </a:cxn>
              </a:cxnLst>
              <a:rect l="0" t="0" r="r" b="b"/>
              <a:pathLst>
                <a:path w="90" h="90">
                  <a:moveTo>
                    <a:pt x="44" y="0"/>
                  </a:moveTo>
                  <a:lnTo>
                    <a:pt x="0" y="90"/>
                  </a:lnTo>
                  <a:lnTo>
                    <a:pt x="90" y="9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1031" name="Freeform 311"/>
            <p:cNvSpPr>
              <a:spLocks/>
            </p:cNvSpPr>
            <p:nvPr/>
          </p:nvSpPr>
          <p:spPr bwMode="auto">
            <a:xfrm>
              <a:off x="4222" y="2961"/>
              <a:ext cx="91" cy="91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0" y="91"/>
                </a:cxn>
                <a:cxn ang="0">
                  <a:pos x="91" y="91"/>
                </a:cxn>
                <a:cxn ang="0">
                  <a:pos x="45" y="0"/>
                </a:cxn>
              </a:cxnLst>
              <a:rect l="0" t="0" r="r" b="b"/>
              <a:pathLst>
                <a:path w="91" h="91">
                  <a:moveTo>
                    <a:pt x="45" y="0"/>
                  </a:moveTo>
                  <a:lnTo>
                    <a:pt x="0" y="91"/>
                  </a:lnTo>
                  <a:lnTo>
                    <a:pt x="91" y="9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1032" name="Freeform 312"/>
            <p:cNvSpPr>
              <a:spLocks/>
            </p:cNvSpPr>
            <p:nvPr/>
          </p:nvSpPr>
          <p:spPr bwMode="auto">
            <a:xfrm>
              <a:off x="4006" y="2924"/>
              <a:ext cx="89" cy="9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0" y="90"/>
                </a:cxn>
                <a:cxn ang="0">
                  <a:pos x="89" y="90"/>
                </a:cxn>
                <a:cxn ang="0">
                  <a:pos x="45" y="0"/>
                </a:cxn>
              </a:cxnLst>
              <a:rect l="0" t="0" r="r" b="b"/>
              <a:pathLst>
                <a:path w="89" h="90">
                  <a:moveTo>
                    <a:pt x="45" y="0"/>
                  </a:moveTo>
                  <a:lnTo>
                    <a:pt x="0" y="90"/>
                  </a:lnTo>
                  <a:lnTo>
                    <a:pt x="89" y="9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1033" name="Freeform 313"/>
            <p:cNvSpPr>
              <a:spLocks/>
            </p:cNvSpPr>
            <p:nvPr/>
          </p:nvSpPr>
          <p:spPr bwMode="auto">
            <a:xfrm>
              <a:off x="3787" y="2917"/>
              <a:ext cx="91" cy="91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91"/>
                </a:cxn>
                <a:cxn ang="0">
                  <a:pos x="91" y="91"/>
                </a:cxn>
                <a:cxn ang="0">
                  <a:pos x="46" y="0"/>
                </a:cxn>
              </a:cxnLst>
              <a:rect l="0" t="0" r="r" b="b"/>
              <a:pathLst>
                <a:path w="91" h="91">
                  <a:moveTo>
                    <a:pt x="46" y="0"/>
                  </a:moveTo>
                  <a:lnTo>
                    <a:pt x="0" y="91"/>
                  </a:lnTo>
                  <a:lnTo>
                    <a:pt x="91" y="9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1034" name="Freeform 314"/>
            <p:cNvSpPr>
              <a:spLocks/>
            </p:cNvSpPr>
            <p:nvPr/>
          </p:nvSpPr>
          <p:spPr bwMode="auto">
            <a:xfrm>
              <a:off x="3570" y="2895"/>
              <a:ext cx="90" cy="91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91"/>
                </a:cxn>
                <a:cxn ang="0">
                  <a:pos x="90" y="91"/>
                </a:cxn>
                <a:cxn ang="0">
                  <a:pos x="46" y="0"/>
                </a:cxn>
              </a:cxnLst>
              <a:rect l="0" t="0" r="r" b="b"/>
              <a:pathLst>
                <a:path w="90" h="91">
                  <a:moveTo>
                    <a:pt x="46" y="0"/>
                  </a:moveTo>
                  <a:lnTo>
                    <a:pt x="0" y="91"/>
                  </a:lnTo>
                  <a:lnTo>
                    <a:pt x="90" y="9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ea"/>
                <a:ea typeface="+mn-ea"/>
              </a:endParaRPr>
            </a:p>
          </p:txBody>
        </p:sp>
        <p:sp>
          <p:nvSpPr>
            <p:cNvPr id="31035" name="Freeform 315"/>
            <p:cNvSpPr>
              <a:spLocks/>
            </p:cNvSpPr>
            <p:nvPr/>
          </p:nvSpPr>
          <p:spPr bwMode="auto">
            <a:xfrm>
              <a:off x="3405" y="2906"/>
              <a:ext cx="91" cy="9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90"/>
                </a:cxn>
                <a:cxn ang="0">
                  <a:pos x="91" y="90"/>
                </a:cxn>
                <a:cxn ang="0">
                  <a:pos x="46" y="0"/>
                </a:cxn>
              </a:cxnLst>
              <a:rect l="0" t="0" r="r" b="b"/>
              <a:pathLst>
                <a:path w="91" h="90">
                  <a:moveTo>
                    <a:pt x="46" y="0"/>
                  </a:moveTo>
                  <a:lnTo>
                    <a:pt x="0" y="90"/>
                  </a:lnTo>
                  <a:lnTo>
                    <a:pt x="91" y="9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1036" name="Freeform 316"/>
            <p:cNvSpPr>
              <a:spLocks/>
            </p:cNvSpPr>
            <p:nvPr/>
          </p:nvSpPr>
          <p:spPr bwMode="auto">
            <a:xfrm>
              <a:off x="3298" y="3012"/>
              <a:ext cx="89" cy="9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90"/>
                </a:cxn>
                <a:cxn ang="0">
                  <a:pos x="89" y="90"/>
                </a:cxn>
                <a:cxn ang="0">
                  <a:pos x="46" y="0"/>
                </a:cxn>
              </a:cxnLst>
              <a:rect l="0" t="0" r="r" b="b"/>
              <a:pathLst>
                <a:path w="89" h="90">
                  <a:moveTo>
                    <a:pt x="46" y="0"/>
                  </a:moveTo>
                  <a:lnTo>
                    <a:pt x="0" y="90"/>
                  </a:lnTo>
                  <a:lnTo>
                    <a:pt x="89" y="9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1037" name="Freeform 317"/>
            <p:cNvSpPr>
              <a:spLocks/>
            </p:cNvSpPr>
            <p:nvPr/>
          </p:nvSpPr>
          <p:spPr bwMode="auto">
            <a:xfrm>
              <a:off x="3245" y="3374"/>
              <a:ext cx="89" cy="91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0" y="91"/>
                </a:cxn>
                <a:cxn ang="0">
                  <a:pos x="89" y="91"/>
                </a:cxn>
                <a:cxn ang="0">
                  <a:pos x="44" y="0"/>
                </a:cxn>
              </a:cxnLst>
              <a:rect l="0" t="0" r="r" b="b"/>
              <a:pathLst>
                <a:path w="89" h="91">
                  <a:moveTo>
                    <a:pt x="44" y="0"/>
                  </a:moveTo>
                  <a:lnTo>
                    <a:pt x="0" y="91"/>
                  </a:lnTo>
                  <a:lnTo>
                    <a:pt x="89" y="9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1038" name="Line 318"/>
            <p:cNvSpPr>
              <a:spLocks noChangeShapeType="1"/>
            </p:cNvSpPr>
            <p:nvPr/>
          </p:nvSpPr>
          <p:spPr bwMode="auto">
            <a:xfrm flipV="1">
              <a:off x="4267" y="2957"/>
              <a:ext cx="1" cy="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1039" name="Line 319"/>
            <p:cNvSpPr>
              <a:spLocks noChangeShapeType="1"/>
            </p:cNvSpPr>
            <p:nvPr/>
          </p:nvSpPr>
          <p:spPr bwMode="auto">
            <a:xfrm>
              <a:off x="4258" y="2957"/>
              <a:ext cx="2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1040" name="Line 320"/>
            <p:cNvSpPr>
              <a:spLocks noChangeShapeType="1"/>
            </p:cNvSpPr>
            <p:nvPr/>
          </p:nvSpPr>
          <p:spPr bwMode="auto">
            <a:xfrm>
              <a:off x="4267" y="3053"/>
              <a:ext cx="1" cy="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1041" name="Line 321"/>
            <p:cNvSpPr>
              <a:spLocks noChangeShapeType="1"/>
            </p:cNvSpPr>
            <p:nvPr/>
          </p:nvSpPr>
          <p:spPr bwMode="auto">
            <a:xfrm>
              <a:off x="4258" y="3058"/>
              <a:ext cx="2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1042" name="Line 322"/>
            <p:cNvSpPr>
              <a:spLocks noChangeShapeType="1"/>
            </p:cNvSpPr>
            <p:nvPr/>
          </p:nvSpPr>
          <p:spPr bwMode="auto">
            <a:xfrm flipV="1">
              <a:off x="4484" y="2937"/>
              <a:ext cx="1" cy="3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1043" name="Line 323"/>
            <p:cNvSpPr>
              <a:spLocks noChangeShapeType="1"/>
            </p:cNvSpPr>
            <p:nvPr/>
          </p:nvSpPr>
          <p:spPr bwMode="auto">
            <a:xfrm>
              <a:off x="4475" y="2937"/>
              <a:ext cx="2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1044" name="Line 324"/>
            <p:cNvSpPr>
              <a:spLocks noChangeShapeType="1"/>
            </p:cNvSpPr>
            <p:nvPr/>
          </p:nvSpPr>
          <p:spPr bwMode="auto">
            <a:xfrm>
              <a:off x="4484" y="3063"/>
              <a:ext cx="1" cy="3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1045" name="Line 325"/>
            <p:cNvSpPr>
              <a:spLocks noChangeShapeType="1"/>
            </p:cNvSpPr>
            <p:nvPr/>
          </p:nvSpPr>
          <p:spPr bwMode="auto">
            <a:xfrm>
              <a:off x="4475" y="3097"/>
              <a:ext cx="2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1046" name="Line 326"/>
            <p:cNvSpPr>
              <a:spLocks noChangeShapeType="1"/>
            </p:cNvSpPr>
            <p:nvPr/>
          </p:nvSpPr>
          <p:spPr bwMode="auto">
            <a:xfrm flipV="1">
              <a:off x="4757" y="2948"/>
              <a:ext cx="1" cy="6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1047" name="Line 327"/>
            <p:cNvSpPr>
              <a:spLocks noChangeShapeType="1"/>
            </p:cNvSpPr>
            <p:nvPr/>
          </p:nvSpPr>
          <p:spPr bwMode="auto">
            <a:xfrm>
              <a:off x="4747" y="2948"/>
              <a:ext cx="2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1048" name="Line 328"/>
            <p:cNvSpPr>
              <a:spLocks noChangeShapeType="1"/>
            </p:cNvSpPr>
            <p:nvPr/>
          </p:nvSpPr>
          <p:spPr bwMode="auto">
            <a:xfrm>
              <a:off x="4757" y="3107"/>
              <a:ext cx="1" cy="6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1049" name="Line 329"/>
            <p:cNvSpPr>
              <a:spLocks noChangeShapeType="1"/>
            </p:cNvSpPr>
            <p:nvPr/>
          </p:nvSpPr>
          <p:spPr bwMode="auto">
            <a:xfrm>
              <a:off x="4747" y="3174"/>
              <a:ext cx="2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  <p:sp>
          <p:nvSpPr>
            <p:cNvPr id="31050" name="Rectangle 330"/>
            <p:cNvSpPr>
              <a:spLocks noChangeArrowheads="1"/>
            </p:cNvSpPr>
            <p:nvPr/>
          </p:nvSpPr>
          <p:spPr bwMode="auto">
            <a:xfrm>
              <a:off x="3447" y="1965"/>
              <a:ext cx="1314" cy="12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  <a:ea typeface="+mn-ea"/>
              </a:endParaRPr>
            </a:p>
          </p:txBody>
        </p:sp>
      </p:grpSp>
      <p:sp>
        <p:nvSpPr>
          <p:cNvPr id="332" name="TextBox 331"/>
          <p:cNvSpPr txBox="1"/>
          <p:nvPr/>
        </p:nvSpPr>
        <p:spPr>
          <a:xfrm>
            <a:off x="1600200" y="2971800"/>
            <a:ext cx="26725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 smtClean="0"/>
              <a:t>Number of hits in BBC </a:t>
            </a:r>
            <a:r>
              <a:rPr lang="en-US" altLang="ja-JP" sz="1600" dirty="0" err="1" smtClean="0"/>
              <a:t>vs</a:t>
            </a:r>
            <a:endParaRPr lang="en-US" altLang="ja-JP" sz="1600" dirty="0" smtClean="0"/>
          </a:p>
          <a:p>
            <a:pPr algn="ctr"/>
            <a:r>
              <a:rPr lang="en-US" altLang="ja-JP" sz="1600" dirty="0" err="1" smtClean="0"/>
              <a:t>hadron</a:t>
            </a:r>
            <a:r>
              <a:rPr lang="en-US" altLang="ja-JP" sz="1600" dirty="0" smtClean="0"/>
              <a:t> </a:t>
            </a:r>
            <a:r>
              <a:rPr lang="en-US" altLang="ja-JP" sz="1600" dirty="0" err="1" smtClean="0"/>
              <a:t>p</a:t>
            </a:r>
            <a:r>
              <a:rPr lang="en-US" altLang="ja-JP" sz="1600" baseline="-25000" dirty="0" err="1" smtClean="0"/>
              <a:t>T</a:t>
            </a:r>
            <a:r>
              <a:rPr lang="en-US" altLang="ja-JP" sz="1600" dirty="0" smtClean="0"/>
              <a:t> in mid-rapidity</a:t>
            </a:r>
            <a:endParaRPr lang="ja-JP" altLang="en-US" sz="1600" dirty="0" smtClean="0"/>
          </a:p>
        </p:txBody>
      </p:sp>
      <p:sp>
        <p:nvSpPr>
          <p:cNvPr id="334" name="TextBox 333"/>
          <p:cNvSpPr txBox="1"/>
          <p:nvPr/>
        </p:nvSpPr>
        <p:spPr>
          <a:xfrm>
            <a:off x="5151628" y="2996624"/>
            <a:ext cx="28648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 smtClean="0"/>
              <a:t>Fraction of hadrons</a:t>
            </a:r>
          </a:p>
          <a:p>
            <a:pPr algn="ctr"/>
            <a:r>
              <a:rPr lang="en-US" altLang="ja-JP" sz="1600" dirty="0" smtClean="0"/>
              <a:t>when requiring BBC trigger</a:t>
            </a:r>
            <a:endParaRPr lang="ja-JP" altLang="en-US" sz="1600" dirty="0" smtClean="0"/>
          </a:p>
        </p:txBody>
      </p:sp>
      <p:sp>
        <p:nvSpPr>
          <p:cNvPr id="337" name="TextBox 336"/>
          <p:cNvSpPr txBox="1"/>
          <p:nvPr/>
        </p:nvSpPr>
        <p:spPr>
          <a:xfrm>
            <a:off x="1676400" y="5791200"/>
            <a:ext cx="232314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/>
              <a:t>Errors are </a:t>
            </a:r>
            <a:r>
              <a:rPr kumimoji="1" lang="en-US" altLang="ja-JP" u="sng" dirty="0" err="1" smtClean="0"/>
              <a:t>RMS’s</a:t>
            </a:r>
            <a:r>
              <a:rPr kumimoji="1" lang="en-US" altLang="ja-JP" u="sng" dirty="0" smtClean="0"/>
              <a:t> of </a:t>
            </a:r>
            <a:r>
              <a:rPr kumimoji="1" lang="en-US" altLang="ja-JP" u="sng" dirty="0" err="1" smtClean="0"/>
              <a:t>dists</a:t>
            </a:r>
            <a:endParaRPr kumimoji="1" lang="ja-JP" altLang="en-US" u="sng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924800" cy="57876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baseline="30000" dirty="0"/>
              <a:t>0 </a:t>
            </a:r>
            <a:r>
              <a:rPr lang="en-US" i="1" dirty="0" err="1" smtClean="0"/>
              <a:t>R</a:t>
            </a:r>
            <a:r>
              <a:rPr lang="en-US" baseline="-25000" dirty="0" err="1" smtClean="0"/>
              <a:t>dA</a:t>
            </a:r>
            <a:r>
              <a:rPr lang="en-US" baseline="-25000" dirty="0" smtClean="0"/>
              <a:t> </a:t>
            </a:r>
            <a:r>
              <a:rPr lang="en-US" dirty="0" smtClean="0"/>
              <a:t>by centrality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2013-06-03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59B1-6859-CB4C-9A09-BD3C0FCB35F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Sakaguchi, INPC2013@Florence, Italy</a:t>
            </a:r>
            <a:endParaRPr lang="en-US"/>
          </a:p>
        </p:txBody>
      </p:sp>
      <p:grpSp>
        <p:nvGrpSpPr>
          <p:cNvPr id="6" name="Group 10"/>
          <p:cNvGrpSpPr/>
          <p:nvPr/>
        </p:nvGrpSpPr>
        <p:grpSpPr>
          <a:xfrm>
            <a:off x="251520" y="1340768"/>
            <a:ext cx="5615880" cy="5061912"/>
            <a:chOff x="3094182" y="1052946"/>
            <a:chExt cx="6035963" cy="443807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/>
            <a:srcRect t="54591" r="55242"/>
            <a:stretch/>
          </p:blipFill>
          <p:spPr>
            <a:xfrm>
              <a:off x="3096491" y="3172691"/>
              <a:ext cx="3114964" cy="231832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/>
            <a:srcRect r="55242" b="58525"/>
            <a:stretch/>
          </p:blipFill>
          <p:spPr>
            <a:xfrm>
              <a:off x="3094182" y="1055255"/>
              <a:ext cx="3114964" cy="21174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/>
            <a:srcRect l="58062" t="53958" b="-317"/>
            <a:stretch/>
          </p:blipFill>
          <p:spPr>
            <a:xfrm>
              <a:off x="6211455" y="3124200"/>
              <a:ext cx="2918690" cy="236681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/>
            <a:srcRect l="58062" b="58571"/>
            <a:stretch/>
          </p:blipFill>
          <p:spPr>
            <a:xfrm>
              <a:off x="6211455" y="1052946"/>
              <a:ext cx="2918690" cy="2115127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5715000" y="2060848"/>
            <a:ext cx="342900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New </a:t>
            </a:r>
            <a:r>
              <a:rPr lang="en-US" sz="2400" dirty="0">
                <a:latin typeface="Symbol" charset="2"/>
                <a:cs typeface="Symbol" charset="2"/>
              </a:rPr>
              <a:t>p</a:t>
            </a:r>
            <a:r>
              <a:rPr lang="en-US" sz="2400" baseline="30000" dirty="0"/>
              <a:t>0</a:t>
            </a:r>
            <a:r>
              <a:rPr lang="en-US" sz="2400" dirty="0"/>
              <a:t> </a:t>
            </a:r>
            <a:r>
              <a:rPr lang="en-US" sz="2400" i="1" dirty="0" err="1"/>
              <a:t>R</a:t>
            </a:r>
            <a:r>
              <a:rPr lang="en-US" sz="2400" baseline="-25000" dirty="0" err="1"/>
              <a:t>dA</a:t>
            </a:r>
            <a:r>
              <a:rPr lang="en-US" sz="2400" dirty="0" smtClean="0"/>
              <a:t> from Run8</a:t>
            </a:r>
          </a:p>
          <a:p>
            <a:endParaRPr lang="en-US" sz="1600" dirty="0"/>
          </a:p>
          <a:p>
            <a:pPr marL="193675" indent="-193675">
              <a:buFont typeface="Arial"/>
              <a:buChar char="•"/>
            </a:pPr>
            <a:r>
              <a:rPr lang="en-US" sz="1600" dirty="0"/>
              <a:t>Better statistics than Run 3</a:t>
            </a:r>
          </a:p>
          <a:p>
            <a:pPr marL="447675" lvl="1" indent="-285750">
              <a:buFont typeface="Wingdings" charset="0"/>
              <a:buChar char="à"/>
            </a:pPr>
            <a:r>
              <a:rPr lang="en-US" sz="1600" dirty="0"/>
              <a:t>Extends </a:t>
            </a:r>
            <a:r>
              <a:rPr lang="en-US" sz="1600" i="1" dirty="0"/>
              <a:t>p</a:t>
            </a:r>
            <a:r>
              <a:rPr lang="en-US" sz="1600" baseline="-25000" dirty="0"/>
              <a:t>T</a:t>
            </a:r>
            <a:r>
              <a:rPr lang="en-US" sz="1600" dirty="0"/>
              <a:t> reach by 5 GeV/</a:t>
            </a:r>
            <a:r>
              <a:rPr lang="en-US" sz="1600" i="1" dirty="0" smtClean="0"/>
              <a:t>c</a:t>
            </a:r>
          </a:p>
          <a:p>
            <a:pPr marL="447675" lvl="1" indent="-285750">
              <a:buFont typeface="Wingdings" charset="0"/>
              <a:buChar char="à"/>
            </a:pPr>
            <a:r>
              <a:rPr lang="en-US" sz="1600" dirty="0" smtClean="0"/>
              <a:t>Better </a:t>
            </a:r>
            <a:r>
              <a:rPr lang="en-US" sz="1600" dirty="0"/>
              <a:t>constraint for nPDFs</a:t>
            </a:r>
          </a:p>
          <a:p>
            <a:endParaRPr lang="en-US" sz="1600" dirty="0"/>
          </a:p>
          <a:p>
            <a:r>
              <a:rPr lang="en-US" sz="1600" dirty="0" smtClean="0"/>
              <a:t>Peripheral is most enhanced</a:t>
            </a:r>
          </a:p>
          <a:p>
            <a:endParaRPr lang="en-US" sz="1600" dirty="0" smtClean="0"/>
          </a:p>
          <a:p>
            <a:r>
              <a:rPr lang="en-US" sz="1600" dirty="0" smtClean="0"/>
              <a:t>Central consistent with no modification at </a:t>
            </a:r>
            <a:r>
              <a:rPr lang="en-US" sz="1600" i="1" dirty="0" smtClean="0"/>
              <a:t>p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 &gt; 2 GeV/</a:t>
            </a:r>
            <a:r>
              <a:rPr lang="en-US" sz="1600" i="1" dirty="0" smtClean="0"/>
              <a:t>c</a:t>
            </a:r>
          </a:p>
          <a:p>
            <a:endParaRPr lang="en-US" sz="1600" i="1" dirty="0"/>
          </a:p>
          <a:p>
            <a:endParaRPr lang="en-US" sz="1600" dirty="0" smtClean="0"/>
          </a:p>
          <a:p>
            <a:r>
              <a:rPr lang="en-US" sz="1600" dirty="0" smtClean="0"/>
              <a:t>How do we understand this?</a:t>
            </a:r>
          </a:p>
          <a:p>
            <a:r>
              <a:rPr lang="en-US" sz="1600" dirty="0" smtClean="0"/>
              <a:t>Competing nuclear effects?</a:t>
            </a:r>
            <a:endParaRPr lang="en-US" sz="16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5868143" y="836712"/>
          <a:ext cx="3079727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8" name="Equation" r:id="rId4" imgW="1765080" imgH="495000" progId="Equation.3">
                  <p:embed/>
                </p:oleObj>
              </mc:Choice>
              <mc:Fallback>
                <p:oleObj name="Equation" r:id="rId4" imgW="1765080" imgH="495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3" y="836712"/>
                        <a:ext cx="3079727" cy="864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35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924800" cy="57876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baseline="30000" dirty="0" smtClean="0"/>
              <a:t> </a:t>
            </a:r>
            <a:r>
              <a:rPr lang="en-US" i="1" dirty="0" err="1" smtClean="0"/>
              <a:t>R</a:t>
            </a:r>
            <a:r>
              <a:rPr lang="en-US" baseline="-25000" dirty="0" err="1" smtClean="0"/>
              <a:t>dA</a:t>
            </a:r>
            <a:r>
              <a:rPr lang="en-US" baseline="-25000" dirty="0" smtClean="0"/>
              <a:t> </a:t>
            </a:r>
            <a:r>
              <a:rPr lang="en-US" dirty="0" smtClean="0"/>
              <a:t>by centrality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2013-06-03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59B1-6859-CB4C-9A09-BD3C0FCB35F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Sakaguchi, INPC2013@Florence, Italy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15000" y="2060848"/>
            <a:ext cx="342900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New </a:t>
            </a:r>
            <a:r>
              <a:rPr lang="en-US" sz="2400" dirty="0" smtClean="0">
                <a:latin typeface="Symbol" charset="2"/>
                <a:cs typeface="Symbol" charset="2"/>
              </a:rPr>
              <a:t>h</a:t>
            </a:r>
            <a:r>
              <a:rPr lang="en-US" sz="2400" dirty="0" smtClean="0"/>
              <a:t> </a:t>
            </a:r>
            <a:r>
              <a:rPr lang="en-US" sz="2400" i="1" dirty="0" err="1"/>
              <a:t>R</a:t>
            </a:r>
            <a:r>
              <a:rPr lang="en-US" sz="2400" baseline="-25000" dirty="0" err="1"/>
              <a:t>dA</a:t>
            </a:r>
            <a:r>
              <a:rPr lang="en-US" sz="2400" dirty="0"/>
              <a:t> from </a:t>
            </a:r>
            <a:r>
              <a:rPr lang="en-US" sz="2400" dirty="0" smtClean="0"/>
              <a:t>Run8</a:t>
            </a:r>
          </a:p>
          <a:p>
            <a:endParaRPr lang="en-US" sz="1600" dirty="0"/>
          </a:p>
          <a:p>
            <a:pPr marL="193675" indent="-193675">
              <a:buFont typeface="Arial"/>
              <a:buChar char="•"/>
            </a:pPr>
            <a:r>
              <a:rPr lang="en-US" sz="1600" dirty="0"/>
              <a:t>Better statistics than Run 3</a:t>
            </a:r>
          </a:p>
          <a:p>
            <a:pPr marL="447675" lvl="1" indent="-285750">
              <a:buFont typeface="Wingdings" charset="0"/>
              <a:buChar char="à"/>
            </a:pPr>
            <a:r>
              <a:rPr lang="en-US" sz="1600" dirty="0"/>
              <a:t>Extends </a:t>
            </a:r>
            <a:r>
              <a:rPr lang="en-US" sz="1600" i="1" dirty="0"/>
              <a:t>p</a:t>
            </a:r>
            <a:r>
              <a:rPr lang="en-US" sz="1600" baseline="-25000" dirty="0"/>
              <a:t>T</a:t>
            </a:r>
            <a:r>
              <a:rPr lang="en-US" sz="1600" dirty="0"/>
              <a:t> reach by 5 GeV/</a:t>
            </a:r>
            <a:r>
              <a:rPr lang="en-US" sz="1600" i="1" dirty="0" smtClean="0"/>
              <a:t>c</a:t>
            </a:r>
          </a:p>
          <a:p>
            <a:pPr marL="447675" lvl="1" indent="-285750">
              <a:buFont typeface="Wingdings" charset="0"/>
              <a:buChar char="à"/>
            </a:pPr>
            <a:r>
              <a:rPr lang="en-US" sz="1600" dirty="0" smtClean="0"/>
              <a:t>Better </a:t>
            </a:r>
            <a:r>
              <a:rPr lang="en-US" sz="1600" dirty="0"/>
              <a:t>constraint for nPDFs</a:t>
            </a:r>
          </a:p>
          <a:p>
            <a:endParaRPr lang="en-US" sz="1600" dirty="0"/>
          </a:p>
          <a:p>
            <a:r>
              <a:rPr lang="en-US" sz="1600" dirty="0" smtClean="0"/>
              <a:t>Peripheral is most enhanced</a:t>
            </a:r>
          </a:p>
          <a:p>
            <a:endParaRPr lang="en-US" sz="1600" dirty="0" smtClean="0"/>
          </a:p>
          <a:p>
            <a:r>
              <a:rPr lang="en-US" sz="1600" dirty="0" smtClean="0"/>
              <a:t>Central consistent with no modification at </a:t>
            </a:r>
            <a:r>
              <a:rPr lang="en-US" sz="1600" i="1" dirty="0" smtClean="0"/>
              <a:t>p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 &gt; 2 GeV/</a:t>
            </a:r>
            <a:r>
              <a:rPr lang="en-US" sz="1600" i="1" dirty="0" smtClean="0"/>
              <a:t>c</a:t>
            </a:r>
          </a:p>
          <a:p>
            <a:endParaRPr lang="en-US" sz="1600" i="1" dirty="0"/>
          </a:p>
          <a:p>
            <a:endParaRPr lang="en-US" sz="1600" dirty="0" smtClean="0"/>
          </a:p>
          <a:p>
            <a:r>
              <a:rPr lang="en-US" sz="1600" dirty="0" smtClean="0"/>
              <a:t>How do we understand this?</a:t>
            </a:r>
          </a:p>
          <a:p>
            <a:r>
              <a:rPr lang="en-US" sz="1600" dirty="0" smtClean="0"/>
              <a:t>Competing nuclear effects?</a:t>
            </a:r>
            <a:endParaRPr lang="en-US" sz="1600" dirty="0"/>
          </a:p>
        </p:txBody>
      </p:sp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5867400" y="836613"/>
          <a:ext cx="30797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" name="Equation" r:id="rId3" imgW="1765080" imgH="495000" progId="Equation.3">
                  <p:embed/>
                </p:oleObj>
              </mc:Choice>
              <mc:Fallback>
                <p:oleObj name="Equation" r:id="rId3" imgW="1765080" imgH="495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836613"/>
                        <a:ext cx="307975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1"/>
          <p:cNvGrpSpPr/>
          <p:nvPr/>
        </p:nvGrpSpPr>
        <p:grpSpPr>
          <a:xfrm>
            <a:off x="107504" y="1196752"/>
            <a:ext cx="5607496" cy="5256584"/>
            <a:chOff x="6516216" y="2132856"/>
            <a:chExt cx="5832648" cy="4495304"/>
          </a:xfrm>
        </p:grpSpPr>
        <p:pic>
          <p:nvPicPr>
            <p:cNvPr id="21" name="Picture 7" descr="C:\Users\takao\Documents\Talks\WWND2013\eta_rda_cent_preliminary.png"/>
            <p:cNvPicPr>
              <a:picLocks noChangeAspect="1" noChangeArrowheads="1"/>
            </p:cNvPicPr>
            <p:nvPr/>
          </p:nvPicPr>
          <p:blipFill>
            <a:blip r:embed="rId5" cstate="print"/>
            <a:srcRect l="57896" t="55155" r="5097"/>
            <a:stretch>
              <a:fillRect/>
            </a:stretch>
          </p:blipFill>
          <p:spPr bwMode="auto">
            <a:xfrm>
              <a:off x="9684568" y="4293096"/>
              <a:ext cx="2664296" cy="2335064"/>
            </a:xfrm>
            <a:prstGeom prst="rect">
              <a:avLst/>
            </a:prstGeom>
            <a:noFill/>
          </p:spPr>
        </p:pic>
        <p:pic>
          <p:nvPicPr>
            <p:cNvPr id="19" name="Picture 7" descr="C:\Users\takao\Documents\Talks\WWND2013\eta_rda_cent_preliminary.png"/>
            <p:cNvPicPr>
              <a:picLocks noChangeAspect="1" noChangeArrowheads="1"/>
            </p:cNvPicPr>
            <p:nvPr/>
          </p:nvPicPr>
          <p:blipFill>
            <a:blip r:embed="rId5" cstate="print"/>
            <a:srcRect l="57896" r="5097" b="58674"/>
            <a:stretch>
              <a:fillRect/>
            </a:stretch>
          </p:blipFill>
          <p:spPr bwMode="auto">
            <a:xfrm>
              <a:off x="9684568" y="2132856"/>
              <a:ext cx="2664296" cy="2151856"/>
            </a:xfrm>
            <a:prstGeom prst="rect">
              <a:avLst/>
            </a:prstGeom>
            <a:noFill/>
          </p:spPr>
        </p:pic>
        <p:pic>
          <p:nvPicPr>
            <p:cNvPr id="38919" name="Picture 7" descr="C:\Users\takao\Documents\Talks\WWND2013\eta_rda_cent_preliminary.png"/>
            <p:cNvPicPr>
              <a:picLocks noChangeAspect="1" noChangeArrowheads="1"/>
            </p:cNvPicPr>
            <p:nvPr/>
          </p:nvPicPr>
          <p:blipFill>
            <a:blip r:embed="rId5" cstate="print"/>
            <a:srcRect r="55991" b="58513"/>
            <a:stretch>
              <a:fillRect/>
            </a:stretch>
          </p:blipFill>
          <p:spPr bwMode="auto">
            <a:xfrm>
              <a:off x="6516216" y="2132856"/>
              <a:ext cx="3168352" cy="2160240"/>
            </a:xfrm>
            <a:prstGeom prst="rect">
              <a:avLst/>
            </a:prstGeom>
            <a:noFill/>
          </p:spPr>
        </p:pic>
        <p:pic>
          <p:nvPicPr>
            <p:cNvPr id="20" name="Picture 7" descr="C:\Users\takao\Documents\Talks\WWND2013\eta_rda_cent_preliminary.png"/>
            <p:cNvPicPr>
              <a:picLocks noChangeAspect="1" noChangeArrowheads="1"/>
            </p:cNvPicPr>
            <p:nvPr/>
          </p:nvPicPr>
          <p:blipFill>
            <a:blip r:embed="rId5" cstate="print"/>
            <a:srcRect t="55155" r="56107"/>
            <a:stretch>
              <a:fillRect/>
            </a:stretch>
          </p:blipFill>
          <p:spPr bwMode="auto">
            <a:xfrm>
              <a:off x="6516216" y="4293096"/>
              <a:ext cx="3159968" cy="233506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63035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Cronin Enhancement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2013-06-03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CF359B1-6859-CB4C-9A09-BD3C0FCB35F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4909" y="2382083"/>
            <a:ext cx="51538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Enhancement of hadron production in heavy ion collisions </a:t>
            </a:r>
          </a:p>
          <a:p>
            <a:endParaRPr lang="en-US" sz="1600" dirty="0" smtClean="0"/>
          </a:p>
          <a:p>
            <a:r>
              <a:rPr lang="en-US" sz="1600" dirty="0" smtClean="0"/>
              <a:t>Usually modeled as multiple scattering of the incoming parton on the nucleus.</a:t>
            </a:r>
          </a:p>
          <a:p>
            <a:endParaRPr lang="en-US" sz="1600" dirty="0"/>
          </a:p>
          <a:p>
            <a:r>
              <a:rPr lang="en-US" sz="1600" dirty="0" smtClean="0"/>
              <a:t>Most models don’t have any PID dependence…</a:t>
            </a:r>
          </a:p>
          <a:p>
            <a:pPr marL="285750" indent="-193675">
              <a:buFont typeface="Arial"/>
              <a:buChar char="•"/>
            </a:pPr>
            <a:r>
              <a:rPr lang="en-US" sz="1600" dirty="0" smtClean="0"/>
              <a:t>However, measured enhancement is larger for protons than pions/kaons.</a:t>
            </a:r>
          </a:p>
          <a:p>
            <a:pPr marL="285750" indent="-193675">
              <a:buFont typeface="Arial"/>
              <a:buChar char="•"/>
            </a:pPr>
            <a:r>
              <a:rPr lang="en-US" sz="1600" dirty="0" smtClean="0"/>
              <a:t>Originally thought to be due to steeper </a:t>
            </a:r>
            <a:r>
              <a:rPr lang="en-US" sz="1600" i="1" dirty="0" smtClean="0"/>
              <a:t>p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 spectrum of protons and that it would go away at higher energies.</a:t>
            </a:r>
          </a:p>
          <a:p>
            <a:endParaRPr lang="en-US" sz="1600" i="1" dirty="0" smtClean="0"/>
          </a:p>
          <a:p>
            <a:r>
              <a:rPr lang="en-US" sz="1600" i="1" dirty="0" smtClean="0"/>
              <a:t>But proton enhancement is still much larger at RHIC energies!</a:t>
            </a:r>
            <a:endParaRPr lang="en-US" sz="16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14400"/>
            <a:ext cx="6083300" cy="1460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l="3004" r="43813"/>
          <a:stretch/>
        </p:blipFill>
        <p:spPr>
          <a:xfrm>
            <a:off x="6324600" y="914400"/>
            <a:ext cx="2611342" cy="5597201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Sakaguchi, INPC2013@Florence, Italy</a:t>
            </a: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915487" y="5202382"/>
            <a:ext cx="2020455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915487" y="3429000"/>
            <a:ext cx="2020455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15487" y="1886525"/>
            <a:ext cx="2020455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889750" y="1132417"/>
            <a:ext cx="1629833" cy="13970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889750" y="2614083"/>
            <a:ext cx="1608667" cy="147108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889750" y="4423833"/>
            <a:ext cx="1608667" cy="140758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297330" y="2084915"/>
            <a:ext cx="4204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p</a:t>
            </a:r>
            <a:r>
              <a:rPr lang="en-US" baseline="30000" dirty="0" smtClean="0">
                <a:solidFill>
                  <a:srgbClr val="0000FF"/>
                </a:solidFill>
              </a:rPr>
              <a:t>+</a:t>
            </a:r>
            <a:endParaRPr lang="en-US" baseline="30000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01566" y="3676649"/>
            <a:ext cx="4393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K</a:t>
            </a:r>
            <a:r>
              <a:rPr lang="en-US" baseline="30000" dirty="0" smtClean="0">
                <a:solidFill>
                  <a:srgbClr val="0000FF"/>
                </a:solidFill>
              </a:rPr>
              <a:t>+</a:t>
            </a:r>
            <a:endParaRPr lang="en-US" baseline="30000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33308" y="5401727"/>
            <a:ext cx="3258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p</a:t>
            </a:r>
            <a:endParaRPr lang="en-US" baseline="30000" dirty="0">
              <a:solidFill>
                <a:srgbClr val="0000FF"/>
              </a:solidFill>
            </a:endParaRPr>
          </a:p>
        </p:txBody>
      </p:sp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5" y="743794"/>
            <a:ext cx="1697266" cy="31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77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/>
              <a:t>2013-06-03</a:t>
            </a:r>
            <a:endParaRPr lang="en-US" altLang="ja-JP"/>
          </a:p>
        </p:txBody>
      </p:sp>
      <p:sp>
        <p:nvSpPr>
          <p:cNvPr id="2560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/>
              <a:t>T. Sakaguchi, INPC2013@Florence, Italy</a:t>
            </a:r>
            <a:endParaRPr lang="en-US" altLang="ja-JP"/>
          </a:p>
        </p:txBody>
      </p:sp>
      <p:sp>
        <p:nvSpPr>
          <p:cNvPr id="2560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E9D75E-F7AE-4D4C-9DE9-0F5470B7F55F}" type="slidenum">
              <a:rPr lang="en-US" altLang="ja-JP"/>
              <a:pPr/>
              <a:t>3</a:t>
            </a:fld>
            <a:endParaRPr lang="en-US" altLang="ja-JP"/>
          </a:p>
        </p:txBody>
      </p:sp>
      <p:grpSp>
        <p:nvGrpSpPr>
          <p:cNvPr id="24" name="Group 23"/>
          <p:cNvGrpSpPr/>
          <p:nvPr/>
        </p:nvGrpSpPr>
        <p:grpSpPr>
          <a:xfrm>
            <a:off x="543735" y="2074701"/>
            <a:ext cx="3487871" cy="4537141"/>
            <a:chOff x="763895" y="2351088"/>
            <a:chExt cx="3267711" cy="4250750"/>
          </a:xfrm>
        </p:grpSpPr>
        <p:pic>
          <p:nvPicPr>
            <p:cNvPr id="25692" name="Picture 4" descr="Jetquench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8506" y="2351088"/>
              <a:ext cx="3213100" cy="3878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93" name="Text Box 5"/>
            <p:cNvSpPr txBox="1">
              <a:spLocks noChangeArrowheads="1"/>
            </p:cNvSpPr>
            <p:nvPr/>
          </p:nvSpPr>
          <p:spPr bwMode="auto">
            <a:xfrm>
              <a:off x="1288406" y="6313488"/>
              <a:ext cx="2667000" cy="28835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400" dirty="0">
                  <a:latin typeface="Times New Roman" pitchFamily="-107" charset="0"/>
                </a:rPr>
                <a:t>X.-N., Wang, PRC </a:t>
              </a:r>
              <a:r>
                <a:rPr lang="en-US" altLang="ja-JP" sz="1400" b="1" dirty="0">
                  <a:latin typeface="Times New Roman" pitchFamily="-107" charset="0"/>
                </a:rPr>
                <a:t>58 </a:t>
              </a:r>
              <a:r>
                <a:rPr lang="en-US" altLang="ja-JP" sz="1400" dirty="0">
                  <a:latin typeface="Times New Roman" pitchFamily="-107" charset="0"/>
                </a:rPr>
                <a:t>(1998)2321</a:t>
              </a:r>
            </a:p>
          </p:txBody>
        </p:sp>
        <p:sp>
          <p:nvSpPr>
            <p:cNvPr id="25694" name="Line 6"/>
            <p:cNvSpPr>
              <a:spLocks noChangeShapeType="1"/>
            </p:cNvSpPr>
            <p:nvPr/>
          </p:nvSpPr>
          <p:spPr bwMode="auto">
            <a:xfrm flipH="1">
              <a:off x="2202806" y="4179888"/>
              <a:ext cx="304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5" name="Text Box 7"/>
            <p:cNvSpPr txBox="1">
              <a:spLocks noChangeArrowheads="1"/>
            </p:cNvSpPr>
            <p:nvPr/>
          </p:nvSpPr>
          <p:spPr bwMode="auto">
            <a:xfrm>
              <a:off x="1364606" y="5519738"/>
              <a:ext cx="2414588" cy="28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dirty="0">
                  <a:latin typeface="Times New Roman" pitchFamily="-107" charset="0"/>
                </a:rPr>
                <a:t>Energy loss =</a:t>
              </a:r>
              <a:r>
                <a:rPr lang="en-US" altLang="ja-JP" dirty="0">
                  <a:solidFill>
                    <a:srgbClr val="FF0000"/>
                  </a:solidFill>
                  <a:latin typeface="Times New Roman" pitchFamily="-107" charset="0"/>
                </a:rPr>
                <a:t>Yield suppress</a:t>
              </a:r>
            </a:p>
          </p:txBody>
        </p:sp>
        <p:sp>
          <p:nvSpPr>
            <p:cNvPr id="25696" name="Line 8"/>
            <p:cNvSpPr>
              <a:spLocks noChangeShapeType="1"/>
            </p:cNvSpPr>
            <p:nvPr/>
          </p:nvSpPr>
          <p:spPr bwMode="auto">
            <a:xfrm flipH="1">
              <a:off x="1898006" y="4256088"/>
              <a:ext cx="457200" cy="1371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7" name="Text Box 9"/>
            <p:cNvSpPr txBox="1">
              <a:spLocks noChangeArrowheads="1"/>
            </p:cNvSpPr>
            <p:nvPr/>
          </p:nvSpPr>
          <p:spPr bwMode="auto">
            <a:xfrm>
              <a:off x="1974206" y="2960688"/>
              <a:ext cx="2011363" cy="3171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1600">
                  <a:solidFill>
                    <a:schemeClr val="accent2"/>
                  </a:solidFill>
                  <a:latin typeface="Times New Roman" pitchFamily="-107" charset="0"/>
                  <a:sym typeface="Symbol" pitchFamily="-107" charset="2"/>
                </a:rPr>
                <a:t></a:t>
              </a:r>
              <a:r>
                <a:rPr lang="en-US" altLang="ja-JP" sz="1600" baseline="30000">
                  <a:solidFill>
                    <a:schemeClr val="accent2"/>
                  </a:solidFill>
                  <a:latin typeface="Times New Roman" pitchFamily="-107" charset="0"/>
                  <a:sym typeface="Symbol" pitchFamily="-107" charset="2"/>
                </a:rPr>
                <a:t>0</a:t>
              </a:r>
              <a:r>
                <a:rPr lang="en-US" altLang="ja-JP" sz="1600">
                  <a:solidFill>
                    <a:schemeClr val="accent2"/>
                  </a:solidFill>
                  <a:latin typeface="Times New Roman" pitchFamily="-107" charset="0"/>
                  <a:sym typeface="Symbol" pitchFamily="-107" charset="2"/>
                </a:rPr>
                <a:t> without energy loss</a:t>
              </a:r>
              <a:endParaRPr lang="en-US" altLang="ja-JP" sz="1600">
                <a:solidFill>
                  <a:schemeClr val="accent2"/>
                </a:solidFill>
                <a:latin typeface="Times New Roman" pitchFamily="-107" charset="0"/>
              </a:endParaRPr>
            </a:p>
          </p:txBody>
        </p:sp>
        <p:sp>
          <p:nvSpPr>
            <p:cNvPr id="25698" name="Text Box 10"/>
            <p:cNvSpPr txBox="1">
              <a:spLocks noChangeArrowheads="1"/>
            </p:cNvSpPr>
            <p:nvPr/>
          </p:nvSpPr>
          <p:spPr bwMode="auto">
            <a:xfrm>
              <a:off x="2126606" y="3341688"/>
              <a:ext cx="1751013" cy="3171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1600" dirty="0">
                  <a:solidFill>
                    <a:schemeClr val="accent2"/>
                  </a:solidFill>
                  <a:latin typeface="Times New Roman" pitchFamily="-107" charset="0"/>
                  <a:sym typeface="Symbol" pitchFamily="-107" charset="2"/>
                </a:rPr>
                <a:t></a:t>
              </a:r>
              <a:r>
                <a:rPr lang="en-US" altLang="ja-JP" sz="1600" baseline="30000" dirty="0">
                  <a:solidFill>
                    <a:schemeClr val="accent2"/>
                  </a:solidFill>
                  <a:latin typeface="Times New Roman" pitchFamily="-107" charset="0"/>
                  <a:sym typeface="Symbol" pitchFamily="-107" charset="2"/>
                </a:rPr>
                <a:t>0</a:t>
              </a:r>
              <a:r>
                <a:rPr lang="en-US" altLang="ja-JP" sz="1600" dirty="0">
                  <a:solidFill>
                    <a:schemeClr val="accent2"/>
                  </a:solidFill>
                  <a:latin typeface="Times New Roman" pitchFamily="-107" charset="0"/>
                  <a:sym typeface="Symbol" pitchFamily="-107" charset="2"/>
                </a:rPr>
                <a:t> with energy loss</a:t>
              </a:r>
              <a:endParaRPr lang="en-US" altLang="ja-JP" sz="1600" dirty="0">
                <a:solidFill>
                  <a:schemeClr val="accent2"/>
                </a:solidFill>
                <a:latin typeface="Times New Roman" pitchFamily="-107" charset="0"/>
              </a:endParaRPr>
            </a:p>
          </p:txBody>
        </p:sp>
        <p:sp>
          <p:nvSpPr>
            <p:cNvPr id="25699" name="Text Box 11"/>
            <p:cNvSpPr txBox="1">
              <a:spLocks noChangeArrowheads="1"/>
            </p:cNvSpPr>
            <p:nvPr/>
          </p:nvSpPr>
          <p:spPr bwMode="auto">
            <a:xfrm rot="16200000">
              <a:off x="-103832" y="4057807"/>
              <a:ext cx="2052637" cy="3171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600" b="1">
                  <a:latin typeface="Times New Roman" pitchFamily="-107" charset="0"/>
                </a:rPr>
                <a:t>Yield [GeV</a:t>
              </a:r>
              <a:r>
                <a:rPr lang="en-US" altLang="ja-JP" sz="1600" b="1" baseline="30000">
                  <a:latin typeface="Times New Roman" pitchFamily="-107" charset="0"/>
                </a:rPr>
                <a:t>-1</a:t>
              </a:r>
              <a:r>
                <a:rPr lang="en-US" altLang="ja-JP" sz="1600" b="1">
                  <a:latin typeface="Times New Roman" pitchFamily="-107" charset="0"/>
                </a:rPr>
                <a:t>c]</a:t>
              </a:r>
            </a:p>
          </p:txBody>
        </p:sp>
        <p:sp>
          <p:nvSpPr>
            <p:cNvPr id="25700" name="Text Box 12"/>
            <p:cNvSpPr txBox="1">
              <a:spLocks noChangeArrowheads="1"/>
            </p:cNvSpPr>
            <p:nvPr/>
          </p:nvSpPr>
          <p:spPr bwMode="auto">
            <a:xfrm>
              <a:off x="2188518" y="6008688"/>
              <a:ext cx="1101725" cy="3171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1600" b="1" i="1">
                  <a:latin typeface="Times New Roman" pitchFamily="-107" charset="0"/>
                </a:rPr>
                <a:t>p</a:t>
              </a:r>
              <a:r>
                <a:rPr lang="en-US" altLang="ja-JP" sz="1600" b="1" i="1" baseline="-25000">
                  <a:latin typeface="Times New Roman" pitchFamily="-107" charset="0"/>
                </a:rPr>
                <a:t>T</a:t>
              </a:r>
              <a:r>
                <a:rPr lang="en-US" altLang="ja-JP" sz="1600" b="1">
                  <a:latin typeface="Times New Roman" pitchFamily="-107" charset="0"/>
                </a:rPr>
                <a:t> [GeV/c]</a:t>
              </a:r>
            </a:p>
          </p:txBody>
        </p:sp>
        <p:sp>
          <p:nvSpPr>
            <p:cNvPr id="25701" name="Line 13"/>
            <p:cNvSpPr>
              <a:spLocks noChangeShapeType="1"/>
            </p:cNvSpPr>
            <p:nvPr/>
          </p:nvSpPr>
          <p:spPr bwMode="auto">
            <a:xfrm rot="16200000" flipH="1">
              <a:off x="2326631" y="4379913"/>
              <a:ext cx="36195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02" name="Line 14"/>
            <p:cNvSpPr>
              <a:spLocks noChangeShapeType="1"/>
            </p:cNvSpPr>
            <p:nvPr/>
          </p:nvSpPr>
          <p:spPr bwMode="auto">
            <a:xfrm>
              <a:off x="2583806" y="4408488"/>
              <a:ext cx="533400" cy="11430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0009" name="Rectangle 105"/>
          <p:cNvSpPr>
            <a:spLocks noGrp="1" noChangeArrowheads="1"/>
          </p:cNvSpPr>
          <p:nvPr>
            <p:ph type="title"/>
          </p:nvPr>
        </p:nvSpPr>
        <p:spPr>
          <a:xfrm>
            <a:off x="827088" y="563463"/>
            <a:ext cx="7773987" cy="5033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kumimoji="0" lang="en-US" altLang="ja-JP" sz="3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Way to look at jet modification</a:t>
            </a:r>
            <a:endParaRPr kumimoji="0" lang="en-US" altLang="ja-JP" sz="3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30" name="Rectangle 106"/>
          <p:cNvSpPr>
            <a:spLocks noGrp="1" noChangeArrowheads="1"/>
          </p:cNvSpPr>
          <p:nvPr>
            <p:ph type="body" idx="4294967295"/>
          </p:nvPr>
        </p:nvSpPr>
        <p:spPr>
          <a:xfrm>
            <a:off x="772344" y="1143000"/>
            <a:ext cx="7762056" cy="1003300"/>
          </a:xfrm>
          <a:noFill/>
        </p:spPr>
        <p:txBody>
          <a:bodyPr wrap="none"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kumimoji="0" lang="en-US" altLang="ja-JP" sz="2000" dirty="0" smtClean="0">
                <a:solidFill>
                  <a:srgbClr val="000000"/>
                </a:solidFill>
              </a:rPr>
              <a:t>Look at leading particles of jet </a:t>
            </a:r>
            <a:r>
              <a:rPr kumimoji="0" lang="en-US" altLang="ja-JP" sz="1800" dirty="0" smtClean="0">
                <a:solidFill>
                  <a:srgbClr val="000000"/>
                </a:solidFill>
              </a:rPr>
              <a:t>as a measure of jet momentum</a:t>
            </a:r>
          </a:p>
          <a:p>
            <a:pPr lvl="2" eaLnBrk="1" hangingPunct="1">
              <a:lnSpc>
                <a:spcPct val="80000"/>
              </a:lnSpc>
            </a:pPr>
            <a:endParaRPr kumimoji="0" lang="en-US" altLang="ja-JP" sz="14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kumimoji="0" lang="en-US" altLang="ja-JP" sz="2000" dirty="0" smtClean="0">
                <a:solidFill>
                  <a:srgbClr val="000000"/>
                </a:solidFill>
              </a:rPr>
              <a:t>Yield modification. </a:t>
            </a:r>
            <a:r>
              <a:rPr kumimoji="0" lang="en-US" altLang="ja-JP" sz="2000" b="1" i="1" u="sng" dirty="0" smtClean="0">
                <a:solidFill>
                  <a:srgbClr val="FF0000"/>
                </a:solidFill>
              </a:rPr>
              <a:t>We focus on </a:t>
            </a:r>
            <a:r>
              <a:rPr kumimoji="0" lang="en-US" altLang="ja-JP" sz="2000" b="1" i="1" u="sng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r>
              <a:rPr kumimoji="0" lang="en-US" altLang="ja-JP" sz="2000" b="1" i="1" u="sng" baseline="30000" dirty="0" smtClean="0">
                <a:solidFill>
                  <a:srgbClr val="FF0000"/>
                </a:solidFill>
              </a:rPr>
              <a:t>0</a:t>
            </a:r>
            <a:r>
              <a:rPr kumimoji="0" lang="en-US" altLang="ja-JP" sz="2000" b="1" i="1" u="sng" dirty="0" smtClean="0">
                <a:solidFill>
                  <a:srgbClr val="FF0000"/>
                </a:solidFill>
              </a:rPr>
              <a:t> and </a:t>
            </a:r>
            <a:r>
              <a:rPr kumimoji="0" lang="en-US" altLang="ja-JP" sz="2000" b="1" i="1" u="sng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h</a:t>
            </a:r>
            <a:r>
              <a:rPr kumimoji="0" lang="en-US" altLang="ja-JP" sz="2000" b="1" i="1" u="sng" dirty="0" smtClean="0">
                <a:solidFill>
                  <a:srgbClr val="FF0000"/>
                </a:solidFill>
              </a:rPr>
              <a:t> as observables</a:t>
            </a:r>
          </a:p>
        </p:txBody>
      </p:sp>
      <p:pic>
        <p:nvPicPr>
          <p:cNvPr id="103" name="Picture 1" descr="C:\Users\takao\Documents\Talks\WWND2013\fig2_R_AA_pi0_phenix_co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8526" y="2590800"/>
            <a:ext cx="3866874" cy="3581400"/>
          </a:xfrm>
          <a:prstGeom prst="rect">
            <a:avLst/>
          </a:prstGeom>
          <a:noFill/>
        </p:spPr>
      </p:pic>
      <p:sp>
        <p:nvSpPr>
          <p:cNvPr id="104" name="TextBox 103"/>
          <p:cNvSpPr txBox="1"/>
          <p:nvPr/>
        </p:nvSpPr>
        <p:spPr>
          <a:xfrm>
            <a:off x="5045398" y="2209800"/>
            <a:ext cx="394620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PHENIX,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in </a:t>
            </a:r>
            <a:r>
              <a:rPr lang="en-US" dirty="0" err="1" smtClean="0"/>
              <a:t>Au+Au</a:t>
            </a:r>
            <a:r>
              <a:rPr lang="en-US" dirty="0" smtClean="0"/>
              <a:t>, PRL. 91, 072301 (2003) 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 bwMode="auto">
          <a:xfrm>
            <a:off x="4038600" y="3962400"/>
            <a:ext cx="1143000" cy="457200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76672"/>
            <a:ext cx="7924800" cy="504056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2900" dirty="0" smtClean="0"/>
              <a:t>PHENIX Detector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idx="1"/>
          </p:nvPr>
        </p:nvSpPr>
        <p:spPr>
          <a:xfrm>
            <a:off x="4573215" y="1219200"/>
            <a:ext cx="4319265" cy="3581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ja-JP" dirty="0" smtClean="0"/>
              <a:t>Photon measurement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dirty="0" err="1" smtClean="0"/>
              <a:t>EMCal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PbSc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PbGl</a:t>
            </a:r>
            <a:r>
              <a:rPr lang="en-US" altLang="ja-JP" dirty="0" smtClean="0"/>
              <a:t>): Energy measurement and identification of real photons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dirty="0" smtClean="0"/>
              <a:t>Tracking(DC, PC): Veto to Charged particles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altLang="ja-JP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ja-JP" dirty="0" smtClean="0"/>
              <a:t>Event triggered by a coincidence of BBC South and BBC North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dirty="0" smtClean="0"/>
              <a:t>Sitting in 3.1&lt;|</a:t>
            </a:r>
            <a:r>
              <a:rPr lang="en-US" altLang="ja-JP" dirty="0" smtClean="0">
                <a:latin typeface="Symbol" charset="2"/>
                <a:cs typeface="Symbol" charset="2"/>
              </a:rPr>
              <a:t>h</a:t>
            </a:r>
            <a:r>
              <a:rPr lang="en-US" altLang="ja-JP" dirty="0" smtClean="0"/>
              <a:t>|&lt;3.9</a:t>
            </a:r>
          </a:p>
        </p:txBody>
      </p:sp>
      <p:sp>
        <p:nvSpPr>
          <p:cNvPr id="50178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altLang="ja-JP" smtClean="0">
                <a:latin typeface="Arial" pitchFamily="34" charset="0"/>
                <a:ea typeface="ＭＳ Ｐゴシック" pitchFamily="50" charset="-128"/>
              </a:rPr>
              <a:t>2013-06-03</a:t>
            </a:r>
            <a:endParaRPr lang="en-US" altLang="ja-JP"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altLang="ja-JP" smtClean="0">
                <a:latin typeface="Arial" pitchFamily="34" charset="0"/>
                <a:ea typeface="ＭＳ Ｐゴシック" pitchFamily="50" charset="-128"/>
              </a:rPr>
              <a:t>T. Sakaguchi, INPC2013@Florence, Italy</a:t>
            </a:r>
            <a:endParaRPr lang="en-US" altLang="ja-JP" dirty="0"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9339365F-AC83-4480-857B-33F47A85EF4D}" type="slidenum">
              <a:rPr lang="en-US" altLang="ja-JP">
                <a:latin typeface="Arial" pitchFamily="34" charset="0"/>
                <a:ea typeface="ＭＳ Ｐゴシック" pitchFamily="50" charset="-128"/>
              </a:rPr>
              <a:pPr/>
              <a:t>4</a:t>
            </a:fld>
            <a:endParaRPr lang="en-US" altLang="ja-JP">
              <a:latin typeface="Arial" pitchFamily="34" charset="0"/>
              <a:ea typeface="ＭＳ Ｐゴシック" pitchFamily="50" charset="-128"/>
            </a:endParaRPr>
          </a:p>
        </p:txBody>
      </p:sp>
      <p:pic>
        <p:nvPicPr>
          <p:cNvPr id="50183" name="Picture 4" descr="Phenix_2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888" y="1347788"/>
            <a:ext cx="3533775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Text Box 5"/>
          <p:cNvSpPr txBox="1">
            <a:spLocks noChangeArrowheads="1"/>
          </p:cNvSpPr>
          <p:nvPr/>
        </p:nvSpPr>
        <p:spPr bwMode="auto">
          <a:xfrm>
            <a:off x="539750" y="1078384"/>
            <a:ext cx="2012950" cy="406400"/>
          </a:xfrm>
          <a:prstGeom prst="rect">
            <a:avLst/>
          </a:prstGeom>
          <a:solidFill>
            <a:srgbClr val="FF66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lIns="91339" tIns="45664" rIns="91339" bIns="45664">
            <a:spAutoFit/>
          </a:bodyPr>
          <a:lstStyle/>
          <a:p>
            <a:pPr defTabSz="911225"/>
            <a:r>
              <a:rPr lang="en-US" altLang="ja-JP" sz="2000">
                <a:solidFill>
                  <a:srgbClr val="FFFFFF"/>
                </a:solidFill>
                <a:latin typeface="Times New Roman" pitchFamily="18" charset="0"/>
              </a:rPr>
              <a:t>View From Beam</a:t>
            </a:r>
          </a:p>
        </p:txBody>
      </p:sp>
      <p:sp>
        <p:nvSpPr>
          <p:cNvPr id="50185" name="Text Box 6"/>
          <p:cNvSpPr txBox="1">
            <a:spLocks noChangeArrowheads="1"/>
          </p:cNvSpPr>
          <p:nvPr/>
        </p:nvSpPr>
        <p:spPr bwMode="auto">
          <a:xfrm>
            <a:off x="554038" y="3841750"/>
            <a:ext cx="1871662" cy="4064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339" tIns="45664" rIns="91339" bIns="45664">
            <a:spAutoFit/>
          </a:bodyPr>
          <a:lstStyle/>
          <a:p>
            <a:pPr defTabSz="911225"/>
            <a:r>
              <a:rPr lang="en-US" altLang="ja-JP" sz="2000">
                <a:solidFill>
                  <a:srgbClr val="FFFFFF"/>
                </a:solidFill>
                <a:latin typeface="Times New Roman" pitchFamily="18" charset="0"/>
              </a:rPr>
              <a:t>View From Side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24400" y="5020270"/>
            <a:ext cx="4176464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PHENIX recorded:</a:t>
            </a:r>
          </a:p>
          <a:p>
            <a:r>
              <a:rPr lang="en-US" sz="1800" dirty="0" smtClean="0"/>
              <a:t> </a:t>
            </a:r>
            <a:r>
              <a:rPr lang="en-US" sz="1800" dirty="0" err="1" smtClean="0"/>
              <a:t>d+Au</a:t>
            </a:r>
            <a:r>
              <a:rPr lang="en-US" sz="1800" dirty="0" smtClean="0"/>
              <a:t> events of 80 nb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 in 2008</a:t>
            </a:r>
          </a:p>
          <a:p>
            <a:r>
              <a:rPr lang="en-US" sz="1800" dirty="0" smtClean="0"/>
              <a:t> </a:t>
            </a:r>
            <a:r>
              <a:rPr lang="en-US" sz="1800" dirty="0" err="1" smtClean="0"/>
              <a:t>Au+Au</a:t>
            </a:r>
            <a:r>
              <a:rPr lang="en-US" sz="1800" dirty="0" smtClean="0"/>
              <a:t> events of 0.813nb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 in 2007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620688"/>
            <a:ext cx="7924800" cy="432048"/>
          </a:xfrm>
        </p:spPr>
        <p:txBody>
          <a:bodyPr>
            <a:noAutofit/>
          </a:bodyPr>
          <a:lstStyle/>
          <a:p>
            <a:r>
              <a:rPr lang="en-US" sz="2900" dirty="0" smtClean="0"/>
              <a:t>How we measure </a:t>
            </a:r>
            <a:r>
              <a:rPr lang="en-US" sz="2900" dirty="0" smtClean="0">
                <a:latin typeface="Symbol" pitchFamily="18" charset="2"/>
              </a:rPr>
              <a:t>p</a:t>
            </a:r>
            <a:r>
              <a:rPr lang="en-US" sz="2900" baseline="30000" dirty="0" smtClean="0"/>
              <a:t>0</a:t>
            </a:r>
            <a:r>
              <a:rPr lang="en-US" sz="2900" dirty="0" smtClean="0"/>
              <a:t>, </a:t>
            </a:r>
            <a:r>
              <a:rPr lang="en-US" sz="2900" dirty="0" smtClean="0">
                <a:latin typeface="Symbol" pitchFamily="18" charset="2"/>
              </a:rPr>
              <a:t>h</a:t>
            </a:r>
            <a:r>
              <a:rPr lang="en-US" sz="2900" dirty="0" smtClean="0"/>
              <a:t>?</a:t>
            </a:r>
            <a:endParaRPr lang="en-US" sz="29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196752"/>
            <a:ext cx="8136904" cy="194421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Reconstruct hadrons via 2</a:t>
            </a:r>
            <a:r>
              <a:rPr lang="en-US" sz="1800" dirty="0" smtClean="0">
                <a:latin typeface="Symbol" pitchFamily="18" charset="2"/>
              </a:rPr>
              <a:t>g</a:t>
            </a:r>
            <a:r>
              <a:rPr lang="en-US" sz="1800" dirty="0" smtClean="0"/>
              <a:t> invariant mass in </a:t>
            </a:r>
            <a:r>
              <a:rPr lang="en-US" sz="1800" dirty="0" err="1" smtClean="0"/>
              <a:t>EMCal</a:t>
            </a:r>
            <a:r>
              <a:rPr lang="en-US" sz="1800" dirty="0" smtClean="0"/>
              <a:t> (example is in </a:t>
            </a:r>
            <a:r>
              <a:rPr lang="en-US" sz="1800" dirty="0" err="1" smtClean="0"/>
              <a:t>Au+Au</a:t>
            </a:r>
            <a:r>
              <a:rPr lang="en-US" sz="1800" dirty="0" smtClean="0"/>
              <a:t>)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Subtract Combinatorial background</a:t>
            </a:r>
          </a:p>
          <a:p>
            <a:pPr lvl="1"/>
            <a:r>
              <a:rPr lang="en-US" sz="1800" dirty="0" smtClean="0"/>
              <a:t>Compute Mass using </a:t>
            </a:r>
            <a:r>
              <a:rPr lang="en-US" sz="1800" dirty="0" err="1" smtClean="0">
                <a:latin typeface="Symbol" pitchFamily="18" charset="2"/>
              </a:rPr>
              <a:t>g</a:t>
            </a:r>
            <a:r>
              <a:rPr lang="en-US" sz="1800" dirty="0" err="1" smtClean="0"/>
              <a:t>s</a:t>
            </a:r>
            <a:r>
              <a:rPr lang="en-US" sz="1800" dirty="0" smtClean="0"/>
              <a:t> from different events. (mixed-event technique)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2013-06-03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T. Sakaguchi, INPC2013@Florence, Italy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BF931EA-684C-4B31-B98A-702FD8364AC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823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31566"/>
            <a:ext cx="4187577" cy="324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676400" y="2971800"/>
            <a:ext cx="2056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PRC87, 034911 (2013)</a:t>
            </a:r>
            <a:endParaRPr lang="en-US" sz="1200" i="1" u="sng" dirty="0" smtClean="0">
              <a:solidFill>
                <a:srgbClr val="C00000"/>
              </a:solidFill>
            </a:endParaRPr>
          </a:p>
        </p:txBody>
      </p:sp>
      <p:pic>
        <p:nvPicPr>
          <p:cNvPr id="4823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284984"/>
            <a:ext cx="4056311" cy="302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724128" y="2996952"/>
            <a:ext cx="2560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PRC82, 011902(R) (2010)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691680" y="1628800"/>
          <a:ext cx="5112567" cy="405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5" name="Equation" r:id="rId5" imgW="2882880" imgH="228600" progId="Equation.3">
                  <p:embed/>
                </p:oleObj>
              </mc:Choice>
              <mc:Fallback>
                <p:oleObj name="Equation" r:id="rId5" imgW="28828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628800"/>
                        <a:ext cx="5112567" cy="4054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403648" y="350100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C00000"/>
                </a:solidFill>
                <a:latin typeface="Symbol" pitchFamily="18" charset="2"/>
              </a:rPr>
              <a:t>p</a:t>
            </a:r>
            <a:r>
              <a:rPr lang="en-US" u="sng" baseline="30000" dirty="0" smtClean="0">
                <a:solidFill>
                  <a:srgbClr val="C00000"/>
                </a:solidFill>
                <a:latin typeface="Symbol" pitchFamily="18" charset="2"/>
              </a:rPr>
              <a:t>0</a:t>
            </a:r>
            <a:endParaRPr lang="en-US" u="sng" baseline="30000" dirty="0">
              <a:solidFill>
                <a:srgbClr val="C00000"/>
              </a:solidFill>
              <a:latin typeface="Symbol" pitchFamily="18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48264" y="40050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C00000"/>
                </a:solidFill>
                <a:latin typeface="Symbol" pitchFamily="18" charset="2"/>
              </a:rPr>
              <a:t>h</a:t>
            </a:r>
            <a:endParaRPr lang="en-US" u="sng" baseline="30000" dirty="0">
              <a:solidFill>
                <a:srgbClr val="C00000"/>
              </a:solidFill>
              <a:latin typeface="Symbol" pitchFamily="18" charset="2"/>
            </a:endParaRPr>
          </a:p>
        </p:txBody>
      </p:sp>
      <p:grpSp>
        <p:nvGrpSpPr>
          <p:cNvPr id="7" name="Group 31"/>
          <p:cNvGrpSpPr/>
          <p:nvPr/>
        </p:nvGrpSpPr>
        <p:grpSpPr>
          <a:xfrm>
            <a:off x="7052980" y="4797152"/>
            <a:ext cx="1551953" cy="448190"/>
            <a:chOff x="6535832" y="4797152"/>
            <a:chExt cx="2068620" cy="597400"/>
          </a:xfrm>
          <a:noFill/>
        </p:grpSpPr>
        <p:grpSp>
          <p:nvGrpSpPr>
            <p:cNvPr id="8" name="Group 13"/>
            <p:cNvGrpSpPr/>
            <p:nvPr/>
          </p:nvGrpSpPr>
          <p:grpSpPr>
            <a:xfrm>
              <a:off x="6535832" y="4907841"/>
              <a:ext cx="1060503" cy="399916"/>
              <a:chOff x="1284477" y="2611576"/>
              <a:chExt cx="1763523" cy="665024"/>
            </a:xfrm>
            <a:grpFill/>
          </p:grpSpPr>
          <p:sp>
            <p:nvSpPr>
              <p:cNvPr id="16" name="TextBox 29"/>
              <p:cNvSpPr txBox="1">
                <a:spLocks noChangeArrowheads="1"/>
              </p:cNvSpPr>
              <p:nvPr/>
            </p:nvSpPr>
            <p:spPr bwMode="auto">
              <a:xfrm>
                <a:off x="1284477" y="2611576"/>
                <a:ext cx="725542" cy="61397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200" dirty="0">
                    <a:latin typeface="Symbol" pitchFamily="18" charset="2"/>
                  </a:rPr>
                  <a:t>p</a:t>
                </a:r>
                <a:r>
                  <a:rPr lang="en-US" altLang="ja-JP" sz="1200" baseline="30000" dirty="0"/>
                  <a:t>0</a:t>
                </a:r>
              </a:p>
            </p:txBody>
          </p: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1835150" y="2667000"/>
                <a:ext cx="1212850" cy="609600"/>
                <a:chOff x="1835150" y="5334000"/>
                <a:chExt cx="1212850" cy="609600"/>
              </a:xfrm>
              <a:grpFill/>
            </p:grpSpPr>
            <p:cxnSp>
              <p:nvCxnSpPr>
                <p:cNvPr id="22" name="Straight Arrow Connector 21"/>
                <p:cNvCxnSpPr>
                  <a:cxnSpLocks noChangeShapeType="1"/>
                </p:cNvCxnSpPr>
                <p:nvPr/>
              </p:nvCxnSpPr>
              <p:spPr bwMode="auto">
                <a:xfrm rot="-300000">
                  <a:off x="1835150" y="5591175"/>
                  <a:ext cx="1066800" cy="1588"/>
                </a:xfrm>
                <a:prstGeom prst="straightConnector1">
                  <a:avLst/>
                </a:prstGeom>
                <a:grpFill/>
                <a:ln w="25400">
                  <a:solidFill>
                    <a:srgbClr val="FF0000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23" name="Straight Arrow Connector 22"/>
                <p:cNvCxnSpPr>
                  <a:cxnSpLocks noChangeShapeType="1"/>
                </p:cNvCxnSpPr>
                <p:nvPr/>
              </p:nvCxnSpPr>
              <p:spPr bwMode="auto">
                <a:xfrm rot="300000">
                  <a:off x="1836738" y="5684838"/>
                  <a:ext cx="1066800" cy="1587"/>
                </a:xfrm>
                <a:prstGeom prst="straightConnector1">
                  <a:avLst/>
                </a:prstGeom>
                <a:grpFill/>
                <a:ln w="25400">
                  <a:solidFill>
                    <a:srgbClr val="FF0000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sp>
              <p:nvSpPr>
                <p:cNvPr id="24" name="Oval 23"/>
                <p:cNvSpPr>
                  <a:spLocks noChangeArrowheads="1"/>
                </p:cNvSpPr>
                <p:nvPr/>
              </p:nvSpPr>
              <p:spPr bwMode="auto">
                <a:xfrm>
                  <a:off x="2895600" y="5334000"/>
                  <a:ext cx="152400" cy="38100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/>
                  <a:endParaRPr lang="en-US" sz="9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" name="Oval 24"/>
                <p:cNvSpPr>
                  <a:spLocks noChangeArrowheads="1"/>
                </p:cNvSpPr>
                <p:nvPr/>
              </p:nvSpPr>
              <p:spPr bwMode="auto">
                <a:xfrm>
                  <a:off x="2895600" y="5562600"/>
                  <a:ext cx="152400" cy="38100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/>
                  <a:endParaRPr lang="en-US" sz="90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7644001" y="4797152"/>
              <a:ext cx="960451" cy="597400"/>
              <a:chOff x="5847737" y="5105400"/>
              <a:chExt cx="1715113" cy="1066800"/>
            </a:xfrm>
            <a:grpFill/>
          </p:grpSpPr>
          <p:sp>
            <p:nvSpPr>
              <p:cNvPr id="27" name="TextBox 29"/>
              <p:cNvSpPr txBox="1">
                <a:spLocks noChangeArrowheads="1"/>
              </p:cNvSpPr>
              <p:nvPr/>
            </p:nvSpPr>
            <p:spPr bwMode="auto">
              <a:xfrm>
                <a:off x="5847737" y="5276796"/>
                <a:ext cx="660848" cy="65932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200" dirty="0">
                    <a:latin typeface="Symbol" pitchFamily="18" charset="2"/>
                  </a:rPr>
                  <a:t>h</a:t>
                </a:r>
                <a:endParaRPr lang="en-US" altLang="ja-JP" sz="900" baseline="30000" dirty="0"/>
              </a:p>
            </p:txBody>
          </p:sp>
          <p:cxnSp>
            <p:nvCxnSpPr>
              <p:cNvPr id="28" name="Straight Arrow Connector 27"/>
              <p:cNvCxnSpPr>
                <a:cxnSpLocks noChangeShapeType="1"/>
              </p:cNvCxnSpPr>
              <p:nvPr/>
            </p:nvCxnSpPr>
            <p:spPr bwMode="auto">
              <a:xfrm rot="-1020000">
                <a:off x="6350000" y="5481638"/>
                <a:ext cx="1066800" cy="1587"/>
              </a:xfrm>
              <a:prstGeom prst="straightConnector1">
                <a:avLst/>
              </a:prstGeom>
              <a:grpFill/>
              <a:ln w="25400">
                <a:solidFill>
                  <a:srgbClr val="FF0000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29" name="Straight Arrow Connector 28"/>
              <p:cNvCxnSpPr>
                <a:cxnSpLocks noChangeShapeType="1"/>
              </p:cNvCxnSpPr>
              <p:nvPr/>
            </p:nvCxnSpPr>
            <p:spPr bwMode="auto">
              <a:xfrm rot="1020000">
                <a:off x="6351588" y="5786438"/>
                <a:ext cx="1066800" cy="1587"/>
              </a:xfrm>
              <a:prstGeom prst="straightConnector1">
                <a:avLst/>
              </a:prstGeom>
              <a:grpFill/>
              <a:ln w="25400">
                <a:solidFill>
                  <a:srgbClr val="FF0000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sp>
            <p:nvSpPr>
              <p:cNvPr id="30" name="Oval 29"/>
              <p:cNvSpPr>
                <a:spLocks noChangeArrowheads="1"/>
              </p:cNvSpPr>
              <p:nvPr/>
            </p:nvSpPr>
            <p:spPr bwMode="auto">
              <a:xfrm>
                <a:off x="7410450" y="5105400"/>
                <a:ext cx="152400" cy="38100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en-US" sz="9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Oval 30"/>
              <p:cNvSpPr>
                <a:spLocks noChangeArrowheads="1"/>
              </p:cNvSpPr>
              <p:nvPr/>
            </p:nvSpPr>
            <p:spPr bwMode="auto">
              <a:xfrm>
                <a:off x="7410450" y="5791200"/>
                <a:ext cx="152400" cy="38100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en-US" sz="900">
                  <a:solidFill>
                    <a:srgbClr val="FFFFFF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924800" cy="506760"/>
          </a:xfrm>
        </p:spPr>
        <p:txBody>
          <a:bodyPr/>
          <a:lstStyle/>
          <a:p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, </a:t>
            </a:r>
            <a:r>
              <a:rPr lang="en-US" dirty="0" err="1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 spectra in </a:t>
            </a:r>
            <a:r>
              <a:rPr lang="en-US" dirty="0" err="1" smtClean="0"/>
              <a:t>d+Au</a:t>
            </a:r>
            <a:r>
              <a:rPr lang="en-US" dirty="0" smtClean="0"/>
              <a:t> and </a:t>
            </a:r>
            <a:r>
              <a:rPr lang="en-US" dirty="0" err="1" smtClean="0"/>
              <a:t>Au+Au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2013-06-03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T. Sakaguchi, INPC2013@Florence, Italy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9EA36-E0DC-48B7-8CB0-15ED98B556CF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  <p:pic>
        <p:nvPicPr>
          <p:cNvPr id="7" name="Picture 2" descr="C:\Users\takao\Documents\Talks\WWND2013\eta_spectra_preliminar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6048" y="1828800"/>
            <a:ext cx="3168352" cy="2374866"/>
          </a:xfrm>
          <a:prstGeom prst="rect">
            <a:avLst/>
          </a:prstGeom>
          <a:noFill/>
        </p:spPr>
      </p:pic>
      <p:pic>
        <p:nvPicPr>
          <p:cNvPr id="8" name="Picture 3" descr="C:\Users\takao\Documents\Talks\WWND2013\pi0_yields_preliminar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6999" y="1828800"/>
            <a:ext cx="3168352" cy="237486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335789" y="1447800"/>
            <a:ext cx="51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Symbol" charset="2"/>
                <a:cs typeface="Symbol" charset="2"/>
              </a:rPr>
              <a:t>p</a:t>
            </a:r>
            <a:r>
              <a:rPr kumimoji="1" lang="en-US" altLang="ja-JP" sz="2800" baseline="30000" dirty="0" smtClean="0"/>
              <a:t>0</a:t>
            </a:r>
            <a:endParaRPr kumimoji="1" lang="ja-JP" altLang="en-US" sz="280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6981075" y="1371600"/>
            <a:ext cx="401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>
                <a:latin typeface="Symbol" charset="2"/>
                <a:cs typeface="Symbol" charset="2"/>
              </a:rPr>
              <a:t>h</a:t>
            </a:r>
            <a:endParaRPr kumimoji="1" lang="ja-JP" altLang="en-US" sz="2800" dirty="0">
              <a:latin typeface="Symbol" charset="2"/>
              <a:cs typeface="Symbol" charset="2"/>
            </a:endParaRPr>
          </a:p>
        </p:txBody>
      </p:sp>
      <p:pic>
        <p:nvPicPr>
          <p:cNvPr id="118785" name="Picture 1" descr="C:\Users\takao\Documents\Talks\INPC2013\FinalFigs_PPG133\Pi0InvYieldSpectra_ppg133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4991" y="3989040"/>
            <a:ext cx="3285033" cy="2670900"/>
          </a:xfrm>
          <a:prstGeom prst="rect">
            <a:avLst/>
          </a:prstGeom>
          <a:noFill/>
        </p:spPr>
      </p:pic>
      <p:pic>
        <p:nvPicPr>
          <p:cNvPr id="118786" name="Picture 2" descr="C:\Users\takao\Documents\Talks\INPC2013\115\Fig2.gif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4040" y="4205064"/>
            <a:ext cx="3182112" cy="241401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89927" y="2420888"/>
            <a:ext cx="962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d+Au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" y="4653136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Au+Au</a:t>
            </a:r>
            <a:endParaRPr lang="en-US" sz="2400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85800" y="990601"/>
            <a:ext cx="8266113" cy="609600"/>
          </a:xfrm>
        </p:spPr>
        <p:txBody>
          <a:bodyPr/>
          <a:lstStyle/>
          <a:p>
            <a:r>
              <a:rPr lang="en-US" altLang="ja-JP" dirty="0" smtClean="0"/>
              <a:t>Spectra reached</a:t>
            </a:r>
            <a:r>
              <a:rPr lang="en-US" altLang="ja-JP" baseline="0" dirty="0" smtClean="0"/>
              <a:t> to ~20GeV/c for </a:t>
            </a:r>
            <a:r>
              <a:rPr lang="en-US" altLang="ja-JP" baseline="0" dirty="0" smtClean="0">
                <a:latin typeface="Symbol" charset="2"/>
                <a:cs typeface="Symbol" charset="2"/>
              </a:rPr>
              <a:t>p</a:t>
            </a:r>
            <a:r>
              <a:rPr lang="en-US" altLang="ja-JP" baseline="30000" dirty="0" smtClean="0"/>
              <a:t>0</a:t>
            </a:r>
            <a:r>
              <a:rPr lang="en-US" altLang="ja-JP" baseline="0" dirty="0" smtClean="0"/>
              <a:t> and ~22GeV/c for </a:t>
            </a:r>
            <a:r>
              <a:rPr lang="en-US" altLang="ja-JP" baseline="0" dirty="0" err="1" smtClean="0">
                <a:latin typeface="Symbol" charset="2"/>
                <a:cs typeface="Symbol" charset="2"/>
              </a:rPr>
              <a:t>h</a:t>
            </a:r>
            <a:endParaRPr lang="ja-JP" altLang="en-US" dirty="0">
              <a:latin typeface="Symbol" charset="2"/>
              <a:cs typeface="Symbol" charset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20688"/>
            <a:ext cx="7924800" cy="50405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/>
              <a:t>0 </a:t>
            </a:r>
            <a:r>
              <a:rPr lang="en-US" dirty="0" smtClean="0"/>
              <a:t>and </a:t>
            </a:r>
            <a:r>
              <a:rPr lang="en-US" dirty="0" err="1" smtClean="0">
                <a:latin typeface="Symbol" pitchFamily="18" charset="2"/>
              </a:rPr>
              <a:t>h</a:t>
            </a:r>
            <a:r>
              <a:rPr lang="en-US" dirty="0" smtClean="0"/>
              <a:t> (and jets) </a:t>
            </a:r>
            <a:r>
              <a:rPr lang="en-US" i="1" dirty="0" err="1" smtClean="0"/>
              <a:t>R</a:t>
            </a:r>
            <a:r>
              <a:rPr lang="en-US" baseline="-25000" dirty="0" err="1" smtClean="0"/>
              <a:t>dA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2013-06-03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59B1-6859-CB4C-9A09-BD3C0FCB35F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Sakaguchi, INPC2013@Florence, Italy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85800" y="5845314"/>
            <a:ext cx="8305800" cy="707886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ymbol" charset="2"/>
                <a:cs typeface="Symbol" charset="2"/>
              </a:rPr>
              <a:t>p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 , </a:t>
            </a:r>
            <a:r>
              <a:rPr lang="en-US" sz="2000" dirty="0" smtClean="0">
                <a:latin typeface="Symbol" pitchFamily="18" charset="2"/>
              </a:rPr>
              <a:t>h</a:t>
            </a:r>
            <a:r>
              <a:rPr lang="en-US" sz="2000" dirty="0" smtClean="0"/>
              <a:t> and jets are in good agreement, though the </a:t>
            </a:r>
            <a:r>
              <a:rPr lang="en-US" sz="2000" dirty="0" err="1" smtClean="0"/>
              <a:t>systematics</a:t>
            </a:r>
            <a:r>
              <a:rPr lang="en-US" sz="2000" dirty="0" smtClean="0"/>
              <a:t> is very different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987824" y="1462359"/>
            <a:ext cx="5976664" cy="4414913"/>
            <a:chOff x="-972616" y="980728"/>
            <a:chExt cx="5976664" cy="4414913"/>
          </a:xfrm>
        </p:grpSpPr>
        <p:pic>
          <p:nvPicPr>
            <p:cNvPr id="44034" name="Picture 2" descr="C:\Users\takao\Documents\Talks\WWND2013\pi0_eta_jet_rdA_run8_cent_preliminary.png"/>
            <p:cNvPicPr>
              <a:picLocks noChangeAspect="1" noChangeArrowheads="1"/>
            </p:cNvPicPr>
            <p:nvPr/>
          </p:nvPicPr>
          <p:blipFill>
            <a:blip r:embed="rId3" cstate="print"/>
            <a:srcRect t="2766" r="55991" b="57130"/>
            <a:stretch>
              <a:fillRect/>
            </a:stretch>
          </p:blipFill>
          <p:spPr bwMode="auto">
            <a:xfrm>
              <a:off x="-972616" y="980728"/>
              <a:ext cx="3168352" cy="2088232"/>
            </a:xfrm>
            <a:prstGeom prst="rect">
              <a:avLst/>
            </a:prstGeom>
            <a:noFill/>
          </p:spPr>
        </p:pic>
        <p:pic>
          <p:nvPicPr>
            <p:cNvPr id="22" name="Picture 2" descr="C:\Users\takao\Documents\Talks\WWND2013\pi0_eta_jet_rdA_run8_cent_preliminary.png"/>
            <p:cNvPicPr>
              <a:picLocks noChangeAspect="1" noChangeArrowheads="1"/>
            </p:cNvPicPr>
            <p:nvPr/>
          </p:nvPicPr>
          <p:blipFill>
            <a:blip r:embed="rId3" cstate="print"/>
            <a:srcRect l="57012" t="55316" r="4001"/>
            <a:stretch>
              <a:fillRect/>
            </a:stretch>
          </p:blipFill>
          <p:spPr bwMode="auto">
            <a:xfrm>
              <a:off x="2197223" y="3068960"/>
              <a:ext cx="2806825" cy="2326681"/>
            </a:xfrm>
            <a:prstGeom prst="rect">
              <a:avLst/>
            </a:prstGeom>
            <a:noFill/>
          </p:spPr>
        </p:pic>
        <p:pic>
          <p:nvPicPr>
            <p:cNvPr id="23" name="Picture 2" descr="C:\Users\takao\Documents\Talks\WWND2013\pi0_eta_jet_rdA_run8_cent_preliminary.png"/>
            <p:cNvPicPr>
              <a:picLocks noChangeAspect="1" noChangeArrowheads="1"/>
            </p:cNvPicPr>
            <p:nvPr/>
          </p:nvPicPr>
          <p:blipFill>
            <a:blip r:embed="rId3" cstate="print"/>
            <a:srcRect t="55316" r="55991"/>
            <a:stretch>
              <a:fillRect/>
            </a:stretch>
          </p:blipFill>
          <p:spPr bwMode="auto">
            <a:xfrm>
              <a:off x="-972616" y="3068960"/>
              <a:ext cx="3168352" cy="2326681"/>
            </a:xfrm>
            <a:prstGeom prst="rect">
              <a:avLst/>
            </a:prstGeom>
            <a:noFill/>
          </p:spPr>
        </p:pic>
        <p:pic>
          <p:nvPicPr>
            <p:cNvPr id="24" name="Picture 2" descr="C:\Users\takao\Documents\Talks\WWND2013\pi0_eta_jet_rdA_run8_cent_preliminary.png"/>
            <p:cNvPicPr>
              <a:picLocks noChangeAspect="1" noChangeArrowheads="1"/>
            </p:cNvPicPr>
            <p:nvPr/>
          </p:nvPicPr>
          <p:blipFill>
            <a:blip r:embed="rId3" cstate="print"/>
            <a:srcRect l="57012" t="2766" r="3980" b="57130"/>
            <a:stretch>
              <a:fillRect/>
            </a:stretch>
          </p:blipFill>
          <p:spPr bwMode="auto">
            <a:xfrm>
              <a:off x="2195736" y="980728"/>
              <a:ext cx="2808312" cy="2088232"/>
            </a:xfrm>
            <a:prstGeom prst="rect">
              <a:avLst/>
            </a:prstGeom>
            <a:noFill/>
          </p:spPr>
        </p:pic>
      </p:grpSp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5796136" y="620688"/>
          <a:ext cx="30797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Equation" r:id="rId4" imgW="1765080" imgH="495000" progId="Equation.3">
                  <p:embed/>
                </p:oleObj>
              </mc:Choice>
              <mc:Fallback>
                <p:oleObj name="Equation" r:id="rId4" imgW="1765080" imgH="4950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620688"/>
                        <a:ext cx="307975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2002631"/>
            <a:ext cx="2895600" cy="2852738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Consistent with 1 for</a:t>
            </a:r>
            <a:r>
              <a:rPr lang="en-US" altLang="ja-JP" baseline="0" dirty="0" smtClean="0"/>
              <a:t> </a:t>
            </a:r>
            <a:r>
              <a:rPr lang="en-US" altLang="ja-JP" baseline="0" dirty="0" err="1" smtClean="0"/>
              <a:t>p</a:t>
            </a:r>
            <a:r>
              <a:rPr lang="en-US" altLang="ja-JP" baseline="-25000" dirty="0" err="1" smtClean="0"/>
              <a:t>T</a:t>
            </a:r>
            <a:r>
              <a:rPr lang="en-US" altLang="ja-JP" baseline="0" dirty="0" smtClean="0"/>
              <a:t>&lt;10GeV for most of centrality class</a:t>
            </a:r>
          </a:p>
          <a:p>
            <a:endParaRPr lang="en-US" altLang="ja-JP" baseline="0" dirty="0" smtClean="0"/>
          </a:p>
          <a:p>
            <a:r>
              <a:rPr lang="en-US" altLang="ja-JP" baseline="0" dirty="0" smtClean="0"/>
              <a:t>Strong </a:t>
            </a:r>
            <a:r>
              <a:rPr lang="en-US" altLang="ja-JP" dirty="0" smtClean="0"/>
              <a:t>c</a:t>
            </a:r>
            <a:r>
              <a:rPr lang="en-US" altLang="ja-JP" baseline="0" dirty="0" smtClean="0"/>
              <a:t>entrality dependence is seen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3852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924800" cy="576064"/>
          </a:xfrm>
        </p:spPr>
        <p:txBody>
          <a:bodyPr/>
          <a:lstStyle/>
          <a:p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/>
              <a:t>0 </a:t>
            </a:r>
            <a:r>
              <a:rPr lang="en-US" dirty="0" smtClean="0"/>
              <a:t>and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 </a:t>
            </a:r>
            <a:r>
              <a:rPr lang="en-US" i="1" dirty="0" smtClean="0"/>
              <a:t>R</a:t>
            </a:r>
            <a:r>
              <a:rPr lang="en-US" baseline="-25000" dirty="0" smtClean="0"/>
              <a:t>AA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3733800" cy="2590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200GeV </a:t>
            </a:r>
            <a:r>
              <a:rPr lang="en-US" dirty="0" err="1" smtClean="0"/>
              <a:t>Au+Au</a:t>
            </a:r>
            <a:r>
              <a:rPr lang="en-US" dirty="0" smtClean="0"/>
              <a:t> collision system</a:t>
            </a:r>
          </a:p>
          <a:p>
            <a:pPr lvl="5"/>
            <a:endParaRPr lang="en-US" dirty="0" smtClean="0"/>
          </a:p>
          <a:p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and </a:t>
            </a:r>
            <a:r>
              <a:rPr lang="en-US" dirty="0" err="1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 nicely agree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Very nice agreement between RHIC Year-2004 and 2007 results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2013-06-03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T. Sakaguchi, INPC2013@Florence, Italy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9EA36-E0DC-48B7-8CB0-15ED98B556CF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  <p:pic>
        <p:nvPicPr>
          <p:cNvPr id="45061" name="Picture 5" descr="C:\Users\takao\Desktop\FinalFigs\PbScPi0RAA_PPG13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057400"/>
            <a:ext cx="4824535" cy="4724400"/>
          </a:xfrm>
          <a:prstGeom prst="rect">
            <a:avLst/>
          </a:prstGeom>
          <a:noFill/>
        </p:spPr>
      </p:pic>
      <p:pic>
        <p:nvPicPr>
          <p:cNvPr id="45063" name="Picture 7" descr="https://www.phenix.bnl.gov/phenix/WWW/info/figs/115/Fig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737" y="4205306"/>
            <a:ext cx="3605063" cy="242409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638800" y="1447800"/>
            <a:ext cx="2321681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PRC87, 034911 (2013)</a:t>
            </a:r>
            <a:endParaRPr lang="en-US" i="1" u="sng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143000" y="3810000"/>
            <a:ext cx="2568432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3366"/>
                </a:solidFill>
              </a:rPr>
              <a:t>PRC82, 011902(R) (2010)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24230" y="4191000"/>
            <a:ext cx="2433370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MinBias</a:t>
            </a:r>
            <a:r>
              <a:rPr kumimoji="1" lang="en-US" altLang="ja-JP" dirty="0" smtClean="0"/>
              <a:t>, Black: 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p</a:t>
            </a:r>
            <a:r>
              <a:rPr kumimoji="1" lang="en-US" altLang="ja-JP" baseline="30000" dirty="0" smtClean="0"/>
              <a:t>0</a:t>
            </a:r>
            <a:r>
              <a:rPr kumimoji="1" lang="en-US" altLang="ja-JP" dirty="0" smtClean="0"/>
              <a:t>, Blue: </a:t>
            </a:r>
            <a:r>
              <a:rPr kumimoji="1" lang="en-US" altLang="ja-JP" dirty="0" err="1" smtClean="0">
                <a:latin typeface="Symbol" charset="2"/>
                <a:cs typeface="Symbol" charset="2"/>
              </a:rPr>
              <a:t>h</a:t>
            </a:r>
            <a:endParaRPr kumimoji="1" lang="ja-JP" altLang="en-US" dirty="0">
              <a:latin typeface="Symbol" charset="2"/>
              <a:cs typeface="Symbol" charset="2"/>
            </a:endParaRPr>
          </a:p>
        </p:txBody>
      </p:sp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5257800" y="595313"/>
          <a:ext cx="2879725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7" name="Equation" r:id="rId5" imgW="1651000" imgH="444500" progId="Equation.3">
                  <p:embed/>
                </p:oleObj>
              </mc:Choice>
              <mc:Fallback>
                <p:oleObj name="Equation" r:id="rId5" imgW="16510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95313"/>
                        <a:ext cx="2879725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313074" y="1828800"/>
            <a:ext cx="2992726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Black: Year-2004, Red: Year-2007</a:t>
            </a:r>
            <a:endParaRPr lang="ja-JP" altLang="en-US" dirty="0" smtClean="0">
              <a:latin typeface="Symbol" charset="2"/>
              <a:cs typeface="Symbol" charset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685" y="3049638"/>
            <a:ext cx="5671915" cy="380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924800" cy="650776"/>
          </a:xfrm>
        </p:spPr>
        <p:txBody>
          <a:bodyPr/>
          <a:lstStyle/>
          <a:p>
            <a:r>
              <a:rPr lang="en-US" dirty="0" smtClean="0"/>
              <a:t>Flavor similarity?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1"/>
            <a:ext cx="8266113" cy="18287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Different quark flavor may give different interaction</a:t>
            </a:r>
          </a:p>
          <a:p>
            <a:pPr lvl="1"/>
            <a:r>
              <a:rPr lang="en-US" dirty="0" smtClean="0"/>
              <a:t>Mass ordering (dead-cone effect, etc.)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Electrons from Heavy flavor quark (</a:t>
            </a:r>
            <a:r>
              <a:rPr lang="en-US" dirty="0" err="1" smtClean="0"/>
              <a:t>c,b</a:t>
            </a:r>
            <a:r>
              <a:rPr lang="en-US" dirty="0" smtClean="0"/>
              <a:t>) show similar R</a:t>
            </a:r>
            <a:r>
              <a:rPr lang="en-US" baseline="-25000" dirty="0" smtClean="0"/>
              <a:t>AA</a:t>
            </a:r>
            <a:r>
              <a:rPr lang="en-US" dirty="0" smtClean="0"/>
              <a:t> and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dA</a:t>
            </a:r>
            <a:r>
              <a:rPr lang="en-US" dirty="0" smtClean="0"/>
              <a:t> as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decayed from light flavor quark (</a:t>
            </a:r>
            <a:r>
              <a:rPr lang="en-US" dirty="0" err="1" smtClean="0"/>
              <a:t>u,d</a:t>
            </a:r>
            <a:r>
              <a:rPr lang="en-US" dirty="0" smtClean="0"/>
              <a:t>) or gluons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2013-06-03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T. Sakaguchi, INPC2013@Florence, Italy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9EA36-E0DC-48B7-8CB0-15ED98B556CF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  <p:sp>
        <p:nvSpPr>
          <p:cNvPr id="8" name="TextBox 7"/>
          <p:cNvSpPr txBox="1"/>
          <p:nvPr/>
        </p:nvSpPr>
        <p:spPr>
          <a:xfrm>
            <a:off x="3241705" y="2861846"/>
            <a:ext cx="3387695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PHENIX, PRL. 109, 242301 (2012) </a:t>
            </a:r>
            <a:endParaRPr kumimoji="1" lang="ja-JP" alt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CRC" val="d7a1f3be0177"/>
  <p:tag name="POWER3D TRANSITION" val="Revcube.p3d 0"/>
  <p:tag name="POWER3D OPTIONS" val="Medium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CRC" val="d7a1f3be0177"/>
  <p:tag name="POWER3D TRANSITION" val="Revcube.p3d 0"/>
  <p:tag name="POWER3D OPTIONS" val="Medium "/>
</p:tagLst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6798</TotalTime>
  <Words>1758</Words>
  <Application>Microsoft Office PowerPoint</Application>
  <PresentationFormat>Lettera USA (21,6x27,9 cm)</PresentationFormat>
  <Paragraphs>427</Paragraphs>
  <Slides>28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0" baseType="lpstr">
      <vt:lpstr>Capsules</vt:lpstr>
      <vt:lpstr>Equation</vt:lpstr>
      <vt:lpstr>Profiling hot and dense nuclear medium with high transverse momentum hadrons produced in d+Au and Au+Au collisions by the PHENIX experiment at RHIC</vt:lpstr>
      <vt:lpstr>Hard scattering as densimeter</vt:lpstr>
      <vt:lpstr>Way to look at jet modification</vt:lpstr>
      <vt:lpstr>PHENIX Detector</vt:lpstr>
      <vt:lpstr>How we measure p0, h?</vt:lpstr>
      <vt:lpstr>p0, h spectra in d+Au and Au+Au</vt:lpstr>
      <vt:lpstr>p0 and h (and jets) RdA</vt:lpstr>
      <vt:lpstr>p0 and h RAA</vt:lpstr>
      <vt:lpstr>Flavor similarity?</vt:lpstr>
      <vt:lpstr>Fractional momentum loss of partons</vt:lpstr>
      <vt:lpstr>Energy dependence of dpT/pT (I) </vt:lpstr>
      <vt:lpstr>Energy dependence of dpT/pT (II) </vt:lpstr>
      <vt:lpstr>Path-length dependence of energy loss</vt:lpstr>
      <vt:lpstr>Path-length dependence of energy loss</vt:lpstr>
      <vt:lpstr>d+Au and Au+Au system similarity?</vt:lpstr>
      <vt:lpstr>Summary</vt:lpstr>
      <vt:lpstr>Backup</vt:lpstr>
      <vt:lpstr>Why are we interested in d+Au collisions?</vt:lpstr>
      <vt:lpstr>Nuclear PDFs are centrality dependent?</vt:lpstr>
      <vt:lpstr>Systematic errors</vt:lpstr>
      <vt:lpstr>Comparison to shadowing calculation (I)</vt:lpstr>
      <vt:lpstr>How we define centralities?</vt:lpstr>
      <vt:lpstr>Possible dynamics in d+Au collisions</vt:lpstr>
      <vt:lpstr>PYTHIA simulation</vt:lpstr>
      <vt:lpstr>AMPT p+p simulation</vt:lpstr>
      <vt:lpstr>p0 RdA by centrality</vt:lpstr>
      <vt:lpstr>h RdA by centrality</vt:lpstr>
      <vt:lpstr>Cronin Enhancement</vt:lpstr>
    </vt:vector>
  </TitlesOfParts>
  <Company>Brookhaven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photons  Basis for characterizing heavy ion collisions</dc:title>
  <dc:creator>Takao Sakaguchi</dc:creator>
  <cp:lastModifiedBy>tecno</cp:lastModifiedBy>
  <cp:revision>489</cp:revision>
  <cp:lastPrinted>2013-06-01T17:10:46Z</cp:lastPrinted>
  <dcterms:created xsi:type="dcterms:W3CDTF">2013-06-03T06:26:14Z</dcterms:created>
  <dcterms:modified xsi:type="dcterms:W3CDTF">2013-06-03T08:52:42Z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TC010690071041</vt:lpwstr>
  </property>
</Properties>
</file>