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4"/>
  </p:notesMasterIdLst>
  <p:sldIdLst>
    <p:sldId id="346" r:id="rId2"/>
    <p:sldId id="394" r:id="rId3"/>
    <p:sldId id="363" r:id="rId4"/>
    <p:sldId id="357" r:id="rId5"/>
    <p:sldId id="358" r:id="rId6"/>
    <p:sldId id="365" r:id="rId7"/>
    <p:sldId id="359" r:id="rId8"/>
    <p:sldId id="360" r:id="rId9"/>
    <p:sldId id="361" r:id="rId10"/>
    <p:sldId id="390" r:id="rId11"/>
    <p:sldId id="362" r:id="rId12"/>
    <p:sldId id="353" r:id="rId13"/>
    <p:sldId id="342" r:id="rId14"/>
    <p:sldId id="356" r:id="rId15"/>
    <p:sldId id="288" r:id="rId16"/>
    <p:sldId id="404" r:id="rId17"/>
    <p:sldId id="287" r:id="rId18"/>
    <p:sldId id="391" r:id="rId19"/>
    <p:sldId id="335" r:id="rId20"/>
    <p:sldId id="392" r:id="rId21"/>
    <p:sldId id="372" r:id="rId22"/>
    <p:sldId id="304" r:id="rId23"/>
  </p:sldIdLst>
  <p:sldSz cx="9144000" cy="6858000" type="screen4x3"/>
  <p:notesSz cx="911701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  <a:srgbClr val="CC0000"/>
    <a:srgbClr val="008000"/>
    <a:srgbClr val="9900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728" autoAdjust="0"/>
    <p:restoredTop sz="94716" autoAdjust="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5128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64138" y="0"/>
            <a:ext cx="395128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9804D61-F84D-4D96-8EB9-C70BC5951897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43213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1225" y="3257550"/>
            <a:ext cx="7294563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5128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64138" y="6513513"/>
            <a:ext cx="395128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F6ED336-6896-446E-9B20-90C2DF6936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B17AC6-8B37-4E39-83D4-6C14992BE59A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335CCD-BCAB-4576-A3BD-FC8B4BB1270E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59B9E3-8226-4D6C-95A1-7881832EAAA6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3C4F11-B5E9-4940-B562-7BBDB2342D3A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4420AF-FF0A-47F6-94AD-D3B32D7F78DD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FFB96B-A959-4327-A7A4-C4711E9DC7A9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C8966D-06D0-4B26-8342-5BF6F82683B8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3E21BE-0EED-435D-98AF-0C329B49DDE6}" type="slidenum">
              <a:rPr lang="en-US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D2F2D5-258E-45CD-90D3-FAEE0D9F7842}" type="slidenum">
              <a:rPr lang="en-US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97235-1A83-48CC-87C9-15054E434F9A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2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C8059-C616-4F68-A8E7-473C19605912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3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E3175-3313-493D-AEB9-4CF440C41BF7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33385-B6F4-44D3-A97C-4C7318152729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EF993-FFF3-423D-90CA-97C72F8D395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B25E-252C-412B-A4E0-A701D30A838E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2A4C2-4DA4-47DC-AA2B-6730AA09B21B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C21F8-CDC1-4EAF-94E0-0653252F0E1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2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8BA0-2FA9-428D-9771-C9A53572CAFC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F4BEB-4927-48CA-9F98-70F5036FC4D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8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2918F-B734-4479-8892-C523393BFDFB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9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C3D2D8-C1DF-4C05-877A-0912DA1FCA30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4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33528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u="sng" dirty="0">
                <a:solidFill>
                  <a:srgbClr val="0000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Search for Time-Reversal Invariance Violation in Nuclei</a:t>
            </a:r>
            <a:r>
              <a:rPr lang="en-US" b="1" u="sng" dirty="0" smtClean="0">
                <a:solidFill>
                  <a:srgbClr val="0000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b="1" u="sng" dirty="0" smtClean="0">
                <a:solidFill>
                  <a:srgbClr val="0000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sz="4000" b="1" u="sng" dirty="0" smtClean="0">
              <a:solidFill>
                <a:srgbClr val="0000F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505200"/>
            <a:ext cx="8229600" cy="3001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sz="2400" dirty="0" smtClean="0">
                <a:latin typeface="Comic Sans MS" pitchFamily="66" charset="0"/>
              </a:rPr>
              <a:t>Vladimir </a:t>
            </a:r>
            <a:r>
              <a:rPr lang="en-US" sz="2400" dirty="0" err="1" smtClean="0">
                <a:latin typeface="Comic Sans MS" pitchFamily="66" charset="0"/>
              </a:rPr>
              <a:t>Gudkov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en-US" sz="2400" dirty="0" err="1" smtClean="0">
                <a:latin typeface="Comic Sans MS" pitchFamily="66" charset="0"/>
              </a:rPr>
              <a:t>Young-Ho</a:t>
            </a:r>
            <a:r>
              <a:rPr lang="en-US" sz="2400" dirty="0" smtClean="0">
                <a:latin typeface="Comic Sans MS" pitchFamily="66" charset="0"/>
              </a:rPr>
              <a:t> Song</a:t>
            </a:r>
          </a:p>
          <a:p>
            <a:pPr algn="ctr" eaLnBrk="1" hangingPunct="1">
              <a:buFontTx/>
              <a:buNone/>
            </a:pPr>
            <a:r>
              <a:rPr lang="en-US" sz="2400" i="1" dirty="0" smtClean="0">
                <a:latin typeface="Comic Sans MS" pitchFamily="66" charset="0"/>
              </a:rPr>
              <a:t>University of South Carolina</a:t>
            </a:r>
          </a:p>
          <a:p>
            <a:pPr algn="ctr" eaLnBrk="1" hangingPunct="1">
              <a:buFontTx/>
              <a:buNone/>
            </a:pPr>
            <a:r>
              <a:rPr lang="en-US" sz="2400" i="1" dirty="0" smtClean="0">
                <a:latin typeface="Comic Sans MS" pitchFamily="66" charset="0"/>
              </a:rPr>
              <a:t>June 3, 2013</a:t>
            </a:r>
          </a:p>
          <a:p>
            <a:pPr lvl="4" eaLnBrk="1" hangingPunct="1"/>
            <a:endParaRPr 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4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00FE"/>
                </a:solidFill>
              </a:rPr>
              <a:t>TRIV effects in nuclei</a:t>
            </a:r>
            <a:endParaRPr lang="en-US" dirty="0">
              <a:solidFill>
                <a:srgbClr val="0000F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 it </a:t>
            </a:r>
            <a:r>
              <a:rPr lang="en-US" sz="3200" dirty="0" smtClean="0">
                <a:solidFill>
                  <a:srgbClr val="FF0000"/>
                </a:solidFill>
              </a:rPr>
              <a:t>unambiguous</a:t>
            </a:r>
            <a:r>
              <a:rPr lang="en-US" sz="3200" dirty="0" smtClean="0"/>
              <a:t> test? </a:t>
            </a:r>
            <a:r>
              <a:rPr lang="en-US" sz="3500" dirty="0" smtClean="0">
                <a:solidFill>
                  <a:srgbClr val="FF0000"/>
                </a:solidFill>
              </a:rPr>
              <a:t>– </a:t>
            </a:r>
            <a:r>
              <a:rPr lang="en-US" sz="3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YES! </a:t>
            </a:r>
            <a:r>
              <a:rPr lang="en-US" sz="2800" u="sng" dirty="0" smtClean="0"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 FSI)</a:t>
            </a:r>
          </a:p>
          <a:p>
            <a:endParaRPr lang="en-US" sz="2800" dirty="0">
              <a:solidFill>
                <a:srgbClr val="0000FE"/>
              </a:solidFill>
            </a:endParaRPr>
          </a:p>
          <a:p>
            <a:r>
              <a:rPr lang="en-US" sz="2800" dirty="0"/>
              <a:t>Could they be reliably </a:t>
            </a:r>
            <a:r>
              <a:rPr lang="en-US" sz="2800" dirty="0">
                <a:solidFill>
                  <a:srgbClr val="FF0000"/>
                </a:solidFill>
              </a:rPr>
              <a:t>calculated</a:t>
            </a:r>
            <a:r>
              <a:rPr lang="en-US" sz="2800" dirty="0"/>
              <a:t>?</a:t>
            </a:r>
          </a:p>
          <a:p>
            <a:r>
              <a:rPr lang="en-US" sz="2800" dirty="0">
                <a:solidFill>
                  <a:srgbClr val="0000FE"/>
                </a:solidFill>
              </a:rPr>
              <a:t>(calculations of relative values)</a:t>
            </a:r>
          </a:p>
          <a:p>
            <a:endParaRPr lang="en-US" sz="2800" dirty="0" smtClean="0">
              <a:solidFill>
                <a:srgbClr val="0000FE"/>
              </a:solidFill>
            </a:endParaRPr>
          </a:p>
          <a:p>
            <a:r>
              <a:rPr lang="en-US" sz="3200" dirty="0" smtClean="0"/>
              <a:t>How they are </a:t>
            </a:r>
            <a:r>
              <a:rPr lang="en-US" sz="3200" dirty="0" smtClean="0">
                <a:solidFill>
                  <a:srgbClr val="FF0000"/>
                </a:solidFill>
              </a:rPr>
              <a:t>related</a:t>
            </a:r>
            <a:r>
              <a:rPr lang="en-US" sz="3200" dirty="0" smtClean="0"/>
              <a:t> to EDMs?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E"/>
                </a:solidFill>
              </a:rPr>
              <a:t>   (</a:t>
            </a:r>
            <a:r>
              <a:rPr lang="en-US" sz="2800" u="sng" dirty="0" smtClean="0">
                <a:solidFill>
                  <a:srgbClr val="FF0000"/>
                </a:solidFill>
              </a:rPr>
              <a:t>discovery potential</a:t>
            </a:r>
            <a:r>
              <a:rPr lang="en-US" sz="2800" dirty="0" smtClean="0">
                <a:solidFill>
                  <a:srgbClr val="0000FE"/>
                </a:solidFill>
              </a:rPr>
              <a:t>)</a:t>
            </a:r>
            <a:endParaRPr lang="en-US" sz="2800" dirty="0"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0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E"/>
                </a:solidFill>
              </a:rPr>
              <a:t>Neutron transmission </a:t>
            </a:r>
            <a:br>
              <a:rPr lang="en-US" dirty="0" smtClean="0">
                <a:solidFill>
                  <a:srgbClr val="0000FE"/>
                </a:solidFill>
              </a:rPr>
            </a:br>
            <a:r>
              <a:rPr lang="en-US" sz="3600" dirty="0" smtClean="0">
                <a:solidFill>
                  <a:srgbClr val="0000FE"/>
                </a:solidFill>
              </a:rPr>
              <a:t>(= </a:t>
            </a:r>
            <a:r>
              <a:rPr lang="en-US" sz="3600" dirty="0" smtClean="0">
                <a:solidFill>
                  <a:srgbClr val="CC0000"/>
                </a:solidFill>
              </a:rPr>
              <a:t>“EDM quality”</a:t>
            </a:r>
            <a:r>
              <a:rPr lang="en-US" sz="3600" dirty="0" smtClean="0">
                <a:solidFill>
                  <a:srgbClr val="0000FE"/>
                </a:solidFill>
              </a:rPr>
              <a:t>)</a:t>
            </a:r>
            <a:endParaRPr lang="en-US" sz="3600" dirty="0" smtClean="0"/>
          </a:p>
        </p:txBody>
      </p:sp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C0000"/>
                </a:solidFill>
              </a:rPr>
              <a:t>P</a:t>
            </a:r>
            <a:r>
              <a:rPr lang="en-US" dirty="0" smtClean="0"/>
              <a:t>- and </a:t>
            </a:r>
            <a:r>
              <a:rPr lang="en-US" dirty="0" smtClean="0">
                <a:solidFill>
                  <a:srgbClr val="CC0000"/>
                </a:solidFill>
              </a:rPr>
              <a:t>T</a:t>
            </a:r>
            <a:r>
              <a:rPr lang="en-US" dirty="0" smtClean="0"/>
              <a:t>-violation:                                     </a:t>
            </a:r>
            <a:r>
              <a:rPr lang="en-US" sz="1100" dirty="0" smtClean="0"/>
              <a:t>P.K</a:t>
            </a:r>
            <a:r>
              <a:rPr lang="en-US" sz="1100" dirty="0"/>
              <a:t>. </a:t>
            </a:r>
            <a:r>
              <a:rPr lang="en-US" sz="1100" dirty="0" err="1"/>
              <a:t>Kabir</a:t>
            </a:r>
            <a:r>
              <a:rPr lang="en-US" sz="1100" dirty="0"/>
              <a:t>, PR D25, (1982) 2013 </a:t>
            </a:r>
            <a:r>
              <a:rPr lang="en-US" sz="1100" dirty="0" smtClean="0"/>
              <a:t>                     </a:t>
            </a:r>
          </a:p>
          <a:p>
            <a:pPr>
              <a:buNone/>
            </a:pPr>
            <a:r>
              <a:rPr lang="en-US" sz="1100" dirty="0"/>
              <a:t> </a:t>
            </a:r>
            <a:r>
              <a:rPr lang="en-US" sz="1100" dirty="0" smtClean="0"/>
              <a:t>                                                                                                                                                                                                   L.. </a:t>
            </a:r>
            <a:r>
              <a:rPr lang="en-US" sz="1100" dirty="0" err="1"/>
              <a:t>Stodolsky</a:t>
            </a:r>
            <a:r>
              <a:rPr lang="en-US" sz="1100" dirty="0"/>
              <a:t>, N.P. B197 (1982) 213</a:t>
            </a:r>
          </a:p>
          <a:p>
            <a:pPr>
              <a:buNone/>
            </a:pPr>
            <a:r>
              <a:rPr lang="en-US" sz="1100" dirty="0" smtClean="0"/>
              <a:t>                                                                                                                                                                                                          </a:t>
            </a:r>
            <a:endParaRPr lang="en-US" sz="1100" dirty="0"/>
          </a:p>
          <a:p>
            <a:pPr marL="0" indent="0">
              <a:buNone/>
            </a:pPr>
            <a:r>
              <a:rPr lang="en-US" dirty="0" smtClean="0">
                <a:solidFill>
                  <a:srgbClr val="CC0000"/>
                </a:solidFill>
              </a:rPr>
              <a:t>T</a:t>
            </a:r>
            <a:r>
              <a:rPr lang="en-US" dirty="0" smtClean="0"/>
              <a:t>-violation:</a:t>
            </a:r>
          </a:p>
          <a:p>
            <a:pPr>
              <a:buFontTx/>
              <a:buNone/>
            </a:pPr>
            <a:r>
              <a:rPr lang="en-US" dirty="0" smtClean="0"/>
              <a:t>       </a:t>
            </a:r>
            <a:r>
              <a:rPr lang="en-US" sz="2000" dirty="0" smtClean="0"/>
              <a:t>(for 2 </a:t>
            </a:r>
            <a:r>
              <a:rPr lang="en-US" sz="2000" i="1" dirty="0" smtClean="0"/>
              <a:t>MeV</a:t>
            </a:r>
            <a:r>
              <a:rPr lang="en-US" sz="2000" dirty="0" smtClean="0"/>
              <a:t>, on </a:t>
            </a:r>
            <a:r>
              <a:rPr lang="en-US" sz="2000" baseline="30000" dirty="0" smtClean="0"/>
              <a:t>165</a:t>
            </a:r>
            <a:r>
              <a:rPr lang="en-US" sz="2000" i="1" dirty="0" smtClean="0"/>
              <a:t>Ho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0000FE"/>
                </a:solidFill>
              </a:rPr>
              <a:t>&lt;5∙10</a:t>
            </a:r>
            <a:r>
              <a:rPr lang="en-US" sz="2000" baseline="30000" dirty="0" smtClean="0">
                <a:solidFill>
                  <a:srgbClr val="0000FE"/>
                </a:solidFill>
              </a:rPr>
              <a:t>-3</a:t>
            </a:r>
            <a:r>
              <a:rPr lang="en-US" sz="2000" dirty="0" smtClean="0"/>
              <a:t>,     </a:t>
            </a:r>
            <a:r>
              <a:rPr lang="en-US" sz="2000" i="1" dirty="0" smtClean="0"/>
              <a:t>J. E. </a:t>
            </a:r>
            <a:r>
              <a:rPr lang="en-US" sz="2000" i="1" dirty="0" err="1" smtClean="0"/>
              <a:t>Koster</a:t>
            </a:r>
            <a:r>
              <a:rPr lang="en-US" sz="2000" dirty="0" smtClean="0"/>
              <a:t>, 1991) 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None/>
            </a:pPr>
            <a:r>
              <a:rPr lang="en-US" dirty="0" smtClean="0">
                <a:solidFill>
                  <a:srgbClr val="CC0000"/>
                </a:solidFill>
              </a:rPr>
              <a:t>P</a:t>
            </a:r>
            <a:r>
              <a:rPr lang="en-US" dirty="0" smtClean="0"/>
              <a:t>-violation:</a:t>
            </a:r>
          </a:p>
          <a:p>
            <a:pPr>
              <a:buNone/>
            </a:pPr>
            <a:r>
              <a:rPr lang="en-US" sz="2800" dirty="0" smtClean="0"/>
              <a:t>Enhanced </a:t>
            </a:r>
            <a:r>
              <a:rPr lang="en-US" sz="2800" dirty="0"/>
              <a:t>of about </a:t>
            </a:r>
            <a:r>
              <a:rPr lang="en-US" sz="2800" dirty="0">
                <a:solidFill>
                  <a:srgbClr val="CC0000"/>
                </a:solidFill>
              </a:rPr>
              <a:t>10</a:t>
            </a:r>
            <a:r>
              <a:rPr lang="en-US" sz="2800" baseline="30000" dirty="0">
                <a:solidFill>
                  <a:srgbClr val="CC0000"/>
                </a:solidFill>
              </a:rPr>
              <a:t>6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O. P. </a:t>
            </a:r>
            <a:r>
              <a:rPr lang="en-US" sz="1100" dirty="0" err="1" smtClean="0"/>
              <a:t>Sushkov</a:t>
            </a:r>
            <a:r>
              <a:rPr lang="en-US" sz="1100" dirty="0" smtClean="0"/>
              <a:t> and V. V. </a:t>
            </a:r>
            <a:r>
              <a:rPr lang="en-US" sz="1100" dirty="0" err="1" smtClean="0"/>
              <a:t>Flambaum</a:t>
            </a:r>
            <a:r>
              <a:rPr lang="en-US" sz="1100" dirty="0" smtClean="0"/>
              <a:t>, JETP </a:t>
            </a:r>
            <a:r>
              <a:rPr lang="en-US" sz="1100" dirty="0" err="1" smtClean="0"/>
              <a:t>Pisma</a:t>
            </a:r>
            <a:r>
              <a:rPr lang="en-US" sz="1100" dirty="0" smtClean="0"/>
              <a:t> 32 (1980) 377</a:t>
            </a:r>
          </a:p>
          <a:p>
            <a:pPr>
              <a:buNone/>
            </a:pPr>
            <a:r>
              <a:rPr lang="en-US" sz="1100" dirty="0" smtClean="0"/>
              <a:t>V</a:t>
            </a:r>
            <a:r>
              <a:rPr lang="en-US" sz="1100" dirty="0"/>
              <a:t>. E. </a:t>
            </a:r>
            <a:r>
              <a:rPr lang="en-US" sz="1100" dirty="0" err="1"/>
              <a:t>Bunakov</a:t>
            </a:r>
            <a:r>
              <a:rPr lang="en-US" sz="1100" dirty="0"/>
              <a:t> and V.G., </a:t>
            </a:r>
            <a:r>
              <a:rPr lang="en-US" sz="1100" dirty="0" smtClean="0"/>
              <a:t>Z. </a:t>
            </a:r>
            <a:r>
              <a:rPr lang="en-US" sz="1100" dirty="0"/>
              <a:t>Phys. </a:t>
            </a:r>
            <a:r>
              <a:rPr lang="en-US" sz="1100" dirty="0" smtClean="0"/>
              <a:t>A303 </a:t>
            </a:r>
            <a:r>
              <a:rPr lang="en-US" sz="1100" dirty="0"/>
              <a:t>(</a:t>
            </a:r>
            <a:r>
              <a:rPr lang="en-US" sz="1100" dirty="0" smtClean="0"/>
              <a:t>1981) 285</a:t>
            </a:r>
            <a:endParaRPr lang="en-US" sz="11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dirty="0"/>
          </a:p>
          <a:p>
            <a:pPr>
              <a:buFontTx/>
              <a:buNone/>
            </a:pPr>
            <a:endParaRPr lang="en-US" dirty="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75666"/>
              </p:ext>
            </p:extLst>
          </p:nvPr>
        </p:nvGraphicFramePr>
        <p:xfrm>
          <a:off x="3962400" y="1600200"/>
          <a:ext cx="1606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6" name="Equation" r:id="rId4" imgW="736560" imgH="279360" progId="Equation.DSMT4">
                  <p:embed/>
                </p:oleObj>
              </mc:Choice>
              <mc:Fallback>
                <p:oleObj name="Equation" r:id="rId4" imgW="73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16065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147426"/>
              </p:ext>
            </p:extLst>
          </p:nvPr>
        </p:nvGraphicFramePr>
        <p:xfrm>
          <a:off x="3352800" y="2514600"/>
          <a:ext cx="2971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7" name="Equation" r:id="rId6" imgW="1257120" imgH="279360" progId="Equation.DSMT4">
                  <p:embed/>
                </p:oleObj>
              </mc:Choice>
              <mc:Fallback>
                <p:oleObj name="Equation" r:id="rId6" imgW="1257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14600"/>
                        <a:ext cx="29718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40567"/>
              </p:ext>
            </p:extLst>
          </p:nvPr>
        </p:nvGraphicFramePr>
        <p:xfrm>
          <a:off x="2819400" y="3962400"/>
          <a:ext cx="351313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8" name="Equation" r:id="rId8" imgW="1612800" imgH="279360" progId="Equation.DSMT4">
                  <p:embed/>
                </p:oleObj>
              </mc:Choice>
              <mc:Fallback>
                <p:oleObj name="Equation" r:id="rId8" imgW="1612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62400"/>
                        <a:ext cx="3513138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764134"/>
              </p:ext>
            </p:extLst>
          </p:nvPr>
        </p:nvGraphicFramePr>
        <p:xfrm>
          <a:off x="6172200" y="4953000"/>
          <a:ext cx="2695575" cy="146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9" name="Equation" r:id="rId10" imgW="1498320" imgH="812520" progId="Equation.DSMT4">
                  <p:embed/>
                </p:oleObj>
              </mc:Choice>
              <mc:Fallback>
                <p:oleObj name="Equation" r:id="rId10" imgW="14983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72200" y="4953000"/>
                        <a:ext cx="2695575" cy="1462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53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E"/>
                </a:solidFill>
              </a:rPr>
              <a:t>TVPV potential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0000FE"/>
                </a:solidFill>
              </a:rPr>
              <a:t>P. </a:t>
            </a:r>
            <a:r>
              <a:rPr lang="en-US" sz="2200" dirty="0" err="1" smtClean="0">
                <a:solidFill>
                  <a:srgbClr val="0000FE"/>
                </a:solidFill>
              </a:rPr>
              <a:t>Herczeg</a:t>
            </a:r>
            <a:r>
              <a:rPr lang="en-US" sz="2200" dirty="0" smtClean="0">
                <a:solidFill>
                  <a:srgbClr val="0000FE"/>
                </a:solidFill>
              </a:rPr>
              <a:t> (1966)</a:t>
            </a:r>
            <a:endParaRPr lang="en-US" dirty="0">
              <a:solidFill>
                <a:srgbClr val="0000F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19799"/>
            <a:ext cx="8001000" cy="335125"/>
          </a:xfrm>
        </p:spPr>
        <p:txBody>
          <a:bodyPr>
            <a:noAutofit/>
          </a:bodyPr>
          <a:lstStyle/>
          <a:p>
            <a:r>
              <a:rPr lang="en-US" sz="1200" dirty="0" smtClean="0"/>
              <a:t>Y.-H. Song, R. </a:t>
            </a:r>
            <a:r>
              <a:rPr lang="en-US" sz="1200" dirty="0" err="1" smtClean="0"/>
              <a:t>Lazauskas</a:t>
            </a:r>
            <a:r>
              <a:rPr lang="en-US" sz="1200" dirty="0" smtClean="0"/>
              <a:t>  and V. G, Phys. Rev. C83, 065503 (2011).</a:t>
            </a:r>
            <a:endParaRPr lang="en-US" sz="12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6" y="1752600"/>
            <a:ext cx="8659933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8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E"/>
                </a:solidFill>
              </a:rPr>
              <a:t>TVPV n-D</a:t>
            </a:r>
            <a:endParaRPr lang="en-US" dirty="0">
              <a:solidFill>
                <a:srgbClr val="0000F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12324" y="6172200"/>
            <a:ext cx="8001000" cy="335124"/>
          </a:xfrm>
        </p:spPr>
        <p:txBody>
          <a:bodyPr>
            <a:noAutofit/>
          </a:bodyPr>
          <a:lstStyle/>
          <a:p>
            <a:r>
              <a:rPr lang="en-US" sz="1200" dirty="0" smtClean="0"/>
              <a:t>Y.-H. Song, R. </a:t>
            </a:r>
            <a:r>
              <a:rPr lang="en-US" sz="1200" dirty="0" err="1" smtClean="0"/>
              <a:t>Lazauskas</a:t>
            </a:r>
            <a:r>
              <a:rPr lang="en-US" sz="1200" dirty="0" smtClean="0"/>
              <a:t>  and V. G., Phys. Rev. C83, 065503 (2011).</a:t>
            </a:r>
            <a:endParaRPr lang="en-US" sz="1200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8105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9" y="2819400"/>
            <a:ext cx="8182466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44291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88153"/>
              </p:ext>
            </p:extLst>
          </p:nvPr>
        </p:nvGraphicFramePr>
        <p:xfrm>
          <a:off x="6584950" y="304800"/>
          <a:ext cx="1606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4" name="Equation" r:id="rId6" imgW="736600" imgH="279400" progId="Equation.DSMT4">
                  <p:embed/>
                </p:oleObj>
              </mc:Choice>
              <mc:Fallback>
                <p:oleObj name="Equation" r:id="rId6" imgW="7366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304800"/>
                        <a:ext cx="16065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21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E"/>
                </a:solidFill>
              </a:rPr>
              <a:t>Enhancements:</a:t>
            </a:r>
            <a:endParaRPr lang="en-US" dirty="0">
              <a:solidFill>
                <a:srgbClr val="0000F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917448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00FE"/>
                </a:solidFill>
              </a:rPr>
              <a:t>“Weak” structure</a:t>
            </a:r>
            <a:endParaRPr lang="en-US" b="1" u="sng" dirty="0">
              <a:solidFill>
                <a:srgbClr val="0000F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00FE"/>
                </a:solidFill>
              </a:rPr>
              <a:t>“Strong” structure</a:t>
            </a:r>
          </a:p>
          <a:p>
            <a:pPr>
              <a:buNone/>
            </a:pPr>
            <a:r>
              <a:rPr lang="en-US" dirty="0">
                <a:solidFill>
                  <a:srgbClr val="CC0000"/>
                </a:solidFill>
              </a:rPr>
              <a:t>P</a:t>
            </a:r>
            <a:r>
              <a:rPr lang="en-US" dirty="0"/>
              <a:t>-violation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Enhanced of about </a:t>
            </a:r>
            <a:r>
              <a:rPr lang="en-US" dirty="0" smtClean="0"/>
              <a:t>~</a:t>
            </a:r>
            <a:r>
              <a:rPr lang="en-US" dirty="0" smtClean="0">
                <a:solidFill>
                  <a:srgbClr val="CC0000"/>
                </a:solidFill>
              </a:rPr>
              <a:t>10</a:t>
            </a:r>
            <a:r>
              <a:rPr lang="en-US" baseline="30000" dirty="0" smtClean="0">
                <a:solidFill>
                  <a:srgbClr val="CC0000"/>
                </a:solidFill>
              </a:rPr>
              <a:t>6</a:t>
            </a:r>
          </a:p>
          <a:p>
            <a:pPr>
              <a:buNone/>
            </a:pPr>
            <a:endParaRPr lang="en-US" baseline="30000" dirty="0">
              <a:solidFill>
                <a:srgbClr val="CC0000"/>
              </a:solidFill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r>
              <a:rPr lang="en-US" sz="1200" dirty="0"/>
              <a:t>O. P. </a:t>
            </a:r>
            <a:r>
              <a:rPr lang="en-US" sz="1200" dirty="0" err="1"/>
              <a:t>Sushkov</a:t>
            </a:r>
            <a:r>
              <a:rPr lang="en-US" sz="1200" dirty="0"/>
              <a:t> and V. V. </a:t>
            </a:r>
            <a:r>
              <a:rPr lang="en-US" sz="1200" dirty="0" err="1"/>
              <a:t>Flambaum</a:t>
            </a:r>
            <a:r>
              <a:rPr lang="en-US" sz="1200" dirty="0"/>
              <a:t>, JETP </a:t>
            </a:r>
            <a:r>
              <a:rPr lang="en-US" sz="1200" dirty="0" err="1"/>
              <a:t>Pisma</a:t>
            </a:r>
            <a:r>
              <a:rPr lang="en-US" sz="1200" dirty="0"/>
              <a:t> 32 (1980) 377</a:t>
            </a:r>
          </a:p>
          <a:p>
            <a:pPr>
              <a:buNone/>
            </a:pPr>
            <a:r>
              <a:rPr lang="en-US" sz="1200" dirty="0"/>
              <a:t>V. E. </a:t>
            </a:r>
            <a:r>
              <a:rPr lang="en-US" sz="1200" dirty="0" err="1"/>
              <a:t>Bunakov</a:t>
            </a:r>
            <a:r>
              <a:rPr lang="en-US" sz="1200" dirty="0"/>
              <a:t> and V.G., Z. Phys. A303 (1981) 285</a:t>
            </a:r>
          </a:p>
          <a:p>
            <a:endParaRPr lang="en-US" b="1" u="sng" dirty="0">
              <a:solidFill>
                <a:srgbClr val="0000F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975817"/>
              </p:ext>
            </p:extLst>
          </p:nvPr>
        </p:nvGraphicFramePr>
        <p:xfrm>
          <a:off x="228600" y="4724400"/>
          <a:ext cx="39893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7" name="Equation" r:id="rId3" imgW="2527200" imgH="507960" progId="Equation.DSMT4">
                  <p:embed/>
                </p:oleObj>
              </mc:Choice>
              <mc:Fallback>
                <p:oleObj name="Equation" r:id="rId3" imgW="252720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724400"/>
                        <a:ext cx="398938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43496"/>
              </p:ext>
            </p:extLst>
          </p:nvPr>
        </p:nvGraphicFramePr>
        <p:xfrm>
          <a:off x="685800" y="2971800"/>
          <a:ext cx="324852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8" name="Equation" r:id="rId5" imgW="1714320" imgH="482400" progId="Equation.DSMT4">
                  <p:embed/>
                </p:oleObj>
              </mc:Choice>
              <mc:Fallback>
                <p:oleObj name="Equation" r:id="rId5" imgW="1714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971800"/>
                        <a:ext cx="3248526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84310"/>
              </p:ext>
            </p:extLst>
          </p:nvPr>
        </p:nvGraphicFramePr>
        <p:xfrm>
          <a:off x="4876800" y="2895600"/>
          <a:ext cx="351313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9" name="Equation" r:id="rId7" imgW="1612800" imgH="279360" progId="Equation.DSMT4">
                  <p:embed/>
                </p:oleObj>
              </mc:Choice>
              <mc:Fallback>
                <p:oleObj name="Equation" r:id="rId7" imgW="161280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95600"/>
                        <a:ext cx="3513138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40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E"/>
                </a:solidFill>
              </a:rPr>
              <a:t>P- and T-violation in Neutron transmission</a:t>
            </a:r>
          </a:p>
        </p:txBody>
      </p:sp>
      <p:graphicFrame>
        <p:nvGraphicFramePr>
          <p:cNvPr id="11267" name="Object 3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2430140"/>
              </p:ext>
            </p:extLst>
          </p:nvPr>
        </p:nvGraphicFramePr>
        <p:xfrm>
          <a:off x="609600" y="3886200"/>
          <a:ext cx="8229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3" name="Equation" r:id="rId4" imgW="4978080" imgH="1244520" progId="Equation.DSMT4">
                  <p:embed/>
                </p:oleObj>
              </mc:Choice>
              <mc:Fallback>
                <p:oleObj name="Equation" r:id="rId4" imgW="4978080" imgH="124452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82296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1371600" y="1752600"/>
            <a:ext cx="609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 flipH="1">
            <a:off x="1295400" y="2362200"/>
            <a:ext cx="685800" cy="609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1981200" y="2362200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Oval 11"/>
          <p:cNvSpPr>
            <a:spLocks noChangeArrowheads="1"/>
          </p:cNvSpPr>
          <p:nvPr/>
        </p:nvSpPr>
        <p:spPr bwMode="auto">
          <a:xfrm>
            <a:off x="2743200" y="2209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>
            <a:off x="3048000" y="2362200"/>
            <a:ext cx="838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V="1">
            <a:off x="3886200" y="1752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>
            <a:off x="3886200" y="2362200"/>
            <a:ext cx="685800" cy="685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3276600" y="1981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</a:t>
            </a:r>
          </a:p>
        </p:txBody>
      </p:sp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2209800" y="1981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>
            <a:off x="2667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</a:t>
            </a:r>
          </a:p>
        </p:txBody>
      </p:sp>
      <p:sp>
        <p:nvSpPr>
          <p:cNvPr id="11279" name="Text Box 21"/>
          <p:cNvSpPr txBox="1">
            <a:spLocks noChangeArrowheads="1"/>
          </p:cNvSpPr>
          <p:nvPr/>
        </p:nvSpPr>
        <p:spPr bwMode="auto">
          <a:xfrm>
            <a:off x="1676400" y="17446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auto">
          <a:xfrm>
            <a:off x="3962400" y="1752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11281" name="Text Box 23"/>
          <p:cNvSpPr txBox="1">
            <a:spLocks noChangeArrowheads="1"/>
          </p:cNvSpPr>
          <p:nvPr/>
        </p:nvSpPr>
        <p:spPr bwMode="auto">
          <a:xfrm>
            <a:off x="4876800" y="2133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>
            <a:off x="5486400" y="1752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25"/>
          <p:cNvSpPr>
            <a:spLocks noChangeShapeType="1"/>
          </p:cNvSpPr>
          <p:nvPr/>
        </p:nvSpPr>
        <p:spPr bwMode="auto">
          <a:xfrm flipH="1">
            <a:off x="5486400" y="2362200"/>
            <a:ext cx="609600" cy="609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6"/>
          <p:cNvSpPr>
            <a:spLocks noChangeShapeType="1"/>
          </p:cNvSpPr>
          <p:nvPr/>
        </p:nvSpPr>
        <p:spPr bwMode="auto">
          <a:xfrm>
            <a:off x="6096000" y="2362200"/>
            <a:ext cx="1219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7"/>
          <p:cNvSpPr>
            <a:spLocks noChangeShapeType="1"/>
          </p:cNvSpPr>
          <p:nvPr/>
        </p:nvSpPr>
        <p:spPr bwMode="auto">
          <a:xfrm flipV="1">
            <a:off x="7315200" y="1752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9"/>
          <p:cNvSpPr>
            <a:spLocks noChangeShapeType="1"/>
          </p:cNvSpPr>
          <p:nvPr/>
        </p:nvSpPr>
        <p:spPr bwMode="auto">
          <a:xfrm>
            <a:off x="7315200" y="2362200"/>
            <a:ext cx="609600" cy="609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Text Box 30"/>
          <p:cNvSpPr txBox="1">
            <a:spLocks noChangeArrowheads="1"/>
          </p:cNvSpPr>
          <p:nvPr/>
        </p:nvSpPr>
        <p:spPr bwMode="auto">
          <a:xfrm>
            <a:off x="5622925" y="1636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11288" name="Text Box 31"/>
          <p:cNvSpPr txBox="1">
            <a:spLocks noChangeArrowheads="1"/>
          </p:cNvSpPr>
          <p:nvPr/>
        </p:nvSpPr>
        <p:spPr bwMode="auto">
          <a:xfrm>
            <a:off x="73152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11289" name="Text Box 32"/>
          <p:cNvSpPr txBox="1">
            <a:spLocks noChangeArrowheads="1"/>
          </p:cNvSpPr>
          <p:nvPr/>
        </p:nvSpPr>
        <p:spPr bwMode="auto">
          <a:xfrm>
            <a:off x="6553200" y="1981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6248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V. E. </a:t>
            </a:r>
            <a:r>
              <a:rPr lang="en-US" sz="1400" dirty="0" err="1" smtClean="0"/>
              <a:t>Bunakov</a:t>
            </a:r>
            <a:r>
              <a:rPr lang="en-US" sz="1400" dirty="0" smtClean="0"/>
              <a:t> and V.G., </a:t>
            </a:r>
            <a:r>
              <a:rPr lang="en-US" sz="1400" dirty="0"/>
              <a:t>Z. Phys. A308 (1982) </a:t>
            </a:r>
            <a:r>
              <a:rPr lang="en-US" sz="1400" dirty="0" smtClean="0"/>
              <a:t>363</a:t>
            </a:r>
          </a:p>
          <a:p>
            <a:r>
              <a:rPr lang="en-US" sz="1400" dirty="0" smtClean="0"/>
              <a:t>V.G., Phys</a:t>
            </a:r>
            <a:r>
              <a:rPr lang="en-US" sz="1400" dirty="0"/>
              <a:t>. </a:t>
            </a:r>
            <a:r>
              <a:rPr lang="en-US" sz="1400" dirty="0" smtClean="0"/>
              <a:t>Lett.B243 </a:t>
            </a:r>
            <a:r>
              <a:rPr lang="en-US" sz="1400" dirty="0"/>
              <a:t>(1990) 319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838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Nuclear dependent factor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3" y="2286000"/>
            <a:ext cx="884800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87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rgbClr val="0000FE"/>
                </a:solidFill>
                <a:ea typeface="ＭＳ Ｐゴシック" pitchFamily="34" charset="-128"/>
              </a:rPr>
              <a:t>Theoretical predictions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endParaRPr lang="en-US" dirty="0" smtClean="0"/>
          </a:p>
        </p:txBody>
      </p:sp>
      <p:graphicFrame>
        <p:nvGraphicFramePr>
          <p:cNvPr id="12290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0500663"/>
              </p:ext>
            </p:extLst>
          </p:nvPr>
        </p:nvGraphicFramePr>
        <p:xfrm>
          <a:off x="457200" y="1752600"/>
          <a:ext cx="8532813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2" name="Document" r:id="rId4" imgW="5475935" imgH="1918806" progId="Word.Document.8">
                  <p:embed/>
                </p:oleObj>
              </mc:Choice>
              <mc:Fallback>
                <p:oleObj name="Document" r:id="rId4" imgW="5475935" imgH="191880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532813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1788289"/>
              </p:ext>
            </p:extLst>
          </p:nvPr>
        </p:nvGraphicFramePr>
        <p:xfrm>
          <a:off x="2438400" y="4800600"/>
          <a:ext cx="55610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3" name="Equation" r:id="rId6" imgW="3429000" imgH="469800" progId="Equation.DSMT4">
                  <p:embed/>
                </p:oleObj>
              </mc:Choice>
              <mc:Fallback>
                <p:oleObj name="Equation" r:id="rId6" imgW="342900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00600"/>
                        <a:ext cx="55610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00FE"/>
                </a:solidFill>
              </a:rPr>
              <a:t>TRIV effects in nuclei</a:t>
            </a:r>
            <a:endParaRPr lang="en-US" dirty="0">
              <a:solidFill>
                <a:srgbClr val="0000F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 it </a:t>
            </a:r>
            <a:r>
              <a:rPr lang="en-US" sz="3200" dirty="0" smtClean="0">
                <a:solidFill>
                  <a:srgbClr val="FF0000"/>
                </a:solidFill>
              </a:rPr>
              <a:t>unambiguous</a:t>
            </a:r>
            <a:r>
              <a:rPr lang="en-US" sz="3200" dirty="0" smtClean="0"/>
              <a:t> test? </a:t>
            </a:r>
            <a:r>
              <a:rPr lang="en-US" sz="3500" dirty="0" smtClean="0">
                <a:solidFill>
                  <a:srgbClr val="FF0000"/>
                </a:solidFill>
              </a:rPr>
              <a:t>– </a:t>
            </a:r>
            <a:r>
              <a:rPr lang="en-US" sz="35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YES! </a:t>
            </a:r>
            <a:r>
              <a:rPr lang="en-US" sz="2800" u="sng" dirty="0" smtClean="0"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 FSI)</a:t>
            </a:r>
          </a:p>
          <a:p>
            <a:endParaRPr lang="en-US" sz="2800" dirty="0">
              <a:solidFill>
                <a:srgbClr val="0000FE"/>
              </a:solidFill>
            </a:endParaRPr>
          </a:p>
          <a:p>
            <a:r>
              <a:rPr lang="en-US" sz="2800" dirty="0"/>
              <a:t>Could they be reliably </a:t>
            </a:r>
            <a:r>
              <a:rPr lang="en-US" sz="2800" dirty="0">
                <a:solidFill>
                  <a:srgbClr val="FF0000"/>
                </a:solidFill>
              </a:rPr>
              <a:t>calculated</a:t>
            </a:r>
            <a:r>
              <a:rPr lang="en-US" sz="2800" dirty="0" smtClean="0"/>
              <a:t>?</a:t>
            </a:r>
            <a:r>
              <a:rPr lang="en-US" sz="3500" dirty="0">
                <a:solidFill>
                  <a:srgbClr val="FF0000"/>
                </a:solidFill>
              </a:rPr>
              <a:t> – </a:t>
            </a:r>
            <a:r>
              <a:rPr lang="en-US" sz="35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YES! </a:t>
            </a:r>
            <a:endParaRPr lang="en-US" sz="2800" dirty="0">
              <a:solidFill>
                <a:srgbClr val="0000FE"/>
              </a:solidFill>
            </a:endParaRPr>
          </a:p>
          <a:p>
            <a:r>
              <a:rPr lang="en-US" sz="2800" dirty="0" smtClean="0"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rgbClr val="0000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 of relative values)</a:t>
            </a:r>
          </a:p>
          <a:p>
            <a:endParaRPr lang="en-US" sz="2800" dirty="0" smtClean="0">
              <a:solidFill>
                <a:srgbClr val="0000FE"/>
              </a:solidFill>
            </a:endParaRPr>
          </a:p>
          <a:p>
            <a:r>
              <a:rPr lang="en-US" sz="3200" dirty="0" smtClean="0"/>
              <a:t>How they are </a:t>
            </a:r>
            <a:r>
              <a:rPr lang="en-US" sz="3200" dirty="0" smtClean="0">
                <a:solidFill>
                  <a:srgbClr val="FF0000"/>
                </a:solidFill>
              </a:rPr>
              <a:t>related</a:t>
            </a:r>
            <a:r>
              <a:rPr lang="en-US" sz="3200" dirty="0" smtClean="0"/>
              <a:t> to EDMs?</a:t>
            </a:r>
          </a:p>
          <a:p>
            <a:r>
              <a:rPr lang="en-US" sz="2800" dirty="0" smtClean="0">
                <a:solidFill>
                  <a:srgbClr val="0000FE"/>
                </a:solidFill>
              </a:rPr>
              <a:t>(</a:t>
            </a:r>
            <a:r>
              <a:rPr lang="en-US" sz="2800" u="sng" dirty="0" smtClean="0">
                <a:solidFill>
                  <a:srgbClr val="FF0000"/>
                </a:solidFill>
              </a:rPr>
              <a:t>discovery potential</a:t>
            </a:r>
            <a:r>
              <a:rPr lang="en-US" sz="2800" dirty="0" smtClean="0">
                <a:solidFill>
                  <a:srgbClr val="0000FE"/>
                </a:solidFill>
              </a:rPr>
              <a:t>)</a:t>
            </a:r>
            <a:endParaRPr lang="en-US" sz="2800" dirty="0"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0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E"/>
                </a:solidFill>
              </a:rPr>
              <a:t>EDM limits</a:t>
            </a:r>
            <a:endParaRPr lang="en-US" dirty="0">
              <a:solidFill>
                <a:srgbClr val="0000F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6248400"/>
            <a:ext cx="8001000" cy="487525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Pospelov</a:t>
            </a:r>
            <a:r>
              <a:rPr lang="en-US" dirty="0" smtClean="0"/>
              <a:t> and A. Ritz (2005)</a:t>
            </a:r>
          </a:p>
          <a:p>
            <a:r>
              <a:rPr lang="en-US" dirty="0" smtClean="0"/>
              <a:t>V. </a:t>
            </a:r>
            <a:r>
              <a:rPr lang="en-US" dirty="0" err="1" smtClean="0"/>
              <a:t>Dmitriev</a:t>
            </a:r>
            <a:r>
              <a:rPr lang="en-US" dirty="0" smtClean="0"/>
              <a:t> and I. </a:t>
            </a:r>
            <a:r>
              <a:rPr lang="en-US" dirty="0" err="1" smtClean="0"/>
              <a:t>Khriplovich</a:t>
            </a:r>
            <a:r>
              <a:rPr lang="en-US" dirty="0" smtClean="0"/>
              <a:t> (2004)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83409"/>
            <a:ext cx="28098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644181"/>
              </p:ext>
            </p:extLst>
          </p:nvPr>
        </p:nvGraphicFramePr>
        <p:xfrm>
          <a:off x="177800" y="1676400"/>
          <a:ext cx="8804275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4" name="Equation" r:id="rId4" imgW="3593880" imgH="1650960" progId="Equation.DSMT4">
                  <p:embed/>
                </p:oleObj>
              </mc:Choice>
              <mc:Fallback>
                <p:oleObj name="Equation" r:id="rId4" imgW="359388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800" y="1676400"/>
                        <a:ext cx="8804275" cy="388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36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458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u="sng" dirty="0">
                <a:solidFill>
                  <a:srgbClr val="0000FE"/>
                </a:solidFill>
              </a:rPr>
              <a:t>Sakharov </a:t>
            </a:r>
            <a:r>
              <a:rPr lang="en-US" sz="2800" b="1" u="sng" dirty="0" smtClean="0">
                <a:solidFill>
                  <a:srgbClr val="0000FE"/>
                </a:solidFill>
              </a:rPr>
              <a:t>Criteria </a:t>
            </a:r>
            <a:r>
              <a:rPr lang="en-US" b="1" dirty="0" smtClean="0"/>
              <a:t>(</a:t>
            </a:r>
            <a:r>
              <a:rPr lang="nn-NO" dirty="0"/>
              <a:t>JETP Lett. </a:t>
            </a:r>
            <a:r>
              <a:rPr lang="nn-NO" b="1" dirty="0" smtClean="0"/>
              <a:t>5</a:t>
            </a:r>
            <a:r>
              <a:rPr lang="nn-NO" dirty="0" smtClean="0"/>
              <a:t>, 32 </a:t>
            </a:r>
            <a:r>
              <a:rPr lang="nn-NO" dirty="0"/>
              <a:t>(1967</a:t>
            </a:r>
            <a:r>
              <a:rPr lang="nn-NO" dirty="0" smtClean="0"/>
              <a:t>)</a:t>
            </a:r>
            <a:r>
              <a:rPr lang="en-US" b="1" dirty="0" smtClean="0"/>
              <a:t>)</a:t>
            </a:r>
            <a:endParaRPr lang="en-US" b="1" dirty="0"/>
          </a:p>
          <a:p>
            <a:pPr lvl="1" eaLnBrk="1" hangingPunct="1"/>
            <a:r>
              <a:rPr lang="en-US" b="1" dirty="0">
                <a:solidFill>
                  <a:srgbClr val="0000FE"/>
                </a:solidFill>
              </a:rPr>
              <a:t>Particle Physics can produce matter/antimatter asymmetry in </a:t>
            </a: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FE"/>
                </a:solidFill>
              </a:rPr>
              <a:t>	the early universe </a:t>
            </a:r>
            <a:r>
              <a:rPr lang="en-US" b="1" i="1" dirty="0">
                <a:solidFill>
                  <a:srgbClr val="0000FE"/>
                </a:solidFill>
              </a:rPr>
              <a:t>IF</a:t>
            </a:r>
            <a:r>
              <a:rPr lang="en-US" b="1" dirty="0">
                <a:solidFill>
                  <a:srgbClr val="0000FE"/>
                </a:solidFill>
              </a:rPr>
              <a:t> there is</a:t>
            </a:r>
            <a:r>
              <a:rPr lang="en-US" b="1" dirty="0" smtClean="0">
                <a:solidFill>
                  <a:srgbClr val="0000FE"/>
                </a:solidFill>
              </a:rPr>
              <a:t>:</a:t>
            </a:r>
          </a:p>
          <a:p>
            <a:pPr marL="1200150" lvl="2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E"/>
                </a:solidFill>
              </a:rPr>
              <a:t>Baryon </a:t>
            </a:r>
            <a:r>
              <a:rPr lang="en-US" dirty="0">
                <a:solidFill>
                  <a:srgbClr val="0000FE"/>
                </a:solidFill>
              </a:rPr>
              <a:t>Number Violation</a:t>
            </a:r>
          </a:p>
          <a:p>
            <a:pPr marL="1200150" lvl="2" indent="-285750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CP &amp; C </a:t>
            </a:r>
            <a:r>
              <a:rPr lang="en-US" dirty="0" smtClean="0">
                <a:solidFill>
                  <a:srgbClr val="FF0000"/>
                </a:solidFill>
              </a:rPr>
              <a:t>violation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TRIV</a:t>
            </a:r>
            <a:endParaRPr lang="en-US" b="1" dirty="0">
              <a:solidFill>
                <a:srgbClr val="FF0000"/>
              </a:solidFill>
            </a:endParaRPr>
          </a:p>
          <a:p>
            <a:pPr marL="1200150" lvl="2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FE"/>
                </a:solidFill>
              </a:rPr>
              <a:t>Departure </a:t>
            </a:r>
            <a:r>
              <a:rPr lang="en-US" dirty="0">
                <a:solidFill>
                  <a:srgbClr val="0000FE"/>
                </a:solidFill>
              </a:rPr>
              <a:t>from Thermal Equilibrium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41751"/>
              </p:ext>
            </p:extLst>
          </p:nvPr>
        </p:nvGraphicFramePr>
        <p:xfrm>
          <a:off x="5715000" y="4230688"/>
          <a:ext cx="327660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0" name="Equation" r:id="rId3" imgW="1485720" imgH="1206360" progId="Equation.DSMT4">
                  <p:embed/>
                </p:oleObj>
              </mc:Choice>
              <mc:Fallback>
                <p:oleObj name="Equation" r:id="rId3" imgW="148572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4230688"/>
                        <a:ext cx="3276600" cy="24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628900"/>
            <a:ext cx="7194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38600" y="182880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3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0000FE"/>
                </a:solidFill>
              </a:rPr>
              <a:t>EDMs:</a:t>
            </a:r>
            <a:endParaRPr lang="en-US" sz="3600" u="sng" dirty="0">
              <a:solidFill>
                <a:srgbClr val="0000FE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609600"/>
            <a:ext cx="5410200" cy="78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7" y="1390979"/>
            <a:ext cx="78581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4" y="2981654"/>
            <a:ext cx="87630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664" y="6569333"/>
            <a:ext cx="8596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Y.-H. Song, R. </a:t>
            </a:r>
            <a:r>
              <a:rPr lang="en-US" sz="1200" dirty="0" err="1"/>
              <a:t>Lazauskas</a:t>
            </a:r>
            <a:r>
              <a:rPr lang="en-US" sz="1200" dirty="0"/>
              <a:t>  and V. G., Phys. Rev. C83, 065503 (2011</a:t>
            </a:r>
            <a:r>
              <a:rPr lang="en-US" sz="1200" dirty="0" smtClean="0"/>
              <a:t>); and arXiv:1211.3762 (2012)</a:t>
            </a:r>
            <a:endParaRPr lang="en-US" sz="1200" dirty="0"/>
          </a:p>
          <a:p>
            <a:endParaRPr lang="en-US" dirty="0"/>
          </a:p>
        </p:txBody>
      </p:sp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4" y="1819604"/>
            <a:ext cx="88868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992" y="4267200"/>
            <a:ext cx="144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00FE"/>
                </a:solidFill>
              </a:rPr>
              <a:t>TRIV:</a:t>
            </a:r>
            <a:endParaRPr lang="en-US" sz="3600" u="sng" dirty="0">
              <a:solidFill>
                <a:srgbClr val="0000F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71938"/>
            <a:ext cx="73056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5300684"/>
            <a:ext cx="7353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1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034"/>
            <a:ext cx="8077200" cy="59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6400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Slide courtesy of M. Ramsey-</a:t>
            </a:r>
            <a:r>
              <a:rPr lang="en-US" sz="1400" dirty="0" err="1"/>
              <a:t>Musolf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7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E"/>
                </a:solidFill>
              </a:rPr>
              <a:t>Conclusions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No FSI = like “EDM”</a:t>
            </a:r>
          </a:p>
          <a:p>
            <a:r>
              <a:rPr lang="en-US" dirty="0" smtClean="0">
                <a:solidFill>
                  <a:srgbClr val="0000FE"/>
                </a:solidFill>
              </a:rPr>
              <a:t>Reasonably </a:t>
            </a:r>
            <a:r>
              <a:rPr lang="en-US" dirty="0">
                <a:solidFill>
                  <a:srgbClr val="0000FE"/>
                </a:solidFill>
              </a:rPr>
              <a:t>simple theoretical </a:t>
            </a:r>
            <a:r>
              <a:rPr lang="en-US" dirty="0" smtClean="0">
                <a:solidFill>
                  <a:srgbClr val="0000FE"/>
                </a:solidFill>
              </a:rPr>
              <a:t>description</a:t>
            </a:r>
          </a:p>
          <a:p>
            <a:r>
              <a:rPr lang="en-US" dirty="0" smtClean="0">
                <a:solidFill>
                  <a:srgbClr val="0000FE"/>
                </a:solidFill>
              </a:rPr>
              <a:t>A possibility for an additional </a:t>
            </a:r>
            <a:r>
              <a:rPr lang="en-US" dirty="0" smtClean="0">
                <a:solidFill>
                  <a:srgbClr val="FF0000"/>
                </a:solidFill>
              </a:rPr>
              <a:t>enhancement</a:t>
            </a:r>
          </a:p>
          <a:p>
            <a:r>
              <a:rPr lang="en-US" dirty="0">
                <a:solidFill>
                  <a:srgbClr val="0000FE"/>
                </a:solidFill>
              </a:rPr>
              <a:t>Sensitive to </a:t>
            </a:r>
            <a:r>
              <a:rPr lang="en-US" dirty="0">
                <a:solidFill>
                  <a:srgbClr val="FF0000"/>
                </a:solidFill>
              </a:rPr>
              <a:t>a variety of TRIV </a:t>
            </a:r>
            <a:r>
              <a:rPr lang="en-US" dirty="0">
                <a:solidFill>
                  <a:srgbClr val="0000FE"/>
                </a:solidFill>
              </a:rPr>
              <a:t>couplings</a:t>
            </a:r>
          </a:p>
          <a:p>
            <a:r>
              <a:rPr lang="en-US" u="sng" dirty="0">
                <a:solidFill>
                  <a:srgbClr val="0000FE"/>
                </a:solidFill>
              </a:rPr>
              <a:t>New facilities </a:t>
            </a:r>
            <a:r>
              <a:rPr lang="en-US" dirty="0">
                <a:solidFill>
                  <a:srgbClr val="0000FE"/>
                </a:solidFill>
              </a:rPr>
              <a:t>with </a:t>
            </a:r>
            <a:r>
              <a:rPr lang="en-US" dirty="0" smtClean="0">
                <a:solidFill>
                  <a:srgbClr val="0000FE"/>
                </a:solidFill>
              </a:rPr>
              <a:t>high neutron fluxes</a:t>
            </a:r>
          </a:p>
          <a:p>
            <a:endParaRPr lang="en-US" dirty="0">
              <a:solidFill>
                <a:srgbClr val="0000FE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FE"/>
                </a:solidFill>
              </a:rPr>
              <a:t>The possibility to improve limits on </a:t>
            </a:r>
            <a:r>
              <a:rPr lang="en-US" sz="3200" dirty="0" smtClean="0">
                <a:solidFill>
                  <a:srgbClr val="FF0000"/>
                </a:solidFill>
              </a:rPr>
              <a:t>TRIV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FE"/>
                </a:solidFill>
              </a:rPr>
              <a:t>(or to discover </a:t>
            </a:r>
            <a:r>
              <a:rPr lang="en-US" sz="3200" dirty="0" smtClean="0">
                <a:solidFill>
                  <a:srgbClr val="FF0000"/>
                </a:solidFill>
              </a:rPr>
              <a:t>new physics</a:t>
            </a:r>
            <a:r>
              <a:rPr lang="en-US" sz="3200" dirty="0" smtClean="0">
                <a:solidFill>
                  <a:srgbClr val="0000FE"/>
                </a:solidFill>
              </a:rPr>
              <a:t>) by </a:t>
            </a:r>
            <a:r>
              <a:rPr lang="en-US" sz="3600" dirty="0" smtClean="0">
                <a:solidFill>
                  <a:srgbClr val="FF0000"/>
                </a:solidFill>
              </a:rPr>
              <a:t>10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 - 10</a:t>
            </a:r>
            <a:r>
              <a:rPr lang="en-US" sz="3600" baseline="30000" dirty="0" smtClean="0">
                <a:solidFill>
                  <a:srgbClr val="FF0000"/>
                </a:solidFill>
              </a:rPr>
              <a:t>4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E"/>
                </a:solidFill>
              </a:rPr>
              <a:t>Motivation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CPT → CP ~ T</a:t>
            </a:r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n-US" sz="2800" dirty="0" smtClean="0">
                <a:solidFill>
                  <a:srgbClr val="0000FE"/>
                </a:solidFill>
              </a:rPr>
              <a:t>independent test </a:t>
            </a:r>
            <a:r>
              <a:rPr lang="en-US" sz="2800" dirty="0" smtClean="0"/>
              <a:t>(for the case of   suppression/cancelation)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CPT-violation: </a:t>
            </a:r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T and CP are “independent”</a:t>
            </a:r>
          </a:p>
          <a:p>
            <a:pPr>
              <a:buFontTx/>
              <a:buNone/>
            </a:pPr>
            <a:r>
              <a:rPr lang="en-US" sz="2400" dirty="0" smtClean="0"/>
              <a:t>   problems with the standard field theory → even less trusted relations between different processes </a:t>
            </a:r>
          </a:p>
          <a:p>
            <a:pPr>
              <a:buFontTx/>
              <a:buNone/>
            </a:pPr>
            <a:endParaRPr lang="en-US" sz="24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Search for New Physics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E"/>
                </a:solidFill>
              </a:rPr>
              <a:t>independent test </a:t>
            </a:r>
            <a:r>
              <a:rPr lang="en-US" dirty="0"/>
              <a:t>(for the case of   suppression/cancelation)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High Intensity Neutron Facilities</a:t>
            </a:r>
            <a:endParaRPr lang="en-US" dirty="0">
              <a:solidFill>
                <a:srgbClr val="7030A0"/>
              </a:solidFill>
            </a:endParaRPr>
          </a:p>
          <a:p>
            <a:pPr>
              <a:buFontTx/>
              <a:buNone/>
            </a:pPr>
            <a:r>
              <a:rPr lang="en-US" dirty="0"/>
              <a:t>   </a:t>
            </a:r>
            <a:r>
              <a:rPr lang="en-US" dirty="0" smtClean="0">
                <a:solidFill>
                  <a:srgbClr val="0000FE"/>
                </a:solidFill>
              </a:rPr>
              <a:t>SNS in Oak Ridge, JSNS at J-PARC,  ESS in Lund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8274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E"/>
                </a:solidFill>
              </a:rPr>
              <a:t>TRIV effects in nuclei</a:t>
            </a:r>
            <a:endParaRPr lang="en-US" dirty="0">
              <a:solidFill>
                <a:srgbClr val="0000F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 it </a:t>
            </a:r>
            <a:r>
              <a:rPr lang="en-US" sz="3200" dirty="0" smtClean="0">
                <a:solidFill>
                  <a:srgbClr val="FF0000"/>
                </a:solidFill>
              </a:rPr>
              <a:t>unambiguous</a:t>
            </a:r>
            <a:r>
              <a:rPr lang="en-US" sz="3200" dirty="0" smtClean="0"/>
              <a:t> test?</a:t>
            </a:r>
          </a:p>
          <a:p>
            <a:r>
              <a:rPr lang="en-US" sz="2800" dirty="0" smtClean="0">
                <a:solidFill>
                  <a:srgbClr val="0000FE"/>
                </a:solidFill>
              </a:rPr>
              <a:t>(no FSI)</a:t>
            </a:r>
          </a:p>
          <a:p>
            <a:endParaRPr lang="en-US" sz="2800" dirty="0">
              <a:solidFill>
                <a:srgbClr val="0000FE"/>
              </a:solidFill>
            </a:endParaRPr>
          </a:p>
          <a:p>
            <a:r>
              <a:rPr lang="en-US" sz="2800" dirty="0"/>
              <a:t>Could they be reliably </a:t>
            </a:r>
            <a:r>
              <a:rPr lang="en-US" sz="2800" dirty="0">
                <a:solidFill>
                  <a:srgbClr val="FF0000"/>
                </a:solidFill>
              </a:rPr>
              <a:t>calculated</a:t>
            </a:r>
            <a:r>
              <a:rPr lang="en-US" sz="2800" dirty="0"/>
              <a:t>?</a:t>
            </a:r>
          </a:p>
          <a:p>
            <a:r>
              <a:rPr lang="en-US" sz="2800" dirty="0">
                <a:solidFill>
                  <a:srgbClr val="0000FE"/>
                </a:solidFill>
              </a:rPr>
              <a:t>(calculations of relative values)</a:t>
            </a:r>
          </a:p>
          <a:p>
            <a:endParaRPr lang="en-US" sz="2800" dirty="0" smtClean="0">
              <a:solidFill>
                <a:srgbClr val="0000FE"/>
              </a:solidFill>
            </a:endParaRPr>
          </a:p>
          <a:p>
            <a:r>
              <a:rPr lang="en-US" sz="3200" dirty="0" smtClean="0"/>
              <a:t>How they are </a:t>
            </a:r>
            <a:r>
              <a:rPr lang="en-US" sz="3200" dirty="0" smtClean="0">
                <a:solidFill>
                  <a:srgbClr val="FF0000"/>
                </a:solidFill>
              </a:rPr>
              <a:t>related</a:t>
            </a:r>
            <a:r>
              <a:rPr lang="en-US" sz="3200" dirty="0" smtClean="0"/>
              <a:t> to EDMs?</a:t>
            </a:r>
          </a:p>
          <a:p>
            <a:r>
              <a:rPr lang="en-US" sz="2800" dirty="0" smtClean="0">
                <a:solidFill>
                  <a:srgbClr val="0000FE"/>
                </a:solidFill>
              </a:rPr>
              <a:t>(</a:t>
            </a:r>
            <a:r>
              <a:rPr lang="en-US" sz="2800" u="sng" dirty="0" smtClean="0">
                <a:solidFill>
                  <a:srgbClr val="FF0000"/>
                </a:solidFill>
              </a:rPr>
              <a:t>discovery potential</a:t>
            </a:r>
            <a:r>
              <a:rPr lang="en-US" sz="2800" dirty="0" smtClean="0">
                <a:solidFill>
                  <a:srgbClr val="0000FE"/>
                </a:solidFill>
              </a:rPr>
              <a:t>)</a:t>
            </a:r>
            <a:endParaRPr lang="en-US" sz="2800" dirty="0"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7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E"/>
                </a:solidFill>
              </a:rPr>
              <a:t>Neutron EDM</a:t>
            </a:r>
            <a:endParaRPr lang="en-US" dirty="0">
              <a:solidFill>
                <a:srgbClr val="0000FE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9167"/>
              </p:ext>
            </p:extLst>
          </p:nvPr>
        </p:nvGraphicFramePr>
        <p:xfrm>
          <a:off x="1143000" y="1524000"/>
          <a:ext cx="6195240" cy="437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7" name="Equation" r:id="rId3" imgW="2552400" imgH="1803240" progId="Equation.DSMT4">
                  <p:embed/>
                </p:oleObj>
              </mc:Choice>
              <mc:Fallback>
                <p:oleObj name="Equation" r:id="rId3" imgW="255240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524000"/>
                        <a:ext cx="6195240" cy="437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6477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L. Landau, </a:t>
            </a:r>
            <a:r>
              <a:rPr lang="en-US" dirty="0" err="1"/>
              <a:t>Nucl.Phys</a:t>
            </a:r>
            <a:r>
              <a:rPr lang="en-US" dirty="0"/>
              <a:t>. </a:t>
            </a:r>
            <a:r>
              <a:rPr lang="en-US" b="1" dirty="0"/>
              <a:t>3</a:t>
            </a:r>
            <a:r>
              <a:rPr lang="en-US" dirty="0"/>
              <a:t>, 127 (1957).</a:t>
            </a:r>
          </a:p>
        </p:txBody>
      </p:sp>
    </p:spTree>
    <p:extLst>
      <p:ext uri="{BB962C8B-B14F-4D97-AF65-F5344CB8AC3E}">
        <p14:creationId xmlns:p14="http://schemas.microsoft.com/office/powerpoint/2010/main" val="48713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" y="457201"/>
            <a:ext cx="8752806" cy="570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6378101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courtesy of </a:t>
            </a:r>
            <a:r>
              <a:rPr lang="en-US" sz="1200" dirty="0" smtClean="0"/>
              <a:t>M. Ramsey-</a:t>
            </a:r>
            <a:r>
              <a:rPr lang="en-US" sz="1200" dirty="0" err="1" smtClean="0"/>
              <a:t>Musolf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969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E"/>
                </a:solidFill>
              </a:rPr>
              <a:t>T-Reversal Invariance</a:t>
            </a:r>
            <a:endParaRPr lang="en-US" sz="4800" b="1" dirty="0" smtClean="0">
              <a:solidFill>
                <a:srgbClr val="0000FE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18801"/>
              </p:ext>
            </p:extLst>
          </p:nvPr>
        </p:nvGraphicFramePr>
        <p:xfrm>
          <a:off x="187325" y="1066800"/>
          <a:ext cx="8956675" cy="284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2" name="Equation" r:id="rId4" imgW="4711680" imgH="1498320" progId="Equation.DSMT4">
                  <p:embed/>
                </p:oleObj>
              </mc:Choice>
              <mc:Fallback>
                <p:oleObj name="Equation" r:id="rId4" imgW="471168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066800"/>
                        <a:ext cx="8956675" cy="284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33400" y="46482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E"/>
                </a:solidFill>
              </a:rPr>
              <a:t>Detailed Balance Principle (DBP):</a:t>
            </a: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1524000" y="5257800"/>
          <a:ext cx="53340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3" name="Equation" r:id="rId6" imgW="2184120" imgH="469800" progId="Equation.DSMT4">
                  <p:embed/>
                </p:oleObj>
              </mc:Choice>
              <mc:Fallback>
                <p:oleObj name="Equation" r:id="rId6" imgW="2184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57800"/>
                        <a:ext cx="53340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54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</a:rPr>
              <a:t>PV</a:t>
            </a:r>
            <a:r>
              <a:rPr lang="en-US" dirty="0" smtClean="0"/>
              <a:t> (</a:t>
            </a:r>
            <a:r>
              <a:rPr lang="en-US" u="sng" dirty="0" smtClean="0"/>
              <a:t>First order effects</a:t>
            </a:r>
            <a:r>
              <a:rPr lang="en-US" dirty="0" smtClean="0"/>
              <a:t>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85800" y="1524000"/>
          <a:ext cx="6324600" cy="41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5" name="Equation" r:id="rId4" imgW="2882880" imgH="1879560" progId="Equation.DSMT4">
                  <p:embed/>
                </p:oleObj>
              </mc:Choice>
              <mc:Fallback>
                <p:oleObj name="Equation" r:id="rId4" imgW="288288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6324600" cy="412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04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0000FE"/>
                </a:solidFill>
              </a:rPr>
              <a:t>FSI: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678331"/>
              </p:ext>
            </p:extLst>
          </p:nvPr>
        </p:nvGraphicFramePr>
        <p:xfrm>
          <a:off x="842963" y="641350"/>
          <a:ext cx="7707312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9" name="Equation" r:id="rId4" imgW="4038480" imgH="2628720" progId="Equation.DSMT4">
                  <p:embed/>
                </p:oleObj>
              </mc:Choice>
              <mc:Fallback>
                <p:oleObj name="Equation" r:id="rId4" imgW="4038480" imgH="262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641350"/>
                        <a:ext cx="7707312" cy="596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94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4611</TotalTime>
  <Words>626</Words>
  <Application>Microsoft Office PowerPoint</Application>
  <PresentationFormat>Presentazione su schermo (4:3)</PresentationFormat>
  <Paragraphs>129</Paragraphs>
  <Slides>22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Document</vt:lpstr>
      <vt:lpstr> Search for Time-Reversal Invariance Violation in Nuclei  </vt:lpstr>
      <vt:lpstr>Presentazione standard di PowerPoint</vt:lpstr>
      <vt:lpstr>Motivation</vt:lpstr>
      <vt:lpstr>TRIV effects in nuclei</vt:lpstr>
      <vt:lpstr>Neutron EDM</vt:lpstr>
      <vt:lpstr>Presentazione standard di PowerPoint</vt:lpstr>
      <vt:lpstr>T-Reversal Invariance</vt:lpstr>
      <vt:lpstr>PV (First order effects)</vt:lpstr>
      <vt:lpstr>FSI:</vt:lpstr>
      <vt:lpstr>TRIV effects in nuclei</vt:lpstr>
      <vt:lpstr>Neutron transmission  (= “EDM quality”)</vt:lpstr>
      <vt:lpstr>TVPV potential  P. Herczeg (1966)</vt:lpstr>
      <vt:lpstr>TVPV n-D</vt:lpstr>
      <vt:lpstr>Enhancements:</vt:lpstr>
      <vt:lpstr>P- and T-violation in Neutron transmission</vt:lpstr>
      <vt:lpstr>Presentazione standard di PowerPoint</vt:lpstr>
      <vt:lpstr>Theoretical predictions </vt:lpstr>
      <vt:lpstr>TRIV effects in nuclei</vt:lpstr>
      <vt:lpstr>EDM limits</vt:lpstr>
      <vt:lpstr>EDMs:</vt:lpstr>
      <vt:lpstr>Presentazione standard di PowerPoint</vt:lpstr>
      <vt:lpstr>Conclusions</vt:lpstr>
    </vt:vector>
  </TitlesOfParts>
  <Company>Advanced Solutions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radiative corrections in neutron beta-decay</dc:title>
  <dc:creator>Vladimir Gudkov</dc:creator>
  <cp:lastModifiedBy>tecno</cp:lastModifiedBy>
  <cp:revision>335</cp:revision>
  <dcterms:created xsi:type="dcterms:W3CDTF">2002-06-18T21:24:01Z</dcterms:created>
  <dcterms:modified xsi:type="dcterms:W3CDTF">2013-06-03T08:56:15Z</dcterms:modified>
</cp:coreProperties>
</file>