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7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8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9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0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11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  <p:sldMasterId id="2147484566" r:id="rId2"/>
    <p:sldMasterId id="2147484579" r:id="rId3"/>
    <p:sldMasterId id="2147484666" r:id="rId4"/>
    <p:sldMasterId id="2147484671" r:id="rId5"/>
    <p:sldMasterId id="2147484779" r:id="rId6"/>
    <p:sldMasterId id="2147484879" r:id="rId7"/>
    <p:sldMasterId id="2147484917" r:id="rId8"/>
    <p:sldMasterId id="2147484970" r:id="rId9"/>
    <p:sldMasterId id="2147485009" r:id="rId10"/>
    <p:sldMasterId id="2147485047" r:id="rId11"/>
    <p:sldMasterId id="2147485105" r:id="rId12"/>
  </p:sldMasterIdLst>
  <p:notesMasterIdLst>
    <p:notesMasterId r:id="rId47"/>
  </p:notesMasterIdLst>
  <p:handoutMasterIdLst>
    <p:handoutMasterId r:id="rId48"/>
  </p:handoutMasterIdLst>
  <p:sldIdLst>
    <p:sldId id="2671" r:id="rId13"/>
    <p:sldId id="2549" r:id="rId14"/>
    <p:sldId id="2569" r:id="rId15"/>
    <p:sldId id="2550" r:id="rId16"/>
    <p:sldId id="2539" r:id="rId17"/>
    <p:sldId id="2503" r:id="rId18"/>
    <p:sldId id="2741" r:id="rId19"/>
    <p:sldId id="2742" r:id="rId20"/>
    <p:sldId id="2698" r:id="rId21"/>
    <p:sldId id="2730" r:id="rId22"/>
    <p:sldId id="2699" r:id="rId23"/>
    <p:sldId id="2700" r:id="rId24"/>
    <p:sldId id="2703" r:id="rId25"/>
    <p:sldId id="2704" r:id="rId26"/>
    <p:sldId id="2705" r:id="rId27"/>
    <p:sldId id="2706" r:id="rId28"/>
    <p:sldId id="2707" r:id="rId29"/>
    <p:sldId id="2708" r:id="rId30"/>
    <p:sldId id="2709" r:id="rId31"/>
    <p:sldId id="2710" r:id="rId32"/>
    <p:sldId id="2711" r:id="rId33"/>
    <p:sldId id="2712" r:id="rId34"/>
    <p:sldId id="2559" r:id="rId35"/>
    <p:sldId id="2636" r:id="rId36"/>
    <p:sldId id="2714" r:id="rId37"/>
    <p:sldId id="2728" r:id="rId38"/>
    <p:sldId id="2724" r:id="rId39"/>
    <p:sldId id="2725" r:id="rId40"/>
    <p:sldId id="2726" r:id="rId41"/>
    <p:sldId id="2740" r:id="rId42"/>
    <p:sldId id="2744" r:id="rId43"/>
    <p:sldId id="2745" r:id="rId44"/>
    <p:sldId id="2729" r:id="rId45"/>
    <p:sldId id="2743" r:id="rId46"/>
  </p:sldIdLst>
  <p:sldSz cx="9144000" cy="6858000" type="screen4x3"/>
  <p:notesSz cx="6797675" cy="9926638"/>
  <p:embeddedFontLst>
    <p:embeddedFont>
      <p:font typeface="Monotype Sorts" charset="2"/>
      <p:regular r:id="rId49"/>
    </p:embeddedFont>
    <p:embeddedFont>
      <p:font typeface="Calibri" pitchFamily="34" charset="0"/>
      <p:regular r:id="rId50"/>
      <p:bold r:id="rId51"/>
      <p:italic r:id="rId52"/>
      <p:boldItalic r:id="rId53"/>
    </p:embeddedFont>
    <p:embeddedFont>
      <p:font typeface="Times" pitchFamily="18" charset="0"/>
      <p:regular r:id="rId54"/>
      <p:bold r:id="rId55"/>
      <p:italic r:id="rId56"/>
      <p:boldItalic r:id="rId57"/>
    </p:embeddedFont>
    <p:embeddedFont>
      <p:font typeface="Comic Sans MS" pitchFamily="66" charset="0"/>
      <p:regular r:id="rId58"/>
      <p:bold r:id="rId59"/>
    </p:embeddedFont>
    <p:embeddedFont>
      <p:font typeface="Cooper Black" pitchFamily="18" charset="0"/>
      <p:regular r:id="rId60"/>
    </p:embeddedFont>
    <p:embeddedFont>
      <p:font typeface="Arial Unicode MS" pitchFamily="34" charset="-128"/>
      <p:regular r:id="rId61"/>
    </p:embeddedFont>
    <p:embeddedFont>
      <p:font typeface="Arial Rounded MT Bold" pitchFamily="34" charset="0"/>
      <p:regular r:id="rId62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CC"/>
    <a:srgbClr val="FFFFFF"/>
    <a:srgbClr val="0033CC"/>
    <a:srgbClr val="080808"/>
    <a:srgbClr val="FFC000"/>
    <a:srgbClr val="F9230D"/>
    <a:srgbClr val="FF0000"/>
    <a:srgbClr val="00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2" autoAdjust="0"/>
    <p:restoredTop sz="80962" autoAdjust="0"/>
  </p:normalViewPr>
  <p:slideViewPr>
    <p:cSldViewPr>
      <p:cViewPr>
        <p:scale>
          <a:sx n="80" d="100"/>
          <a:sy n="80" d="100"/>
        </p:scale>
        <p:origin x="-4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96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03213" y="5461716"/>
            <a:ext cx="6191250" cy="4050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3966" tIns="46161" rIns="93966" bIns="461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 style de texte du masque</a:t>
            </a:r>
          </a:p>
          <a:p>
            <a:pPr lvl="1"/>
            <a:r>
              <a:rPr lang="en-US" noProof="0" smtClean="0"/>
              <a:t>Second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911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" y="330200"/>
            <a:ext cx="6731000" cy="5049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3213" y="9596492"/>
            <a:ext cx="1281112" cy="33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57" tIns="47478" rIns="94957" bIns="47478"/>
          <a:lstStyle/>
          <a:p>
            <a:pPr defTabSz="947392" eaLnBrk="0" hangingPunct="0">
              <a:spcBef>
                <a:spcPct val="50000"/>
              </a:spcBef>
              <a:defRPr/>
            </a:pPr>
            <a:fld id="{973EA677-2680-422F-84D4-15FD610A1C76}" type="datetime3">
              <a:rPr lang="en-US" sz="1000" b="0">
                <a:solidFill>
                  <a:schemeClr val="tx1"/>
                </a:solidFill>
                <a:latin typeface="Comic Sans MS" pitchFamily="66" charset="0"/>
              </a:rPr>
              <a:pPr defTabSz="947392" eaLnBrk="0" hangingPunct="0">
                <a:spcBef>
                  <a:spcPct val="50000"/>
                </a:spcBef>
                <a:defRPr/>
              </a:pPr>
              <a:t>4 June 2013</a:t>
            </a:fld>
            <a:endParaRPr lang="en-US" sz="10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739900" y="9596492"/>
            <a:ext cx="3170238" cy="33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57" tIns="47478" rIns="94957" bIns="47478"/>
          <a:lstStyle/>
          <a:p>
            <a:pPr algn="ctr" defTabSz="947392" eaLnBrk="0" hangingPunct="0">
              <a:spcBef>
                <a:spcPct val="50000"/>
              </a:spcBef>
              <a:defRPr/>
            </a:pPr>
            <a:r>
              <a:rPr lang="en-US" sz="1000" b="0" dirty="0">
                <a:solidFill>
                  <a:schemeClr val="tx1"/>
                </a:solidFill>
                <a:latin typeface="Comic Sans MS" pitchFamily="66" charset="0"/>
              </a:rPr>
              <a:t>Neutron diffraction for crystal structure analysis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135563" y="9596492"/>
            <a:ext cx="1358900" cy="33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57" tIns="47478" rIns="94957" bIns="47478"/>
          <a:lstStyle/>
          <a:p>
            <a:pPr algn="r" defTabSz="947392" eaLnBrk="0" hangingPunct="0">
              <a:spcBef>
                <a:spcPct val="50000"/>
              </a:spcBef>
              <a:defRPr/>
            </a:pPr>
            <a:fld id="{D983BB00-BAA5-4926-9771-7A17AAC78140}" type="slidenum">
              <a:rPr lang="en-US" sz="1000" b="0">
                <a:solidFill>
                  <a:schemeClr val="tx1"/>
                </a:solidFill>
                <a:latin typeface="Comic Sans MS" pitchFamily="66" charset="0"/>
              </a:rPr>
              <a:pPr algn="r" defTabSz="947392" eaLnBrk="0" hangingPunct="0">
                <a:spcBef>
                  <a:spcPct val="50000"/>
                </a:spcBef>
                <a:defRPr/>
              </a:pPr>
              <a:t>‹N›</a:t>
            </a:fld>
            <a:endParaRPr lang="en-US" sz="10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31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endParaRPr lang="en-US" sz="8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Comic Sans MS" pitchFamily="66" charset="0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303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392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31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Comic Sans MS" pitchFamily="66" charset="0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303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317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79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892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317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49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493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162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022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39620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8243"/>
            <a:ext cx="2946400" cy="49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D65D510-C275-4E3C-B569-659DD450DB04}" type="slidenum">
              <a:rPr lang="en-GB"/>
              <a:pPr eaLnBrk="1" hangingPunct="1"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3983" tIns="46169" rIns="93983" bIns="46169"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317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8" y="331788"/>
            <a:ext cx="6724650" cy="5045075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5460127"/>
            <a:ext cx="6191250" cy="405224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EFDB7DD6-65B7-334E-8F68-74C36F37B9B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3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37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90" y="9428243"/>
            <a:ext cx="2946400" cy="496808"/>
          </a:xfrm>
          <a:prstGeom prst="rect">
            <a:avLst/>
          </a:prstGeom>
          <a:noFill/>
        </p:spPr>
        <p:txBody>
          <a:bodyPr lIns="91433" tIns="45717" rIns="91433" bIns="45717"/>
          <a:lstStyle/>
          <a:p>
            <a:pPr defTabSz="954017"/>
            <a:fld id="{8D24CE5F-0D5A-47A2-952C-1D2262AE89BE}" type="slidenum">
              <a:rPr lang="de-DE">
                <a:solidFill>
                  <a:prstClr val="black"/>
                </a:solidFill>
              </a:rPr>
              <a:pPr defTabSz="954017"/>
              <a:t>4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527" y="5460702"/>
            <a:ext cx="6190624" cy="4053202"/>
          </a:xfrm>
          <a:noFill/>
          <a:ln w="9525"/>
        </p:spPr>
        <p:txBody>
          <a:bodyPr lIns="93947" tIns="46152" rIns="93947" bIns="46152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295" y="9429306"/>
            <a:ext cx="2945862" cy="495793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fld id="{EF041D98-623C-41C9-8588-3861F373EB4C}" type="slidenum">
              <a:rPr lang="de-DE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496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9A29-4B94-4ED9-B86C-34BABD1BEBE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324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324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282A6-D426-478B-AAF1-6C7CAC065E9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04BC3-A16B-4005-A6DC-DA866365CA8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92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28600" y="152400"/>
            <a:ext cx="8763000" cy="6324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3155-3A26-415D-9848-88C6F4AE693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373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286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8762-D872-4B80-AEA7-60901116A34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75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EF37-E57B-4765-92C0-3125D5DB89E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556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763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28600" y="3924300"/>
            <a:ext cx="8763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3250-9C2B-4E42-89E8-E2B22D8E98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219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2DF94-99A2-459A-9CC7-7498FF756EF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401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9E2F-C460-465B-92A4-E3DD2E962A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193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330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824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4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Hartmut Abele, Technische Universität München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04BC3-A16B-4005-A6DC-DA866365CA8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625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841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81600" y="990600"/>
            <a:ext cx="8229600" cy="42703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381600" y="1600200"/>
            <a:ext cx="8229600" cy="4525963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de-DE" dirty="0" smtClean="0"/>
              <a:t>Headline</a:t>
            </a:r>
          </a:p>
          <a:p>
            <a:pPr lvl="1"/>
            <a:r>
              <a:rPr lang="de-DE" dirty="0" smtClean="0"/>
              <a:t>Text</a:t>
            </a:r>
          </a:p>
          <a:p>
            <a:pPr lvl="2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73255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9A29-4B94-4ED9-B86C-34BABD1BEBE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914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81600" y="990600"/>
            <a:ext cx="8229600" cy="42703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381600" y="1600200"/>
            <a:ext cx="8229600" cy="4525963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de-DE" dirty="0" smtClean="0"/>
              <a:t>Headline</a:t>
            </a:r>
          </a:p>
          <a:p>
            <a:pPr lvl="1"/>
            <a:r>
              <a:rPr lang="de-DE" dirty="0" smtClean="0"/>
              <a:t>Text</a:t>
            </a:r>
          </a:p>
          <a:p>
            <a:pPr lvl="2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058452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629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920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81600" y="990600"/>
            <a:ext cx="8229600" cy="42703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381600" y="1600200"/>
            <a:ext cx="8229600" cy="4525963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de-DE" dirty="0" smtClean="0"/>
              <a:t>Headline</a:t>
            </a:r>
          </a:p>
          <a:p>
            <a:pPr lvl="1"/>
            <a:r>
              <a:rPr lang="de-DE" dirty="0" smtClean="0"/>
              <a:t>Text</a:t>
            </a:r>
          </a:p>
          <a:p>
            <a:pPr lvl="2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28072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83623" cy="9285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1FEF8-9D5B-4BDF-9BDB-341C9987B126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3154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02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28600" y="152400"/>
            <a:ext cx="8763000" cy="6324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Hartmut Abele, Technische Universität München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3155-3A26-415D-9848-88C6F4AE693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558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22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687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83623" cy="9285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0FB7-020F-42E7-8097-0B20C8F342D5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5338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83623" cy="9285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0FB7-020F-42E7-8097-0B20C8F342D5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56266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83623" cy="9285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0FB7-020F-42E7-8097-0B20C8F342D5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1131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83623" cy="9285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0FB7-020F-42E7-8097-0B20C8F342D5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4655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700" b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  <a:noFill/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latin typeface="Arial Unicode MS" pitchFamily="34" charset="-128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>
                <a:solidFill>
                  <a:srgbClr val="CCECFF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7C4DA812-E2A4-4DF0-872E-CA8EF8848353}" type="datetime3">
              <a:rPr lang="en-US"/>
              <a:pPr>
                <a:defRPr/>
              </a:pPr>
              <a:t>4 June 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aseline="0">
                <a:solidFill>
                  <a:srgbClr val="CCECFF"/>
                </a:solidFill>
                <a:effectLst/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b="0"/>
              <a:t>Neutronenphysik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>
                <a:solidFill>
                  <a:srgbClr val="CCECFF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A07E620C-0BF3-49B0-8A59-C673B411640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323850" y="6453188"/>
            <a:ext cx="518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600" b="0" smtClean="0">
                <a:solidFill>
                  <a:srgbClr val="000066"/>
                </a:solidFill>
                <a:latin typeface="Arial Rounded MT Bold" pitchFamily="34" charset="0"/>
              </a:rPr>
              <a:t>Hartmut Abele, Vienna University of Technology</a:t>
            </a:r>
            <a:endParaRPr lang="en-US" sz="1600" b="0" dirty="0">
              <a:solidFill>
                <a:srgbClr val="000066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7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1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 autoUpdateAnimBg="0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003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DFE6E-2E68-4F86-9CA0-5B7B161C8F7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98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286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Hartmut Abele, Technische Universität München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8762-D872-4B80-AEA7-60901116A34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2DF70-B589-4B13-9489-172C1049178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278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67A4-5BE1-4C59-8280-001D577387A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192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FF29E-A401-4555-A4E2-ED5027AC0F5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197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62482-6AC3-4D0B-9515-55015C872AE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291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A6DC0-0385-460E-8989-9AB7533CB3A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097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F32D4-B361-4EB5-8FF7-2FB598151BA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270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679EB-2A88-4605-99EF-9669357C695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476250" y="6605588"/>
            <a:ext cx="518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600" b="0" smtClean="0">
                <a:solidFill>
                  <a:srgbClr val="000066"/>
                </a:solidFill>
                <a:latin typeface="Arial Rounded MT Bold" pitchFamily="34" charset="0"/>
              </a:rPr>
              <a:t>Hartmut Abele, Vienna University of Technology</a:t>
            </a:r>
            <a:endParaRPr lang="en-US" sz="1600" b="0" dirty="0">
              <a:solidFill>
                <a:srgbClr val="000066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253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324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324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75910-4F32-437E-AC41-8D86CF53A1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829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DC700-D16C-46F2-A200-C5B8BD4336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833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28600" y="152400"/>
            <a:ext cx="8763000" cy="6324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280F-D041-472E-91AD-498B21B277E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94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Hartmut Abele, Technische Universität München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EF37-E57B-4765-92C0-3125D5DB89E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286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D852E-5FFE-46DC-A9B4-08695B15060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583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EE7B3-1610-4850-898F-97AEA451F3A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2252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763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28600" y="3924300"/>
            <a:ext cx="8763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E87F7-3B65-4161-8DE1-84C7BD74E9D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902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2915C-B7FF-4CB4-AEDA-5811CC4F314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266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7D185-824E-4FDC-827D-875AB6CF06A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223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63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353B2-0D43-4F2B-ACEB-44A6B96D808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000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81600" y="990600"/>
            <a:ext cx="8229600" cy="42703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381600" y="1600200"/>
            <a:ext cx="8229600" cy="4525963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de-DE" dirty="0" smtClean="0"/>
              <a:t>Headline</a:t>
            </a:r>
          </a:p>
          <a:p>
            <a:pPr lvl="1"/>
            <a:r>
              <a:rPr lang="de-DE" dirty="0" smtClean="0"/>
              <a:t>Text</a:t>
            </a:r>
          </a:p>
          <a:p>
            <a:pPr lvl="2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30226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700" b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  <a:noFill/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latin typeface="Arial Unicode MS" pitchFamily="34" charset="-128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>
                <a:solidFill>
                  <a:srgbClr val="CCECFF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3B7F33A1-FD25-4242-AAE1-54F23C31CA8F}" type="datetime3">
              <a:rPr lang="en-US"/>
              <a:pPr>
                <a:defRPr/>
              </a:pPr>
              <a:t>4 June 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aseline="0">
                <a:solidFill>
                  <a:srgbClr val="CCECFF"/>
                </a:solidFill>
                <a:effectLst/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b="0"/>
              <a:t>Neutronenphysik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>
                <a:solidFill>
                  <a:srgbClr val="CCECFF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C1B7B292-210A-4799-8998-21F3BEAB59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1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 autoUpdateAnimBg="0"/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  <a:lvl2pPr>
              <a:defRPr>
                <a:solidFill>
                  <a:srgbClr val="0000CC"/>
                </a:solidFill>
              </a:defRPr>
            </a:lvl2pPr>
            <a:lvl3pPr>
              <a:defRPr>
                <a:solidFill>
                  <a:srgbClr val="0000CC"/>
                </a:solidFill>
              </a:defRPr>
            </a:lvl3pPr>
            <a:lvl4pPr>
              <a:defRPr>
                <a:solidFill>
                  <a:srgbClr val="0000CC"/>
                </a:solidFill>
              </a:defRPr>
            </a:lvl4pPr>
            <a:lvl5pPr>
              <a:defRPr>
                <a:solidFill>
                  <a:srgbClr val="0000CC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14282" y="6500834"/>
            <a:ext cx="5286412" cy="3571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66"/>
                </a:solidFill>
              </a:rPr>
              <a:t>Hartmut Abele, </a:t>
            </a:r>
            <a:r>
              <a:rPr lang="en-US" dirty="0" err="1" smtClean="0">
                <a:solidFill>
                  <a:srgbClr val="000066"/>
                </a:solidFill>
              </a:rPr>
              <a:t>Atominstitut</a:t>
            </a:r>
            <a:r>
              <a:rPr lang="en-US" dirty="0" smtClean="0">
                <a:solidFill>
                  <a:srgbClr val="000066"/>
                </a:solidFill>
              </a:rPr>
              <a:t>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BB09C-BC1F-429B-8D43-EACB4E83480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785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0C537-B12D-4342-B471-B125B76D17F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142844" y="6500834"/>
            <a:ext cx="5319720" cy="40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600" baseline="0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b="0" dirty="0" smtClean="0">
                <a:solidFill>
                  <a:srgbClr val="000066"/>
                </a:solidFill>
              </a:rPr>
              <a:t>Hartmut Abele, </a:t>
            </a:r>
            <a:r>
              <a:rPr lang="en-US" b="0" dirty="0" err="1" smtClean="0">
                <a:solidFill>
                  <a:srgbClr val="000066"/>
                </a:solidFill>
              </a:rPr>
              <a:t>Atominstitut</a:t>
            </a:r>
            <a:r>
              <a:rPr lang="en-US" b="0" dirty="0" smtClean="0">
                <a:solidFill>
                  <a:srgbClr val="000066"/>
                </a:solidFill>
              </a:rPr>
              <a:t>, Vienna University of Technology</a:t>
            </a:r>
            <a:endParaRPr lang="en-US" b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69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763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28600" y="3924300"/>
            <a:ext cx="8763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Hartmut Abele, Technische Universität München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3250-9C2B-4E42-89E8-E2B22D8E98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5EDB8-89E7-4377-AD1D-4349E15020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142844" y="6457994"/>
            <a:ext cx="5319720" cy="40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600" baseline="0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b="0" smtClean="0">
                <a:solidFill>
                  <a:srgbClr val="000066"/>
                </a:solidFill>
              </a:rPr>
              <a:t>Hartmut Abele, Atominstitut, Vienna University of Technology</a:t>
            </a:r>
            <a:endParaRPr lang="en-US" b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568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D945F-36E3-4D32-832E-398B15E9B0F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844" y="6457994"/>
            <a:ext cx="5319720" cy="40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600" baseline="0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en-US" dirty="0" smtClean="0">
                <a:solidFill>
                  <a:srgbClr val="000066"/>
                </a:solidFill>
              </a:rPr>
              <a:t>Hartmut Abele, </a:t>
            </a:r>
            <a:r>
              <a:rPr lang="en-US" dirty="0" err="1" smtClean="0">
                <a:solidFill>
                  <a:srgbClr val="000066"/>
                </a:solidFill>
              </a:rPr>
              <a:t>Atominstitut</a:t>
            </a:r>
            <a:r>
              <a:rPr lang="en-US" dirty="0" smtClean="0">
                <a:solidFill>
                  <a:srgbClr val="000066"/>
                </a:solidFill>
              </a:rPr>
              <a:t>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243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68EA1-37E2-4C3B-911C-8E4A74FAD3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616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CEDCA-3821-413A-AE80-1B9D6866BB9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103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DCB1C-B993-4198-A647-E83BF70BCEE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142844" y="6457994"/>
            <a:ext cx="5319720" cy="40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600" b="0" smtClean="0">
                <a:solidFill>
                  <a:srgbClr val="000066"/>
                </a:solidFill>
                <a:latin typeface="Calibri" pitchFamily="34" charset="0"/>
              </a:rPr>
              <a:t>Hartmut Abele, Vienna University of Technology</a:t>
            </a:r>
            <a:endParaRPr lang="en-US" sz="1600" b="0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6036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28600" y="152400"/>
            <a:ext cx="8763000" cy="6324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8D684-EE38-4DB8-A676-CC040ECD50C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4134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286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9DE55-4ABF-4D39-8E4D-D37196C1F65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473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96971-AA7F-4A48-932E-8F12C821F9E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0571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763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28600" y="3924300"/>
            <a:ext cx="8763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6666-D36D-4334-8389-7C57BC17C4F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488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2B65-B677-4C4D-B2E7-F1ECDEC550D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1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Hartmut Abele, Technische Universität München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2DF94-99A2-459A-9CC7-7498FF756EF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9A29-4B94-4ED9-B86C-34BABD1BEBE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850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D6F4-4611-4D4F-B0F1-F2D2054CB9B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56DA-012E-4AF1-A17C-66336CEC076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3977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A2B7-820B-4492-9561-BB85700137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670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130C-A7BF-4710-9117-77862AAC7F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32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C4DD-2D14-4271-AB84-2165C5800DD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980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8A0F-A8A7-4C14-8866-BA0AF1E9B02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251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A50DA-7720-4E52-92B8-C2617938BEB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8133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55B4-8232-4CAA-ADA5-AEE59ACEE5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153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324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324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282A6-D426-478B-AAF1-6C7CAC065E9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40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9E2F-C460-465B-92A4-E3DD2E962A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04BC3-A16B-4005-A6DC-DA866365CA8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948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28600" y="152400"/>
            <a:ext cx="8763000" cy="6324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3155-3A26-415D-9848-88C6F4AE693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619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286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8762-D872-4B80-AEA7-60901116A34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2688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EF37-E57B-4765-92C0-3125D5DB89E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7044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763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28600" y="3924300"/>
            <a:ext cx="8763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3250-9C2B-4E42-89E8-E2B22D8E98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2300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2DF94-99A2-459A-9CC7-7498FF756EF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601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9E2F-C460-465B-92A4-E3DD2E962A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659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2058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845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8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5213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908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81600" y="990600"/>
            <a:ext cx="8229600" cy="42703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381600" y="1600200"/>
            <a:ext cx="8229600" cy="4525963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de-DE" dirty="0" smtClean="0"/>
              <a:t>Headline</a:t>
            </a:r>
          </a:p>
          <a:p>
            <a:pPr lvl="1"/>
            <a:r>
              <a:rPr lang="de-DE" dirty="0" smtClean="0"/>
              <a:t>Text</a:t>
            </a:r>
          </a:p>
          <a:p>
            <a:pPr lvl="2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668390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9A29-4B94-4ED9-B86C-34BABD1BEBE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5694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81600" y="990600"/>
            <a:ext cx="8229600" cy="42703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381600" y="1600200"/>
            <a:ext cx="8229600" cy="4525963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de-DE" dirty="0" smtClean="0"/>
              <a:t>Headline</a:t>
            </a:r>
          </a:p>
          <a:p>
            <a:pPr lvl="1"/>
            <a:r>
              <a:rPr lang="de-DE" dirty="0" smtClean="0"/>
              <a:t>Text</a:t>
            </a:r>
          </a:p>
          <a:p>
            <a:pPr lvl="2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03669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2891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5909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81600" y="990600"/>
            <a:ext cx="8229600" cy="42703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381600" y="1600200"/>
            <a:ext cx="8229600" cy="4525963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de-DE" dirty="0" smtClean="0"/>
              <a:t>Headline</a:t>
            </a:r>
          </a:p>
          <a:p>
            <a:pPr lvl="1"/>
            <a:r>
              <a:rPr lang="de-DE" dirty="0" smtClean="0"/>
              <a:t>Text</a:t>
            </a:r>
          </a:p>
          <a:p>
            <a:pPr lvl="2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71207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83623" cy="9285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1FEF8-9D5B-4BDF-9BDB-341C9987B126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33474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52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3500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8031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8756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83623" cy="9285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0FB7-020F-42E7-8097-0B20C8F342D5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008686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83623" cy="9285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0FB7-020F-42E7-8097-0B20C8F342D5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27736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83623" cy="9285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0FB7-020F-42E7-8097-0B20C8F342D5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079886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83623" cy="9285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0FB7-020F-42E7-8097-0B20C8F342D5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87461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9A29-4B94-4ED9-B86C-34BABD1BEBE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9418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D6F4-4611-4D4F-B0F1-F2D2054CB9B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7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56DA-012E-4AF1-A17C-66336CEC076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7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D6F4-4611-4D4F-B0F1-F2D2054CB9B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A2B7-820B-4492-9561-BB85700137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771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130C-A7BF-4710-9117-77862AAC7F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1550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C4DD-2D14-4271-AB84-2165C5800DD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3570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8A0F-A8A7-4C14-8866-BA0AF1E9B02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575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A50DA-7720-4E52-92B8-C2617938BEB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5914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55B4-8232-4CAA-ADA5-AEE59ACEE5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5280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324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324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282A6-D426-478B-AAF1-6C7CAC065E9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697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04BC3-A16B-4005-A6DC-DA866365CA8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1347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28600" y="152400"/>
            <a:ext cx="8763000" cy="6324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3155-3A26-415D-9848-88C6F4AE693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2106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286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8762-D872-4B80-AEA7-60901116A34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79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EF37-E57B-4765-92C0-3125D5DB89E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709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763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28600" y="3924300"/>
            <a:ext cx="8763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3250-9C2B-4E42-89E8-E2B22D8E98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164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2DF94-99A2-459A-9CC7-7498FF756EF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5748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9E2F-C460-465B-92A4-E3DD2E962A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4789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4970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8885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3988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519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8500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81600" y="990600"/>
            <a:ext cx="8229600" cy="42703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381600" y="1600200"/>
            <a:ext cx="8229600" cy="4525963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de-DE" dirty="0" smtClean="0"/>
              <a:t>Headline</a:t>
            </a:r>
          </a:p>
          <a:p>
            <a:pPr lvl="1"/>
            <a:r>
              <a:rPr lang="de-DE" dirty="0" smtClean="0"/>
              <a:t>Text</a:t>
            </a:r>
          </a:p>
          <a:p>
            <a:pPr lvl="2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1395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9A29-4B94-4ED9-B86C-34BABD1BEBE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21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81600" y="990600"/>
            <a:ext cx="8229600" cy="42703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381600" y="1600200"/>
            <a:ext cx="8229600" cy="4525963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de-DE" dirty="0" smtClean="0"/>
              <a:t>Headline</a:t>
            </a:r>
          </a:p>
          <a:p>
            <a:pPr lvl="1"/>
            <a:r>
              <a:rPr lang="de-DE" dirty="0" smtClean="0"/>
              <a:t>Text</a:t>
            </a:r>
          </a:p>
          <a:p>
            <a:pPr lvl="2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75837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2782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2588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81600" y="990600"/>
            <a:ext cx="8229600" cy="42703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381600" y="1600200"/>
            <a:ext cx="8229600" cy="4525963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de-DE" dirty="0" smtClean="0"/>
              <a:t>Headline</a:t>
            </a:r>
          </a:p>
          <a:p>
            <a:pPr lvl="1"/>
            <a:r>
              <a:rPr lang="de-DE" dirty="0" smtClean="0"/>
              <a:t>Text</a:t>
            </a:r>
          </a:p>
          <a:p>
            <a:pPr lvl="2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79144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83623" cy="9285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1FEF8-9D5B-4BDF-9BDB-341C9987B126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45673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7510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0567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8471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48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81600" y="990600"/>
            <a:ext cx="8229600" cy="42703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381600" y="1600200"/>
            <a:ext cx="8229600" cy="4525963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de-DE" dirty="0" smtClean="0"/>
              <a:t>Headline</a:t>
            </a:r>
          </a:p>
          <a:p>
            <a:pPr lvl="1"/>
            <a:r>
              <a:rPr lang="de-DE" dirty="0" smtClean="0"/>
              <a:t>Text</a:t>
            </a:r>
          </a:p>
          <a:p>
            <a:pPr lvl="2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83623" cy="9285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0FB7-020F-42E7-8097-0B20C8F342D5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2421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83623" cy="9285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0FB7-020F-42E7-8097-0B20C8F342D5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834738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83623" cy="9285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0FB7-020F-42E7-8097-0B20C8F342D5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942380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83623" cy="9285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0FB7-020F-42E7-8097-0B20C8F342D5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23766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700" b="0">
              <a:solidFill>
                <a:srgbClr val="0000CC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  <a:noFill/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latin typeface="Arial Unicode MS" pitchFamily="34" charset="-128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>
                <a:solidFill>
                  <a:srgbClr val="CCECFF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574163F4-9104-40B8-80E8-381DC9AB55C5}" type="datetime3">
              <a:rPr lang="en-US"/>
              <a:pPr>
                <a:defRPr/>
              </a:pPr>
              <a:t>4 June 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aseline="0">
                <a:solidFill>
                  <a:srgbClr val="CCECFF"/>
                </a:solidFill>
                <a:effectLst/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b="0">
                <a:cs typeface="+mn-cs"/>
              </a:rPr>
              <a:t>Neutronenphysik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>
                <a:solidFill>
                  <a:srgbClr val="CCECFF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042ED762-78ED-4199-84FF-0BB39E289F4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4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1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 autoUpdateAnimBg="0"/>
    </p:bld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  <a:lvl2pPr>
              <a:defRPr>
                <a:solidFill>
                  <a:srgbClr val="0000CC"/>
                </a:solidFill>
              </a:defRPr>
            </a:lvl2pPr>
            <a:lvl3pPr>
              <a:defRPr>
                <a:solidFill>
                  <a:srgbClr val="0000CC"/>
                </a:solidFill>
              </a:defRPr>
            </a:lvl3pPr>
            <a:lvl4pPr>
              <a:defRPr>
                <a:solidFill>
                  <a:srgbClr val="0000CC"/>
                </a:solidFill>
              </a:defRPr>
            </a:lvl4pPr>
            <a:lvl5pPr>
              <a:defRPr>
                <a:solidFill>
                  <a:srgbClr val="0000CC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14313" y="6500813"/>
            <a:ext cx="5286375" cy="357187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</a:t>
            </a:r>
            <a:r>
              <a:rPr lang="en-US" err="1">
                <a:solidFill>
                  <a:srgbClr val="000066"/>
                </a:solidFill>
              </a:rPr>
              <a:t>Atominstitut</a:t>
            </a:r>
            <a:r>
              <a:rPr lang="en-US">
                <a:solidFill>
                  <a:srgbClr val="000066"/>
                </a:solidFill>
              </a:rPr>
              <a:t>, Vienna University of Technology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5789-4C29-43CD-B6B2-2D450ECAAE2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4832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142875" y="6500813"/>
            <a:ext cx="5319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>
            <a:lvl1pPr eaLnBrk="0" hangingPunct="0">
              <a:spcBef>
                <a:spcPct val="50000"/>
              </a:spcBef>
              <a:defRPr sz="1600" baseline="0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b="0" dirty="0" smtClean="0">
                <a:solidFill>
                  <a:srgbClr val="000066"/>
                </a:solidFill>
                <a:cs typeface="+mn-cs"/>
              </a:rPr>
              <a:t>Hartmut Abele, </a:t>
            </a:r>
            <a:r>
              <a:rPr lang="en-US" b="0" dirty="0" err="1" smtClean="0">
                <a:solidFill>
                  <a:srgbClr val="000066"/>
                </a:solidFill>
                <a:cs typeface="+mn-cs"/>
              </a:rPr>
              <a:t>Atominstitut</a:t>
            </a:r>
            <a:r>
              <a:rPr lang="en-US" b="0" dirty="0" smtClean="0">
                <a:solidFill>
                  <a:srgbClr val="000066"/>
                </a:solidFill>
                <a:cs typeface="+mn-cs"/>
              </a:rPr>
              <a:t>, Vienna University of Technology</a:t>
            </a:r>
            <a:endParaRPr lang="en-US" b="0" dirty="0">
              <a:solidFill>
                <a:srgbClr val="000066"/>
              </a:solidFill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267CF-A2CF-46BB-8AAA-D4549A31F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303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142875" y="6457950"/>
            <a:ext cx="5319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>
            <a:lvl1pPr eaLnBrk="0" hangingPunct="0">
              <a:spcBef>
                <a:spcPct val="50000"/>
              </a:spcBef>
              <a:defRPr sz="1600" baseline="0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b="0" smtClean="0">
                <a:solidFill>
                  <a:srgbClr val="000066"/>
                </a:solidFill>
                <a:cs typeface="+mn-cs"/>
              </a:rPr>
              <a:t>Hartmut Abele, Atominstitut, Vienna University of Technology</a:t>
            </a:r>
            <a:endParaRPr lang="en-US" b="0" dirty="0">
              <a:solidFill>
                <a:srgbClr val="000066"/>
              </a:solidFill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049A3-4C25-41C0-9580-AE31C872599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0520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</a:t>
            </a:r>
            <a:r>
              <a:rPr lang="en-US" err="1">
                <a:solidFill>
                  <a:srgbClr val="000066"/>
                </a:solidFill>
              </a:rPr>
              <a:t>Atominstitut</a:t>
            </a:r>
            <a:r>
              <a:rPr lang="en-US">
                <a:solidFill>
                  <a:srgbClr val="000066"/>
                </a:solidFill>
              </a:rPr>
              <a:t>, Vienna University of Technology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CBBC-EA46-4D1F-BCDB-BD76D1F75D2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7593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66726-8212-4016-9586-989146A40D9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11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9A29-4B94-4ED9-B86C-34BABD1BEBE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Vienna University of Technology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B417-7099-4BCB-89EA-AAC2E0F2B6C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0142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142875" y="6457950"/>
            <a:ext cx="5319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>
            <a:lvl1pPr>
              <a:defRPr/>
            </a:lvl1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600" b="0" smtClean="0">
                <a:solidFill>
                  <a:srgbClr val="000066"/>
                </a:solidFill>
                <a:latin typeface="Calibri" pitchFamily="34" charset="0"/>
                <a:cs typeface="+mn-cs"/>
              </a:rPr>
              <a:t>Hartmut Abele, Vienna University of Technology</a:t>
            </a:r>
            <a:endParaRPr lang="en-US" sz="1600" b="0" dirty="0">
              <a:solidFill>
                <a:srgbClr val="000066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D9D33-D23E-41F7-B5D8-D6CB4013DF7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5349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28600" y="152400"/>
            <a:ext cx="8763000" cy="6324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673C-A7EC-44B9-AE4E-95ABAD9E7BE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27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286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4AE6-E542-4865-9D95-897236F76EE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5167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F84B-999D-4E9A-B400-7B7466FB080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2283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763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28600" y="3924300"/>
            <a:ext cx="8763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0C3C-B8B9-41BF-95E2-E0759B94643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2622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5FB5-1C17-403F-9758-8E38CE4B735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96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81600" y="990600"/>
            <a:ext cx="8229600" cy="42703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381600" y="1600200"/>
            <a:ext cx="8229600" cy="4525963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de-DE" dirty="0" smtClean="0"/>
              <a:t>Headline</a:t>
            </a:r>
          </a:p>
          <a:p>
            <a:pPr lvl="1"/>
            <a:r>
              <a:rPr lang="de-DE" dirty="0" smtClean="0"/>
              <a:t>Text</a:t>
            </a:r>
          </a:p>
          <a:p>
            <a:pPr lvl="2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55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81600" y="990600"/>
            <a:ext cx="8229600" cy="42703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381600" y="1600200"/>
            <a:ext cx="8229600" cy="4525963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de-DE" dirty="0" smtClean="0"/>
              <a:t>Headline</a:t>
            </a:r>
          </a:p>
          <a:p>
            <a:pPr lvl="1"/>
            <a:r>
              <a:rPr lang="de-DE" dirty="0" smtClean="0"/>
              <a:t>Text</a:t>
            </a:r>
          </a:p>
          <a:p>
            <a:pPr lvl="2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0749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0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56DA-012E-4AF1-A17C-66336CEC076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76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90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75E4-8495-494C-B440-1365AF556E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453188"/>
            <a:ext cx="518477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27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-1"/>
            <a:ext cx="9144000" cy="1338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12971"/>
            <a:ext cx="6400800" cy="58727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Susy</a:t>
            </a:r>
            <a:r>
              <a:rPr lang="en-US" dirty="0" smtClean="0"/>
              <a:t> Showgirl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High Precision – Low Energy</a:t>
            </a: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110067" y="508017"/>
            <a:ext cx="8904814" cy="772939"/>
          </a:xfrm>
          <a:prstGeom prst="roundRect">
            <a:avLst/>
          </a:prstGeom>
          <a:solidFill>
            <a:srgbClr val="261C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1" name="Picture 10" descr="OEAW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7" y="5548581"/>
            <a:ext cx="742950" cy="799234"/>
          </a:xfrm>
          <a:prstGeom prst="rect">
            <a:avLst/>
          </a:prstGeom>
        </p:spPr>
      </p:pic>
      <p:pic>
        <p:nvPicPr>
          <p:cNvPr id="12" name="Picture 11" descr="HEPHY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05" y="5954250"/>
            <a:ext cx="1499465" cy="393565"/>
          </a:xfrm>
          <a:prstGeom prst="rect">
            <a:avLst/>
          </a:prstGeom>
        </p:spPr>
      </p:pic>
      <p:pic>
        <p:nvPicPr>
          <p:cNvPr id="13" name="Picture 12" descr="Pentagon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94" y="3005463"/>
            <a:ext cx="2927213" cy="2769695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 userDrawn="1"/>
        </p:nvSpPr>
        <p:spPr>
          <a:xfrm>
            <a:off x="1371600" y="2132590"/>
            <a:ext cx="6400800" cy="75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0" dirty="0" err="1" smtClean="0">
                <a:solidFill>
                  <a:prstClr val="black"/>
                </a:solidFill>
              </a:rPr>
              <a:t>Atominstitut</a:t>
            </a:r>
            <a:r>
              <a:rPr lang="en-US" b="0" dirty="0" smtClean="0">
                <a:solidFill>
                  <a:prstClr val="black"/>
                </a:solidFill>
              </a:rPr>
              <a:t> – TU Wien</a:t>
            </a:r>
            <a:endParaRPr lang="en-US" b="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01083" y="328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067" y="497451"/>
            <a:ext cx="8904813" cy="783505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Beautiful Presentation using PowerPoint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prstClr val="white"/>
                </a:solidFill>
              </a:rPr>
              <a:t>Hartmut</a:t>
            </a:r>
            <a:r>
              <a:rPr lang="en-US" dirty="0" smtClean="0">
                <a:solidFill>
                  <a:prstClr val="white"/>
                </a:solidFill>
              </a:rPr>
              <a:t> Abele – TU Wien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74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14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29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14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96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41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64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A2B7-820B-4492-9561-BB85700137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9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5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2531" y="6606001"/>
            <a:ext cx="3740931" cy="251995"/>
          </a:xfrm>
        </p:spPr>
        <p:txBody>
          <a:bodyPr/>
          <a:lstStyle/>
          <a:p>
            <a:r>
              <a:rPr lang="en-US" dirty="0" smtClean="0"/>
              <a:t>High Precision Particle Physics at Low </a:t>
            </a:r>
            <a:r>
              <a:rPr lang="en-US" dirty="0" err="1" smtClean="0"/>
              <a:t>Energires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prstClr val="white"/>
                </a:solidFill>
              </a:rPr>
              <a:t>Hartmut</a:t>
            </a:r>
            <a:r>
              <a:rPr lang="en-US" dirty="0" smtClean="0">
                <a:solidFill>
                  <a:prstClr val="white"/>
                </a:solidFill>
              </a:rPr>
              <a:t> Abele, </a:t>
            </a:r>
            <a:r>
              <a:rPr lang="en-US" dirty="0" err="1" smtClean="0">
                <a:solidFill>
                  <a:prstClr val="white"/>
                </a:solidFill>
              </a:rPr>
              <a:t>Atominstitut</a:t>
            </a:r>
            <a:r>
              <a:rPr lang="en-US" dirty="0" smtClean="0">
                <a:solidFill>
                  <a:prstClr val="white"/>
                </a:solidFill>
              </a:rPr>
              <a:t>, TU Wien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85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098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C2D4-6853-4E3C-AB86-9AF5AEDC84E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2531" y="6606001"/>
            <a:ext cx="3740931" cy="251995"/>
          </a:xfrm>
        </p:spPr>
        <p:txBody>
          <a:bodyPr/>
          <a:lstStyle/>
          <a:p>
            <a:r>
              <a:rPr lang="en-US" dirty="0" smtClean="0"/>
              <a:t>High Precision Particle Physics at Low Energies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prstClr val="white"/>
                </a:solidFill>
              </a:rPr>
              <a:t>Hartmut</a:t>
            </a:r>
            <a:r>
              <a:rPr lang="en-US" dirty="0" smtClean="0">
                <a:solidFill>
                  <a:prstClr val="white"/>
                </a:solidFill>
              </a:rPr>
              <a:t> Abele, </a:t>
            </a:r>
            <a:r>
              <a:rPr lang="en-US" dirty="0" err="1" smtClean="0">
                <a:solidFill>
                  <a:prstClr val="white"/>
                </a:solidFill>
              </a:rPr>
              <a:t>Atominstitut</a:t>
            </a:r>
            <a:r>
              <a:rPr lang="en-US" dirty="0" smtClean="0">
                <a:solidFill>
                  <a:prstClr val="white"/>
                </a:solidFill>
              </a:rPr>
              <a:t>, TU Wien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26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-1"/>
            <a:ext cx="9144000" cy="1338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12971"/>
            <a:ext cx="6400800" cy="58727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Susy</a:t>
            </a:r>
            <a:r>
              <a:rPr lang="en-US" dirty="0" smtClean="0"/>
              <a:t> Showgirl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High Precision – Low Energy</a:t>
            </a: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110067" y="508017"/>
            <a:ext cx="8904814" cy="772939"/>
          </a:xfrm>
          <a:prstGeom prst="roundRect">
            <a:avLst/>
          </a:prstGeom>
          <a:solidFill>
            <a:srgbClr val="261C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1" name="Picture 10" descr="OEAW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7" y="5548581"/>
            <a:ext cx="742950" cy="799234"/>
          </a:xfrm>
          <a:prstGeom prst="rect">
            <a:avLst/>
          </a:prstGeom>
        </p:spPr>
      </p:pic>
      <p:pic>
        <p:nvPicPr>
          <p:cNvPr id="12" name="Picture 11" descr="HEPHY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05" y="5954250"/>
            <a:ext cx="1499465" cy="393565"/>
          </a:xfrm>
          <a:prstGeom prst="rect">
            <a:avLst/>
          </a:prstGeom>
        </p:spPr>
      </p:pic>
      <p:pic>
        <p:nvPicPr>
          <p:cNvPr id="13" name="Picture 12" descr="Pentagon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94" y="3005463"/>
            <a:ext cx="2927213" cy="2769695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 userDrawn="1"/>
        </p:nvSpPr>
        <p:spPr>
          <a:xfrm>
            <a:off x="1371600" y="2132590"/>
            <a:ext cx="6400800" cy="75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0" dirty="0" err="1" smtClean="0">
                <a:solidFill>
                  <a:prstClr val="black"/>
                </a:solidFill>
              </a:rPr>
              <a:t>Atominstitut</a:t>
            </a:r>
            <a:r>
              <a:rPr lang="en-US" b="0" dirty="0" smtClean="0">
                <a:solidFill>
                  <a:prstClr val="black"/>
                </a:solidFill>
              </a:rPr>
              <a:t> – TU Wien</a:t>
            </a:r>
            <a:endParaRPr lang="en-US" b="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01083" y="328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067" y="497451"/>
            <a:ext cx="8904813" cy="783505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Beautiful Presentation using PowerPoint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prstClr val="white"/>
                </a:solidFill>
              </a:rPr>
              <a:t>Hartmut</a:t>
            </a:r>
            <a:r>
              <a:rPr lang="en-US" dirty="0" smtClean="0">
                <a:solidFill>
                  <a:prstClr val="white"/>
                </a:solidFill>
              </a:rPr>
              <a:t> Abele – TU Wien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02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65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59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36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9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130C-A7BF-4710-9117-77862AAC7F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40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73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4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6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2531" y="6606001"/>
            <a:ext cx="3740931" cy="251995"/>
          </a:xfrm>
        </p:spPr>
        <p:txBody>
          <a:bodyPr/>
          <a:lstStyle/>
          <a:p>
            <a:r>
              <a:rPr lang="en-US" dirty="0" smtClean="0"/>
              <a:t>High Precision Particle Physics at Low </a:t>
            </a:r>
            <a:r>
              <a:rPr lang="en-US" dirty="0" err="1" smtClean="0"/>
              <a:t>Energires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prstClr val="white"/>
                </a:solidFill>
              </a:rPr>
              <a:t>Hartmut</a:t>
            </a:r>
            <a:r>
              <a:rPr lang="en-US" dirty="0" smtClean="0">
                <a:solidFill>
                  <a:prstClr val="white"/>
                </a:solidFill>
              </a:rPr>
              <a:t> Abele, </a:t>
            </a:r>
            <a:r>
              <a:rPr lang="en-US" dirty="0" err="1" smtClean="0">
                <a:solidFill>
                  <a:prstClr val="white"/>
                </a:solidFill>
              </a:rPr>
              <a:t>Atominstitut</a:t>
            </a:r>
            <a:r>
              <a:rPr lang="en-US" dirty="0" smtClean="0">
                <a:solidFill>
                  <a:prstClr val="white"/>
                </a:solidFill>
              </a:rPr>
              <a:t>, TU Wien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4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560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C2D4-6853-4E3C-AB86-9AF5AEDC84E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2531" y="6606001"/>
            <a:ext cx="3740931" cy="251995"/>
          </a:xfrm>
        </p:spPr>
        <p:txBody>
          <a:bodyPr/>
          <a:lstStyle/>
          <a:p>
            <a:r>
              <a:rPr lang="en-US" dirty="0" smtClean="0"/>
              <a:t>High Precision Particle Physics at Low Energies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prstClr val="white"/>
                </a:solidFill>
              </a:rPr>
              <a:t>Hartmut</a:t>
            </a:r>
            <a:r>
              <a:rPr lang="en-US" dirty="0" smtClean="0">
                <a:solidFill>
                  <a:prstClr val="white"/>
                </a:solidFill>
              </a:rPr>
              <a:t> Abele, </a:t>
            </a:r>
            <a:r>
              <a:rPr lang="en-US" dirty="0" err="1" smtClean="0">
                <a:solidFill>
                  <a:prstClr val="white"/>
                </a:solidFill>
              </a:rPr>
              <a:t>Atominstitut</a:t>
            </a:r>
            <a:r>
              <a:rPr lang="en-US" dirty="0" smtClean="0">
                <a:solidFill>
                  <a:prstClr val="white"/>
                </a:solidFill>
              </a:rPr>
              <a:t>, TU Wien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3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89D2E-A6D1-4DB9-9F16-DF678456D2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052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C4E54-D771-4B47-B71E-2EB78B81730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774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83623" cy="9285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75C28-AFFF-46E8-AEE8-FB82AEF8855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0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C4DD-2D14-4271-AB84-2165C5800DD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7AD85-D1ED-4728-9591-2C4CF1A3C63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723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-1"/>
            <a:ext cx="9144000" cy="1338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12971"/>
            <a:ext cx="6400800" cy="58727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Susy</a:t>
            </a:r>
            <a:r>
              <a:rPr lang="en-US" dirty="0" smtClean="0"/>
              <a:t> Showgirl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High Precision – Low Energy</a:t>
            </a: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110067" y="508017"/>
            <a:ext cx="8904814" cy="772939"/>
          </a:xfrm>
          <a:prstGeom prst="roundRect">
            <a:avLst/>
          </a:prstGeom>
          <a:solidFill>
            <a:srgbClr val="261C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1" name="Picture 10" descr="OEAW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7" y="5548581"/>
            <a:ext cx="742950" cy="799234"/>
          </a:xfrm>
          <a:prstGeom prst="rect">
            <a:avLst/>
          </a:prstGeom>
        </p:spPr>
      </p:pic>
      <p:pic>
        <p:nvPicPr>
          <p:cNvPr id="12" name="Picture 11" descr="HEPHY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05" y="5954250"/>
            <a:ext cx="1499465" cy="393565"/>
          </a:xfrm>
          <a:prstGeom prst="rect">
            <a:avLst/>
          </a:prstGeom>
        </p:spPr>
      </p:pic>
      <p:pic>
        <p:nvPicPr>
          <p:cNvPr id="13" name="Picture 12" descr="Pentagon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94" y="3005463"/>
            <a:ext cx="2927213" cy="2769695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 userDrawn="1"/>
        </p:nvSpPr>
        <p:spPr>
          <a:xfrm>
            <a:off x="1371600" y="2132590"/>
            <a:ext cx="6400800" cy="75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0" dirty="0" err="1" smtClean="0">
                <a:solidFill>
                  <a:prstClr val="black"/>
                </a:solidFill>
              </a:rPr>
              <a:t>Atominstitut</a:t>
            </a:r>
            <a:r>
              <a:rPr lang="en-US" b="0" dirty="0" smtClean="0">
                <a:solidFill>
                  <a:prstClr val="black"/>
                </a:solidFill>
              </a:rPr>
              <a:t> – TU Wien</a:t>
            </a:r>
            <a:endParaRPr lang="en-US" b="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01083" y="328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067" y="497451"/>
            <a:ext cx="8904813" cy="783505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Beautiful Presentation using PowerPoint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prstClr val="white"/>
                </a:solidFill>
              </a:rPr>
              <a:t>Hartmut</a:t>
            </a:r>
            <a:r>
              <a:rPr lang="en-US" dirty="0" smtClean="0">
                <a:solidFill>
                  <a:prstClr val="white"/>
                </a:solidFill>
              </a:rPr>
              <a:t> Abele – TU Wien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535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082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078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97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11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491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9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6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1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8A0F-A8A7-4C14-8866-BA0AF1E9B02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2531" y="6606001"/>
            <a:ext cx="3740931" cy="251995"/>
          </a:xfrm>
        </p:spPr>
        <p:txBody>
          <a:bodyPr/>
          <a:lstStyle/>
          <a:p>
            <a:r>
              <a:rPr lang="en-US" dirty="0" smtClean="0"/>
              <a:t>High Precision Particle Physics at Low </a:t>
            </a:r>
            <a:r>
              <a:rPr lang="en-US" dirty="0" err="1" smtClean="0"/>
              <a:t>Energires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prstClr val="white"/>
                </a:solidFill>
              </a:rPr>
              <a:t>Hartmut</a:t>
            </a:r>
            <a:r>
              <a:rPr lang="en-US" dirty="0" smtClean="0">
                <a:solidFill>
                  <a:prstClr val="white"/>
                </a:solidFill>
              </a:rPr>
              <a:t> Abele, </a:t>
            </a:r>
            <a:r>
              <a:rPr lang="en-US" dirty="0" err="1" smtClean="0">
                <a:solidFill>
                  <a:prstClr val="white"/>
                </a:solidFill>
              </a:rPr>
              <a:t>Atominstitut</a:t>
            </a:r>
            <a:r>
              <a:rPr lang="en-US" dirty="0" smtClean="0">
                <a:solidFill>
                  <a:prstClr val="white"/>
                </a:solidFill>
              </a:rPr>
              <a:t>, TU Wien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Short title of the Talk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A10E1B-D71E-A849-8C59-0101618C231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Susy Showgirl (Institute of Everything)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398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9A29-4B94-4ED9-B86C-34BABD1BEBE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679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D6F4-4611-4D4F-B0F1-F2D2054CB9B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513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56DA-012E-4AF1-A17C-66336CEC076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316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A2B7-820B-4492-9561-BB85700137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130C-A7BF-4710-9117-77862AAC7F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710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C4DD-2D14-4271-AB84-2165C5800DD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588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8A0F-A8A7-4C14-8866-BA0AF1E9B02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956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A50DA-7720-4E52-92B8-C2617938BEB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5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Hartmut Abele, Technische Universität München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A50DA-7720-4E52-92B8-C2617938BEB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55B4-8232-4CAA-ADA5-AEE59ACEE5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033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324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324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282A6-D426-478B-AAF1-6C7CAC065E9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71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04BC3-A16B-4005-A6DC-DA866365CA8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017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28600" y="152400"/>
            <a:ext cx="8763000" cy="6324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3155-3A26-415D-9848-88C6F4AE693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168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286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8762-D872-4B80-AEA7-60901116A34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146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EF37-E57B-4765-92C0-3125D5DB89E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354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763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28600" y="3924300"/>
            <a:ext cx="8763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3250-9C2B-4E42-89E8-E2B22D8E98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80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3053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2DF94-99A2-459A-9CC7-7498FF756EF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597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9E2F-C460-465B-92A4-E3DD2E962A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270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63FC9-7EFA-4416-ADDC-5D260D0E59F3}" type="datetimeFigureOut">
              <a:rPr lang="fr-FR">
                <a:solidFill>
                  <a:srgbClr val="000066"/>
                </a:solidFill>
              </a:rPr>
              <a:pPr>
                <a:defRPr/>
              </a:pPr>
              <a:t>04/06/2013</a:t>
            </a:fld>
            <a:endParaRPr lang="fr-FR">
              <a:solidFill>
                <a:srgbClr val="0000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14C2-80DE-4692-89DC-B03B52EF1E7A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74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55B4-8232-4CAA-ADA5-AEE59ACEE5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9A29-4B94-4ED9-B86C-34BABD1BEBE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542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D6F4-4611-4D4F-B0F1-F2D2054CB9B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9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56DA-012E-4AF1-A17C-66336CEC076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748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A2B7-820B-4492-9561-BB85700137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877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130C-A7BF-4710-9117-77862AAC7F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055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C4DD-2D14-4271-AB84-2165C5800DD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516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8A0F-A8A7-4C14-8866-BA0AF1E9B02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538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A50DA-7720-4E52-92B8-C2617938BEB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010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55B4-8232-4CAA-ADA5-AEE59ACEE5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912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324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324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Technische Universität München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282A6-D426-478B-AAF1-6C7CAC065E9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26" Type="http://schemas.openxmlformats.org/officeDocument/2006/relationships/slideLayout" Target="../slideLayouts/slideLayout185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80.xml"/><Relationship Id="rId34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5" Type="http://schemas.openxmlformats.org/officeDocument/2006/relationships/slideLayout" Target="../slideLayouts/slideLayout184.xml"/><Relationship Id="rId33" Type="http://schemas.openxmlformats.org/officeDocument/2006/relationships/slideLayout" Target="../slideLayouts/slideLayout192.xml"/><Relationship Id="rId38" Type="http://schemas.openxmlformats.org/officeDocument/2006/relationships/theme" Target="../theme/theme10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79.xml"/><Relationship Id="rId29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24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191.xml"/><Relationship Id="rId37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23" Type="http://schemas.openxmlformats.org/officeDocument/2006/relationships/slideLayout" Target="../slideLayouts/slideLayout182.xml"/><Relationship Id="rId28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69.xml"/><Relationship Id="rId19" Type="http://schemas.openxmlformats.org/officeDocument/2006/relationships/slideLayout" Target="../slideLayouts/slideLayout178.xml"/><Relationship Id="rId31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Relationship Id="rId22" Type="http://schemas.openxmlformats.org/officeDocument/2006/relationships/slideLayout" Target="../slideLayouts/slideLayout181.xml"/><Relationship Id="rId27" Type="http://schemas.openxmlformats.org/officeDocument/2006/relationships/slideLayout" Target="../slideLayouts/slideLayout186.xml"/><Relationship Id="rId30" Type="http://schemas.openxmlformats.org/officeDocument/2006/relationships/slideLayout" Target="../slideLayouts/slideLayout189.xml"/><Relationship Id="rId35" Type="http://schemas.openxmlformats.org/officeDocument/2006/relationships/slideLayout" Target="../slideLayouts/slideLayout19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18" Type="http://schemas.openxmlformats.org/officeDocument/2006/relationships/slideLayout" Target="../slideLayouts/slideLayout214.xml"/><Relationship Id="rId26" Type="http://schemas.openxmlformats.org/officeDocument/2006/relationships/slideLayout" Target="../slideLayouts/slideLayout222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199.xml"/><Relationship Id="rId21" Type="http://schemas.openxmlformats.org/officeDocument/2006/relationships/slideLayout" Target="../slideLayouts/slideLayout217.xml"/><Relationship Id="rId34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13.xml"/><Relationship Id="rId25" Type="http://schemas.openxmlformats.org/officeDocument/2006/relationships/slideLayout" Target="../slideLayouts/slideLayout221.xml"/><Relationship Id="rId33" Type="http://schemas.openxmlformats.org/officeDocument/2006/relationships/slideLayout" Target="../slideLayouts/slideLayout229.xml"/><Relationship Id="rId38" Type="http://schemas.openxmlformats.org/officeDocument/2006/relationships/theme" Target="../theme/theme11.xml"/><Relationship Id="rId2" Type="http://schemas.openxmlformats.org/officeDocument/2006/relationships/slideLayout" Target="../slideLayouts/slideLayout198.xml"/><Relationship Id="rId16" Type="http://schemas.openxmlformats.org/officeDocument/2006/relationships/slideLayout" Target="../slideLayouts/slideLayout212.xml"/><Relationship Id="rId20" Type="http://schemas.openxmlformats.org/officeDocument/2006/relationships/slideLayout" Target="../slideLayouts/slideLayout216.xml"/><Relationship Id="rId29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24" Type="http://schemas.openxmlformats.org/officeDocument/2006/relationships/slideLayout" Target="../slideLayouts/slideLayout220.xml"/><Relationship Id="rId32" Type="http://schemas.openxmlformats.org/officeDocument/2006/relationships/slideLayout" Target="../slideLayouts/slideLayout228.xml"/><Relationship Id="rId37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01.xml"/><Relationship Id="rId15" Type="http://schemas.openxmlformats.org/officeDocument/2006/relationships/slideLayout" Target="../slideLayouts/slideLayout211.xml"/><Relationship Id="rId23" Type="http://schemas.openxmlformats.org/officeDocument/2006/relationships/slideLayout" Target="../slideLayouts/slideLayout219.xml"/><Relationship Id="rId28" Type="http://schemas.openxmlformats.org/officeDocument/2006/relationships/slideLayout" Target="../slideLayouts/slideLayout224.xml"/><Relationship Id="rId36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215.xml"/><Relationship Id="rId31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Relationship Id="rId22" Type="http://schemas.openxmlformats.org/officeDocument/2006/relationships/slideLayout" Target="../slideLayouts/slideLayout218.xml"/><Relationship Id="rId27" Type="http://schemas.openxmlformats.org/officeDocument/2006/relationships/slideLayout" Target="../slideLayouts/slideLayout223.xml"/><Relationship Id="rId30" Type="http://schemas.openxmlformats.org/officeDocument/2006/relationships/slideLayout" Target="../slideLayouts/slideLayout226.xml"/><Relationship Id="rId35" Type="http://schemas.openxmlformats.org/officeDocument/2006/relationships/slideLayout" Target="../slideLayouts/slideLayout2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34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slideLayout" Target="../slideLayouts/slideLayout122.xml"/><Relationship Id="rId38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29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slideLayout" Target="../slideLayouts/slideLayout121.xml"/><Relationship Id="rId37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31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35" Type="http://schemas.openxmlformats.org/officeDocument/2006/relationships/slideLayout" Target="../slideLayouts/slideLayout1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9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257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53188"/>
            <a:ext cx="518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600" b="0" baseline="0">
                <a:solidFill>
                  <a:schemeClr val="bg2"/>
                </a:solidFill>
                <a:effectLst/>
                <a:latin typeface="Arial Rounded MT Bold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Hartmut Abele, Vienna University of Technology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4367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b="0" baseline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31EA06F-6F98-44FA-9AE5-F12CA8A35F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50825" y="6453188"/>
            <a:ext cx="4897438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 b="0" baseline="-25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+mn-cs"/>
            </a:endParaRPr>
          </a:p>
        </p:txBody>
      </p:sp>
      <p:sp>
        <p:nvSpPr>
          <p:cNvPr id="7" name="Rectangle 13"/>
          <p:cNvSpPr/>
          <p:nvPr userDrawn="1"/>
        </p:nvSpPr>
        <p:spPr>
          <a:xfrm>
            <a:off x="0" y="0"/>
            <a:ext cx="9144000" cy="751417"/>
          </a:xfrm>
          <a:prstGeom prst="rect">
            <a:avLst/>
          </a:prstGeom>
          <a:solidFill>
            <a:srgbClr val="261CA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-145504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21" r:id="rId18"/>
    <p:sldLayoutId id="2147483956" r:id="rId19"/>
    <p:sldLayoutId id="2147484161" r:id="rId20"/>
    <p:sldLayoutId id="2147484195" r:id="rId21"/>
    <p:sldLayoutId id="2147484228" r:id="rId22"/>
    <p:sldLayoutId id="2147484246" r:id="rId23"/>
    <p:sldLayoutId id="2147484248" r:id="rId24"/>
    <p:sldLayoutId id="2147484266" r:id="rId25"/>
    <p:sldLayoutId id="2147484364" r:id="rId26"/>
    <p:sldLayoutId id="2147484410" r:id="rId27"/>
    <p:sldLayoutId id="2147484428" r:id="rId28"/>
    <p:sldLayoutId id="2147484465" r:id="rId29"/>
    <p:sldLayoutId id="2147484498" r:id="rId30"/>
    <p:sldLayoutId id="2147484519" r:id="rId31"/>
    <p:sldLayoutId id="2147484545" r:id="rId3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 u="none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Monotype Sorts" charset="2"/>
        <a:buBlip>
          <a:blip r:embed="rId34"/>
        </a:buBlip>
        <a:defRPr kumimoji="1" sz="3000" b="1">
          <a:solidFill>
            <a:schemeClr val="accent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Char char="-"/>
        <a:defRPr kumimoji="1" sz="2000" b="1">
          <a:solidFill>
            <a:schemeClr val="accent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400" b="1">
          <a:solidFill>
            <a:schemeClr val="accent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000" b="1">
          <a:solidFill>
            <a:schemeClr val="accent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000" b="1">
          <a:solidFill>
            <a:schemeClr val="accent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257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53188"/>
            <a:ext cx="518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600" b="0" baseline="0">
                <a:solidFill>
                  <a:schemeClr val="bg2"/>
                </a:solidFill>
                <a:effectLst/>
                <a:latin typeface="Arial Rounded MT Bold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Vienna University of Technology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4367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b="0" baseline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31EA06F-6F98-44FA-9AE5-F12CA8A35F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50825" y="6453188"/>
            <a:ext cx="4897438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13"/>
          <p:cNvSpPr/>
          <p:nvPr userDrawn="1"/>
        </p:nvSpPr>
        <p:spPr>
          <a:xfrm>
            <a:off x="0" y="0"/>
            <a:ext cx="9144000" cy="751417"/>
          </a:xfrm>
          <a:prstGeom prst="rect">
            <a:avLst/>
          </a:prstGeom>
          <a:solidFill>
            <a:srgbClr val="261CA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-145504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66022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  <p:sldLayoutId id="2147485021" r:id="rId12"/>
    <p:sldLayoutId id="2147485022" r:id="rId13"/>
    <p:sldLayoutId id="2147485023" r:id="rId14"/>
    <p:sldLayoutId id="2147485024" r:id="rId15"/>
    <p:sldLayoutId id="2147485025" r:id="rId16"/>
    <p:sldLayoutId id="2147485026" r:id="rId17"/>
    <p:sldLayoutId id="2147485027" r:id="rId18"/>
    <p:sldLayoutId id="2147485028" r:id="rId19"/>
    <p:sldLayoutId id="2147485029" r:id="rId20"/>
    <p:sldLayoutId id="2147485030" r:id="rId21"/>
    <p:sldLayoutId id="2147485031" r:id="rId22"/>
    <p:sldLayoutId id="2147485032" r:id="rId23"/>
    <p:sldLayoutId id="2147485033" r:id="rId24"/>
    <p:sldLayoutId id="2147485034" r:id="rId25"/>
    <p:sldLayoutId id="2147485035" r:id="rId26"/>
    <p:sldLayoutId id="2147485036" r:id="rId27"/>
    <p:sldLayoutId id="2147485037" r:id="rId28"/>
    <p:sldLayoutId id="2147485038" r:id="rId29"/>
    <p:sldLayoutId id="2147485039" r:id="rId30"/>
    <p:sldLayoutId id="2147485040" r:id="rId31"/>
    <p:sldLayoutId id="2147485041" r:id="rId32"/>
    <p:sldLayoutId id="2147485042" r:id="rId33"/>
    <p:sldLayoutId id="2147485043" r:id="rId34"/>
    <p:sldLayoutId id="2147485044" r:id="rId35"/>
    <p:sldLayoutId id="2147485045" r:id="rId36"/>
    <p:sldLayoutId id="2147485046" r:id="rId3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 u="none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Monotype Sorts" charset="2"/>
        <a:buBlip>
          <a:blip r:embed="rId39"/>
        </a:buBlip>
        <a:defRPr kumimoji="1" sz="3000" b="1">
          <a:solidFill>
            <a:schemeClr val="accent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Char char="-"/>
        <a:defRPr kumimoji="1" sz="2000" b="1">
          <a:solidFill>
            <a:schemeClr val="accent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400" b="1">
          <a:solidFill>
            <a:schemeClr val="accent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000" b="1">
          <a:solidFill>
            <a:schemeClr val="accent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000" b="1">
          <a:solidFill>
            <a:schemeClr val="accent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257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53188"/>
            <a:ext cx="518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600" b="0" baseline="0">
                <a:solidFill>
                  <a:schemeClr val="bg2"/>
                </a:solidFill>
                <a:effectLst/>
                <a:latin typeface="Arial Rounded MT Bold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Vienna University of Technology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4367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b="0" baseline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31EA06F-6F98-44FA-9AE5-F12CA8A35F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50825" y="6453188"/>
            <a:ext cx="4897438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13"/>
          <p:cNvSpPr/>
          <p:nvPr userDrawn="1"/>
        </p:nvSpPr>
        <p:spPr>
          <a:xfrm>
            <a:off x="0" y="0"/>
            <a:ext cx="9144000" cy="751417"/>
          </a:xfrm>
          <a:prstGeom prst="rect">
            <a:avLst/>
          </a:prstGeom>
          <a:solidFill>
            <a:srgbClr val="261CA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-145504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676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048" r:id="rId1"/>
    <p:sldLayoutId id="2147485049" r:id="rId2"/>
    <p:sldLayoutId id="2147485050" r:id="rId3"/>
    <p:sldLayoutId id="2147485051" r:id="rId4"/>
    <p:sldLayoutId id="2147485052" r:id="rId5"/>
    <p:sldLayoutId id="2147485053" r:id="rId6"/>
    <p:sldLayoutId id="2147485054" r:id="rId7"/>
    <p:sldLayoutId id="2147485055" r:id="rId8"/>
    <p:sldLayoutId id="2147485056" r:id="rId9"/>
    <p:sldLayoutId id="2147485057" r:id="rId10"/>
    <p:sldLayoutId id="2147485058" r:id="rId11"/>
    <p:sldLayoutId id="2147485059" r:id="rId12"/>
    <p:sldLayoutId id="2147485060" r:id="rId13"/>
    <p:sldLayoutId id="2147485061" r:id="rId14"/>
    <p:sldLayoutId id="2147485062" r:id="rId15"/>
    <p:sldLayoutId id="2147485063" r:id="rId16"/>
    <p:sldLayoutId id="2147485064" r:id="rId17"/>
    <p:sldLayoutId id="2147485065" r:id="rId18"/>
    <p:sldLayoutId id="2147485066" r:id="rId19"/>
    <p:sldLayoutId id="2147485067" r:id="rId20"/>
    <p:sldLayoutId id="2147485068" r:id="rId21"/>
    <p:sldLayoutId id="2147485069" r:id="rId22"/>
    <p:sldLayoutId id="2147485070" r:id="rId23"/>
    <p:sldLayoutId id="2147485071" r:id="rId24"/>
    <p:sldLayoutId id="2147485072" r:id="rId25"/>
    <p:sldLayoutId id="2147485073" r:id="rId26"/>
    <p:sldLayoutId id="2147485074" r:id="rId27"/>
    <p:sldLayoutId id="2147485075" r:id="rId28"/>
    <p:sldLayoutId id="2147485076" r:id="rId29"/>
    <p:sldLayoutId id="2147485077" r:id="rId30"/>
    <p:sldLayoutId id="2147485078" r:id="rId31"/>
    <p:sldLayoutId id="2147485079" r:id="rId32"/>
    <p:sldLayoutId id="2147485080" r:id="rId33"/>
    <p:sldLayoutId id="2147485081" r:id="rId34"/>
    <p:sldLayoutId id="2147485082" r:id="rId35"/>
    <p:sldLayoutId id="2147485083" r:id="rId36"/>
    <p:sldLayoutId id="2147485084" r:id="rId3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 u="none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Monotype Sorts" charset="2"/>
        <a:buBlip>
          <a:blip r:embed="rId39"/>
        </a:buBlip>
        <a:defRPr kumimoji="1" sz="3000" b="1">
          <a:solidFill>
            <a:schemeClr val="accent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Char char="-"/>
        <a:defRPr kumimoji="1" sz="2000" b="1">
          <a:solidFill>
            <a:schemeClr val="accent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400" b="1">
          <a:solidFill>
            <a:schemeClr val="accent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000" b="1">
          <a:solidFill>
            <a:schemeClr val="accent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000" b="1">
          <a:solidFill>
            <a:schemeClr val="accent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257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875" y="6457950"/>
            <a:ext cx="5319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600" baseline="0" dirty="0" smtClean="0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66"/>
                </a:solidFill>
                <a:cs typeface="+mn-cs"/>
              </a:rPr>
              <a:t>Hartmut Abele, </a:t>
            </a:r>
            <a:r>
              <a:rPr lang="en-US" b="0" err="1">
                <a:solidFill>
                  <a:srgbClr val="000066"/>
                </a:solidFill>
                <a:cs typeface="+mn-cs"/>
              </a:rPr>
              <a:t>Atominstitut</a:t>
            </a:r>
            <a:r>
              <a:rPr lang="en-US" b="0">
                <a:solidFill>
                  <a:srgbClr val="000066"/>
                </a:solidFill>
                <a:cs typeface="+mn-cs"/>
              </a:rPr>
              <a:t>, Vienna University of Technology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4367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baseline="0">
                <a:solidFill>
                  <a:srgbClr val="000000"/>
                </a:solidFill>
                <a:effectLst/>
                <a:latin typeface="Arial Unicode MS" pitchFamily="34" charset="-128"/>
              </a:defRPr>
            </a:lvl1pPr>
          </a:lstStyle>
          <a:p>
            <a:pPr>
              <a:defRPr/>
            </a:pPr>
            <a:fld id="{41577109-882E-45DF-82F8-3F0A17EA384A}" type="slidenum">
              <a:rPr lang="en-US" b="0">
                <a:cs typeface="+mn-cs"/>
              </a:rPr>
              <a:pPr>
                <a:defRPr/>
              </a:pPr>
              <a:t>‹N›</a:t>
            </a:fld>
            <a:endParaRPr lang="en-US" b="0">
              <a:cs typeface="+mn-cs"/>
            </a:endParaRPr>
          </a:p>
        </p:txBody>
      </p:sp>
      <p:cxnSp>
        <p:nvCxnSpPr>
          <p:cNvPr id="23558" name="Gerade Verbindung 7"/>
          <p:cNvCxnSpPr>
            <a:cxnSpLocks noChangeShapeType="1"/>
          </p:cNvCxnSpPr>
          <p:nvPr userDrawn="1"/>
        </p:nvCxnSpPr>
        <p:spPr bwMode="auto">
          <a:xfrm>
            <a:off x="71438" y="6499225"/>
            <a:ext cx="5286375" cy="1588"/>
          </a:xfrm>
          <a:prstGeom prst="line">
            <a:avLst/>
          </a:prstGeom>
          <a:noFill/>
          <a:ln w="12700" cap="sq" algn="ctr">
            <a:solidFill>
              <a:srgbClr val="F9230D"/>
            </a:solidFill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51950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Monotype Sorts" charset="2"/>
        <a:buBlip>
          <a:blip r:embed="rId15"/>
        </a:buBlip>
        <a:defRPr kumimoji="1" sz="3000" b="1">
          <a:solidFill>
            <a:srgbClr val="0000CC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Char char="-"/>
        <a:defRPr kumimoji="1" sz="2000" b="1">
          <a:solidFill>
            <a:srgbClr val="0000CC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400" b="1">
          <a:solidFill>
            <a:srgbClr val="0000CC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000" b="1">
          <a:solidFill>
            <a:srgbClr val="0000CC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000" b="1">
          <a:solidFill>
            <a:srgbClr val="0000CC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42025" y="6606002"/>
            <a:ext cx="3101975" cy="251996"/>
          </a:xfrm>
          <a:prstGeom prst="rect">
            <a:avLst/>
          </a:prstGeom>
          <a:solidFill>
            <a:srgbClr val="261C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24002" y="6606002"/>
            <a:ext cx="3059999" cy="251998"/>
          </a:xfrm>
          <a:prstGeom prst="rect">
            <a:avLst/>
          </a:prstGeom>
          <a:solidFill>
            <a:srgbClr val="1B15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002" y="6606005"/>
            <a:ext cx="2895600" cy="2519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latin typeface="Calibri"/>
                <a:cs typeface="+mn-cs"/>
              </a:rPr>
              <a:t>High Precision – Low 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2A10E1B-D71E-A849-8C59-0101618C231A}" type="slidenum">
              <a:rPr lang="en-US" b="0" smtClean="0"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 b="0" dirty="0"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606005"/>
            <a:ext cx="3060700" cy="251995"/>
          </a:xfrm>
          <a:prstGeom prst="rect">
            <a:avLst/>
          </a:prstGeom>
          <a:solidFill>
            <a:srgbClr val="130F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err="1" smtClean="0">
                <a:solidFill>
                  <a:prstClr val="white"/>
                </a:solidFill>
                <a:latin typeface="Calibri"/>
                <a:cs typeface="+mn-cs"/>
              </a:rPr>
              <a:t>Hartmut</a:t>
            </a:r>
            <a:r>
              <a:rPr lang="en-US" b="0" dirty="0" smtClean="0">
                <a:solidFill>
                  <a:prstClr val="white"/>
                </a:solidFill>
                <a:latin typeface="Calibri"/>
                <a:cs typeface="+mn-cs"/>
              </a:rPr>
              <a:t> Abele – TU Wien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751417"/>
          </a:xfrm>
          <a:prstGeom prst="rect">
            <a:avLst/>
          </a:prstGeom>
          <a:solidFill>
            <a:srgbClr val="261CA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667" y="20636"/>
            <a:ext cx="6762750" cy="730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 descr="DK-PI_white.pd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98" y="70457"/>
            <a:ext cx="944034" cy="60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2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8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42025" y="6606002"/>
            <a:ext cx="3101975" cy="251996"/>
          </a:xfrm>
          <a:prstGeom prst="rect">
            <a:avLst/>
          </a:prstGeom>
          <a:solidFill>
            <a:srgbClr val="261C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24002" y="6606002"/>
            <a:ext cx="3059999" cy="251998"/>
          </a:xfrm>
          <a:prstGeom prst="rect">
            <a:avLst/>
          </a:prstGeom>
          <a:solidFill>
            <a:srgbClr val="1B15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002" y="6606005"/>
            <a:ext cx="2895600" cy="2519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latin typeface="Calibri"/>
                <a:cs typeface="+mn-cs"/>
              </a:rPr>
              <a:t>High Precision – Low 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2A10E1B-D71E-A849-8C59-0101618C231A}" type="slidenum">
              <a:rPr lang="en-US" b="0" smtClean="0"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 b="0" dirty="0"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606005"/>
            <a:ext cx="3060700" cy="251995"/>
          </a:xfrm>
          <a:prstGeom prst="rect">
            <a:avLst/>
          </a:prstGeom>
          <a:solidFill>
            <a:srgbClr val="130F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err="1" smtClean="0">
                <a:solidFill>
                  <a:prstClr val="white"/>
                </a:solidFill>
                <a:latin typeface="Calibri"/>
                <a:cs typeface="+mn-cs"/>
              </a:rPr>
              <a:t>Hartmut</a:t>
            </a:r>
            <a:r>
              <a:rPr lang="en-US" b="0" dirty="0" smtClean="0">
                <a:solidFill>
                  <a:prstClr val="white"/>
                </a:solidFill>
                <a:latin typeface="Calibri"/>
                <a:cs typeface="+mn-cs"/>
              </a:rPr>
              <a:t> Abele – TU Wien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751417"/>
          </a:xfrm>
          <a:prstGeom prst="rect">
            <a:avLst/>
          </a:prstGeom>
          <a:solidFill>
            <a:srgbClr val="261CA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667" y="20636"/>
            <a:ext cx="6762750" cy="730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 descr="DK-PI_white.pd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98" y="70457"/>
            <a:ext cx="944034" cy="60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9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  <p:sldLayoutId id="2147484591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apfel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3" y="381000"/>
            <a:ext cx="41116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04163" y="6416675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UM Neue Helvetica 55 Regular" pitchFamily="34" charset="0"/>
              </a:defRPr>
            </a:lvl1pPr>
          </a:lstStyle>
          <a:p>
            <a:pPr>
              <a:defRPr/>
            </a:pPr>
            <a:fld id="{8016CDAE-B8AA-46F9-A0A0-FA1DCF6D766E}" type="slidenum">
              <a:rPr lang="de-DE" b="0">
                <a:solidFill>
                  <a:srgbClr val="000000"/>
                </a:solidFill>
                <a:cs typeface="+mn-cs"/>
              </a:rPr>
              <a:pPr>
                <a:defRPr/>
              </a:pPr>
              <a:t>‹N›</a:t>
            </a:fld>
            <a:endParaRPr lang="de-DE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272" name="Line 8"/>
          <p:cNvSpPr>
            <a:spLocks noChangeShapeType="1"/>
          </p:cNvSpPr>
          <p:nvPr userDrawn="1"/>
        </p:nvSpPr>
        <p:spPr bwMode="auto">
          <a:xfrm>
            <a:off x="301625" y="852488"/>
            <a:ext cx="8847138" cy="0"/>
          </a:xfrm>
          <a:prstGeom prst="line">
            <a:avLst/>
          </a:prstGeom>
          <a:noFill/>
          <a:ln w="25400">
            <a:solidFill>
              <a:srgbClr val="003399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 sz="1600" b="0">
              <a:solidFill>
                <a:srgbClr val="CC0000"/>
              </a:solidFill>
              <a:latin typeface="TUM Neue Helvetica 55 Regular" pitchFamily="34" charset="0"/>
              <a:cs typeface="+mn-cs"/>
            </a:endParaRPr>
          </a:p>
        </p:txBody>
      </p:sp>
      <p:sp>
        <p:nvSpPr>
          <p:cNvPr id="2458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700"/>
            <a:ext cx="76835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555625" y="915988"/>
            <a:ext cx="8593138" cy="0"/>
          </a:xfrm>
          <a:prstGeom prst="line">
            <a:avLst/>
          </a:prstGeom>
          <a:noFill/>
          <a:ln w="25400">
            <a:solidFill>
              <a:srgbClr val="003399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 sz="1600" b="0">
              <a:solidFill>
                <a:srgbClr val="CC0000"/>
              </a:solidFill>
              <a:latin typeface="TUM Neue Helvetica 55 Regular" pitchFamily="34" charset="0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9018588" y="1588"/>
            <a:ext cx="0" cy="6132512"/>
          </a:xfrm>
          <a:prstGeom prst="line">
            <a:avLst/>
          </a:prstGeom>
          <a:noFill/>
          <a:ln w="25400">
            <a:solidFill>
              <a:srgbClr val="003399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 sz="1600" b="0">
              <a:solidFill>
                <a:srgbClr val="CC0000"/>
              </a:solidFill>
              <a:latin typeface="TUM Neue Helvetica 55 Regular" pitchFamily="34" charset="0"/>
              <a:cs typeface="+mn-cs"/>
            </a:endParaRPr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9072563" y="-6350"/>
            <a:ext cx="0" cy="6430963"/>
          </a:xfrm>
          <a:prstGeom prst="line">
            <a:avLst/>
          </a:prstGeom>
          <a:noFill/>
          <a:ln w="25400">
            <a:solidFill>
              <a:srgbClr val="003399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 sz="1600" b="0">
              <a:solidFill>
                <a:srgbClr val="CC0000"/>
              </a:solidFill>
              <a:latin typeface="TUM Neue Helvetica 55 Regular" pitchFamily="34" charset="0"/>
              <a:cs typeface="+mn-cs"/>
            </a:endParaRPr>
          </a:p>
        </p:txBody>
      </p:sp>
      <p:pic>
        <p:nvPicPr>
          <p:cNvPr id="24585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39688"/>
            <a:ext cx="3127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10"/>
          <p:cNvSpPr txBox="1">
            <a:spLocks noChangeArrowheads="1"/>
          </p:cNvSpPr>
          <p:nvPr userDrawn="1"/>
        </p:nvSpPr>
        <p:spPr bwMode="auto">
          <a:xfrm>
            <a:off x="33338" y="6561138"/>
            <a:ext cx="36322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0" dirty="0">
                <a:solidFill>
                  <a:srgbClr val="808080"/>
                </a:solidFill>
                <a:latin typeface="TUM Neue Helvetica 55 Regular" pitchFamily="34" charset="0"/>
                <a:cs typeface="+mn-cs"/>
              </a:rPr>
              <a:t>T. </a:t>
            </a:r>
            <a:r>
              <a:rPr lang="de-DE" b="0" dirty="0" err="1">
                <a:solidFill>
                  <a:srgbClr val="808080"/>
                </a:solidFill>
                <a:latin typeface="TUM Neue Helvetica 55 Regular" pitchFamily="34" charset="0"/>
                <a:cs typeface="+mn-cs"/>
              </a:rPr>
              <a:t>Jenke</a:t>
            </a:r>
            <a:r>
              <a:rPr lang="de-DE" b="0" dirty="0">
                <a:solidFill>
                  <a:srgbClr val="808080"/>
                </a:solidFill>
                <a:latin typeface="TUM Neue Helvetica 55 Regular" pitchFamily="34" charset="0"/>
                <a:cs typeface="+mn-cs"/>
              </a:rPr>
              <a:t>, SPP1491-Treffen 2012, </a:t>
            </a:r>
            <a:r>
              <a:rPr lang="de-DE" b="0" dirty="0" err="1">
                <a:solidFill>
                  <a:srgbClr val="808080"/>
                </a:solidFill>
                <a:latin typeface="TUM Neue Helvetica 55 Regular" pitchFamily="34" charset="0"/>
                <a:cs typeface="+mn-cs"/>
              </a:rPr>
              <a:t>Frauenchiemsee</a:t>
            </a:r>
            <a:endParaRPr lang="de-DE" b="0" dirty="0">
              <a:solidFill>
                <a:srgbClr val="808080"/>
              </a:solidFill>
              <a:latin typeface="TUM Neue Helvetica 55 Regular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37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Cooper Black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Cooper Blac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Cooper Blac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Cooper Blac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Cooper Blac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ooper Blac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ooper Blac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ooper Blac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ooper Blac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42025" y="6606002"/>
            <a:ext cx="3101975" cy="251996"/>
          </a:xfrm>
          <a:prstGeom prst="rect">
            <a:avLst/>
          </a:prstGeom>
          <a:solidFill>
            <a:srgbClr val="261C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24002" y="6606002"/>
            <a:ext cx="3059999" cy="251998"/>
          </a:xfrm>
          <a:prstGeom prst="rect">
            <a:avLst/>
          </a:prstGeom>
          <a:solidFill>
            <a:srgbClr val="1B15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002" y="6606005"/>
            <a:ext cx="2895600" cy="2519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latin typeface="Calibri"/>
              </a:rPr>
              <a:t>High Precision – Low 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732" y="6606005"/>
            <a:ext cx="2133600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2A10E1B-D71E-A849-8C59-0101618C231A}" type="slidenum">
              <a:rPr lang="en-US" b="0" smtClean="0"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 b="0" dirty="0"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606005"/>
            <a:ext cx="3060700" cy="251995"/>
          </a:xfrm>
          <a:prstGeom prst="rect">
            <a:avLst/>
          </a:prstGeom>
          <a:solidFill>
            <a:srgbClr val="130F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err="1" smtClean="0">
                <a:solidFill>
                  <a:prstClr val="white"/>
                </a:solidFill>
                <a:latin typeface="Calibri"/>
              </a:rPr>
              <a:t>Hartmut</a:t>
            </a:r>
            <a:r>
              <a:rPr lang="en-US" b="0" dirty="0" smtClean="0">
                <a:solidFill>
                  <a:prstClr val="white"/>
                </a:solidFill>
                <a:latin typeface="Calibri"/>
              </a:rPr>
              <a:t> Abele – TU Wien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751417"/>
          </a:xfrm>
          <a:prstGeom prst="rect">
            <a:avLst/>
          </a:prstGeom>
          <a:solidFill>
            <a:srgbClr val="261CA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667" y="20636"/>
            <a:ext cx="6762750" cy="730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 descr="DK-PI_white.pd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98" y="70457"/>
            <a:ext cx="944034" cy="60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5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257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53188"/>
            <a:ext cx="518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600" b="0" baseline="0">
                <a:solidFill>
                  <a:schemeClr val="bg2"/>
                </a:solidFill>
                <a:effectLst/>
                <a:latin typeface="Arial Rounded MT Bold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Vienna University of Technology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4367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b="0" baseline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31EA06F-6F98-44FA-9AE5-F12CA8A35F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50825" y="6453188"/>
            <a:ext cx="4897438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178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  <p:sldLayoutId id="2147484790" r:id="rId11"/>
    <p:sldLayoutId id="2147484791" r:id="rId12"/>
    <p:sldLayoutId id="2147484792" r:id="rId13"/>
    <p:sldLayoutId id="2147484793" r:id="rId14"/>
    <p:sldLayoutId id="2147484794" r:id="rId15"/>
    <p:sldLayoutId id="2147484795" r:id="rId16"/>
    <p:sldLayoutId id="2147484796" r:id="rId17"/>
    <p:sldLayoutId id="2147484797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Monotype Sorts" charset="2"/>
        <a:buBlip>
          <a:blip r:embed="rId20"/>
        </a:buBlip>
        <a:defRPr kumimoji="1" sz="3000" b="1">
          <a:solidFill>
            <a:schemeClr val="accent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Char char="-"/>
        <a:defRPr kumimoji="1" sz="2000" b="1">
          <a:solidFill>
            <a:schemeClr val="accent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400" b="1">
          <a:solidFill>
            <a:schemeClr val="accent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000" b="1">
          <a:solidFill>
            <a:schemeClr val="accent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000" b="1">
          <a:solidFill>
            <a:schemeClr val="accent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257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53188"/>
            <a:ext cx="518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600" b="0" baseline="0">
                <a:solidFill>
                  <a:schemeClr val="bg2"/>
                </a:solidFill>
                <a:effectLst/>
                <a:latin typeface="Arial Rounded MT Bold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66"/>
                </a:solidFill>
              </a:rPr>
              <a:t>Hartmut Abele, Vienna University of Technology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4367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b="0" baseline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31EA06F-6F98-44FA-9AE5-F12CA8A35F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50825" y="6453188"/>
            <a:ext cx="4897438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13"/>
          <p:cNvSpPr/>
          <p:nvPr userDrawn="1"/>
        </p:nvSpPr>
        <p:spPr>
          <a:xfrm>
            <a:off x="0" y="0"/>
            <a:ext cx="9144000" cy="751417"/>
          </a:xfrm>
          <a:prstGeom prst="rect">
            <a:avLst/>
          </a:prstGeom>
          <a:solidFill>
            <a:srgbClr val="261CA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-145504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8903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80" r:id="rId1"/>
    <p:sldLayoutId id="2147484881" r:id="rId2"/>
    <p:sldLayoutId id="2147484882" r:id="rId3"/>
    <p:sldLayoutId id="2147484883" r:id="rId4"/>
    <p:sldLayoutId id="2147484884" r:id="rId5"/>
    <p:sldLayoutId id="2147484885" r:id="rId6"/>
    <p:sldLayoutId id="2147484886" r:id="rId7"/>
    <p:sldLayoutId id="2147484887" r:id="rId8"/>
    <p:sldLayoutId id="2147484888" r:id="rId9"/>
    <p:sldLayoutId id="2147484889" r:id="rId10"/>
    <p:sldLayoutId id="2147484890" r:id="rId11"/>
    <p:sldLayoutId id="2147484891" r:id="rId12"/>
    <p:sldLayoutId id="2147484892" r:id="rId13"/>
    <p:sldLayoutId id="2147484893" r:id="rId14"/>
    <p:sldLayoutId id="2147484894" r:id="rId15"/>
    <p:sldLayoutId id="2147484895" r:id="rId16"/>
    <p:sldLayoutId id="2147484896" r:id="rId17"/>
    <p:sldLayoutId id="2147484897" r:id="rId18"/>
    <p:sldLayoutId id="2147484898" r:id="rId19"/>
    <p:sldLayoutId id="2147484899" r:id="rId20"/>
    <p:sldLayoutId id="2147484900" r:id="rId21"/>
    <p:sldLayoutId id="2147484901" r:id="rId22"/>
    <p:sldLayoutId id="2147484902" r:id="rId23"/>
    <p:sldLayoutId id="2147484903" r:id="rId24"/>
    <p:sldLayoutId id="2147484904" r:id="rId25"/>
    <p:sldLayoutId id="2147484905" r:id="rId26"/>
    <p:sldLayoutId id="2147484906" r:id="rId27"/>
    <p:sldLayoutId id="2147484907" r:id="rId28"/>
    <p:sldLayoutId id="2147484908" r:id="rId29"/>
    <p:sldLayoutId id="2147484909" r:id="rId30"/>
    <p:sldLayoutId id="2147484910" r:id="rId31"/>
    <p:sldLayoutId id="2147484911" r:id="rId32"/>
    <p:sldLayoutId id="2147484912" r:id="rId33"/>
    <p:sldLayoutId id="2147484913" r:id="rId34"/>
    <p:sldLayoutId id="2147484914" r:id="rId35"/>
    <p:sldLayoutId id="2147484915" r:id="rId36"/>
    <p:sldLayoutId id="2147484916" r:id="rId3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 u="none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Monotype Sorts" charset="2"/>
        <a:buBlip>
          <a:blip r:embed="rId39"/>
        </a:buBlip>
        <a:defRPr kumimoji="1" sz="3000" b="1">
          <a:solidFill>
            <a:schemeClr val="accent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Char char="-"/>
        <a:defRPr kumimoji="1" sz="2000" b="1">
          <a:solidFill>
            <a:schemeClr val="accent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400" b="1">
          <a:solidFill>
            <a:schemeClr val="accent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000" b="1">
          <a:solidFill>
            <a:schemeClr val="accent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000" b="1">
          <a:solidFill>
            <a:schemeClr val="accent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257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53188"/>
            <a:ext cx="518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600" baseline="0">
                <a:solidFill>
                  <a:schemeClr val="bg2"/>
                </a:solidFill>
                <a:effectLst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66"/>
                </a:solidFill>
                <a:latin typeface="Arial Rounded MT Bold" pitchFamily="34" charset="0"/>
              </a:rPr>
              <a:t>Hartmut Abele, Technische Universität München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4367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baseline="0">
                <a:solidFill>
                  <a:srgbClr val="000000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0094E8D-C01C-4AB5-B368-DF50A9A084BE}" type="slidenum">
              <a:rPr lang="en-US" b="0"/>
              <a:pPr>
                <a:defRPr/>
              </a:pPr>
              <a:t>‹N›</a:t>
            </a:fld>
            <a:endParaRPr lang="en-US" b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50825" y="6453188"/>
            <a:ext cx="4897438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107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18" r:id="rId1"/>
    <p:sldLayoutId id="2147484919" r:id="rId2"/>
    <p:sldLayoutId id="2147484920" r:id="rId3"/>
    <p:sldLayoutId id="2147484921" r:id="rId4"/>
    <p:sldLayoutId id="2147484922" r:id="rId5"/>
    <p:sldLayoutId id="2147484923" r:id="rId6"/>
    <p:sldLayoutId id="2147484924" r:id="rId7"/>
    <p:sldLayoutId id="2147484925" r:id="rId8"/>
    <p:sldLayoutId id="2147484926" r:id="rId9"/>
    <p:sldLayoutId id="2147484927" r:id="rId10"/>
    <p:sldLayoutId id="2147484928" r:id="rId11"/>
    <p:sldLayoutId id="2147484929" r:id="rId12"/>
    <p:sldLayoutId id="2147484930" r:id="rId13"/>
    <p:sldLayoutId id="2147484931" r:id="rId14"/>
    <p:sldLayoutId id="2147484932" r:id="rId15"/>
    <p:sldLayoutId id="2147484933" r:id="rId16"/>
    <p:sldLayoutId id="2147484934" r:id="rId17"/>
    <p:sldLayoutId id="2147484935" r:id="rId18"/>
    <p:sldLayoutId id="2147484936" r:id="rId19"/>
    <p:sldLayoutId id="2147484937" r:id="rId2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Monotype Sorts"/>
        <a:buBlip>
          <a:blip r:embed="rId22"/>
        </a:buBlip>
        <a:defRPr kumimoji="1" sz="3000" b="1">
          <a:solidFill>
            <a:schemeClr val="accent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Char char="-"/>
        <a:defRPr kumimoji="1" sz="2000" b="1">
          <a:solidFill>
            <a:schemeClr val="accent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400" b="1">
          <a:solidFill>
            <a:schemeClr val="accent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000" b="1">
          <a:solidFill>
            <a:schemeClr val="accent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000" b="1">
          <a:solidFill>
            <a:schemeClr val="accent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257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844" y="6457994"/>
            <a:ext cx="5319720" cy="40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600" baseline="0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en-US" b="0" dirty="0" smtClean="0">
                <a:solidFill>
                  <a:srgbClr val="000066"/>
                </a:solidFill>
              </a:rPr>
              <a:t>Hartmut Abele, </a:t>
            </a:r>
            <a:r>
              <a:rPr lang="en-US" b="0" dirty="0" err="1" smtClean="0">
                <a:solidFill>
                  <a:srgbClr val="000066"/>
                </a:solidFill>
              </a:rPr>
              <a:t>Atominstitut</a:t>
            </a:r>
            <a:r>
              <a:rPr lang="en-US" b="0" dirty="0" smtClean="0">
                <a:solidFill>
                  <a:srgbClr val="000066"/>
                </a:solidFill>
              </a:rPr>
              <a:t>, Vienna University of Technology</a:t>
            </a:r>
            <a:endParaRPr lang="en-US" b="0" dirty="0">
              <a:solidFill>
                <a:srgbClr val="000066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4367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baseline="0">
                <a:solidFill>
                  <a:srgbClr val="000000"/>
                </a:solidFill>
                <a:effectLst/>
                <a:latin typeface="Arial Unicode MS" pitchFamily="34" charset="-128"/>
              </a:defRPr>
            </a:lvl1pPr>
          </a:lstStyle>
          <a:p>
            <a:pPr>
              <a:defRPr/>
            </a:pPr>
            <a:fld id="{D193A72E-4A2B-4EB9-9E61-3337F00F7123}" type="slidenum">
              <a:rPr lang="en-US" b="0"/>
              <a:pPr>
                <a:defRPr/>
              </a:pPr>
              <a:t>‹N›</a:t>
            </a:fld>
            <a:endParaRPr lang="en-US" b="0"/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1438" y="6499246"/>
            <a:ext cx="528638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9230D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3592400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71" r:id="rId1"/>
    <p:sldLayoutId id="2147484972" r:id="rId2"/>
    <p:sldLayoutId id="2147484973" r:id="rId3"/>
    <p:sldLayoutId id="2147484974" r:id="rId4"/>
    <p:sldLayoutId id="2147484975" r:id="rId5"/>
    <p:sldLayoutId id="2147484976" r:id="rId6"/>
    <p:sldLayoutId id="2147484977" r:id="rId7"/>
    <p:sldLayoutId id="2147484978" r:id="rId8"/>
    <p:sldLayoutId id="2147484979" r:id="rId9"/>
    <p:sldLayoutId id="2147484980" r:id="rId10"/>
    <p:sldLayoutId id="2147484981" r:id="rId11"/>
    <p:sldLayoutId id="2147484982" r:id="rId12"/>
    <p:sldLayoutId id="2147484983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 u="sng">
          <a:solidFill>
            <a:srgbClr val="0000CC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Monotype Sorts"/>
        <a:buBlip>
          <a:blip r:embed="rId15"/>
        </a:buBlip>
        <a:defRPr kumimoji="1" sz="3000" b="1">
          <a:solidFill>
            <a:srgbClr val="0000CC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Char char="-"/>
        <a:defRPr kumimoji="1" sz="2000" b="1">
          <a:solidFill>
            <a:srgbClr val="0000CC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400" b="1">
          <a:solidFill>
            <a:srgbClr val="0000CC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000" b="1">
          <a:solidFill>
            <a:srgbClr val="0000CC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sz="2000" b="1">
          <a:solidFill>
            <a:srgbClr val="0000CC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kumimoji="1" b="1">
          <a:solidFill>
            <a:schemeClr val="accent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36.wmf"/><Relationship Id="rId10" Type="http://schemas.openxmlformats.org/officeDocument/2006/relationships/image" Target="../media/image38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5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png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12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emf"/><Relationship Id="rId11" Type="http://schemas.openxmlformats.org/officeDocument/2006/relationships/image" Target="../media/image61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59.e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6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8.pn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3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72.png"/><Relationship Id="rId5" Type="http://schemas.openxmlformats.org/officeDocument/2006/relationships/image" Target="../media/image70.png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8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emf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30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emf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2.wmf"/><Relationship Id="rId10" Type="http://schemas.openxmlformats.org/officeDocument/2006/relationships/image" Target="../media/image34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4146" y="439688"/>
            <a:ext cx="8892480" cy="1981200"/>
          </a:xfrm>
        </p:spPr>
        <p:txBody>
          <a:bodyPr lIns="92075" tIns="46038" rIns="92075" bIns="46038" anchor="ctr"/>
          <a:lstStyle/>
          <a:p>
            <a:r>
              <a:rPr lang="en-GB" u="none" dirty="0" smtClean="0"/>
              <a:t/>
            </a:r>
            <a:br>
              <a:rPr lang="en-GB" u="none" dirty="0" smtClean="0"/>
            </a:br>
            <a:r>
              <a:rPr lang="en-GB" sz="4000" u="none" dirty="0" smtClean="0">
                <a:solidFill>
                  <a:srgbClr val="0000CC"/>
                </a:solidFill>
              </a:rPr>
              <a:t> </a:t>
            </a:r>
            <a:br>
              <a:rPr lang="en-GB" sz="4000" u="none" dirty="0" smtClean="0">
                <a:solidFill>
                  <a:srgbClr val="0000CC"/>
                </a:solidFill>
              </a:rPr>
            </a:br>
            <a:r>
              <a:rPr lang="en-GB" sz="4000" dirty="0">
                <a:solidFill>
                  <a:srgbClr val="0000CC"/>
                </a:solidFill>
              </a:rPr>
              <a:t>High Precision Experiments </a:t>
            </a:r>
            <a:r>
              <a:rPr lang="en-GB" sz="4000" dirty="0" smtClean="0">
                <a:solidFill>
                  <a:srgbClr val="0000CC"/>
                </a:solidFill>
              </a:rPr>
              <a:t/>
            </a:r>
            <a:br>
              <a:rPr lang="en-GB" sz="4000" dirty="0" smtClean="0">
                <a:solidFill>
                  <a:srgbClr val="0000CC"/>
                </a:solidFill>
              </a:rPr>
            </a:br>
            <a:r>
              <a:rPr lang="en-GB" sz="4000" dirty="0" smtClean="0">
                <a:solidFill>
                  <a:srgbClr val="0000CC"/>
                </a:solidFill>
              </a:rPr>
              <a:t>with </a:t>
            </a:r>
            <a:r>
              <a:rPr lang="en-GB" sz="4000" dirty="0">
                <a:solidFill>
                  <a:srgbClr val="0000CC"/>
                </a:solidFill>
              </a:rPr>
              <a:t>Cold and Ultra-Cold </a:t>
            </a:r>
            <a:r>
              <a:rPr lang="en-GB" sz="4000" dirty="0" smtClean="0">
                <a:solidFill>
                  <a:srgbClr val="0000CC"/>
                </a:solidFill>
              </a:rPr>
              <a:t>Neutrons</a:t>
            </a:r>
            <a:r>
              <a:rPr lang="en-GB" u="none" dirty="0" smtClean="0">
                <a:solidFill>
                  <a:srgbClr val="0000CC"/>
                </a:solidFill>
                <a:latin typeface="Arial" pitchFamily="34" charset="0"/>
              </a:rPr>
              <a:t/>
            </a:r>
            <a:br>
              <a:rPr lang="en-GB" u="none" dirty="0" smtClean="0">
                <a:solidFill>
                  <a:srgbClr val="0000CC"/>
                </a:solidFill>
                <a:latin typeface="Arial" pitchFamily="34" charset="0"/>
              </a:rPr>
            </a:br>
            <a:r>
              <a:rPr lang="de-DE" sz="2400" u="none" dirty="0" smtClean="0">
                <a:latin typeface="Arial" pitchFamily="34" charset="0"/>
              </a:rPr>
              <a:t> </a:t>
            </a:r>
            <a:br>
              <a:rPr lang="de-DE" sz="2400" u="none" dirty="0" smtClean="0">
                <a:latin typeface="Arial" pitchFamily="34" charset="0"/>
              </a:rPr>
            </a:br>
            <a:r>
              <a:rPr lang="en-US" sz="1400" b="0" dirty="0" smtClean="0">
                <a:latin typeface="AdLib BT"/>
              </a:rPr>
              <a:t/>
            </a:r>
            <a:br>
              <a:rPr lang="en-US" sz="1400" b="0" dirty="0" smtClean="0">
                <a:latin typeface="AdLib BT"/>
              </a:rPr>
            </a:br>
            <a:r>
              <a:rPr lang="en-US" sz="1400" b="0" dirty="0" smtClean="0">
                <a:latin typeface="AdLib BT"/>
              </a:rPr>
              <a:t> 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251520" y="5253757"/>
            <a:ext cx="5112568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3200" b="0" dirty="0">
                <a:solidFill>
                  <a:srgbClr val="0000CC"/>
                </a:solidFill>
                <a:latin typeface="Calibri" pitchFamily="34" charset="0"/>
              </a:rPr>
              <a:t>Hartmut Abele</a:t>
            </a:r>
          </a:p>
          <a:p>
            <a:pPr eaLnBrk="0" hangingPunct="0"/>
            <a:r>
              <a:rPr lang="en-US" sz="2800" b="0" dirty="0" smtClean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INPC 2013, 3 June  2013</a:t>
            </a:r>
            <a:endParaRPr lang="en-US" sz="2800" b="0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0"/>
            <a:ext cx="737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GB" sz="4000" i="1" kern="0" dirty="0" err="1" smtClean="0">
                <a:solidFill>
                  <a:srgbClr val="FFC000"/>
                </a:solidFill>
                <a:latin typeface="Calibri" pitchFamily="34" charset="0"/>
                <a:ea typeface="+mj-ea"/>
                <a:cs typeface="+mj-cs"/>
              </a:rPr>
              <a:t>q</a:t>
            </a:r>
            <a:r>
              <a:rPr kumimoji="1" lang="en-GB" sz="4000" kern="0" dirty="0" err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Bounce</a:t>
            </a:r>
            <a:r>
              <a:rPr kumimoji="1" lang="en-GB" sz="4000" kern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- and PERC-Collaboration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-1718071" y="4598181"/>
            <a:ext cx="1296988" cy="0"/>
          </a:xfrm>
          <a:prstGeom prst="line">
            <a:avLst/>
          </a:prstGeom>
          <a:noFill/>
          <a:ln w="57150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de-DE" b="0" baseline="-2500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-1718071" y="3029731"/>
            <a:ext cx="1296988" cy="0"/>
          </a:xfrm>
          <a:prstGeom prst="line">
            <a:avLst/>
          </a:prstGeom>
          <a:noFill/>
          <a:ln w="57150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de-DE" b="0" baseline="-2500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-1260648" y="4455306"/>
            <a:ext cx="287338" cy="2889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b="0" baseline="-25000">
              <a:solidFill>
                <a:srgbClr val="FF3300"/>
              </a:solidFill>
              <a:latin typeface="Arial Rounded MT Bold" pitchFamily="34" charset="0"/>
            </a:endParaRPr>
          </a:p>
        </p:txBody>
      </p:sp>
      <p:sp>
        <p:nvSpPr>
          <p:cNvPr id="10" name="Datumsplatzhalter 3"/>
          <p:cNvSpPr txBox="1">
            <a:spLocks/>
          </p:cNvSpPr>
          <p:nvPr/>
        </p:nvSpPr>
        <p:spPr bwMode="auto">
          <a:xfrm>
            <a:off x="-3492896" y="4387043"/>
            <a:ext cx="16430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80808"/>
                </a:solidFill>
                <a:latin typeface="Arial Rounded MT Bold" pitchFamily="34" charset="0"/>
              </a:rPr>
              <a:t>|1 &gt; 1.4 </a:t>
            </a:r>
            <a:r>
              <a:rPr lang="en-US" sz="1600" b="0" dirty="0" err="1">
                <a:solidFill>
                  <a:srgbClr val="080808"/>
                </a:solidFill>
                <a:latin typeface="Arial Rounded MT Bold" pitchFamily="34" charset="0"/>
              </a:rPr>
              <a:t>peV</a:t>
            </a:r>
            <a:endParaRPr lang="en-US" sz="1600" b="0" dirty="0">
              <a:solidFill>
                <a:srgbClr val="080808"/>
              </a:solidFill>
              <a:latin typeface="Arial Rounded MT Bold" pitchFamily="34" charset="0"/>
            </a:endParaRPr>
          </a:p>
        </p:txBody>
      </p:sp>
      <p:sp>
        <p:nvSpPr>
          <p:cNvPr id="11" name="Datumsplatzhalter 3"/>
          <p:cNvSpPr txBox="1">
            <a:spLocks/>
          </p:cNvSpPr>
          <p:nvPr/>
        </p:nvSpPr>
        <p:spPr bwMode="auto">
          <a:xfrm>
            <a:off x="-3492896" y="2815418"/>
            <a:ext cx="16430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80808"/>
                </a:solidFill>
                <a:latin typeface="Arial Rounded MT Bold" pitchFamily="34" charset="0"/>
              </a:rPr>
              <a:t>|3 &gt; 3.32 </a:t>
            </a:r>
            <a:r>
              <a:rPr lang="en-US" sz="1600" b="0" dirty="0" err="1">
                <a:solidFill>
                  <a:srgbClr val="080808"/>
                </a:solidFill>
                <a:latin typeface="Arial Rounded MT Bold" pitchFamily="34" charset="0"/>
              </a:rPr>
              <a:t>peV</a:t>
            </a:r>
            <a:endParaRPr lang="en-US" sz="1600" b="0" dirty="0">
              <a:solidFill>
                <a:srgbClr val="080808"/>
              </a:solidFill>
              <a:latin typeface="Arial Rounded MT Bold" pitchFamily="34" charset="0"/>
            </a:endParaRPr>
          </a:p>
        </p:txBody>
      </p:sp>
      <p:cxnSp>
        <p:nvCxnSpPr>
          <p:cNvPr id="12" name="Gerade Verbindung mit Pfeil 11"/>
          <p:cNvCxnSpPr>
            <a:cxnSpLocks noChangeShapeType="1"/>
          </p:cNvCxnSpPr>
          <p:nvPr/>
        </p:nvCxnSpPr>
        <p:spPr bwMode="auto">
          <a:xfrm rot="5400000" flipH="1" flipV="1">
            <a:off x="-1636315" y="3816337"/>
            <a:ext cx="1000125" cy="1588"/>
          </a:xfrm>
          <a:prstGeom prst="straightConnector1">
            <a:avLst/>
          </a:prstGeom>
          <a:noFill/>
          <a:ln w="57150" cap="sq" algn="ctr">
            <a:solidFill>
              <a:srgbClr val="F9230D"/>
            </a:solidFill>
            <a:round/>
            <a:headEnd type="none" w="sm" len="sm"/>
            <a:tailEnd type="arrow" w="med" len="med"/>
          </a:ln>
        </p:spPr>
      </p:cxn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-1278333" y="2886856"/>
            <a:ext cx="287337" cy="2889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b="0" baseline="-25000">
              <a:solidFill>
                <a:srgbClr val="FF3300"/>
              </a:solidFill>
              <a:latin typeface="Arial Rounded MT Bold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-1909564" y="2420888"/>
            <a:ext cx="1296988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 b="0" baseline="-25000">
              <a:solidFill>
                <a:srgbClr val="000000"/>
              </a:solidFill>
              <a:latin typeface="Arial Rounded MT Bold" pitchFamily="34" charset="0"/>
            </a:endParaRPr>
          </a:p>
        </p:txBody>
      </p:sp>
      <p:pic>
        <p:nvPicPr>
          <p:cNvPr id="15" name="Picture 5" descr="strin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707583" y="5685234"/>
            <a:ext cx="62865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8" descr="betadec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2754183"/>
            <a:ext cx="4535488" cy="23876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</p:pic>
      <p:pic>
        <p:nvPicPr>
          <p:cNvPr id="10813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08" y="2328732"/>
            <a:ext cx="3040999" cy="407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4" descr="apf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3816675"/>
            <a:ext cx="432048" cy="47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187624" y="4246563"/>
            <a:ext cx="1665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baseline="0" dirty="0">
                <a:solidFill>
                  <a:srgbClr val="663300"/>
                </a:solidFill>
                <a:latin typeface="Calibri" pitchFamily="34" charset="0"/>
              </a:rPr>
              <a:t>a, A, B, C</a:t>
            </a:r>
            <a:endParaRPr lang="en-GB" sz="3200" b="1" baseline="0" dirty="0">
              <a:solidFill>
                <a:srgbClr val="6633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93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228600" y="-171400"/>
            <a:ext cx="8763000" cy="838200"/>
          </a:xfrm>
        </p:spPr>
        <p:txBody>
          <a:bodyPr/>
          <a:lstStyle/>
          <a:p>
            <a:r>
              <a:rPr lang="de-DE" dirty="0" smtClean="0"/>
              <a:t>Neutrons </a:t>
            </a:r>
            <a:r>
              <a:rPr lang="de-DE" dirty="0" err="1" smtClean="0"/>
              <a:t>test</a:t>
            </a:r>
            <a:r>
              <a:rPr lang="de-DE" dirty="0" smtClean="0"/>
              <a:t> Newton</a:t>
            </a:r>
          </a:p>
        </p:txBody>
      </p:sp>
      <p:sp>
        <p:nvSpPr>
          <p:cNvPr id="5124" name="Inhaltsplatzhalter 2"/>
          <p:cNvSpPr>
            <a:spLocks noGrp="1"/>
          </p:cNvSpPr>
          <p:nvPr>
            <p:ph idx="1"/>
          </p:nvPr>
        </p:nvSpPr>
        <p:spPr>
          <a:xfrm flipH="1">
            <a:off x="4429125" y="1124744"/>
            <a:ext cx="2928938" cy="5257800"/>
          </a:xfrm>
        </p:spPr>
        <p:txBody>
          <a:bodyPr/>
          <a:lstStyle/>
          <a:p>
            <a:r>
              <a:rPr lang="de-DE" dirty="0" err="1" smtClean="0"/>
              <a:t>Strength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a</a:t>
            </a:r>
          </a:p>
          <a:p>
            <a:r>
              <a:rPr lang="de-DE" dirty="0" smtClean="0"/>
              <a:t>Range </a:t>
            </a:r>
            <a:r>
              <a:rPr lang="de-DE" dirty="0" smtClean="0">
                <a:latin typeface="Symbol" pitchFamily="18" charset="2"/>
              </a:rPr>
              <a:t>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739FBA-7355-442F-958A-7D05106625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4956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018799"/>
              </p:ext>
            </p:extLst>
          </p:nvPr>
        </p:nvGraphicFramePr>
        <p:xfrm>
          <a:off x="444125" y="1357949"/>
          <a:ext cx="37084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19" name="Equation" r:id="rId4" imgW="1968480" imgH="355320" progId="Equation.DSMT4">
                  <p:embed/>
                </p:oleObj>
              </mc:Choice>
              <mc:Fallback>
                <p:oleObj name="Equation" r:id="rId4" imgW="19684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25" y="1357949"/>
                        <a:ext cx="3708400" cy="7524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nhaltsplatzhalter 5" descr="FigPh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5499" y="800100"/>
            <a:ext cx="2233613" cy="2628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333551"/>
              </p:ext>
            </p:extLst>
          </p:nvPr>
        </p:nvGraphicFramePr>
        <p:xfrm>
          <a:off x="395536" y="4797152"/>
          <a:ext cx="189071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20" name="Equation" r:id="rId7" imgW="787320" imgH="228600" progId="Equation.DSMT4">
                  <p:embed/>
                </p:oleObj>
              </mc:Choice>
              <mc:Fallback>
                <p:oleObj name="Equation" r:id="rId7" imgW="787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797152"/>
                        <a:ext cx="1890713" cy="5730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/>
        </p:nvSpPr>
        <p:spPr>
          <a:xfrm>
            <a:off x="251520" y="2636912"/>
            <a:ext cx="8343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dirty="0" smtClean="0">
                <a:solidFill>
                  <a:srgbClr val="000066"/>
                </a:solidFill>
              </a:rPr>
              <a:t>For a neutron </a:t>
            </a:r>
            <a:r>
              <a:rPr lang="en-GB" sz="2400" b="0" dirty="0">
                <a:solidFill>
                  <a:srgbClr val="000066"/>
                </a:solidFill>
              </a:rPr>
              <a:t>with mass </a:t>
            </a:r>
            <a:r>
              <a:rPr lang="en-GB" sz="2400" b="0" dirty="0" err="1">
                <a:solidFill>
                  <a:srgbClr val="000066"/>
                </a:solidFill>
              </a:rPr>
              <a:t>m</a:t>
            </a:r>
            <a:r>
              <a:rPr lang="en-GB" sz="2400" b="0" baseline="-25000" dirty="0" err="1">
                <a:solidFill>
                  <a:srgbClr val="000066"/>
                </a:solidFill>
              </a:rPr>
              <a:t>n</a:t>
            </a:r>
            <a:r>
              <a:rPr lang="en-GB" sz="2400" b="0" dirty="0">
                <a:solidFill>
                  <a:srgbClr val="000066"/>
                </a:solidFill>
              </a:rPr>
              <a:t>, </a:t>
            </a:r>
            <a:endParaRPr lang="en-GB" sz="2400" b="0" dirty="0" smtClean="0">
              <a:solidFill>
                <a:srgbClr val="000066"/>
              </a:solidFill>
            </a:endParaRPr>
          </a:p>
          <a:p>
            <a:r>
              <a:rPr lang="en-GB" sz="2400" b="0" dirty="0" smtClean="0">
                <a:solidFill>
                  <a:srgbClr val="000066"/>
                </a:solidFill>
              </a:rPr>
              <a:t>gravitational </a:t>
            </a:r>
            <a:r>
              <a:rPr lang="en-GB" sz="2400" b="0" dirty="0">
                <a:solidFill>
                  <a:srgbClr val="000066"/>
                </a:solidFill>
              </a:rPr>
              <a:t>constant G, </a:t>
            </a:r>
            <a:endParaRPr lang="en-GB" sz="2400" b="0" dirty="0" smtClean="0">
              <a:solidFill>
                <a:srgbClr val="000066"/>
              </a:solidFill>
            </a:endParaRPr>
          </a:p>
          <a:p>
            <a:r>
              <a:rPr lang="en-GB" sz="2400" b="0" dirty="0" smtClean="0">
                <a:solidFill>
                  <a:srgbClr val="000066"/>
                </a:solidFill>
              </a:rPr>
              <a:t>mass </a:t>
            </a:r>
            <a:r>
              <a:rPr lang="en-GB" sz="2400" b="0" dirty="0" err="1">
                <a:solidFill>
                  <a:srgbClr val="000066"/>
                </a:solidFill>
              </a:rPr>
              <a:t>m</a:t>
            </a:r>
            <a:r>
              <a:rPr lang="en-GB" sz="2400" b="0" baseline="-25000" dirty="0" err="1">
                <a:solidFill>
                  <a:srgbClr val="000066"/>
                </a:solidFill>
              </a:rPr>
              <a:t>E</a:t>
            </a:r>
            <a:r>
              <a:rPr lang="en-GB" sz="2400" b="0" dirty="0">
                <a:solidFill>
                  <a:srgbClr val="000066"/>
                </a:solidFill>
              </a:rPr>
              <a:t> and density </a:t>
            </a:r>
            <a:r>
              <a:rPr lang="en-GB" sz="2400" b="0" dirty="0" smtClean="0">
                <a:solidFill>
                  <a:srgbClr val="000066"/>
                </a:solidFill>
                <a:sym typeface="Symbol"/>
              </a:rPr>
              <a:t></a:t>
            </a:r>
            <a:r>
              <a:rPr lang="en-GB" sz="2400" b="0" dirty="0" smtClean="0">
                <a:solidFill>
                  <a:srgbClr val="000066"/>
                </a:solidFill>
              </a:rPr>
              <a:t> </a:t>
            </a:r>
            <a:r>
              <a:rPr lang="en-GB" sz="2400" b="0" dirty="0">
                <a:solidFill>
                  <a:srgbClr val="000066"/>
                </a:solidFill>
              </a:rPr>
              <a:t>of the </a:t>
            </a:r>
            <a:r>
              <a:rPr lang="en-GB" sz="2400" b="0" dirty="0" smtClean="0">
                <a:solidFill>
                  <a:srgbClr val="000066"/>
                </a:solidFill>
              </a:rPr>
              <a:t>earth </a:t>
            </a:r>
            <a:r>
              <a:rPr lang="en-GB" sz="2400" b="0" dirty="0">
                <a:solidFill>
                  <a:srgbClr val="000066"/>
                </a:solidFill>
              </a:rPr>
              <a:t>with radius R</a:t>
            </a:r>
            <a:r>
              <a:rPr lang="en-GB" sz="2400" b="0" baseline="-25000" dirty="0">
                <a:solidFill>
                  <a:srgbClr val="000066"/>
                </a:solidFill>
              </a:rPr>
              <a:t>E</a:t>
            </a:r>
            <a:r>
              <a:rPr lang="en-GB" sz="2400" b="0" dirty="0">
                <a:solidFill>
                  <a:srgbClr val="000066"/>
                </a:solidFill>
              </a:rPr>
              <a:t> </a:t>
            </a:r>
            <a:endParaRPr lang="en-GB" sz="2400" b="0" dirty="0" smtClean="0">
              <a:solidFill>
                <a:srgbClr val="000066"/>
              </a:solidFill>
            </a:endParaRPr>
          </a:p>
          <a:p>
            <a:r>
              <a:rPr lang="en-GB" sz="2400" b="0" dirty="0" smtClean="0">
                <a:solidFill>
                  <a:srgbClr val="000066"/>
                </a:solidFill>
              </a:rPr>
              <a:t>(</a:t>
            </a:r>
            <a:r>
              <a:rPr lang="en-GB" sz="2400" b="0" dirty="0">
                <a:solidFill>
                  <a:srgbClr val="000066"/>
                </a:solidFill>
              </a:rPr>
              <a:t>r = R</a:t>
            </a:r>
            <a:r>
              <a:rPr lang="en-GB" sz="2400" b="0" baseline="-25000" dirty="0">
                <a:solidFill>
                  <a:srgbClr val="000066"/>
                </a:solidFill>
              </a:rPr>
              <a:t>E</a:t>
            </a:r>
            <a:r>
              <a:rPr lang="en-GB" sz="2400" b="0" dirty="0">
                <a:solidFill>
                  <a:srgbClr val="000066"/>
                </a:solidFill>
              </a:rPr>
              <a:t> + z), </a:t>
            </a:r>
            <a:endParaRPr lang="en-GB" sz="2400" b="0" dirty="0" smtClean="0">
              <a:solidFill>
                <a:srgbClr val="000066"/>
              </a:solidFill>
            </a:endParaRPr>
          </a:p>
          <a:p>
            <a:r>
              <a:rPr lang="en-GB" sz="2400" b="0" dirty="0" smtClean="0">
                <a:solidFill>
                  <a:srgbClr val="000066"/>
                </a:solidFill>
              </a:rPr>
              <a:t>V(r) </a:t>
            </a:r>
            <a:r>
              <a:rPr lang="en-GB" sz="2400" b="0" dirty="0">
                <a:solidFill>
                  <a:srgbClr val="000066"/>
                </a:solidFill>
              </a:rPr>
              <a:t>is usually approximated by</a:t>
            </a:r>
            <a:endParaRPr lang="en-GB" sz="2400" dirty="0">
              <a:solidFill>
                <a:srgbClr val="000066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12832"/>
              </p:ext>
            </p:extLst>
          </p:nvPr>
        </p:nvGraphicFramePr>
        <p:xfrm>
          <a:off x="395536" y="5661248"/>
          <a:ext cx="688975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21" name="Equation" r:id="rId9" imgW="2869920" imgH="241200" progId="Equation.DSMT4">
                  <p:embed/>
                </p:oleObj>
              </mc:Choice>
              <mc:Fallback>
                <p:oleObj name="Equation" r:id="rId9" imgW="286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661248"/>
                        <a:ext cx="6889750" cy="6048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25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i="1" dirty="0" err="1" smtClean="0">
                <a:solidFill>
                  <a:srgbClr val="FF9900"/>
                </a:solidFill>
              </a:rPr>
              <a:t>Discoveries</a:t>
            </a:r>
            <a:r>
              <a:rPr lang="de-AT" i="1" dirty="0" smtClean="0">
                <a:solidFill>
                  <a:srgbClr val="FF9900"/>
                </a:solidFill>
              </a:rPr>
              <a:t>: </a:t>
            </a:r>
            <a:r>
              <a:rPr lang="de-AT" dirty="0" err="1"/>
              <a:t>t</a:t>
            </a:r>
            <a:r>
              <a:rPr lang="de-AT" dirty="0" err="1" smtClean="0"/>
              <a:t>he</a:t>
            </a:r>
            <a:r>
              <a:rPr lang="de-AT" dirty="0" smtClean="0"/>
              <a:t> </a:t>
            </a:r>
            <a:r>
              <a:rPr lang="de-AT" dirty="0" err="1" smtClean="0"/>
              <a:t>dark</a:t>
            </a:r>
            <a:r>
              <a:rPr lang="de-AT" dirty="0" smtClean="0"/>
              <a:t> </a:t>
            </a:r>
            <a:r>
              <a:rPr lang="de-AT" dirty="0" err="1" smtClean="0"/>
              <a:t>universe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 err="1" smtClean="0"/>
              <a:t>Spectroscopy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Gravity</a:t>
            </a:r>
          </a:p>
          <a:p>
            <a:pPr lvl="1"/>
            <a:r>
              <a:rPr lang="de-AT" dirty="0" err="1" smtClean="0"/>
              <a:t>It</a:t>
            </a:r>
            <a:r>
              <a:rPr lang="de-AT" dirty="0" smtClean="0"/>
              <a:t> </a:t>
            </a:r>
            <a:r>
              <a:rPr lang="de-AT" dirty="0" err="1" smtClean="0"/>
              <a:t>does</a:t>
            </a:r>
            <a:r>
              <a:rPr lang="de-AT" dirty="0" smtClean="0"/>
              <a:t> </a:t>
            </a:r>
            <a:r>
              <a:rPr lang="de-AT" dirty="0"/>
              <a:t>not </a:t>
            </a:r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dirty="0" err="1"/>
              <a:t>electromagnetic</a:t>
            </a:r>
            <a:r>
              <a:rPr lang="de-AT" dirty="0"/>
              <a:t> </a:t>
            </a:r>
            <a:r>
              <a:rPr lang="de-AT" dirty="0" err="1" smtClean="0"/>
              <a:t>forces</a:t>
            </a:r>
            <a:endParaRPr lang="de-AT" dirty="0" smtClean="0"/>
          </a:p>
          <a:p>
            <a:pPr lvl="1"/>
            <a:r>
              <a:rPr lang="de-AT" dirty="0" err="1" smtClean="0"/>
              <a:t>It</a:t>
            </a:r>
            <a:r>
              <a:rPr lang="de-AT" dirty="0" smtClean="0"/>
              <a:t> </a:t>
            </a:r>
            <a:r>
              <a:rPr lang="de-AT" dirty="0" err="1" smtClean="0"/>
              <a:t>does</a:t>
            </a:r>
            <a:r>
              <a:rPr lang="de-AT" dirty="0" smtClean="0"/>
              <a:t> </a:t>
            </a:r>
            <a:r>
              <a:rPr lang="de-AT" dirty="0"/>
              <a:t>not </a:t>
            </a:r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dirty="0" err="1"/>
              <a:t>coupling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em</a:t>
            </a:r>
            <a:r>
              <a:rPr lang="de-AT" dirty="0"/>
              <a:t> Potential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 err="1" smtClean="0"/>
              <a:t>Hyothetical</a:t>
            </a:r>
            <a:r>
              <a:rPr lang="de-AT" dirty="0" smtClean="0"/>
              <a:t> </a:t>
            </a:r>
            <a:r>
              <a:rPr lang="de-AT" dirty="0" err="1" smtClean="0"/>
              <a:t>gravity-like</a:t>
            </a:r>
            <a:r>
              <a:rPr lang="de-AT" dirty="0" smtClean="0"/>
              <a:t> </a:t>
            </a:r>
            <a:r>
              <a:rPr lang="de-AT" dirty="0" err="1" smtClean="0"/>
              <a:t>forces</a:t>
            </a:r>
            <a:endParaRPr lang="de-AT" dirty="0" smtClean="0"/>
          </a:p>
          <a:p>
            <a:pPr lvl="1"/>
            <a:r>
              <a:rPr lang="de-AT" dirty="0" err="1" smtClean="0"/>
              <a:t>Axions</a:t>
            </a:r>
            <a:r>
              <a:rPr lang="de-AT" dirty="0" smtClean="0"/>
              <a:t>?</a:t>
            </a:r>
          </a:p>
          <a:p>
            <a:pPr lvl="1"/>
            <a:r>
              <a:rPr lang="de-AT" dirty="0" err="1" smtClean="0"/>
              <a:t>Chameleons</a:t>
            </a:r>
            <a:r>
              <a:rPr lang="de-AT" dirty="0" smtClean="0"/>
              <a:t>?</a:t>
            </a:r>
          </a:p>
          <a:p>
            <a:pPr lvl="1"/>
            <a:endParaRPr lang="de-AT" b="0" dirty="0"/>
          </a:p>
          <a:p>
            <a:pPr lvl="1"/>
            <a:endParaRPr lang="de-AT" b="0" dirty="0" smtClean="0"/>
          </a:p>
          <a:p>
            <a:pPr lvl="1"/>
            <a:endParaRPr lang="de-AT" b="0" dirty="0"/>
          </a:p>
          <a:p>
            <a:pPr lvl="1"/>
            <a:endParaRPr lang="de-AT" b="0" dirty="0" smtClean="0"/>
          </a:p>
          <a:p>
            <a:pPr lvl="1"/>
            <a:endParaRPr lang="en-GB" b="0" dirty="0"/>
          </a:p>
          <a:p>
            <a:r>
              <a:rPr lang="en-GB" dirty="0"/>
              <a:t>constraint on any possible new interaction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056DA-012E-4AF1-A17C-66336CEC07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13" y="3055654"/>
            <a:ext cx="2564879" cy="247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868144" y="3645024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err="1" smtClean="0">
                <a:solidFill>
                  <a:srgbClr val="FF9900"/>
                </a:solidFill>
              </a:rPr>
              <a:t>Axion</a:t>
            </a:r>
            <a:r>
              <a:rPr lang="de-AT" sz="2000" dirty="0" smtClean="0">
                <a:solidFill>
                  <a:srgbClr val="FF9900"/>
                </a:solidFill>
              </a:rPr>
              <a:t> </a:t>
            </a:r>
            <a:endParaRPr lang="en-GB" sz="2000" dirty="0">
              <a:solidFill>
                <a:srgbClr val="FF99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55576" y="5832773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 smtClean="0">
                <a:solidFill>
                  <a:srgbClr val="FF9900"/>
                </a:solidFill>
              </a:rPr>
              <a:t>Sensitivity</a:t>
            </a:r>
            <a:r>
              <a:rPr lang="de-AT" sz="2400" dirty="0" smtClean="0">
                <a:solidFill>
                  <a:srgbClr val="FF9900"/>
                </a:solidFill>
              </a:rPr>
              <a:t>: 10</a:t>
            </a:r>
            <a:r>
              <a:rPr lang="de-AT" sz="2400" baseline="30000" dirty="0" smtClean="0">
                <a:solidFill>
                  <a:srgbClr val="FF9900"/>
                </a:solidFill>
              </a:rPr>
              <a:t>-14</a:t>
            </a:r>
            <a:r>
              <a:rPr lang="de-AT" sz="2400" dirty="0" smtClean="0">
                <a:solidFill>
                  <a:srgbClr val="FF9900"/>
                </a:solidFill>
              </a:rPr>
              <a:t> eV </a:t>
            </a:r>
            <a:r>
              <a:rPr lang="de-AT" sz="2400" dirty="0" err="1" smtClean="0">
                <a:solidFill>
                  <a:srgbClr val="FF9900"/>
                </a:solidFill>
              </a:rPr>
              <a:t>Scale</a:t>
            </a:r>
            <a:endParaRPr lang="en-GB" sz="2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8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Cosmological</a:t>
            </a:r>
            <a:r>
              <a:rPr lang="de-AT" dirty="0" smtClean="0"/>
              <a:t> Parameters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Hartmut Abele, TU Wien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543675"/>
            <a:ext cx="457200" cy="304800"/>
          </a:xfrm>
          <a:prstGeom prst="rect">
            <a:avLst/>
          </a:prstGeom>
        </p:spPr>
        <p:txBody>
          <a:bodyPr/>
          <a:lstStyle/>
          <a:p>
            <a:fld id="{170468C1-3F64-4227-BC13-45FD229E7C2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2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66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1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228600" y="-171400"/>
            <a:ext cx="8763000" cy="838200"/>
          </a:xfrm>
        </p:spPr>
        <p:txBody>
          <a:bodyPr/>
          <a:lstStyle/>
          <a:p>
            <a:r>
              <a:rPr lang="de-DE" dirty="0" smtClean="0"/>
              <a:t>Neutrons </a:t>
            </a:r>
            <a:r>
              <a:rPr lang="de-DE" dirty="0" err="1" smtClean="0"/>
              <a:t>test</a:t>
            </a:r>
            <a:r>
              <a:rPr lang="de-DE" dirty="0" smtClean="0"/>
              <a:t> Newton</a:t>
            </a:r>
          </a:p>
        </p:txBody>
      </p:sp>
      <p:sp>
        <p:nvSpPr>
          <p:cNvPr id="5124" name="Inhaltsplatzhalter 2"/>
          <p:cNvSpPr>
            <a:spLocks noGrp="1"/>
          </p:cNvSpPr>
          <p:nvPr>
            <p:ph idx="1"/>
          </p:nvPr>
        </p:nvSpPr>
        <p:spPr>
          <a:xfrm flipH="1">
            <a:off x="4429125" y="1124744"/>
            <a:ext cx="2928938" cy="5257800"/>
          </a:xfrm>
        </p:spPr>
        <p:txBody>
          <a:bodyPr/>
          <a:lstStyle/>
          <a:p>
            <a:r>
              <a:rPr lang="de-DE" dirty="0" err="1" smtClean="0"/>
              <a:t>Strength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a</a:t>
            </a:r>
          </a:p>
          <a:p>
            <a:r>
              <a:rPr lang="de-DE" dirty="0" smtClean="0"/>
              <a:t>Range </a:t>
            </a:r>
            <a:r>
              <a:rPr lang="de-DE" dirty="0" smtClean="0">
                <a:latin typeface="Symbol" pitchFamily="18" charset="2"/>
              </a:rPr>
              <a:t>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739FBA-7355-442F-958A-7D05106625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495620" name="Object 10"/>
          <p:cNvGraphicFramePr>
            <a:graphicFrameLocks noChangeAspect="1"/>
          </p:cNvGraphicFramePr>
          <p:nvPr/>
        </p:nvGraphicFramePr>
        <p:xfrm>
          <a:off x="428625" y="1357313"/>
          <a:ext cx="37084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397" name="Equation" r:id="rId4" imgW="1968480" imgH="355320" progId="Equation.DSMT4">
                  <p:embed/>
                </p:oleObj>
              </mc:Choice>
              <mc:Fallback>
                <p:oleObj name="Equation" r:id="rId4" imgW="19684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357313"/>
                        <a:ext cx="3708400" cy="7524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 bwMode="auto">
          <a:xfrm>
            <a:off x="296387" y="6385892"/>
            <a:ext cx="795869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eaLnBrk="0" hangingPunct="0">
              <a:defRPr/>
            </a:pPr>
            <a:r>
              <a:rPr kumimoji="1" lang="de-DE" sz="3600" u="sng" kern="0" dirty="0" err="1">
                <a:solidFill>
                  <a:srgbClr val="0000CC"/>
                </a:solidFill>
                <a:latin typeface="Calibri" pitchFamily="34" charset="0"/>
              </a:rPr>
              <a:t>Hypothetical</a:t>
            </a:r>
            <a:r>
              <a:rPr kumimoji="1" lang="de-DE" sz="3600" u="sng" kern="0" dirty="0">
                <a:solidFill>
                  <a:srgbClr val="0000CC"/>
                </a:solidFill>
                <a:latin typeface="Calibri" pitchFamily="34" charset="0"/>
              </a:rPr>
              <a:t> Gravity </a:t>
            </a:r>
            <a:r>
              <a:rPr kumimoji="1" lang="de-DE" sz="3600" u="sng" kern="0" dirty="0" err="1">
                <a:solidFill>
                  <a:srgbClr val="0000CC"/>
                </a:solidFill>
                <a:latin typeface="Calibri" pitchFamily="34" charset="0"/>
              </a:rPr>
              <a:t>Like</a:t>
            </a:r>
            <a:r>
              <a:rPr kumimoji="1" lang="de-DE" sz="3600" u="sng" kern="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kumimoji="1" lang="de-DE" sz="3600" u="sng" kern="0" dirty="0" smtClean="0">
                <a:solidFill>
                  <a:srgbClr val="0000CC"/>
                </a:solidFill>
                <a:latin typeface="Calibri" pitchFamily="34" charset="0"/>
              </a:rPr>
              <a:t>Forces</a:t>
            </a:r>
          </a:p>
          <a:p>
            <a:pPr eaLnBrk="0" hangingPunct="0">
              <a:defRPr/>
            </a:pPr>
            <a:endParaRPr kumimoji="1" lang="de-DE" sz="1800" b="0" kern="0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en-GB" sz="180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Extra Dimensions: </a:t>
            </a:r>
            <a:endParaRPr lang="en-GB" sz="1800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en-GB" sz="1800" b="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1800" b="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string and </a:t>
            </a:r>
            <a:r>
              <a:rPr lang="en-GB" sz="1800" b="0" i="1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GB" sz="1800" b="0" i="1" baseline="-25000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GB" sz="1800" b="0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-brane</a:t>
            </a:r>
            <a:r>
              <a:rPr lang="en-GB" sz="1800" b="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theories predict the existence of extra space-time dimensions </a:t>
            </a:r>
            <a:endParaRPr lang="en-GB" sz="1800" b="0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en-GB" sz="180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Infinite-Volume Extra Dimensions: </a:t>
            </a:r>
            <a:r>
              <a:rPr lang="en-GB" sz="1800" b="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Randall </a:t>
            </a:r>
            <a:r>
              <a:rPr lang="en-GB" sz="1800" b="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GB" sz="1800" b="0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Sundrum</a:t>
            </a:r>
            <a:r>
              <a:rPr lang="en-GB" sz="1800" b="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1800" b="0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en-GB" sz="180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Exchange Forces </a:t>
            </a:r>
            <a:r>
              <a:rPr lang="en-GB" sz="1800" b="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from n</a:t>
            </a:r>
            <a:r>
              <a:rPr lang="en-GB" sz="1800" b="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ew </a:t>
            </a:r>
            <a:r>
              <a:rPr lang="en-GB" sz="1800" b="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Bosons: </a:t>
            </a:r>
            <a:r>
              <a:rPr lang="en-GB" sz="1800" b="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GB" sz="1800" b="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deviation from the ISL can be induced by the exchange of new (pseudo)scalar and (pseudo)vector </a:t>
            </a:r>
            <a:r>
              <a:rPr lang="en-GB" sz="1800" b="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bosons</a:t>
            </a:r>
          </a:p>
          <a:p>
            <a:pPr marL="742950" lvl="1" indent="-285750" eaLnBrk="0" hangingPunct="0">
              <a:buFont typeface="Arial" pitchFamily="34" charset="0"/>
              <a:buChar char="•"/>
              <a:defRPr/>
            </a:pPr>
            <a:r>
              <a:rPr lang="en-GB" sz="1800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Axion</a:t>
            </a:r>
            <a:r>
              <a:rPr lang="en-GB" sz="18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-   -   -   -   -   -   -   -   -   -   -   -   -   -   -   -   -   -   -   </a:t>
            </a:r>
            <a:r>
              <a:rPr kumimoji="1" lang="de-AT" sz="1800" kern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→ </a:t>
            </a:r>
            <a:r>
              <a:rPr kumimoji="1" lang="de-AT" sz="1800" kern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/>
              </a:rPr>
              <a:t>0.2 µm &lt;  </a:t>
            </a:r>
            <a:r>
              <a:rPr kumimoji="1" lang="de-AT" sz="1800" kern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/>
              </a:rPr>
              <a:t>&lt; </a:t>
            </a:r>
            <a:r>
              <a:rPr kumimoji="1" lang="de-AT" sz="1800" kern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/>
              </a:rPr>
              <a:t>0.2 cm</a:t>
            </a:r>
          </a:p>
          <a:p>
            <a:pPr marL="742950" lvl="1" indent="-285750" eaLnBrk="0" hangingPunct="0"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Scalar </a:t>
            </a:r>
            <a:r>
              <a:rPr lang="en-GB" sz="180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boson. Cosmological </a:t>
            </a:r>
            <a:r>
              <a:rPr lang="en-GB" sz="18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consideration </a:t>
            </a:r>
          </a:p>
          <a:p>
            <a:pPr marL="742950" lvl="1" indent="-285750" eaLnBrk="0" hangingPunct="0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Bosons from Hidden </a:t>
            </a:r>
            <a:r>
              <a:rPr lang="en-GB" sz="1800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Supersymmetric</a:t>
            </a:r>
            <a:r>
              <a:rPr lang="en-GB" sz="180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Sectors</a:t>
            </a:r>
          </a:p>
          <a:p>
            <a:pPr marL="742950" lvl="1" indent="-285750" eaLnBrk="0" hangingPunct="0">
              <a:buFont typeface="Arial" pitchFamily="34" charset="0"/>
              <a:buChar char="•"/>
              <a:defRPr/>
            </a:pPr>
            <a:r>
              <a:rPr kumimoji="1" lang="de-AT" sz="1800" kern="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Gauge  </a:t>
            </a:r>
            <a:r>
              <a:rPr kumimoji="1" lang="de-AT" sz="1800" kern="0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fields</a:t>
            </a:r>
            <a:r>
              <a:rPr kumimoji="1" lang="de-AT" sz="1800" kern="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kumimoji="1" lang="de-AT" sz="1800" kern="0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kumimoji="1" lang="de-AT" sz="1800" kern="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de-AT" sz="1800" kern="0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bulk</a:t>
            </a:r>
            <a:r>
              <a:rPr kumimoji="1" lang="de-AT" sz="1800" kern="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(ADD, PRD 1999) -   -   -   -   </a:t>
            </a:r>
            <a:r>
              <a:rPr kumimoji="1" lang="de-AT" sz="1800" kern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→10</a:t>
            </a:r>
            <a:r>
              <a:rPr kumimoji="1" lang="de-AT" sz="1800" kern="0" baseline="30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kumimoji="1" lang="de-AT" sz="1800" kern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&lt; </a:t>
            </a:r>
            <a:r>
              <a:rPr kumimoji="1" lang="de-AT" sz="1800" kern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/>
              </a:rPr>
              <a:t> &lt; </a:t>
            </a:r>
            <a:r>
              <a:rPr kumimoji="1" lang="de-AT" sz="1800" kern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10</a:t>
            </a:r>
            <a:r>
              <a:rPr kumimoji="1" lang="de-AT" sz="1800" kern="0" baseline="30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9</a:t>
            </a:r>
            <a:endParaRPr kumimoji="1" lang="de-AT" sz="1800" kern="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kumimoji="1" lang="de-AT" sz="1800" kern="0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Supersymmetric</a:t>
            </a:r>
            <a:r>
              <a:rPr kumimoji="1" lang="de-AT" sz="1800" kern="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large Extra </a:t>
            </a:r>
            <a:r>
              <a:rPr kumimoji="1" lang="de-AT" sz="1800" kern="0" dirty="0" err="1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Dimensions</a:t>
            </a:r>
            <a:r>
              <a:rPr kumimoji="1" lang="de-AT" sz="1800" kern="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(B.&amp; C.) -   -   -   -     </a:t>
            </a:r>
            <a:r>
              <a:rPr kumimoji="1" lang="de-AT" sz="1800" kern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→ </a:t>
            </a:r>
            <a:r>
              <a:rPr kumimoji="1" lang="de-AT" sz="1800" kern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/>
              </a:rPr>
              <a:t> &lt; </a:t>
            </a:r>
            <a:r>
              <a:rPr kumimoji="1" lang="de-AT" sz="1800" kern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10</a:t>
            </a:r>
            <a:r>
              <a:rPr kumimoji="1" lang="de-AT" sz="1800" kern="0" baseline="30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6</a:t>
            </a:r>
          </a:p>
          <a:p>
            <a:pPr eaLnBrk="0" hangingPunct="0">
              <a:defRPr/>
            </a:pPr>
            <a:r>
              <a:rPr kumimoji="1" lang="de-AT" sz="1800" kern="0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Chameleon</a:t>
            </a:r>
            <a:r>
              <a:rPr kumimoji="1" lang="de-AT" sz="1800" kern="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de-AT" sz="1800" kern="0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fields</a:t>
            </a:r>
            <a:r>
              <a:rPr kumimoji="1" lang="de-AT" sz="1800" kern="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-</a:t>
            </a:r>
            <a:endParaRPr kumimoji="1" lang="de-DE" sz="1800" kern="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571500" indent="-571500" eaLnBrk="0" hangingPunct="0">
              <a:buFont typeface="Arial" pitchFamily="34" charset="0"/>
              <a:buChar char="•"/>
              <a:defRPr/>
            </a:pPr>
            <a:endParaRPr kumimoji="1" lang="de-DE" sz="3600" u="sng" kern="0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8" name="Inhaltsplatzhalter 5" descr="FigPh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5499" y="800100"/>
            <a:ext cx="2233613" cy="2628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97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de-AT" dirty="0" err="1" smtClean="0"/>
              <a:t>Chameleon</a:t>
            </a:r>
            <a:r>
              <a:rPr lang="de-AT" dirty="0" smtClean="0"/>
              <a:t> </a:t>
            </a:r>
            <a:r>
              <a:rPr lang="de-AT" dirty="0" err="1" smtClean="0"/>
              <a:t>fields</a:t>
            </a:r>
            <a:r>
              <a:rPr lang="de-AT" dirty="0" smtClean="0"/>
              <a:t>, </a:t>
            </a:r>
            <a:r>
              <a:rPr lang="de-AT" dirty="0" err="1" smtClean="0"/>
              <a:t>Brax</a:t>
            </a:r>
            <a:r>
              <a:rPr lang="de-AT" dirty="0" smtClean="0"/>
              <a:t> et al. </a:t>
            </a:r>
            <a:r>
              <a:rPr lang="de-AT" sz="1800" dirty="0" smtClean="0"/>
              <a:t>PR</a:t>
            </a:r>
            <a:r>
              <a:rPr lang="en-GB" sz="1800" dirty="0"/>
              <a:t>D </a:t>
            </a:r>
            <a:r>
              <a:rPr lang="en-GB" sz="1800" b="1" dirty="0"/>
              <a:t>70, </a:t>
            </a:r>
            <a:r>
              <a:rPr lang="en-GB" sz="1800" dirty="0"/>
              <a:t>123518 (2004</a:t>
            </a:r>
            <a:r>
              <a:rPr lang="en-GB" sz="1800" dirty="0" smtClean="0"/>
              <a:t>)</a:t>
            </a:r>
            <a:endParaRPr lang="de-AT" dirty="0" smtClean="0"/>
          </a:p>
          <a:p>
            <a:r>
              <a:rPr lang="de-AT" dirty="0" smtClean="0"/>
              <a:t>2 Parameters </a:t>
            </a:r>
            <a:r>
              <a:rPr lang="de-AT" dirty="0" smtClean="0">
                <a:sym typeface="Symbol"/>
              </a:rPr>
              <a:t>, n</a:t>
            </a:r>
            <a:r>
              <a:rPr lang="de-AT" dirty="0" smtClean="0"/>
              <a:t> </a:t>
            </a:r>
            <a:endParaRPr lang="en-GB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Dark </a:t>
            </a:r>
            <a:r>
              <a:rPr lang="de-AT" dirty="0" err="1" smtClean="0"/>
              <a:t>Energy</a:t>
            </a:r>
            <a:r>
              <a:rPr lang="de-AT" dirty="0" smtClean="0"/>
              <a:t> – </a:t>
            </a:r>
            <a:r>
              <a:rPr lang="de-AT" dirty="0" err="1" smtClean="0"/>
              <a:t>Scalar</a:t>
            </a:r>
            <a:r>
              <a:rPr lang="de-AT" dirty="0" smtClean="0"/>
              <a:t> Fields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E75E4-8495-494C-B440-1365AF556E3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12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994718"/>
            <a:ext cx="52959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37" y="3179185"/>
            <a:ext cx="29432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94718"/>
            <a:ext cx="4392488" cy="427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3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28600" y="1219200"/>
            <a:ext cx="4343400" cy="5257800"/>
          </a:xfrm>
        </p:spPr>
        <p:txBody>
          <a:bodyPr/>
          <a:lstStyle/>
          <a:p>
            <a:r>
              <a:rPr lang="de-AT" dirty="0" err="1" smtClean="0"/>
              <a:t>Bounds</a:t>
            </a:r>
            <a:r>
              <a:rPr lang="de-AT" dirty="0" smtClean="0"/>
              <a:t> on </a:t>
            </a:r>
            <a:r>
              <a:rPr lang="de-AT" dirty="0" err="1" smtClean="0"/>
              <a:t>coupling</a:t>
            </a:r>
            <a:r>
              <a:rPr lang="de-AT" dirty="0" smtClean="0"/>
              <a:t> </a:t>
            </a:r>
            <a:r>
              <a:rPr lang="de-AT" i="1" dirty="0" smtClean="0">
                <a:solidFill>
                  <a:srgbClr val="FF9900"/>
                </a:solidFill>
                <a:sym typeface="Symbol"/>
              </a:rPr>
              <a:t></a:t>
            </a:r>
          </a:p>
          <a:p>
            <a:pPr lvl="1"/>
            <a:r>
              <a:rPr lang="de-AT" dirty="0" err="1" smtClean="0">
                <a:solidFill>
                  <a:srgbClr val="0000CC"/>
                </a:solidFill>
                <a:sym typeface="Symbol"/>
              </a:rPr>
              <a:t>By</a:t>
            </a:r>
            <a:r>
              <a:rPr lang="de-AT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de-AT" dirty="0" err="1" smtClean="0">
                <a:solidFill>
                  <a:srgbClr val="0000CC"/>
                </a:solidFill>
                <a:sym typeface="Symbol"/>
              </a:rPr>
              <a:t>comparing</a:t>
            </a:r>
            <a:r>
              <a:rPr lang="de-AT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de-AT" dirty="0" err="1" smtClean="0">
                <a:solidFill>
                  <a:srgbClr val="0000CC"/>
                </a:solidFill>
                <a:sym typeface="Symbol"/>
              </a:rPr>
              <a:t>transition</a:t>
            </a:r>
            <a:r>
              <a:rPr lang="de-AT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de-AT" dirty="0" err="1" smtClean="0">
                <a:solidFill>
                  <a:srgbClr val="0000CC"/>
                </a:solidFill>
                <a:sym typeface="Symbol"/>
              </a:rPr>
              <a:t>frequency</a:t>
            </a:r>
            <a:r>
              <a:rPr lang="de-AT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de-AT" dirty="0" err="1" smtClean="0">
                <a:solidFill>
                  <a:srgbClr val="0000CC"/>
                </a:solidFill>
                <a:sym typeface="Symbol"/>
              </a:rPr>
              <a:t>with</a:t>
            </a:r>
            <a:r>
              <a:rPr lang="de-AT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de-AT" dirty="0" err="1" smtClean="0">
                <a:solidFill>
                  <a:srgbClr val="0000CC"/>
                </a:solidFill>
                <a:sym typeface="Symbol"/>
              </a:rPr>
              <a:t>theoretical</a:t>
            </a:r>
            <a:r>
              <a:rPr lang="de-AT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de-AT" dirty="0" err="1" smtClean="0">
                <a:solidFill>
                  <a:srgbClr val="0000CC"/>
                </a:solidFill>
                <a:sym typeface="Symbol"/>
              </a:rPr>
              <a:t>expectation</a:t>
            </a:r>
            <a:r>
              <a:rPr lang="de-AT" dirty="0" smtClean="0">
                <a:solidFill>
                  <a:srgbClr val="0000CC"/>
                </a:solidFill>
                <a:sym typeface="Symbol"/>
              </a:rPr>
              <a:t>:</a:t>
            </a:r>
          </a:p>
          <a:p>
            <a:pPr lvl="1"/>
            <a:endParaRPr lang="de-AT" dirty="0">
              <a:solidFill>
                <a:srgbClr val="0000CC"/>
              </a:solidFill>
              <a:sym typeface="Symbol"/>
            </a:endParaRPr>
          </a:p>
          <a:p>
            <a:pPr lvl="1"/>
            <a:endParaRPr lang="de-AT" dirty="0" smtClean="0">
              <a:solidFill>
                <a:srgbClr val="0000CC"/>
              </a:solidFill>
              <a:sym typeface="Symbol"/>
            </a:endParaRPr>
          </a:p>
          <a:p>
            <a:pPr lvl="1"/>
            <a:endParaRPr lang="de-AT" dirty="0">
              <a:solidFill>
                <a:srgbClr val="0000CC"/>
              </a:solidFill>
              <a:sym typeface="Symbol"/>
            </a:endParaRPr>
          </a:p>
          <a:p>
            <a:pPr lvl="1"/>
            <a:r>
              <a:rPr lang="en-GB" dirty="0">
                <a:solidFill>
                  <a:srgbClr val="0000CC"/>
                </a:solidFill>
              </a:rPr>
              <a:t>a</a:t>
            </a:r>
            <a:r>
              <a:rPr lang="en-GB" dirty="0" smtClean="0">
                <a:solidFill>
                  <a:srgbClr val="0000CC"/>
                </a:solidFill>
              </a:rPr>
              <a:t>s long as </a:t>
            </a:r>
            <a:r>
              <a:rPr lang="de-AT" i="1" dirty="0" smtClean="0">
                <a:solidFill>
                  <a:srgbClr val="FF9900"/>
                </a:solidFill>
                <a:sym typeface="Symbol"/>
              </a:rPr>
              <a:t> </a:t>
            </a:r>
            <a:r>
              <a:rPr lang="en-GB" dirty="0" smtClean="0">
                <a:solidFill>
                  <a:srgbClr val="0000CC"/>
                </a:solidFill>
              </a:rPr>
              <a:t> &gt; 10</a:t>
            </a:r>
            <a:r>
              <a:rPr lang="en-GB" baseline="30000" dirty="0" smtClean="0">
                <a:solidFill>
                  <a:srgbClr val="0000CC"/>
                </a:solidFill>
              </a:rPr>
              <a:t>5</a:t>
            </a:r>
            <a:r>
              <a:rPr lang="en-GB" dirty="0" smtClean="0">
                <a:solidFill>
                  <a:srgbClr val="0000CC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rgbClr val="0000CC"/>
                </a:solidFill>
              </a:rPr>
              <a:t>C</a:t>
            </a:r>
            <a:r>
              <a:rPr lang="en-GB" dirty="0" smtClean="0">
                <a:solidFill>
                  <a:srgbClr val="0000CC"/>
                </a:solidFill>
              </a:rPr>
              <a:t>ite as: arXiv:1207.0419v1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i="1" dirty="0" err="1">
                <a:solidFill>
                  <a:srgbClr val="FF9900"/>
                </a:solidFill>
              </a:rPr>
              <a:t>q</a:t>
            </a:r>
            <a:r>
              <a:rPr lang="de-AT" dirty="0" err="1"/>
              <a:t>Bounce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Chameleons</a:t>
            </a:r>
            <a:endParaRPr lang="en-GB" dirty="0"/>
          </a:p>
        </p:txBody>
      </p:sp>
      <p:pic>
        <p:nvPicPr>
          <p:cNvPr id="1072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320480" cy="46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20380"/>
            <a:ext cx="4779681" cy="66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5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el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83500" cy="728662"/>
          </a:xfrm>
        </p:spPr>
        <p:txBody>
          <a:bodyPr/>
          <a:lstStyle/>
          <a:p>
            <a:r>
              <a:rPr lang="de-AT" sz="2400" smtClean="0"/>
              <a:t>Applications II: </a:t>
            </a:r>
            <a:br>
              <a:rPr lang="de-AT" sz="2400" smtClean="0"/>
            </a:br>
            <a:r>
              <a:rPr lang="de-AT" sz="2400" smtClean="0"/>
              <a:t>Strongly coupled chameleons</a:t>
            </a:r>
          </a:p>
        </p:txBody>
      </p:sp>
      <p:sp>
        <p:nvSpPr>
          <p:cNvPr id="11272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31A4-81A8-4FCE-9B44-FB66F44417D6}" type="slidenum">
              <a:rPr lang="de-DE"/>
              <a:pPr>
                <a:defRPr/>
              </a:pPr>
              <a:t>16</a:t>
            </a:fld>
            <a:endParaRPr lang="de-DE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479800"/>
            <a:ext cx="32670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4"/>
          <p:cNvSpPr>
            <a:spLocks noChangeArrowheads="1"/>
          </p:cNvSpPr>
          <p:nvPr/>
        </p:nvSpPr>
        <p:spPr bwMode="auto">
          <a:xfrm>
            <a:off x="249238" y="6049963"/>
            <a:ext cx="4708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2813"/>
            <a:r>
              <a:rPr lang="en-US" sz="1200">
                <a:solidFill>
                  <a:schemeClr val="tx1"/>
                </a:solidFill>
              </a:rPr>
              <a:t>A.N. Ivanov et.al., arXiv:1207.0419 (2012)</a:t>
            </a:r>
          </a:p>
          <a:p>
            <a:pPr defTabSz="912813"/>
            <a:r>
              <a:rPr lang="en-US" sz="1200">
                <a:solidFill>
                  <a:schemeClr val="tx1"/>
                </a:solidFill>
              </a:rPr>
              <a:t>T. Jenke et.al., arXiv:</a:t>
            </a:r>
            <a:r>
              <a:rPr lang="de-AT" sz="1200">
                <a:solidFill>
                  <a:schemeClr val="tx1"/>
                </a:solidFill>
              </a:rPr>
              <a:t>1208.3875 (2012)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1271" name="Picture 6" descr="D:\users\tobias\Desktop\chameleon-vektor_432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1016000"/>
            <a:ext cx="13525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28913"/>
            <a:ext cx="41433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6" name="Object 11"/>
          <p:cNvGraphicFramePr>
            <a:graphicFrameLocks noChangeAspect="1"/>
          </p:cNvGraphicFramePr>
          <p:nvPr/>
        </p:nvGraphicFramePr>
        <p:xfrm>
          <a:off x="900113" y="1016000"/>
          <a:ext cx="48450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421" name="Formel" r:id="rId7" imgW="2641320" imgH="583920" progId="Equation.3">
                  <p:embed/>
                </p:oleObj>
              </mc:Choice>
              <mc:Fallback>
                <p:oleObj name="Formel" r:id="rId7" imgW="264132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016000"/>
                        <a:ext cx="48450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33001" y="4817288"/>
            <a:ext cx="159588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bg2"/>
                </a:solidFill>
                <a:latin typeface="TUM Neue Helvetica 55 Regular" pitchFamily="34" charset="0"/>
              </a:rPr>
              <a:t>T. </a:t>
            </a:r>
            <a:r>
              <a:rPr lang="de-DE" sz="1200" dirty="0" err="1">
                <a:solidFill>
                  <a:schemeClr val="bg2"/>
                </a:solidFill>
                <a:latin typeface="TUM Neue Helvetica 55 Regular" pitchFamily="34" charset="0"/>
              </a:rPr>
              <a:t>Jenke</a:t>
            </a:r>
            <a:r>
              <a:rPr lang="de-DE" sz="1200" dirty="0">
                <a:solidFill>
                  <a:schemeClr val="bg2"/>
                </a:solidFill>
                <a:latin typeface="TUM Neue Helvetica 55 Regular" pitchFamily="34" charset="0"/>
              </a:rPr>
              <a:t>, </a:t>
            </a:r>
            <a:r>
              <a:rPr lang="de-DE" dirty="0" smtClean="0">
                <a:latin typeface="TUM Neue Helvetica 55 Regular" pitchFamily="34" charset="0"/>
              </a:rPr>
              <a:t>ÖPG 2012</a:t>
            </a:r>
            <a:endParaRPr lang="de-DE" sz="1200" dirty="0">
              <a:solidFill>
                <a:schemeClr val="bg2"/>
              </a:solidFill>
              <a:latin typeface="TUM Neue Helvetica 55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3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de-AT" dirty="0" err="1" smtClean="0"/>
              <a:t>Chameleon</a:t>
            </a:r>
            <a:r>
              <a:rPr lang="de-AT" dirty="0" smtClean="0"/>
              <a:t> </a:t>
            </a:r>
            <a:r>
              <a:rPr lang="de-AT" dirty="0" err="1" smtClean="0"/>
              <a:t>fields</a:t>
            </a:r>
            <a:r>
              <a:rPr lang="de-AT" dirty="0" smtClean="0"/>
              <a:t>, </a:t>
            </a:r>
            <a:r>
              <a:rPr lang="de-AT" dirty="0" err="1" smtClean="0"/>
              <a:t>Brax</a:t>
            </a:r>
            <a:r>
              <a:rPr lang="de-AT" dirty="0" smtClean="0"/>
              <a:t> et al. </a:t>
            </a:r>
            <a:r>
              <a:rPr lang="de-AT" sz="1800" dirty="0" smtClean="0"/>
              <a:t>PR</a:t>
            </a:r>
            <a:r>
              <a:rPr lang="en-GB" sz="1800" dirty="0"/>
              <a:t>D </a:t>
            </a:r>
            <a:r>
              <a:rPr lang="en-GB" sz="1800" b="1" dirty="0"/>
              <a:t>70, </a:t>
            </a:r>
            <a:r>
              <a:rPr lang="en-GB" sz="1800" dirty="0"/>
              <a:t>123518 (2004</a:t>
            </a:r>
            <a:r>
              <a:rPr lang="en-GB" sz="1800" dirty="0" smtClean="0"/>
              <a:t>)</a:t>
            </a:r>
            <a:endParaRPr lang="de-AT" dirty="0" smtClean="0"/>
          </a:p>
          <a:p>
            <a:r>
              <a:rPr lang="de-AT" dirty="0" smtClean="0"/>
              <a:t>2 Parameters </a:t>
            </a:r>
            <a:r>
              <a:rPr lang="de-AT" dirty="0" smtClean="0">
                <a:sym typeface="Symbol"/>
              </a:rPr>
              <a:t>, n</a:t>
            </a:r>
            <a:r>
              <a:rPr lang="de-AT" dirty="0" smtClean="0"/>
              <a:t> </a:t>
            </a:r>
            <a:endParaRPr lang="en-GB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Dark </a:t>
            </a:r>
            <a:r>
              <a:rPr lang="de-AT" dirty="0" err="1" smtClean="0"/>
              <a:t>Energy</a:t>
            </a:r>
            <a:r>
              <a:rPr lang="de-AT" dirty="0" smtClean="0"/>
              <a:t> – </a:t>
            </a:r>
            <a:r>
              <a:rPr lang="de-AT" dirty="0" err="1" smtClean="0"/>
              <a:t>Scalar</a:t>
            </a:r>
            <a:r>
              <a:rPr lang="de-AT" dirty="0" smtClean="0"/>
              <a:t> Fields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E75E4-8495-494C-B440-1365AF556E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12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37" y="3179185"/>
            <a:ext cx="29432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94718"/>
            <a:ext cx="4392488" cy="427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763000" cy="838200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Limits on </a:t>
            </a:r>
            <a:r>
              <a:rPr lang="de-DE" dirty="0" err="1" smtClean="0">
                <a:latin typeface="Arial" pitchFamily="34" charset="0"/>
              </a:rPr>
              <a:t>Axions</a:t>
            </a:r>
            <a:endParaRPr lang="de-DE" dirty="0" smtClean="0">
              <a:latin typeface="Arial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66825"/>
            <a:ext cx="8763000" cy="5257800"/>
          </a:xfrm>
          <a:noFill/>
        </p:spPr>
        <p:txBody>
          <a:bodyPr/>
          <a:lstStyle/>
          <a:p>
            <a:r>
              <a:rPr lang="de-DE" smtClean="0"/>
              <a:t>SM: 0 &lt; </a:t>
            </a:r>
            <a:r>
              <a:rPr lang="de-DE" smtClean="0">
                <a:latin typeface="Symbol" pitchFamily="18" charset="2"/>
              </a:rPr>
              <a:t>q &lt; 2p </a:t>
            </a:r>
          </a:p>
          <a:p>
            <a:r>
              <a:rPr lang="de-DE" smtClean="0"/>
              <a:t>EDM neutron→ </a:t>
            </a:r>
            <a:r>
              <a:rPr lang="de-DE" smtClean="0">
                <a:latin typeface="Symbol" pitchFamily="18" charset="2"/>
              </a:rPr>
              <a:t>q</a:t>
            </a:r>
            <a:r>
              <a:rPr lang="de-DE" smtClean="0"/>
              <a:t> &lt; 10</a:t>
            </a:r>
            <a:r>
              <a:rPr lang="de-DE" baseline="30000" smtClean="0"/>
              <a:t>-10</a:t>
            </a:r>
            <a:r>
              <a:rPr lang="de-DE" smtClean="0"/>
              <a:t> </a:t>
            </a:r>
          </a:p>
          <a:p>
            <a:r>
              <a:rPr lang="de-DE" smtClean="0"/>
              <a:t>Axion: Spin-Mass coupling g</a:t>
            </a:r>
            <a:r>
              <a:rPr lang="de-DE" baseline="-25000" smtClean="0"/>
              <a:t>s</a:t>
            </a:r>
            <a:r>
              <a:rPr lang="de-DE" smtClean="0"/>
              <a:t>g</a:t>
            </a:r>
            <a:r>
              <a:rPr lang="de-DE" baseline="-25000" smtClean="0"/>
              <a:t>p</a:t>
            </a:r>
            <a:r>
              <a:rPr lang="de-DE" smtClean="0"/>
              <a:t>/ħc: </a:t>
            </a:r>
            <a:r>
              <a:rPr lang="de-DE" smtClean="0">
                <a:latin typeface="Symbol" pitchFamily="18" charset="2"/>
              </a:rPr>
              <a:t>q = 0</a:t>
            </a:r>
          </a:p>
          <a:p>
            <a:endParaRPr lang="de-DE" smtClean="0">
              <a:latin typeface="Symbol" pitchFamily="18" charset="2"/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459" y="1125538"/>
            <a:ext cx="5761037" cy="779462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367338"/>
            <a:ext cx="371475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3071813"/>
            <a:ext cx="52800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238893" y="5070723"/>
            <a:ext cx="4088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/>
              <a:t>J. E. Moody and F. </a:t>
            </a:r>
            <a:r>
              <a:rPr lang="en-GB" b="0" dirty="0" err="1"/>
              <a:t>Wilczek</a:t>
            </a:r>
            <a:r>
              <a:rPr lang="en-GB" b="0" dirty="0"/>
              <a:t>, Phys. Rev. D 30, 130 (1984).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5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300192" y="1219200"/>
            <a:ext cx="2691408" cy="5257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AXION: PDG </a:t>
            </a:r>
            <a:r>
              <a:rPr lang="de-AT" dirty="0" err="1" smtClean="0"/>
              <a:t>Exclusion</a:t>
            </a:r>
            <a:r>
              <a:rPr lang="de-AT" dirty="0" smtClean="0"/>
              <a:t> Ranges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E75E4-8495-494C-B440-1365AF556E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02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" y="908720"/>
            <a:ext cx="3219847" cy="550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0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>
          <a:xfrm>
            <a:off x="-107574" y="12606"/>
            <a:ext cx="9502585" cy="670952"/>
          </a:xfrm>
          <a:solidFill>
            <a:srgbClr val="261CA4"/>
          </a:solidFill>
        </p:spPr>
        <p:txBody>
          <a:bodyPr>
            <a:normAutofit fontScale="90000"/>
          </a:bodyPr>
          <a:lstStyle/>
          <a:p>
            <a:r>
              <a:rPr lang="en-GB" b="1" u="sng" dirty="0" smtClean="0"/>
              <a:t>Show Case I: </a:t>
            </a:r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sz="3100" u="sng" dirty="0" smtClean="0"/>
              <a:t>Test of Gravitation at Short Distances with Quantum I</a:t>
            </a:r>
            <a:r>
              <a:rPr lang="en-GB" sz="2700" u="sng" dirty="0" smtClean="0"/>
              <a:t>nterference</a:t>
            </a:r>
            <a:endParaRPr lang="en-US" sz="2700" u="sng" dirty="0" smtClean="0"/>
          </a:p>
        </p:txBody>
      </p:sp>
      <p:sp>
        <p:nvSpPr>
          <p:cNvPr id="59395" name="Textplatzhalter 2"/>
          <p:cNvSpPr>
            <a:spLocks noGrp="1"/>
          </p:cNvSpPr>
          <p:nvPr>
            <p:ph type="body" idx="1"/>
          </p:nvPr>
        </p:nvSpPr>
        <p:spPr>
          <a:xfrm>
            <a:off x="457200" y="1357313"/>
            <a:ext cx="6686550" cy="639762"/>
          </a:xfrm>
        </p:spPr>
        <p:txBody>
          <a:bodyPr/>
          <a:lstStyle/>
          <a:p>
            <a:r>
              <a:rPr lang="en-US" smtClean="0"/>
              <a:t>Julio Gea-Banacloche, Am. J. Phys.1999</a:t>
            </a:r>
          </a:p>
        </p:txBody>
      </p:sp>
      <p:sp>
        <p:nvSpPr>
          <p:cNvPr id="59396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0063" y="5286375"/>
            <a:ext cx="7715250" cy="639763"/>
          </a:xfrm>
        </p:spPr>
        <p:txBody>
          <a:bodyPr/>
          <a:lstStyle/>
          <a:p>
            <a:r>
              <a:rPr lang="en-US" smtClean="0"/>
              <a:t>Quantum interference: sensitivity to fifth forces</a:t>
            </a:r>
          </a:p>
        </p:txBody>
      </p:sp>
      <p:pic>
        <p:nvPicPr>
          <p:cNvPr id="5939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38" y="2500313"/>
            <a:ext cx="4651376" cy="264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pic>
        <p:nvPicPr>
          <p:cNvPr id="5939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8975" y="2428875"/>
            <a:ext cx="4645025" cy="2714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pic>
        <p:nvPicPr>
          <p:cNvPr id="5940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5295900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1" name="Datumsplatzhalter 3"/>
          <p:cNvSpPr txBox="1">
            <a:spLocks noGrp="1"/>
          </p:cNvSpPr>
          <p:nvPr/>
        </p:nvSpPr>
        <p:spPr bwMode="auto">
          <a:xfrm>
            <a:off x="323850" y="6453188"/>
            <a:ext cx="518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fontAlgn="auto">
              <a:spcBef>
                <a:spcPct val="50000"/>
              </a:spcBef>
              <a:spcAft>
                <a:spcPts val="0"/>
              </a:spcAft>
            </a:pPr>
            <a:r>
              <a:rPr lang="en-US" sz="1600">
                <a:solidFill>
                  <a:srgbClr val="EEECE1"/>
                </a:solidFill>
              </a:rPr>
              <a:t>Hartmut Abele, Atominstitut, TU Wien</a:t>
            </a:r>
          </a:p>
        </p:txBody>
      </p:sp>
      <p:sp>
        <p:nvSpPr>
          <p:cNvPr id="16" name="Ellipse 15"/>
          <p:cNvSpPr/>
          <p:nvPr/>
        </p:nvSpPr>
        <p:spPr bwMode="auto">
          <a:xfrm>
            <a:off x="1285852" y="3071810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rgbClr val="F9230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b="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+mn-cs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2786050" y="4786322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rgbClr val="F9230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b="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+mn-cs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4214810" y="3071810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rgbClr val="F9230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b="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+mn-cs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5786446" y="4786322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rgbClr val="F9230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b="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+mn-cs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7215206" y="3000372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rgbClr val="F9230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b="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+mn-cs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8643966" y="4786322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rgbClr val="F9230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800" b="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+mn-cs"/>
            </a:endParaRPr>
          </a:p>
        </p:txBody>
      </p:sp>
      <p:pic>
        <p:nvPicPr>
          <p:cNvPr id="59420" name="Grafik 21" descr="SPP_Vide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275"/>
            <a:ext cx="9144000" cy="617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2" name="Textfeld 23"/>
          <p:cNvSpPr txBox="1">
            <a:spLocks noChangeArrowheads="1"/>
          </p:cNvSpPr>
          <p:nvPr/>
        </p:nvSpPr>
        <p:spPr bwMode="auto">
          <a:xfrm rot="19238203">
            <a:off x="6357938" y="5143500"/>
            <a:ext cx="1966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6000" dirty="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59423" name="Rechteck 21"/>
          <p:cNvSpPr>
            <a:spLocks noChangeArrowheads="1"/>
          </p:cNvSpPr>
          <p:nvPr/>
        </p:nvSpPr>
        <p:spPr bwMode="auto">
          <a:xfrm>
            <a:off x="3778250" y="6488113"/>
            <a:ext cx="536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800" b="0">
                <a:solidFill>
                  <a:prstClr val="black"/>
                </a:solidFill>
                <a:latin typeface="Calibri"/>
                <a:cs typeface="+mn-cs"/>
              </a:rPr>
              <a:t>Rafael Reiter, Bernhard Schlederer, David Sepp</a:t>
            </a:r>
          </a:p>
        </p:txBody>
      </p:sp>
      <p:sp>
        <p:nvSpPr>
          <p:cNvPr id="22" name="Textplatzhalter 2"/>
          <p:cNvSpPr txBox="1">
            <a:spLocks/>
          </p:cNvSpPr>
          <p:nvPr/>
        </p:nvSpPr>
        <p:spPr bwMode="auto">
          <a:xfrm>
            <a:off x="150193" y="5959630"/>
            <a:ext cx="4000528" cy="70973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defRPr/>
            </a:pPr>
            <a:r>
              <a:rPr kumimoji="1" lang="de-DE" sz="2000" b="0" kern="0" dirty="0" smtClean="0">
                <a:solidFill>
                  <a:prstClr val="white"/>
                </a:solidFill>
                <a:latin typeface="Calibri"/>
                <a:cs typeface="+mn-cs"/>
              </a:rPr>
              <a:t>Simulation:</a:t>
            </a:r>
            <a:r>
              <a:rPr kumimoji="1" lang="en-US" sz="2000" b="0" kern="0" dirty="0" smtClean="0">
                <a:solidFill>
                  <a:prstClr val="white"/>
                </a:solidFill>
                <a:latin typeface="Calibri"/>
                <a:cs typeface="+mn-cs"/>
              </a:rPr>
              <a:t> </a:t>
            </a:r>
          </a:p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defRPr/>
            </a:pPr>
            <a:r>
              <a:rPr kumimoji="1" lang="en-US" sz="2000" b="0" kern="0" dirty="0" smtClean="0">
                <a:solidFill>
                  <a:prstClr val="white"/>
                </a:solidFill>
                <a:latin typeface="Calibri"/>
                <a:cs typeface="+mn-cs"/>
              </a:rPr>
              <a:t>Reiter, </a:t>
            </a:r>
            <a:r>
              <a:rPr kumimoji="1" lang="en-US" sz="2000" b="0" kern="0" dirty="0" err="1" smtClean="0">
                <a:solidFill>
                  <a:prstClr val="white"/>
                </a:solidFill>
                <a:latin typeface="Calibri"/>
                <a:cs typeface="+mn-cs"/>
              </a:rPr>
              <a:t>Schlederer</a:t>
            </a:r>
            <a:r>
              <a:rPr kumimoji="1" lang="en-US" sz="2000" b="0" kern="0" dirty="0" smtClean="0">
                <a:solidFill>
                  <a:prstClr val="white"/>
                </a:solidFill>
                <a:latin typeface="Calibri"/>
                <a:cs typeface="+mn-cs"/>
              </a:rPr>
              <a:t>, </a:t>
            </a:r>
            <a:r>
              <a:rPr kumimoji="1" lang="en-US" sz="2000" b="0" kern="0" dirty="0" err="1" smtClean="0">
                <a:solidFill>
                  <a:prstClr val="white"/>
                </a:solidFill>
                <a:latin typeface="Calibri"/>
                <a:cs typeface="+mn-cs"/>
              </a:rPr>
              <a:t>Seppi</a:t>
            </a:r>
            <a:endParaRPr kumimoji="1" lang="de-DE" sz="2000" b="0" kern="0" dirty="0" smtClea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9421" name="Textfeld 22"/>
          <p:cNvSpPr txBox="1">
            <a:spLocks noChangeArrowheads="1"/>
          </p:cNvSpPr>
          <p:nvPr/>
        </p:nvSpPr>
        <p:spPr bwMode="auto">
          <a:xfrm rot="2282872">
            <a:off x="-450662" y="4744752"/>
            <a:ext cx="5202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6000" dirty="0">
                <a:solidFill>
                  <a:srgbClr val="FF0000"/>
                </a:solidFill>
              </a:rPr>
              <a:t>Height, 40 µm</a:t>
            </a:r>
          </a:p>
        </p:txBody>
      </p:sp>
    </p:spTree>
    <p:extLst>
      <p:ext uri="{BB962C8B-B14F-4D97-AF65-F5344CB8AC3E}">
        <p14:creationId xmlns:p14="http://schemas.microsoft.com/office/powerpoint/2010/main" val="135659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300192" y="1219200"/>
            <a:ext cx="2691408" cy="5257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PDG </a:t>
            </a:r>
            <a:r>
              <a:rPr lang="de-AT" dirty="0" err="1" smtClean="0"/>
              <a:t>Exclusion</a:t>
            </a:r>
            <a:r>
              <a:rPr lang="de-AT" dirty="0" smtClean="0"/>
              <a:t> Ranges on </a:t>
            </a:r>
            <a:r>
              <a:rPr lang="de-AT" dirty="0" err="1" smtClean="0"/>
              <a:t>Axion</a:t>
            </a:r>
            <a:r>
              <a:rPr lang="de-AT" dirty="0" smtClean="0"/>
              <a:t> </a:t>
            </a:r>
            <a:r>
              <a:rPr lang="de-AT" dirty="0" err="1" smtClean="0"/>
              <a:t>masses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E75E4-8495-494C-B440-1365AF556E3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024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1124744"/>
            <a:ext cx="3219847" cy="550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2527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8956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464223"/>
              </p:ext>
            </p:extLst>
          </p:nvPr>
        </p:nvGraphicFramePr>
        <p:xfrm>
          <a:off x="3275856" y="1844824"/>
          <a:ext cx="14319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472" name="Formel" r:id="rId6" imgW="596641" imgH="177723" progId="Equation.DSMT4">
                  <p:embed/>
                </p:oleObj>
              </mc:Choice>
              <mc:Fallback>
                <p:oleObj name="Formel" r:id="rId6" imgW="596641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844824"/>
                        <a:ext cx="1431925" cy="4460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961250"/>
              </p:ext>
            </p:extLst>
          </p:nvPr>
        </p:nvGraphicFramePr>
        <p:xfrm>
          <a:off x="3923928" y="4071540"/>
          <a:ext cx="176688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473" name="Formel" r:id="rId8" imgW="736600" imgH="203200" progId="Equation.DSMT4">
                  <p:embed/>
                </p:oleObj>
              </mc:Choice>
              <mc:Fallback>
                <p:oleObj name="Formel" r:id="rId8" imgW="736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071540"/>
                        <a:ext cx="1766887" cy="5095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2505803" y="1844824"/>
            <a:ext cx="889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←</a:t>
            </a:r>
          </a:p>
        </p:txBody>
      </p:sp>
      <p:sp>
        <p:nvSpPr>
          <p:cNvPr id="10" name="Rechteck 9"/>
          <p:cNvSpPr/>
          <p:nvPr/>
        </p:nvSpPr>
        <p:spPr>
          <a:xfrm>
            <a:off x="3106579" y="4149080"/>
            <a:ext cx="889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←</a:t>
            </a:r>
          </a:p>
        </p:txBody>
      </p:sp>
    </p:spTree>
    <p:extLst>
      <p:ext uri="{BB962C8B-B14F-4D97-AF65-F5344CB8AC3E}">
        <p14:creationId xmlns:p14="http://schemas.microsoft.com/office/powerpoint/2010/main" val="22590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itel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83500" cy="728662"/>
          </a:xfrm>
        </p:spPr>
        <p:txBody>
          <a:bodyPr/>
          <a:lstStyle/>
          <a:p>
            <a:r>
              <a:rPr lang="de-AT" sz="2400" smtClean="0"/>
              <a:t>Applications I: </a:t>
            </a:r>
            <a:br>
              <a:rPr lang="de-AT" sz="2400" smtClean="0"/>
            </a:br>
            <a:r>
              <a:rPr lang="de-AT" sz="2400" smtClean="0"/>
              <a:t>Spin-dependant short-ranged interactions</a:t>
            </a:r>
          </a:p>
        </p:txBody>
      </p:sp>
      <p:sp>
        <p:nvSpPr>
          <p:cNvPr id="11272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790F9-6CEB-4194-B632-114E2C60B7DA}" type="slidenum">
              <a:rPr lang="de-DE"/>
              <a:pPr>
                <a:defRPr/>
              </a:pPr>
              <a:t>21</a:t>
            </a:fld>
            <a:endParaRPr lang="de-DE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103688"/>
            <a:ext cx="4525963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2" name="Object 11"/>
          <p:cNvGraphicFramePr>
            <a:graphicFrameLocks noChangeAspect="1"/>
          </p:cNvGraphicFramePr>
          <p:nvPr/>
        </p:nvGraphicFramePr>
        <p:xfrm>
          <a:off x="457200" y="1065213"/>
          <a:ext cx="33067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23" name="Formel" r:id="rId5" imgW="1803240" imgH="444240" progId="Equation.3">
                  <p:embed/>
                </p:oleObj>
              </mc:Choice>
              <mc:Fallback>
                <p:oleObj name="Formel" r:id="rId5" imgW="1803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5213"/>
                        <a:ext cx="330676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3"/>
          <p:cNvGraphicFramePr>
            <a:graphicFrameLocks noChangeAspect="1"/>
          </p:cNvGraphicFramePr>
          <p:nvPr/>
        </p:nvGraphicFramePr>
        <p:xfrm>
          <a:off x="2338388" y="3068638"/>
          <a:ext cx="20859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24" name="Formel" r:id="rId7" imgW="1193760" imgH="469800" progId="Equation.3">
                  <p:embed/>
                </p:oleObj>
              </mc:Choice>
              <mc:Fallback>
                <p:oleObj name="Formel" r:id="rId7" imgW="1193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3068638"/>
                        <a:ext cx="2085975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368300" y="2730500"/>
            <a:ext cx="3625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>
            <a:spAutoFit/>
          </a:bodyPr>
          <a:lstStyle>
            <a:lvl1pPr defTabSz="912813" eaLnBrk="0" hangingPunct="0">
              <a:defRPr sz="1600">
                <a:solidFill>
                  <a:srgbClr val="CC0000"/>
                </a:solidFill>
                <a:latin typeface="TUM Neue Helvetica 55 Regular" pitchFamily="34" charset="0"/>
              </a:defRPr>
            </a:lvl1pPr>
            <a:lvl2pPr marL="742950" indent="-285750" defTabSz="912813" eaLnBrk="0" hangingPunct="0">
              <a:defRPr sz="1600">
                <a:solidFill>
                  <a:srgbClr val="CC0000"/>
                </a:solidFill>
                <a:latin typeface="TUM Neue Helvetica 55 Regular" pitchFamily="34" charset="0"/>
              </a:defRPr>
            </a:lvl2pPr>
            <a:lvl3pPr marL="1143000" indent="-228600" defTabSz="912813" eaLnBrk="0" hangingPunct="0">
              <a:defRPr sz="1600">
                <a:solidFill>
                  <a:srgbClr val="CC0000"/>
                </a:solidFill>
                <a:latin typeface="TUM Neue Helvetica 55 Regular" pitchFamily="34" charset="0"/>
              </a:defRPr>
            </a:lvl3pPr>
            <a:lvl4pPr marL="1600200" indent="-228600" defTabSz="912813" eaLnBrk="0" hangingPunct="0">
              <a:defRPr sz="1600">
                <a:solidFill>
                  <a:srgbClr val="CC0000"/>
                </a:solidFill>
                <a:latin typeface="TUM Neue Helvetica 55 Regular" pitchFamily="34" charset="0"/>
              </a:defRPr>
            </a:lvl4pPr>
            <a:lvl5pPr marL="2057400" indent="-228600" defTabSz="912813" eaLnBrk="0" hangingPunct="0">
              <a:defRPr sz="1600">
                <a:solidFill>
                  <a:srgbClr val="CC0000"/>
                </a:solidFill>
                <a:latin typeface="TUM Neue Helvetica 55 Regular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TUM Neue Helvetica 55 Regular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TUM Neue Helvetica 55 Regular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TUM Neue Helvetica 55 Regular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TUM Neue Helvetica 55 Regular" pitchFamily="34" charset="0"/>
              </a:defRPr>
            </a:lvl9pPr>
          </a:lstStyle>
          <a:p>
            <a:pPr eaLnBrk="1" hangingPunct="1"/>
            <a:r>
              <a:rPr lang="de-DE">
                <a:solidFill>
                  <a:srgbClr val="003399"/>
                </a:solidFill>
              </a:rPr>
              <a:t>discovery potential [Setup 2010]:</a:t>
            </a:r>
          </a:p>
        </p:txBody>
      </p:sp>
      <p:graphicFrame>
        <p:nvGraphicFramePr>
          <p:cNvPr id="10244" name="Object 14"/>
          <p:cNvGraphicFramePr>
            <a:graphicFrameLocks noChangeAspect="1"/>
          </p:cNvGraphicFramePr>
          <p:nvPr/>
        </p:nvGraphicFramePr>
        <p:xfrm>
          <a:off x="3763963" y="3787775"/>
          <a:ext cx="174148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25" name="Formel" r:id="rId9" imgW="1371600" imgH="215640" progId="Equation.3">
                  <p:embed/>
                </p:oleObj>
              </mc:Choice>
              <mc:Fallback>
                <p:oleObj name="Formel" r:id="rId9" imgW="1371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3" y="3787775"/>
                        <a:ext cx="1741487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hteck 13"/>
          <p:cNvSpPr>
            <a:spLocks noChangeArrowheads="1"/>
          </p:cNvSpPr>
          <p:nvPr/>
        </p:nvSpPr>
        <p:spPr bwMode="auto">
          <a:xfrm>
            <a:off x="755650" y="1881188"/>
            <a:ext cx="4138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2813"/>
            <a:r>
              <a:rPr lang="en-US" sz="1200">
                <a:solidFill>
                  <a:schemeClr val="tx1"/>
                </a:solidFill>
              </a:rPr>
              <a:t>J.E. Moody, F. Wilczek, Phys. Rev. </a:t>
            </a:r>
            <a:r>
              <a:rPr lang="en-US" sz="1200" b="1">
                <a:solidFill>
                  <a:schemeClr val="tx1"/>
                </a:solidFill>
              </a:rPr>
              <a:t>D30</a:t>
            </a:r>
            <a:r>
              <a:rPr lang="en-US" sz="1200">
                <a:solidFill>
                  <a:schemeClr val="tx1"/>
                </a:solidFill>
              </a:rPr>
              <a:t>, 131-138 (1984)</a:t>
            </a:r>
          </a:p>
        </p:txBody>
      </p:sp>
      <p:pic>
        <p:nvPicPr>
          <p:cNvPr id="1025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744913"/>
            <a:ext cx="3163887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5"/>
          <p:cNvSpPr txBox="1">
            <a:spLocks noChangeArrowheads="1"/>
          </p:cNvSpPr>
          <p:nvPr/>
        </p:nvSpPr>
        <p:spPr bwMode="auto">
          <a:xfrm>
            <a:off x="6650038" y="4103688"/>
            <a:ext cx="2009775" cy="338137"/>
          </a:xfrm>
          <a:prstGeom prst="rect">
            <a:avLst/>
          </a:prstGeom>
          <a:solidFill>
            <a:schemeClr val="bg1">
              <a:alpha val="5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>
            <a:spAutoFit/>
          </a:bodyPr>
          <a:lstStyle>
            <a:lvl1pPr defTabSz="912813" eaLnBrk="0" hangingPunct="0">
              <a:defRPr sz="1600">
                <a:solidFill>
                  <a:srgbClr val="CC0000"/>
                </a:solidFill>
                <a:latin typeface="TUM Neue Helvetica 55 Regular" pitchFamily="34" charset="0"/>
              </a:defRPr>
            </a:lvl1pPr>
            <a:lvl2pPr marL="742950" indent="-285750" defTabSz="912813" eaLnBrk="0" hangingPunct="0">
              <a:defRPr sz="1600">
                <a:solidFill>
                  <a:srgbClr val="CC0000"/>
                </a:solidFill>
                <a:latin typeface="TUM Neue Helvetica 55 Regular" pitchFamily="34" charset="0"/>
              </a:defRPr>
            </a:lvl2pPr>
            <a:lvl3pPr marL="1143000" indent="-228600" defTabSz="912813" eaLnBrk="0" hangingPunct="0">
              <a:defRPr sz="1600">
                <a:solidFill>
                  <a:srgbClr val="CC0000"/>
                </a:solidFill>
                <a:latin typeface="TUM Neue Helvetica 55 Regular" pitchFamily="34" charset="0"/>
              </a:defRPr>
            </a:lvl3pPr>
            <a:lvl4pPr marL="1600200" indent="-228600" defTabSz="912813" eaLnBrk="0" hangingPunct="0">
              <a:defRPr sz="1600">
                <a:solidFill>
                  <a:srgbClr val="CC0000"/>
                </a:solidFill>
                <a:latin typeface="TUM Neue Helvetica 55 Regular" pitchFamily="34" charset="0"/>
              </a:defRPr>
            </a:lvl4pPr>
            <a:lvl5pPr marL="2057400" indent="-228600" defTabSz="912813" eaLnBrk="0" hangingPunct="0">
              <a:defRPr sz="1600">
                <a:solidFill>
                  <a:srgbClr val="CC0000"/>
                </a:solidFill>
                <a:latin typeface="TUM Neue Helvetica 55 Regular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TUM Neue Helvetica 55 Regular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TUM Neue Helvetica 55 Regular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TUM Neue Helvetica 55 Regular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0000"/>
                </a:solidFill>
                <a:latin typeface="TUM Neue Helvetica 55 Regular" pitchFamily="34" charset="0"/>
              </a:defRPr>
            </a:lvl9pPr>
          </a:lstStyle>
          <a:p>
            <a:pPr eaLnBrk="1" hangingPunct="1"/>
            <a:r>
              <a:rPr lang="de-DE">
                <a:solidFill>
                  <a:schemeClr val="tx1"/>
                </a:solidFill>
              </a:rPr>
              <a:t>3 days of beamtime</a:t>
            </a:r>
          </a:p>
        </p:txBody>
      </p:sp>
      <p:pic>
        <p:nvPicPr>
          <p:cNvPr id="10252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1065213"/>
            <a:ext cx="2014538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hteck 17"/>
          <p:cNvSpPr>
            <a:spLocks noChangeArrowheads="1"/>
          </p:cNvSpPr>
          <p:nvPr/>
        </p:nvSpPr>
        <p:spPr bwMode="auto">
          <a:xfrm>
            <a:off x="2533650" y="6327775"/>
            <a:ext cx="282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2813"/>
            <a:r>
              <a:rPr lang="en-US" sz="1200">
                <a:solidFill>
                  <a:schemeClr val="tx1"/>
                </a:solidFill>
              </a:rPr>
              <a:t>T. Jenke et.al., arXiv:</a:t>
            </a:r>
            <a:r>
              <a:rPr lang="de-AT" sz="1200">
                <a:solidFill>
                  <a:schemeClr val="tx1"/>
                </a:solidFill>
              </a:rPr>
              <a:t>1208.3875 (2012)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7" y="1124661"/>
            <a:ext cx="2730626" cy="1774908"/>
          </a:xfrm>
          <a:prstGeom prst="rect">
            <a:avLst/>
          </a:prstGeom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67802" y="6561138"/>
            <a:ext cx="159588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bg2"/>
                </a:solidFill>
                <a:latin typeface="TUM Neue Helvetica 55 Regular" pitchFamily="34" charset="0"/>
              </a:rPr>
              <a:t>T. </a:t>
            </a:r>
            <a:r>
              <a:rPr lang="de-DE" sz="1200" dirty="0" err="1">
                <a:solidFill>
                  <a:schemeClr val="bg2"/>
                </a:solidFill>
                <a:latin typeface="TUM Neue Helvetica 55 Regular" pitchFamily="34" charset="0"/>
              </a:rPr>
              <a:t>Jenke</a:t>
            </a:r>
            <a:r>
              <a:rPr lang="de-DE" sz="1200" dirty="0">
                <a:solidFill>
                  <a:schemeClr val="bg2"/>
                </a:solidFill>
                <a:latin typeface="TUM Neue Helvetica 55 Regular" pitchFamily="34" charset="0"/>
              </a:rPr>
              <a:t>, </a:t>
            </a:r>
            <a:r>
              <a:rPr lang="de-DE" dirty="0" smtClean="0">
                <a:latin typeface="TUM Neue Helvetica 55 Regular" pitchFamily="34" charset="0"/>
              </a:rPr>
              <a:t>ÖPG 2012</a:t>
            </a:r>
            <a:endParaRPr lang="de-DE" sz="1200" dirty="0">
              <a:solidFill>
                <a:schemeClr val="bg2"/>
              </a:solidFill>
              <a:latin typeface="TUM Neue Helvetica 55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4042792" cy="79695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Casimir Force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701006"/>
            <a:ext cx="4040188" cy="639762"/>
          </a:xfrm>
        </p:spPr>
        <p:txBody>
          <a:bodyPr/>
          <a:lstStyle/>
          <a:p>
            <a:r>
              <a:rPr lang="de-DE" sz="2800" dirty="0" smtClean="0"/>
              <a:t>Atom</a:t>
            </a:r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Rb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       r = 1 </a:t>
            </a:r>
            <a:r>
              <a:rPr lang="de-DE" dirty="0" err="1" smtClean="0"/>
              <a:t>Micron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61656" y="1133054"/>
            <a:ext cx="4762872" cy="639762"/>
          </a:xfrm>
        </p:spPr>
        <p:txBody>
          <a:bodyPr/>
          <a:lstStyle/>
          <a:p>
            <a:r>
              <a:rPr lang="de-DE" sz="2800" dirty="0" smtClean="0"/>
              <a:t>Neutron: </a:t>
            </a:r>
          </a:p>
          <a:p>
            <a:r>
              <a:rPr lang="de-DE" sz="2800" dirty="0" smtClean="0"/>
              <a:t>Casimir </a:t>
            </a:r>
            <a:r>
              <a:rPr lang="de-DE" sz="2800" dirty="0" err="1" smtClean="0"/>
              <a:t>force</a:t>
            </a:r>
            <a:r>
              <a:rPr lang="de-DE" sz="2800" dirty="0" smtClean="0"/>
              <a:t> absent</a:t>
            </a:r>
            <a:endParaRPr lang="de-DE" sz="28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err="1" smtClean="0"/>
              <a:t>Polarizability</a:t>
            </a:r>
            <a:r>
              <a:rPr lang="de-DE" dirty="0" smtClean="0"/>
              <a:t> </a:t>
            </a:r>
            <a:r>
              <a:rPr lang="de-DE" dirty="0" err="1" smtClean="0"/>
              <a:t>extremely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: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84BCC-3289-4CB7-A6E0-9025226685EC}" type="slidenum">
              <a:rPr lang="en-US" smtClean="0">
                <a:solidFill>
                  <a:srgbClr val="000066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66"/>
              </a:solidFill>
            </a:endParaRPr>
          </a:p>
        </p:txBody>
      </p:sp>
      <p:graphicFrame>
        <p:nvGraphicFramePr>
          <p:cNvPr id="495620" name="Object 4"/>
          <p:cNvGraphicFramePr>
            <a:graphicFrameLocks noChangeAspect="1"/>
          </p:cNvGraphicFramePr>
          <p:nvPr/>
        </p:nvGraphicFramePr>
        <p:xfrm>
          <a:off x="971600" y="2830513"/>
          <a:ext cx="17954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47" name="Equation" r:id="rId4" imgW="952200" imgH="380880" progId="Equation.DSMT4">
                  <p:embed/>
                </p:oleObj>
              </mc:Choice>
              <mc:Fallback>
                <p:oleObj name="Equation" r:id="rId4" imgW="9522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830513"/>
                        <a:ext cx="1795462" cy="806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043608" y="4403745"/>
          <a:ext cx="2132013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48" name="Equation" r:id="rId6" imgW="1130040" imgH="888840" progId="Equation.DSMT4">
                  <p:embed/>
                </p:oleObj>
              </mc:Choice>
              <mc:Fallback>
                <p:oleObj name="Equation" r:id="rId6" imgW="11300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403745"/>
                        <a:ext cx="2132013" cy="1882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4625677" y="3782020"/>
          <a:ext cx="3114675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49" name="Equation" r:id="rId8" imgW="1650960" imgH="1193760" progId="Equation.DSMT4">
                  <p:embed/>
                </p:oleObj>
              </mc:Choice>
              <mc:Fallback>
                <p:oleObj name="Equation" r:id="rId8" imgW="165096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677" y="3782020"/>
                        <a:ext cx="3114675" cy="2527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84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98463" y="4313238"/>
            <a:ext cx="8501062" cy="10366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Abgerundetes Rechteck 7"/>
          <p:cNvSpPr/>
          <p:nvPr/>
        </p:nvSpPr>
        <p:spPr>
          <a:xfrm>
            <a:off x="384175" y="5349875"/>
            <a:ext cx="8501063" cy="12827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Abgerundetes Rechteck 5"/>
          <p:cNvSpPr/>
          <p:nvPr/>
        </p:nvSpPr>
        <p:spPr>
          <a:xfrm>
            <a:off x="428625" y="3357563"/>
            <a:ext cx="8501063" cy="96996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Abgerundetes Rechteck 4"/>
          <p:cNvSpPr/>
          <p:nvPr/>
        </p:nvSpPr>
        <p:spPr>
          <a:xfrm>
            <a:off x="428625" y="2357438"/>
            <a:ext cx="8501063" cy="100012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Abgerundetes Rechteck 3"/>
          <p:cNvSpPr/>
          <p:nvPr/>
        </p:nvSpPr>
        <p:spPr>
          <a:xfrm>
            <a:off x="428625" y="1285875"/>
            <a:ext cx="8501063" cy="1046163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173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Priority Programme 1491</a:t>
            </a:r>
            <a:endParaRPr lang="en-GB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500687"/>
          </a:xfrm>
        </p:spPr>
        <p:txBody>
          <a:bodyPr>
            <a:normAutofit fontScale="92500" lnSpcReduction="10000"/>
          </a:bodyPr>
          <a:lstStyle/>
          <a:p>
            <a:pPr marL="342829" indent="-342829">
              <a:buFont typeface="Monotype Sorts"/>
              <a:buBlip>
                <a:blip r:embed="rId3"/>
              </a:buBlip>
              <a:defRPr/>
            </a:pPr>
            <a:r>
              <a:rPr lang="de-DE" sz="2400" dirty="0"/>
              <a:t>Research Area A: </a:t>
            </a:r>
            <a:r>
              <a:rPr lang="en-GB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CP-symmetry violation and particle physics in the early universe</a:t>
            </a:r>
          </a:p>
          <a:p>
            <a:pPr marL="742796" lvl="1" indent="-285690">
              <a:defRPr/>
            </a:pPr>
            <a:r>
              <a:rPr lang="de-DE" sz="2100" b="1" dirty="0">
                <a:solidFill>
                  <a:srgbClr val="FFC000"/>
                </a:solidFill>
              </a:rPr>
              <a:t>Neutron </a:t>
            </a:r>
            <a:r>
              <a:rPr lang="de-DE" sz="2100" b="1" dirty="0" smtClean="0">
                <a:solidFill>
                  <a:srgbClr val="FFC000"/>
                </a:solidFill>
              </a:rPr>
              <a:t>EDM </a:t>
            </a:r>
            <a:r>
              <a:rPr lang="de-DE" sz="2000" dirty="0">
                <a:sym typeface="Symbol"/>
              </a:rPr>
              <a:t>E = 10</a:t>
            </a:r>
            <a:r>
              <a:rPr lang="de-DE" sz="2000" baseline="30000" dirty="0">
                <a:sym typeface="Symbol"/>
              </a:rPr>
              <a:t>-23</a:t>
            </a:r>
            <a:r>
              <a:rPr lang="de-DE" sz="2000" dirty="0">
                <a:sym typeface="Symbol"/>
              </a:rPr>
              <a:t> </a:t>
            </a:r>
            <a:r>
              <a:rPr lang="de-DE" sz="2000" dirty="0" smtClean="0">
                <a:sym typeface="Symbol"/>
              </a:rPr>
              <a:t>eV</a:t>
            </a:r>
            <a:endParaRPr lang="de-DE" sz="2100" b="1" dirty="0">
              <a:solidFill>
                <a:srgbClr val="FFC000"/>
              </a:solidFill>
            </a:endParaRPr>
          </a:p>
          <a:p>
            <a:pPr marL="342829" indent="-342829">
              <a:buFont typeface="Monotype Sorts"/>
              <a:buBlip>
                <a:blip r:embed="rId3"/>
              </a:buBlip>
              <a:defRPr/>
            </a:pPr>
            <a:r>
              <a:rPr lang="de-DE" sz="2400" dirty="0"/>
              <a:t>Research Area B: </a:t>
            </a:r>
            <a:r>
              <a:rPr lang="en-GB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structure and nature of weak interaction and possible extensions of the Standard Model </a:t>
            </a:r>
          </a:p>
          <a:p>
            <a:pPr marL="742796" lvl="1" indent="-285690">
              <a:defRPr/>
            </a:pPr>
            <a:r>
              <a:rPr lang="de-DE" sz="2000" b="1" dirty="0">
                <a:solidFill>
                  <a:srgbClr val="FFC000"/>
                </a:solidFill>
              </a:rPr>
              <a:t>Neutron </a:t>
            </a:r>
            <a:r>
              <a:rPr lang="de-DE" sz="2000" b="1" dirty="0" smtClean="0">
                <a:solidFill>
                  <a:srgbClr val="FFC000"/>
                </a:solidFill>
                <a:latin typeface="Symbol" pitchFamily="18" charset="2"/>
              </a:rPr>
              <a:t>b</a:t>
            </a:r>
            <a:r>
              <a:rPr lang="de-DE" sz="2000" b="1" dirty="0" smtClean="0">
                <a:solidFill>
                  <a:srgbClr val="FFC000"/>
                </a:solidFill>
              </a:rPr>
              <a:t>-</a:t>
            </a:r>
            <a:r>
              <a:rPr lang="de-DE" sz="2000" b="1" dirty="0" err="1" smtClean="0">
                <a:solidFill>
                  <a:srgbClr val="FFC000"/>
                </a:solidFill>
              </a:rPr>
              <a:t>decay</a:t>
            </a:r>
            <a:r>
              <a:rPr lang="de-DE" sz="2000" b="1" dirty="0" smtClean="0">
                <a:solidFill>
                  <a:srgbClr val="FFC000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V – A </a:t>
            </a:r>
            <a:r>
              <a:rPr lang="de-DE" sz="2000" dirty="0" err="1" smtClean="0">
                <a:solidFill>
                  <a:srgbClr val="0000CC"/>
                </a:solidFill>
              </a:rPr>
              <a:t>Theory</a:t>
            </a:r>
            <a:endParaRPr lang="en-GB" sz="2600" dirty="0">
              <a:solidFill>
                <a:srgbClr val="0000CC"/>
              </a:solidFill>
            </a:endParaRPr>
          </a:p>
          <a:p>
            <a:pPr marL="342829" indent="-342829">
              <a:buFont typeface="Monotype Sorts"/>
              <a:buBlip>
                <a:blip r:embed="rId3"/>
              </a:buBlip>
              <a:defRPr/>
            </a:pPr>
            <a:r>
              <a:rPr lang="de-DE" sz="2400" dirty="0"/>
              <a:t>Research Area C: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Relation between gravitation and quantum theory </a:t>
            </a:r>
            <a:endParaRPr lang="de-DE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742796" lvl="1" indent="-285690">
              <a:defRPr/>
            </a:pPr>
            <a:r>
              <a:rPr lang="de-DE" sz="2000" b="1" dirty="0">
                <a:solidFill>
                  <a:srgbClr val="FFC000"/>
                </a:solidFill>
              </a:rPr>
              <a:t>Neutron </a:t>
            </a:r>
            <a:r>
              <a:rPr lang="de-DE" sz="2000" b="1" dirty="0" err="1">
                <a:solidFill>
                  <a:srgbClr val="FFC000"/>
                </a:solidFill>
              </a:rPr>
              <a:t>bound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  <a:r>
              <a:rPr lang="de-DE" sz="2000" b="1" dirty="0" err="1">
                <a:solidFill>
                  <a:srgbClr val="FFC000"/>
                </a:solidFill>
              </a:rPr>
              <a:t>gravitational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  <a:r>
              <a:rPr lang="de-DE" sz="2000" b="1" dirty="0" err="1">
                <a:solidFill>
                  <a:srgbClr val="FFC000"/>
                </a:solidFill>
              </a:rPr>
              <a:t>quantum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  <a:r>
              <a:rPr lang="de-DE" sz="2000" b="1" dirty="0" err="1">
                <a:solidFill>
                  <a:srgbClr val="FFC000"/>
                </a:solidFill>
              </a:rPr>
              <a:t>states</a:t>
            </a:r>
            <a:endParaRPr lang="de-DE" sz="2000" b="1" dirty="0">
              <a:solidFill>
                <a:srgbClr val="FFC000"/>
              </a:solidFill>
            </a:endParaRPr>
          </a:p>
          <a:p>
            <a:pPr marL="342829" indent="-342829">
              <a:buFont typeface="Monotype Sorts"/>
              <a:buBlip>
                <a:blip r:embed="rId3"/>
              </a:buBlip>
              <a:defRPr/>
            </a:pPr>
            <a:r>
              <a:rPr lang="de-DE" sz="2400" dirty="0"/>
              <a:t>Research Area D: </a:t>
            </a:r>
            <a:r>
              <a:rPr lang="en-GB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Charge quantization and the electric neutrality of the neutron</a:t>
            </a:r>
            <a:endParaRPr lang="en-GB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742796" lvl="1" indent="-285690">
              <a:defRPr/>
            </a:pPr>
            <a:r>
              <a:rPr lang="de-DE" sz="2000" b="1" dirty="0">
                <a:solidFill>
                  <a:srgbClr val="FFC000"/>
                </a:solidFill>
              </a:rPr>
              <a:t>Neutron </a:t>
            </a:r>
            <a:r>
              <a:rPr lang="de-DE" sz="2000" b="1" dirty="0" err="1">
                <a:solidFill>
                  <a:srgbClr val="FFC000"/>
                </a:solidFill>
              </a:rPr>
              <a:t>charge</a:t>
            </a:r>
            <a:endParaRPr lang="de-DE" sz="2000" b="1" dirty="0">
              <a:solidFill>
                <a:srgbClr val="FFC000"/>
              </a:solidFill>
            </a:endParaRPr>
          </a:p>
          <a:p>
            <a:pPr marL="342829" indent="-342829">
              <a:buFont typeface="Monotype Sorts"/>
              <a:buBlip>
                <a:blip r:embed="rId3"/>
              </a:buBlip>
              <a:defRPr/>
            </a:pPr>
            <a:r>
              <a:rPr lang="de-DE" sz="2400" dirty="0"/>
              <a:t>Research Area E: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New measuring techniques</a:t>
            </a:r>
          </a:p>
          <a:p>
            <a:pPr marL="742796" lvl="1" indent="-285690">
              <a:defRPr/>
            </a:pPr>
            <a:r>
              <a:rPr lang="en-US" sz="2000" b="1" i="1" dirty="0">
                <a:solidFill>
                  <a:srgbClr val="FFC000"/>
                </a:solidFill>
              </a:rPr>
              <a:t>Particle detection</a:t>
            </a:r>
          </a:p>
          <a:p>
            <a:pPr marL="742796" lvl="1" indent="-285690">
              <a:defRPr/>
            </a:pPr>
            <a:r>
              <a:rPr lang="en-US" sz="2000" b="1" i="1" dirty="0" err="1">
                <a:solidFill>
                  <a:srgbClr val="FFC000"/>
                </a:solidFill>
              </a:rPr>
              <a:t>Magnetometry</a:t>
            </a:r>
            <a:endParaRPr lang="en-US" sz="2000" b="1" i="1" dirty="0">
              <a:solidFill>
                <a:srgbClr val="FFC000"/>
              </a:solidFill>
            </a:endParaRPr>
          </a:p>
          <a:p>
            <a:pPr marL="742796" lvl="1" indent="-285690">
              <a:defRPr/>
            </a:pPr>
            <a:r>
              <a:rPr lang="en-US" sz="2000" b="1" i="1" dirty="0">
                <a:solidFill>
                  <a:srgbClr val="FFC000"/>
                </a:solidFill>
              </a:rPr>
              <a:t>Neutron optics</a:t>
            </a:r>
            <a:endParaRPr lang="en-GB" sz="2000" b="1" dirty="0">
              <a:solidFill>
                <a:srgbClr val="FFC000"/>
              </a:solidFill>
            </a:endParaRPr>
          </a:p>
          <a:p>
            <a:pPr marL="742796" lvl="1" indent="-285690">
              <a:defRPr/>
            </a:pPr>
            <a:endParaRPr lang="en-GB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829" indent="-342829">
              <a:buFont typeface="Monotype Sorts"/>
              <a:buBlip>
                <a:blip r:embed="rId3"/>
              </a:buBlip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1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6543675"/>
            <a:ext cx="4572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768A6B-20EC-46B3-B743-52A42C9E3EE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19200"/>
            <a:ext cx="2606675" cy="1633538"/>
          </a:xfrm>
          <a:ln w="28575">
            <a:solidFill>
              <a:srgbClr val="261CA4"/>
            </a:solidFill>
          </a:ln>
        </p:spPr>
        <p:txBody>
          <a:bodyPr/>
          <a:lstStyle/>
          <a:p>
            <a:pPr>
              <a:buFont typeface="Monotype Sorts"/>
              <a:buNone/>
            </a:pPr>
            <a:r>
              <a:rPr lang="en-US" sz="2600" b="1" dirty="0" smtClean="0">
                <a:solidFill>
                  <a:srgbClr val="4537BE"/>
                </a:solidFill>
              </a:rPr>
              <a:t>Parameters</a:t>
            </a:r>
          </a:p>
          <a:p>
            <a:r>
              <a:rPr lang="en-US" sz="2000" dirty="0" smtClean="0">
                <a:solidFill>
                  <a:srgbClr val="261CA4"/>
                </a:solidFill>
              </a:rPr>
              <a:t>Strength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G</a:t>
            </a:r>
            <a:r>
              <a:rPr lang="en-US" sz="2000" baseline="-25000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/>
              <a:t>   </a:t>
            </a:r>
            <a:endParaRPr lang="en-US" sz="2000" baseline="-25000" dirty="0" smtClean="0"/>
          </a:p>
          <a:p>
            <a:r>
              <a:rPr lang="en-US" sz="2000" dirty="0" smtClean="0">
                <a:solidFill>
                  <a:srgbClr val="261CA4"/>
                </a:solidFill>
              </a:rPr>
              <a:t>Quark mixing</a:t>
            </a:r>
            <a:r>
              <a:rPr lang="en-US" sz="2000" dirty="0" smtClean="0"/>
              <a:t>: </a:t>
            </a:r>
            <a:r>
              <a:rPr lang="en-US" sz="2000" dirty="0" err="1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ud</a:t>
            </a:r>
            <a:endParaRPr lang="en-US" sz="2000" baseline="-25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261CA4"/>
                </a:solidFill>
                <a:sym typeface="Symbol" pitchFamily="18" charset="2"/>
              </a:rPr>
              <a:t>Ratio</a:t>
            </a:r>
            <a:r>
              <a:rPr lang="en-US" sz="2000" dirty="0" smtClean="0">
                <a:sym typeface="Symbol" pitchFamily="18" charset="2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</a:t>
            </a:r>
            <a:r>
              <a:rPr lang="en-US" sz="2000" dirty="0" smtClean="0">
                <a:sym typeface="Symbol" pitchFamily="18" charset="2"/>
              </a:rPr>
              <a:t> = </a:t>
            </a:r>
            <a:r>
              <a:rPr lang="en-US" sz="2000" dirty="0" err="1" smtClean="0">
                <a:sym typeface="Symbol" pitchFamily="18" charset="2"/>
              </a:rPr>
              <a:t>g</a:t>
            </a:r>
            <a:r>
              <a:rPr lang="en-US" sz="2000" baseline="-25000" dirty="0" err="1" smtClean="0">
                <a:sym typeface="Symbol" pitchFamily="18" charset="2"/>
              </a:rPr>
              <a:t>A</a:t>
            </a:r>
            <a:r>
              <a:rPr lang="en-US" sz="2000" dirty="0" smtClean="0">
                <a:sym typeface="Symbol" pitchFamily="18" charset="2"/>
              </a:rPr>
              <a:t>/</a:t>
            </a:r>
            <a:r>
              <a:rPr lang="en-US" sz="2000" dirty="0" err="1" smtClean="0">
                <a:sym typeface="Symbol" pitchFamily="18" charset="2"/>
              </a:rPr>
              <a:t>g</a:t>
            </a:r>
            <a:r>
              <a:rPr lang="en-US" sz="2000" baseline="-25000" dirty="0" err="1" smtClean="0">
                <a:sym typeface="Symbol" pitchFamily="18" charset="2"/>
              </a:rPr>
              <a:t>V</a:t>
            </a:r>
            <a:endParaRPr lang="en-US" sz="2000" dirty="0" smtClean="0">
              <a:sym typeface="Symbol" pitchFamily="18" charset="2"/>
            </a:endParaRPr>
          </a:p>
          <a:p>
            <a:endParaRPr lang="en-US" sz="2600" dirty="0" smtClean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5415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de-DE" smtClean="0">
              <a:solidFill>
                <a:srgbClr val="000066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25415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de-DE" smtClean="0">
              <a:solidFill>
                <a:srgbClr val="000066"/>
              </a:solidFill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de-DE" smtClean="0">
              <a:solidFill>
                <a:srgbClr val="000066"/>
              </a:solidFill>
            </a:endParaRPr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de-DE" smtClean="0">
              <a:solidFill>
                <a:srgbClr val="000066"/>
              </a:solidFill>
            </a:endParaRPr>
          </a:p>
        </p:txBody>
      </p:sp>
      <p:sp>
        <p:nvSpPr>
          <p:cNvPr id="3082" name="Rectangle 29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de-DE" smtClean="0">
              <a:solidFill>
                <a:srgbClr val="000066"/>
              </a:solidFill>
            </a:endParaRP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514895"/>
              </p:ext>
            </p:extLst>
          </p:nvPr>
        </p:nvGraphicFramePr>
        <p:xfrm>
          <a:off x="214313" y="4020295"/>
          <a:ext cx="38576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254" name="Equation" r:id="rId4" imgW="2108160" imgH="406080" progId="Equation.DSMT4">
                  <p:embed/>
                </p:oleObj>
              </mc:Choice>
              <mc:Fallback>
                <p:oleObj name="Equation" r:id="rId4" imgW="2108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020295"/>
                        <a:ext cx="3857625" cy="784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261CA4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3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4999783"/>
            <a:ext cx="5978525" cy="1233487"/>
          </a:xfrm>
          <a:prstGeom prst="rect">
            <a:avLst/>
          </a:prstGeom>
          <a:noFill/>
          <a:ln w="28575" algn="ctr">
            <a:solidFill>
              <a:srgbClr val="261CA4"/>
            </a:solidFill>
            <a:miter lim="800000"/>
            <a:headEnd/>
            <a:tailEnd/>
          </a:ln>
        </p:spPr>
      </p:pic>
      <p:sp>
        <p:nvSpPr>
          <p:cNvPr id="3084" name="Rectangle 13"/>
          <p:cNvSpPr>
            <a:spLocks noChangeArrowheads="1"/>
          </p:cNvSpPr>
          <p:nvPr/>
        </p:nvSpPr>
        <p:spPr bwMode="auto">
          <a:xfrm>
            <a:off x="6286500" y="839878"/>
            <a:ext cx="2714625" cy="5429250"/>
          </a:xfrm>
          <a:prstGeom prst="rect">
            <a:avLst/>
          </a:prstGeom>
          <a:noFill/>
          <a:ln w="28575">
            <a:solidFill>
              <a:srgbClr val="261CA4"/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Monotype Sorts"/>
              <a:buNone/>
            </a:pPr>
            <a:r>
              <a:rPr kumimoji="1" lang="en-US" sz="2800" dirty="0" smtClean="0">
                <a:solidFill>
                  <a:srgbClr val="000099"/>
                </a:solidFill>
              </a:rPr>
              <a:t>Observables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Tx/>
              <a:buBlip>
                <a:blip r:embed="rId7"/>
              </a:buBlip>
            </a:pPr>
            <a:r>
              <a:rPr kumimoji="1" lang="en-US" sz="2000" dirty="0" smtClean="0">
                <a:solidFill>
                  <a:srgbClr val="000099"/>
                </a:solidFill>
              </a:rPr>
              <a:t>Lifetime </a:t>
            </a:r>
            <a:r>
              <a:rPr kumimoji="1" lang="en-US" sz="2000" dirty="0" smtClean="0">
                <a:solidFill>
                  <a:srgbClr val="000099"/>
                </a:solidFill>
                <a:sym typeface="Symbol" pitchFamily="18" charset="2"/>
              </a:rPr>
              <a:t>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Tx/>
              <a:buBlip>
                <a:blip r:embed="rId7"/>
              </a:buBlip>
            </a:pPr>
            <a:r>
              <a:rPr kumimoji="1" lang="en-US" sz="2000" dirty="0" smtClean="0">
                <a:solidFill>
                  <a:srgbClr val="F79646"/>
                </a:solidFill>
                <a:sym typeface="Symbol" pitchFamily="18" charset="2"/>
              </a:rPr>
              <a:t>Correlation A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Tx/>
              <a:buBlip>
                <a:blip r:embed="rId7"/>
              </a:buBlip>
            </a:pPr>
            <a:r>
              <a:rPr kumimoji="1" lang="en-US" sz="2000" dirty="0" smtClean="0">
                <a:solidFill>
                  <a:srgbClr val="F79646"/>
                </a:solidFill>
                <a:sym typeface="Symbol" pitchFamily="18" charset="2"/>
              </a:rPr>
              <a:t>Correlation B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Tx/>
              <a:buBlip>
                <a:blip r:embed="rId7"/>
              </a:buBlip>
            </a:pPr>
            <a:r>
              <a:rPr kumimoji="1" lang="en-US" sz="2000" dirty="0" smtClean="0">
                <a:solidFill>
                  <a:srgbClr val="F79646"/>
                </a:solidFill>
                <a:sym typeface="Symbol" pitchFamily="18" charset="2"/>
              </a:rPr>
              <a:t>Correlation C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Tx/>
              <a:buBlip>
                <a:blip r:embed="rId7"/>
              </a:buBlip>
            </a:pPr>
            <a:r>
              <a:rPr kumimoji="1" lang="en-US" sz="2000" dirty="0" smtClean="0">
                <a:solidFill>
                  <a:srgbClr val="F79646"/>
                </a:solidFill>
                <a:sym typeface="Symbol" pitchFamily="18" charset="2"/>
              </a:rPr>
              <a:t>Correlation a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Tx/>
              <a:buBlip>
                <a:blip r:embed="rId7"/>
              </a:buBlip>
            </a:pPr>
            <a:r>
              <a:rPr kumimoji="1" lang="en-US" sz="2000" dirty="0" smtClean="0">
                <a:solidFill>
                  <a:srgbClr val="F79646"/>
                </a:solidFill>
                <a:sym typeface="Symbol" pitchFamily="18" charset="2"/>
              </a:rPr>
              <a:t>Correlation D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Tx/>
              <a:buBlip>
                <a:blip r:embed="rId7"/>
              </a:buBlip>
            </a:pPr>
            <a:r>
              <a:rPr kumimoji="1" lang="en-US" sz="2000" dirty="0" smtClean="0">
                <a:solidFill>
                  <a:srgbClr val="F79646"/>
                </a:solidFill>
                <a:sym typeface="Symbol" pitchFamily="18" charset="2"/>
              </a:rPr>
              <a:t>Correlation N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Tx/>
              <a:buBlip>
                <a:blip r:embed="rId7"/>
              </a:buBlip>
            </a:pPr>
            <a:r>
              <a:rPr kumimoji="1" lang="en-US" sz="2000" dirty="0" smtClean="0">
                <a:solidFill>
                  <a:srgbClr val="F79646"/>
                </a:solidFill>
                <a:sym typeface="Symbol" pitchFamily="18" charset="2"/>
              </a:rPr>
              <a:t>Correlation Q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Tx/>
              <a:buBlip>
                <a:blip r:embed="rId7"/>
              </a:buBlip>
            </a:pPr>
            <a:r>
              <a:rPr kumimoji="1" lang="en-US" sz="2000" dirty="0" smtClean="0">
                <a:solidFill>
                  <a:srgbClr val="F79646"/>
                </a:solidFill>
                <a:sym typeface="Symbol" pitchFamily="18" charset="2"/>
              </a:rPr>
              <a:t>Correlation R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Tx/>
              <a:buBlip>
                <a:blip r:embed="rId7"/>
              </a:buBlip>
            </a:pPr>
            <a:r>
              <a:rPr kumimoji="1" lang="en-US" sz="2000" dirty="0" smtClean="0">
                <a:solidFill>
                  <a:srgbClr val="000099"/>
                </a:solidFill>
                <a:sym typeface="Symbol" pitchFamily="18" charset="2"/>
              </a:rPr>
              <a:t>Beta Spectrum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Tx/>
              <a:buBlip>
                <a:blip r:embed="rId7"/>
              </a:buBlip>
            </a:pPr>
            <a:r>
              <a:rPr kumimoji="1" lang="en-US" sz="2000" dirty="0" smtClean="0">
                <a:solidFill>
                  <a:srgbClr val="000099"/>
                </a:solidFill>
                <a:sym typeface="Symbol" pitchFamily="18" charset="2"/>
              </a:rPr>
              <a:t>Proton Spectrum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Tx/>
              <a:buBlip>
                <a:blip r:embed="rId7"/>
              </a:buBlip>
            </a:pPr>
            <a:r>
              <a:rPr kumimoji="1" lang="en-US" sz="2000" dirty="0" smtClean="0">
                <a:solidFill>
                  <a:srgbClr val="000099"/>
                </a:solidFill>
                <a:sym typeface="Symbol" pitchFamily="18" charset="2"/>
              </a:rPr>
              <a:t>Polarized Spectra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Tx/>
              <a:buBlip>
                <a:blip r:embed="rId7"/>
              </a:buBlip>
            </a:pPr>
            <a:r>
              <a:rPr kumimoji="1" lang="en-US" sz="2000" dirty="0" smtClean="0">
                <a:solidFill>
                  <a:srgbClr val="000099"/>
                </a:solidFill>
                <a:sym typeface="Symbol" pitchFamily="18" charset="2"/>
              </a:rPr>
              <a:t>Beta </a:t>
            </a:r>
            <a:r>
              <a:rPr kumimoji="1" lang="en-US" sz="2000" dirty="0" err="1" smtClean="0">
                <a:solidFill>
                  <a:srgbClr val="000099"/>
                </a:solidFill>
                <a:sym typeface="Symbol" pitchFamily="18" charset="2"/>
              </a:rPr>
              <a:t>Helicity</a:t>
            </a:r>
            <a:endParaRPr kumimoji="1" lang="en-US" sz="2000" dirty="0" smtClean="0">
              <a:solidFill>
                <a:srgbClr val="000099"/>
              </a:solidFill>
            </a:endParaRPr>
          </a:p>
        </p:txBody>
      </p:sp>
      <p:grpSp>
        <p:nvGrpSpPr>
          <p:cNvPr id="2" name="Gruppieren 32"/>
          <p:cNvGrpSpPr>
            <a:grpSpLocks/>
          </p:cNvGrpSpPr>
          <p:nvPr/>
        </p:nvGrpSpPr>
        <p:grpSpPr bwMode="auto">
          <a:xfrm>
            <a:off x="2786063" y="730250"/>
            <a:ext cx="3481387" cy="3198812"/>
            <a:chOff x="179388" y="1500189"/>
            <a:chExt cx="3481386" cy="319881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79388" y="1500189"/>
              <a:ext cx="3481386" cy="3198813"/>
              <a:chOff x="1473" y="882"/>
              <a:chExt cx="2193" cy="2015"/>
            </a:xfrm>
          </p:grpSpPr>
          <p:sp>
            <p:nvSpPr>
              <p:cNvPr id="3092" name="Line 7"/>
              <p:cNvSpPr>
                <a:spLocks noChangeShapeType="1"/>
              </p:cNvSpPr>
              <p:nvPr/>
            </p:nvSpPr>
            <p:spPr bwMode="auto">
              <a:xfrm flipH="1">
                <a:off x="1923" y="2115"/>
                <a:ext cx="549" cy="782"/>
              </a:xfrm>
              <a:prstGeom prst="line">
                <a:avLst/>
              </a:prstGeom>
              <a:noFill/>
              <a:ln w="76200" cap="sq">
                <a:solidFill>
                  <a:srgbClr val="0000FF">
                    <a:alpha val="56862"/>
                  </a:srgbClr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de-DE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093" name="AutoShape 8"/>
              <p:cNvSpPr>
                <a:spLocks noChangeArrowheads="1"/>
              </p:cNvSpPr>
              <p:nvPr/>
            </p:nvSpPr>
            <p:spPr bwMode="auto">
              <a:xfrm>
                <a:off x="2037" y="1856"/>
                <a:ext cx="926" cy="544"/>
              </a:xfrm>
              <a:prstGeom prst="flowChartSummingJunction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DE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094" name="Line 9"/>
              <p:cNvSpPr>
                <a:spLocks noChangeShapeType="1"/>
              </p:cNvSpPr>
              <p:nvPr/>
            </p:nvSpPr>
            <p:spPr bwMode="auto">
              <a:xfrm flipV="1">
                <a:off x="2485" y="1040"/>
                <a:ext cx="0" cy="1088"/>
              </a:xfrm>
              <a:prstGeom prst="line">
                <a:avLst/>
              </a:prstGeom>
              <a:noFill/>
              <a:ln w="203200" cap="sq" cmpd="tri">
                <a:solidFill>
                  <a:srgbClr val="00FF00"/>
                </a:solidFill>
                <a:round/>
                <a:headEnd type="none" w="sm" len="sm"/>
                <a:tailEnd type="triangle" w="sm" len="med"/>
              </a:ln>
            </p:spPr>
            <p:txBody>
              <a:bodyPr/>
              <a:lstStyle/>
              <a:p>
                <a:endParaRPr lang="de-DE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095" name="Line 10"/>
              <p:cNvSpPr>
                <a:spLocks noChangeShapeType="1"/>
              </p:cNvSpPr>
              <p:nvPr/>
            </p:nvSpPr>
            <p:spPr bwMode="auto">
              <a:xfrm flipV="1">
                <a:off x="2517" y="1933"/>
                <a:ext cx="670" cy="195"/>
              </a:xfrm>
              <a:prstGeom prst="line">
                <a:avLst/>
              </a:prstGeom>
              <a:noFill/>
              <a:ln w="76200" cap="sq">
                <a:solidFill>
                  <a:srgbClr val="663300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de-DE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096" name="Line 11"/>
              <p:cNvSpPr>
                <a:spLocks noChangeShapeType="1"/>
              </p:cNvSpPr>
              <p:nvPr/>
            </p:nvSpPr>
            <p:spPr bwMode="auto">
              <a:xfrm flipH="1" flipV="1">
                <a:off x="2071" y="1234"/>
                <a:ext cx="414" cy="894"/>
              </a:xfrm>
              <a:prstGeom prst="line">
                <a:avLst/>
              </a:prstGeom>
              <a:noFill/>
              <a:ln w="76200" cap="sq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de-DE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097" name="Arc 12"/>
              <p:cNvSpPr>
                <a:spLocks/>
              </p:cNvSpPr>
              <p:nvPr/>
            </p:nvSpPr>
            <p:spPr bwMode="auto">
              <a:xfrm>
                <a:off x="2166" y="1311"/>
                <a:ext cx="310" cy="427"/>
              </a:xfrm>
              <a:custGeom>
                <a:avLst/>
                <a:gdLst>
                  <a:gd name="T0" fmla="*/ 0 w 30228"/>
                  <a:gd name="T1" fmla="*/ 0 h 21600"/>
                  <a:gd name="T2" fmla="*/ 0 w 30228"/>
                  <a:gd name="T3" fmla="*/ 0 h 21600"/>
                  <a:gd name="T4" fmla="*/ 0 w 302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0228"/>
                  <a:gd name="T10" fmla="*/ 0 h 21600"/>
                  <a:gd name="T11" fmla="*/ 30228 w 302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228" h="21600" fill="none" extrusionOk="0">
                    <a:moveTo>
                      <a:pt x="-1" y="6196"/>
                    </a:moveTo>
                    <a:cubicBezTo>
                      <a:pt x="4039" y="2225"/>
                      <a:pt x="9477" y="-1"/>
                      <a:pt x="15142" y="0"/>
                    </a:cubicBezTo>
                    <a:cubicBezTo>
                      <a:pt x="20779" y="0"/>
                      <a:pt x="26193" y="2203"/>
                      <a:pt x="30227" y="6141"/>
                    </a:cubicBezTo>
                  </a:path>
                  <a:path w="30228" h="21600" stroke="0" extrusionOk="0">
                    <a:moveTo>
                      <a:pt x="-1" y="6196"/>
                    </a:moveTo>
                    <a:cubicBezTo>
                      <a:pt x="4039" y="2225"/>
                      <a:pt x="9477" y="-1"/>
                      <a:pt x="15142" y="0"/>
                    </a:cubicBezTo>
                    <a:cubicBezTo>
                      <a:pt x="20779" y="0"/>
                      <a:pt x="26193" y="2203"/>
                      <a:pt x="30227" y="6141"/>
                    </a:cubicBezTo>
                    <a:lnTo>
                      <a:pt x="15142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DE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098" name="Arc 13"/>
              <p:cNvSpPr>
                <a:spLocks/>
              </p:cNvSpPr>
              <p:nvPr/>
            </p:nvSpPr>
            <p:spPr bwMode="auto">
              <a:xfrm>
                <a:off x="2485" y="1546"/>
                <a:ext cx="383" cy="4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DE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099" name="Text Box 14"/>
              <p:cNvSpPr txBox="1">
                <a:spLocks noChangeArrowheads="1"/>
              </p:cNvSpPr>
              <p:nvPr/>
            </p:nvSpPr>
            <p:spPr bwMode="auto">
              <a:xfrm>
                <a:off x="1473" y="1417"/>
                <a:ext cx="624" cy="2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de-DE" sz="1600" smtClean="0">
                    <a:solidFill>
                      <a:srgbClr val="FF0000"/>
                    </a:solidFill>
                    <a:latin typeface="Comic Sans MS" pitchFamily="66" charset="0"/>
                  </a:rPr>
                  <a:t>Electron</a:t>
                </a:r>
              </a:p>
            </p:txBody>
          </p:sp>
          <p:sp>
            <p:nvSpPr>
              <p:cNvPr id="3100" name="Rectangle 15"/>
              <p:cNvSpPr>
                <a:spLocks noChangeArrowheads="1"/>
              </p:cNvSpPr>
              <p:nvPr/>
            </p:nvSpPr>
            <p:spPr bwMode="auto">
              <a:xfrm>
                <a:off x="2244" y="2596"/>
                <a:ext cx="506" cy="2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de-DE" sz="1600" smtClean="0">
                    <a:solidFill>
                      <a:srgbClr val="0000FF"/>
                    </a:solidFill>
                    <a:latin typeface="Comic Sans MS" pitchFamily="66" charset="0"/>
                  </a:rPr>
                  <a:t>Proton</a:t>
                </a:r>
              </a:p>
            </p:txBody>
          </p:sp>
          <p:sp>
            <p:nvSpPr>
              <p:cNvPr id="3101" name="Rectangle 16"/>
              <p:cNvSpPr>
                <a:spLocks noChangeArrowheads="1"/>
              </p:cNvSpPr>
              <p:nvPr/>
            </p:nvSpPr>
            <p:spPr bwMode="auto">
              <a:xfrm>
                <a:off x="3015" y="2052"/>
                <a:ext cx="651" cy="2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de-DE" sz="1600" smtClean="0">
                    <a:solidFill>
                      <a:srgbClr val="663300"/>
                    </a:solidFill>
                    <a:latin typeface="Comic Sans MS" pitchFamily="66" charset="0"/>
                  </a:rPr>
                  <a:t>Neutrino</a:t>
                </a:r>
              </a:p>
            </p:txBody>
          </p:sp>
          <p:sp>
            <p:nvSpPr>
              <p:cNvPr id="3102" name="Rectangle 17"/>
              <p:cNvSpPr>
                <a:spLocks noChangeArrowheads="1"/>
              </p:cNvSpPr>
              <p:nvPr/>
            </p:nvSpPr>
            <p:spPr bwMode="auto">
              <a:xfrm>
                <a:off x="2679" y="1235"/>
                <a:ext cx="931" cy="21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de-DE" sz="1600" smtClean="0">
                    <a:solidFill>
                      <a:srgbClr val="00FF00"/>
                    </a:solidFill>
                    <a:latin typeface="Comic Sans MS" pitchFamily="66" charset="0"/>
                  </a:rPr>
                  <a:t>Neutron Spin</a:t>
                </a:r>
              </a:p>
            </p:txBody>
          </p:sp>
          <p:sp>
            <p:nvSpPr>
              <p:cNvPr id="3103" name="Arc 18"/>
              <p:cNvSpPr>
                <a:spLocks/>
              </p:cNvSpPr>
              <p:nvPr/>
            </p:nvSpPr>
            <p:spPr bwMode="auto">
              <a:xfrm flipH="1">
                <a:off x="1910" y="1623"/>
                <a:ext cx="543" cy="1274"/>
              </a:xfrm>
              <a:custGeom>
                <a:avLst/>
                <a:gdLst>
                  <a:gd name="T0" fmla="*/ 0 w 21600"/>
                  <a:gd name="T1" fmla="*/ 0 h 30230"/>
                  <a:gd name="T2" fmla="*/ 0 w 21600"/>
                  <a:gd name="T3" fmla="*/ 0 h 30230"/>
                  <a:gd name="T4" fmla="*/ 0 w 21600"/>
                  <a:gd name="T5" fmla="*/ 0 h 302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0230"/>
                  <a:gd name="T11" fmla="*/ 21600 w 21600"/>
                  <a:gd name="T12" fmla="*/ 30230 h 302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023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569"/>
                      <a:pt x="20987" y="27507"/>
                      <a:pt x="19801" y="30230"/>
                    </a:cubicBezTo>
                  </a:path>
                  <a:path w="21600" h="3023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569"/>
                      <a:pt x="20987" y="27507"/>
                      <a:pt x="19801" y="3023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DE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104" name="Text Box 19"/>
              <p:cNvSpPr txBox="1">
                <a:spLocks noChangeArrowheads="1"/>
              </p:cNvSpPr>
              <p:nvPr/>
            </p:nvSpPr>
            <p:spPr bwMode="auto">
              <a:xfrm>
                <a:off x="2108" y="882"/>
                <a:ext cx="301" cy="36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de-DE" sz="3200" dirty="0" smtClean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3105" name="Rectangle 20"/>
              <p:cNvSpPr>
                <a:spLocks noChangeArrowheads="1"/>
              </p:cNvSpPr>
              <p:nvPr/>
            </p:nvSpPr>
            <p:spPr bwMode="auto">
              <a:xfrm>
                <a:off x="2820" y="1468"/>
                <a:ext cx="301" cy="3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de-DE" sz="3200" smtClean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3106" name="Rectangle 21"/>
              <p:cNvSpPr>
                <a:spLocks noChangeArrowheads="1"/>
              </p:cNvSpPr>
              <p:nvPr/>
            </p:nvSpPr>
            <p:spPr bwMode="auto">
              <a:xfrm>
                <a:off x="1926" y="2279"/>
                <a:ext cx="301" cy="36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de-DE" sz="3200" smtClean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3107" name="Text Box 22"/>
              <p:cNvSpPr txBox="1">
                <a:spLocks noChangeArrowheads="1"/>
              </p:cNvSpPr>
              <p:nvPr/>
            </p:nvSpPr>
            <p:spPr bwMode="auto">
              <a:xfrm>
                <a:off x="2170" y="1298"/>
                <a:ext cx="237" cy="288"/>
              </a:xfrm>
              <a:prstGeom prst="rect">
                <a:avLst/>
              </a:prstGeom>
              <a:noFill/>
              <a:ln w="12700" cap="sq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GB" sz="2400" dirty="0" smtClean="0">
                    <a:solidFill>
                      <a:srgbClr val="FF0000"/>
                    </a:solidFill>
                    <a:sym typeface="Symbol" pitchFamily="18" charset="2"/>
                  </a:rPr>
                  <a:t></a:t>
                </a:r>
              </a:p>
            </p:txBody>
          </p:sp>
        </p:grp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1038225" y="2420939"/>
              <a:ext cx="365125" cy="4572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1908175" y="2702024"/>
              <a:ext cx="409575" cy="4572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  <p:sp>
          <p:nvSpPr>
            <p:cNvPr id="38" name="Text Box 24"/>
            <p:cNvSpPr txBox="1">
              <a:spLocks noChangeArrowheads="1"/>
            </p:cNvSpPr>
            <p:nvPr/>
          </p:nvSpPr>
          <p:spPr bwMode="auto">
            <a:xfrm>
              <a:off x="971550" y="3284540"/>
              <a:ext cx="403225" cy="4572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</a:t>
              </a:r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2124074" y="3357565"/>
              <a:ext cx="415925" cy="4572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</a:t>
              </a:r>
            </a:p>
          </p:txBody>
        </p:sp>
      </p:grpSp>
      <p:sp>
        <p:nvSpPr>
          <p:cNvPr id="40" name="Rectangle 6"/>
          <p:cNvSpPr txBox="1">
            <a:spLocks noChangeArrowheads="1"/>
          </p:cNvSpPr>
          <p:nvPr/>
        </p:nvSpPr>
        <p:spPr bwMode="auto">
          <a:xfrm>
            <a:off x="574675" y="-1"/>
            <a:ext cx="9144000" cy="730251"/>
          </a:xfrm>
          <a:prstGeom prst="rect">
            <a:avLst/>
          </a:prstGeom>
          <a:solidFill>
            <a:srgbClr val="261CA4"/>
          </a:solidFill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 u="sng">
                <a:solidFill>
                  <a:srgbClr val="0000CC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 u="sng">
                <a:solidFill>
                  <a:srgbClr val="0000CC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 u="sng">
                <a:solidFill>
                  <a:srgbClr val="0000CC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 u="sng">
                <a:solidFill>
                  <a:srgbClr val="0000CC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 u="sng">
                <a:solidFill>
                  <a:srgbClr val="0000CC"/>
                </a:solidFill>
                <a:latin typeface="Calibr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 u="sng">
                <a:solidFill>
                  <a:srgbClr val="0000CC"/>
                </a:solidFill>
                <a:latin typeface="Arial Rounded MT Bold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 u="sng">
                <a:solidFill>
                  <a:srgbClr val="0000CC"/>
                </a:solidFill>
                <a:latin typeface="Arial Rounded MT Bold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 u="sng">
                <a:solidFill>
                  <a:srgbClr val="0000CC"/>
                </a:solidFill>
                <a:latin typeface="Arial Rounded MT Bold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 u="sng">
                <a:solidFill>
                  <a:srgbClr val="0000CC"/>
                </a:solidFill>
                <a:latin typeface="Arial Rounded MT Bold" pitchFamily="34" charset="0"/>
              </a:defRPr>
            </a:lvl9pPr>
          </a:lstStyle>
          <a:p>
            <a:pPr defTabSz="457200"/>
            <a:r>
              <a:rPr lang="de-DE" sz="3200" dirty="0" smtClean="0">
                <a:solidFill>
                  <a:prstClr val="white"/>
                </a:solidFill>
              </a:rPr>
              <a:t>Neutron Alphabet </a:t>
            </a:r>
            <a:r>
              <a:rPr lang="de-DE" sz="3200" dirty="0" err="1" smtClean="0">
                <a:solidFill>
                  <a:prstClr val="white"/>
                </a:solidFill>
              </a:rPr>
              <a:t>deciphers</a:t>
            </a:r>
            <a:r>
              <a:rPr lang="de-DE" sz="3200" dirty="0" smtClean="0">
                <a:solidFill>
                  <a:prstClr val="white"/>
                </a:solidFill>
              </a:rPr>
              <a:t> </a:t>
            </a:r>
            <a:r>
              <a:rPr lang="de-DE" sz="3200" dirty="0" err="1" smtClean="0">
                <a:solidFill>
                  <a:prstClr val="white"/>
                </a:solidFill>
              </a:rPr>
              <a:t>the</a:t>
            </a:r>
            <a:r>
              <a:rPr lang="de-DE" sz="3200" dirty="0" smtClean="0">
                <a:solidFill>
                  <a:prstClr val="white"/>
                </a:solidFill>
              </a:rPr>
              <a:t> SM</a:t>
            </a:r>
            <a:endParaRPr lang="en-GB" sz="3200" i="1" dirty="0" smtClean="0">
              <a:solidFill>
                <a:prstClr val="white"/>
              </a:solidFill>
            </a:endParaRPr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2531" y="6606001"/>
            <a:ext cx="3740931" cy="251995"/>
          </a:xfrm>
        </p:spPr>
        <p:txBody>
          <a:bodyPr/>
          <a:lstStyle/>
          <a:p>
            <a:r>
              <a:rPr lang="en-US" dirty="0" smtClean="0"/>
              <a:t>High Precision  - Low Energy</a:t>
            </a:r>
            <a:endParaRPr lang="en-US" dirty="0"/>
          </a:p>
        </p:txBody>
      </p:sp>
      <p:sp>
        <p:nvSpPr>
          <p:cNvPr id="44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606001"/>
            <a:ext cx="2802465" cy="2519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prstClr val="white"/>
                </a:solidFill>
              </a:rPr>
              <a:t>Hartmut</a:t>
            </a:r>
            <a:r>
              <a:rPr lang="en-US" dirty="0" smtClean="0">
                <a:solidFill>
                  <a:prstClr val="white"/>
                </a:solidFill>
              </a:rPr>
              <a:t> Abele, </a:t>
            </a:r>
            <a:r>
              <a:rPr lang="en-US" dirty="0" err="1" smtClean="0">
                <a:solidFill>
                  <a:prstClr val="white"/>
                </a:solidFill>
              </a:rPr>
              <a:t>Atominstitut</a:t>
            </a:r>
            <a:r>
              <a:rPr lang="en-US" dirty="0" smtClean="0">
                <a:solidFill>
                  <a:prstClr val="white"/>
                </a:solidFill>
              </a:rPr>
              <a:t>, TU Wien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4826504" y="3140075"/>
            <a:ext cx="40748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353718" y="2971800"/>
            <a:ext cx="42351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516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4"/>
          <p:cNvSpPr txBox="1">
            <a:spLocks noGrp="1"/>
          </p:cNvSpPr>
          <p:nvPr/>
        </p:nvSpPr>
        <p:spPr bwMode="auto">
          <a:xfrm>
            <a:off x="8534400" y="654367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algn="r" eaLnBrk="0" hangingPunct="0">
              <a:spcBef>
                <a:spcPct val="50000"/>
              </a:spcBef>
            </a:pPr>
            <a:fld id="{EAF184A1-11D6-40DB-87E6-78BA983874C5}" type="slidenum">
              <a:rPr lang="en-US" b="0">
                <a:solidFill>
                  <a:srgbClr val="000000"/>
                </a:solidFill>
                <a:latin typeface="Arial Unicode MS" pitchFamily="34" charset="-128"/>
              </a:rPr>
              <a:pPr algn="r" eaLnBrk="0" hangingPunct="0">
                <a:spcBef>
                  <a:spcPct val="50000"/>
                </a:spcBef>
              </a:pPr>
              <a:t>25</a:t>
            </a:fld>
            <a:endParaRPr lang="en-US" b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38915" name="Picture 2" descr="betadec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104900"/>
            <a:ext cx="3455988" cy="1819275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</p:pic>
      <p:pic>
        <p:nvPicPr>
          <p:cNvPr id="38916" name="Picture 3" descr="betadec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346575"/>
            <a:ext cx="3455987" cy="1819275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</p:pic>
      <p:pic>
        <p:nvPicPr>
          <p:cNvPr id="38917" name="Picture 4" descr="betadec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292600"/>
            <a:ext cx="3455987" cy="1819275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</p:pic>
      <p:sp>
        <p:nvSpPr>
          <p:cNvPr id="3891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96975"/>
            <a:ext cx="8763000" cy="5257800"/>
          </a:xfrm>
          <a:noFill/>
        </p:spPr>
        <p:txBody>
          <a:bodyPr/>
          <a:lstStyle/>
          <a:p>
            <a:r>
              <a:rPr lang="de-DE" smtClean="0">
                <a:solidFill>
                  <a:srgbClr val="663300"/>
                </a:solidFill>
              </a:rPr>
              <a:t>a,A</a:t>
            </a:r>
            <a:r>
              <a:rPr lang="de-DE" smtClean="0"/>
              <a:t> </a:t>
            </a:r>
            <a:r>
              <a:rPr lang="de-DE" smtClean="0">
                <a:sym typeface="Symbol" pitchFamily="18" charset="2"/>
              </a:rPr>
              <a:t> </a:t>
            </a:r>
            <a:r>
              <a:rPr lang="de-DE" sz="3600" smtClean="0">
                <a:solidFill>
                  <a:srgbClr val="FF0000"/>
                </a:solidFill>
                <a:sym typeface="Symbol" pitchFamily="18" charset="2"/>
              </a:rPr>
              <a:t></a:t>
            </a:r>
            <a:r>
              <a:rPr lang="de-DE" sz="2400" smtClean="0">
                <a:sym typeface="Symbol" pitchFamily="18" charset="2"/>
              </a:rPr>
              <a:t> = g</a:t>
            </a:r>
            <a:r>
              <a:rPr lang="de-DE" sz="2400" baseline="-25000" smtClean="0">
                <a:sym typeface="Symbol" pitchFamily="18" charset="2"/>
              </a:rPr>
              <a:t>A</a:t>
            </a:r>
            <a:r>
              <a:rPr lang="de-DE" sz="2400" smtClean="0">
                <a:sym typeface="Symbol" pitchFamily="18" charset="2"/>
              </a:rPr>
              <a:t>/ g</a:t>
            </a:r>
            <a:r>
              <a:rPr lang="de-DE" sz="2400" baseline="-25000" smtClean="0">
                <a:sym typeface="Symbol" pitchFamily="18" charset="2"/>
              </a:rPr>
              <a:t>V</a:t>
            </a:r>
            <a:r>
              <a:rPr lang="de-DE" smtClean="0">
                <a:sym typeface="Symbol" pitchFamily="18" charset="2"/>
              </a:rPr>
              <a:t> </a:t>
            </a:r>
          </a:p>
          <a:p>
            <a:endParaRPr lang="de-DE" smtClean="0">
              <a:sym typeface="Symbol" pitchFamily="18" charset="2"/>
            </a:endParaRPr>
          </a:p>
          <a:p>
            <a:r>
              <a:rPr lang="de-DE" smtClean="0">
                <a:solidFill>
                  <a:srgbClr val="663300"/>
                </a:solidFill>
                <a:sym typeface="Symbol" pitchFamily="18" charset="2"/>
              </a:rPr>
              <a:t>A + </a:t>
            </a:r>
            <a:r>
              <a:rPr lang="de-DE" sz="3600" smtClean="0">
                <a:solidFill>
                  <a:srgbClr val="663300"/>
                </a:solidFill>
                <a:latin typeface="Symbol" pitchFamily="18" charset="2"/>
              </a:rPr>
              <a:t>t</a:t>
            </a:r>
            <a:r>
              <a:rPr lang="de-DE" smtClean="0">
                <a:latin typeface="Symbol" pitchFamily="18" charset="2"/>
              </a:rPr>
              <a:t> </a:t>
            </a:r>
            <a:r>
              <a:rPr lang="de-DE" smtClean="0">
                <a:sym typeface="Symbol" pitchFamily="18" charset="2"/>
              </a:rPr>
              <a:t> </a:t>
            </a:r>
            <a:r>
              <a:rPr lang="de-DE" smtClean="0">
                <a:solidFill>
                  <a:srgbClr val="FF0000"/>
                </a:solidFill>
                <a:sym typeface="Symbol" pitchFamily="18" charset="2"/>
              </a:rPr>
              <a:t>V</a:t>
            </a:r>
            <a:r>
              <a:rPr lang="de-DE" baseline="-25000" smtClean="0">
                <a:solidFill>
                  <a:srgbClr val="FF0000"/>
                </a:solidFill>
                <a:sym typeface="Symbol" pitchFamily="18" charset="2"/>
              </a:rPr>
              <a:t>ud</a:t>
            </a:r>
            <a:r>
              <a:rPr lang="de-DE" smtClean="0">
                <a:sym typeface="Symbol" pitchFamily="18" charset="2"/>
              </a:rPr>
              <a:t> from CKM matrix</a:t>
            </a:r>
          </a:p>
          <a:p>
            <a:endParaRPr lang="de-DE" smtClean="0">
              <a:sym typeface="Symbol" pitchFamily="18" charset="2"/>
            </a:endParaRPr>
          </a:p>
          <a:p>
            <a:r>
              <a:rPr lang="de-DE" smtClean="0">
                <a:solidFill>
                  <a:srgbClr val="663300"/>
                </a:solidFill>
                <a:sym typeface="Symbol" pitchFamily="18" charset="2"/>
              </a:rPr>
              <a:t>A + B + </a:t>
            </a:r>
            <a:r>
              <a:rPr lang="de-DE" sz="3600" smtClean="0">
                <a:solidFill>
                  <a:srgbClr val="663300"/>
                </a:solidFill>
                <a:latin typeface="Symbol" pitchFamily="18" charset="2"/>
              </a:rPr>
              <a:t>t</a:t>
            </a:r>
            <a:r>
              <a:rPr lang="de-DE" smtClean="0">
                <a:sym typeface="Symbol" pitchFamily="18" charset="2"/>
              </a:rPr>
              <a:t>  </a:t>
            </a:r>
            <a:r>
              <a:rPr lang="de-DE" smtClean="0">
                <a:solidFill>
                  <a:srgbClr val="F9230D"/>
                </a:solidFill>
                <a:sym typeface="Symbol" pitchFamily="18" charset="2"/>
              </a:rPr>
              <a:t>R</a:t>
            </a:r>
            <a:r>
              <a:rPr lang="de-DE" smtClean="0">
                <a:sym typeface="Symbol" pitchFamily="18" charset="2"/>
              </a:rPr>
              <a:t>ight </a:t>
            </a:r>
            <a:r>
              <a:rPr lang="de-DE" smtClean="0">
                <a:solidFill>
                  <a:srgbClr val="F9230D"/>
                </a:solidFill>
                <a:sym typeface="Symbol" pitchFamily="18" charset="2"/>
              </a:rPr>
              <a:t>H</a:t>
            </a:r>
            <a:r>
              <a:rPr lang="de-DE" smtClean="0">
                <a:sym typeface="Symbol" pitchFamily="18" charset="2"/>
              </a:rPr>
              <a:t>anded </a:t>
            </a:r>
            <a:r>
              <a:rPr lang="de-DE" smtClean="0">
                <a:solidFill>
                  <a:srgbClr val="F9230D"/>
                </a:solidFill>
                <a:sym typeface="Symbol" pitchFamily="18" charset="2"/>
              </a:rPr>
              <a:t>C</a:t>
            </a:r>
            <a:r>
              <a:rPr lang="de-DE" smtClean="0">
                <a:sym typeface="Symbol" pitchFamily="18" charset="2"/>
              </a:rPr>
              <a:t>urrents (</a:t>
            </a:r>
            <a:r>
              <a:rPr lang="de-DE" smtClean="0">
                <a:solidFill>
                  <a:srgbClr val="F9230D"/>
                </a:solidFill>
                <a:sym typeface="Symbol" pitchFamily="18" charset="2"/>
              </a:rPr>
              <a:t>RHC</a:t>
            </a:r>
            <a:r>
              <a:rPr lang="de-DE" smtClean="0">
                <a:sym typeface="Symbol" pitchFamily="18" charset="2"/>
              </a:rPr>
              <a:t>)?</a:t>
            </a:r>
          </a:p>
          <a:p>
            <a:endParaRPr lang="de-DE" smtClean="0">
              <a:sym typeface="Symbol" pitchFamily="18" charset="2"/>
            </a:endParaRPr>
          </a:p>
          <a:p>
            <a:pPr>
              <a:buFont typeface="Monotype Sorts" charset="2"/>
              <a:buNone/>
            </a:pPr>
            <a:endParaRPr lang="de-DE" smtClean="0">
              <a:sym typeface="Symbol" pitchFamily="18" charset="2"/>
            </a:endParaRPr>
          </a:p>
        </p:txBody>
      </p:sp>
      <p:sp>
        <p:nvSpPr>
          <p:cNvPr id="38919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Neutron Alphabet </a:t>
            </a:r>
            <a:r>
              <a:rPr lang="de-DE" dirty="0" err="1" smtClean="0"/>
              <a:t>deciphers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SM</a:t>
            </a:r>
            <a:endParaRPr lang="en-GB" i="1" dirty="0" smtClean="0">
              <a:solidFill>
                <a:srgbClr val="F9230D"/>
              </a:solidFill>
            </a:endParaRPr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2078038" y="5013325"/>
            <a:ext cx="708025" cy="561975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de-DE" sz="3000">
                <a:solidFill>
                  <a:srgbClr val="F9230D"/>
                </a:solidFill>
                <a:latin typeface="Arial Rounded MT Bold" pitchFamily="34" charset="0"/>
                <a:sym typeface="Symbol" pitchFamily="18" charset="2"/>
              </a:rPr>
              <a:t>W</a:t>
            </a:r>
            <a:r>
              <a:rPr kumimoji="1" lang="de-DE" sz="3000" baseline="-25000">
                <a:solidFill>
                  <a:srgbClr val="F9230D"/>
                </a:solidFill>
                <a:latin typeface="Arial Rounded MT Bold" pitchFamily="34" charset="0"/>
                <a:sym typeface="Symbol" pitchFamily="18" charset="2"/>
              </a:rPr>
              <a:t>L</a:t>
            </a:r>
            <a:endParaRPr kumimoji="1" lang="en-GB" sz="3000">
              <a:solidFill>
                <a:srgbClr val="F9230D"/>
              </a:solidFill>
              <a:latin typeface="Arial Rounded MT Bold" pitchFamily="34" charset="0"/>
              <a:sym typeface="Symbol" pitchFamily="18" charset="2"/>
            </a:endParaRPr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6024563" y="5157788"/>
            <a:ext cx="736600" cy="561975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de-DE" sz="3000">
                <a:solidFill>
                  <a:srgbClr val="F9230D"/>
                </a:solidFill>
                <a:latin typeface="Arial Rounded MT Bold" pitchFamily="34" charset="0"/>
                <a:sym typeface="Symbol" pitchFamily="18" charset="2"/>
              </a:rPr>
              <a:t>W</a:t>
            </a:r>
            <a:r>
              <a:rPr kumimoji="1" lang="de-DE" sz="3000" baseline="-25000">
                <a:solidFill>
                  <a:srgbClr val="F9230D"/>
                </a:solidFill>
                <a:latin typeface="Arial Rounded MT Bold" pitchFamily="34" charset="0"/>
                <a:sym typeface="Symbol" pitchFamily="18" charset="2"/>
              </a:rPr>
              <a:t>R</a:t>
            </a:r>
            <a:endParaRPr kumimoji="1" lang="en-GB" sz="3000">
              <a:solidFill>
                <a:srgbClr val="F9230D"/>
              </a:solidFill>
              <a:latin typeface="Arial Rounded MT Bold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8452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Grand </a:t>
            </a:r>
            <a:r>
              <a:rPr lang="de-AT" dirty="0" err="1" smtClean="0"/>
              <a:t>Challenges</a:t>
            </a:r>
            <a:r>
              <a:rPr lang="de-AT" dirty="0" smtClean="0"/>
              <a:t> II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i="1" dirty="0" smtClean="0">
                <a:solidFill>
                  <a:srgbClr val="FF9900"/>
                </a:solidFill>
              </a:rPr>
              <a:t>ESS</a:t>
            </a:r>
            <a:endParaRPr lang="en-GB" i="1" dirty="0">
              <a:solidFill>
                <a:srgbClr val="FF99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E75E4-8495-494C-B440-1365AF556E3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12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6" y="2492896"/>
            <a:ext cx="29432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27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1870123"/>
            <a:ext cx="52959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257800"/>
          </a:xfrm>
          <a:solidFill>
            <a:srgbClr val="FFFFFF"/>
          </a:solidFill>
        </p:spPr>
        <p:txBody>
          <a:bodyPr/>
          <a:lstStyle/>
          <a:p>
            <a:r>
              <a:rPr lang="de-AT" i="1" dirty="0" smtClean="0">
                <a:solidFill>
                  <a:srgbClr val="FF9900"/>
                </a:solidFill>
              </a:rPr>
              <a:t>Sensitive </a:t>
            </a:r>
            <a:r>
              <a:rPr lang="de-AT" i="1" dirty="0" err="1" smtClean="0">
                <a:solidFill>
                  <a:srgbClr val="FF9900"/>
                </a:solidFill>
              </a:rPr>
              <a:t>to</a:t>
            </a:r>
            <a:r>
              <a:rPr lang="de-AT" i="1" dirty="0" smtClean="0">
                <a:solidFill>
                  <a:srgbClr val="FF9900"/>
                </a:solidFill>
              </a:rPr>
              <a:t> </a:t>
            </a:r>
            <a:r>
              <a:rPr lang="de-AT" i="1" dirty="0" err="1" smtClean="0">
                <a:solidFill>
                  <a:srgbClr val="FF9900"/>
                </a:solidFill>
              </a:rPr>
              <a:t>any</a:t>
            </a:r>
            <a:r>
              <a:rPr lang="de-AT" i="1" dirty="0" smtClean="0">
                <a:solidFill>
                  <a:srgbClr val="FF9900"/>
                </a:solidFill>
              </a:rPr>
              <a:t> </a:t>
            </a:r>
            <a:r>
              <a:rPr lang="de-AT" i="1" dirty="0" err="1" smtClean="0">
                <a:solidFill>
                  <a:srgbClr val="FF9900"/>
                </a:solidFill>
              </a:rPr>
              <a:t>theory</a:t>
            </a:r>
            <a:r>
              <a:rPr lang="de-AT" i="1" dirty="0" smtClean="0">
                <a:solidFill>
                  <a:srgbClr val="FF9900"/>
                </a:solidFill>
              </a:rPr>
              <a:t> </a:t>
            </a:r>
            <a:r>
              <a:rPr lang="de-AT" i="1" dirty="0" err="1" smtClean="0">
                <a:solidFill>
                  <a:srgbClr val="FF9900"/>
                </a:solidFill>
              </a:rPr>
              <a:t>beyond</a:t>
            </a:r>
            <a:r>
              <a:rPr lang="de-AT" i="1" dirty="0" smtClean="0">
                <a:solidFill>
                  <a:srgbClr val="FF9900"/>
                </a:solidFill>
              </a:rPr>
              <a:t> </a:t>
            </a:r>
            <a:r>
              <a:rPr lang="de-AT" i="1" dirty="0" err="1" smtClean="0">
                <a:solidFill>
                  <a:srgbClr val="FF9900"/>
                </a:solidFill>
              </a:rPr>
              <a:t>the</a:t>
            </a:r>
            <a:r>
              <a:rPr lang="de-AT" i="1" dirty="0" smtClean="0">
                <a:solidFill>
                  <a:srgbClr val="FF9900"/>
                </a:solidFill>
              </a:rPr>
              <a:t> Standard Model</a:t>
            </a:r>
          </a:p>
          <a:p>
            <a:r>
              <a:rPr lang="de-AT" dirty="0" err="1" smtClean="0"/>
              <a:t>Left</a:t>
            </a:r>
            <a:r>
              <a:rPr lang="de-AT" dirty="0" smtClean="0"/>
              <a:t> </a:t>
            </a:r>
            <a:r>
              <a:rPr lang="de-AT" dirty="0" err="1" smtClean="0"/>
              <a:t>Right</a:t>
            </a:r>
            <a:r>
              <a:rPr lang="de-AT" dirty="0" smtClean="0"/>
              <a:t> </a:t>
            </a:r>
            <a:r>
              <a:rPr lang="de-AT" dirty="0" err="1"/>
              <a:t>S</a:t>
            </a:r>
            <a:r>
              <a:rPr lang="de-AT" dirty="0" err="1" smtClean="0"/>
              <a:t>ymmetry</a:t>
            </a:r>
            <a:endParaRPr lang="de-AT" dirty="0" smtClean="0"/>
          </a:p>
          <a:p>
            <a:r>
              <a:rPr lang="de-AT" dirty="0" err="1" smtClean="0"/>
              <a:t>Supersymmetry</a:t>
            </a:r>
            <a:endParaRPr lang="de-AT" dirty="0" smtClean="0"/>
          </a:p>
          <a:p>
            <a:r>
              <a:rPr lang="de-AT" dirty="0" smtClean="0"/>
              <a:t>Tensor 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scalar</a:t>
            </a:r>
            <a:r>
              <a:rPr lang="de-AT" dirty="0" smtClean="0"/>
              <a:t> </a:t>
            </a:r>
            <a:r>
              <a:rPr lang="de-AT" dirty="0" err="1" smtClean="0"/>
              <a:t>interactions</a:t>
            </a:r>
            <a:r>
              <a:rPr lang="de-AT" dirty="0" smtClean="0"/>
              <a:t> </a:t>
            </a:r>
          </a:p>
          <a:p>
            <a:r>
              <a:rPr lang="de-AT" dirty="0" smtClean="0"/>
              <a:t>GUT</a:t>
            </a:r>
          </a:p>
        </p:txBody>
      </p:sp>
    </p:spTree>
    <p:extLst>
      <p:ext uri="{BB962C8B-B14F-4D97-AF65-F5344CB8AC3E}">
        <p14:creationId xmlns:p14="http://schemas.microsoft.com/office/powerpoint/2010/main" val="155058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: PERKEO </a:t>
            </a:r>
            <a:r>
              <a:rPr lang="de-DE" dirty="0" err="1" smtClean="0"/>
              <a:t>Collaboration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4A6BE1-99A3-4BA0-B4F8-E55E6D173EE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6" name="Foliennummernplatzhalter 3"/>
          <p:cNvSpPr txBox="1">
            <a:spLocks/>
          </p:cNvSpPr>
          <p:nvPr/>
        </p:nvSpPr>
        <p:spPr bwMode="auto">
          <a:xfrm>
            <a:off x="8604250" y="6497638"/>
            <a:ext cx="53975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11CC9FDA-A2C6-4145-9BA8-FCE31888CB9D}" type="slidenum">
              <a:rPr lang="de-DE" sz="1400" baseline="-25000" smtClean="0">
                <a:solidFill>
                  <a:srgbClr val="FFFFFF"/>
                </a:solidFill>
                <a:latin typeface="Arial" charset="0"/>
                <a:cs typeface="Arial" charset="0"/>
              </a:rPr>
              <a:pPr algn="r">
                <a:defRPr/>
              </a:pPr>
              <a:t>27</a:t>
            </a:fld>
            <a:endParaRPr lang="de-DE" sz="1400" baseline="-250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5786438" y="1143000"/>
            <a:ext cx="3240087" cy="27146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b="0" kern="0">
              <a:solidFill>
                <a:sysClr val="windowText" lastClr="000000"/>
              </a:solidFill>
              <a:latin typeface="Arial Rounded MT Bold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88900" y="1544638"/>
            <a:ext cx="2981325" cy="1876425"/>
            <a:chOff x="2647" y="1238"/>
            <a:chExt cx="3148" cy="2360"/>
          </a:xfrm>
        </p:grpSpPr>
        <p:pic>
          <p:nvPicPr>
            <p:cNvPr id="40" name="Picture 5" descr="Daniela Spektren Petersbur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1" y="1238"/>
              <a:ext cx="3054" cy="2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2743" y="1519"/>
              <a:ext cx="137" cy="8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b="0" kern="0">
                <a:solidFill>
                  <a:sysClr val="windowText" lastClr="000000"/>
                </a:solidFill>
                <a:latin typeface="Arial Rounded MT Bold"/>
              </a:endParaRP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2647" y="1440"/>
              <a:ext cx="253" cy="978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b="0" kern="0">
                <a:solidFill>
                  <a:sysClr val="windowText" lastClr="000000"/>
                </a:solidFill>
                <a:latin typeface="Arial Rounded MT Bold"/>
              </a:endParaRPr>
            </a:p>
          </p:txBody>
        </p:sp>
        <p:graphicFrame>
          <p:nvGraphicFramePr>
            <p:cNvPr id="43" name="Object 8"/>
            <p:cNvGraphicFramePr>
              <a:graphicFrameLocks noChangeAspect="1"/>
            </p:cNvGraphicFramePr>
            <p:nvPr/>
          </p:nvGraphicFramePr>
          <p:xfrm>
            <a:off x="3774" y="2215"/>
            <a:ext cx="389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589" name="Image" r:id="rId4" imgW="1701587" imgH="736248" progId="">
                    <p:embed/>
                  </p:oleObj>
                </mc:Choice>
                <mc:Fallback>
                  <p:oleObj name="Image" r:id="rId4" imgW="1701587" imgH="73624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4" y="2215"/>
                          <a:ext cx="389" cy="2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9"/>
            <p:cNvGraphicFramePr>
              <a:graphicFrameLocks noChangeAspect="1"/>
            </p:cNvGraphicFramePr>
            <p:nvPr/>
          </p:nvGraphicFramePr>
          <p:xfrm>
            <a:off x="4357" y="1919"/>
            <a:ext cx="389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590" name="Image" r:id="rId6" imgW="1713681" imgH="736248" progId="">
                    <p:embed/>
                  </p:oleObj>
                </mc:Choice>
                <mc:Fallback>
                  <p:oleObj name="Image" r:id="rId6" imgW="1713681" imgH="73624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7" y="1919"/>
                          <a:ext cx="389" cy="19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5" name="Picture 10" descr="AsyAEx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38450" y="1681163"/>
            <a:ext cx="2924175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13500" y="1309688"/>
            <a:ext cx="23182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i="1" kern="0" dirty="0">
                <a:solidFill>
                  <a:srgbClr val="000000"/>
                </a:solidFill>
                <a:latin typeface="Arial Rounded MT Bold"/>
              </a:rPr>
              <a:t>A</a:t>
            </a:r>
            <a:r>
              <a:rPr lang="en-US" sz="2400" b="0" kern="0" dirty="0">
                <a:solidFill>
                  <a:srgbClr val="000000"/>
                </a:solidFill>
                <a:latin typeface="Arial Rounded MT Bold"/>
              </a:rPr>
              <a:t> = </a:t>
            </a:r>
            <a:r>
              <a:rPr lang="en-US" sz="2400" b="0" kern="0" dirty="0">
                <a:solidFill>
                  <a:srgbClr val="000000"/>
                </a:solidFill>
                <a:latin typeface="Arial Rounded MT Bold"/>
                <a:sym typeface="Symbol" pitchFamily="18" charset="2"/>
              </a:rPr>
              <a:t></a:t>
            </a:r>
            <a:r>
              <a:rPr lang="en-US" sz="2400" b="0" kern="0" dirty="0" smtClean="0">
                <a:solidFill>
                  <a:srgbClr val="000000"/>
                </a:solidFill>
                <a:latin typeface="Arial Rounded MT Bold"/>
              </a:rPr>
              <a:t>0.1193(5</a:t>
            </a:r>
            <a:r>
              <a:rPr lang="en-US" sz="2400" b="0" kern="0" dirty="0">
                <a:solidFill>
                  <a:srgbClr val="000000"/>
                </a:solidFill>
                <a:latin typeface="Arial Rounded MT Bold"/>
              </a:rPr>
              <a:t>)</a:t>
            </a: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6172200" y="2051050"/>
            <a:ext cx="25827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i="1" kern="0" dirty="0">
                <a:solidFill>
                  <a:srgbClr val="FF0000"/>
                </a:solidFill>
                <a:latin typeface="Arial Rounded MT Bold"/>
              </a:rPr>
              <a:t>A</a:t>
            </a:r>
            <a:r>
              <a:rPr lang="en-US" sz="2400" b="0" kern="0" baseline="-25000" dirty="0">
                <a:solidFill>
                  <a:srgbClr val="FF0000"/>
                </a:solidFill>
                <a:latin typeface="Arial Rounded MT Bold"/>
              </a:rPr>
              <a:t>PII</a:t>
            </a:r>
            <a:r>
              <a:rPr lang="en-US" sz="2400" b="0" kern="0" dirty="0">
                <a:solidFill>
                  <a:srgbClr val="FF0000"/>
                </a:solidFill>
                <a:latin typeface="Arial Rounded MT Bold"/>
              </a:rPr>
              <a:t> = </a:t>
            </a:r>
            <a:r>
              <a:rPr lang="en-US" sz="2400" b="0" kern="0" dirty="0">
                <a:solidFill>
                  <a:srgbClr val="FF0000"/>
                </a:solidFill>
                <a:latin typeface="Arial Rounded MT Bold"/>
                <a:sym typeface="Symbol" pitchFamily="18" charset="2"/>
              </a:rPr>
              <a:t></a:t>
            </a:r>
            <a:r>
              <a:rPr lang="en-US" sz="2400" b="0" kern="0" dirty="0">
                <a:solidFill>
                  <a:srgbClr val="FF0000"/>
                </a:solidFill>
                <a:latin typeface="Arial Rounded MT Bold"/>
              </a:rPr>
              <a:t>0.1193(4)</a:t>
            </a: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6230938" y="2489200"/>
            <a:ext cx="271260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>
                <a:solidFill>
                  <a:srgbClr val="000000"/>
                </a:solidFill>
                <a:latin typeface="Arial Rounded MT Bold"/>
                <a:sym typeface="Symbol" pitchFamily="18" charset="2"/>
              </a:rPr>
              <a:t></a:t>
            </a:r>
            <a:r>
              <a:rPr lang="en-US" sz="2400" b="0" kern="0" baseline="-25000" dirty="0">
                <a:solidFill>
                  <a:srgbClr val="000000"/>
                </a:solidFill>
                <a:latin typeface="Arial Rounded MT Bold"/>
              </a:rPr>
              <a:t>PII</a:t>
            </a:r>
            <a:r>
              <a:rPr lang="en-US" sz="2400" b="0" kern="0" dirty="0">
                <a:solidFill>
                  <a:srgbClr val="000000"/>
                </a:solidFill>
                <a:latin typeface="Arial Rounded MT Bold"/>
              </a:rPr>
              <a:t> = </a:t>
            </a:r>
            <a:r>
              <a:rPr lang="en-US" sz="2400" b="0" kern="0" dirty="0">
                <a:solidFill>
                  <a:srgbClr val="000000"/>
                </a:solidFill>
                <a:latin typeface="Arial Rounded MT Bold"/>
                <a:sym typeface="Symbol" pitchFamily="18" charset="2"/>
              </a:rPr>
              <a:t></a:t>
            </a:r>
            <a:r>
              <a:rPr lang="en-US" sz="2400" b="0" kern="0" dirty="0" smtClean="0">
                <a:solidFill>
                  <a:srgbClr val="000000"/>
                </a:solidFill>
                <a:latin typeface="Arial Rounded MT Bold"/>
                <a:sym typeface="Symbol" pitchFamily="18" charset="2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Arial Rounded MT Bold"/>
              </a:rPr>
              <a:t>.2748(13)</a:t>
            </a:r>
            <a:endParaRPr lang="en-US" sz="2400" b="0" kern="0" dirty="0">
              <a:solidFill>
                <a:srgbClr val="000000"/>
              </a:solidFill>
              <a:latin typeface="Arial Rounded MT Bold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7516813" y="2806700"/>
            <a:ext cx="15097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i="1" kern="0">
                <a:solidFill>
                  <a:srgbClr val="000000"/>
                </a:solidFill>
                <a:latin typeface="Arial Rounded MT Bold"/>
              </a:rPr>
              <a:t>error: 8.6×10</a:t>
            </a:r>
            <a:r>
              <a:rPr lang="en-US" sz="1600" b="0" i="1" kern="0" baseline="30000">
                <a:solidFill>
                  <a:srgbClr val="000000"/>
                </a:solidFill>
                <a:latin typeface="Arial Rounded MT Bold"/>
                <a:sym typeface="Symbol" pitchFamily="18" charset="2"/>
              </a:rPr>
              <a:t></a:t>
            </a:r>
            <a:r>
              <a:rPr lang="en-US" sz="1600" b="0" i="1" kern="0" baseline="30000">
                <a:solidFill>
                  <a:srgbClr val="000000"/>
                </a:solidFill>
                <a:latin typeface="Arial Rounded MT Bold"/>
              </a:rPr>
              <a:t>4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179388" y="1192213"/>
            <a:ext cx="2711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3300"/>
                </a:solidFill>
                <a:latin typeface="Arial Rounded MT Bold"/>
              </a:rPr>
              <a:t>Electron Asymmetry A: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6519863" y="3143250"/>
            <a:ext cx="2338387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err="1">
                <a:solidFill>
                  <a:srgbClr val="808080"/>
                </a:solidFill>
                <a:latin typeface="Arial Rounded MT Bold"/>
              </a:rPr>
              <a:t>Prog</a:t>
            </a:r>
            <a:r>
              <a:rPr lang="en-US" sz="1800" b="0" kern="0" dirty="0">
                <a:solidFill>
                  <a:srgbClr val="808080"/>
                </a:solidFill>
                <a:latin typeface="Arial Rounded MT Bold"/>
              </a:rPr>
              <a:t>. Part. </a:t>
            </a:r>
            <a:r>
              <a:rPr lang="en-US" sz="1800" b="0" kern="0" dirty="0" err="1">
                <a:solidFill>
                  <a:srgbClr val="808080"/>
                </a:solidFill>
                <a:latin typeface="Arial Rounded MT Bold"/>
              </a:rPr>
              <a:t>Nucl</a:t>
            </a:r>
            <a:r>
              <a:rPr lang="en-US" sz="1800" b="0" kern="0" dirty="0">
                <a:solidFill>
                  <a:srgbClr val="808080"/>
                </a:solidFill>
                <a:latin typeface="Arial Rounded MT Bold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808080"/>
                </a:solidFill>
                <a:latin typeface="Arial Rounded MT Bold"/>
              </a:rPr>
              <a:t>Phys 60, 1-81 (2008)</a:t>
            </a: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57175" y="5357813"/>
            <a:ext cx="2533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0000FF"/>
                </a:solidFill>
                <a:latin typeface="Arial Rounded MT Bold"/>
              </a:rPr>
              <a:t>Proton Asymmetry C:</a:t>
            </a:r>
          </a:p>
        </p:txBody>
      </p:sp>
      <p:pic>
        <p:nvPicPr>
          <p:cNvPr id="53" name="Picture 18" descr="SameBD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5775" y="3757613"/>
            <a:ext cx="262731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211138" y="3354388"/>
            <a:ext cx="278473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C00000"/>
                </a:solidFill>
                <a:latin typeface="Arial Rounded MT Bold"/>
              </a:rPr>
              <a:t>Neutrino Asymmetry B</a:t>
            </a:r>
            <a:r>
              <a:rPr lang="en-US" sz="1800" kern="0" dirty="0">
                <a:solidFill>
                  <a:sysClr val="windowText" lastClr="000000"/>
                </a:solidFill>
                <a:latin typeface="Arial Rounded MT Bold"/>
              </a:rPr>
              <a:t>:</a:t>
            </a:r>
          </a:p>
        </p:txBody>
      </p:sp>
      <p:grpSp>
        <p:nvGrpSpPr>
          <p:cNvPr id="5" name="Gruppieren 33"/>
          <p:cNvGrpSpPr>
            <a:grpSpLocks/>
          </p:cNvGrpSpPr>
          <p:nvPr/>
        </p:nvGrpSpPr>
        <p:grpSpPr bwMode="auto">
          <a:xfrm>
            <a:off x="5857875" y="3948113"/>
            <a:ext cx="3168650" cy="1195387"/>
            <a:chOff x="5857884" y="3948125"/>
            <a:chExt cx="3168641" cy="1195387"/>
          </a:xfrm>
        </p:grpSpPr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6219825" y="4043382"/>
              <a:ext cx="233268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0" i="1" kern="0" dirty="0">
                  <a:solidFill>
                    <a:srgbClr val="C00000"/>
                  </a:solidFill>
                  <a:latin typeface="Arial Rounded MT Bold"/>
                </a:rPr>
                <a:t>B</a:t>
              </a:r>
              <a:r>
                <a:rPr lang="en-US" sz="2400" b="0" kern="0" dirty="0">
                  <a:solidFill>
                    <a:srgbClr val="C00000"/>
                  </a:solidFill>
                  <a:latin typeface="Arial Rounded MT Bold"/>
                </a:rPr>
                <a:t> = 0.9802(50</a:t>
              </a:r>
              <a:r>
                <a:rPr lang="en-US" sz="2400" b="0" kern="0" dirty="0">
                  <a:solidFill>
                    <a:srgbClr val="000000"/>
                  </a:solidFill>
                  <a:latin typeface="Arial Rounded MT Bold"/>
                </a:rPr>
                <a:t>)</a:t>
              </a:r>
            </a:p>
          </p:txBody>
        </p:sp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6429401" y="4429144"/>
              <a:ext cx="2574184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>
                  <a:solidFill>
                    <a:srgbClr val="808080"/>
                  </a:solidFill>
                  <a:latin typeface="Arial Rounded MT Bold"/>
                </a:rPr>
                <a:t>Schumann et a.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>
                  <a:solidFill>
                    <a:srgbClr val="808080"/>
                  </a:solidFill>
                  <a:latin typeface="Arial Rounded MT Bold"/>
                </a:rPr>
                <a:t>PRL </a:t>
              </a:r>
              <a:r>
                <a:rPr lang="en-US" sz="1800" kern="0">
                  <a:solidFill>
                    <a:srgbClr val="808080"/>
                  </a:solidFill>
                  <a:latin typeface="Arial Rounded MT Bold"/>
                </a:rPr>
                <a:t>99</a:t>
              </a:r>
              <a:r>
                <a:rPr lang="en-US" sz="1800" b="0" kern="0">
                  <a:solidFill>
                    <a:srgbClr val="808080"/>
                  </a:solidFill>
                  <a:latin typeface="Arial Rounded MT Bold"/>
                </a:rPr>
                <a:t>, 191803 (2007)</a:t>
              </a:r>
            </a:p>
          </p:txBody>
        </p:sp>
        <p:sp>
          <p:nvSpPr>
            <p:cNvPr id="58" name="AutoShape 23"/>
            <p:cNvSpPr>
              <a:spLocks noChangeArrowheads="1"/>
            </p:cNvSpPr>
            <p:nvPr/>
          </p:nvSpPr>
          <p:spPr bwMode="auto">
            <a:xfrm>
              <a:off x="5857884" y="3948125"/>
              <a:ext cx="3168641" cy="1195387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b="0" kern="0">
                <a:solidFill>
                  <a:sysClr val="windowText" lastClr="000000"/>
                </a:solidFill>
                <a:latin typeface="Arial Rounded MT Bold"/>
              </a:endParaRPr>
            </a:p>
          </p:txBody>
        </p:sp>
      </p:grpSp>
      <p:sp>
        <p:nvSpPr>
          <p:cNvPr id="59" name="Text Box 25"/>
          <p:cNvSpPr txBox="1">
            <a:spLocks noChangeArrowheads="1"/>
          </p:cNvSpPr>
          <p:nvPr/>
        </p:nvSpPr>
        <p:spPr bwMode="auto">
          <a:xfrm>
            <a:off x="5911850" y="1735138"/>
            <a:ext cx="2251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kern="0">
                <a:solidFill>
                  <a:sysClr val="windowText" lastClr="000000"/>
                </a:solidFill>
                <a:latin typeface="Arial Rounded MT Bold"/>
              </a:rPr>
              <a:t>PERKEO II combined: </a:t>
            </a: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549275" y="5724525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  <a:latin typeface="Arial Rounded MT Bold"/>
            </a:endParaRP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214282" y="5803900"/>
            <a:ext cx="3054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Arial Rounded MT Bold"/>
              </a:rPr>
              <a:t>first precision measurement </a:t>
            </a:r>
          </a:p>
        </p:txBody>
      </p:sp>
      <p:graphicFrame>
        <p:nvGraphicFramePr>
          <p:cNvPr id="62" name="Object 28"/>
          <p:cNvGraphicFramePr>
            <a:graphicFrameLocks noChangeAspect="1"/>
          </p:cNvGraphicFramePr>
          <p:nvPr/>
        </p:nvGraphicFramePr>
        <p:xfrm>
          <a:off x="3571875" y="5832475"/>
          <a:ext cx="189071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591" name="Image" r:id="rId10" imgW="4114286" imgH="736248" progId="">
                  <p:embed/>
                </p:oleObj>
              </mc:Choice>
              <mc:Fallback>
                <p:oleObj name="Image" r:id="rId10" imgW="4114286" imgH="7362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5832475"/>
                        <a:ext cx="1890713" cy="3381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pieren 34"/>
          <p:cNvGrpSpPr>
            <a:grpSpLocks/>
          </p:cNvGrpSpPr>
          <p:nvPr/>
        </p:nvGrpSpPr>
        <p:grpSpPr bwMode="auto">
          <a:xfrm>
            <a:off x="5857875" y="5357813"/>
            <a:ext cx="3146299" cy="1039812"/>
            <a:chOff x="5857885" y="5408613"/>
            <a:chExt cx="3216266" cy="1039812"/>
          </a:xfrm>
        </p:grpSpPr>
        <p:sp>
          <p:nvSpPr>
            <p:cNvPr id="64" name="Text Box 22"/>
            <p:cNvSpPr txBox="1">
              <a:spLocks noChangeArrowheads="1"/>
            </p:cNvSpPr>
            <p:nvPr/>
          </p:nvSpPr>
          <p:spPr bwMode="auto">
            <a:xfrm>
              <a:off x="6223024" y="5408626"/>
              <a:ext cx="256317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0" i="1" kern="0" dirty="0">
                  <a:solidFill>
                    <a:srgbClr val="0000CC"/>
                  </a:solidFill>
                  <a:latin typeface="Arial Rounded MT Bold"/>
                </a:rPr>
                <a:t>C</a:t>
              </a:r>
              <a:r>
                <a:rPr lang="en-US" sz="2400" b="0" kern="0" dirty="0">
                  <a:solidFill>
                    <a:srgbClr val="0000CC"/>
                  </a:solidFill>
                  <a:latin typeface="Arial Rounded MT Bold"/>
                </a:rPr>
                <a:t> = </a:t>
              </a:r>
              <a:r>
                <a:rPr lang="en-US" sz="2400" b="0" kern="0" dirty="0">
                  <a:solidFill>
                    <a:srgbClr val="0000CC"/>
                  </a:solidFill>
                  <a:latin typeface="Arial Rounded MT Bold"/>
                  <a:sym typeface="Symbol" pitchFamily="18" charset="2"/>
                </a:rPr>
                <a:t></a:t>
              </a:r>
              <a:r>
                <a:rPr lang="en-US" sz="2400" b="0" kern="0" dirty="0">
                  <a:solidFill>
                    <a:srgbClr val="0000CC"/>
                  </a:solidFill>
                  <a:latin typeface="Arial Rounded MT Bold"/>
                </a:rPr>
                <a:t>0.2377(36)</a:t>
              </a:r>
            </a:p>
          </p:txBody>
        </p:sp>
        <p:sp>
          <p:nvSpPr>
            <p:cNvPr id="65" name="AutoShape 24"/>
            <p:cNvSpPr>
              <a:spLocks noChangeArrowheads="1"/>
            </p:cNvSpPr>
            <p:nvPr/>
          </p:nvSpPr>
          <p:spPr bwMode="auto">
            <a:xfrm>
              <a:off x="5857885" y="5408613"/>
              <a:ext cx="3216266" cy="1039812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b="0" kern="0">
                <a:solidFill>
                  <a:sysClr val="windowText" lastClr="000000"/>
                </a:solidFill>
                <a:latin typeface="Arial Rounded MT Bold"/>
              </a:endParaRPr>
            </a:p>
          </p:txBody>
        </p:sp>
        <p:sp>
          <p:nvSpPr>
            <p:cNvPr id="66" name="Text Box 29"/>
            <p:cNvSpPr txBox="1">
              <a:spLocks noChangeArrowheads="1"/>
            </p:cNvSpPr>
            <p:nvPr/>
          </p:nvSpPr>
          <p:spPr bwMode="auto">
            <a:xfrm>
              <a:off x="6076974" y="5765816"/>
              <a:ext cx="2762478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srgbClr val="808080"/>
                  </a:solidFill>
                  <a:latin typeface="Arial Rounded MT Bold"/>
                </a:rPr>
                <a:t>Schumann et al.,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srgbClr val="808080"/>
                  </a:solidFill>
                  <a:latin typeface="Arial Rounded MT Bold"/>
                </a:rPr>
                <a:t>PRL </a:t>
              </a:r>
              <a:r>
                <a:rPr lang="en-US" sz="1800" kern="0" dirty="0">
                  <a:solidFill>
                    <a:srgbClr val="808080"/>
                  </a:solidFill>
                  <a:latin typeface="Arial Rounded MT Bold"/>
                </a:rPr>
                <a:t>100</a:t>
              </a:r>
              <a:r>
                <a:rPr lang="en-US" sz="1800" b="0" kern="0" dirty="0">
                  <a:solidFill>
                    <a:srgbClr val="808080"/>
                  </a:solidFill>
                  <a:latin typeface="Arial Rounded MT Bold"/>
                </a:rPr>
                <a:t>, 151801 (2008)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23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0C1CA-E513-42CF-8957-E5ACCFC8E360}" type="slidenum">
              <a:rPr lang="en-US" smtClean="0">
                <a:solidFill>
                  <a:srgbClr val="000066"/>
                </a:solidFill>
              </a:rPr>
              <a:pPr>
                <a:defRPr/>
              </a:pPr>
              <a:t>28</a:t>
            </a:fld>
            <a:endParaRPr lang="en-US" smtClean="0">
              <a:solidFill>
                <a:srgbClr val="000066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6237288"/>
            <a:ext cx="5364163" cy="620712"/>
          </a:xfrm>
          <a:prstGeom prst="rect">
            <a:avLst/>
          </a:prstGeom>
          <a:solidFill>
            <a:schemeClr val="tx1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5175"/>
            <a:ext cx="5927725" cy="494665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endParaRPr lang="en-US" sz="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-1.1900(200), PDG (1960)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-1.2500(200), PDG (1975)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-1.2610(40), PDG (1990)</a:t>
            </a:r>
          </a:p>
          <a:p>
            <a:r>
              <a:rPr lang="en-US" sz="2000" dirty="0" smtClean="0"/>
              <a:t>-1.2594(38), </a:t>
            </a:r>
            <a:r>
              <a:rPr lang="en-US" sz="2000" dirty="0" err="1" smtClean="0"/>
              <a:t>Gatchina</a:t>
            </a:r>
            <a:r>
              <a:rPr lang="en-US" sz="2000" dirty="0" smtClean="0"/>
              <a:t> (1997)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-1.2660(40), M, ILL (1997)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CC"/>
                </a:solidFill>
              </a:rPr>
              <a:t>-1.2740(30), PERKEO II (1997)</a:t>
            </a:r>
          </a:p>
          <a:p>
            <a:r>
              <a:rPr lang="en-US" sz="2000" dirty="0" smtClean="0">
                <a:solidFill>
                  <a:srgbClr val="0000CC"/>
                </a:solidFill>
              </a:rPr>
              <a:t>-1.2686(47), </a:t>
            </a:r>
            <a:r>
              <a:rPr lang="en-US" sz="2000" dirty="0" err="1" smtClean="0">
                <a:solidFill>
                  <a:srgbClr val="0000CC"/>
                </a:solidFill>
              </a:rPr>
              <a:t>Gatchina</a:t>
            </a:r>
            <a:r>
              <a:rPr lang="en-US" sz="2000" dirty="0" smtClean="0">
                <a:solidFill>
                  <a:srgbClr val="0000CC"/>
                </a:solidFill>
              </a:rPr>
              <a:t>, ILL (2001)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CC"/>
                </a:solidFill>
              </a:rPr>
              <a:t>-1.2739(19), PERKEO II (2002)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CC"/>
                </a:solidFill>
              </a:rPr>
              <a:t>-1.2762(13), HD, ILL (2006)</a:t>
            </a:r>
          </a:p>
          <a:p>
            <a:r>
              <a:rPr lang="en-GB" sz="2000" i="1" dirty="0" smtClean="0"/>
              <a:t>−</a:t>
            </a:r>
            <a:r>
              <a:rPr lang="en-GB" sz="2000" dirty="0" smtClean="0"/>
              <a:t>1</a:t>
            </a:r>
            <a:r>
              <a:rPr lang="en-GB" sz="2000" i="1" dirty="0" smtClean="0"/>
              <a:t>.</a:t>
            </a:r>
            <a:r>
              <a:rPr lang="en-GB" sz="2000" dirty="0" smtClean="0"/>
              <a:t>27590(+409)(</a:t>
            </a:r>
            <a:r>
              <a:rPr lang="en-GB" sz="2000" i="1" dirty="0" smtClean="0"/>
              <a:t>−</a:t>
            </a:r>
            <a:r>
              <a:rPr lang="en-GB" sz="2000" dirty="0" smtClean="0"/>
              <a:t>445), UCNA (2011)</a:t>
            </a:r>
          </a:p>
          <a:p>
            <a:r>
              <a:rPr lang="en-GB" sz="2000" dirty="0"/>
              <a:t> -</a:t>
            </a:r>
            <a:r>
              <a:rPr lang="en-GB" sz="2000" dirty="0" smtClean="0"/>
              <a:t>1.2756(30), UCNA (2013)</a:t>
            </a:r>
          </a:p>
          <a:p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smtClean="0">
                <a:solidFill>
                  <a:srgbClr val="0000CC"/>
                </a:solidFill>
              </a:rPr>
              <a:t>-1.2748</a:t>
            </a:r>
            <a:r>
              <a:rPr lang="en-US" sz="2000" baseline="30000" dirty="0" smtClean="0">
                <a:solidFill>
                  <a:srgbClr val="0000CC"/>
                </a:solidFill>
              </a:rPr>
              <a:t>+13</a:t>
            </a:r>
            <a:r>
              <a:rPr lang="en-US" sz="2000" baseline="-25000" dirty="0" smtClean="0">
                <a:solidFill>
                  <a:srgbClr val="0000CC"/>
                </a:solidFill>
              </a:rPr>
              <a:t>-14 </a:t>
            </a:r>
            <a:r>
              <a:rPr lang="en-US" sz="2000" dirty="0" smtClean="0">
                <a:solidFill>
                  <a:srgbClr val="0000CC"/>
                </a:solidFill>
              </a:rPr>
              <a:t>PERKEO II (2013)</a:t>
            </a:r>
            <a:endParaRPr lang="en-US" sz="2000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sz="2000" baseline="-25000" dirty="0" smtClean="0">
              <a:solidFill>
                <a:srgbClr val="0000CC"/>
              </a:solidFill>
            </a:endParaRPr>
          </a:p>
        </p:txBody>
      </p:sp>
      <p:sp>
        <p:nvSpPr>
          <p:cNvPr id="69638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kumimoji="0" lang="en-US" sz="3200" smtClean="0"/>
              <a:t>a bit history:</a:t>
            </a:r>
            <a:br>
              <a:rPr kumimoji="0" lang="en-US" sz="3200" smtClean="0"/>
            </a:br>
            <a:r>
              <a:rPr kumimoji="0" lang="en-US" sz="3200" u="none" smtClean="0">
                <a:solidFill>
                  <a:srgbClr val="FF0000"/>
                </a:solidFill>
                <a:latin typeface="Symbol" pitchFamily="18" charset="2"/>
              </a:rPr>
              <a:t>l </a:t>
            </a:r>
            <a:r>
              <a:rPr lang="en-US" sz="3200" u="none" smtClean="0"/>
              <a:t>from neutron </a:t>
            </a:r>
            <a:r>
              <a:rPr lang="en-US" sz="3200" i="1" u="none" smtClean="0">
                <a:latin typeface="Symbol" pitchFamily="18" charset="2"/>
              </a:rPr>
              <a:t>b</a:t>
            </a:r>
            <a:r>
              <a:rPr lang="en-US" sz="3200" u="none" smtClean="0"/>
              <a:t>-decay</a:t>
            </a:r>
          </a:p>
        </p:txBody>
      </p:sp>
    </p:spTree>
    <p:extLst>
      <p:ext uri="{BB962C8B-B14F-4D97-AF65-F5344CB8AC3E}">
        <p14:creationId xmlns:p14="http://schemas.microsoft.com/office/powerpoint/2010/main" val="30610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Close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Publication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aCORN</a:t>
            </a:r>
            <a:r>
              <a:rPr lang="de-DE" dirty="0" smtClean="0"/>
              <a:t> @ NIST</a:t>
            </a:r>
          </a:p>
          <a:p>
            <a:r>
              <a:rPr lang="de-DE" dirty="0" err="1" smtClean="0"/>
              <a:t>aSPECT</a:t>
            </a:r>
            <a:r>
              <a:rPr lang="de-DE" dirty="0" smtClean="0"/>
              <a:t> @ </a:t>
            </a:r>
            <a:r>
              <a:rPr lang="de-DE" dirty="0" err="1" smtClean="0"/>
              <a:t>Mz</a:t>
            </a:r>
            <a:r>
              <a:rPr lang="de-DE" dirty="0" smtClean="0"/>
              <a:t>, ILL</a:t>
            </a:r>
          </a:p>
          <a:p>
            <a:r>
              <a:rPr lang="de-DE" dirty="0" smtClean="0"/>
              <a:t>PERKEO III @ UHD, ILL, TUW</a:t>
            </a:r>
          </a:p>
          <a:p>
            <a:pPr marL="0" indent="0">
              <a:buNone/>
            </a:pPr>
            <a:r>
              <a:rPr lang="de-DE" sz="3600" u="sng" dirty="0" smtClean="0"/>
              <a:t>New Instruments</a:t>
            </a:r>
          </a:p>
          <a:p>
            <a:r>
              <a:rPr lang="de-DE" dirty="0" err="1" smtClean="0"/>
              <a:t>Nab</a:t>
            </a:r>
            <a:r>
              <a:rPr lang="de-DE" dirty="0" smtClean="0"/>
              <a:t>, PERC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7504" y="6453336"/>
            <a:ext cx="6480720" cy="404664"/>
          </a:xfrm>
        </p:spPr>
        <p:txBody>
          <a:bodyPr/>
          <a:lstStyle/>
          <a:p>
            <a:r>
              <a:rPr lang="en-US" dirty="0" err="1" smtClean="0">
                <a:solidFill>
                  <a:srgbClr val="000066"/>
                </a:solidFill>
              </a:rPr>
              <a:t>Hartmut</a:t>
            </a:r>
            <a:r>
              <a:rPr lang="en-US" dirty="0" smtClean="0">
                <a:solidFill>
                  <a:srgbClr val="000066"/>
                </a:solidFill>
              </a:rPr>
              <a:t> Abele, </a:t>
            </a:r>
            <a:r>
              <a:rPr lang="en-US" dirty="0" err="1" smtClean="0">
                <a:solidFill>
                  <a:srgbClr val="000066"/>
                </a:solidFill>
              </a:rPr>
              <a:t>Atominstitut</a:t>
            </a:r>
            <a:r>
              <a:rPr lang="en-US" dirty="0" smtClean="0">
                <a:solidFill>
                  <a:srgbClr val="000066"/>
                </a:solidFill>
              </a:rPr>
              <a:t>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FBB09C-BC1F-429B-8D43-EACB4E83480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6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2" y="1700808"/>
            <a:ext cx="17526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31640" y="2628329"/>
            <a:ext cx="4824536" cy="2762250"/>
          </a:xfrm>
          <a:noFill/>
        </p:spPr>
      </p:pic>
      <p:sp>
        <p:nvSpPr>
          <p:cNvPr id="12" name="Textplatzhalter 4"/>
          <p:cNvSpPr txBox="1">
            <a:spLocks/>
          </p:cNvSpPr>
          <p:nvPr/>
        </p:nvSpPr>
        <p:spPr bwMode="auto">
          <a:xfrm>
            <a:off x="6038380" y="2635746"/>
            <a:ext cx="3502172" cy="15853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Monotype Sorts"/>
              <a:buBlip>
                <a:blip r:embed="rId5"/>
              </a:buBlip>
              <a:defRPr kumimoji="1" sz="3000" b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Char char="-"/>
              <a:defRPr kumimoji="1" sz="2400" b="0">
                <a:solidFill>
                  <a:schemeClr val="accent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2000" b="0">
                <a:solidFill>
                  <a:schemeClr val="accent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2000" b="0">
                <a:solidFill>
                  <a:schemeClr val="accent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2000" b="0">
                <a:solidFill>
                  <a:schemeClr val="accent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b="1">
                <a:solidFill>
                  <a:schemeClr val="accent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b="1">
                <a:solidFill>
                  <a:schemeClr val="accent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b="1">
                <a:solidFill>
                  <a:schemeClr val="accent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b="1">
                <a:solidFill>
                  <a:schemeClr val="accent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u="sng" dirty="0" smtClean="0">
                <a:solidFill>
                  <a:srgbClr val="0000CC"/>
                </a:solidFill>
              </a:rPr>
              <a:t>Quantum interference: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CC"/>
                </a:solidFill>
              </a:rPr>
              <a:t>sensitivity to fifth forces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CC"/>
                </a:solidFill>
              </a:rPr>
              <a:t>coming from extra dimensions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CC"/>
                </a:solidFill>
              </a:rPr>
              <a:t> string theories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CC"/>
                </a:solidFill>
              </a:rPr>
              <a:t>(higher dimensional field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CC"/>
                </a:solidFill>
              </a:rPr>
              <a:t>theories)  </a:t>
            </a:r>
            <a:r>
              <a:rPr lang="en-US" sz="1800" dirty="0" err="1" smtClean="0">
                <a:solidFill>
                  <a:srgbClr val="0000CC"/>
                </a:solidFill>
              </a:rPr>
              <a:t>axion</a:t>
            </a:r>
            <a:r>
              <a:rPr lang="en-US" sz="1800" dirty="0" smtClean="0">
                <a:solidFill>
                  <a:srgbClr val="0000CC"/>
                </a:solidFill>
              </a:rPr>
              <a:t> field</a:t>
            </a:r>
            <a:r>
              <a:rPr lang="en-US" sz="1800" dirty="0" smtClean="0"/>
              <a:t>s </a:t>
            </a:r>
            <a:r>
              <a:rPr lang="en-US" sz="1800" i="1" dirty="0" smtClean="0">
                <a:solidFill>
                  <a:srgbClr val="FF0000"/>
                </a:solidFill>
              </a:rPr>
              <a:t>at short distances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543675"/>
            <a:ext cx="4572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CE75E4-8495-494C-B440-1365AF556E3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Ellipse 7"/>
          <p:cNvSpPr/>
          <p:nvPr/>
        </p:nvSpPr>
        <p:spPr bwMode="auto">
          <a:xfrm>
            <a:off x="2632344" y="3356009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rgbClr val="F9230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DE" b="0" baseline="-25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+mn-cs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4187972" y="5085184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rgbClr val="F9230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DE" b="0" baseline="-25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+mn-cs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724128" y="3319421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rgbClr val="F9230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DE" b="0" baseline="-25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+mn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79512" y="44624"/>
            <a:ext cx="84439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kumimoji="1" lang="en-GB" sz="4800" i="1" u="sng" kern="0" dirty="0" err="1" smtClean="0">
                <a:solidFill>
                  <a:srgbClr val="FFC000"/>
                </a:solidFill>
                <a:latin typeface="Calibri" pitchFamily="34" charset="0"/>
                <a:cs typeface="+mn-cs"/>
              </a:rPr>
              <a:t>q</a:t>
            </a:r>
            <a:r>
              <a:rPr kumimoji="1" lang="en-GB" sz="4800" i="1" u="sng" kern="0" cap="small" dirty="0" err="1" smtClean="0">
                <a:solidFill>
                  <a:schemeClr val="bg1"/>
                </a:solidFill>
                <a:latin typeface="Calibri" pitchFamily="34" charset="0"/>
                <a:cs typeface="+mn-cs"/>
              </a:rPr>
              <a:t>Bounce</a:t>
            </a:r>
            <a:r>
              <a:rPr kumimoji="1" lang="en-GB" sz="4800" u="sng" kern="0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 </a:t>
            </a:r>
            <a:r>
              <a:rPr kumimoji="1" lang="en-US" sz="3600" u="sng" kern="0" dirty="0" smtClean="0">
                <a:solidFill>
                  <a:srgbClr val="0000CC"/>
                </a:solidFill>
                <a:latin typeface="Calibri" pitchFamily="34" charset="0"/>
                <a:cs typeface="+mn-cs"/>
              </a:rPr>
              <a:t> </a:t>
            </a:r>
            <a:br>
              <a:rPr kumimoji="1" lang="en-US" sz="3600" u="sng" kern="0" dirty="0" smtClean="0">
                <a:solidFill>
                  <a:srgbClr val="0000CC"/>
                </a:solidFill>
                <a:latin typeface="Calibri" pitchFamily="34" charset="0"/>
                <a:cs typeface="+mn-cs"/>
              </a:rPr>
            </a:br>
            <a:r>
              <a:rPr kumimoji="1" lang="en-GB" sz="2400" kern="0" dirty="0" smtClean="0">
                <a:solidFill>
                  <a:srgbClr val="0000CC"/>
                </a:solidFill>
                <a:latin typeface="Calibri" pitchFamily="34" charset="0"/>
                <a:cs typeface="+mn-cs"/>
              </a:rPr>
              <a:t>the dynamics of ultra-cold neutrons  in the gravity potential</a:t>
            </a:r>
            <a:r>
              <a:rPr kumimoji="1" lang="de-DE" sz="2400" kern="0" dirty="0" smtClean="0">
                <a:solidFill>
                  <a:srgbClr val="0000CC"/>
                </a:solidFill>
                <a:latin typeface="Calibri" pitchFamily="34" charset="0"/>
                <a:cs typeface="+mn-cs"/>
              </a:rPr>
              <a:t> </a:t>
            </a:r>
            <a:endParaRPr kumimoji="1" lang="en-US" sz="2400" kern="0" dirty="0" smtClean="0">
              <a:solidFill>
                <a:srgbClr val="0000CC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" name="Datumsplatzhalter 4"/>
          <p:cNvSpPr txBox="1">
            <a:spLocks/>
          </p:cNvSpPr>
          <p:nvPr/>
        </p:nvSpPr>
        <p:spPr bwMode="auto">
          <a:xfrm>
            <a:off x="323528" y="1196752"/>
            <a:ext cx="518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0" dirty="0" smtClean="0">
                <a:solidFill>
                  <a:srgbClr val="FF0000"/>
                </a:solidFill>
                <a:latin typeface="Arial Rounded MT Bold" pitchFamily="34" charset="0"/>
                <a:cs typeface="+mn-cs"/>
              </a:rPr>
              <a:t>the free Fall</a:t>
            </a:r>
            <a:endParaRPr lang="en-US" sz="2800" b="0" dirty="0">
              <a:solidFill>
                <a:srgbClr val="FF0000"/>
              </a:solidFill>
              <a:latin typeface="Arial Rounded MT Bold" pitchFamily="34" charset="0"/>
              <a:cs typeface="+mn-cs"/>
            </a:endParaRPr>
          </a:p>
        </p:txBody>
      </p:sp>
      <p:sp>
        <p:nvSpPr>
          <p:cNvPr id="14" name="Textplatzhalter 2"/>
          <p:cNvSpPr txBox="1">
            <a:spLocks/>
          </p:cNvSpPr>
          <p:nvPr/>
        </p:nvSpPr>
        <p:spPr bwMode="auto">
          <a:xfrm>
            <a:off x="-108520" y="5445224"/>
            <a:ext cx="9252520" cy="18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66FF"/>
              </a:buClr>
              <a:buFontTx/>
              <a:buBlip>
                <a:blip r:embed="rId5"/>
              </a:buBlip>
              <a:defRPr/>
            </a:pPr>
            <a:r>
              <a:rPr lang="en-GB" sz="1600" b="0" dirty="0" smtClean="0">
                <a:solidFill>
                  <a:srgbClr val="0000CC"/>
                </a:solidFill>
                <a:latin typeface="Calibri" pitchFamily="34" charset="0"/>
                <a:ea typeface="Times New Roman"/>
                <a:cs typeface="+mn-cs"/>
              </a:rPr>
              <a:t>Theory: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66FF"/>
              </a:buClr>
              <a:defRPr/>
            </a:pPr>
            <a:r>
              <a:rPr lang="en-GB" sz="1600" b="0" dirty="0" smtClean="0">
                <a:solidFill>
                  <a:srgbClr val="0000CC"/>
                </a:solidFill>
                <a:latin typeface="Calibri" pitchFamily="34" charset="0"/>
                <a:ea typeface="Times New Roman"/>
                <a:cs typeface="+mn-cs"/>
              </a:rPr>
              <a:t>	</a:t>
            </a:r>
            <a:r>
              <a:rPr lang="en-GB" sz="1600" b="0" dirty="0" err="1" smtClean="0">
                <a:solidFill>
                  <a:srgbClr val="0000CC"/>
                </a:solidFill>
                <a:latin typeface="Calibri" pitchFamily="34" charset="0"/>
                <a:ea typeface="Times New Roman"/>
                <a:cs typeface="+mn-cs"/>
              </a:rPr>
              <a:t>Kajari</a:t>
            </a:r>
            <a:r>
              <a:rPr lang="en-GB" sz="1600" b="0" dirty="0" smtClean="0">
                <a:solidFill>
                  <a:srgbClr val="0000CC"/>
                </a:solidFill>
                <a:latin typeface="Calibri" pitchFamily="34" charset="0"/>
                <a:ea typeface="Times New Roman"/>
                <a:cs typeface="+mn-cs"/>
              </a:rPr>
              <a:t> et al., Inertial and gravitational mass in quantum mechanics,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66FF"/>
              </a:buClr>
              <a:defRPr/>
            </a:pPr>
            <a:r>
              <a:rPr lang="en-GB" sz="1600" b="0" dirty="0">
                <a:solidFill>
                  <a:srgbClr val="0000CC"/>
                </a:solidFill>
                <a:latin typeface="Calibri" pitchFamily="34" charset="0"/>
                <a:ea typeface="Times New Roman"/>
                <a:cs typeface="+mn-cs"/>
              </a:rPr>
              <a:t>	</a:t>
            </a:r>
            <a:r>
              <a:rPr lang="en-GB" sz="1600" b="0" dirty="0" smtClean="0">
                <a:solidFill>
                  <a:srgbClr val="0000CC"/>
                </a:solidFill>
                <a:latin typeface="Calibri" pitchFamily="34" charset="0"/>
                <a:ea typeface="Times New Roman"/>
                <a:cs typeface="+mn-cs"/>
              </a:rPr>
              <a:t> </a:t>
            </a:r>
            <a:r>
              <a:rPr lang="en-GB" sz="1600" b="0" i="1" dirty="0" smtClean="0">
                <a:solidFill>
                  <a:srgbClr val="0000CC"/>
                </a:solidFill>
                <a:latin typeface="Calibri" pitchFamily="34" charset="0"/>
                <a:ea typeface="Times New Roman"/>
                <a:cs typeface="+mn-cs"/>
              </a:rPr>
              <a:t>Appl. Phys. B</a:t>
            </a:r>
            <a:r>
              <a:rPr lang="en-GB" sz="1600" b="0" dirty="0" smtClean="0">
                <a:solidFill>
                  <a:srgbClr val="0000CC"/>
                </a:solidFill>
                <a:latin typeface="Calibri" pitchFamily="34" charset="0"/>
                <a:ea typeface="Times New Roman"/>
                <a:cs typeface="+mn-cs"/>
              </a:rPr>
              <a:t> </a:t>
            </a:r>
            <a:r>
              <a:rPr lang="en-GB" sz="1600" dirty="0" smtClean="0">
                <a:solidFill>
                  <a:srgbClr val="0000CC"/>
                </a:solidFill>
                <a:latin typeface="Calibri" pitchFamily="34" charset="0"/>
                <a:ea typeface="Times New Roman"/>
                <a:cs typeface="+mn-cs"/>
              </a:rPr>
              <a:t>100</a:t>
            </a:r>
            <a:r>
              <a:rPr lang="en-GB" sz="1600" b="0" dirty="0" smtClean="0">
                <a:solidFill>
                  <a:srgbClr val="0000CC"/>
                </a:solidFill>
                <a:latin typeface="Calibri" pitchFamily="34" charset="0"/>
                <a:ea typeface="Times New Roman"/>
                <a:cs typeface="+mn-cs"/>
              </a:rPr>
              <a:t>, 43 (2010)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66FF"/>
              </a:buClr>
              <a:buFontTx/>
              <a:buBlip>
                <a:blip r:embed="rId5"/>
              </a:buBlip>
              <a:defRPr/>
            </a:pPr>
            <a:r>
              <a:rPr kumimoji="1" lang="en-US" sz="1600" b="0" kern="0" dirty="0" smtClean="0">
                <a:solidFill>
                  <a:srgbClr val="0000CC"/>
                </a:solidFill>
                <a:latin typeface="Calibri" pitchFamily="34" charset="0"/>
                <a:cs typeface="+mn-cs"/>
              </a:rPr>
              <a:t>Julio </a:t>
            </a:r>
            <a:r>
              <a:rPr kumimoji="1" lang="en-US" sz="1600" b="0" kern="0" dirty="0" err="1" smtClean="0">
                <a:solidFill>
                  <a:srgbClr val="0000CC"/>
                </a:solidFill>
                <a:latin typeface="Calibri" pitchFamily="34" charset="0"/>
                <a:cs typeface="+mn-cs"/>
              </a:rPr>
              <a:t>Gea-Banacloche</a:t>
            </a:r>
            <a:r>
              <a:rPr kumimoji="1" lang="en-US" sz="1600" b="0" kern="0" dirty="0" smtClean="0">
                <a:solidFill>
                  <a:srgbClr val="0000CC"/>
                </a:solidFill>
                <a:latin typeface="Calibri" pitchFamily="34" charset="0"/>
                <a:cs typeface="+mn-cs"/>
              </a:rPr>
              <a:t>, Am. J. Phys.(1999)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66FF"/>
              </a:buClr>
              <a:buFontTx/>
              <a:buBlip>
                <a:blip r:embed="rId5"/>
              </a:buBlip>
              <a:defRPr/>
            </a:pPr>
            <a:r>
              <a:rPr kumimoji="1" lang="en-US" sz="1600" b="0" kern="0" dirty="0" smtClean="0">
                <a:solidFill>
                  <a:srgbClr val="0000CC"/>
                </a:solidFill>
                <a:latin typeface="Calibri" pitchFamily="34" charset="0"/>
                <a:cs typeface="+mn-cs"/>
              </a:rPr>
              <a:t>H.A. et al., PRD (2010)</a:t>
            </a:r>
          </a:p>
        </p:txBody>
      </p:sp>
    </p:spTree>
    <p:extLst>
      <p:ext uri="{BB962C8B-B14F-4D97-AF65-F5344CB8AC3E}">
        <p14:creationId xmlns:p14="http://schemas.microsoft.com/office/powerpoint/2010/main" val="36089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umsplatzhalter 3"/>
          <p:cNvSpPr txBox="1">
            <a:spLocks noGrp="1"/>
          </p:cNvSpPr>
          <p:nvPr/>
        </p:nvSpPr>
        <p:spPr bwMode="auto">
          <a:xfrm>
            <a:off x="323850" y="6453188"/>
            <a:ext cx="518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eaLnBrk="0" hangingPunct="0"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0" baseline="0" smtClean="0">
                <a:solidFill>
                  <a:srgbClr val="000066"/>
                </a:solidFill>
                <a:cs typeface="+mn-cs"/>
              </a:rPr>
              <a:t>Hartmut Abele, Technische Universität München</a:t>
            </a:r>
          </a:p>
        </p:txBody>
      </p:sp>
      <p:sp>
        <p:nvSpPr>
          <p:cNvPr id="76803" name="Foliennummernplatzhalter 4"/>
          <p:cNvSpPr txBox="1">
            <a:spLocks noGrp="1"/>
          </p:cNvSpPr>
          <p:nvPr/>
        </p:nvSpPr>
        <p:spPr bwMode="auto">
          <a:xfrm>
            <a:off x="8534400" y="654367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eaLnBrk="0" hangingPunct="0"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4B883373-F1FF-4645-BC5C-A5791D6F75E5}" type="slidenum">
              <a:rPr lang="en-US" b="0" baseline="0" smtClean="0">
                <a:solidFill>
                  <a:srgbClr val="000000"/>
                </a:solidFill>
                <a:latin typeface="Arial Unicode MS" pitchFamily="34" charset="-128"/>
                <a:cs typeface="+mn-cs"/>
              </a:rPr>
              <a:pPr algn="r">
                <a:spcBef>
                  <a:spcPct val="50000"/>
                </a:spcBef>
              </a:pPr>
              <a:t>30</a:t>
            </a:fld>
            <a:endParaRPr lang="en-US" b="0" baseline="0" smtClean="0">
              <a:solidFill>
                <a:srgbClr val="000000"/>
              </a:solidFill>
              <a:latin typeface="Arial Unicode MS" pitchFamily="34" charset="-128"/>
              <a:cs typeface="+mn-cs"/>
            </a:endParaRPr>
          </a:p>
        </p:txBody>
      </p:sp>
      <p:sp>
        <p:nvSpPr>
          <p:cNvPr id="76804" name="Rectangle 2"/>
          <p:cNvSpPr>
            <a:spLocks noChangeArrowheads="1"/>
          </p:cNvSpPr>
          <p:nvPr/>
        </p:nvSpPr>
        <p:spPr bwMode="auto">
          <a:xfrm>
            <a:off x="4787900" y="7605713"/>
            <a:ext cx="36671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  <a:tabLst>
                <a:tab pos="1828800" algn="l"/>
                <a:tab pos="3657600" algn="l"/>
              </a:tabLst>
            </a:pPr>
            <a:r>
              <a:rPr lang="en-US" sz="1100" b="0" u="sng" smtClean="0">
                <a:solidFill>
                  <a:srgbClr val="000099"/>
                </a:solidFill>
                <a:latin typeface="Times" pitchFamily="18" charset="0"/>
                <a:cs typeface="+mn-cs"/>
              </a:rPr>
              <a:t>Table 1: Error budget of PERC in standard configuration.</a:t>
            </a:r>
            <a:endParaRPr lang="de-DE" sz="700" b="0" smtClean="0">
              <a:solidFill>
                <a:srgbClr val="000099"/>
              </a:solidFill>
              <a:latin typeface="Times" pitchFamily="18" charset="0"/>
              <a:cs typeface="+mn-cs"/>
            </a:endParaRPr>
          </a:p>
          <a:p>
            <a:pPr eaLnBrk="0" hangingPunct="0">
              <a:tabLst>
                <a:tab pos="1828800" algn="l"/>
                <a:tab pos="3657600" algn="l"/>
              </a:tabLst>
            </a:pPr>
            <a:r>
              <a:rPr lang="en-US" sz="1100" b="0" u="sng" smtClean="0">
                <a:solidFill>
                  <a:srgbClr val="000099"/>
                </a:solidFill>
                <a:latin typeface="Times" pitchFamily="18" charset="0"/>
                <a:cs typeface="+mn-cs"/>
              </a:rPr>
              <a:t>The numbering in this list is the same as in Section</a:t>
            </a:r>
            <a:r>
              <a:rPr lang="en-US" sz="1100" b="0" smtClean="0">
                <a:solidFill>
                  <a:srgbClr val="000099"/>
                </a:solidFill>
                <a:latin typeface="Times" pitchFamily="18" charset="0"/>
                <a:cs typeface="+mn-cs"/>
              </a:rPr>
              <a:t>s </a:t>
            </a:r>
            <a:r>
              <a:rPr lang="en-US" sz="1100" b="0" u="sng" smtClean="0">
                <a:solidFill>
                  <a:srgbClr val="000099"/>
                </a:solidFill>
                <a:latin typeface="Times" pitchFamily="18" charset="0"/>
                <a:cs typeface="+mn-cs"/>
              </a:rPr>
              <a:t>4</a:t>
            </a:r>
            <a:r>
              <a:rPr lang="en-US" sz="1100" b="0" smtClean="0">
                <a:solidFill>
                  <a:srgbClr val="000099"/>
                </a:solidFill>
                <a:latin typeface="Times" pitchFamily="18" charset="0"/>
                <a:cs typeface="+mn-cs"/>
              </a:rPr>
              <a:t>.1 to 4.5</a:t>
            </a:r>
            <a:r>
              <a:rPr lang="en-US" sz="1100" b="0" u="sng" smtClean="0">
                <a:solidFill>
                  <a:srgbClr val="000099"/>
                </a:solidFill>
                <a:latin typeface="Times" pitchFamily="18" charset="0"/>
                <a:cs typeface="+mn-cs"/>
              </a:rPr>
              <a:t>.</a:t>
            </a:r>
            <a:endParaRPr lang="de-DE" sz="700" b="0" smtClean="0">
              <a:solidFill>
                <a:srgbClr val="000099"/>
              </a:solidFill>
              <a:latin typeface="Times" pitchFamily="18" charset="0"/>
              <a:cs typeface="+mn-cs"/>
            </a:endParaRPr>
          </a:p>
          <a:p>
            <a:pPr eaLnBrk="0" hangingPunct="0">
              <a:tabLst>
                <a:tab pos="1828800" algn="l"/>
                <a:tab pos="3657600" algn="l"/>
              </a:tabLst>
            </a:pPr>
            <a:endParaRPr lang="de-DE" sz="2400" b="0" smtClean="0">
              <a:solidFill>
                <a:srgbClr val="000099"/>
              </a:solidFill>
              <a:latin typeface="Times" pitchFamily="18" charset="0"/>
              <a:cs typeface="+mn-cs"/>
            </a:endParaRPr>
          </a:p>
        </p:txBody>
      </p:sp>
      <p:graphicFrame>
        <p:nvGraphicFramePr>
          <p:cNvPr id="302083" name="Group 3"/>
          <p:cNvGraphicFramePr>
            <a:graphicFrameLocks noGrp="1"/>
          </p:cNvGraphicFramePr>
          <p:nvPr/>
        </p:nvGraphicFramePr>
        <p:xfrm>
          <a:off x="34925" y="404813"/>
          <a:ext cx="8964613" cy="4846638"/>
        </p:xfrm>
        <a:graphic>
          <a:graphicData uri="http://schemas.openxmlformats.org/drawingml/2006/table">
            <a:tbl>
              <a:tblPr/>
              <a:tblGrid>
                <a:gridCol w="3503613"/>
                <a:gridCol w="3121025"/>
                <a:gridCol w="1320800"/>
                <a:gridCol w="1019175"/>
              </a:tblGrid>
              <a:tr h="5791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SOURCE OF ERROR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COMMENT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SIZE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OF CORRECT.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SIZE OF ERROR: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non-uniform n-beam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 Δ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= 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over 1 cm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width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other 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edge effects on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e/p-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window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 worst case 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max. energy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magn. mirror effect, contin's n-beam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1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magn. mirror effect, pulsed n-beam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 Δ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= 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over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8 m length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5·10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non-adiabatic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e/p-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transport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1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5·10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5·10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background from n-guide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7388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}is 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separately measurable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2∙10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1·10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background from n-beam stop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backscattering off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e/p-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window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1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2·10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backscattering off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e/p-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beam dump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onotype Sorts"/>
                        <a:buNone/>
                        <a:tabLst/>
                      </a:pPr>
                      <a:endParaRPr kumimoji="1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5∙10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1∙10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backscatt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off plastic scint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illat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687388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}for worst case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2∙10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4·10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~ same with active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e/p-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beam dump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1·10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neutron polarisation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 status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1·10</a:t>
                      </a:r>
                      <a:r>
                        <a:rPr kumimoji="0" lang="en-US" sz="16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77" name="Rectangle 75"/>
          <p:cNvSpPr>
            <a:spLocks noChangeArrowheads="1"/>
          </p:cNvSpPr>
          <p:nvPr/>
        </p:nvSpPr>
        <p:spPr bwMode="auto">
          <a:xfrm>
            <a:off x="684213" y="6400800"/>
            <a:ext cx="36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endParaRPr lang="en-US" sz="2400" b="0" smtClean="0">
              <a:solidFill>
                <a:srgbClr val="FFFFFF"/>
              </a:solidFill>
              <a:latin typeface="Times" pitchFamily="18" charset="0"/>
              <a:cs typeface="+mn-cs"/>
            </a:endParaRPr>
          </a:p>
        </p:txBody>
      </p:sp>
      <p:sp>
        <p:nvSpPr>
          <p:cNvPr id="76878" name="Text Box 76"/>
          <p:cNvSpPr txBox="1">
            <a:spLocks noChangeArrowheads="1"/>
          </p:cNvSpPr>
          <p:nvPr/>
        </p:nvSpPr>
        <p:spPr bwMode="auto">
          <a:xfrm>
            <a:off x="323850" y="6381750"/>
            <a:ext cx="8569325" cy="349250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600" baseline="0" smtClean="0">
                <a:solidFill>
                  <a:srgbClr val="000099"/>
                </a:solidFill>
                <a:cs typeface="+mn-cs"/>
              </a:rPr>
              <a:t>Dubbers, Baessler, Märkisch, Schumann, Soldner, Zimmer, H.A., arXiv 2007 </a:t>
            </a:r>
          </a:p>
        </p:txBody>
      </p:sp>
    </p:spTree>
    <p:extLst>
      <p:ext uri="{BB962C8B-B14F-4D97-AF65-F5344CB8AC3E}">
        <p14:creationId xmlns:p14="http://schemas.microsoft.com/office/powerpoint/2010/main" val="42290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3860800"/>
            <a:ext cx="8763000" cy="5257800"/>
          </a:xfrm>
        </p:spPr>
        <p:txBody>
          <a:bodyPr/>
          <a:lstStyle/>
          <a:p>
            <a:endParaRPr lang="de-DE" smtClean="0"/>
          </a:p>
        </p:txBody>
      </p:sp>
      <p:pic>
        <p:nvPicPr>
          <p:cNvPr id="45060" name="Picture 5" descr="Mounting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129270"/>
            <a:ext cx="9182101" cy="55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2916238" y="5344590"/>
            <a:ext cx="3743325" cy="21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5062" name="Group 12"/>
          <p:cNvGrpSpPr>
            <a:grpSpLocks/>
          </p:cNvGrpSpPr>
          <p:nvPr/>
        </p:nvGrpSpPr>
        <p:grpSpPr bwMode="auto">
          <a:xfrm rot="10800000" flipH="1">
            <a:off x="5364163" y="5435544"/>
            <a:ext cx="2879725" cy="215900"/>
            <a:chOff x="-204" y="1389"/>
            <a:chExt cx="3266" cy="537"/>
          </a:xfrm>
        </p:grpSpPr>
        <p:sp>
          <p:nvSpPr>
            <p:cNvPr id="45077" name="Freeform 13"/>
            <p:cNvSpPr>
              <a:spLocks/>
            </p:cNvSpPr>
            <p:nvPr/>
          </p:nvSpPr>
          <p:spPr bwMode="auto">
            <a:xfrm>
              <a:off x="-204" y="1661"/>
              <a:ext cx="1679" cy="265"/>
            </a:xfrm>
            <a:custGeom>
              <a:avLst/>
              <a:gdLst>
                <a:gd name="T0" fmla="*/ 0 w 1679"/>
                <a:gd name="T1" fmla="*/ 227 h 265"/>
                <a:gd name="T2" fmla="*/ 1225 w 1679"/>
                <a:gd name="T3" fmla="*/ 227 h 265"/>
                <a:gd name="T4" fmla="*/ 1679 w 1679"/>
                <a:gd name="T5" fmla="*/ 0 h 265"/>
                <a:gd name="T6" fmla="*/ 0 60000 65536"/>
                <a:gd name="T7" fmla="*/ 0 60000 65536"/>
                <a:gd name="T8" fmla="*/ 0 60000 65536"/>
                <a:gd name="T9" fmla="*/ 0 w 1679"/>
                <a:gd name="T10" fmla="*/ 0 h 265"/>
                <a:gd name="T11" fmla="*/ 1679 w 1679"/>
                <a:gd name="T12" fmla="*/ 265 h 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9" h="265">
                  <a:moveTo>
                    <a:pt x="0" y="227"/>
                  </a:moveTo>
                  <a:cubicBezTo>
                    <a:pt x="472" y="246"/>
                    <a:pt x="945" y="265"/>
                    <a:pt x="1225" y="227"/>
                  </a:cubicBezTo>
                  <a:cubicBezTo>
                    <a:pt x="1505" y="189"/>
                    <a:pt x="1604" y="38"/>
                    <a:pt x="1679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78" name="Freeform 14"/>
            <p:cNvSpPr>
              <a:spLocks/>
            </p:cNvSpPr>
            <p:nvPr/>
          </p:nvSpPr>
          <p:spPr bwMode="auto">
            <a:xfrm rot="10565908">
              <a:off x="1383" y="1389"/>
              <a:ext cx="1679" cy="265"/>
            </a:xfrm>
            <a:custGeom>
              <a:avLst/>
              <a:gdLst>
                <a:gd name="T0" fmla="*/ 0 w 1679"/>
                <a:gd name="T1" fmla="*/ 227 h 265"/>
                <a:gd name="T2" fmla="*/ 1225 w 1679"/>
                <a:gd name="T3" fmla="*/ 227 h 265"/>
                <a:gd name="T4" fmla="*/ 1679 w 1679"/>
                <a:gd name="T5" fmla="*/ 0 h 265"/>
                <a:gd name="T6" fmla="*/ 0 60000 65536"/>
                <a:gd name="T7" fmla="*/ 0 60000 65536"/>
                <a:gd name="T8" fmla="*/ 0 60000 65536"/>
                <a:gd name="T9" fmla="*/ 0 w 1679"/>
                <a:gd name="T10" fmla="*/ 0 h 265"/>
                <a:gd name="T11" fmla="*/ 1679 w 1679"/>
                <a:gd name="T12" fmla="*/ 265 h 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9" h="265">
                  <a:moveTo>
                    <a:pt x="0" y="227"/>
                  </a:moveTo>
                  <a:cubicBezTo>
                    <a:pt x="472" y="246"/>
                    <a:pt x="945" y="265"/>
                    <a:pt x="1225" y="227"/>
                  </a:cubicBezTo>
                  <a:cubicBezTo>
                    <a:pt x="1505" y="189"/>
                    <a:pt x="1604" y="38"/>
                    <a:pt x="1679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063" name="Text Box 15"/>
          <p:cNvSpPr txBox="1">
            <a:spLocks noChangeArrowheads="1"/>
          </p:cNvSpPr>
          <p:nvPr/>
        </p:nvSpPr>
        <p:spPr bwMode="auto">
          <a:xfrm>
            <a:off x="422275" y="6281847"/>
            <a:ext cx="1316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b="0">
                <a:solidFill>
                  <a:srgbClr val="261CA4"/>
                </a:solidFill>
                <a:latin typeface="Arial Rounded MT Bold" pitchFamily="34" charset="0"/>
              </a:rPr>
              <a:t>v- selector</a:t>
            </a:r>
            <a:endParaRPr lang="en-GB" sz="1600" b="0">
              <a:solidFill>
                <a:srgbClr val="261CA4"/>
              </a:solidFill>
              <a:latin typeface="Arial Rounded MT Bold" pitchFamily="34" charset="0"/>
            </a:endParaRPr>
          </a:p>
        </p:txBody>
      </p:sp>
      <p:sp>
        <p:nvSpPr>
          <p:cNvPr id="45064" name="Text Box 16"/>
          <p:cNvSpPr txBox="1">
            <a:spLocks noChangeArrowheads="1"/>
          </p:cNvSpPr>
          <p:nvPr/>
        </p:nvSpPr>
        <p:spPr bwMode="auto">
          <a:xfrm>
            <a:off x="1331913" y="489329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solidFill>
                  <a:srgbClr val="261CA4"/>
                </a:solidFill>
                <a:latin typeface="Arial Rounded MT Bold" pitchFamily="34" charset="0"/>
              </a:rPr>
              <a:t>Spin </a:t>
            </a:r>
            <a:r>
              <a:rPr lang="de-DE" sz="1600" b="0" dirty="0" err="1">
                <a:solidFill>
                  <a:srgbClr val="261CA4"/>
                </a:solidFill>
                <a:latin typeface="Arial Rounded MT Bold" pitchFamily="34" charset="0"/>
              </a:rPr>
              <a:t>flipper</a:t>
            </a:r>
            <a:endParaRPr lang="en-GB" sz="1600" b="0" dirty="0">
              <a:solidFill>
                <a:srgbClr val="261CA4"/>
              </a:solidFill>
              <a:latin typeface="Arial Rounded MT Bold" pitchFamily="34" charset="0"/>
            </a:endParaRPr>
          </a:p>
        </p:txBody>
      </p:sp>
      <p:sp>
        <p:nvSpPr>
          <p:cNvPr id="45065" name="Text Box 17"/>
          <p:cNvSpPr txBox="1">
            <a:spLocks noChangeArrowheads="1"/>
          </p:cNvSpPr>
          <p:nvPr/>
        </p:nvSpPr>
        <p:spPr bwMode="auto">
          <a:xfrm>
            <a:off x="-18397" y="4439808"/>
            <a:ext cx="1316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b="0" dirty="0" err="1">
                <a:solidFill>
                  <a:srgbClr val="261CA4"/>
                </a:solidFill>
                <a:latin typeface="Arial Rounded MT Bold" pitchFamily="34" charset="0"/>
              </a:rPr>
              <a:t>Polarizer</a:t>
            </a:r>
            <a:endParaRPr lang="en-GB" sz="1600" b="0" dirty="0">
              <a:solidFill>
                <a:srgbClr val="261CA4"/>
              </a:solidFill>
              <a:latin typeface="Arial Rounded MT Bold" pitchFamily="34" charset="0"/>
            </a:endParaRPr>
          </a:p>
        </p:txBody>
      </p:sp>
      <p:sp>
        <p:nvSpPr>
          <p:cNvPr id="45066" name="Text Box 18"/>
          <p:cNvSpPr txBox="1">
            <a:spLocks noChangeArrowheads="1"/>
          </p:cNvSpPr>
          <p:nvPr/>
        </p:nvSpPr>
        <p:spPr bwMode="auto">
          <a:xfrm>
            <a:off x="3224809" y="4682222"/>
            <a:ext cx="3126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400" b="0" dirty="0" err="1">
                <a:solidFill>
                  <a:srgbClr val="261CA4"/>
                </a:solidFill>
                <a:latin typeface="Arial Rounded MT Bold" pitchFamily="34" charset="0"/>
              </a:rPr>
              <a:t>Decay</a:t>
            </a:r>
            <a:r>
              <a:rPr lang="de-DE" sz="2400" b="0" dirty="0">
                <a:solidFill>
                  <a:srgbClr val="261CA4"/>
                </a:solidFill>
                <a:latin typeface="Arial Rounded MT Bold" pitchFamily="34" charset="0"/>
              </a:rPr>
              <a:t> Volume, 8m</a:t>
            </a:r>
            <a:endParaRPr lang="en-GB" sz="2400" b="0" dirty="0">
              <a:solidFill>
                <a:srgbClr val="261CA4"/>
              </a:solidFill>
              <a:latin typeface="Arial Rounded MT Bold" pitchFamily="34" charset="0"/>
            </a:endParaRPr>
          </a:p>
        </p:txBody>
      </p:sp>
      <p:sp>
        <p:nvSpPr>
          <p:cNvPr id="45067" name="Text Box 19"/>
          <p:cNvSpPr txBox="1">
            <a:spLocks noChangeArrowheads="1"/>
          </p:cNvSpPr>
          <p:nvPr/>
        </p:nvSpPr>
        <p:spPr bwMode="auto">
          <a:xfrm>
            <a:off x="1080294" y="4416948"/>
            <a:ext cx="1316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b="0" dirty="0" err="1">
                <a:solidFill>
                  <a:srgbClr val="261CA4"/>
                </a:solidFill>
                <a:latin typeface="Arial Rounded MT Bold" pitchFamily="34" charset="0"/>
              </a:rPr>
              <a:t>Chopper</a:t>
            </a:r>
            <a:endParaRPr lang="en-GB" sz="1600" b="0" dirty="0">
              <a:solidFill>
                <a:srgbClr val="261CA4"/>
              </a:solidFill>
              <a:latin typeface="Arial Rounded MT Bold" pitchFamily="34" charset="0"/>
            </a:endParaRPr>
          </a:p>
        </p:txBody>
      </p:sp>
      <p:sp>
        <p:nvSpPr>
          <p:cNvPr id="45068" name="Text Box 20"/>
          <p:cNvSpPr txBox="1">
            <a:spLocks noChangeArrowheads="1"/>
          </p:cNvSpPr>
          <p:nvPr/>
        </p:nvSpPr>
        <p:spPr bwMode="auto">
          <a:xfrm>
            <a:off x="5486898" y="5703739"/>
            <a:ext cx="1316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solidFill>
                  <a:srgbClr val="261CA4"/>
                </a:solidFill>
                <a:latin typeface="Arial Rounded MT Bold" pitchFamily="34" charset="0"/>
              </a:rPr>
              <a:t>Beam </a:t>
            </a:r>
            <a:r>
              <a:rPr lang="de-DE" sz="1600" b="0" dirty="0" err="1">
                <a:solidFill>
                  <a:srgbClr val="261CA4"/>
                </a:solidFill>
                <a:latin typeface="Arial Rounded MT Bold" pitchFamily="34" charset="0"/>
              </a:rPr>
              <a:t>stop</a:t>
            </a:r>
            <a:endParaRPr lang="en-GB" sz="1600" b="0" dirty="0">
              <a:solidFill>
                <a:srgbClr val="261CA4"/>
              </a:solidFill>
              <a:latin typeface="Arial Rounded MT Bold" pitchFamily="34" charset="0"/>
            </a:endParaRPr>
          </a:p>
        </p:txBody>
      </p:sp>
      <p:sp>
        <p:nvSpPr>
          <p:cNvPr id="45070" name="Text Box 22"/>
          <p:cNvSpPr txBox="1">
            <a:spLocks noChangeArrowheads="1"/>
          </p:cNvSpPr>
          <p:nvPr/>
        </p:nvSpPr>
        <p:spPr bwMode="auto">
          <a:xfrm>
            <a:off x="6952159" y="4681028"/>
            <a:ext cx="22530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000" b="0" dirty="0" err="1">
                <a:solidFill>
                  <a:srgbClr val="261CA4"/>
                </a:solidFill>
                <a:latin typeface="Arial Rounded MT Bold" pitchFamily="34" charset="0"/>
              </a:rPr>
              <a:t>Analyzing</a:t>
            </a:r>
            <a:r>
              <a:rPr lang="de-DE" sz="2000" b="0" dirty="0">
                <a:solidFill>
                  <a:srgbClr val="261CA4"/>
                </a:solidFill>
                <a:latin typeface="Arial Rounded MT Bold" pitchFamily="34" charset="0"/>
              </a:rPr>
              <a:t> </a:t>
            </a:r>
            <a:r>
              <a:rPr lang="de-DE" sz="2000" b="0" dirty="0" err="1">
                <a:solidFill>
                  <a:srgbClr val="261CA4"/>
                </a:solidFill>
                <a:latin typeface="Arial Rounded MT Bold" pitchFamily="34" charset="0"/>
              </a:rPr>
              <a:t>area</a:t>
            </a:r>
            <a:endParaRPr lang="en-GB" sz="2000" b="0" dirty="0">
              <a:solidFill>
                <a:srgbClr val="261CA4"/>
              </a:solidFill>
              <a:latin typeface="Arial Rounded MT Bold" pitchFamily="34" charset="0"/>
            </a:endParaRPr>
          </a:p>
        </p:txBody>
      </p:sp>
      <p:sp>
        <p:nvSpPr>
          <p:cNvPr id="45071" name="Text Box 23"/>
          <p:cNvSpPr txBox="1">
            <a:spLocks noChangeArrowheads="1"/>
          </p:cNvSpPr>
          <p:nvPr/>
        </p:nvSpPr>
        <p:spPr bwMode="auto">
          <a:xfrm>
            <a:off x="447292" y="746617"/>
            <a:ext cx="9109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rgbClr val="261CA4"/>
                </a:solidFill>
              </a:rPr>
              <a:t>A </a:t>
            </a:r>
            <a:r>
              <a:rPr lang="en-GB" sz="2000" b="0" dirty="0">
                <a:solidFill>
                  <a:srgbClr val="261CA4"/>
                </a:solidFill>
              </a:rPr>
              <a:t>clean, bright and versatile source of neutron decay products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600" b="0" dirty="0" err="1" smtClean="0">
                <a:solidFill>
                  <a:srgbClr val="261CA4"/>
                </a:solidFill>
              </a:rPr>
              <a:t>Univ.Heidelberg</a:t>
            </a:r>
            <a:r>
              <a:rPr lang="de-DE" sz="1600" b="0" dirty="0" smtClean="0">
                <a:solidFill>
                  <a:srgbClr val="261CA4"/>
                </a:solidFill>
              </a:rPr>
              <a:t> &amp; TU Wien, Mainz, ILL,FRM2,TU </a:t>
            </a:r>
            <a:r>
              <a:rPr lang="de-DE" sz="1600" b="0" dirty="0" err="1" smtClean="0">
                <a:solidFill>
                  <a:srgbClr val="261CA4"/>
                </a:solidFill>
              </a:rPr>
              <a:t>Munich</a:t>
            </a:r>
            <a:endParaRPr lang="de-DE" sz="1600" b="0" dirty="0">
              <a:solidFill>
                <a:srgbClr val="261CA4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2000" dirty="0">
              <a:solidFill>
                <a:srgbClr val="261CA4"/>
              </a:solidFill>
            </a:endParaRPr>
          </a:p>
        </p:txBody>
      </p:sp>
      <p:sp>
        <p:nvSpPr>
          <p:cNvPr id="45072" name="Rectangle 24"/>
          <p:cNvSpPr>
            <a:spLocks noChangeArrowheads="1"/>
          </p:cNvSpPr>
          <p:nvPr/>
        </p:nvSpPr>
        <p:spPr bwMode="auto">
          <a:xfrm>
            <a:off x="2850916" y="5695067"/>
            <a:ext cx="28209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261CA4"/>
                </a:solidFill>
                <a:latin typeface="Calibri"/>
              </a:rPr>
              <a:t>n-guide + solenoid: field </a:t>
            </a:r>
            <a:r>
              <a:rPr lang="en-GB" sz="1800" b="0" i="1" dirty="0">
                <a:solidFill>
                  <a:srgbClr val="261CA4"/>
                </a:solidFill>
                <a:latin typeface="Calibri"/>
              </a:rPr>
              <a:t>B</a:t>
            </a:r>
            <a:r>
              <a:rPr lang="en-GB" sz="1800" b="0" baseline="-25000" dirty="0">
                <a:solidFill>
                  <a:srgbClr val="261CA4"/>
                </a:solidFill>
                <a:latin typeface="Calibri"/>
              </a:rPr>
              <a:t>0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261CA4"/>
                </a:solidFill>
                <a:latin typeface="Calibri"/>
              </a:rPr>
              <a:t>polarized, monochromatic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261CA4"/>
                </a:solidFill>
                <a:latin typeface="Calibri"/>
              </a:rPr>
              <a:t>n-pulse</a:t>
            </a:r>
          </a:p>
        </p:txBody>
      </p:sp>
      <p:sp>
        <p:nvSpPr>
          <p:cNvPr id="45073" name="Rectangle 25"/>
          <p:cNvSpPr>
            <a:spLocks noChangeArrowheads="1"/>
          </p:cNvSpPr>
          <p:nvPr/>
        </p:nvSpPr>
        <p:spPr bwMode="auto">
          <a:xfrm>
            <a:off x="4885857" y="6276231"/>
            <a:ext cx="2305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261CA4"/>
                </a:solidFill>
                <a:latin typeface="Calibri"/>
              </a:rPr>
              <a:t>n + γ-beam stop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261CA4"/>
                </a:solidFill>
                <a:latin typeface="Calibri"/>
              </a:rPr>
              <a:t>solenoid, field </a:t>
            </a:r>
            <a:r>
              <a:rPr lang="en-GB" sz="1800" b="0" i="1" dirty="0">
                <a:solidFill>
                  <a:srgbClr val="261CA4"/>
                </a:solidFill>
                <a:latin typeface="Calibri"/>
              </a:rPr>
              <a:t>B</a:t>
            </a:r>
            <a:r>
              <a:rPr lang="en-GB" sz="1800" b="0" dirty="0">
                <a:solidFill>
                  <a:srgbClr val="261CA4"/>
                </a:solidFill>
                <a:latin typeface="Calibri"/>
              </a:rPr>
              <a:t>1 </a:t>
            </a:r>
          </a:p>
          <a:p>
            <a:pPr defTabSz="457200" eaLnBrk="0" fontAlgn="auto" hangingPunct="0">
              <a:spcBef>
                <a:spcPct val="50000"/>
              </a:spcBef>
              <a:spcAft>
                <a:spcPts val="0"/>
              </a:spcAft>
            </a:pPr>
            <a:endParaRPr lang="en-GB" sz="1600" b="0" dirty="0">
              <a:solidFill>
                <a:srgbClr val="261CA4"/>
              </a:solidFill>
              <a:latin typeface="Arial Rounded MT Bold" pitchFamily="34" charset="0"/>
            </a:endParaRPr>
          </a:p>
        </p:txBody>
      </p:sp>
      <p:sp>
        <p:nvSpPr>
          <p:cNvPr id="45074" name="Rectangle 26"/>
          <p:cNvSpPr>
            <a:spLocks noChangeArrowheads="1"/>
          </p:cNvSpPr>
          <p:nvPr/>
        </p:nvSpPr>
        <p:spPr bwMode="auto">
          <a:xfrm>
            <a:off x="6761556" y="5988457"/>
            <a:ext cx="2501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261CA4"/>
                </a:solidFill>
                <a:latin typeface="Calibri"/>
              </a:rPr>
              <a:t>solenoid, field </a:t>
            </a:r>
            <a:r>
              <a:rPr lang="en-GB" sz="1800" b="0" i="1" dirty="0">
                <a:solidFill>
                  <a:srgbClr val="261CA4"/>
                </a:solidFill>
                <a:latin typeface="Calibri"/>
              </a:rPr>
              <a:t>B</a:t>
            </a:r>
            <a:r>
              <a:rPr lang="en-GB" sz="1800" b="0" baseline="-25000" dirty="0">
                <a:solidFill>
                  <a:srgbClr val="261CA4"/>
                </a:solidFill>
                <a:latin typeface="Calibri"/>
              </a:rPr>
              <a:t>2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261CA4"/>
                </a:solidFill>
                <a:latin typeface="Calibri"/>
              </a:rPr>
              <a:t>p+ + e− 	window-frame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261CA4"/>
                </a:solidFill>
                <a:latin typeface="Calibri"/>
              </a:rPr>
              <a:t>p+ + e− 	beam</a:t>
            </a:r>
            <a:endParaRPr lang="en-US" sz="1800" b="0" dirty="0">
              <a:solidFill>
                <a:srgbClr val="261CA4"/>
              </a:solidFill>
              <a:latin typeface="Calibri"/>
            </a:endParaRPr>
          </a:p>
        </p:txBody>
      </p:sp>
      <p:sp>
        <p:nvSpPr>
          <p:cNvPr id="45075" name="Rectangle 44"/>
          <p:cNvSpPr>
            <a:spLocks noChangeArrowheads="1"/>
          </p:cNvSpPr>
          <p:nvPr/>
        </p:nvSpPr>
        <p:spPr bwMode="auto">
          <a:xfrm>
            <a:off x="696118" y="7633158"/>
            <a:ext cx="7786688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FFC000"/>
                </a:solidFill>
                <a:latin typeface="Arial Rounded MT Bold" pitchFamily="34" charset="0"/>
              </a:rPr>
              <a:t>D. </a:t>
            </a:r>
            <a:r>
              <a:rPr lang="en-GB" sz="1800" b="0" dirty="0" err="1">
                <a:solidFill>
                  <a:srgbClr val="FFC000"/>
                </a:solidFill>
                <a:latin typeface="Arial Rounded MT Bold" pitchFamily="34" charset="0"/>
              </a:rPr>
              <a:t>Dubbers</a:t>
            </a:r>
            <a:r>
              <a:rPr lang="en-GB" sz="1800" b="0" dirty="0">
                <a:solidFill>
                  <a:srgbClr val="FFC000"/>
                </a:solidFill>
                <a:latin typeface="Arial Rounded MT Bold" pitchFamily="34" charset="0"/>
              </a:rPr>
              <a:t>, H. </a:t>
            </a:r>
            <a:r>
              <a:rPr lang="en-GB" sz="1800" b="0" dirty="0" smtClean="0">
                <a:solidFill>
                  <a:srgbClr val="FFC000"/>
                </a:solidFill>
                <a:latin typeface="Arial Rounded MT Bold" pitchFamily="34" charset="0"/>
              </a:rPr>
              <a:t>A., </a:t>
            </a:r>
            <a:r>
              <a:rPr lang="en-GB" sz="1800" b="0" dirty="0">
                <a:solidFill>
                  <a:srgbClr val="FFC000"/>
                </a:solidFill>
                <a:latin typeface="Arial Rounded MT Bold" pitchFamily="34" charset="0"/>
              </a:rPr>
              <a:t>S. </a:t>
            </a:r>
            <a:r>
              <a:rPr lang="en-GB" sz="1800" b="0" dirty="0" err="1">
                <a:solidFill>
                  <a:srgbClr val="FFC000"/>
                </a:solidFill>
                <a:latin typeface="Arial Rounded MT Bold" pitchFamily="34" charset="0"/>
              </a:rPr>
              <a:t>Baeßler</a:t>
            </a:r>
            <a:r>
              <a:rPr lang="en-GB" sz="1800" b="0" dirty="0">
                <a:solidFill>
                  <a:srgbClr val="FFC000"/>
                </a:solidFill>
                <a:latin typeface="Arial Rounded MT Bold" pitchFamily="34" charset="0"/>
              </a:rPr>
              <a:t>, B. </a:t>
            </a:r>
            <a:r>
              <a:rPr lang="en-GB" sz="1800" b="0" dirty="0" err="1">
                <a:solidFill>
                  <a:srgbClr val="FFC000"/>
                </a:solidFill>
                <a:latin typeface="Arial Rounded MT Bold" pitchFamily="34" charset="0"/>
              </a:rPr>
              <a:t>Maerkisch</a:t>
            </a:r>
            <a:r>
              <a:rPr lang="en-GB" sz="1800" b="0" dirty="0">
                <a:solidFill>
                  <a:srgbClr val="FFC000"/>
                </a:solidFill>
                <a:latin typeface="Arial Rounded MT Bold" pitchFamily="34" charset="0"/>
              </a:rPr>
              <a:t>, M. Schumann, T. </a:t>
            </a:r>
            <a:r>
              <a:rPr lang="en-GB" sz="1800" b="0" dirty="0" err="1">
                <a:solidFill>
                  <a:srgbClr val="FFC000"/>
                </a:solidFill>
                <a:latin typeface="Arial Rounded MT Bold" pitchFamily="34" charset="0"/>
              </a:rPr>
              <a:t>Soldner</a:t>
            </a:r>
            <a:r>
              <a:rPr lang="en-GB" sz="1800" b="0" dirty="0">
                <a:solidFill>
                  <a:srgbClr val="FFC000"/>
                </a:solidFill>
                <a:latin typeface="Arial Rounded MT Bold" pitchFamily="34" charset="0"/>
              </a:rPr>
              <a:t>, O. Zimmer, arXiv:0709.4440.</a:t>
            </a:r>
          </a:p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F9230D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45076" name="Rectangle 28"/>
          <p:cNvSpPr>
            <a:spLocks noChangeArrowheads="1"/>
          </p:cNvSpPr>
          <p:nvPr/>
        </p:nvSpPr>
        <p:spPr bwMode="auto">
          <a:xfrm>
            <a:off x="-143808" y="5362519"/>
            <a:ext cx="863600" cy="21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22275" y="0"/>
            <a:ext cx="4672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4000" b="0" dirty="0">
                <a:solidFill>
                  <a:prstClr val="white"/>
                </a:solidFill>
                <a:latin typeface="Calibri"/>
              </a:rPr>
              <a:t>Key Instrument: </a:t>
            </a:r>
            <a:r>
              <a:rPr lang="de-DE" sz="4000" b="0" dirty="0">
                <a:solidFill>
                  <a:srgbClr val="F79646"/>
                </a:solidFill>
                <a:latin typeface="Calibri"/>
              </a:rPr>
              <a:t>PERC</a:t>
            </a:r>
          </a:p>
        </p:txBody>
      </p:sp>
      <p:sp>
        <p:nvSpPr>
          <p:cNvPr id="3" name="Rechteck 2"/>
          <p:cNvSpPr/>
          <p:nvPr/>
        </p:nvSpPr>
        <p:spPr>
          <a:xfrm>
            <a:off x="287992" y="1555872"/>
            <a:ext cx="83506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3200" b="0" dirty="0">
                <a:solidFill>
                  <a:srgbClr val="261CA4"/>
                </a:solidFill>
                <a:latin typeface="Calibri"/>
              </a:rPr>
              <a:t>High Flux </a:t>
            </a:r>
            <a:r>
              <a:rPr lang="en-US" sz="3200" b="0" dirty="0" smtClean="0">
                <a:solidFill>
                  <a:srgbClr val="261CA4"/>
                </a:solidFill>
                <a:latin typeface="Calibri"/>
              </a:rPr>
              <a:t>: </a:t>
            </a:r>
            <a:r>
              <a:rPr lang="en-US" sz="3200" b="0" dirty="0">
                <a:solidFill>
                  <a:srgbClr val="261CA4"/>
                </a:solidFill>
                <a:latin typeface="Calibri"/>
                <a:sym typeface="Symbol" pitchFamily="18" charset="2"/>
              </a:rPr>
              <a:t> = 2 x 10</a:t>
            </a:r>
            <a:r>
              <a:rPr lang="en-US" sz="3200" b="0" baseline="30000" dirty="0">
                <a:solidFill>
                  <a:srgbClr val="261CA4"/>
                </a:solidFill>
                <a:latin typeface="Calibri"/>
                <a:sym typeface="Symbol" pitchFamily="18" charset="2"/>
              </a:rPr>
              <a:t>10</a:t>
            </a:r>
            <a:r>
              <a:rPr lang="en-US" sz="3200" b="0" dirty="0">
                <a:solidFill>
                  <a:srgbClr val="261CA4"/>
                </a:solidFill>
                <a:latin typeface="Calibri"/>
                <a:sym typeface="Symbol" pitchFamily="18" charset="2"/>
              </a:rPr>
              <a:t> cm</a:t>
            </a:r>
            <a:r>
              <a:rPr lang="en-US" sz="3200" b="0" baseline="30000" dirty="0">
                <a:solidFill>
                  <a:srgbClr val="261CA4"/>
                </a:solidFill>
                <a:latin typeface="Calibri"/>
                <a:sym typeface="Symbol" pitchFamily="18" charset="2"/>
              </a:rPr>
              <a:t>-2</a:t>
            </a:r>
            <a:r>
              <a:rPr lang="en-US" sz="3200" b="0" dirty="0">
                <a:solidFill>
                  <a:srgbClr val="261CA4"/>
                </a:solidFill>
                <a:latin typeface="Calibri"/>
                <a:sym typeface="Symbol" pitchFamily="18" charset="2"/>
              </a:rPr>
              <a:t>s</a:t>
            </a:r>
            <a:r>
              <a:rPr lang="en-US" sz="3200" b="0" baseline="30000" dirty="0">
                <a:solidFill>
                  <a:srgbClr val="261CA4"/>
                </a:solidFill>
                <a:latin typeface="Calibri"/>
                <a:sym typeface="Symbol" pitchFamily="18" charset="2"/>
              </a:rPr>
              <a:t>-1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261CA4"/>
                </a:solidFill>
                <a:latin typeface="Calibri"/>
                <a:sym typeface="Symbol" pitchFamily="18" charset="2"/>
              </a:rPr>
              <a:t>	 Decay </a:t>
            </a:r>
            <a:r>
              <a:rPr lang="en-US" sz="3200" b="0" dirty="0">
                <a:solidFill>
                  <a:srgbClr val="261CA4"/>
                </a:solidFill>
                <a:latin typeface="Calibri"/>
                <a:sym typeface="Symbol" pitchFamily="18" charset="2"/>
              </a:rPr>
              <a:t>rate of </a:t>
            </a:r>
            <a:r>
              <a:rPr lang="en-US" sz="3200" b="0" dirty="0">
                <a:solidFill>
                  <a:srgbClr val="F79646"/>
                </a:solidFill>
                <a:latin typeface="Calibri"/>
                <a:sym typeface="Symbol" pitchFamily="18" charset="2"/>
              </a:rPr>
              <a:t>1 MHz / </a:t>
            </a:r>
            <a:r>
              <a:rPr lang="en-US" sz="3200" b="0" dirty="0" err="1" smtClean="0">
                <a:solidFill>
                  <a:srgbClr val="F79646"/>
                </a:solidFill>
                <a:latin typeface="Calibri"/>
                <a:sym typeface="Symbol" pitchFamily="18" charset="2"/>
              </a:rPr>
              <a:t>metre</a:t>
            </a:r>
            <a:endParaRPr lang="en-US" sz="3200" b="0" dirty="0">
              <a:solidFill>
                <a:srgbClr val="F79646"/>
              </a:solidFill>
              <a:latin typeface="Calibri"/>
            </a:endParaRPr>
          </a:p>
          <a:p>
            <a:pPr marL="342900" indent="-342900" defTabSz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0" dirty="0">
                <a:solidFill>
                  <a:srgbClr val="261CA4"/>
                </a:solidFill>
                <a:latin typeface="Calibri"/>
              </a:rPr>
              <a:t>Polarizer: 		99.7 ± 0.1 %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0" dirty="0">
                <a:solidFill>
                  <a:srgbClr val="261CA4"/>
                </a:solidFill>
                <a:latin typeface="Calibri"/>
              </a:rPr>
              <a:t>Spin Flipper: 	</a:t>
            </a:r>
            <a:r>
              <a:rPr lang="en-US" sz="2000" b="0" dirty="0" smtClean="0">
                <a:solidFill>
                  <a:srgbClr val="261CA4"/>
                </a:solidFill>
                <a:latin typeface="Calibri"/>
              </a:rPr>
              <a:t>100.05 </a:t>
            </a:r>
            <a:r>
              <a:rPr lang="en-US" sz="2000" b="0" dirty="0">
                <a:solidFill>
                  <a:srgbClr val="261CA4"/>
                </a:solidFill>
                <a:latin typeface="Calibri"/>
              </a:rPr>
              <a:t>± 0.1 %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0" dirty="0">
                <a:solidFill>
                  <a:srgbClr val="261CA4"/>
                </a:solidFill>
                <a:latin typeface="Calibri"/>
              </a:rPr>
              <a:t>Analyzer: 		100 % </a:t>
            </a:r>
            <a:r>
              <a:rPr lang="en-US" sz="2000" b="0" baseline="30000" dirty="0">
                <a:solidFill>
                  <a:srgbClr val="261CA4"/>
                </a:solidFill>
                <a:latin typeface="Calibri"/>
              </a:rPr>
              <a:t>3</a:t>
            </a:r>
            <a:r>
              <a:rPr lang="en-US" sz="2000" b="0" dirty="0">
                <a:solidFill>
                  <a:srgbClr val="261CA4"/>
                </a:solidFill>
                <a:latin typeface="Calibri"/>
              </a:rPr>
              <a:t>He-cells</a:t>
            </a:r>
          </a:p>
        </p:txBody>
      </p:sp>
    </p:spTree>
    <p:extLst>
      <p:ext uri="{BB962C8B-B14F-4D97-AF65-F5344CB8AC3E}">
        <p14:creationId xmlns:p14="http://schemas.microsoft.com/office/powerpoint/2010/main" val="1987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3860800"/>
            <a:ext cx="8763000" cy="5257800"/>
          </a:xfrm>
        </p:spPr>
        <p:txBody>
          <a:bodyPr/>
          <a:lstStyle/>
          <a:p>
            <a:endParaRPr lang="de-DE" smtClean="0"/>
          </a:p>
        </p:txBody>
      </p:sp>
      <p:pic>
        <p:nvPicPr>
          <p:cNvPr id="45060" name="Picture 5" descr="Mounting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88913"/>
            <a:ext cx="9182101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2916238" y="2924175"/>
            <a:ext cx="3743325" cy="21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66"/>
              </a:solidFill>
            </a:endParaRPr>
          </a:p>
        </p:txBody>
      </p:sp>
      <p:grpSp>
        <p:nvGrpSpPr>
          <p:cNvPr id="45062" name="Group 12"/>
          <p:cNvGrpSpPr>
            <a:grpSpLocks/>
          </p:cNvGrpSpPr>
          <p:nvPr/>
        </p:nvGrpSpPr>
        <p:grpSpPr bwMode="auto">
          <a:xfrm rot="10800000" flipH="1">
            <a:off x="5364163" y="2997200"/>
            <a:ext cx="2879725" cy="215900"/>
            <a:chOff x="-204" y="1389"/>
            <a:chExt cx="3266" cy="537"/>
          </a:xfrm>
        </p:grpSpPr>
        <p:sp>
          <p:nvSpPr>
            <p:cNvPr id="45077" name="Freeform 13"/>
            <p:cNvSpPr>
              <a:spLocks/>
            </p:cNvSpPr>
            <p:nvPr/>
          </p:nvSpPr>
          <p:spPr bwMode="auto">
            <a:xfrm>
              <a:off x="-204" y="1661"/>
              <a:ext cx="1679" cy="265"/>
            </a:xfrm>
            <a:custGeom>
              <a:avLst/>
              <a:gdLst>
                <a:gd name="T0" fmla="*/ 0 w 1679"/>
                <a:gd name="T1" fmla="*/ 227 h 265"/>
                <a:gd name="T2" fmla="*/ 1225 w 1679"/>
                <a:gd name="T3" fmla="*/ 227 h 265"/>
                <a:gd name="T4" fmla="*/ 1679 w 1679"/>
                <a:gd name="T5" fmla="*/ 0 h 265"/>
                <a:gd name="T6" fmla="*/ 0 60000 65536"/>
                <a:gd name="T7" fmla="*/ 0 60000 65536"/>
                <a:gd name="T8" fmla="*/ 0 60000 65536"/>
                <a:gd name="T9" fmla="*/ 0 w 1679"/>
                <a:gd name="T10" fmla="*/ 0 h 265"/>
                <a:gd name="T11" fmla="*/ 1679 w 1679"/>
                <a:gd name="T12" fmla="*/ 265 h 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9" h="265">
                  <a:moveTo>
                    <a:pt x="0" y="227"/>
                  </a:moveTo>
                  <a:cubicBezTo>
                    <a:pt x="472" y="246"/>
                    <a:pt x="945" y="265"/>
                    <a:pt x="1225" y="227"/>
                  </a:cubicBezTo>
                  <a:cubicBezTo>
                    <a:pt x="1505" y="189"/>
                    <a:pt x="1604" y="38"/>
                    <a:pt x="1679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66"/>
                </a:solidFill>
              </a:endParaRPr>
            </a:p>
          </p:txBody>
        </p:sp>
        <p:sp>
          <p:nvSpPr>
            <p:cNvPr id="45078" name="Freeform 14"/>
            <p:cNvSpPr>
              <a:spLocks/>
            </p:cNvSpPr>
            <p:nvPr/>
          </p:nvSpPr>
          <p:spPr bwMode="auto">
            <a:xfrm rot="10565908">
              <a:off x="1383" y="1389"/>
              <a:ext cx="1679" cy="265"/>
            </a:xfrm>
            <a:custGeom>
              <a:avLst/>
              <a:gdLst>
                <a:gd name="T0" fmla="*/ 0 w 1679"/>
                <a:gd name="T1" fmla="*/ 227 h 265"/>
                <a:gd name="T2" fmla="*/ 1225 w 1679"/>
                <a:gd name="T3" fmla="*/ 227 h 265"/>
                <a:gd name="T4" fmla="*/ 1679 w 1679"/>
                <a:gd name="T5" fmla="*/ 0 h 265"/>
                <a:gd name="T6" fmla="*/ 0 60000 65536"/>
                <a:gd name="T7" fmla="*/ 0 60000 65536"/>
                <a:gd name="T8" fmla="*/ 0 60000 65536"/>
                <a:gd name="T9" fmla="*/ 0 w 1679"/>
                <a:gd name="T10" fmla="*/ 0 h 265"/>
                <a:gd name="T11" fmla="*/ 1679 w 1679"/>
                <a:gd name="T12" fmla="*/ 265 h 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9" h="265">
                  <a:moveTo>
                    <a:pt x="0" y="227"/>
                  </a:moveTo>
                  <a:cubicBezTo>
                    <a:pt x="472" y="246"/>
                    <a:pt x="945" y="265"/>
                    <a:pt x="1225" y="227"/>
                  </a:cubicBezTo>
                  <a:cubicBezTo>
                    <a:pt x="1505" y="189"/>
                    <a:pt x="1604" y="38"/>
                    <a:pt x="1679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66"/>
                </a:solidFill>
              </a:endParaRPr>
            </a:p>
          </p:txBody>
        </p:sp>
      </p:grpSp>
      <p:sp>
        <p:nvSpPr>
          <p:cNvPr id="45063" name="Text Box 15"/>
          <p:cNvSpPr txBox="1">
            <a:spLocks noChangeArrowheads="1"/>
          </p:cNvSpPr>
          <p:nvPr/>
        </p:nvSpPr>
        <p:spPr bwMode="auto">
          <a:xfrm>
            <a:off x="323850" y="3933825"/>
            <a:ext cx="1316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0">
                <a:solidFill>
                  <a:srgbClr val="000066"/>
                </a:solidFill>
                <a:latin typeface="Arial Rounded MT Bold" pitchFamily="34" charset="0"/>
              </a:rPr>
              <a:t>v- selector</a:t>
            </a:r>
            <a:endParaRPr lang="en-GB" sz="1600" b="0">
              <a:solidFill>
                <a:srgbClr val="000066"/>
              </a:solidFill>
              <a:latin typeface="Arial Rounded MT Bold" pitchFamily="34" charset="0"/>
            </a:endParaRPr>
          </a:p>
        </p:txBody>
      </p:sp>
      <p:sp>
        <p:nvSpPr>
          <p:cNvPr id="45064" name="Text Box 16"/>
          <p:cNvSpPr txBox="1">
            <a:spLocks noChangeArrowheads="1"/>
          </p:cNvSpPr>
          <p:nvPr/>
        </p:nvSpPr>
        <p:spPr bwMode="auto">
          <a:xfrm>
            <a:off x="1331913" y="3284538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0">
                <a:solidFill>
                  <a:srgbClr val="000066"/>
                </a:solidFill>
                <a:latin typeface="Arial Rounded MT Bold" pitchFamily="34" charset="0"/>
              </a:rPr>
              <a:t>Spin flipper</a:t>
            </a:r>
            <a:endParaRPr lang="en-GB" sz="1600" b="0">
              <a:solidFill>
                <a:srgbClr val="000066"/>
              </a:solidFill>
              <a:latin typeface="Arial Rounded MT Bold" pitchFamily="34" charset="0"/>
            </a:endParaRPr>
          </a:p>
        </p:txBody>
      </p:sp>
      <p:sp>
        <p:nvSpPr>
          <p:cNvPr id="45065" name="Text Box 17"/>
          <p:cNvSpPr txBox="1">
            <a:spLocks noChangeArrowheads="1"/>
          </p:cNvSpPr>
          <p:nvPr/>
        </p:nvSpPr>
        <p:spPr bwMode="auto">
          <a:xfrm>
            <a:off x="1187450" y="2420938"/>
            <a:ext cx="1316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0">
                <a:solidFill>
                  <a:srgbClr val="000066"/>
                </a:solidFill>
                <a:latin typeface="Arial Rounded MT Bold" pitchFamily="34" charset="0"/>
              </a:rPr>
              <a:t>Polarizer</a:t>
            </a:r>
            <a:endParaRPr lang="en-GB" sz="1600" b="0">
              <a:solidFill>
                <a:srgbClr val="000066"/>
              </a:solidFill>
              <a:latin typeface="Arial Rounded MT Bold" pitchFamily="34" charset="0"/>
            </a:endParaRPr>
          </a:p>
        </p:txBody>
      </p:sp>
      <p:sp>
        <p:nvSpPr>
          <p:cNvPr id="45066" name="Text Box 18"/>
          <p:cNvSpPr txBox="1">
            <a:spLocks noChangeArrowheads="1"/>
          </p:cNvSpPr>
          <p:nvPr/>
        </p:nvSpPr>
        <p:spPr bwMode="auto">
          <a:xfrm>
            <a:off x="3635375" y="2205038"/>
            <a:ext cx="2303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0">
                <a:solidFill>
                  <a:srgbClr val="000066"/>
                </a:solidFill>
                <a:latin typeface="Arial Rounded MT Bold" pitchFamily="34" charset="0"/>
              </a:rPr>
              <a:t>Decay Volume, 8m</a:t>
            </a:r>
            <a:endParaRPr lang="en-GB" sz="1600" b="0">
              <a:solidFill>
                <a:srgbClr val="000066"/>
              </a:solidFill>
              <a:latin typeface="Arial Rounded MT Bold" pitchFamily="34" charset="0"/>
            </a:endParaRPr>
          </a:p>
        </p:txBody>
      </p:sp>
      <p:sp>
        <p:nvSpPr>
          <p:cNvPr id="45067" name="Text Box 19"/>
          <p:cNvSpPr txBox="1">
            <a:spLocks noChangeArrowheads="1"/>
          </p:cNvSpPr>
          <p:nvPr/>
        </p:nvSpPr>
        <p:spPr bwMode="auto">
          <a:xfrm>
            <a:off x="2195513" y="2420938"/>
            <a:ext cx="1316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0">
                <a:solidFill>
                  <a:srgbClr val="000066"/>
                </a:solidFill>
                <a:latin typeface="Arial Rounded MT Bold" pitchFamily="34" charset="0"/>
              </a:rPr>
              <a:t>Chopper</a:t>
            </a:r>
            <a:endParaRPr lang="en-GB" sz="1600" b="0">
              <a:solidFill>
                <a:srgbClr val="000066"/>
              </a:solidFill>
              <a:latin typeface="Arial Rounded MT Bold" pitchFamily="34" charset="0"/>
            </a:endParaRPr>
          </a:p>
        </p:txBody>
      </p:sp>
      <p:sp>
        <p:nvSpPr>
          <p:cNvPr id="45068" name="Text Box 20"/>
          <p:cNvSpPr txBox="1">
            <a:spLocks noChangeArrowheads="1"/>
          </p:cNvSpPr>
          <p:nvPr/>
        </p:nvSpPr>
        <p:spPr bwMode="auto">
          <a:xfrm>
            <a:off x="6732588" y="1773238"/>
            <a:ext cx="1316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0">
                <a:solidFill>
                  <a:srgbClr val="000066"/>
                </a:solidFill>
                <a:latin typeface="Arial Rounded MT Bold" pitchFamily="34" charset="0"/>
              </a:rPr>
              <a:t>Beam stop</a:t>
            </a:r>
            <a:endParaRPr lang="en-GB" sz="1600" b="0">
              <a:solidFill>
                <a:srgbClr val="000066"/>
              </a:solidFill>
              <a:latin typeface="Arial Rounded MT Bold" pitchFamily="34" charset="0"/>
            </a:endParaRPr>
          </a:p>
        </p:txBody>
      </p:sp>
      <p:sp>
        <p:nvSpPr>
          <p:cNvPr id="45069" name="Text Box 21"/>
          <p:cNvSpPr txBox="1">
            <a:spLocks noChangeArrowheads="1"/>
          </p:cNvSpPr>
          <p:nvPr/>
        </p:nvSpPr>
        <p:spPr bwMode="auto">
          <a:xfrm>
            <a:off x="6084888" y="3644900"/>
            <a:ext cx="1819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0">
                <a:solidFill>
                  <a:srgbClr val="000066"/>
                </a:solidFill>
                <a:latin typeface="Arial Rounded MT Bold" pitchFamily="34" charset="0"/>
              </a:rPr>
              <a:t>e,p selector</a:t>
            </a:r>
            <a:endParaRPr lang="en-GB" sz="1600" b="0">
              <a:solidFill>
                <a:srgbClr val="000066"/>
              </a:solidFill>
              <a:latin typeface="Arial Rounded MT Bold" pitchFamily="34" charset="0"/>
            </a:endParaRPr>
          </a:p>
        </p:txBody>
      </p:sp>
      <p:sp>
        <p:nvSpPr>
          <p:cNvPr id="45070" name="Text Box 22"/>
          <p:cNvSpPr txBox="1">
            <a:spLocks noChangeArrowheads="1"/>
          </p:cNvSpPr>
          <p:nvPr/>
        </p:nvSpPr>
        <p:spPr bwMode="auto">
          <a:xfrm>
            <a:off x="7451725" y="3573463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0">
                <a:solidFill>
                  <a:srgbClr val="000066"/>
                </a:solidFill>
                <a:latin typeface="Arial Rounded MT Bold" pitchFamily="34" charset="0"/>
              </a:rPr>
              <a:t>Analyzing area</a:t>
            </a:r>
            <a:endParaRPr lang="en-GB" sz="1600" b="0">
              <a:solidFill>
                <a:srgbClr val="000066"/>
              </a:solidFill>
              <a:latin typeface="Arial Rounded MT Bold" pitchFamily="34" charset="0"/>
            </a:endParaRPr>
          </a:p>
        </p:txBody>
      </p:sp>
      <p:sp>
        <p:nvSpPr>
          <p:cNvPr id="45071" name="Text Box 23"/>
          <p:cNvSpPr txBox="1">
            <a:spLocks noChangeArrowheads="1"/>
          </p:cNvSpPr>
          <p:nvPr/>
        </p:nvSpPr>
        <p:spPr bwMode="auto">
          <a:xfrm>
            <a:off x="420688" y="357188"/>
            <a:ext cx="8301037" cy="187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u="sng" dirty="0">
                <a:solidFill>
                  <a:srgbClr val="000066"/>
                </a:solidFill>
              </a:rPr>
              <a:t>Bastian </a:t>
            </a:r>
            <a:r>
              <a:rPr lang="de-DE" sz="2800" u="sng" dirty="0" err="1">
                <a:solidFill>
                  <a:srgbClr val="000066"/>
                </a:solidFill>
              </a:rPr>
              <a:t>Maerkisch</a:t>
            </a:r>
            <a:r>
              <a:rPr lang="de-DE" sz="2800" u="sng" dirty="0">
                <a:solidFill>
                  <a:srgbClr val="000066"/>
                </a:solidFill>
              </a:rPr>
              <a:t>, </a:t>
            </a:r>
            <a:r>
              <a:rPr lang="de-DE" sz="2800" u="sng" dirty="0" err="1" smtClean="0">
                <a:solidFill>
                  <a:srgbClr val="000066"/>
                </a:solidFill>
              </a:rPr>
              <a:t>Univ.Heidelberg</a:t>
            </a:r>
            <a:endParaRPr lang="de-DE" sz="2800" u="sng" dirty="0" smtClean="0">
              <a:solidFill>
                <a:srgbClr val="000066"/>
              </a:solidFill>
            </a:endParaRPr>
          </a:p>
          <a:p>
            <a:r>
              <a:rPr lang="de-DE" sz="2800" u="sng" dirty="0" smtClean="0">
                <a:solidFill>
                  <a:srgbClr val="000066"/>
                </a:solidFill>
              </a:rPr>
              <a:t>TU Wien, FRM2, TUM, ILL, </a:t>
            </a:r>
            <a:endParaRPr lang="de-DE" sz="2800" u="sng" dirty="0">
              <a:solidFill>
                <a:srgbClr val="000066"/>
              </a:solidFill>
            </a:endParaRPr>
          </a:p>
          <a:p>
            <a:endParaRPr lang="de-DE" sz="2000" dirty="0">
              <a:solidFill>
                <a:srgbClr val="000066"/>
              </a:solidFill>
            </a:endParaRPr>
          </a:p>
          <a:p>
            <a:r>
              <a:rPr lang="de-DE" sz="2000" dirty="0">
                <a:solidFill>
                  <a:srgbClr val="000066"/>
                </a:solidFill>
              </a:rPr>
              <a:t>PERC: </a:t>
            </a:r>
          </a:p>
          <a:p>
            <a:r>
              <a:rPr kumimoji="1" lang="en-GB" sz="2000" dirty="0">
                <a:solidFill>
                  <a:srgbClr val="000066"/>
                </a:solidFill>
              </a:rPr>
              <a:t>A clean, bright and versatile source of neutron decay products </a:t>
            </a:r>
          </a:p>
        </p:txBody>
      </p:sp>
      <p:sp>
        <p:nvSpPr>
          <p:cNvPr id="45072" name="Rectangle 24"/>
          <p:cNvSpPr>
            <a:spLocks noChangeArrowheads="1"/>
          </p:cNvSpPr>
          <p:nvPr/>
        </p:nvSpPr>
        <p:spPr bwMode="auto">
          <a:xfrm>
            <a:off x="3160713" y="3429000"/>
            <a:ext cx="2820987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>
                <a:solidFill>
                  <a:srgbClr val="000066"/>
                </a:solidFill>
              </a:rPr>
              <a:t>n-guide + solenoid: field </a:t>
            </a:r>
            <a:r>
              <a:rPr lang="en-GB" b="0" i="1">
                <a:solidFill>
                  <a:srgbClr val="000066"/>
                </a:solidFill>
              </a:rPr>
              <a:t>B</a:t>
            </a:r>
            <a:r>
              <a:rPr lang="en-GB" b="0">
                <a:solidFill>
                  <a:srgbClr val="000066"/>
                </a:solidFill>
              </a:rPr>
              <a:t>0</a:t>
            </a:r>
          </a:p>
          <a:p>
            <a:r>
              <a:rPr lang="en-GB" b="0">
                <a:solidFill>
                  <a:srgbClr val="000066"/>
                </a:solidFill>
              </a:rPr>
              <a:t>polarized, monochromatic </a:t>
            </a:r>
          </a:p>
          <a:p>
            <a:r>
              <a:rPr lang="en-GB" b="0">
                <a:solidFill>
                  <a:srgbClr val="000066"/>
                </a:solidFill>
              </a:rPr>
              <a:t>n-pulse</a:t>
            </a:r>
          </a:p>
        </p:txBody>
      </p:sp>
      <p:sp>
        <p:nvSpPr>
          <p:cNvPr id="45073" name="Rectangle 25"/>
          <p:cNvSpPr>
            <a:spLocks noChangeArrowheads="1"/>
          </p:cNvSpPr>
          <p:nvPr/>
        </p:nvSpPr>
        <p:spPr bwMode="auto">
          <a:xfrm>
            <a:off x="6804025" y="2205038"/>
            <a:ext cx="1890713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>
                <a:solidFill>
                  <a:srgbClr val="000066"/>
                </a:solidFill>
              </a:rPr>
              <a:t>n + γ-beam stop</a:t>
            </a:r>
          </a:p>
          <a:p>
            <a:r>
              <a:rPr lang="en-GB" b="0">
                <a:solidFill>
                  <a:srgbClr val="000066"/>
                </a:solidFill>
              </a:rPr>
              <a:t>solenoid, field </a:t>
            </a:r>
            <a:r>
              <a:rPr lang="en-GB" b="0" i="1">
                <a:solidFill>
                  <a:srgbClr val="000066"/>
                </a:solidFill>
              </a:rPr>
              <a:t>B</a:t>
            </a:r>
            <a:r>
              <a:rPr lang="en-GB" b="0">
                <a:solidFill>
                  <a:srgbClr val="000066"/>
                </a:solidFill>
              </a:rPr>
              <a:t>1 </a:t>
            </a:r>
          </a:p>
          <a:p>
            <a:pPr eaLnBrk="0" hangingPunct="0">
              <a:spcBef>
                <a:spcPct val="50000"/>
              </a:spcBef>
            </a:pPr>
            <a:endParaRPr lang="en-GB" sz="1600" b="0">
              <a:solidFill>
                <a:srgbClr val="000066"/>
              </a:solidFill>
              <a:latin typeface="Arial Rounded MT Bold" pitchFamily="34" charset="0"/>
            </a:endParaRPr>
          </a:p>
        </p:txBody>
      </p:sp>
      <p:sp>
        <p:nvSpPr>
          <p:cNvPr id="45074" name="Rectangle 26"/>
          <p:cNvSpPr>
            <a:spLocks noChangeArrowheads="1"/>
          </p:cNvSpPr>
          <p:nvPr/>
        </p:nvSpPr>
        <p:spPr bwMode="auto">
          <a:xfrm>
            <a:off x="7110413" y="4076700"/>
            <a:ext cx="2501900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>
                <a:solidFill>
                  <a:srgbClr val="000066"/>
                </a:solidFill>
              </a:rPr>
              <a:t>solenoid, field </a:t>
            </a:r>
            <a:r>
              <a:rPr lang="en-GB" b="0" i="1">
                <a:solidFill>
                  <a:srgbClr val="000066"/>
                </a:solidFill>
              </a:rPr>
              <a:t>B</a:t>
            </a:r>
            <a:r>
              <a:rPr lang="en-GB" b="0">
                <a:solidFill>
                  <a:srgbClr val="000066"/>
                </a:solidFill>
              </a:rPr>
              <a:t>2</a:t>
            </a:r>
          </a:p>
          <a:p>
            <a:r>
              <a:rPr lang="en-GB" b="0">
                <a:solidFill>
                  <a:srgbClr val="000066"/>
                </a:solidFill>
              </a:rPr>
              <a:t>p+ + e− 	window-frame</a:t>
            </a:r>
          </a:p>
          <a:p>
            <a:r>
              <a:rPr lang="en-GB" b="0">
                <a:solidFill>
                  <a:srgbClr val="000066"/>
                </a:solidFill>
              </a:rPr>
              <a:t>p+ + e− 	beam</a:t>
            </a:r>
            <a:endParaRPr lang="en-US" b="0">
              <a:solidFill>
                <a:srgbClr val="000066"/>
              </a:solidFill>
            </a:endParaRPr>
          </a:p>
        </p:txBody>
      </p:sp>
      <p:sp>
        <p:nvSpPr>
          <p:cNvPr id="45076" name="Rectangle 28"/>
          <p:cNvSpPr>
            <a:spLocks noChangeArrowheads="1"/>
          </p:cNvSpPr>
          <p:nvPr/>
        </p:nvSpPr>
        <p:spPr bwMode="auto">
          <a:xfrm>
            <a:off x="-107950" y="2924175"/>
            <a:ext cx="863600" cy="21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7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475456"/>
            <a:ext cx="9144000" cy="5257800"/>
          </a:xfrm>
        </p:spPr>
        <p:txBody>
          <a:bodyPr/>
          <a:lstStyle/>
          <a:p>
            <a:r>
              <a:rPr lang="de-DE" dirty="0" smtClean="0"/>
              <a:t>Progress Report </a:t>
            </a:r>
            <a:r>
              <a:rPr lang="de-DE" dirty="0" err="1" smtClean="0"/>
              <a:t>with</a:t>
            </a:r>
            <a:r>
              <a:rPr lang="de-DE" dirty="0" smtClean="0"/>
              <a:t> Galileo in Quantum Land</a:t>
            </a:r>
          </a:p>
          <a:p>
            <a:pPr lvl="1"/>
            <a:r>
              <a:rPr lang="de-DE" u="sng" dirty="0" err="1" smtClean="0">
                <a:solidFill>
                  <a:srgbClr val="FFC000"/>
                </a:solidFill>
              </a:rPr>
              <a:t>q</a:t>
            </a:r>
            <a:r>
              <a:rPr lang="de-DE" u="sng" dirty="0" err="1" smtClean="0"/>
              <a:t>Bounce</a:t>
            </a:r>
            <a:r>
              <a:rPr lang="de-DE" u="sng" dirty="0" smtClean="0"/>
              <a:t>: </a:t>
            </a:r>
            <a:r>
              <a:rPr lang="de-DE" u="sng" dirty="0" err="1" smtClean="0"/>
              <a:t>first</a:t>
            </a:r>
            <a:r>
              <a:rPr lang="de-DE" u="sng" dirty="0" smtClean="0"/>
              <a:t> </a:t>
            </a:r>
            <a:r>
              <a:rPr lang="de-DE" u="sng" dirty="0" err="1" smtClean="0"/>
              <a:t>demonstration</a:t>
            </a:r>
            <a:r>
              <a:rPr lang="de-DE" u="sng" dirty="0" smtClean="0"/>
              <a:t> </a:t>
            </a:r>
            <a:r>
              <a:rPr lang="de-DE" u="sng" dirty="0" err="1" smtClean="0"/>
              <a:t>of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</a:t>
            </a:r>
            <a:r>
              <a:rPr lang="de-DE" u="sng" dirty="0" err="1" smtClean="0"/>
              <a:t>quantum</a:t>
            </a:r>
            <a:r>
              <a:rPr lang="de-DE" u="sng" dirty="0" smtClean="0"/>
              <a:t> </a:t>
            </a:r>
            <a:r>
              <a:rPr lang="de-DE" u="sng" dirty="0" err="1" smtClean="0"/>
              <a:t>bouncing</a:t>
            </a:r>
            <a:r>
              <a:rPr lang="de-DE" u="sng" dirty="0" smtClean="0"/>
              <a:t> ball</a:t>
            </a:r>
          </a:p>
          <a:p>
            <a:pPr lvl="1"/>
            <a:r>
              <a:rPr lang="de-DE" u="sng" dirty="0" err="1" smtClean="0"/>
              <a:t>Realization</a:t>
            </a:r>
            <a:r>
              <a:rPr lang="de-DE" u="sng" dirty="0" smtClean="0"/>
              <a:t> </a:t>
            </a:r>
            <a:r>
              <a:rPr lang="de-DE" u="sng" dirty="0" err="1" smtClean="0"/>
              <a:t>of</a:t>
            </a:r>
            <a:r>
              <a:rPr lang="de-DE" u="sng" dirty="0" smtClean="0"/>
              <a:t> Gravity </a:t>
            </a:r>
            <a:r>
              <a:rPr lang="de-DE" u="sng" dirty="0" err="1" smtClean="0"/>
              <a:t>Resonance</a:t>
            </a:r>
            <a:r>
              <a:rPr lang="de-DE" u="sng" dirty="0" smtClean="0"/>
              <a:t> </a:t>
            </a:r>
            <a:r>
              <a:rPr lang="de-DE" u="sng" dirty="0" err="1" smtClean="0"/>
              <a:t>Spectroscopy</a:t>
            </a:r>
            <a:r>
              <a:rPr lang="de-DE" u="sng" dirty="0" smtClean="0"/>
              <a:t>:</a:t>
            </a:r>
          </a:p>
          <a:p>
            <a:pPr lvl="1"/>
            <a:r>
              <a:rPr lang="de-DE" u="sng" dirty="0" smtClean="0">
                <a:sym typeface="Symbol"/>
              </a:rPr>
              <a:t>New Tool </a:t>
            </a:r>
            <a:r>
              <a:rPr lang="de-DE" u="sng" dirty="0" err="1" smtClean="0">
                <a:sym typeface="Symbol"/>
              </a:rPr>
              <a:t>for</a:t>
            </a:r>
            <a:r>
              <a:rPr lang="de-DE" u="sng" dirty="0" smtClean="0">
                <a:sym typeface="Symbol"/>
              </a:rPr>
              <a:t> </a:t>
            </a:r>
          </a:p>
          <a:p>
            <a:pPr lvl="2"/>
            <a:r>
              <a:rPr lang="de-DE" dirty="0" smtClean="0">
                <a:sym typeface="Symbol"/>
              </a:rPr>
              <a:t>A Search </a:t>
            </a:r>
            <a:r>
              <a:rPr lang="de-DE" dirty="0" err="1" smtClean="0">
                <a:sym typeface="Symbol"/>
              </a:rPr>
              <a:t>for</a:t>
            </a:r>
            <a:r>
              <a:rPr lang="de-DE" dirty="0" smtClean="0">
                <a:sym typeface="Symbol"/>
              </a:rPr>
              <a:t> a </a:t>
            </a:r>
            <a:r>
              <a:rPr lang="de-DE" dirty="0" err="1" smtClean="0">
                <a:sym typeface="Symbol"/>
              </a:rPr>
              <a:t>deviation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from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Newton‘s</a:t>
            </a:r>
            <a:r>
              <a:rPr lang="de-DE" dirty="0" smtClean="0">
                <a:sym typeface="Symbol"/>
              </a:rPr>
              <a:t> Law </a:t>
            </a:r>
            <a:r>
              <a:rPr lang="de-DE" dirty="0" err="1" smtClean="0">
                <a:sym typeface="Symbol"/>
              </a:rPr>
              <a:t>at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short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distances</a:t>
            </a:r>
            <a:r>
              <a:rPr lang="de-DE" dirty="0" smtClean="0">
                <a:sym typeface="Symbol"/>
              </a:rPr>
              <a:t>, </a:t>
            </a:r>
            <a:r>
              <a:rPr lang="de-DE" dirty="0" err="1" smtClean="0">
                <a:sym typeface="Symbol"/>
              </a:rPr>
              <a:t>where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polarizability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effects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are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extremely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small</a:t>
            </a:r>
            <a:r>
              <a:rPr lang="de-DE" dirty="0" smtClean="0">
                <a:sym typeface="Symbol"/>
              </a:rPr>
              <a:t> ,</a:t>
            </a:r>
          </a:p>
          <a:p>
            <a:pPr lvl="2"/>
            <a:r>
              <a:rPr lang="de-DE" dirty="0" smtClean="0">
                <a:sym typeface="Symbol"/>
              </a:rPr>
              <a:t>A </a:t>
            </a:r>
            <a:r>
              <a:rPr lang="de-DE" dirty="0" err="1" smtClean="0">
                <a:sym typeface="Symbol"/>
              </a:rPr>
              <a:t>quantum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test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the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equivalence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principle</a:t>
            </a:r>
            <a:endParaRPr lang="de-DE" dirty="0" smtClean="0">
              <a:sym typeface="Symbol"/>
            </a:endParaRPr>
          </a:p>
          <a:p>
            <a:pPr lvl="1"/>
            <a:r>
              <a:rPr lang="de-DE" u="sng" dirty="0" err="1">
                <a:solidFill>
                  <a:srgbClr val="FF9900"/>
                </a:solidFill>
                <a:sym typeface="Symbol"/>
              </a:rPr>
              <a:t>D</a:t>
            </a:r>
            <a:r>
              <a:rPr lang="de-DE" u="sng" dirty="0" err="1" smtClean="0">
                <a:solidFill>
                  <a:srgbClr val="FF9900"/>
                </a:solidFill>
                <a:sym typeface="Symbol"/>
              </a:rPr>
              <a:t>irect</a:t>
            </a:r>
            <a:r>
              <a:rPr lang="de-DE" u="sng" dirty="0" smtClean="0">
                <a:solidFill>
                  <a:srgbClr val="FF9900"/>
                </a:solidFill>
                <a:sym typeface="Symbol"/>
              </a:rPr>
              <a:t> </a:t>
            </a:r>
            <a:r>
              <a:rPr lang="de-DE" u="sng" dirty="0" err="1" smtClean="0">
                <a:solidFill>
                  <a:srgbClr val="FF9900"/>
                </a:solidFill>
                <a:sym typeface="Symbol"/>
              </a:rPr>
              <a:t>best</a:t>
            </a:r>
            <a:r>
              <a:rPr lang="de-DE" u="sng" dirty="0" smtClean="0">
                <a:solidFill>
                  <a:srgbClr val="FF9900"/>
                </a:solidFill>
                <a:sym typeface="Symbol"/>
              </a:rPr>
              <a:t> </a:t>
            </a:r>
            <a:r>
              <a:rPr lang="de-DE" u="sng" dirty="0" err="1" smtClean="0">
                <a:solidFill>
                  <a:srgbClr val="FF9900"/>
                </a:solidFill>
                <a:sym typeface="Symbol"/>
              </a:rPr>
              <a:t>limits</a:t>
            </a:r>
            <a:r>
              <a:rPr lang="de-DE" u="sng" dirty="0" smtClean="0">
                <a:solidFill>
                  <a:srgbClr val="FF9900"/>
                </a:solidFill>
                <a:sym typeface="Symbol"/>
              </a:rPr>
              <a:t> </a:t>
            </a:r>
            <a:r>
              <a:rPr lang="de-DE" u="sng" dirty="0" smtClean="0">
                <a:sym typeface="Symbol"/>
              </a:rPr>
              <a:t>on </a:t>
            </a:r>
            <a:r>
              <a:rPr lang="de-DE" u="sng" dirty="0" err="1" smtClean="0">
                <a:sym typeface="Symbol"/>
              </a:rPr>
              <a:t>axion</a:t>
            </a:r>
            <a:r>
              <a:rPr lang="de-DE" u="sng" dirty="0" smtClean="0">
                <a:sym typeface="Symbol"/>
              </a:rPr>
              <a:t> </a:t>
            </a:r>
            <a:r>
              <a:rPr lang="de-DE" u="sng" dirty="0" err="1" smtClean="0">
                <a:sym typeface="Symbol"/>
              </a:rPr>
              <a:t>coupling</a:t>
            </a:r>
            <a:r>
              <a:rPr lang="de-DE" u="sng" dirty="0" smtClean="0">
                <a:sym typeface="Symbol"/>
              </a:rPr>
              <a:t> </a:t>
            </a:r>
            <a:r>
              <a:rPr lang="de-DE" u="sng" dirty="0" err="1">
                <a:sym typeface="Symbol"/>
              </a:rPr>
              <a:t>at</a:t>
            </a:r>
            <a:r>
              <a:rPr lang="de-DE" u="sng" dirty="0">
                <a:sym typeface="Symbol"/>
              </a:rPr>
              <a:t> </a:t>
            </a:r>
            <a:r>
              <a:rPr lang="de-DE" u="sng" dirty="0" err="1">
                <a:sym typeface="Symbol"/>
              </a:rPr>
              <a:t>short</a:t>
            </a:r>
            <a:r>
              <a:rPr lang="de-DE" u="sng" dirty="0">
                <a:sym typeface="Symbol"/>
              </a:rPr>
              <a:t> </a:t>
            </a:r>
            <a:r>
              <a:rPr lang="de-DE" u="sng" dirty="0" err="1">
                <a:sym typeface="Symbol"/>
              </a:rPr>
              <a:t>distances</a:t>
            </a:r>
            <a:r>
              <a:rPr lang="de-DE" u="sng" dirty="0">
                <a:sym typeface="Symbol"/>
              </a:rPr>
              <a:t>,  </a:t>
            </a:r>
            <a:endParaRPr lang="de-DE" u="sng" dirty="0"/>
          </a:p>
          <a:p>
            <a:pPr lvl="1"/>
            <a:r>
              <a:rPr lang="de-DE" u="sng" dirty="0" err="1" smtClean="0">
                <a:sym typeface="Symbol"/>
              </a:rPr>
              <a:t>Chameleon</a:t>
            </a:r>
            <a:r>
              <a:rPr lang="de-DE" u="sng" dirty="0" smtClean="0">
                <a:sym typeface="Symbol"/>
              </a:rPr>
              <a:t> </a:t>
            </a:r>
            <a:r>
              <a:rPr lang="de-DE" u="sng" dirty="0" err="1" smtClean="0">
                <a:solidFill>
                  <a:srgbClr val="FF9900"/>
                </a:solidFill>
                <a:sym typeface="Symbol"/>
              </a:rPr>
              <a:t>limits</a:t>
            </a:r>
            <a:r>
              <a:rPr lang="de-DE" u="sng" dirty="0" smtClean="0">
                <a:solidFill>
                  <a:srgbClr val="FF9900"/>
                </a:solidFill>
                <a:sym typeface="Symbol"/>
              </a:rPr>
              <a:t> 5 </a:t>
            </a:r>
            <a:r>
              <a:rPr lang="de-DE" u="sng" dirty="0" err="1" smtClean="0">
                <a:solidFill>
                  <a:srgbClr val="FF9900"/>
                </a:solidFill>
                <a:sym typeface="Symbol"/>
              </a:rPr>
              <a:t>orders</a:t>
            </a:r>
            <a:r>
              <a:rPr lang="de-DE" u="sng" dirty="0" smtClean="0">
                <a:solidFill>
                  <a:srgbClr val="FF9900"/>
                </a:solidFill>
                <a:sym typeface="Symbol"/>
              </a:rPr>
              <a:t> </a:t>
            </a:r>
            <a:r>
              <a:rPr lang="de-DE" u="sng" dirty="0" err="1" smtClean="0">
                <a:solidFill>
                  <a:srgbClr val="FF9900"/>
                </a:solidFill>
                <a:sym typeface="Symbol"/>
              </a:rPr>
              <a:t>of</a:t>
            </a:r>
            <a:r>
              <a:rPr lang="de-DE" u="sng" dirty="0" smtClean="0">
                <a:solidFill>
                  <a:srgbClr val="FF9900"/>
                </a:solidFill>
                <a:sym typeface="Symbol"/>
              </a:rPr>
              <a:t> </a:t>
            </a:r>
            <a:r>
              <a:rPr lang="de-DE" u="sng" dirty="0" err="1" smtClean="0">
                <a:solidFill>
                  <a:srgbClr val="FF9900"/>
                </a:solidFill>
                <a:sym typeface="Symbol"/>
              </a:rPr>
              <a:t>magnitude</a:t>
            </a:r>
            <a:r>
              <a:rPr lang="de-DE" u="sng" dirty="0" smtClean="0">
                <a:solidFill>
                  <a:srgbClr val="FF9900"/>
                </a:solidFill>
                <a:sym typeface="Symbol"/>
              </a:rPr>
              <a:t> </a:t>
            </a:r>
            <a:r>
              <a:rPr lang="de-DE" u="sng" dirty="0" err="1" smtClean="0">
                <a:sym typeface="Symbol"/>
              </a:rPr>
              <a:t>better</a:t>
            </a:r>
            <a:r>
              <a:rPr lang="de-DE" u="sng" dirty="0" smtClean="0">
                <a:sym typeface="Symbol"/>
              </a:rPr>
              <a:t> </a:t>
            </a:r>
            <a:r>
              <a:rPr lang="de-DE" u="sng" dirty="0" err="1" smtClean="0">
                <a:sym typeface="Symbol"/>
              </a:rPr>
              <a:t>than</a:t>
            </a:r>
            <a:r>
              <a:rPr lang="de-DE" u="sng" dirty="0" smtClean="0">
                <a:sym typeface="Symbol"/>
              </a:rPr>
              <a:t> </a:t>
            </a:r>
            <a:r>
              <a:rPr lang="de-DE" u="sng" dirty="0" err="1" smtClean="0">
                <a:sym typeface="Symbol"/>
              </a:rPr>
              <a:t>from</a:t>
            </a:r>
            <a:r>
              <a:rPr lang="de-DE" u="sng" dirty="0" smtClean="0">
                <a:sym typeface="Symbol"/>
              </a:rPr>
              <a:t> </a:t>
            </a:r>
            <a:r>
              <a:rPr lang="de-DE" u="sng" dirty="0" err="1" smtClean="0">
                <a:sym typeface="Symbol"/>
              </a:rPr>
              <a:t>other</a:t>
            </a:r>
            <a:r>
              <a:rPr lang="de-DE" u="sng" dirty="0" smtClean="0">
                <a:sym typeface="Symbol"/>
              </a:rPr>
              <a:t> </a:t>
            </a:r>
            <a:r>
              <a:rPr lang="de-DE" u="sng" dirty="0" err="1" smtClean="0">
                <a:sym typeface="Symbol"/>
              </a:rPr>
              <a:t>methods</a:t>
            </a:r>
            <a:r>
              <a:rPr lang="de-DE" u="sng" dirty="0" smtClean="0">
                <a:sym typeface="Symbol"/>
              </a:rPr>
              <a:t> (</a:t>
            </a:r>
            <a:r>
              <a:rPr lang="de-DE" u="sng" dirty="0" err="1" smtClean="0">
                <a:sym typeface="Symbol"/>
              </a:rPr>
              <a:t>arXiv</a:t>
            </a:r>
            <a:r>
              <a:rPr lang="de-DE" u="sng" dirty="0">
                <a:sym typeface="Symbol"/>
              </a:rPr>
              <a:t>: </a:t>
            </a:r>
            <a:r>
              <a:rPr lang="de-DE" u="sng" dirty="0" smtClean="0">
                <a:sym typeface="Symbol"/>
              </a:rPr>
              <a:t>1208.3875)</a:t>
            </a:r>
          </a:p>
          <a:p>
            <a:pPr lvl="1"/>
            <a:r>
              <a:rPr lang="de-DE" u="sng" dirty="0" smtClean="0">
                <a:sym typeface="Symbol"/>
              </a:rPr>
              <a:t>New </a:t>
            </a:r>
            <a:r>
              <a:rPr lang="de-DE" u="sng" dirty="0" err="1" smtClean="0">
                <a:sym typeface="Symbol"/>
              </a:rPr>
              <a:t>results</a:t>
            </a:r>
            <a:r>
              <a:rPr lang="de-DE" u="sng" dirty="0" smtClean="0">
                <a:sym typeface="Symbol"/>
              </a:rPr>
              <a:t> </a:t>
            </a:r>
            <a:r>
              <a:rPr lang="de-DE" u="sng" dirty="0" err="1" smtClean="0">
                <a:sym typeface="Symbol"/>
              </a:rPr>
              <a:t>for</a:t>
            </a:r>
            <a:r>
              <a:rPr lang="de-DE" u="sng" dirty="0" smtClean="0">
                <a:sym typeface="Symbol"/>
              </a:rPr>
              <a:t> </a:t>
            </a:r>
            <a:r>
              <a:rPr lang="de-DE" i="1" u="sng" dirty="0" smtClean="0">
                <a:solidFill>
                  <a:srgbClr val="FF9900"/>
                </a:solidFill>
                <a:sym typeface="Symbol"/>
              </a:rPr>
              <a:t>A, </a:t>
            </a:r>
            <a:r>
              <a:rPr lang="de-DE" u="sng" dirty="0" err="1" smtClean="0">
                <a:solidFill>
                  <a:srgbClr val="FF9900"/>
                </a:solidFill>
                <a:sym typeface="Symbol"/>
              </a:rPr>
              <a:t>from</a:t>
            </a:r>
            <a:r>
              <a:rPr lang="de-DE" u="sng" dirty="0" smtClean="0">
                <a:solidFill>
                  <a:srgbClr val="FF9900"/>
                </a:solidFill>
                <a:sym typeface="Symbol"/>
              </a:rPr>
              <a:t> UCNA, PERKEO</a:t>
            </a:r>
            <a:endParaRPr lang="de-DE" u="sng" dirty="0">
              <a:solidFill>
                <a:srgbClr val="FF99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8600" y="-361528"/>
            <a:ext cx="8763000" cy="838200"/>
          </a:xfrm>
        </p:spPr>
        <p:txBody>
          <a:bodyPr/>
          <a:lstStyle/>
          <a:p>
            <a:r>
              <a:rPr lang="de-DE" i="1" dirty="0" err="1" smtClean="0">
                <a:solidFill>
                  <a:srgbClr val="FFC000"/>
                </a:solidFill>
              </a:rPr>
              <a:t>q</a:t>
            </a:r>
            <a:r>
              <a:rPr lang="de-DE" cap="small" dirty="0" err="1" smtClean="0"/>
              <a:t>Bounce</a:t>
            </a:r>
            <a:r>
              <a:rPr lang="de-DE" dirty="0" smtClean="0"/>
              <a:t> </a:t>
            </a:r>
            <a:r>
              <a:rPr lang="de-DE" dirty="0" err="1" smtClean="0"/>
              <a:t>Summary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E75E4-8495-494C-B440-1365AF556E3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0" y="6453188"/>
            <a:ext cx="5184775" cy="3048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66"/>
                </a:solidFill>
              </a:rPr>
              <a:t>Hartmut</a:t>
            </a:r>
            <a:r>
              <a:rPr lang="en-US" dirty="0" smtClean="0">
                <a:solidFill>
                  <a:srgbClr val="000066"/>
                </a:solidFill>
              </a:rPr>
              <a:t>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7453440" y="6446663"/>
            <a:ext cx="184731" cy="369332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GB" sz="1800" b="0" dirty="0">
              <a:solidFill>
                <a:srgbClr val="000066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6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Reserva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2D130C-A7BF-4710-9117-77862AAC7FC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218" y="17929"/>
            <a:ext cx="9144000" cy="824753"/>
          </a:xfrm>
          <a:solidFill>
            <a:srgbClr val="261CA4"/>
          </a:solidFill>
        </p:spPr>
        <p:txBody>
          <a:bodyPr lIns="181435" tIns="90718" rIns="181435" bIns="90718" anchor="t">
            <a:normAutofit fontScale="90000"/>
          </a:bodyPr>
          <a:lstStyle/>
          <a:p>
            <a:r>
              <a:rPr lang="de-DE" sz="3600" b="1" dirty="0" smtClean="0">
                <a:solidFill>
                  <a:srgbClr val="FFC000"/>
                </a:solidFill>
              </a:rPr>
              <a:t>Key </a:t>
            </a:r>
            <a:r>
              <a:rPr lang="de-DE" sz="3600" b="1" dirty="0" err="1">
                <a:solidFill>
                  <a:srgbClr val="FFC000"/>
                </a:solidFill>
              </a:rPr>
              <a:t>Technique</a:t>
            </a:r>
            <a:r>
              <a:rPr lang="de-DE" sz="3600" b="1" dirty="0">
                <a:solidFill>
                  <a:srgbClr val="FFC000"/>
                </a:solidFill>
              </a:rPr>
              <a:t>: </a:t>
            </a:r>
            <a:r>
              <a:rPr lang="de-DE" sz="3600" b="1" dirty="0" smtClean="0"/>
              <a:t>Gravity </a:t>
            </a:r>
            <a:r>
              <a:rPr lang="de-DE" sz="3600" b="1" dirty="0" err="1" smtClean="0"/>
              <a:t>Resonance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Spectroscopy</a:t>
            </a:r>
            <a:r>
              <a:rPr lang="de-DE" sz="3600" b="1" dirty="0" smtClean="0"/>
              <a:t> </a:t>
            </a:r>
          </a:p>
        </p:txBody>
      </p:sp>
      <p:sp>
        <p:nvSpPr>
          <p:cNvPr id="102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695DCF-DEDC-496E-B6B1-C0FC656A712B}" type="slidenum">
              <a:rPr lang="de-DE" smtClean="0">
                <a:solidFill>
                  <a:srgbClr val="000000"/>
                </a:solidFill>
                <a:latin typeface="TUM Neue Helvetica 55 Regular"/>
              </a:rPr>
              <a:pPr/>
              <a:t>4</a:t>
            </a:fld>
            <a:endParaRPr lang="de-DE" smtClean="0">
              <a:solidFill>
                <a:srgbClr val="000000"/>
              </a:solidFill>
              <a:latin typeface="TUM Neue Helvetica 55 Regular"/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503565"/>
              </p:ext>
            </p:extLst>
          </p:nvPr>
        </p:nvGraphicFramePr>
        <p:xfrm>
          <a:off x="409575" y="1593850"/>
          <a:ext cx="19351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01" name="Equation" r:id="rId4" imgW="545760" imgH="177480" progId="Equation.DSMT4">
                  <p:embed/>
                </p:oleObj>
              </mc:Choice>
              <mc:Fallback>
                <p:oleObj name="Equation" r:id="rId4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593850"/>
                        <a:ext cx="1935163" cy="62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62766" y="2725011"/>
            <a:ext cx="5999162" cy="16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pPr defTabSz="912813">
              <a:buFontTx/>
              <a:buChar char="•"/>
            </a:pPr>
            <a:r>
              <a:rPr lang="de-DE" sz="2000" b="0" dirty="0" smtClean="0">
                <a:solidFill>
                  <a:srgbClr val="003399"/>
                </a:solidFill>
                <a:latin typeface="TUM Neue Helvetica 55 Regular"/>
              </a:rPr>
              <a:t> </a:t>
            </a:r>
            <a:r>
              <a:rPr lang="de-DE" sz="1600" b="0" dirty="0" err="1" smtClean="0">
                <a:solidFill>
                  <a:srgbClr val="003399"/>
                </a:solidFill>
                <a:latin typeface="TUM Neue Helvetica 55 Regular"/>
              </a:rPr>
              <a:t>atomic</a:t>
            </a:r>
            <a:r>
              <a:rPr lang="de-DE" sz="1600" b="0" dirty="0" smtClean="0">
                <a:solidFill>
                  <a:srgbClr val="003399"/>
                </a:solidFill>
                <a:latin typeface="TUM Neue Helvetica 55 Regular"/>
              </a:rPr>
              <a:t> </a:t>
            </a:r>
            <a:r>
              <a:rPr lang="de-DE" sz="1600" b="0" dirty="0" err="1" smtClean="0">
                <a:solidFill>
                  <a:srgbClr val="003399"/>
                </a:solidFill>
                <a:latin typeface="TUM Neue Helvetica 55 Regular"/>
              </a:rPr>
              <a:t>clocks</a:t>
            </a:r>
            <a:endParaRPr lang="de-DE" sz="1600" b="0" dirty="0" smtClean="0">
              <a:solidFill>
                <a:srgbClr val="003399"/>
              </a:solidFill>
              <a:latin typeface="TUM Neue Helvetica 55 Regular"/>
            </a:endParaRPr>
          </a:p>
          <a:p>
            <a:pPr defTabSz="912813">
              <a:buFontTx/>
              <a:buChar char="•"/>
            </a:pPr>
            <a:r>
              <a:rPr lang="de-DE" sz="1600" b="0" dirty="0" smtClean="0">
                <a:solidFill>
                  <a:srgbClr val="003399"/>
                </a:solidFill>
                <a:latin typeface="TUM Neue Helvetica 55 Regular"/>
              </a:rPr>
              <a:t> </a:t>
            </a:r>
            <a:r>
              <a:rPr lang="de-DE" sz="1600" b="0" dirty="0" err="1" smtClean="0">
                <a:solidFill>
                  <a:srgbClr val="003399"/>
                </a:solidFill>
                <a:latin typeface="TUM Neue Helvetica 55 Regular"/>
              </a:rPr>
              <a:t>nuclear</a:t>
            </a:r>
            <a:r>
              <a:rPr lang="de-DE" sz="1600" b="0" dirty="0" smtClean="0">
                <a:solidFill>
                  <a:srgbClr val="003399"/>
                </a:solidFill>
                <a:latin typeface="TUM Neue Helvetica 55 Regular"/>
              </a:rPr>
              <a:t> </a:t>
            </a:r>
            <a:r>
              <a:rPr lang="de-DE" sz="1600" b="0" dirty="0" err="1" smtClean="0">
                <a:solidFill>
                  <a:srgbClr val="003399"/>
                </a:solidFill>
                <a:latin typeface="TUM Neue Helvetica 55 Regular"/>
              </a:rPr>
              <a:t>magnetic</a:t>
            </a:r>
            <a:r>
              <a:rPr lang="de-DE" sz="1600" b="0" dirty="0" smtClean="0">
                <a:solidFill>
                  <a:srgbClr val="003399"/>
                </a:solidFill>
                <a:latin typeface="TUM Neue Helvetica 55 Regular"/>
              </a:rPr>
              <a:t> </a:t>
            </a:r>
            <a:r>
              <a:rPr lang="de-DE" sz="1600" b="0" dirty="0" err="1" smtClean="0">
                <a:solidFill>
                  <a:srgbClr val="003399"/>
                </a:solidFill>
                <a:latin typeface="TUM Neue Helvetica 55 Regular"/>
              </a:rPr>
              <a:t>resonance</a:t>
            </a:r>
            <a:r>
              <a:rPr lang="de-DE" sz="1600" b="0" dirty="0" smtClean="0">
                <a:solidFill>
                  <a:srgbClr val="003399"/>
                </a:solidFill>
                <a:latin typeface="TUM Neue Helvetica 55 Regular"/>
              </a:rPr>
              <a:t> </a:t>
            </a:r>
            <a:r>
              <a:rPr lang="de-DE" sz="1600" b="0" dirty="0" err="1" smtClean="0">
                <a:solidFill>
                  <a:srgbClr val="003399"/>
                </a:solidFill>
                <a:latin typeface="TUM Neue Helvetica 55 Regular"/>
              </a:rPr>
              <a:t>spectroscopy</a:t>
            </a:r>
            <a:endParaRPr lang="de-DE" sz="1600" b="0" dirty="0" smtClean="0">
              <a:solidFill>
                <a:srgbClr val="003399"/>
              </a:solidFill>
              <a:latin typeface="TUM Neue Helvetica 55 Regular"/>
            </a:endParaRPr>
          </a:p>
          <a:p>
            <a:pPr defTabSz="912813">
              <a:buFontTx/>
              <a:buChar char="•"/>
            </a:pPr>
            <a:r>
              <a:rPr lang="de-DE" sz="1600" b="0" dirty="0" smtClean="0">
                <a:solidFill>
                  <a:srgbClr val="003399"/>
                </a:solidFill>
                <a:latin typeface="TUM Neue Helvetica 55 Regular"/>
              </a:rPr>
              <a:t> </a:t>
            </a:r>
            <a:r>
              <a:rPr lang="de-DE" sz="1600" b="0" dirty="0" err="1" smtClean="0">
                <a:solidFill>
                  <a:srgbClr val="003399"/>
                </a:solidFill>
                <a:latin typeface="TUM Neue Helvetica 55 Regular"/>
              </a:rPr>
              <a:t>spin</a:t>
            </a:r>
            <a:r>
              <a:rPr lang="de-DE" sz="1600" b="0" dirty="0" smtClean="0">
                <a:solidFill>
                  <a:srgbClr val="003399"/>
                </a:solidFill>
                <a:latin typeface="TUM Neue Helvetica 55 Regular"/>
              </a:rPr>
              <a:t> echo </a:t>
            </a:r>
            <a:r>
              <a:rPr lang="de-DE" sz="1600" b="0" dirty="0" err="1" smtClean="0">
                <a:solidFill>
                  <a:srgbClr val="003399"/>
                </a:solidFill>
                <a:latin typeface="TUM Neue Helvetica 55 Regular"/>
              </a:rPr>
              <a:t>technique</a:t>
            </a:r>
            <a:endParaRPr lang="de-DE" sz="1600" b="0" dirty="0" smtClean="0">
              <a:solidFill>
                <a:srgbClr val="003399"/>
              </a:solidFill>
              <a:latin typeface="TUM Neue Helvetica 55 Regular"/>
            </a:endParaRPr>
          </a:p>
          <a:p>
            <a:pPr defTabSz="912813">
              <a:buFontTx/>
              <a:buChar char="•"/>
            </a:pPr>
            <a:r>
              <a:rPr lang="de-DE" sz="1600" b="0" dirty="0" smtClean="0">
                <a:solidFill>
                  <a:srgbClr val="003399"/>
                </a:solidFill>
                <a:latin typeface="TUM Neue Helvetica 55 Regular"/>
              </a:rPr>
              <a:t> </a:t>
            </a:r>
            <a:r>
              <a:rPr lang="de-DE" sz="1600" b="0" dirty="0" err="1" smtClean="0">
                <a:solidFill>
                  <a:srgbClr val="003399"/>
                </a:solidFill>
                <a:latin typeface="TUM Neue Helvetica 55 Regular"/>
              </a:rPr>
              <a:t>quantum</a:t>
            </a:r>
            <a:r>
              <a:rPr lang="de-DE" sz="1600" b="0" dirty="0" smtClean="0">
                <a:solidFill>
                  <a:srgbClr val="003399"/>
                </a:solidFill>
                <a:latin typeface="TUM Neue Helvetica 55 Regular"/>
              </a:rPr>
              <a:t> </a:t>
            </a:r>
            <a:r>
              <a:rPr lang="de-DE" sz="1600" b="0" dirty="0" err="1" smtClean="0">
                <a:solidFill>
                  <a:srgbClr val="003399"/>
                </a:solidFill>
                <a:latin typeface="TUM Neue Helvetica 55 Regular"/>
              </a:rPr>
              <a:t>metrology</a:t>
            </a:r>
            <a:endParaRPr lang="de-DE" sz="1600" b="0" dirty="0" smtClean="0">
              <a:solidFill>
                <a:srgbClr val="003399"/>
              </a:solidFill>
              <a:latin typeface="TUM Neue Helvetica 55 Regular"/>
            </a:endParaRPr>
          </a:p>
          <a:p>
            <a:pPr defTabSz="912813">
              <a:buFontTx/>
              <a:buChar char="•"/>
            </a:pPr>
            <a:r>
              <a:rPr lang="de-DE" sz="1600" b="0" dirty="0" smtClean="0">
                <a:solidFill>
                  <a:srgbClr val="003399"/>
                </a:solidFill>
                <a:latin typeface="TUM Neue Helvetica 55 Regular"/>
              </a:rPr>
              <a:t> </a:t>
            </a:r>
            <a:r>
              <a:rPr lang="de-DE" sz="1600" b="0" dirty="0" err="1" smtClean="0">
                <a:solidFill>
                  <a:srgbClr val="003399"/>
                </a:solidFill>
                <a:latin typeface="TUM Neue Helvetica 55 Regular"/>
              </a:rPr>
              <a:t>gamma</a:t>
            </a:r>
            <a:r>
              <a:rPr lang="de-DE" sz="1600" b="0" dirty="0" smtClean="0">
                <a:solidFill>
                  <a:srgbClr val="003399"/>
                </a:solidFill>
                <a:latin typeface="TUM Neue Helvetica 55 Regular"/>
              </a:rPr>
              <a:t> </a:t>
            </a:r>
            <a:r>
              <a:rPr lang="de-DE" sz="1600" b="0" dirty="0" err="1" smtClean="0">
                <a:solidFill>
                  <a:srgbClr val="003399"/>
                </a:solidFill>
                <a:latin typeface="TUM Neue Helvetica 55 Regular"/>
              </a:rPr>
              <a:t>resonance</a:t>
            </a:r>
            <a:r>
              <a:rPr lang="de-DE" sz="1600" b="0" dirty="0" smtClean="0">
                <a:solidFill>
                  <a:srgbClr val="003399"/>
                </a:solidFill>
                <a:latin typeface="TUM Neue Helvetica 55 Regular"/>
              </a:rPr>
              <a:t> </a:t>
            </a:r>
            <a:r>
              <a:rPr lang="de-DE" sz="1600" b="0" dirty="0" err="1" smtClean="0">
                <a:solidFill>
                  <a:srgbClr val="003399"/>
                </a:solidFill>
                <a:latin typeface="TUM Neue Helvetica 55 Regular"/>
              </a:rPr>
              <a:t>spectroscopy</a:t>
            </a:r>
            <a:endParaRPr lang="de-DE" sz="1600" b="0" dirty="0" smtClean="0">
              <a:solidFill>
                <a:srgbClr val="003399"/>
              </a:solidFill>
              <a:latin typeface="TUM Neue Helvetica 55 Regular"/>
            </a:endParaRPr>
          </a:p>
          <a:p>
            <a:pPr defTabSz="912813">
              <a:buFontTx/>
              <a:buChar char="•"/>
            </a:pPr>
            <a:endParaRPr lang="de-DE" sz="1600" b="0" dirty="0" smtClean="0">
              <a:solidFill>
                <a:srgbClr val="003399"/>
              </a:solidFill>
              <a:latin typeface="TUM Neue Helvetica 55 Regular"/>
            </a:endParaRPr>
          </a:p>
        </p:txBody>
      </p:sp>
      <p:sp>
        <p:nvSpPr>
          <p:cNvPr id="1034" name="Text Box 5"/>
          <p:cNvSpPr txBox="1">
            <a:spLocks noChangeArrowheads="1"/>
          </p:cNvSpPr>
          <p:nvPr/>
        </p:nvSpPr>
        <p:spPr bwMode="auto">
          <a:xfrm>
            <a:off x="1224136" y="4509120"/>
            <a:ext cx="9143999" cy="18158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26" tIns="45712" rIns="91426" bIns="45712">
            <a:spAutoFit/>
          </a:bodyPr>
          <a:lstStyle/>
          <a:p>
            <a:pPr defTabSz="912813"/>
            <a:r>
              <a:rPr lang="de-DE" sz="2800" u="sng" dirty="0">
                <a:solidFill>
                  <a:srgbClr val="261CA4"/>
                </a:solidFill>
                <a:latin typeface="TUM Neue Helvetica 55 Regular"/>
              </a:rPr>
              <a:t>T</a:t>
            </a:r>
            <a:r>
              <a:rPr lang="de-DE" sz="2800" u="sng" dirty="0" smtClean="0">
                <a:solidFill>
                  <a:srgbClr val="261CA4"/>
                </a:solidFill>
                <a:latin typeface="TUM Neue Helvetica 55 Regular"/>
              </a:rPr>
              <a:t>est </a:t>
            </a:r>
            <a:r>
              <a:rPr lang="de-DE" sz="2800" u="sng" dirty="0" err="1" smtClean="0">
                <a:solidFill>
                  <a:srgbClr val="261CA4"/>
                </a:solidFill>
                <a:latin typeface="TUM Neue Helvetica 55 Regular"/>
              </a:rPr>
              <a:t>Newton‘s</a:t>
            </a:r>
            <a:r>
              <a:rPr lang="de-DE" sz="2800" u="sng" dirty="0" smtClean="0">
                <a:solidFill>
                  <a:srgbClr val="261CA4"/>
                </a:solidFill>
                <a:latin typeface="TUM Neue Helvetica 55 Regular"/>
              </a:rPr>
              <a:t> </a:t>
            </a:r>
            <a:r>
              <a:rPr lang="de-DE" sz="2800" u="sng" dirty="0" err="1" smtClean="0">
                <a:solidFill>
                  <a:srgbClr val="261CA4"/>
                </a:solidFill>
                <a:latin typeface="TUM Neue Helvetica 55 Regular"/>
              </a:rPr>
              <a:t>law</a:t>
            </a:r>
            <a:r>
              <a:rPr lang="de-DE" sz="2800" u="sng" dirty="0" smtClean="0">
                <a:solidFill>
                  <a:srgbClr val="261CA4"/>
                </a:solidFill>
                <a:latin typeface="TUM Neue Helvetica 55 Regular"/>
              </a:rPr>
              <a:t> </a:t>
            </a:r>
            <a:r>
              <a:rPr lang="de-DE" sz="2800" u="sng" dirty="0" err="1" smtClean="0">
                <a:solidFill>
                  <a:srgbClr val="261CA4"/>
                </a:solidFill>
                <a:latin typeface="TUM Neue Helvetica 55 Regular"/>
              </a:rPr>
              <a:t>at</a:t>
            </a:r>
            <a:r>
              <a:rPr lang="de-DE" sz="2800" u="sng" dirty="0" smtClean="0">
                <a:solidFill>
                  <a:srgbClr val="261CA4"/>
                </a:solidFill>
                <a:latin typeface="TUM Neue Helvetica 55 Regular"/>
              </a:rPr>
              <a:t> </a:t>
            </a:r>
            <a:r>
              <a:rPr lang="de-DE" sz="2800" u="sng" dirty="0" err="1" smtClean="0">
                <a:solidFill>
                  <a:srgbClr val="261CA4"/>
                </a:solidFill>
                <a:latin typeface="TUM Neue Helvetica 55 Regular"/>
              </a:rPr>
              <a:t>short</a:t>
            </a:r>
            <a:r>
              <a:rPr lang="de-DE" sz="2800" u="sng" dirty="0" smtClean="0">
                <a:solidFill>
                  <a:srgbClr val="261CA4"/>
                </a:solidFill>
                <a:latin typeface="TUM Neue Helvetica 55 Regular"/>
              </a:rPr>
              <a:t> </a:t>
            </a:r>
            <a:r>
              <a:rPr lang="de-DE" sz="2800" u="sng" dirty="0" err="1" smtClean="0">
                <a:solidFill>
                  <a:srgbClr val="261CA4"/>
                </a:solidFill>
                <a:latin typeface="TUM Neue Helvetica 55 Regular"/>
              </a:rPr>
              <a:t>distances</a:t>
            </a:r>
            <a:r>
              <a:rPr lang="de-DE" sz="2800" u="sng" dirty="0" smtClean="0">
                <a:solidFill>
                  <a:srgbClr val="261CA4"/>
                </a:solidFill>
                <a:latin typeface="TUM Neue Helvetica 55 Regular"/>
              </a:rPr>
              <a:t>:</a:t>
            </a:r>
          </a:p>
          <a:p>
            <a:pPr marL="457200" indent="-457200" defTabSz="912813"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261CA4"/>
                </a:solidFill>
                <a:latin typeface="TUM Neue Helvetica 55 Regular"/>
              </a:rPr>
              <a:t>String </a:t>
            </a:r>
            <a:r>
              <a:rPr lang="de-DE" sz="2800" dirty="0" err="1" smtClean="0">
                <a:solidFill>
                  <a:srgbClr val="261CA4"/>
                </a:solidFill>
                <a:latin typeface="TUM Neue Helvetica 55 Regular"/>
              </a:rPr>
              <a:t>Theories</a:t>
            </a:r>
            <a:endParaRPr lang="de-DE" sz="2800" dirty="0" smtClean="0">
              <a:solidFill>
                <a:srgbClr val="261CA4"/>
              </a:solidFill>
              <a:latin typeface="TUM Neue Helvetica 55 Regular"/>
            </a:endParaRPr>
          </a:p>
          <a:p>
            <a:pPr marL="457200" indent="-457200" defTabSz="912813"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261CA4"/>
                </a:solidFill>
                <a:latin typeface="TUM Neue Helvetica 55 Regular"/>
              </a:rPr>
              <a:t>Dark Matter</a:t>
            </a:r>
          </a:p>
          <a:p>
            <a:pPr marL="457200" indent="-457200" defTabSz="912813"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261CA4"/>
                </a:solidFill>
                <a:latin typeface="TUM Neue Helvetica 55 Regular"/>
              </a:rPr>
              <a:t>Dark </a:t>
            </a:r>
            <a:r>
              <a:rPr lang="de-DE" sz="2800" dirty="0" err="1" smtClean="0">
                <a:solidFill>
                  <a:srgbClr val="261CA4"/>
                </a:solidFill>
                <a:latin typeface="TUM Neue Helvetica 55 Regular"/>
              </a:rPr>
              <a:t>Energy</a:t>
            </a:r>
            <a:r>
              <a:rPr lang="de-DE" sz="2800" dirty="0" smtClean="0">
                <a:solidFill>
                  <a:srgbClr val="261CA4"/>
                </a:solidFill>
                <a:latin typeface="TUM Neue Helvetica 55 Regular"/>
              </a:rPr>
              <a:t>    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499148" y="2742791"/>
            <a:ext cx="1296988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 b="0" baseline="-2500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499148" y="1174341"/>
            <a:ext cx="1296988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 b="0" baseline="-2500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4937298" y="2599916"/>
            <a:ext cx="287338" cy="2889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b="0" baseline="-25000">
              <a:solidFill>
                <a:srgbClr val="FF3300"/>
              </a:solidFill>
              <a:latin typeface="Arial Rounded MT Bold" pitchFamily="34" charset="0"/>
            </a:endParaRPr>
          </a:p>
        </p:txBody>
      </p:sp>
      <p:sp>
        <p:nvSpPr>
          <p:cNvPr id="13" name="Datumsplatzhalter 3"/>
          <p:cNvSpPr txBox="1">
            <a:spLocks/>
          </p:cNvSpPr>
          <p:nvPr/>
        </p:nvSpPr>
        <p:spPr bwMode="auto">
          <a:xfrm>
            <a:off x="2724323" y="2531653"/>
            <a:ext cx="16430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000CC"/>
                </a:solidFill>
                <a:latin typeface="Arial Rounded MT Bold" pitchFamily="34" charset="0"/>
              </a:rPr>
              <a:t>|1 &gt; 1.4 </a:t>
            </a:r>
            <a:r>
              <a:rPr lang="en-US" sz="1600" b="0" dirty="0" err="1">
                <a:solidFill>
                  <a:srgbClr val="0000CC"/>
                </a:solidFill>
                <a:latin typeface="Arial Rounded MT Bold" pitchFamily="34" charset="0"/>
              </a:rPr>
              <a:t>peV</a:t>
            </a:r>
            <a:endParaRPr lang="en-US" sz="1600" b="0" dirty="0">
              <a:solidFill>
                <a:srgbClr val="0000CC"/>
              </a:solidFill>
              <a:latin typeface="Arial Rounded MT Bold" pitchFamily="34" charset="0"/>
            </a:endParaRPr>
          </a:p>
        </p:txBody>
      </p:sp>
      <p:sp>
        <p:nvSpPr>
          <p:cNvPr id="15" name="Datumsplatzhalter 3"/>
          <p:cNvSpPr txBox="1">
            <a:spLocks/>
          </p:cNvSpPr>
          <p:nvPr/>
        </p:nvSpPr>
        <p:spPr bwMode="auto">
          <a:xfrm>
            <a:off x="2724323" y="960028"/>
            <a:ext cx="16430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000CC"/>
                </a:solidFill>
                <a:latin typeface="Arial Rounded MT Bold" pitchFamily="34" charset="0"/>
              </a:rPr>
              <a:t>|3 &gt; 3.32 </a:t>
            </a:r>
            <a:r>
              <a:rPr lang="en-US" sz="1600" b="0" dirty="0" err="1">
                <a:solidFill>
                  <a:srgbClr val="0000CC"/>
                </a:solidFill>
                <a:latin typeface="Arial Rounded MT Bold" pitchFamily="34" charset="0"/>
              </a:rPr>
              <a:t>peV</a:t>
            </a:r>
            <a:endParaRPr lang="en-US" sz="1600" b="0" dirty="0">
              <a:solidFill>
                <a:srgbClr val="0000CC"/>
              </a:solidFill>
              <a:latin typeface="Arial Rounded MT Bold" pitchFamily="34" charset="0"/>
            </a:endParaRPr>
          </a:p>
        </p:txBody>
      </p:sp>
      <p:cxnSp>
        <p:nvCxnSpPr>
          <p:cNvPr id="17" name="Gerade Verbindung mit Pfeil 16"/>
          <p:cNvCxnSpPr>
            <a:cxnSpLocks noChangeShapeType="1"/>
          </p:cNvCxnSpPr>
          <p:nvPr/>
        </p:nvCxnSpPr>
        <p:spPr bwMode="auto">
          <a:xfrm rot="5400000" flipH="1" flipV="1">
            <a:off x="4580904" y="1960947"/>
            <a:ext cx="1000125" cy="1588"/>
          </a:xfrm>
          <a:prstGeom prst="straightConnector1">
            <a:avLst/>
          </a:prstGeom>
          <a:noFill/>
          <a:ln w="57150" cap="sq" algn="ctr">
            <a:solidFill>
              <a:srgbClr val="F9230D"/>
            </a:solidFill>
            <a:round/>
            <a:headEnd type="none" w="sm" len="sm"/>
            <a:tailEnd type="arrow" w="med" len="med"/>
          </a:ln>
        </p:spPr>
      </p:cxn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4938886" y="1031466"/>
            <a:ext cx="287337" cy="2889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b="0" baseline="-25000">
              <a:solidFill>
                <a:srgbClr val="FF3300"/>
              </a:solidFill>
              <a:latin typeface="Arial Rounded MT Bold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636265" y="-60960"/>
            <a:ext cx="32753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2813"/>
            <a:r>
              <a:rPr lang="de-DE" sz="1800" dirty="0">
                <a:solidFill>
                  <a:srgbClr val="F79646"/>
                </a:solidFill>
                <a:latin typeface="TUM Neue Helvetica 55 Regular"/>
              </a:rPr>
              <a:t>Nature </a:t>
            </a:r>
            <a:r>
              <a:rPr lang="de-DE" sz="1800" dirty="0" err="1">
                <a:solidFill>
                  <a:srgbClr val="F79646"/>
                </a:solidFill>
                <a:latin typeface="TUM Neue Helvetica 55 Regular"/>
              </a:rPr>
              <a:t>Physics</a:t>
            </a:r>
            <a:r>
              <a:rPr lang="de-DE" sz="1800" dirty="0">
                <a:solidFill>
                  <a:srgbClr val="F79646"/>
                </a:solidFill>
                <a:latin typeface="TUM Neue Helvetica 55 Regular"/>
              </a:rPr>
              <a:t>, 1 June 2011</a:t>
            </a:r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3064931" y="6584975"/>
            <a:ext cx="3740931" cy="2519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/>
              <a:t>High Precision  - Low Energy</a:t>
            </a:r>
            <a:endParaRPr lang="en-US" b="0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262467" y="6584975"/>
            <a:ext cx="2802465" cy="251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err="1" smtClean="0">
                <a:solidFill>
                  <a:prstClr val="white"/>
                </a:solidFill>
              </a:rPr>
              <a:t>Hartmut</a:t>
            </a:r>
            <a:r>
              <a:rPr lang="en-US" b="0" dirty="0" smtClean="0">
                <a:solidFill>
                  <a:prstClr val="white"/>
                </a:solidFill>
              </a:rPr>
              <a:t> Abele, </a:t>
            </a:r>
            <a:r>
              <a:rPr lang="en-US" b="0" dirty="0" err="1" smtClean="0">
                <a:solidFill>
                  <a:prstClr val="white"/>
                </a:solidFill>
              </a:rPr>
              <a:t>Atominstitut</a:t>
            </a:r>
            <a:r>
              <a:rPr lang="en-US" b="0" dirty="0" smtClean="0">
                <a:solidFill>
                  <a:prstClr val="white"/>
                </a:solidFill>
              </a:rPr>
              <a:t>, TU Wien</a:t>
            </a:r>
            <a:endParaRPr lang="en-US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5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umsplatzhalter 1"/>
          <p:cNvSpPr txBox="1">
            <a:spLocks noGrp="1"/>
          </p:cNvSpPr>
          <p:nvPr/>
        </p:nvSpPr>
        <p:spPr bwMode="auto">
          <a:xfrm>
            <a:off x="323850" y="6453188"/>
            <a:ext cx="518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eaLnBrk="0" hangingPunct="0">
              <a:spcBef>
                <a:spcPct val="50000"/>
              </a:spcBef>
            </a:pPr>
            <a:r>
              <a:rPr lang="en-US" sz="1600" b="0">
                <a:solidFill>
                  <a:srgbClr val="000066"/>
                </a:solidFill>
                <a:latin typeface="Arial Rounded MT Bold" pitchFamily="34" charset="0"/>
              </a:rPr>
              <a:t>Hartmut Abele, Technische Universität München</a:t>
            </a:r>
          </a:p>
        </p:txBody>
      </p:sp>
      <p:sp>
        <p:nvSpPr>
          <p:cNvPr id="3076" name="Foliennummernplatzhalter 2"/>
          <p:cNvSpPr txBox="1">
            <a:spLocks noGrp="1"/>
          </p:cNvSpPr>
          <p:nvPr/>
        </p:nvSpPr>
        <p:spPr bwMode="auto">
          <a:xfrm>
            <a:off x="8534400" y="654367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algn="r" eaLnBrk="0" hangingPunct="0">
              <a:spcBef>
                <a:spcPct val="50000"/>
              </a:spcBef>
            </a:pPr>
            <a:fld id="{B622B56B-F8BE-41E6-8D56-FBB30E6731E0}" type="slidenum">
              <a:rPr lang="en-US" b="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5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7" name="Datumsplatzhalter 3"/>
          <p:cNvSpPr txBox="1">
            <a:spLocks noGrp="1"/>
          </p:cNvSpPr>
          <p:nvPr/>
        </p:nvSpPr>
        <p:spPr bwMode="auto">
          <a:xfrm>
            <a:off x="323850" y="6453188"/>
            <a:ext cx="518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eaLnBrk="0" hangingPunct="0">
              <a:spcBef>
                <a:spcPct val="50000"/>
              </a:spcBef>
            </a:pPr>
            <a:r>
              <a:rPr lang="en-US" sz="1600" b="0">
                <a:solidFill>
                  <a:srgbClr val="000066"/>
                </a:solidFill>
                <a:latin typeface="Arial Rounded MT Bold" pitchFamily="34" charset="0"/>
              </a:rPr>
              <a:t>Hartmut Abele</a:t>
            </a:r>
          </a:p>
        </p:txBody>
      </p:sp>
      <p:sp>
        <p:nvSpPr>
          <p:cNvPr id="3078" name="Foliennummernplatzhalter 4"/>
          <p:cNvSpPr txBox="1">
            <a:spLocks noGrp="1"/>
          </p:cNvSpPr>
          <p:nvPr/>
        </p:nvSpPr>
        <p:spPr bwMode="auto">
          <a:xfrm>
            <a:off x="8534400" y="654367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algn="r" eaLnBrk="0" hangingPunct="0">
              <a:spcBef>
                <a:spcPct val="50000"/>
              </a:spcBef>
            </a:pPr>
            <a:fld id="{3F848215-1A06-41D3-B657-ACB86F3BD69C}" type="slidenum">
              <a:rPr lang="en-US" b="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spcBef>
                  <a:spcPct val="50000"/>
                </a:spcBef>
              </a:pPr>
              <a:t>5</a:t>
            </a:fld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4502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5661025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217488"/>
            <a:ext cx="8763000" cy="838201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</a:rPr>
              <a:t>Quantum </a:t>
            </a:r>
            <a:r>
              <a:rPr lang="de-DE" dirty="0" err="1" smtClean="0">
                <a:latin typeface="Arial" pitchFamily="34" charset="0"/>
              </a:rPr>
              <a:t>Bounce</a:t>
            </a:r>
            <a:endParaRPr lang="de-DE" dirty="0" smtClean="0">
              <a:latin typeface="Arial" pitchFamily="34" charset="0"/>
            </a:endParaRPr>
          </a:p>
        </p:txBody>
      </p:sp>
      <p:sp>
        <p:nvSpPr>
          <p:cNvPr id="2945029" name="Oval 5"/>
          <p:cNvSpPr>
            <a:spLocks noChangeArrowheads="1"/>
          </p:cNvSpPr>
          <p:nvPr/>
        </p:nvSpPr>
        <p:spPr bwMode="auto">
          <a:xfrm>
            <a:off x="468313" y="980827"/>
            <a:ext cx="2160587" cy="2016125"/>
          </a:xfrm>
          <a:prstGeom prst="ellips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3082" name="Picture 6" descr="Potbelly Pedestal Flu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989138"/>
            <a:ext cx="3017837" cy="2168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083" name="Picture 7" descr="airy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691902"/>
            <a:ext cx="73342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8" descr="airy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60350"/>
            <a:ext cx="85725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9" descr="airy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260350"/>
            <a:ext cx="92392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5034" name="Rectangle 10"/>
          <p:cNvSpPr>
            <a:spLocks noChangeArrowheads="1"/>
          </p:cNvSpPr>
          <p:nvPr/>
        </p:nvSpPr>
        <p:spPr bwMode="auto">
          <a:xfrm>
            <a:off x="4787900" y="2852738"/>
            <a:ext cx="1944688" cy="136842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45036" name="Rectangle 12"/>
          <p:cNvSpPr>
            <a:spLocks noChangeArrowheads="1"/>
          </p:cNvSpPr>
          <p:nvPr/>
        </p:nvSpPr>
        <p:spPr bwMode="auto">
          <a:xfrm>
            <a:off x="7380288" y="5229225"/>
            <a:ext cx="1728787" cy="1655763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3088" name="Picture 13" descr="tm3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6575" y="-334963"/>
            <a:ext cx="4797425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Text Box 14"/>
          <p:cNvSpPr txBox="1">
            <a:spLocks noChangeArrowheads="1"/>
          </p:cNvSpPr>
          <p:nvPr/>
        </p:nvSpPr>
        <p:spPr bwMode="auto">
          <a:xfrm>
            <a:off x="5867400" y="-242888"/>
            <a:ext cx="1079500" cy="15557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/>
            <a:r>
              <a:rPr lang="de-DE" sz="960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945039" name="Oval 15"/>
          <p:cNvSpPr>
            <a:spLocks noChangeArrowheads="1"/>
          </p:cNvSpPr>
          <p:nvPr/>
        </p:nvSpPr>
        <p:spPr bwMode="auto">
          <a:xfrm>
            <a:off x="1098550" y="2360365"/>
            <a:ext cx="144463" cy="147637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45040" name="Oval 16"/>
          <p:cNvSpPr>
            <a:spLocks noChangeArrowheads="1"/>
          </p:cNvSpPr>
          <p:nvPr/>
        </p:nvSpPr>
        <p:spPr bwMode="auto">
          <a:xfrm>
            <a:off x="1098550" y="1815852"/>
            <a:ext cx="144463" cy="1492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45041" name="Oval 17"/>
          <p:cNvSpPr>
            <a:spLocks noChangeArrowheads="1"/>
          </p:cNvSpPr>
          <p:nvPr/>
        </p:nvSpPr>
        <p:spPr bwMode="auto">
          <a:xfrm>
            <a:off x="2070100" y="1719015"/>
            <a:ext cx="146050" cy="147637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45042" name="Oval 18"/>
          <p:cNvSpPr>
            <a:spLocks noChangeArrowheads="1"/>
          </p:cNvSpPr>
          <p:nvPr/>
        </p:nvSpPr>
        <p:spPr bwMode="auto">
          <a:xfrm>
            <a:off x="1633538" y="2211140"/>
            <a:ext cx="144462" cy="1492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45043" name="Oval 19"/>
          <p:cNvSpPr>
            <a:spLocks noChangeArrowheads="1"/>
          </p:cNvSpPr>
          <p:nvPr/>
        </p:nvSpPr>
        <p:spPr bwMode="auto">
          <a:xfrm>
            <a:off x="611188" y="1965077"/>
            <a:ext cx="146050" cy="147638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45044" name="Oval 20"/>
          <p:cNvSpPr>
            <a:spLocks noChangeArrowheads="1"/>
          </p:cNvSpPr>
          <p:nvPr/>
        </p:nvSpPr>
        <p:spPr bwMode="auto">
          <a:xfrm>
            <a:off x="1535113" y="1223715"/>
            <a:ext cx="146050" cy="1492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45045" name="Line 21"/>
          <p:cNvSpPr>
            <a:spLocks noChangeShapeType="1"/>
          </p:cNvSpPr>
          <p:nvPr/>
        </p:nvSpPr>
        <p:spPr bwMode="auto">
          <a:xfrm>
            <a:off x="708025" y="2063502"/>
            <a:ext cx="631825" cy="98425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45046" name="Line 22"/>
          <p:cNvSpPr>
            <a:spLocks noChangeShapeType="1"/>
          </p:cNvSpPr>
          <p:nvPr/>
        </p:nvSpPr>
        <p:spPr bwMode="auto">
          <a:xfrm>
            <a:off x="1728788" y="2311152"/>
            <a:ext cx="293687" cy="4445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45047" name="Line 23"/>
          <p:cNvSpPr>
            <a:spLocks noChangeShapeType="1"/>
          </p:cNvSpPr>
          <p:nvPr/>
        </p:nvSpPr>
        <p:spPr bwMode="auto">
          <a:xfrm flipV="1">
            <a:off x="1193800" y="1866652"/>
            <a:ext cx="341313" cy="49213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45048" name="Line 24"/>
          <p:cNvSpPr>
            <a:spLocks noChangeShapeType="1"/>
          </p:cNvSpPr>
          <p:nvPr/>
        </p:nvSpPr>
        <p:spPr bwMode="auto">
          <a:xfrm>
            <a:off x="1633538" y="1323727"/>
            <a:ext cx="630237" cy="98425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45049" name="Line 25"/>
          <p:cNvSpPr>
            <a:spLocks noChangeShapeType="1"/>
          </p:cNvSpPr>
          <p:nvPr/>
        </p:nvSpPr>
        <p:spPr bwMode="auto">
          <a:xfrm>
            <a:off x="2168525" y="1768227"/>
            <a:ext cx="241300" cy="8382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45050" name="Line 26"/>
          <p:cNvSpPr>
            <a:spLocks noChangeShapeType="1"/>
          </p:cNvSpPr>
          <p:nvPr/>
        </p:nvSpPr>
        <p:spPr bwMode="auto">
          <a:xfrm flipH="1">
            <a:off x="854075" y="2458790"/>
            <a:ext cx="339725" cy="29686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45051" name="Oval 27"/>
          <p:cNvSpPr>
            <a:spLocks noChangeArrowheads="1"/>
          </p:cNvSpPr>
          <p:nvPr/>
        </p:nvSpPr>
        <p:spPr bwMode="auto">
          <a:xfrm>
            <a:off x="1243013" y="1965077"/>
            <a:ext cx="146050" cy="147638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45052" name="Oval 28"/>
          <p:cNvSpPr>
            <a:spLocks noChangeArrowheads="1"/>
          </p:cNvSpPr>
          <p:nvPr/>
        </p:nvSpPr>
        <p:spPr bwMode="auto">
          <a:xfrm>
            <a:off x="658813" y="1471365"/>
            <a:ext cx="146050" cy="147637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45053" name="Oval 29"/>
          <p:cNvSpPr>
            <a:spLocks noChangeArrowheads="1"/>
          </p:cNvSpPr>
          <p:nvPr/>
        </p:nvSpPr>
        <p:spPr bwMode="auto">
          <a:xfrm>
            <a:off x="1292225" y="2211140"/>
            <a:ext cx="146050" cy="1492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45054" name="Oval 30"/>
          <p:cNvSpPr>
            <a:spLocks noChangeArrowheads="1"/>
          </p:cNvSpPr>
          <p:nvPr/>
        </p:nvSpPr>
        <p:spPr bwMode="auto">
          <a:xfrm>
            <a:off x="1827213" y="2557215"/>
            <a:ext cx="146050" cy="147637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45055" name="Oval 31"/>
          <p:cNvSpPr>
            <a:spLocks noChangeArrowheads="1"/>
          </p:cNvSpPr>
          <p:nvPr/>
        </p:nvSpPr>
        <p:spPr bwMode="auto">
          <a:xfrm>
            <a:off x="466725" y="980827"/>
            <a:ext cx="2160588" cy="2016125"/>
          </a:xfrm>
          <a:prstGeom prst="ellips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b="0" baseline="-25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969963" y="1269752"/>
            <a:ext cx="360362" cy="215900"/>
            <a:chOff x="521" y="981"/>
            <a:chExt cx="227" cy="136"/>
          </a:xfrm>
        </p:grpSpPr>
        <p:sp>
          <p:nvSpPr>
            <p:cNvPr id="2945057" name="Oval 33"/>
            <p:cNvSpPr>
              <a:spLocks noChangeArrowheads="1"/>
            </p:cNvSpPr>
            <p:nvPr/>
          </p:nvSpPr>
          <p:spPr bwMode="auto">
            <a:xfrm>
              <a:off x="521" y="981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0000"/>
                  </a:schemeClr>
                </a:gs>
              </a:gsLst>
              <a:path path="rect">
                <a:fillToRect r="100000" b="10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b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945058" name="Oval 34"/>
            <p:cNvSpPr>
              <a:spLocks noChangeArrowheads="1"/>
            </p:cNvSpPr>
            <p:nvPr/>
          </p:nvSpPr>
          <p:spPr bwMode="auto">
            <a:xfrm>
              <a:off x="612" y="981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80000"/>
                  </a:srgbClr>
                </a:gs>
                <a:gs pos="100000">
                  <a:srgbClr val="FF0000">
                    <a:gamma/>
                    <a:shade val="46275"/>
                    <a:invGamma/>
                    <a:alpha val="80000"/>
                  </a:srgbClr>
                </a:gs>
              </a:gsLst>
              <a:path path="rect">
                <a:fillToRect r="100000" b="10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b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682625" y="1628527"/>
            <a:ext cx="360363" cy="215900"/>
            <a:chOff x="521" y="981"/>
            <a:chExt cx="227" cy="136"/>
          </a:xfrm>
        </p:grpSpPr>
        <p:sp>
          <p:nvSpPr>
            <p:cNvPr id="2945060" name="Oval 36"/>
            <p:cNvSpPr>
              <a:spLocks noChangeArrowheads="1"/>
            </p:cNvSpPr>
            <p:nvPr/>
          </p:nvSpPr>
          <p:spPr bwMode="auto">
            <a:xfrm>
              <a:off x="521" y="981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0000"/>
                  </a:schemeClr>
                </a:gs>
              </a:gsLst>
              <a:path path="rect">
                <a:fillToRect r="100000" b="10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b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945061" name="Oval 37"/>
            <p:cNvSpPr>
              <a:spLocks noChangeArrowheads="1"/>
            </p:cNvSpPr>
            <p:nvPr/>
          </p:nvSpPr>
          <p:spPr bwMode="auto">
            <a:xfrm>
              <a:off x="612" y="981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80000"/>
                  </a:srgbClr>
                </a:gs>
                <a:gs pos="100000">
                  <a:srgbClr val="FF0000">
                    <a:gamma/>
                    <a:shade val="46275"/>
                    <a:invGamma/>
                    <a:alpha val="80000"/>
                  </a:srgbClr>
                </a:gs>
              </a:gsLst>
              <a:path path="rect">
                <a:fillToRect r="100000" b="10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b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401763" y="1557090"/>
            <a:ext cx="360362" cy="215900"/>
            <a:chOff x="521" y="981"/>
            <a:chExt cx="227" cy="136"/>
          </a:xfrm>
        </p:grpSpPr>
        <p:sp>
          <p:nvSpPr>
            <p:cNvPr id="2945063" name="Oval 39"/>
            <p:cNvSpPr>
              <a:spLocks noChangeArrowheads="1"/>
            </p:cNvSpPr>
            <p:nvPr/>
          </p:nvSpPr>
          <p:spPr bwMode="auto">
            <a:xfrm>
              <a:off x="521" y="981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0000"/>
                  </a:schemeClr>
                </a:gs>
              </a:gsLst>
              <a:path path="rect">
                <a:fillToRect r="100000" b="10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b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945064" name="Oval 40"/>
            <p:cNvSpPr>
              <a:spLocks noChangeArrowheads="1"/>
            </p:cNvSpPr>
            <p:nvPr/>
          </p:nvSpPr>
          <p:spPr bwMode="auto">
            <a:xfrm>
              <a:off x="612" y="981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80000"/>
                  </a:srgbClr>
                </a:gs>
                <a:gs pos="100000">
                  <a:srgbClr val="FF0000">
                    <a:gamma/>
                    <a:shade val="46275"/>
                    <a:invGamma/>
                    <a:alpha val="80000"/>
                  </a:srgbClr>
                </a:gs>
              </a:gsLst>
              <a:path path="rect">
                <a:fillToRect r="100000" b="10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b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 rot="1236582">
            <a:off x="1546225" y="1053852"/>
            <a:ext cx="360363" cy="215900"/>
            <a:chOff x="521" y="981"/>
            <a:chExt cx="227" cy="136"/>
          </a:xfrm>
        </p:grpSpPr>
        <p:sp>
          <p:nvSpPr>
            <p:cNvPr id="2945066" name="Oval 42"/>
            <p:cNvSpPr>
              <a:spLocks noChangeArrowheads="1"/>
            </p:cNvSpPr>
            <p:nvPr/>
          </p:nvSpPr>
          <p:spPr bwMode="auto">
            <a:xfrm>
              <a:off x="515" y="975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0000"/>
                  </a:schemeClr>
                </a:gs>
              </a:gsLst>
              <a:path path="rect">
                <a:fillToRect r="100000" b="10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b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945067" name="Oval 43"/>
            <p:cNvSpPr>
              <a:spLocks noChangeArrowheads="1"/>
            </p:cNvSpPr>
            <p:nvPr/>
          </p:nvSpPr>
          <p:spPr bwMode="auto">
            <a:xfrm>
              <a:off x="607" y="976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80000"/>
                  </a:srgbClr>
                </a:gs>
                <a:gs pos="100000">
                  <a:srgbClr val="FF0000">
                    <a:gamma/>
                    <a:shade val="46275"/>
                    <a:invGamma/>
                    <a:alpha val="80000"/>
                  </a:srgbClr>
                </a:gs>
              </a:gsLst>
              <a:path path="rect">
                <a:fillToRect r="100000" b="10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b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690688" y="1846015"/>
            <a:ext cx="360362" cy="215900"/>
            <a:chOff x="521" y="981"/>
            <a:chExt cx="227" cy="136"/>
          </a:xfrm>
        </p:grpSpPr>
        <p:sp>
          <p:nvSpPr>
            <p:cNvPr id="2945069" name="Oval 45"/>
            <p:cNvSpPr>
              <a:spLocks noChangeArrowheads="1"/>
            </p:cNvSpPr>
            <p:nvPr/>
          </p:nvSpPr>
          <p:spPr bwMode="auto">
            <a:xfrm>
              <a:off x="521" y="981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0000"/>
                  </a:schemeClr>
                </a:gs>
              </a:gsLst>
              <a:path path="rect">
                <a:fillToRect r="100000" b="10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b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945070" name="Oval 46"/>
            <p:cNvSpPr>
              <a:spLocks noChangeArrowheads="1"/>
            </p:cNvSpPr>
            <p:nvPr/>
          </p:nvSpPr>
          <p:spPr bwMode="auto">
            <a:xfrm>
              <a:off x="612" y="981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80000"/>
                  </a:srgbClr>
                </a:gs>
                <a:gs pos="100000">
                  <a:srgbClr val="FF0000">
                    <a:gamma/>
                    <a:shade val="46275"/>
                    <a:invGamma/>
                    <a:alpha val="80000"/>
                  </a:srgbClr>
                </a:gs>
              </a:gsLst>
              <a:path path="rect">
                <a:fillToRect r="100000" b="10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b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906588" y="2277815"/>
            <a:ext cx="360362" cy="215900"/>
            <a:chOff x="521" y="981"/>
            <a:chExt cx="227" cy="136"/>
          </a:xfrm>
        </p:grpSpPr>
        <p:sp>
          <p:nvSpPr>
            <p:cNvPr id="2945072" name="Oval 48"/>
            <p:cNvSpPr>
              <a:spLocks noChangeArrowheads="1"/>
            </p:cNvSpPr>
            <p:nvPr/>
          </p:nvSpPr>
          <p:spPr bwMode="auto">
            <a:xfrm>
              <a:off x="521" y="981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0000"/>
                  </a:schemeClr>
                </a:gs>
              </a:gsLst>
              <a:path path="rect">
                <a:fillToRect r="100000" b="10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b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945073" name="Oval 49"/>
            <p:cNvSpPr>
              <a:spLocks noChangeArrowheads="1"/>
            </p:cNvSpPr>
            <p:nvPr/>
          </p:nvSpPr>
          <p:spPr bwMode="auto">
            <a:xfrm>
              <a:off x="612" y="981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80000"/>
                  </a:srgbClr>
                </a:gs>
                <a:gs pos="100000">
                  <a:srgbClr val="FF0000">
                    <a:gamma/>
                    <a:shade val="46275"/>
                    <a:invGamma/>
                    <a:alpha val="80000"/>
                  </a:srgbClr>
                </a:gs>
              </a:gsLst>
              <a:path path="rect">
                <a:fillToRect r="100000" b="10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b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 rot="-1023715">
            <a:off x="682625" y="2277815"/>
            <a:ext cx="360363" cy="215900"/>
            <a:chOff x="521" y="981"/>
            <a:chExt cx="227" cy="136"/>
          </a:xfrm>
        </p:grpSpPr>
        <p:sp>
          <p:nvSpPr>
            <p:cNvPr id="2945075" name="Oval 51"/>
            <p:cNvSpPr>
              <a:spLocks noChangeArrowheads="1"/>
            </p:cNvSpPr>
            <p:nvPr/>
          </p:nvSpPr>
          <p:spPr bwMode="auto">
            <a:xfrm>
              <a:off x="521" y="981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0000"/>
                  </a:schemeClr>
                </a:gs>
              </a:gsLst>
              <a:path path="rect">
                <a:fillToRect r="100000" b="10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b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945076" name="Oval 52"/>
            <p:cNvSpPr>
              <a:spLocks noChangeArrowheads="1"/>
            </p:cNvSpPr>
            <p:nvPr/>
          </p:nvSpPr>
          <p:spPr bwMode="auto">
            <a:xfrm>
              <a:off x="609" y="972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80000"/>
                  </a:srgbClr>
                </a:gs>
                <a:gs pos="100000">
                  <a:srgbClr val="FF0000">
                    <a:gamma/>
                    <a:shade val="46275"/>
                    <a:invGamma/>
                    <a:alpha val="80000"/>
                  </a:srgbClr>
                </a:gs>
              </a:gsLst>
              <a:path path="rect">
                <a:fillToRect r="100000" b="10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b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1258888" y="2565152"/>
            <a:ext cx="360362" cy="215900"/>
            <a:chOff x="521" y="981"/>
            <a:chExt cx="227" cy="136"/>
          </a:xfrm>
        </p:grpSpPr>
        <p:sp>
          <p:nvSpPr>
            <p:cNvPr id="2945078" name="Oval 54"/>
            <p:cNvSpPr>
              <a:spLocks noChangeArrowheads="1"/>
            </p:cNvSpPr>
            <p:nvPr/>
          </p:nvSpPr>
          <p:spPr bwMode="auto">
            <a:xfrm>
              <a:off x="521" y="981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0000"/>
                  </a:schemeClr>
                </a:gs>
              </a:gsLst>
              <a:path path="rect">
                <a:fillToRect r="100000" b="10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b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945079" name="Oval 55"/>
            <p:cNvSpPr>
              <a:spLocks noChangeArrowheads="1"/>
            </p:cNvSpPr>
            <p:nvPr/>
          </p:nvSpPr>
          <p:spPr bwMode="auto">
            <a:xfrm>
              <a:off x="612" y="981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80000"/>
                  </a:srgbClr>
                </a:gs>
                <a:gs pos="100000">
                  <a:srgbClr val="FF0000">
                    <a:gamma/>
                    <a:shade val="46275"/>
                    <a:invGamma/>
                    <a:alpha val="80000"/>
                  </a:srgbClr>
                </a:gs>
              </a:gsLst>
              <a:path path="rect">
                <a:fillToRect r="100000" b="10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b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2122488" y="1557090"/>
            <a:ext cx="360362" cy="215900"/>
            <a:chOff x="521" y="981"/>
            <a:chExt cx="227" cy="136"/>
          </a:xfrm>
        </p:grpSpPr>
        <p:sp>
          <p:nvSpPr>
            <p:cNvPr id="2945081" name="Oval 57"/>
            <p:cNvSpPr>
              <a:spLocks noChangeArrowheads="1"/>
            </p:cNvSpPr>
            <p:nvPr/>
          </p:nvSpPr>
          <p:spPr bwMode="auto">
            <a:xfrm>
              <a:off x="521" y="981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80000"/>
                  </a:schemeClr>
                </a:gs>
              </a:gsLst>
              <a:path path="rect">
                <a:fillToRect r="100000" b="10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b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945082" name="Oval 58"/>
            <p:cNvSpPr>
              <a:spLocks noChangeArrowheads="1"/>
            </p:cNvSpPr>
            <p:nvPr/>
          </p:nvSpPr>
          <p:spPr bwMode="auto">
            <a:xfrm>
              <a:off x="612" y="981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80000"/>
                  </a:srgbClr>
                </a:gs>
                <a:gs pos="100000">
                  <a:srgbClr val="FF0000">
                    <a:gamma/>
                    <a:shade val="46275"/>
                    <a:invGamma/>
                    <a:alpha val="80000"/>
                  </a:srgbClr>
                </a:gs>
              </a:gsLst>
              <a:path path="rect">
                <a:fillToRect r="100000" b="10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b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3118" name="Line 64"/>
          <p:cNvSpPr>
            <a:spLocks noChangeShapeType="1"/>
          </p:cNvSpPr>
          <p:nvPr/>
        </p:nvSpPr>
        <p:spPr bwMode="auto">
          <a:xfrm flipV="1">
            <a:off x="2843213" y="1628527"/>
            <a:ext cx="1295400" cy="215900"/>
          </a:xfrm>
          <a:prstGeom prst="line">
            <a:avLst/>
          </a:prstGeom>
          <a:noFill/>
          <a:ln w="2540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de-DE" b="0" baseline="-2500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3119" name="Text Box 65"/>
          <p:cNvSpPr txBox="1">
            <a:spLocks noChangeArrowheads="1"/>
          </p:cNvSpPr>
          <p:nvPr/>
        </p:nvSpPr>
        <p:spPr bwMode="auto">
          <a:xfrm>
            <a:off x="2268538" y="2565152"/>
            <a:ext cx="22320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de-DE" sz="2000">
                <a:solidFill>
                  <a:srgbClr val="000066"/>
                </a:solidFill>
                <a:latin typeface="Calibri" pitchFamily="34" charset="0"/>
              </a:rPr>
              <a:t>Cold-Source at 40 K</a:t>
            </a:r>
          </a:p>
        </p:txBody>
      </p:sp>
      <p:sp>
        <p:nvSpPr>
          <p:cNvPr id="66" name="Textplatzhalter 2"/>
          <p:cNvSpPr txBox="1">
            <a:spLocks/>
          </p:cNvSpPr>
          <p:nvPr/>
        </p:nvSpPr>
        <p:spPr>
          <a:xfrm>
            <a:off x="4947220" y="3284984"/>
            <a:ext cx="4305300" cy="5257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66FF"/>
              </a:buClr>
              <a:buFont typeface="Monotype Sorts"/>
              <a:buBlip>
                <a:blip r:embed="rId8"/>
              </a:buBlip>
              <a:defRPr/>
            </a:pPr>
            <a:r>
              <a:rPr kumimoji="1" lang="de-DE" sz="3000" kern="0" dirty="0" smtClean="0">
                <a:solidFill>
                  <a:srgbClr val="000099"/>
                </a:solidFill>
                <a:latin typeface="Calibri" pitchFamily="34" charset="0"/>
              </a:rPr>
              <a:t>Hydrogen Atom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ct val="20000"/>
              </a:spcAft>
              <a:buClr>
                <a:srgbClr val="000066"/>
              </a:buClr>
              <a:buFontTx/>
              <a:buChar char="-"/>
              <a:defRPr/>
            </a:pP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Electron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bound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in </a:t>
            </a: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proton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potential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ct val="20000"/>
              </a:spcAft>
              <a:buClr>
                <a:srgbClr val="000066"/>
              </a:buClr>
              <a:buFontTx/>
              <a:buChar char="-"/>
              <a:defRPr/>
            </a:pP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Bohr </a:t>
            </a: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radius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&lt;r&gt; = 1 A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ct val="20000"/>
              </a:spcAft>
              <a:buClr>
                <a:srgbClr val="000066"/>
              </a:buClr>
              <a:buFontTx/>
              <a:buChar char="-"/>
              <a:defRPr/>
            </a:pP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Ground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state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energy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of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kumimoji="1" lang="de-DE" sz="2000" kern="0" dirty="0" smtClean="0">
                <a:solidFill>
                  <a:srgbClr val="FFC000"/>
                </a:solidFill>
                <a:latin typeface="Calibri" pitchFamily="34" charset="0"/>
              </a:rPr>
              <a:t>13 eV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ct val="20000"/>
              </a:spcAft>
              <a:buClr>
                <a:srgbClr val="000066"/>
              </a:buClr>
              <a:buFontTx/>
              <a:buChar char="-"/>
              <a:defRPr/>
            </a:pP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3 dim.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ct val="20000"/>
              </a:spcAft>
              <a:buClr>
                <a:srgbClr val="000066"/>
              </a:buClr>
              <a:buFontTx/>
              <a:buChar char="-"/>
              <a:defRPr/>
            </a:pP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Schrödinger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Equ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.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000066"/>
              </a:buClr>
              <a:buFontTx/>
              <a:buChar char="-"/>
              <a:defRPr/>
            </a:pPr>
            <a:r>
              <a:rPr kumimoji="1" lang="de-DE" sz="2400" kern="0" dirty="0" smtClean="0">
                <a:solidFill>
                  <a:srgbClr val="000099"/>
                </a:solidFill>
                <a:latin typeface="Calibri" pitchFamily="34" charset="0"/>
              </a:rPr>
              <a:t>Legrendre </a:t>
            </a:r>
            <a:r>
              <a:rPr kumimoji="1" lang="de-DE" sz="2400" kern="0" dirty="0" err="1" smtClean="0">
                <a:solidFill>
                  <a:srgbClr val="000099"/>
                </a:solidFill>
                <a:latin typeface="Calibri" pitchFamily="34" charset="0"/>
              </a:rPr>
              <a:t>Polynomials</a:t>
            </a:r>
            <a:endParaRPr kumimoji="1" lang="de-DE" sz="2400" kern="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67" name="Inhaltsplatzhalter 3"/>
          <p:cNvSpPr txBox="1">
            <a:spLocks/>
          </p:cNvSpPr>
          <p:nvPr/>
        </p:nvSpPr>
        <p:spPr>
          <a:xfrm>
            <a:off x="179512" y="3284984"/>
            <a:ext cx="4491038" cy="5257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66FF"/>
              </a:buClr>
              <a:buFont typeface="Monotype Sorts"/>
              <a:buBlip>
                <a:blip r:embed="rId8"/>
              </a:buBlip>
              <a:defRPr/>
            </a:pPr>
            <a:r>
              <a:rPr kumimoji="1" lang="de-DE" sz="3000" kern="0" dirty="0" smtClean="0">
                <a:solidFill>
                  <a:srgbClr val="000099"/>
                </a:solidFill>
                <a:latin typeface="Calibri" pitchFamily="34" charset="0"/>
              </a:rPr>
              <a:t>System Neutron &amp; Earth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ct val="20000"/>
              </a:spcAft>
              <a:buClr>
                <a:srgbClr val="000066"/>
              </a:buClr>
              <a:buFontTx/>
              <a:buChar char="-"/>
              <a:defRPr/>
            </a:pP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Neutron </a:t>
            </a: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bound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in </a:t>
            </a: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the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gravity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potential </a:t>
            </a: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of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the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earth</a:t>
            </a:r>
            <a:endParaRPr kumimoji="1" lang="de-DE" sz="2000" kern="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spcAft>
                <a:spcPct val="20000"/>
              </a:spcAft>
              <a:buClr>
                <a:srgbClr val="000066"/>
              </a:buClr>
              <a:buFontTx/>
              <a:buChar char="-"/>
              <a:defRPr/>
            </a:pP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&lt;r&gt; = 6 µm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ct val="20000"/>
              </a:spcAft>
              <a:buClr>
                <a:srgbClr val="000066"/>
              </a:buClr>
              <a:buFontTx/>
              <a:buChar char="-"/>
              <a:defRPr/>
            </a:pP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Ground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state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energy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of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kumimoji="1" lang="de-DE" sz="2000" kern="0" dirty="0" smtClean="0">
                <a:solidFill>
                  <a:srgbClr val="FFC000"/>
                </a:solidFill>
                <a:latin typeface="Calibri" pitchFamily="34" charset="0"/>
              </a:rPr>
              <a:t>1.4 </a:t>
            </a:r>
            <a:r>
              <a:rPr kumimoji="1" lang="de-DE" sz="2000" kern="0" dirty="0" err="1" smtClean="0">
                <a:solidFill>
                  <a:srgbClr val="FFC000"/>
                </a:solidFill>
                <a:latin typeface="Calibri" pitchFamily="34" charset="0"/>
              </a:rPr>
              <a:t>peV</a:t>
            </a:r>
            <a:endParaRPr kumimoji="1" lang="de-DE" sz="2000" kern="0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spcAft>
                <a:spcPct val="20000"/>
              </a:spcAft>
              <a:buClr>
                <a:srgbClr val="000066"/>
              </a:buClr>
              <a:buFontTx/>
              <a:buChar char="-"/>
              <a:defRPr/>
            </a:pP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1 dim.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ct val="20000"/>
              </a:spcAft>
              <a:buClr>
                <a:srgbClr val="000066"/>
              </a:buClr>
              <a:buFontTx/>
              <a:buChar char="-"/>
              <a:defRPr/>
            </a:pP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Schrödinger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kumimoji="1" lang="de-DE" sz="2000" kern="0" dirty="0" err="1" smtClean="0">
                <a:solidFill>
                  <a:srgbClr val="000099"/>
                </a:solidFill>
                <a:latin typeface="Calibri" pitchFamily="34" charset="0"/>
              </a:rPr>
              <a:t>Equ</a:t>
            </a:r>
            <a:r>
              <a:rPr kumimoji="1" lang="de-DE" sz="2000" kern="0" dirty="0" smtClean="0">
                <a:solidFill>
                  <a:srgbClr val="000099"/>
                </a:solidFill>
                <a:latin typeface="Calibri" pitchFamily="34" charset="0"/>
              </a:rPr>
              <a:t>.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000066"/>
              </a:buClr>
              <a:buFontTx/>
              <a:buChar char="-"/>
              <a:defRPr/>
            </a:pPr>
            <a:r>
              <a:rPr kumimoji="1" lang="de-DE" sz="2400" kern="0" dirty="0" err="1" smtClean="0">
                <a:solidFill>
                  <a:srgbClr val="000099"/>
                </a:solidFill>
                <a:latin typeface="Calibri" pitchFamily="34" charset="0"/>
              </a:rPr>
              <a:t>Airy</a:t>
            </a:r>
            <a:r>
              <a:rPr kumimoji="1" lang="de-DE" sz="2400" kern="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kumimoji="1" lang="de-DE" sz="2400" kern="0" dirty="0" err="1" smtClean="0">
                <a:solidFill>
                  <a:srgbClr val="000099"/>
                </a:solidFill>
                <a:latin typeface="Calibri" pitchFamily="34" charset="0"/>
              </a:rPr>
              <a:t>Functions</a:t>
            </a:r>
            <a:endParaRPr kumimoji="1" lang="de-DE" sz="2400" kern="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spcAft>
                <a:spcPct val="20000"/>
              </a:spcAft>
              <a:buClr>
                <a:srgbClr val="000066"/>
              </a:buClr>
              <a:buFontTx/>
              <a:buChar char="-"/>
              <a:defRPr/>
            </a:pPr>
            <a:endParaRPr kumimoji="1" lang="de-DE" sz="2000" kern="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spcAft>
                <a:spcPct val="20000"/>
              </a:spcAft>
              <a:buClr>
                <a:srgbClr val="000066"/>
              </a:buClr>
              <a:buFontTx/>
              <a:buChar char="-"/>
              <a:defRPr/>
            </a:pPr>
            <a:endParaRPr kumimoji="1" lang="de-DE" sz="2000" kern="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0520"/>
            <a:ext cx="87630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3200" dirty="0" smtClean="0">
                <a:latin typeface="+mj-lt"/>
              </a:rPr>
              <a:t>Gravity </a:t>
            </a:r>
            <a:r>
              <a:rPr lang="de-DE" sz="3200" dirty="0" err="1" smtClean="0">
                <a:solidFill>
                  <a:srgbClr val="FFC000"/>
                </a:solidFill>
                <a:latin typeface="+mj-lt"/>
              </a:rPr>
              <a:t>and</a:t>
            </a:r>
            <a:r>
              <a:rPr lang="de-DE" sz="3200" dirty="0" smtClean="0">
                <a:latin typeface="+mj-lt"/>
              </a:rPr>
              <a:t> Quantum </a:t>
            </a:r>
            <a:r>
              <a:rPr lang="de-DE" sz="3200" dirty="0" err="1" smtClean="0">
                <a:latin typeface="+mj-lt"/>
              </a:rPr>
              <a:t>Mechanics</a:t>
            </a:r>
            <a:endParaRPr lang="de-DE" sz="3200" dirty="0">
              <a:latin typeface="+mj-lt"/>
            </a:endParaRPr>
          </a:p>
        </p:txBody>
      </p:sp>
      <p:sp>
        <p:nvSpPr>
          <p:cNvPr id="4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9F691-4FC5-40F2-996D-609DEF006714}" type="slidenum">
              <a:rPr lang="de-DE">
                <a:solidFill>
                  <a:srgbClr val="000000"/>
                </a:solidFill>
              </a:rPr>
              <a:pPr/>
              <a:t>6</a:t>
            </a:fld>
            <a:endParaRPr lang="de-DE">
              <a:solidFill>
                <a:srgbClr val="000000"/>
              </a:solidFill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336594"/>
              </p:ext>
            </p:extLst>
          </p:nvPr>
        </p:nvGraphicFramePr>
        <p:xfrm>
          <a:off x="323528" y="1340768"/>
          <a:ext cx="31686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467" name="Formel" r:id="rId4" imgW="2793960" imgH="609480" progId="Equation.3">
                  <p:embed/>
                </p:oleObj>
              </mc:Choice>
              <mc:Fallback>
                <p:oleObj name="Formel" r:id="rId4" imgW="2793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31686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1520" y="908720"/>
            <a:ext cx="23832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0" dirty="0" err="1">
                <a:solidFill>
                  <a:srgbClr val="003399"/>
                </a:solidFill>
                <a:latin typeface="+mj-lt"/>
                <a:cs typeface="+mn-cs"/>
              </a:rPr>
              <a:t>Schrödinger</a:t>
            </a:r>
            <a:r>
              <a:rPr lang="de-DE" sz="1600" b="0" dirty="0">
                <a:solidFill>
                  <a:srgbClr val="003399"/>
                </a:solidFill>
                <a:latin typeface="+mj-lt"/>
                <a:cs typeface="+mn-cs"/>
              </a:rPr>
              <a:t> </a:t>
            </a:r>
            <a:r>
              <a:rPr lang="de-DE" sz="1600" b="0" dirty="0" err="1">
                <a:solidFill>
                  <a:srgbClr val="003399"/>
                </a:solidFill>
                <a:latin typeface="+mj-lt"/>
                <a:cs typeface="+mn-cs"/>
              </a:rPr>
              <a:t>equation</a:t>
            </a:r>
            <a:r>
              <a:rPr lang="de-DE" sz="1600" b="0" dirty="0">
                <a:solidFill>
                  <a:srgbClr val="003399"/>
                </a:solidFill>
                <a:latin typeface="TUM Neue Helvetica 55 Regular" pitchFamily="34" charset="0"/>
                <a:cs typeface="+mn-cs"/>
              </a:rPr>
              <a:t>:</a:t>
            </a: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868817"/>
              </p:ext>
            </p:extLst>
          </p:nvPr>
        </p:nvGraphicFramePr>
        <p:xfrm>
          <a:off x="466403" y="2564904"/>
          <a:ext cx="792162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468" name="Formel" r:id="rId6" imgW="787320" imgH="279360" progId="Equation.3">
                  <p:embed/>
                </p:oleObj>
              </mc:Choice>
              <mc:Fallback>
                <p:oleObj name="Formel" r:id="rId6" imgW="787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3" y="2564904"/>
                        <a:ext cx="792162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3528" y="2060848"/>
            <a:ext cx="22878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0" dirty="0" err="1">
                <a:solidFill>
                  <a:srgbClr val="003399"/>
                </a:solidFill>
                <a:latin typeface="+mj-lt"/>
                <a:cs typeface="+mn-cs"/>
              </a:rPr>
              <a:t>boundary</a:t>
            </a:r>
            <a:r>
              <a:rPr lang="de-DE" sz="1600" b="0" dirty="0">
                <a:solidFill>
                  <a:srgbClr val="003399"/>
                </a:solidFill>
                <a:latin typeface="+mj-lt"/>
                <a:cs typeface="+mn-cs"/>
              </a:rPr>
              <a:t> </a:t>
            </a:r>
            <a:r>
              <a:rPr lang="de-DE" sz="1600" b="0" dirty="0" err="1">
                <a:solidFill>
                  <a:srgbClr val="003399"/>
                </a:solidFill>
                <a:latin typeface="+mj-lt"/>
                <a:cs typeface="+mn-cs"/>
              </a:rPr>
              <a:t>conditions</a:t>
            </a:r>
            <a:r>
              <a:rPr lang="de-DE" sz="1600" b="0" dirty="0">
                <a:solidFill>
                  <a:srgbClr val="003399"/>
                </a:solidFill>
                <a:latin typeface="+mj-lt"/>
                <a:cs typeface="+mn-cs"/>
              </a:rPr>
              <a:t>:</a:t>
            </a:r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734011"/>
              </p:ext>
            </p:extLst>
          </p:nvPr>
        </p:nvGraphicFramePr>
        <p:xfrm>
          <a:off x="466403" y="3212604"/>
          <a:ext cx="86518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469" name="Formel" r:id="rId8" imgW="749160" imgH="279360" progId="Equation.3">
                  <p:embed/>
                </p:oleObj>
              </mc:Choice>
              <mc:Fallback>
                <p:oleObj name="Formel" r:id="rId8" imgW="749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3" y="3212604"/>
                        <a:ext cx="865187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23528" y="2852241"/>
            <a:ext cx="26152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0" dirty="0" err="1">
                <a:solidFill>
                  <a:srgbClr val="003399"/>
                </a:solidFill>
                <a:latin typeface="+mj-lt"/>
                <a:cs typeface="+mn-cs"/>
              </a:rPr>
              <a:t>with</a:t>
            </a:r>
            <a:r>
              <a:rPr lang="de-DE" sz="1600" b="0" dirty="0">
                <a:solidFill>
                  <a:srgbClr val="003399"/>
                </a:solidFill>
                <a:latin typeface="+mj-lt"/>
                <a:cs typeface="+mn-cs"/>
              </a:rPr>
              <a:t> 2nd </a:t>
            </a:r>
            <a:r>
              <a:rPr lang="de-DE" sz="1600" b="0" dirty="0" err="1">
                <a:solidFill>
                  <a:srgbClr val="003399"/>
                </a:solidFill>
                <a:latin typeface="+mj-lt"/>
                <a:cs typeface="+mn-cs"/>
              </a:rPr>
              <a:t>mirror</a:t>
            </a:r>
            <a:r>
              <a:rPr lang="de-DE" sz="1600" b="0" dirty="0">
                <a:solidFill>
                  <a:srgbClr val="003399"/>
                </a:solidFill>
                <a:latin typeface="+mj-lt"/>
                <a:cs typeface="+mn-cs"/>
              </a:rPr>
              <a:t> </a:t>
            </a:r>
            <a:r>
              <a:rPr lang="de-DE" sz="1600" b="0" dirty="0" err="1">
                <a:solidFill>
                  <a:srgbClr val="003399"/>
                </a:solidFill>
                <a:latin typeface="+mj-lt"/>
                <a:cs typeface="+mn-cs"/>
              </a:rPr>
              <a:t>at</a:t>
            </a:r>
            <a:r>
              <a:rPr lang="de-DE" sz="1600" b="0" dirty="0">
                <a:solidFill>
                  <a:srgbClr val="003399"/>
                </a:solidFill>
                <a:latin typeface="+mj-lt"/>
                <a:cs typeface="+mn-cs"/>
              </a:rPr>
              <a:t> </a:t>
            </a:r>
            <a:r>
              <a:rPr lang="de-DE" sz="1600" b="0" dirty="0" err="1">
                <a:solidFill>
                  <a:srgbClr val="003399"/>
                </a:solidFill>
                <a:latin typeface="+mj-lt"/>
                <a:cs typeface="+mn-cs"/>
              </a:rPr>
              <a:t>height</a:t>
            </a:r>
            <a:endParaRPr lang="de-DE" sz="1600" b="0" dirty="0">
              <a:solidFill>
                <a:srgbClr val="003399"/>
              </a:solidFill>
              <a:latin typeface="+mj-lt"/>
              <a:cs typeface="+mn-cs"/>
            </a:endParaRPr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302469"/>
              </p:ext>
            </p:extLst>
          </p:nvPr>
        </p:nvGraphicFramePr>
        <p:xfrm>
          <a:off x="8831908" y="6350843"/>
          <a:ext cx="1333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470" name="Formel" r:id="rId10" imgW="101520" imgH="215640" progId="Equation.3">
                  <p:embed/>
                </p:oleObj>
              </mc:Choice>
              <mc:Fallback>
                <p:oleObj name="Formel" r:id="rId10" imgW="101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908" y="6350843"/>
                        <a:ext cx="13335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652120" y="1077997"/>
            <a:ext cx="34018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0" dirty="0">
                <a:solidFill>
                  <a:srgbClr val="003399"/>
                </a:solidFill>
                <a:latin typeface="+mj-lt"/>
                <a:cs typeface="+mn-cs"/>
              </a:rPr>
              <a:t>S</a:t>
            </a:r>
            <a:r>
              <a:rPr lang="de-DE" sz="1600" b="0" dirty="0" smtClean="0">
                <a:solidFill>
                  <a:srgbClr val="003399"/>
                </a:solidFill>
                <a:latin typeface="+mj-lt"/>
                <a:cs typeface="+mn-cs"/>
              </a:rPr>
              <a:t>olutions</a:t>
            </a:r>
            <a:r>
              <a:rPr lang="de-DE" sz="1600" b="0" dirty="0">
                <a:solidFill>
                  <a:srgbClr val="003399"/>
                </a:solidFill>
                <a:latin typeface="+mj-lt"/>
                <a:cs typeface="+mn-cs"/>
              </a:rPr>
              <a:t>: </a:t>
            </a:r>
            <a:r>
              <a:rPr lang="de-DE" sz="1600" b="0" dirty="0" err="1" smtClean="0">
                <a:solidFill>
                  <a:srgbClr val="003399"/>
                </a:solidFill>
                <a:latin typeface="+mj-lt"/>
                <a:cs typeface="+mn-cs"/>
              </a:rPr>
              <a:t>Airy-functions</a:t>
            </a:r>
            <a:r>
              <a:rPr lang="de-DE" sz="1600" b="0" dirty="0" smtClean="0">
                <a:solidFill>
                  <a:srgbClr val="003399"/>
                </a:solidFill>
                <a:latin typeface="+mj-lt"/>
                <a:cs typeface="+mn-cs"/>
              </a:rPr>
              <a:t>: Ai &amp; Bi</a:t>
            </a:r>
            <a:endParaRPr lang="de-DE" sz="1600" b="0" dirty="0">
              <a:solidFill>
                <a:srgbClr val="003399"/>
              </a:solidFill>
              <a:latin typeface="+mj-lt"/>
              <a:cs typeface="+mn-cs"/>
            </a:endParaRPr>
          </a:p>
        </p:txBody>
      </p:sp>
      <p:graphicFrame>
        <p:nvGraphicFramePr>
          <p:cNvPr id="21645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600124"/>
              </p:ext>
            </p:extLst>
          </p:nvPr>
        </p:nvGraphicFramePr>
        <p:xfrm>
          <a:off x="2604765" y="2063485"/>
          <a:ext cx="2625725" cy="1158240"/>
        </p:xfrm>
        <a:graphic>
          <a:graphicData uri="http://schemas.openxmlformats.org/drawingml/2006/table">
            <a:tbl>
              <a:tblPr/>
              <a:tblGrid>
                <a:gridCol w="898525"/>
                <a:gridCol w="827088"/>
                <a:gridCol w="9001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UM Neue Helvetica 55 Regula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oper Black" pitchFamily="18" charset="0"/>
                        </a:rPr>
                        <a:t>E</a:t>
                      </a:r>
                      <a:r>
                        <a:rPr kumimoji="0" lang="de-DE" sz="13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oper Black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ooper Black" pitchFamily="18" charset="0"/>
                        </a:rPr>
                        <a:t>E</a:t>
                      </a:r>
                      <a:r>
                        <a:rPr kumimoji="0" lang="de-DE" sz="1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ooper Black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oper Black" pitchFamily="18" charset="0"/>
                        </a:rPr>
                        <a:t>1</a:t>
                      </a:r>
                      <a:r>
                        <a:rPr kumimoji="0" lang="de-DE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oper Black" pitchFamily="18" charset="0"/>
                        </a:rPr>
                        <a:t>st</a:t>
                      </a:r>
                      <a:r>
                        <a:rPr kumimoji="0" 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oper Black" pitchFamily="18" charset="0"/>
                        </a:rPr>
                        <a:t> </a:t>
                      </a:r>
                      <a:r>
                        <a:rPr kumimoji="0" lang="de-DE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oper Black" pitchFamily="18" charset="0"/>
                        </a:rPr>
                        <a:t>state</a:t>
                      </a:r>
                      <a:endParaRPr kumimoji="0" lang="de-DE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oper Blac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UM Neue Helvetica 55 Regular" pitchFamily="34" charset="0"/>
                        </a:rPr>
                        <a:t>1.41peV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UM Neue Helvetica 55 Regular" pitchFamily="34" charset="0"/>
                        </a:rPr>
                        <a:t>1.41peV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oper Black" pitchFamily="18" charset="0"/>
                        </a:rPr>
                        <a:t>2</a:t>
                      </a:r>
                      <a:r>
                        <a:rPr kumimoji="0" lang="de-DE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oper Black" pitchFamily="18" charset="0"/>
                        </a:rPr>
                        <a:t>nd</a:t>
                      </a:r>
                      <a:r>
                        <a:rPr kumimoji="0" 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oper Black" pitchFamily="18" charset="0"/>
                        </a:rPr>
                        <a:t> </a:t>
                      </a:r>
                      <a:r>
                        <a:rPr kumimoji="0" lang="de-DE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oper Black" pitchFamily="18" charset="0"/>
                        </a:rPr>
                        <a:t>state</a:t>
                      </a:r>
                      <a:endParaRPr kumimoji="0" lang="de-DE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oper Blac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UM Neue Helvetica 55 Regular" pitchFamily="34" charset="0"/>
                        </a:rPr>
                        <a:t>2.46peV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UM Neue Helvetica 55 Regular" pitchFamily="34" charset="0"/>
                        </a:rPr>
                        <a:t>2.56peV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oper Black" pitchFamily="18" charset="0"/>
                        </a:rPr>
                        <a:t>3</a:t>
                      </a:r>
                      <a:r>
                        <a:rPr kumimoji="0" lang="de-DE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oper Black" pitchFamily="18" charset="0"/>
                        </a:rPr>
                        <a:t>rd</a:t>
                      </a:r>
                      <a:r>
                        <a:rPr kumimoji="0" 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oper Black" pitchFamily="18" charset="0"/>
                        </a:rPr>
                        <a:t> </a:t>
                      </a:r>
                      <a:r>
                        <a:rPr kumimoji="0" lang="de-DE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oper Black" pitchFamily="18" charset="0"/>
                        </a:rPr>
                        <a:t>state</a:t>
                      </a:r>
                      <a:endParaRPr kumimoji="0" lang="de-DE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oper Blac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UM Neue Helvetica 55 Regular" pitchFamily="34" charset="0"/>
                        </a:rPr>
                        <a:t>3.32peV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UM Neue Helvetica 55 Regular" pitchFamily="34" charset="0"/>
                        </a:rPr>
                        <a:t>4.2 </a:t>
                      </a:r>
                      <a:r>
                        <a:rPr kumimoji="0" lang="de-DE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UM Neue Helvetica 55 Regular" pitchFamily="34" charset="0"/>
                        </a:rPr>
                        <a:t>peV</a:t>
                      </a:r>
                      <a:endParaRPr kumimoji="0" lang="de-DE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UM Neue Helvetica 55 Regula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50"/>
          <p:cNvGrpSpPr>
            <a:grpSpLocks/>
          </p:cNvGrpSpPr>
          <p:nvPr/>
        </p:nvGrpSpPr>
        <p:grpSpPr bwMode="auto">
          <a:xfrm>
            <a:off x="107504" y="3998168"/>
            <a:ext cx="3852863" cy="2743200"/>
            <a:chOff x="2857" y="2043"/>
            <a:chExt cx="2427" cy="1728"/>
          </a:xfrm>
        </p:grpSpPr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 flipV="1">
              <a:off x="2857" y="3635"/>
              <a:ext cx="52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b="0" baseline="-25000">
                <a:solidFill>
                  <a:srgbClr val="000000"/>
                </a:solidFill>
                <a:latin typeface="Arial Rounded MT Bold" pitchFamily="34" charset="0"/>
                <a:cs typeface="+mn-cs"/>
              </a:endParaRPr>
            </a:p>
          </p:txBody>
        </p:sp>
        <p:pic>
          <p:nvPicPr>
            <p:cNvPr id="21650" name="Picture 146" descr="airy1-3-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25" y="2043"/>
              <a:ext cx="2259" cy="1572"/>
            </a:xfrm>
            <a:prstGeom prst="rect">
              <a:avLst/>
            </a:prstGeom>
            <a:noFill/>
          </p:spPr>
        </p:pic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3258" y="3424"/>
              <a:ext cx="2026" cy="340"/>
            </a:xfrm>
            <a:prstGeom prst="rect">
              <a:avLst/>
            </a:prstGeom>
            <a:solidFill>
              <a:srgbClr val="003399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b="0" baseline="-25000">
                <a:solidFill>
                  <a:srgbClr val="000000"/>
                </a:solidFill>
                <a:latin typeface="Arial Rounded MT Bold" pitchFamily="34" charset="0"/>
                <a:cs typeface="+mn-cs"/>
              </a:endParaRPr>
            </a:p>
          </p:txBody>
        </p:sp>
      </p:grpSp>
      <p:grpSp>
        <p:nvGrpSpPr>
          <p:cNvPr id="3" name="Group 152"/>
          <p:cNvGrpSpPr>
            <a:grpSpLocks/>
          </p:cNvGrpSpPr>
          <p:nvPr/>
        </p:nvGrpSpPr>
        <p:grpSpPr bwMode="auto">
          <a:xfrm>
            <a:off x="323528" y="4006106"/>
            <a:ext cx="3616325" cy="2735262"/>
            <a:chOff x="3020" y="2041"/>
            <a:chExt cx="2278" cy="1723"/>
          </a:xfrm>
        </p:grpSpPr>
        <p:pic>
          <p:nvPicPr>
            <p:cNvPr id="21651" name="Picture 147" descr="airy1-3-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20" y="2041"/>
              <a:ext cx="2278" cy="1584"/>
            </a:xfrm>
            <a:prstGeom prst="rect">
              <a:avLst/>
            </a:prstGeom>
            <a:noFill/>
          </p:spPr>
        </p:pic>
        <p:sp>
          <p:nvSpPr>
            <p:cNvPr id="21653" name="Rectangle 149"/>
            <p:cNvSpPr>
              <a:spLocks noChangeArrowheads="1"/>
            </p:cNvSpPr>
            <p:nvPr/>
          </p:nvSpPr>
          <p:spPr bwMode="auto">
            <a:xfrm>
              <a:off x="3258" y="3424"/>
              <a:ext cx="2026" cy="340"/>
            </a:xfrm>
            <a:prstGeom prst="rect">
              <a:avLst/>
            </a:prstGeom>
            <a:solidFill>
              <a:srgbClr val="003399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b="0" baseline="-25000">
                <a:solidFill>
                  <a:srgbClr val="000000"/>
                </a:solidFill>
                <a:latin typeface="Arial Rounded MT Bold" pitchFamily="34" charset="0"/>
                <a:cs typeface="+mn-cs"/>
              </a:endParaRPr>
            </a:p>
          </p:txBody>
        </p:sp>
        <p:sp>
          <p:nvSpPr>
            <p:cNvPr id="21655" name="Rectangle 151"/>
            <p:cNvSpPr>
              <a:spLocks noChangeArrowheads="1"/>
            </p:cNvSpPr>
            <p:nvPr/>
          </p:nvSpPr>
          <p:spPr bwMode="auto">
            <a:xfrm>
              <a:off x="3258" y="2286"/>
              <a:ext cx="2026" cy="340"/>
            </a:xfrm>
            <a:prstGeom prst="rect">
              <a:avLst/>
            </a:prstGeom>
            <a:solidFill>
              <a:srgbClr val="003399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b="0" baseline="-25000">
                <a:solidFill>
                  <a:srgbClr val="000000"/>
                </a:solidFill>
                <a:latin typeface="Arial Rounded MT Bold" pitchFamily="34" charset="0"/>
                <a:cs typeface="+mn-cs"/>
              </a:endParaRPr>
            </a:p>
          </p:txBody>
        </p:sp>
      </p:grp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8302625" y="5834063"/>
            <a:ext cx="76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0" baseline="-25000">
                <a:solidFill>
                  <a:srgbClr val="000000"/>
                </a:solidFill>
                <a:latin typeface="Arial Rounded MT Bold" pitchFamily="34" charset="0"/>
                <a:cs typeface="+mn-cs"/>
              </a:rPr>
              <a:t>V [peV]</a:t>
            </a:r>
          </a:p>
        </p:txBody>
      </p:sp>
      <p:pic>
        <p:nvPicPr>
          <p:cNvPr id="1010846" name="Picture 15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60500"/>
            <a:ext cx="343852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1514475"/>
            <a:ext cx="339725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2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>
          <a:xfrm>
            <a:off x="252536" y="-315416"/>
            <a:ext cx="9144000" cy="838200"/>
          </a:xfrm>
        </p:spPr>
        <p:txBody>
          <a:bodyPr/>
          <a:lstStyle/>
          <a:p>
            <a:r>
              <a:rPr lang="de-DE" sz="3200" dirty="0" smtClean="0"/>
              <a:t>Rabi-Gravity-</a:t>
            </a:r>
            <a:r>
              <a:rPr lang="de-DE" sz="3200" dirty="0" err="1" smtClean="0"/>
              <a:t>Spectroscopy</a:t>
            </a:r>
            <a:r>
              <a:rPr lang="de-DE" sz="3200" dirty="0" smtClean="0"/>
              <a:t> </a:t>
            </a:r>
          </a:p>
        </p:txBody>
      </p:sp>
      <p:pic>
        <p:nvPicPr>
          <p:cNvPr id="60419" name="Inhaltsplatzhalter 5" descr="FigPh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2240" y="1219200"/>
            <a:ext cx="4468232" cy="52578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4286280" cy="323401"/>
          </a:xfrm>
          <a:ln>
            <a:solidFill>
              <a:srgbClr val="0000CC"/>
            </a:solidFill>
          </a:ln>
        </p:spPr>
        <p:txBody>
          <a:bodyPr/>
          <a:lstStyle/>
          <a:p>
            <a:r>
              <a:rPr lang="de-DE" dirty="0" smtClean="0">
                <a:solidFill>
                  <a:srgbClr val="0033CC"/>
                </a:solidFill>
              </a:rPr>
              <a:t>GRS: T.J., </a:t>
            </a:r>
            <a:r>
              <a:rPr lang="de-DE" dirty="0">
                <a:solidFill>
                  <a:srgbClr val="0033CC"/>
                </a:solidFill>
              </a:rPr>
              <a:t>H.A. et al</a:t>
            </a:r>
            <a:r>
              <a:rPr lang="de-DE" dirty="0" smtClean="0">
                <a:solidFill>
                  <a:srgbClr val="0033CC"/>
                </a:solidFill>
              </a:rPr>
              <a:t>., </a:t>
            </a:r>
            <a:r>
              <a:rPr lang="de-DE" dirty="0" smtClean="0">
                <a:solidFill>
                  <a:srgbClr val="FFC000"/>
                </a:solidFill>
              </a:rPr>
              <a:t>Nature </a:t>
            </a:r>
            <a:r>
              <a:rPr lang="de-DE" dirty="0" err="1" smtClean="0">
                <a:solidFill>
                  <a:srgbClr val="FFC000"/>
                </a:solidFill>
              </a:rPr>
              <a:t>Physics</a:t>
            </a:r>
            <a:r>
              <a:rPr lang="de-DE" dirty="0" smtClean="0">
                <a:solidFill>
                  <a:srgbClr val="FFC000"/>
                </a:solidFill>
              </a:rPr>
              <a:t> 2011</a:t>
            </a:r>
            <a:endParaRPr lang="de-DE" dirty="0">
              <a:solidFill>
                <a:srgbClr val="FFC000"/>
              </a:solidFill>
            </a:endParaRPr>
          </a:p>
          <a:p>
            <a:pPr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1B0AB7-C273-4E89-93AF-1AD52EDAFD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2060575" y="4783138"/>
            <a:ext cx="12969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de-DE" b="0" baseline="-2500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2060575" y="3214688"/>
            <a:ext cx="12969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de-DE" b="0" baseline="-2500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2498725" y="4640263"/>
            <a:ext cx="287338" cy="2889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b="0" baseline="-25000">
              <a:solidFill>
                <a:srgbClr val="FF3300"/>
              </a:solidFill>
              <a:latin typeface="Arial Rounded MT Bold" pitchFamily="34" charset="0"/>
            </a:endParaRPr>
          </a:p>
        </p:txBody>
      </p:sp>
      <p:sp>
        <p:nvSpPr>
          <p:cNvPr id="9" name="Datumsplatzhalter 3"/>
          <p:cNvSpPr txBox="1">
            <a:spLocks/>
          </p:cNvSpPr>
          <p:nvPr/>
        </p:nvSpPr>
        <p:spPr bwMode="auto">
          <a:xfrm>
            <a:off x="285750" y="4572000"/>
            <a:ext cx="16430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000CC"/>
                </a:solidFill>
                <a:latin typeface="Arial Rounded MT Bold" pitchFamily="34" charset="0"/>
              </a:rPr>
              <a:t>|1 &gt; 1.4 </a:t>
            </a:r>
            <a:r>
              <a:rPr lang="en-US" sz="1600" b="0" dirty="0" err="1">
                <a:solidFill>
                  <a:srgbClr val="0000CC"/>
                </a:solidFill>
                <a:latin typeface="Arial Rounded MT Bold" pitchFamily="34" charset="0"/>
              </a:rPr>
              <a:t>peV</a:t>
            </a:r>
            <a:endParaRPr lang="en-US" sz="1600" b="0" dirty="0">
              <a:solidFill>
                <a:srgbClr val="0000CC"/>
              </a:solidFill>
              <a:latin typeface="Arial Rounded MT Bold" pitchFamily="34" charset="0"/>
            </a:endParaRPr>
          </a:p>
        </p:txBody>
      </p:sp>
      <p:sp>
        <p:nvSpPr>
          <p:cNvPr id="11" name="Datumsplatzhalter 3"/>
          <p:cNvSpPr txBox="1">
            <a:spLocks/>
          </p:cNvSpPr>
          <p:nvPr/>
        </p:nvSpPr>
        <p:spPr bwMode="auto">
          <a:xfrm>
            <a:off x="285750" y="3000375"/>
            <a:ext cx="16430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000CC"/>
                </a:solidFill>
                <a:latin typeface="Arial Rounded MT Bold" pitchFamily="34" charset="0"/>
              </a:rPr>
              <a:t>|3 &gt; 3.32 </a:t>
            </a:r>
            <a:r>
              <a:rPr lang="en-US" sz="1600" b="0" dirty="0" err="1">
                <a:solidFill>
                  <a:srgbClr val="0000CC"/>
                </a:solidFill>
                <a:latin typeface="Arial Rounded MT Bold" pitchFamily="34" charset="0"/>
              </a:rPr>
              <a:t>peV</a:t>
            </a:r>
            <a:endParaRPr lang="en-US" sz="1600" b="0" dirty="0">
              <a:solidFill>
                <a:srgbClr val="0000CC"/>
              </a:solidFill>
              <a:latin typeface="Arial Rounded MT Bold" pitchFamily="34" charset="0"/>
            </a:endParaRPr>
          </a:p>
        </p:txBody>
      </p:sp>
      <p:cxnSp>
        <p:nvCxnSpPr>
          <p:cNvPr id="13" name="Gerade Verbindung mit Pfeil 12"/>
          <p:cNvCxnSpPr>
            <a:cxnSpLocks noChangeShapeType="1"/>
          </p:cNvCxnSpPr>
          <p:nvPr/>
        </p:nvCxnSpPr>
        <p:spPr bwMode="auto">
          <a:xfrm rot="5400000" flipH="1" flipV="1">
            <a:off x="2142331" y="4001294"/>
            <a:ext cx="1000125" cy="1588"/>
          </a:xfrm>
          <a:prstGeom prst="straightConnector1">
            <a:avLst/>
          </a:prstGeom>
          <a:noFill/>
          <a:ln w="57150" cap="sq" algn="ctr">
            <a:solidFill>
              <a:srgbClr val="F9230D"/>
            </a:solidFill>
            <a:round/>
            <a:headEnd type="none" w="sm" len="sm"/>
            <a:tailEnd type="arrow" w="med" len="med"/>
          </a:ln>
        </p:spPr>
      </p:cxn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2500313" y="3071813"/>
            <a:ext cx="287337" cy="2889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b="0" baseline="-25000">
              <a:solidFill>
                <a:srgbClr val="FF3300"/>
              </a:solidFill>
              <a:latin typeface="Arial Rounded MT Bold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85720" y="908720"/>
            <a:ext cx="7172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de-DE" sz="2400" b="0" kern="0" dirty="0" smtClean="0">
                <a:solidFill>
                  <a:srgbClr val="0000CC"/>
                </a:solidFill>
                <a:latin typeface="Calibri" pitchFamily="34" charset="0"/>
              </a:rPr>
              <a:t>a 2-level </a:t>
            </a:r>
            <a:r>
              <a:rPr kumimoji="1" lang="de-DE" sz="2400" b="0" kern="0" dirty="0" err="1" smtClean="0">
                <a:solidFill>
                  <a:srgbClr val="0000CC"/>
                </a:solidFill>
                <a:latin typeface="Calibri" pitchFamily="34" charset="0"/>
              </a:rPr>
              <a:t>system</a:t>
            </a:r>
            <a:r>
              <a:rPr kumimoji="1" lang="de-DE" sz="2400" b="0" kern="0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kumimoji="1" lang="de-DE" sz="2400" b="0" kern="0" dirty="0" err="1" smtClean="0">
                <a:solidFill>
                  <a:srgbClr val="0000CC"/>
                </a:solidFill>
                <a:latin typeface="Calibri" pitchFamily="34" charset="0"/>
              </a:rPr>
              <a:t>can</a:t>
            </a:r>
            <a:r>
              <a:rPr kumimoji="1" lang="de-DE" sz="2400" b="0" kern="0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kumimoji="1" lang="de-DE" sz="2400" b="0" kern="0" dirty="0" err="1" smtClean="0">
                <a:solidFill>
                  <a:srgbClr val="0000CC"/>
                </a:solidFill>
                <a:latin typeface="Calibri" pitchFamily="34" charset="0"/>
              </a:rPr>
              <a:t>be</a:t>
            </a:r>
            <a:r>
              <a:rPr kumimoji="1" lang="de-DE" sz="2400" b="0" kern="0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kumimoji="1" lang="de-DE" sz="2400" b="0" kern="0" dirty="0" err="1" smtClean="0">
                <a:solidFill>
                  <a:srgbClr val="0000CC"/>
                </a:solidFill>
                <a:latin typeface="Calibri" pitchFamily="34" charset="0"/>
              </a:rPr>
              <a:t>considered</a:t>
            </a:r>
            <a:r>
              <a:rPr kumimoji="1" lang="de-DE" sz="2400" b="0" kern="0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kumimoji="1" lang="de-DE" sz="2400" b="0" kern="0" dirty="0" err="1" smtClean="0">
                <a:solidFill>
                  <a:srgbClr val="0000CC"/>
                </a:solidFill>
                <a:latin typeface="Calibri" pitchFamily="34" charset="0"/>
              </a:rPr>
              <a:t>as</a:t>
            </a:r>
            <a:r>
              <a:rPr kumimoji="1" lang="de-DE" sz="2400" b="0" kern="0" dirty="0" smtClean="0">
                <a:solidFill>
                  <a:srgbClr val="0000CC"/>
                </a:solidFill>
                <a:latin typeface="Calibri" pitchFamily="34" charset="0"/>
              </a:rPr>
              <a:t> a Spin ½ - System  </a:t>
            </a:r>
            <a:endParaRPr lang="de-DE" sz="2400" b="0" baseline="-25000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643042" y="5429264"/>
            <a:ext cx="2286016" cy="928694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rgbClr val="F9230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800" b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Vibrating</a:t>
            </a:r>
            <a:r>
              <a:rPr lang="de-DE" sz="1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de-DE" sz="1800" b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mirror</a:t>
            </a:r>
            <a:endParaRPr lang="de-DE" sz="1800" b="0" baseline="-25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1619672" y="5445224"/>
            <a:ext cx="2286016" cy="92869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sq" cmpd="sng" algn="ctr">
            <a:solidFill>
              <a:srgbClr val="F9230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800" b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Alternating</a:t>
            </a:r>
            <a:r>
              <a:rPr lang="de-DE" sz="1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de-DE" sz="1800" b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Magnetic</a:t>
            </a:r>
            <a:r>
              <a:rPr lang="de-DE" sz="1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de-DE" sz="1800" b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gradient</a:t>
            </a:r>
            <a:r>
              <a:rPr lang="de-DE" sz="1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de-DE" sz="1800" b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fields</a:t>
            </a:r>
            <a:endParaRPr lang="de-DE" sz="1800" b="0" baseline="-25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srgbClr val="000066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srgbClr val="000066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201674" y="5085184"/>
            <a:ext cx="2330766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de-DE" sz="1800" dirty="0" smtClean="0">
                <a:solidFill>
                  <a:srgbClr val="0033CC"/>
                </a:solidFill>
              </a:rPr>
              <a:t>QS: V.N., H.A. et al.,</a:t>
            </a:r>
          </a:p>
          <a:p>
            <a:r>
              <a:rPr lang="de-DE" sz="1800" dirty="0" smtClean="0">
                <a:solidFill>
                  <a:srgbClr val="FFC000"/>
                </a:solidFill>
              </a:rPr>
              <a:t>Nature </a:t>
            </a:r>
            <a:r>
              <a:rPr lang="de-DE" sz="1800" dirty="0">
                <a:solidFill>
                  <a:srgbClr val="FFC000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9538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28600" y="764704"/>
            <a:ext cx="8763000" cy="5257800"/>
          </a:xfrm>
        </p:spPr>
        <p:txBody>
          <a:bodyPr/>
          <a:lstStyle/>
          <a:p>
            <a:r>
              <a:rPr lang="de-AT" sz="2400" dirty="0"/>
              <a:t>Gravity </a:t>
            </a:r>
            <a:r>
              <a:rPr lang="de-AT" sz="2400" dirty="0" err="1"/>
              <a:t>Resonance</a:t>
            </a:r>
            <a:r>
              <a:rPr lang="de-AT" sz="2400" dirty="0"/>
              <a:t> </a:t>
            </a:r>
            <a:r>
              <a:rPr lang="de-AT" sz="2400" dirty="0" err="1" smtClean="0"/>
              <a:t>Spectroscopy</a:t>
            </a:r>
            <a:endParaRPr lang="de-AT" sz="2400" dirty="0" smtClean="0"/>
          </a:p>
          <a:p>
            <a:pPr lvl="1"/>
            <a:r>
              <a:rPr lang="de-AT" dirty="0" smtClean="0"/>
              <a:t>Quantum </a:t>
            </a:r>
            <a:r>
              <a:rPr lang="de-AT" dirty="0" err="1"/>
              <a:t>states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gravity</a:t>
            </a:r>
            <a:r>
              <a:rPr lang="de-AT" dirty="0"/>
              <a:t> potential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earth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coherence</a:t>
            </a:r>
            <a:r>
              <a:rPr lang="de-AT" dirty="0"/>
              <a:t> </a:t>
            </a:r>
            <a:r>
              <a:rPr lang="de-AT" dirty="0" err="1" smtClean="0"/>
              <a:t>superposition</a:t>
            </a:r>
            <a:endParaRPr lang="de-AT" dirty="0" smtClean="0"/>
          </a:p>
          <a:p>
            <a:r>
              <a:rPr lang="de-AT" sz="2400" dirty="0" smtClean="0"/>
              <a:t>Search </a:t>
            </a:r>
            <a:r>
              <a:rPr lang="de-AT" sz="2400" dirty="0" err="1" smtClean="0"/>
              <a:t>for</a:t>
            </a:r>
            <a:r>
              <a:rPr lang="de-AT" sz="2400" dirty="0" smtClean="0"/>
              <a:t> </a:t>
            </a:r>
            <a:r>
              <a:rPr lang="de-AT" sz="2400" dirty="0" err="1" smtClean="0"/>
              <a:t>deviations</a:t>
            </a:r>
            <a:r>
              <a:rPr lang="de-AT" sz="2400" dirty="0" smtClean="0"/>
              <a:t> </a:t>
            </a:r>
            <a:r>
              <a:rPr lang="de-AT" sz="2400" dirty="0" err="1" smtClean="0"/>
              <a:t>from</a:t>
            </a:r>
            <a:r>
              <a:rPr lang="de-AT" sz="2400" dirty="0" smtClean="0"/>
              <a:t> Newtons </a:t>
            </a:r>
            <a:r>
              <a:rPr lang="de-AT" sz="2400" dirty="0" err="1" smtClean="0"/>
              <a:t>gravity</a:t>
            </a:r>
            <a:r>
              <a:rPr lang="de-AT" sz="2400" dirty="0" smtClean="0"/>
              <a:t> </a:t>
            </a:r>
            <a:r>
              <a:rPr lang="de-AT" sz="2400" dirty="0" err="1" smtClean="0"/>
              <a:t>law</a:t>
            </a:r>
            <a:r>
              <a:rPr lang="de-AT" sz="2400" dirty="0" smtClean="0"/>
              <a:t> </a:t>
            </a:r>
            <a:r>
              <a:rPr lang="de-AT" sz="2400" dirty="0" err="1" smtClean="0"/>
              <a:t>at</a:t>
            </a:r>
            <a:r>
              <a:rPr lang="de-AT" sz="2400" dirty="0" smtClean="0"/>
              <a:t> </a:t>
            </a:r>
            <a:r>
              <a:rPr lang="de-AT" sz="2400" dirty="0" err="1" smtClean="0"/>
              <a:t>short</a:t>
            </a:r>
            <a:r>
              <a:rPr lang="de-AT" sz="2400" dirty="0" smtClean="0"/>
              <a:t> </a:t>
            </a:r>
            <a:r>
              <a:rPr lang="de-AT" sz="2400" dirty="0" err="1" smtClean="0"/>
              <a:t>distances</a:t>
            </a:r>
            <a:endParaRPr lang="de-AT" sz="2400" dirty="0" smtClean="0"/>
          </a:p>
          <a:p>
            <a:pPr lvl="1"/>
            <a:r>
              <a:rPr lang="de-AT" dirty="0" smtClean="0"/>
              <a:t>Large extra </a:t>
            </a:r>
            <a:r>
              <a:rPr lang="de-AT" dirty="0" err="1" smtClean="0"/>
              <a:t>dimensions</a:t>
            </a:r>
            <a:endParaRPr lang="de-AT" dirty="0" smtClean="0"/>
          </a:p>
          <a:p>
            <a:pPr lvl="1"/>
            <a:r>
              <a:rPr lang="de-AT" dirty="0" smtClean="0"/>
              <a:t>Dark matter </a:t>
            </a:r>
            <a:r>
              <a:rPr lang="de-AT" dirty="0" err="1" smtClean="0"/>
              <a:t>particles</a:t>
            </a:r>
            <a:endParaRPr lang="de-AT" dirty="0" smtClean="0"/>
          </a:p>
          <a:p>
            <a:pPr lvl="1"/>
            <a:r>
              <a:rPr lang="de-AT" dirty="0" smtClean="0"/>
              <a:t>Dark </a:t>
            </a:r>
            <a:r>
              <a:rPr lang="de-AT" dirty="0" err="1" smtClean="0"/>
              <a:t>energy</a:t>
            </a:r>
            <a:endParaRPr lang="de-AT" dirty="0" smtClean="0"/>
          </a:p>
          <a:p>
            <a:r>
              <a:rPr lang="de-AT" sz="2400" dirty="0" smtClean="0"/>
              <a:t>Tests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weak</a:t>
            </a:r>
            <a:r>
              <a:rPr lang="de-AT" sz="2400" dirty="0" smtClean="0"/>
              <a:t> </a:t>
            </a:r>
            <a:r>
              <a:rPr lang="de-AT" sz="2400" dirty="0" err="1" smtClean="0"/>
              <a:t>interaction</a:t>
            </a:r>
            <a:r>
              <a:rPr lang="de-AT" sz="2400" dirty="0" smtClean="0"/>
              <a:t> </a:t>
            </a:r>
            <a:r>
              <a:rPr lang="de-AT" sz="2400" dirty="0" err="1" smtClean="0"/>
              <a:t>with</a:t>
            </a:r>
            <a:r>
              <a:rPr lang="de-AT" sz="2400" dirty="0" smtClean="0"/>
              <a:t> </a:t>
            </a:r>
            <a:r>
              <a:rPr lang="de-AT" sz="2400" dirty="0" err="1" smtClean="0"/>
              <a:t>neutron</a:t>
            </a:r>
            <a:r>
              <a:rPr lang="de-AT" sz="2400" dirty="0" smtClean="0"/>
              <a:t> beta-</a:t>
            </a:r>
            <a:r>
              <a:rPr lang="de-AT" sz="2400" dirty="0" err="1" smtClean="0"/>
              <a:t>decay</a:t>
            </a:r>
            <a:r>
              <a:rPr lang="de-AT" sz="2400" dirty="0" smtClean="0"/>
              <a:t> </a:t>
            </a:r>
            <a:r>
              <a:rPr lang="de-AT" sz="2400" dirty="0" err="1" smtClean="0"/>
              <a:t>experiments</a:t>
            </a:r>
            <a:endParaRPr lang="de-AT" sz="2400" dirty="0" smtClean="0"/>
          </a:p>
          <a:p>
            <a:pPr lvl="1"/>
            <a:r>
              <a:rPr lang="de-AT" dirty="0" smtClean="0"/>
              <a:t>New </a:t>
            </a:r>
            <a:r>
              <a:rPr lang="de-AT" dirty="0" err="1" smtClean="0"/>
              <a:t>results</a:t>
            </a:r>
            <a:r>
              <a:rPr lang="de-AT" dirty="0" smtClean="0"/>
              <a:t> </a:t>
            </a:r>
            <a:r>
              <a:rPr lang="de-AT" dirty="0" err="1" smtClean="0"/>
              <a:t>published</a:t>
            </a:r>
            <a:r>
              <a:rPr lang="de-AT" dirty="0" smtClean="0"/>
              <a:t> (UCNA, PERKEO)</a:t>
            </a:r>
          </a:p>
          <a:p>
            <a:pPr lvl="1"/>
            <a:r>
              <a:rPr lang="de-AT" dirty="0" smtClean="0"/>
              <a:t>Experiment PERC, </a:t>
            </a:r>
            <a:r>
              <a:rPr lang="de-AT" dirty="0" err="1" smtClean="0"/>
              <a:t>Nab</a:t>
            </a:r>
            <a:endParaRPr lang="de-AT" dirty="0" smtClean="0"/>
          </a:p>
          <a:p>
            <a:r>
              <a:rPr lang="de-AT" sz="2400" dirty="0" smtClean="0"/>
              <a:t>Scientific Programme /</a:t>
            </a:r>
            <a:r>
              <a:rPr lang="de-AT" sz="2400" dirty="0" err="1" smtClean="0"/>
              <a:t>Broad</a:t>
            </a:r>
            <a:r>
              <a:rPr lang="de-AT" sz="2400" dirty="0" smtClean="0"/>
              <a:t> </a:t>
            </a:r>
            <a:r>
              <a:rPr lang="de-AT" sz="2400" dirty="0" err="1" smtClean="0"/>
              <a:t>overview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field</a:t>
            </a:r>
            <a:endParaRPr lang="de-AT" sz="2400" dirty="0" smtClean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Outline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543675"/>
            <a:ext cx="4572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CE75E4-8495-494C-B440-1365AF556E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>
          <a:xfrm>
            <a:off x="252536" y="-315416"/>
            <a:ext cx="9144000" cy="838200"/>
          </a:xfrm>
        </p:spPr>
        <p:txBody>
          <a:bodyPr/>
          <a:lstStyle/>
          <a:p>
            <a:r>
              <a:rPr lang="de-DE" sz="3200" dirty="0" err="1" smtClean="0"/>
              <a:t>Frequency</a:t>
            </a:r>
            <a:r>
              <a:rPr lang="de-DE" sz="3200" dirty="0" smtClean="0"/>
              <a:t> Reference </a:t>
            </a:r>
            <a:r>
              <a:rPr lang="de-DE" sz="3200" dirty="0" err="1" smtClean="0"/>
              <a:t>for</a:t>
            </a:r>
            <a:r>
              <a:rPr lang="de-DE" sz="3200" dirty="0" smtClean="0"/>
              <a:t> Gravitation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Hartmut Abele, Vienna University of Technology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1B0AB7-C273-4E89-93AF-1AD52EDAFDD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2060575" y="5424140"/>
            <a:ext cx="12969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de-DE" b="0" baseline="-2500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2060575" y="3855690"/>
            <a:ext cx="12969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de-DE" b="0" baseline="-2500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2498725" y="5281265"/>
            <a:ext cx="287338" cy="2889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b="0" baseline="-25000">
              <a:solidFill>
                <a:srgbClr val="FF3300"/>
              </a:solidFill>
              <a:latin typeface="Arial Rounded MT Bold" pitchFamily="34" charset="0"/>
            </a:endParaRPr>
          </a:p>
        </p:txBody>
      </p:sp>
      <p:sp>
        <p:nvSpPr>
          <p:cNvPr id="9" name="Datumsplatzhalter 3"/>
          <p:cNvSpPr txBox="1">
            <a:spLocks/>
          </p:cNvSpPr>
          <p:nvPr/>
        </p:nvSpPr>
        <p:spPr bwMode="auto">
          <a:xfrm>
            <a:off x="285750" y="5213002"/>
            <a:ext cx="16430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000CC"/>
                </a:solidFill>
                <a:latin typeface="Arial Rounded MT Bold" pitchFamily="34" charset="0"/>
              </a:rPr>
              <a:t>|1 &gt; 1.4 </a:t>
            </a:r>
            <a:r>
              <a:rPr lang="en-US" sz="1600" b="0" dirty="0" err="1">
                <a:solidFill>
                  <a:srgbClr val="0000CC"/>
                </a:solidFill>
                <a:latin typeface="Arial Rounded MT Bold" pitchFamily="34" charset="0"/>
              </a:rPr>
              <a:t>peV</a:t>
            </a:r>
            <a:endParaRPr lang="en-US" sz="1600" b="0" dirty="0">
              <a:solidFill>
                <a:srgbClr val="0000CC"/>
              </a:solidFill>
              <a:latin typeface="Arial Rounded MT Bold" pitchFamily="34" charset="0"/>
            </a:endParaRPr>
          </a:p>
        </p:txBody>
      </p:sp>
      <p:sp>
        <p:nvSpPr>
          <p:cNvPr id="11" name="Datumsplatzhalter 3"/>
          <p:cNvSpPr txBox="1">
            <a:spLocks/>
          </p:cNvSpPr>
          <p:nvPr/>
        </p:nvSpPr>
        <p:spPr bwMode="auto">
          <a:xfrm>
            <a:off x="285750" y="3641377"/>
            <a:ext cx="16430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000CC"/>
                </a:solidFill>
                <a:latin typeface="Arial Rounded MT Bold" pitchFamily="34" charset="0"/>
              </a:rPr>
              <a:t>|3 &gt; 3.32 </a:t>
            </a:r>
            <a:r>
              <a:rPr lang="en-US" sz="1600" b="0" dirty="0" err="1">
                <a:solidFill>
                  <a:srgbClr val="0000CC"/>
                </a:solidFill>
                <a:latin typeface="Arial Rounded MT Bold" pitchFamily="34" charset="0"/>
              </a:rPr>
              <a:t>peV</a:t>
            </a:r>
            <a:endParaRPr lang="en-US" sz="1600" b="0" dirty="0">
              <a:solidFill>
                <a:srgbClr val="0000CC"/>
              </a:solidFill>
              <a:latin typeface="Arial Rounded MT Bold" pitchFamily="34" charset="0"/>
            </a:endParaRPr>
          </a:p>
        </p:txBody>
      </p:sp>
      <p:cxnSp>
        <p:nvCxnSpPr>
          <p:cNvPr id="13" name="Gerade Verbindung mit Pfeil 12"/>
          <p:cNvCxnSpPr>
            <a:cxnSpLocks noChangeShapeType="1"/>
          </p:cNvCxnSpPr>
          <p:nvPr/>
        </p:nvCxnSpPr>
        <p:spPr bwMode="auto">
          <a:xfrm rot="5400000" flipH="1" flipV="1">
            <a:off x="2142331" y="4642296"/>
            <a:ext cx="1000125" cy="1588"/>
          </a:xfrm>
          <a:prstGeom prst="straightConnector1">
            <a:avLst/>
          </a:prstGeom>
          <a:noFill/>
          <a:ln w="57150" cap="sq" algn="ctr">
            <a:solidFill>
              <a:srgbClr val="F9230D"/>
            </a:solidFill>
            <a:round/>
            <a:headEnd type="none" w="sm" len="sm"/>
            <a:tailEnd type="arrow" w="med" len="med"/>
          </a:ln>
        </p:spPr>
      </p:cxn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2500313" y="3712815"/>
            <a:ext cx="287337" cy="2889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b="0" baseline="-25000">
              <a:solidFill>
                <a:srgbClr val="FF3300"/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176011"/>
              </p:ext>
            </p:extLst>
          </p:nvPr>
        </p:nvGraphicFramePr>
        <p:xfrm>
          <a:off x="4716016" y="2558038"/>
          <a:ext cx="2915872" cy="1154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27" name="Formel" r:id="rId4" imgW="1206360" imgH="469800" progId="Equation.3">
                  <p:embed/>
                </p:oleObj>
              </mc:Choice>
              <mc:Fallback>
                <p:oleObj name="Formel" r:id="rId4" imgW="1206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558038"/>
                        <a:ext cx="2915872" cy="115477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srgbClr val="000066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srgbClr val="000066"/>
              </a:solidFill>
            </a:endParaRPr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832303"/>
              </p:ext>
            </p:extLst>
          </p:nvPr>
        </p:nvGraphicFramePr>
        <p:xfrm>
          <a:off x="4654297" y="4145400"/>
          <a:ext cx="4094167" cy="114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28" name="Formel" r:id="rId6" imgW="1536700" imgH="419100" progId="Equation.3">
                  <p:embed/>
                </p:oleObj>
              </mc:Choice>
              <mc:Fallback>
                <p:oleObj name="Formel" r:id="rId6" imgW="1536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297" y="4145400"/>
                        <a:ext cx="4094167" cy="114014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/>
          <p:cNvSpPr/>
          <p:nvPr/>
        </p:nvSpPr>
        <p:spPr>
          <a:xfrm>
            <a:off x="9396536" y="548680"/>
            <a:ext cx="385073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de-DE" sz="2400" b="0" kern="0" dirty="0" err="1" smtClean="0">
                <a:solidFill>
                  <a:srgbClr val="0000CC"/>
                </a:solidFill>
                <a:latin typeface="Calibri" pitchFamily="34" charset="0"/>
              </a:rPr>
              <a:t>Based</a:t>
            </a:r>
            <a:r>
              <a:rPr kumimoji="1" lang="de-DE" sz="2400" b="0" kern="0" dirty="0" smtClean="0">
                <a:solidFill>
                  <a:srgbClr val="0000CC"/>
                </a:solidFill>
                <a:latin typeface="Calibri" pitchFamily="34" charset="0"/>
              </a:rPr>
              <a:t> on </a:t>
            </a:r>
            <a:r>
              <a:rPr kumimoji="1" lang="de-DE" sz="2400" b="0" kern="0" dirty="0" err="1" smtClean="0">
                <a:solidFill>
                  <a:srgbClr val="0000CC"/>
                </a:solidFill>
                <a:latin typeface="Calibri" pitchFamily="34" charset="0"/>
              </a:rPr>
              <a:t>natural</a:t>
            </a:r>
            <a:r>
              <a:rPr kumimoji="1" lang="de-DE" sz="2400" b="0" kern="0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kumimoji="1" lang="de-DE" sz="2400" b="0" kern="0" dirty="0" err="1" smtClean="0">
                <a:solidFill>
                  <a:srgbClr val="0000CC"/>
                </a:solidFill>
                <a:latin typeface="Calibri" pitchFamily="34" charset="0"/>
              </a:rPr>
              <a:t>constants</a:t>
            </a:r>
            <a:r>
              <a:rPr kumimoji="1" lang="de-DE" sz="2400" b="0" kern="0" dirty="0" smtClean="0">
                <a:solidFill>
                  <a:srgbClr val="0000CC"/>
                </a:solidFill>
                <a:latin typeface="Calibri" pitchFamily="34" charset="0"/>
              </a:rPr>
              <a:t>: </a:t>
            </a:r>
            <a:endParaRPr kumimoji="1" lang="de-DE" sz="2400" b="0" kern="0" dirty="0">
              <a:solidFill>
                <a:srgbClr val="0000CC"/>
              </a:solidFill>
              <a:latin typeface="Calibri" pitchFamily="34" charset="0"/>
            </a:endParaRPr>
          </a:p>
          <a:p>
            <a:pPr marL="800100" lvl="1" indent="-342900">
              <a:buFont typeface="Calibri" pitchFamily="34" charset="0"/>
              <a:buChar char="⁻"/>
            </a:pPr>
            <a:r>
              <a:rPr kumimoji="1" lang="de-DE" sz="2400" b="0" kern="0" dirty="0" err="1" smtClean="0">
                <a:solidFill>
                  <a:srgbClr val="0000CC"/>
                </a:solidFill>
                <a:latin typeface="Calibri" pitchFamily="34" charset="0"/>
              </a:rPr>
              <a:t>Mass</a:t>
            </a:r>
            <a:r>
              <a:rPr kumimoji="1" lang="de-DE" sz="2400" b="0" kern="0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kumimoji="1" lang="de-DE" sz="2400" b="0" kern="0" dirty="0" err="1" smtClean="0">
                <a:solidFill>
                  <a:srgbClr val="0000CC"/>
                </a:solidFill>
                <a:latin typeface="Calibri" pitchFamily="34" charset="0"/>
              </a:rPr>
              <a:t>of</a:t>
            </a:r>
            <a:r>
              <a:rPr kumimoji="1" lang="de-DE" sz="2400" b="0" kern="0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kumimoji="1" lang="de-DE" sz="2400" b="0" kern="0" dirty="0" err="1" smtClean="0">
                <a:solidFill>
                  <a:srgbClr val="0000CC"/>
                </a:solidFill>
                <a:latin typeface="Calibri" pitchFamily="34" charset="0"/>
              </a:rPr>
              <a:t>the</a:t>
            </a:r>
            <a:r>
              <a:rPr kumimoji="1" lang="de-DE" sz="2400" b="0" kern="0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kumimoji="1" lang="de-DE" sz="2400" b="0" kern="0" dirty="0" err="1" smtClean="0">
                <a:solidFill>
                  <a:srgbClr val="0000CC"/>
                </a:solidFill>
                <a:latin typeface="Calibri" pitchFamily="34" charset="0"/>
              </a:rPr>
              <a:t>neutron</a:t>
            </a:r>
            <a:r>
              <a:rPr kumimoji="1" lang="de-DE" sz="2400" b="0" kern="0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kumimoji="1" lang="de-DE" sz="2400" kern="0" dirty="0" smtClean="0">
                <a:solidFill>
                  <a:srgbClr val="FFC000"/>
                </a:solidFill>
                <a:latin typeface="Calibri" pitchFamily="34" charset="0"/>
              </a:rPr>
              <a:t>m</a:t>
            </a:r>
          </a:p>
          <a:p>
            <a:pPr marL="800100" lvl="1" indent="-342900">
              <a:buFont typeface="Calibri" pitchFamily="34" charset="0"/>
              <a:buChar char="⁻"/>
            </a:pPr>
            <a:r>
              <a:rPr kumimoji="1" lang="de-DE" sz="2400" b="0" kern="0" dirty="0" smtClean="0">
                <a:solidFill>
                  <a:srgbClr val="0000CC"/>
                </a:solidFill>
                <a:latin typeface="Calibri" pitchFamily="34" charset="0"/>
              </a:rPr>
              <a:t>Planck </a:t>
            </a:r>
            <a:r>
              <a:rPr kumimoji="1" lang="de-DE" sz="2400" b="0" kern="0" dirty="0" err="1" smtClean="0">
                <a:solidFill>
                  <a:srgbClr val="0000CC"/>
                </a:solidFill>
                <a:latin typeface="Calibri" pitchFamily="34" charset="0"/>
              </a:rPr>
              <a:t>constant</a:t>
            </a:r>
            <a:r>
              <a:rPr kumimoji="1" lang="de-DE" sz="2400" b="0" kern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de-DE" sz="2400" kern="0" dirty="0" smtClean="0">
                <a:solidFill>
                  <a:srgbClr val="FFC000"/>
                </a:solidFill>
                <a:latin typeface="Calibri" pitchFamily="34" charset="0"/>
              </a:rPr>
              <a:t>ħ</a:t>
            </a:r>
          </a:p>
          <a:p>
            <a:pPr marL="800100" lvl="1" indent="-342900">
              <a:buFont typeface="Calibri" pitchFamily="34" charset="0"/>
              <a:buChar char="⁻"/>
            </a:pPr>
            <a:r>
              <a:rPr kumimoji="1" lang="de-DE" sz="2400" b="0" kern="0" dirty="0" err="1" smtClean="0">
                <a:solidFill>
                  <a:srgbClr val="0000CC"/>
                </a:solidFill>
                <a:latin typeface="Calibri" pitchFamily="34" charset="0"/>
              </a:rPr>
              <a:t>Acceleration</a:t>
            </a:r>
            <a:r>
              <a:rPr kumimoji="1" lang="de-DE" sz="2400" b="0" kern="0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kumimoji="1" lang="de-DE" sz="2400" b="0" kern="0" dirty="0" err="1" smtClean="0">
                <a:solidFill>
                  <a:srgbClr val="0000CC"/>
                </a:solidFill>
                <a:latin typeface="Calibri" pitchFamily="34" charset="0"/>
              </a:rPr>
              <a:t>of</a:t>
            </a:r>
            <a:r>
              <a:rPr kumimoji="1" lang="de-DE" sz="2400" b="0" kern="0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kumimoji="1" lang="de-DE" sz="2400" b="0" kern="0" dirty="0" err="1" smtClean="0">
                <a:solidFill>
                  <a:srgbClr val="0000CC"/>
                </a:solidFill>
                <a:latin typeface="Calibri" pitchFamily="34" charset="0"/>
              </a:rPr>
              <a:t>earth</a:t>
            </a:r>
            <a:r>
              <a:rPr kumimoji="1" lang="de-DE" sz="2400" b="0" kern="0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kumimoji="1" lang="de-DE" sz="2400" kern="0" dirty="0" smtClean="0">
                <a:solidFill>
                  <a:srgbClr val="FFC000"/>
                </a:solidFill>
                <a:latin typeface="Calibri" pitchFamily="34" charset="0"/>
              </a:rPr>
              <a:t>g</a:t>
            </a:r>
          </a:p>
          <a:p>
            <a:pPr marL="800100" lvl="1" indent="-342900">
              <a:buFont typeface="Calibri" pitchFamily="34" charset="0"/>
              <a:buChar char="⁻"/>
            </a:pPr>
            <a:r>
              <a:rPr kumimoji="1" lang="de-DE" sz="2400" b="0" kern="0" dirty="0" smtClean="0">
                <a:solidFill>
                  <a:srgbClr val="0000CC"/>
                </a:solidFill>
                <a:latin typeface="Calibri" pitchFamily="34" charset="0"/>
              </a:rPr>
              <a:t>  </a:t>
            </a:r>
            <a:endParaRPr lang="de-DE" sz="2400" b="0" baseline="-25000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>
          <a:xfrm>
            <a:off x="-1" y="908720"/>
            <a:ext cx="5220073" cy="1875631"/>
          </a:xfrm>
        </p:spPr>
        <p:txBody>
          <a:bodyPr/>
          <a:lstStyle/>
          <a:p>
            <a:r>
              <a:rPr lang="de-DE" sz="2800" b="0" dirty="0" err="1">
                <a:solidFill>
                  <a:srgbClr val="0000CC"/>
                </a:solidFill>
              </a:rPr>
              <a:t>Based</a:t>
            </a:r>
            <a:r>
              <a:rPr lang="de-DE" sz="2800" b="0" dirty="0">
                <a:solidFill>
                  <a:srgbClr val="0000CC"/>
                </a:solidFill>
              </a:rPr>
              <a:t> on </a:t>
            </a:r>
            <a:r>
              <a:rPr lang="de-DE" sz="2800" b="0" dirty="0" smtClean="0">
                <a:solidFill>
                  <a:srgbClr val="0000CC"/>
                </a:solidFill>
              </a:rPr>
              <a:t>2 </a:t>
            </a:r>
            <a:r>
              <a:rPr lang="de-DE" sz="2800" b="0" dirty="0" err="1" smtClean="0">
                <a:solidFill>
                  <a:srgbClr val="0000CC"/>
                </a:solidFill>
              </a:rPr>
              <a:t>natural</a:t>
            </a:r>
            <a:r>
              <a:rPr lang="de-DE" sz="2800" b="0" dirty="0" smtClean="0">
                <a:solidFill>
                  <a:srgbClr val="0000CC"/>
                </a:solidFill>
              </a:rPr>
              <a:t> </a:t>
            </a:r>
            <a:r>
              <a:rPr lang="de-DE" sz="2800" b="0" dirty="0" err="1">
                <a:solidFill>
                  <a:srgbClr val="0000CC"/>
                </a:solidFill>
              </a:rPr>
              <a:t>constants</a:t>
            </a:r>
            <a:r>
              <a:rPr lang="de-DE" sz="2400" b="0" dirty="0">
                <a:solidFill>
                  <a:srgbClr val="0000CC"/>
                </a:solidFill>
              </a:rPr>
              <a:t>: </a:t>
            </a:r>
          </a:p>
          <a:p>
            <a:pPr marL="800100" lvl="1" indent="-342900">
              <a:buFont typeface="Calibri" pitchFamily="34" charset="0"/>
              <a:buChar char="⁻"/>
            </a:pPr>
            <a:r>
              <a:rPr lang="de-DE" sz="2400" b="0" dirty="0" err="1">
                <a:solidFill>
                  <a:srgbClr val="0000CC"/>
                </a:solidFill>
              </a:rPr>
              <a:t>Mass</a:t>
            </a:r>
            <a:r>
              <a:rPr lang="de-DE" sz="2400" b="0" dirty="0">
                <a:solidFill>
                  <a:srgbClr val="0000CC"/>
                </a:solidFill>
              </a:rPr>
              <a:t> </a:t>
            </a:r>
            <a:r>
              <a:rPr lang="de-DE" sz="2400" b="0" dirty="0" err="1">
                <a:solidFill>
                  <a:srgbClr val="0000CC"/>
                </a:solidFill>
              </a:rPr>
              <a:t>of</a:t>
            </a:r>
            <a:r>
              <a:rPr lang="de-DE" sz="2400" b="0" dirty="0">
                <a:solidFill>
                  <a:srgbClr val="0000CC"/>
                </a:solidFill>
              </a:rPr>
              <a:t> </a:t>
            </a:r>
            <a:r>
              <a:rPr lang="de-DE" sz="2400" b="0" dirty="0" err="1">
                <a:solidFill>
                  <a:srgbClr val="0000CC"/>
                </a:solidFill>
              </a:rPr>
              <a:t>the</a:t>
            </a:r>
            <a:r>
              <a:rPr lang="de-DE" sz="2400" b="0" dirty="0">
                <a:solidFill>
                  <a:srgbClr val="0000CC"/>
                </a:solidFill>
              </a:rPr>
              <a:t> </a:t>
            </a:r>
            <a:r>
              <a:rPr lang="de-DE" sz="2400" b="0" dirty="0" err="1">
                <a:solidFill>
                  <a:srgbClr val="0000CC"/>
                </a:solidFill>
              </a:rPr>
              <a:t>neutron</a:t>
            </a:r>
            <a:r>
              <a:rPr lang="de-DE" sz="2400" b="0" dirty="0">
                <a:solidFill>
                  <a:srgbClr val="0000CC"/>
                </a:solidFill>
              </a:rPr>
              <a:t> </a:t>
            </a:r>
            <a:r>
              <a:rPr lang="de-DE" sz="2400" i="1" dirty="0">
                <a:solidFill>
                  <a:srgbClr val="FFC000"/>
                </a:solidFill>
              </a:rPr>
              <a:t>m</a:t>
            </a:r>
          </a:p>
          <a:p>
            <a:pPr marL="800100" lvl="1" indent="-342900">
              <a:buFont typeface="Calibri" pitchFamily="34" charset="0"/>
              <a:buChar char="⁻"/>
            </a:pPr>
            <a:r>
              <a:rPr lang="de-DE" sz="2400" b="0" dirty="0">
                <a:solidFill>
                  <a:srgbClr val="0000CC"/>
                </a:solidFill>
              </a:rPr>
              <a:t>Planck </a:t>
            </a:r>
            <a:r>
              <a:rPr lang="de-DE" sz="2400" b="0" dirty="0" err="1">
                <a:solidFill>
                  <a:srgbClr val="0000CC"/>
                </a:solidFill>
              </a:rPr>
              <a:t>constant</a:t>
            </a:r>
            <a:r>
              <a:rPr lang="de-DE" sz="2400" b="0" dirty="0">
                <a:solidFill>
                  <a:srgbClr val="FF0000"/>
                </a:solidFill>
              </a:rPr>
              <a:t> </a:t>
            </a:r>
            <a:r>
              <a:rPr lang="de-DE" sz="2400" i="1" dirty="0">
                <a:solidFill>
                  <a:srgbClr val="FFC000"/>
                </a:solidFill>
              </a:rPr>
              <a:t>ħ</a:t>
            </a:r>
          </a:p>
          <a:p>
            <a:pPr marL="457200" lvl="1" indent="0">
              <a:buNone/>
            </a:pPr>
            <a:r>
              <a:rPr lang="de-DE" sz="2400" b="0" dirty="0" smtClean="0">
                <a:solidFill>
                  <a:srgbClr val="0000CC"/>
                </a:solidFill>
              </a:rPr>
              <a:t>Plus </a:t>
            </a:r>
            <a:r>
              <a:rPr lang="de-DE" sz="2400" b="0" dirty="0" err="1" smtClean="0">
                <a:solidFill>
                  <a:srgbClr val="0000CC"/>
                </a:solidFill>
              </a:rPr>
              <a:t>Acceleration</a:t>
            </a:r>
            <a:r>
              <a:rPr lang="de-DE" sz="2400" b="0" dirty="0" smtClean="0">
                <a:solidFill>
                  <a:srgbClr val="0000CC"/>
                </a:solidFill>
              </a:rPr>
              <a:t> </a:t>
            </a:r>
            <a:r>
              <a:rPr lang="de-DE" sz="2400" b="0" dirty="0" err="1">
                <a:solidFill>
                  <a:srgbClr val="0000CC"/>
                </a:solidFill>
              </a:rPr>
              <a:t>of</a:t>
            </a:r>
            <a:r>
              <a:rPr lang="de-DE" sz="2400" b="0" dirty="0">
                <a:solidFill>
                  <a:srgbClr val="0000CC"/>
                </a:solidFill>
              </a:rPr>
              <a:t> </a:t>
            </a:r>
            <a:r>
              <a:rPr lang="de-DE" sz="2400" b="0" dirty="0" err="1">
                <a:solidFill>
                  <a:srgbClr val="0000CC"/>
                </a:solidFill>
              </a:rPr>
              <a:t>earth</a:t>
            </a:r>
            <a:r>
              <a:rPr lang="de-DE" sz="2400" b="0" dirty="0">
                <a:solidFill>
                  <a:srgbClr val="0000CC"/>
                </a:solidFill>
              </a:rPr>
              <a:t> </a:t>
            </a:r>
            <a:r>
              <a:rPr lang="de-DE" sz="2400" i="1" dirty="0">
                <a:solidFill>
                  <a:srgbClr val="FFC000"/>
                </a:solidFill>
              </a:rPr>
              <a:t>g</a:t>
            </a:r>
          </a:p>
          <a:p>
            <a:pPr marL="457200" lvl="1" indent="0">
              <a:buNone/>
            </a:pPr>
            <a:endParaRPr lang="de-DE" sz="2400" b="0" baseline="-25000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973" y="5281265"/>
            <a:ext cx="3436590" cy="151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354727"/>
              </p:ext>
            </p:extLst>
          </p:nvPr>
        </p:nvGraphicFramePr>
        <p:xfrm>
          <a:off x="4716016" y="929811"/>
          <a:ext cx="2664296" cy="117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29" name="Formel" r:id="rId9" imgW="1168400" imgH="508000" progId="Equation.3">
                  <p:embed/>
                </p:oleObj>
              </mc:Choice>
              <mc:Fallback>
                <p:oleObj name="Formel" r:id="rId9" imgW="1168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929811"/>
                        <a:ext cx="2664296" cy="11767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5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nto1">
  <a:themeElements>
    <a:clrScheme name="">
      <a:dk1>
        <a:srgbClr val="000066"/>
      </a:dk1>
      <a:lt1>
        <a:srgbClr val="FFFFFF"/>
      </a:lt1>
      <a:dk2>
        <a:srgbClr val="99FFCC"/>
      </a:dk2>
      <a:lt2>
        <a:srgbClr val="FFFFFF"/>
      </a:lt2>
      <a:accent1>
        <a:srgbClr val="000099"/>
      </a:accent1>
      <a:accent2>
        <a:srgbClr val="0066FF"/>
      </a:accent2>
      <a:accent3>
        <a:srgbClr val="CAFFE2"/>
      </a:accent3>
      <a:accent4>
        <a:srgbClr val="DADADA"/>
      </a:accent4>
      <a:accent5>
        <a:srgbClr val="AAAACA"/>
      </a:accent5>
      <a:accent6>
        <a:srgbClr val="005CE7"/>
      </a:accent6>
      <a:hlink>
        <a:srgbClr val="66FFFF"/>
      </a:hlink>
      <a:folHlink>
        <a:srgbClr val="0066FF"/>
      </a:folHlink>
    </a:clrScheme>
    <a:fontScheme name="trento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rgbClr val="F9230D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rgbClr val="F9230D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lnDef>
  </a:objectDefaults>
  <a:extraClrSchemeLst>
    <a:extraClrScheme>
      <a:clrScheme name="trento1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to1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to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trento1">
  <a:themeElements>
    <a:clrScheme name="">
      <a:dk1>
        <a:srgbClr val="000066"/>
      </a:dk1>
      <a:lt1>
        <a:srgbClr val="FFFFFF"/>
      </a:lt1>
      <a:dk2>
        <a:srgbClr val="99FFCC"/>
      </a:dk2>
      <a:lt2>
        <a:srgbClr val="FFFFFF"/>
      </a:lt2>
      <a:accent1>
        <a:srgbClr val="000099"/>
      </a:accent1>
      <a:accent2>
        <a:srgbClr val="0066FF"/>
      </a:accent2>
      <a:accent3>
        <a:srgbClr val="CAFFE2"/>
      </a:accent3>
      <a:accent4>
        <a:srgbClr val="DADADA"/>
      </a:accent4>
      <a:accent5>
        <a:srgbClr val="AAAACA"/>
      </a:accent5>
      <a:accent6>
        <a:srgbClr val="005CE7"/>
      </a:accent6>
      <a:hlink>
        <a:srgbClr val="66FFFF"/>
      </a:hlink>
      <a:folHlink>
        <a:srgbClr val="0066FF"/>
      </a:folHlink>
    </a:clrScheme>
    <a:fontScheme name="trento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rgbClr val="F9230D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rgbClr val="F9230D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lnDef>
  </a:objectDefaults>
  <a:extraClrSchemeLst>
    <a:extraClrScheme>
      <a:clrScheme name="trento1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to1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to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trento1">
  <a:themeElements>
    <a:clrScheme name="">
      <a:dk1>
        <a:srgbClr val="000066"/>
      </a:dk1>
      <a:lt1>
        <a:srgbClr val="FFFFFF"/>
      </a:lt1>
      <a:dk2>
        <a:srgbClr val="99FFCC"/>
      </a:dk2>
      <a:lt2>
        <a:srgbClr val="FFFFFF"/>
      </a:lt2>
      <a:accent1>
        <a:srgbClr val="000099"/>
      </a:accent1>
      <a:accent2>
        <a:srgbClr val="0066FF"/>
      </a:accent2>
      <a:accent3>
        <a:srgbClr val="CAFFE2"/>
      </a:accent3>
      <a:accent4>
        <a:srgbClr val="DADADA"/>
      </a:accent4>
      <a:accent5>
        <a:srgbClr val="AAAACA"/>
      </a:accent5>
      <a:accent6>
        <a:srgbClr val="005CE7"/>
      </a:accent6>
      <a:hlink>
        <a:srgbClr val="66FFFF"/>
      </a:hlink>
      <a:folHlink>
        <a:srgbClr val="0066FF"/>
      </a:folHlink>
    </a:clrScheme>
    <a:fontScheme name="trento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rgbClr val="F9230D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rgbClr val="F9230D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lnDef>
  </a:objectDefaults>
  <a:extraClrSchemeLst>
    <a:extraClrScheme>
      <a:clrScheme name="trento1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to1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to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trento1">
  <a:themeElements>
    <a:clrScheme name="">
      <a:dk1>
        <a:srgbClr val="000066"/>
      </a:dk1>
      <a:lt1>
        <a:srgbClr val="FFFFFF"/>
      </a:lt1>
      <a:dk2>
        <a:srgbClr val="99FFCC"/>
      </a:dk2>
      <a:lt2>
        <a:srgbClr val="FFFFFF"/>
      </a:lt2>
      <a:accent1>
        <a:srgbClr val="000099"/>
      </a:accent1>
      <a:accent2>
        <a:srgbClr val="0066FF"/>
      </a:accent2>
      <a:accent3>
        <a:srgbClr val="CAFFE2"/>
      </a:accent3>
      <a:accent4>
        <a:srgbClr val="DADADA"/>
      </a:accent4>
      <a:accent5>
        <a:srgbClr val="AAAACA"/>
      </a:accent5>
      <a:accent6>
        <a:srgbClr val="005CE7"/>
      </a:accent6>
      <a:hlink>
        <a:srgbClr val="66FFFF"/>
      </a:hlink>
      <a:folHlink>
        <a:srgbClr val="0066FF"/>
      </a:folHlink>
    </a:clrScheme>
    <a:fontScheme name="trento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rgbClr val="F9230D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rgbClr val="F9230D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lnDef>
  </a:objectDefaults>
  <a:extraClrSchemeLst>
    <a:extraClrScheme>
      <a:clrScheme name="trento1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to1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to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Cooper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7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TUM Neue Helvetica 55 Regular" pitchFamily="34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trento1">
  <a:themeElements>
    <a:clrScheme name="">
      <a:dk1>
        <a:srgbClr val="000066"/>
      </a:dk1>
      <a:lt1>
        <a:srgbClr val="FFFFFF"/>
      </a:lt1>
      <a:dk2>
        <a:srgbClr val="99FFCC"/>
      </a:dk2>
      <a:lt2>
        <a:srgbClr val="FFFFFF"/>
      </a:lt2>
      <a:accent1>
        <a:srgbClr val="000099"/>
      </a:accent1>
      <a:accent2>
        <a:srgbClr val="0066FF"/>
      </a:accent2>
      <a:accent3>
        <a:srgbClr val="CAFFE2"/>
      </a:accent3>
      <a:accent4>
        <a:srgbClr val="DADADA"/>
      </a:accent4>
      <a:accent5>
        <a:srgbClr val="AAAACA"/>
      </a:accent5>
      <a:accent6>
        <a:srgbClr val="005CE7"/>
      </a:accent6>
      <a:hlink>
        <a:srgbClr val="66FFFF"/>
      </a:hlink>
      <a:folHlink>
        <a:srgbClr val="0066FF"/>
      </a:folHlink>
    </a:clrScheme>
    <a:fontScheme name="trento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rgbClr val="F9230D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rgbClr val="F9230D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lnDef>
  </a:objectDefaults>
  <a:extraClrSchemeLst>
    <a:extraClrScheme>
      <a:clrScheme name="trento1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to1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to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rento1">
  <a:themeElements>
    <a:clrScheme name="">
      <a:dk1>
        <a:srgbClr val="000066"/>
      </a:dk1>
      <a:lt1>
        <a:srgbClr val="FFFFFF"/>
      </a:lt1>
      <a:dk2>
        <a:srgbClr val="99FFCC"/>
      </a:dk2>
      <a:lt2>
        <a:srgbClr val="FFFFFF"/>
      </a:lt2>
      <a:accent1>
        <a:srgbClr val="000099"/>
      </a:accent1>
      <a:accent2>
        <a:srgbClr val="0066FF"/>
      </a:accent2>
      <a:accent3>
        <a:srgbClr val="CAFFE2"/>
      </a:accent3>
      <a:accent4>
        <a:srgbClr val="DADADA"/>
      </a:accent4>
      <a:accent5>
        <a:srgbClr val="AAAACA"/>
      </a:accent5>
      <a:accent6>
        <a:srgbClr val="005CE7"/>
      </a:accent6>
      <a:hlink>
        <a:srgbClr val="66FFFF"/>
      </a:hlink>
      <a:folHlink>
        <a:srgbClr val="0066FF"/>
      </a:folHlink>
    </a:clrScheme>
    <a:fontScheme name="trento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rgbClr val="F9230D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rgbClr val="F9230D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lnDef>
  </a:objectDefaults>
  <a:extraClrSchemeLst>
    <a:extraClrScheme>
      <a:clrScheme name="trento1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to1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to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trento1">
  <a:themeElements>
    <a:clrScheme name="">
      <a:dk1>
        <a:srgbClr val="000066"/>
      </a:dk1>
      <a:lt1>
        <a:srgbClr val="FFFFFF"/>
      </a:lt1>
      <a:dk2>
        <a:srgbClr val="99FFCC"/>
      </a:dk2>
      <a:lt2>
        <a:srgbClr val="FFFFFF"/>
      </a:lt2>
      <a:accent1>
        <a:srgbClr val="000099"/>
      </a:accent1>
      <a:accent2>
        <a:srgbClr val="0066FF"/>
      </a:accent2>
      <a:accent3>
        <a:srgbClr val="CAFFE2"/>
      </a:accent3>
      <a:accent4>
        <a:srgbClr val="DADADA"/>
      </a:accent4>
      <a:accent5>
        <a:srgbClr val="AAAACA"/>
      </a:accent5>
      <a:accent6>
        <a:srgbClr val="005CE7"/>
      </a:accent6>
      <a:hlink>
        <a:srgbClr val="66FFFF"/>
      </a:hlink>
      <a:folHlink>
        <a:srgbClr val="0066FF"/>
      </a:folHlink>
    </a:clrScheme>
    <a:fontScheme name="trento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rgbClr val="F9230D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rgbClr val="F9230D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lnDef>
  </a:objectDefaults>
  <a:extraClrSchemeLst>
    <a:extraClrScheme>
      <a:clrScheme name="trento1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to1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to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trento1">
  <a:themeElements>
    <a:clrScheme name="">
      <a:dk1>
        <a:srgbClr val="000066"/>
      </a:dk1>
      <a:lt1>
        <a:srgbClr val="FFFFFF"/>
      </a:lt1>
      <a:dk2>
        <a:srgbClr val="99FFCC"/>
      </a:dk2>
      <a:lt2>
        <a:srgbClr val="FFFFFF"/>
      </a:lt2>
      <a:accent1>
        <a:srgbClr val="000099"/>
      </a:accent1>
      <a:accent2>
        <a:srgbClr val="0066FF"/>
      </a:accent2>
      <a:accent3>
        <a:srgbClr val="CAFFE2"/>
      </a:accent3>
      <a:accent4>
        <a:srgbClr val="DADADA"/>
      </a:accent4>
      <a:accent5>
        <a:srgbClr val="AAAACA"/>
      </a:accent5>
      <a:accent6>
        <a:srgbClr val="005CE7"/>
      </a:accent6>
      <a:hlink>
        <a:srgbClr val="66FFFF"/>
      </a:hlink>
      <a:folHlink>
        <a:srgbClr val="0066FF"/>
      </a:folHlink>
    </a:clrScheme>
    <a:fontScheme name="trento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rgbClr val="F9230D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rgbClr val="F9230D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lnDef>
  </a:objectDefaults>
  <a:extraClrSchemeLst>
    <a:extraClrScheme>
      <a:clrScheme name="trento1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to1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to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1867</Words>
  <Application>Microsoft Office PowerPoint</Application>
  <PresentationFormat>Presentazione su schermo (4:3)</PresentationFormat>
  <Paragraphs>438</Paragraphs>
  <Slides>34</Slides>
  <Notes>30</Notes>
  <HiddenSlides>2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12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34</vt:i4>
      </vt:variant>
    </vt:vector>
  </HeadingPairs>
  <TitlesOfParts>
    <vt:vector size="61" baseType="lpstr">
      <vt:lpstr>Arial</vt:lpstr>
      <vt:lpstr>Monotype Sorts</vt:lpstr>
      <vt:lpstr>Symbol</vt:lpstr>
      <vt:lpstr>Calibri</vt:lpstr>
      <vt:lpstr>Times</vt:lpstr>
      <vt:lpstr>AdLib BT</vt:lpstr>
      <vt:lpstr>TUM Neue Helvetica 55 Regular</vt:lpstr>
      <vt:lpstr>Comic Sans MS</vt:lpstr>
      <vt:lpstr>Cooper Black</vt:lpstr>
      <vt:lpstr>Arial Unicode MS</vt:lpstr>
      <vt:lpstr>Arial Rounded MT Bold</vt:lpstr>
      <vt:lpstr>Times New Roman</vt:lpstr>
      <vt:lpstr>trento1</vt:lpstr>
      <vt:lpstr>Office Theme</vt:lpstr>
      <vt:lpstr>1_Office Theme</vt:lpstr>
      <vt:lpstr>1_Benutzerdefiniertes Design</vt:lpstr>
      <vt:lpstr>2_Office Theme</vt:lpstr>
      <vt:lpstr>4_trento1</vt:lpstr>
      <vt:lpstr>2_trento1</vt:lpstr>
      <vt:lpstr>9_trento1</vt:lpstr>
      <vt:lpstr>6_trento1</vt:lpstr>
      <vt:lpstr>7_trento1</vt:lpstr>
      <vt:lpstr>8_trento1</vt:lpstr>
      <vt:lpstr>11_trento1</vt:lpstr>
      <vt:lpstr>Equation</vt:lpstr>
      <vt:lpstr>Formel</vt:lpstr>
      <vt:lpstr>Image</vt:lpstr>
      <vt:lpstr>   High Precision Experiments  with Cold and Ultra-Cold Neutrons     </vt:lpstr>
      <vt:lpstr>Show Case I:  Test of Gravitation at Short Distances with Quantum Interference</vt:lpstr>
      <vt:lpstr>Presentazione standard di PowerPoint</vt:lpstr>
      <vt:lpstr>Key Technique: Gravity Resonance Spectroscopy </vt:lpstr>
      <vt:lpstr>Quantum Bounce</vt:lpstr>
      <vt:lpstr>Gravity and Quantum Mechanics</vt:lpstr>
      <vt:lpstr>Rabi-Gravity-Spectroscopy </vt:lpstr>
      <vt:lpstr>Outline</vt:lpstr>
      <vt:lpstr>Frequency Reference for Gravitation </vt:lpstr>
      <vt:lpstr>Neutrons test Newton</vt:lpstr>
      <vt:lpstr>Discoveries: the dark universe</vt:lpstr>
      <vt:lpstr>Cosmological Parameters</vt:lpstr>
      <vt:lpstr>Neutrons test Newton</vt:lpstr>
      <vt:lpstr>Dark Energy – Scalar Fields</vt:lpstr>
      <vt:lpstr>qBounce and Chameleons</vt:lpstr>
      <vt:lpstr>Applications II:  Strongly coupled chameleons</vt:lpstr>
      <vt:lpstr>Dark Energy – Scalar Fields</vt:lpstr>
      <vt:lpstr>Limits on Axions</vt:lpstr>
      <vt:lpstr>AXION: PDG Exclusion Ranges</vt:lpstr>
      <vt:lpstr>PDG Exclusion Ranges on Axion masses</vt:lpstr>
      <vt:lpstr>Applications I:  Spin-dependant short-ranged interactions</vt:lpstr>
      <vt:lpstr> Casimir Force</vt:lpstr>
      <vt:lpstr>Priority Programme 1491</vt:lpstr>
      <vt:lpstr>Presentazione standard di PowerPoint</vt:lpstr>
      <vt:lpstr>Neutron Alphabet deciphers the SM</vt:lpstr>
      <vt:lpstr>Grand Challenges II for ESS</vt:lpstr>
      <vt:lpstr>Recent Results: PERKEO Collaboration</vt:lpstr>
      <vt:lpstr>a bit history: l from neutron b-decay</vt:lpstr>
      <vt:lpstr>Close to Publication</vt:lpstr>
      <vt:lpstr>Presentazione standard di PowerPoint</vt:lpstr>
      <vt:lpstr>Presentazione standard di PowerPoint</vt:lpstr>
      <vt:lpstr>Presentazione standard di PowerPoint</vt:lpstr>
      <vt:lpstr>qBounce Summary</vt:lpstr>
      <vt:lpstr>Reserva</vt:lpstr>
    </vt:vector>
  </TitlesOfParts>
  <Company>Uni Heidelberg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Physics with Neutrons</dc:title>
  <dc:subject>Neutronenphysik</dc:subject>
  <dc:creator>Physikalisches Institut</dc:creator>
  <cp:lastModifiedBy>tecno</cp:lastModifiedBy>
  <cp:revision>1199</cp:revision>
  <cp:lastPrinted>2013-06-02T22:59:39Z</cp:lastPrinted>
  <dcterms:created xsi:type="dcterms:W3CDTF">2008-03-26T11:47:59Z</dcterms:created>
  <dcterms:modified xsi:type="dcterms:W3CDTF">2013-06-04T06:15:57Z</dcterms:modified>
  <cp:category>Workshop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C:\2000\WS00_01</vt:lpwstr>
  </property>
</Properties>
</file>