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96" r:id="rId5"/>
    <p:sldId id="261" r:id="rId6"/>
    <p:sldId id="292" r:id="rId7"/>
    <p:sldId id="266" r:id="rId8"/>
    <p:sldId id="262" r:id="rId9"/>
    <p:sldId id="273" r:id="rId10"/>
    <p:sldId id="297" r:id="rId11"/>
    <p:sldId id="298" r:id="rId12"/>
    <p:sldId id="300" r:id="rId13"/>
    <p:sldId id="301" r:id="rId14"/>
    <p:sldId id="268" r:id="rId15"/>
    <p:sldId id="274" r:id="rId16"/>
    <p:sldId id="293" r:id="rId17"/>
    <p:sldId id="275" r:id="rId18"/>
    <p:sldId id="276" r:id="rId19"/>
    <p:sldId id="277" r:id="rId20"/>
    <p:sldId id="269" r:id="rId21"/>
    <p:sldId id="284" r:id="rId22"/>
    <p:sldId id="285" r:id="rId23"/>
    <p:sldId id="270" r:id="rId24"/>
    <p:sldId id="302" r:id="rId25"/>
    <p:sldId id="304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9794F4AB-4348-42A6-9CCE-0A6FF153424C}">
          <p14:sldIdLst>
            <p14:sldId id="256"/>
          </p14:sldIdLst>
        </p14:section>
        <p14:section name="Motivation" id="{8F8E5D77-EE8D-4C9D-BEB4-31B5877FBC5A}">
          <p14:sldIdLst>
            <p14:sldId id="259"/>
            <p14:sldId id="260"/>
            <p14:sldId id="296"/>
            <p14:sldId id="261"/>
            <p14:sldId id="292"/>
            <p14:sldId id="266"/>
          </p14:sldIdLst>
        </p14:section>
        <p14:section name="Experimental Facility" id="{3E43BF83-1415-4C60-BB9D-E8A6B15B2019}">
          <p14:sldIdLst>
            <p14:sldId id="262"/>
            <p14:sldId id="273"/>
            <p14:sldId id="297"/>
            <p14:sldId id="298"/>
            <p14:sldId id="300"/>
            <p14:sldId id="301"/>
            <p14:sldId id="268"/>
          </p14:sldIdLst>
        </p14:section>
        <p14:section name="Experimental Results" id="{3812A11E-06E4-4068-A61E-204041E31FCA}">
          <p14:sldIdLst>
            <p14:sldId id="274"/>
            <p14:sldId id="293"/>
            <p14:sldId id="275"/>
            <p14:sldId id="276"/>
            <p14:sldId id="277"/>
            <p14:sldId id="269"/>
            <p14:sldId id="284"/>
            <p14:sldId id="285"/>
            <p14:sldId id="270"/>
            <p14:sldId id="302"/>
            <p14:sldId id="304"/>
          </p14:sldIdLst>
        </p14:section>
        <p14:section name="Conclusion" id="{A832FE6B-C828-40C7-B245-C89558535D03}">
          <p14:sldIdLst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579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06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367C3-AA92-402C-A7AF-47A5A0A9699C}" type="datetimeFigureOut">
              <a:rPr lang="en-CA" smtClean="0"/>
              <a:t>03/06/2013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FFA70-73A7-474B-ADDC-2381827E9331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32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Thank you to organisers for</a:t>
            </a:r>
            <a:r>
              <a:rPr lang="en-CA" baseline="0" dirty="0" smtClean="0"/>
              <a:t> allowing me to speak about a series of recent experiments performed at the ISAC facility at TRIUMF. The study of </a:t>
            </a:r>
            <a:r>
              <a:rPr lang="en-CA" baseline="0" dirty="0" err="1" smtClean="0"/>
              <a:t>superallowed</a:t>
            </a:r>
            <a:r>
              <a:rPr lang="en-CA" baseline="0" dirty="0" smtClean="0"/>
              <a:t> Fermi beta emitters provide demanding, and fundamental, tests of the standard model.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74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Using the gas</a:t>
            </a:r>
            <a:r>
              <a:rPr lang="en-CA" baseline="0" dirty="0" smtClean="0"/>
              <a:t> counter, 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42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Error associated with Delta C correction (model/theory dependent) is usually the difference between the world average Ft values.</a:t>
            </a:r>
            <a:r>
              <a:rPr lang="en-CA" baseline="0" dirty="0" smtClean="0"/>
              <a:t> After the high-precision 26Al measurements,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814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Each method has its own advantages and disadvantages.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54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Molecular</a:t>
            </a:r>
            <a:r>
              <a:rPr lang="en-CA" baseline="0" dirty="0" smtClean="0"/>
              <a:t> carbon-monoxide. Similar to 26Al. 2612keV gamma ray we gated on as well as a sample beta spectra.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707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You can see the stark advantages</a:t>
            </a:r>
            <a:r>
              <a:rPr lang="en-CA" baseline="0" dirty="0" smtClean="0"/>
              <a:t> each detection method carries. Gamma = decay selectivity, Beta = higher statistics.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928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Agree with each other. Follow-up in August will rival the</a:t>
            </a:r>
            <a:r>
              <a:rPr lang="en-CA" baseline="0" dirty="0" smtClean="0"/>
              <a:t> world average error. Helps set limits of scalar interactions.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668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Also used gamma ray counting technique</a:t>
            </a:r>
            <a:r>
              <a:rPr lang="en-CA" baseline="0" dirty="0" smtClean="0"/>
              <a:t> to measure 18Ne half-life and improve the precision of the half-life by a factor of 4.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176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Majority</a:t>
            </a:r>
            <a:r>
              <a:rPr lang="en-CA" baseline="0" dirty="0" smtClean="0"/>
              <a:t> (&gt;99%) of beta decay intensity goes to ground state, but it is the &lt;1% we must accurately measure.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262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Parts per million transitions!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013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Ppm transitions!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9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(for </a:t>
            </a:r>
            <a:r>
              <a:rPr lang="en-CA" dirty="0" err="1" smtClean="0"/>
              <a:t>superallowed</a:t>
            </a:r>
            <a:r>
              <a:rPr lang="en-CA" dirty="0" smtClean="0"/>
              <a:t>) g -&gt; </a:t>
            </a:r>
            <a:r>
              <a:rPr lang="en-CA" dirty="0" err="1" smtClean="0"/>
              <a:t>Gv</a:t>
            </a:r>
            <a:r>
              <a:rPr lang="en-CA" dirty="0" smtClean="0"/>
              <a:t>, the vector coupling constant, so RHS is a collection of constants (under</a:t>
            </a:r>
            <a:r>
              <a:rPr lang="en-CA" baseline="0" dirty="0" smtClean="0"/>
              <a:t> CVC hypothesis)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344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60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10160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10160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10160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10160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46FEBDC-ACD0-4930-B50D-42FD44751E89}" type="slidenum">
              <a:rPr lang="en-US" sz="1300" b="0">
                <a:latin typeface="Arial" panose="020B0604020202020204" pitchFamily="34" charset="0"/>
              </a:rPr>
              <a:pPr/>
              <a:t>24</a:t>
            </a:fld>
            <a:endParaRPr lang="en-US" sz="1300" b="0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801" tIns="49904" rIns="99801" bIns="49904"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Also</a:t>
            </a:r>
            <a:r>
              <a:rPr lang="en-US" baseline="0" dirty="0" smtClean="0">
                <a:latin typeface="Arial" panose="020B0604020202020204" pitchFamily="34" charset="0"/>
              </a:rPr>
              <a:t> located in the ISAC hall is TITAN, a penning trap used for high-precision mass measurements, the final experimental quantity required for measuring </a:t>
            </a:r>
            <a:r>
              <a:rPr lang="en-US" baseline="0" dirty="0" err="1" smtClean="0">
                <a:latin typeface="Arial" panose="020B0604020202020204" pitchFamily="34" charset="0"/>
              </a:rPr>
              <a:t>ft</a:t>
            </a:r>
            <a:r>
              <a:rPr lang="en-US" baseline="0" dirty="0" smtClean="0">
                <a:latin typeface="Arial" panose="020B0604020202020204" pitchFamily="34" charset="0"/>
              </a:rPr>
              <a:t> values.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04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 overview of the</a:t>
            </a:r>
            <a:r>
              <a:rPr lang="en-CA" baseline="0" dirty="0" smtClean="0"/>
              <a:t> impact of ISAC on the study of </a:t>
            </a:r>
            <a:r>
              <a:rPr lang="en-CA" baseline="0" dirty="0" err="1" smtClean="0"/>
              <a:t>superallowed</a:t>
            </a:r>
            <a:r>
              <a:rPr lang="en-CA" baseline="0" dirty="0" smtClean="0"/>
              <a:t> Fermi beta emitters. Included are an array of half-life, branching ratio, and Q-value measurements, and several more are expected to occur before the end of the year (10C/14O).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191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26Al : Also raises</a:t>
            </a:r>
            <a:r>
              <a:rPr lang="en-CA" baseline="0" dirty="0" smtClean="0"/>
              <a:t> questions to the uncertainties we assign to these model independent corrections (delta C)</a:t>
            </a:r>
          </a:p>
          <a:p>
            <a:r>
              <a:rPr lang="en-CA" baseline="0" dirty="0" smtClean="0"/>
              <a:t>74Rb : pushing tests of CVC to high Z (largest corrections)</a:t>
            </a:r>
          </a:p>
          <a:p>
            <a:r>
              <a:rPr lang="en-CA" baseline="0" dirty="0" smtClean="0"/>
              <a:t>14O : setting limits on scalar currents in the Weak interaction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10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Spans 20 orders of magnitude (logarithmic</a:t>
            </a:r>
            <a:r>
              <a:rPr lang="en-CA" baseline="0" dirty="0" smtClean="0"/>
              <a:t> plot). </a:t>
            </a:r>
            <a:r>
              <a:rPr lang="en-CA" baseline="0" dirty="0" err="1" smtClean="0"/>
              <a:t>Superallowed</a:t>
            </a:r>
            <a:r>
              <a:rPr lang="en-CA" baseline="0" dirty="0" smtClean="0"/>
              <a:t> are constant.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4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perfect,</a:t>
            </a:r>
            <a:r>
              <a:rPr lang="en-CA" baseline="0" dirty="0" smtClean="0"/>
              <a:t> but we don’t expect that (</a:t>
            </a:r>
            <a:r>
              <a:rPr lang="en-CA" baseline="0" dirty="0" err="1" smtClean="0"/>
              <a:t>isospin</a:t>
            </a:r>
            <a:r>
              <a:rPr lang="en-CA" baseline="0" dirty="0" smtClean="0"/>
              <a:t> not a perfect symmetry)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925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Delta C depends strongly on model and provides (additional) motivation for precision measurement</a:t>
            </a:r>
            <a:r>
              <a:rPr lang="en-CA" baseline="0" dirty="0" smtClean="0"/>
              <a:t> (differentiate between and provide uncertainty to theory).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695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Study many</a:t>
            </a:r>
            <a:r>
              <a:rPr lang="en-CA" baseline="0" dirty="0" smtClean="0"/>
              <a:t> nuclei, span across large range of Z.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07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Scalar currents are an additional motivation for precision measurements, especially the lightest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superallowed</a:t>
            </a:r>
            <a:r>
              <a:rPr lang="en-CA" baseline="0" dirty="0" smtClean="0"/>
              <a:t> emitters (as they are the most sensitive).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68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Canada’s National Particle and Nuclear Physics Laboratory in Vancouver BC. ISOL facility.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90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Beta counting</a:t>
            </a:r>
            <a:r>
              <a:rPr lang="en-CA" baseline="0" dirty="0" smtClean="0"/>
              <a:t> experiments.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FFA70-73A7-474B-ADDC-2381827E933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67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676" y="1441524"/>
            <a:ext cx="11782096" cy="174591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cap="none" dirty="0" smtClean="0"/>
              <a:t>High-Precision Half-Life and Branching Ratio Measurements for </a:t>
            </a:r>
            <a:r>
              <a:rPr lang="en-CA" sz="4800" cap="none" dirty="0" err="1" smtClean="0"/>
              <a:t>Superallowed</a:t>
            </a:r>
            <a:r>
              <a:rPr lang="en-CA" sz="4800" cap="none" dirty="0" smtClean="0"/>
              <a:t> Fermi </a:t>
            </a:r>
            <a:r>
              <a:rPr lang="el-GR" sz="4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sz="4800" cap="none" dirty="0" smtClean="0"/>
              <a:t> Emitters at TRIUMF–ISAC</a:t>
            </a:r>
            <a:endParaRPr lang="en-CA" sz="4800" cap="non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09769" y="4112594"/>
            <a:ext cx="5572462" cy="1423894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Alex </a:t>
            </a:r>
            <a:r>
              <a:rPr lang="en-CA" dirty="0" err="1" smtClean="0"/>
              <a:t>Laffoley</a:t>
            </a:r>
            <a:r>
              <a:rPr lang="en-CA" dirty="0" smtClean="0"/>
              <a:t> – University of Guelph</a:t>
            </a:r>
          </a:p>
          <a:p>
            <a:pPr algn="ctr"/>
            <a:r>
              <a:rPr lang="en-CA" dirty="0" smtClean="0"/>
              <a:t>International Nuclear Physics Conference</a:t>
            </a:r>
          </a:p>
          <a:p>
            <a:pPr algn="ctr"/>
            <a:r>
              <a:rPr lang="en-CA" dirty="0" smtClean="0"/>
              <a:t>June 2-6, 2013 – Florence</a:t>
            </a:r>
            <a:r>
              <a:rPr lang="en-CA" dirty="0"/>
              <a:t>, Italy</a:t>
            </a:r>
          </a:p>
        </p:txBody>
      </p:sp>
    </p:spTree>
    <p:extLst>
      <p:ext uri="{BB962C8B-B14F-4D97-AF65-F5344CB8AC3E}">
        <p14:creationId xmlns:p14="http://schemas.microsoft.com/office/powerpoint/2010/main" val="31304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ypicalrunf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3333" r="8788" b="5556"/>
          <a:stretch>
            <a:fillRect/>
          </a:stretch>
        </p:blipFill>
        <p:spPr bwMode="auto">
          <a:xfrm>
            <a:off x="4708393" y="1236805"/>
            <a:ext cx="7201980" cy="515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2692" y="3233640"/>
            <a:ext cx="4635701" cy="37680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 smtClean="0"/>
              <a:t>Implant 6-14 s</a:t>
            </a:r>
          </a:p>
          <a:p>
            <a:pPr marL="0" indent="0"/>
            <a:r>
              <a:rPr lang="en-US" dirty="0" smtClean="0"/>
              <a:t>Allow </a:t>
            </a:r>
            <a:r>
              <a:rPr lang="en-US" baseline="30000" dirty="0" smtClean="0"/>
              <a:t>26</a:t>
            </a:r>
            <a:r>
              <a:rPr lang="en-US" dirty="0" smtClean="0"/>
              <a:t>Na to decay 26-34 s</a:t>
            </a:r>
          </a:p>
          <a:p>
            <a:pPr marL="0" indent="0"/>
            <a:r>
              <a:rPr lang="en-US" dirty="0" smtClean="0"/>
              <a:t>Move tape to detector and count </a:t>
            </a:r>
            <a:r>
              <a:rPr lang="en-US" baseline="30000" dirty="0" smtClean="0"/>
              <a:t>26</a:t>
            </a:r>
            <a:r>
              <a:rPr lang="en-US" dirty="0" smtClean="0"/>
              <a:t>Al</a:t>
            </a:r>
            <a:r>
              <a:rPr lang="en-US" baseline="30000" dirty="0" smtClean="0"/>
              <a:t>m</a:t>
            </a:r>
            <a:r>
              <a:rPr lang="en-US" dirty="0" smtClean="0"/>
              <a:t> decays for ~20, 25, 30 half-lives, then repeat.</a:t>
            </a:r>
          </a:p>
          <a:p>
            <a:pPr marL="0" indent="0"/>
            <a:r>
              <a:rPr lang="en-US" dirty="0" smtClean="0"/>
              <a:t>Change detector voltage, discriminator setting, and swap fixed, </a:t>
            </a:r>
            <a:r>
              <a:rPr lang="en-US" dirty="0" err="1" smtClean="0"/>
              <a:t>nonextendable</a:t>
            </a:r>
            <a:r>
              <a:rPr lang="en-US" dirty="0" smtClean="0"/>
              <a:t> dead times between two MCS units to investigate systematic effects.</a:t>
            </a:r>
            <a:endParaRPr lang="en-CA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13484" y="1465624"/>
            <a:ext cx="3581400" cy="16002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200" baseline="30000" dirty="0"/>
              <a:t>26</a:t>
            </a:r>
            <a:r>
              <a:rPr lang="en-US" sz="2200" dirty="0"/>
              <a:t>Al</a:t>
            </a:r>
            <a:r>
              <a:rPr lang="en-US" sz="2200" baseline="30000" dirty="0"/>
              <a:t>m</a:t>
            </a:r>
            <a:r>
              <a:rPr lang="en-US" sz="2200" dirty="0"/>
              <a:t>: T</a:t>
            </a:r>
            <a:r>
              <a:rPr lang="en-US" sz="2200" baseline="-25000" dirty="0"/>
              <a:t>1/2</a:t>
            </a:r>
            <a:r>
              <a:rPr lang="en-US" sz="2200" dirty="0"/>
              <a:t> = 6.3465 s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200" baseline="30000" dirty="0"/>
              <a:t>26</a:t>
            </a:r>
            <a:r>
              <a:rPr lang="en-US" sz="2200" dirty="0"/>
              <a:t>Na: T</a:t>
            </a:r>
            <a:r>
              <a:rPr lang="en-US" sz="2200" baseline="-25000" dirty="0"/>
              <a:t>1/2</a:t>
            </a:r>
            <a:r>
              <a:rPr lang="en-US" sz="2200" dirty="0"/>
              <a:t> = 1.072 s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2200" baseline="30000" dirty="0"/>
              <a:t>26</a:t>
            </a:r>
            <a:r>
              <a:rPr lang="en-US" sz="2200" dirty="0"/>
              <a:t>Al</a:t>
            </a:r>
            <a:r>
              <a:rPr lang="en-US" sz="2200" baseline="30000" dirty="0"/>
              <a:t>g</a:t>
            </a:r>
            <a:r>
              <a:rPr lang="en-US" sz="2200" dirty="0"/>
              <a:t>: T</a:t>
            </a:r>
            <a:r>
              <a:rPr lang="en-US" sz="2200" baseline="-25000" dirty="0"/>
              <a:t>1/2</a:t>
            </a:r>
            <a:r>
              <a:rPr lang="en-US" sz="2200" dirty="0"/>
              <a:t> = 7.4x10</a:t>
            </a:r>
            <a:r>
              <a:rPr lang="en-US" sz="2200" baseline="30000" dirty="0"/>
              <a:t>5 </a:t>
            </a:r>
            <a:r>
              <a:rPr lang="en-US" sz="2200" dirty="0"/>
              <a:t>yrs  </a:t>
            </a:r>
          </a:p>
        </p:txBody>
      </p:sp>
      <p:sp>
        <p:nvSpPr>
          <p:cNvPr id="10" name="TextBox 1166"/>
          <p:cNvSpPr txBox="1">
            <a:spLocks noChangeArrowheads="1"/>
          </p:cNvSpPr>
          <p:nvPr/>
        </p:nvSpPr>
        <p:spPr bwMode="auto">
          <a:xfrm>
            <a:off x="145312" y="2779962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u="sng" dirty="0">
                <a:latin typeface="+mn-lt"/>
              </a:rPr>
              <a:t>Cycle</a:t>
            </a:r>
          </a:p>
        </p:txBody>
      </p:sp>
      <p:sp>
        <p:nvSpPr>
          <p:cNvPr id="11" name="TextBox 1167"/>
          <p:cNvSpPr txBox="1">
            <a:spLocks noChangeArrowheads="1"/>
          </p:cNvSpPr>
          <p:nvPr/>
        </p:nvSpPr>
        <p:spPr bwMode="auto">
          <a:xfrm>
            <a:off x="72692" y="1763843"/>
            <a:ext cx="1139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dirty="0">
                <a:latin typeface="+mn-lt"/>
              </a:rPr>
              <a:t>Beam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1135912" y="1484437"/>
            <a:ext cx="251454" cy="1146520"/>
          </a:xfrm>
          <a:prstGeom prst="leftBrace">
            <a:avLst>
              <a:gd name="adj1" fmla="val 71124"/>
              <a:gd name="adj2" fmla="val 48244"/>
            </a:avLst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04104" y="0"/>
            <a:ext cx="96020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smtClean="0"/>
              <a:t>Measuring the </a:t>
            </a:r>
            <a:r>
              <a:rPr lang="en-CA" cap="none" baseline="30000" dirty="0" smtClean="0"/>
              <a:t>26</a:t>
            </a:r>
            <a:r>
              <a:rPr lang="en-CA" cap="none" dirty="0" smtClean="0"/>
              <a:t>Al</a:t>
            </a:r>
            <a:r>
              <a:rPr lang="en-CA" cap="none" baseline="30000" dirty="0" smtClean="0"/>
              <a:t>m </a:t>
            </a:r>
            <a:r>
              <a:rPr lang="en-CA" cap="none" dirty="0"/>
              <a:t>Half-Life</a:t>
            </a:r>
          </a:p>
        </p:txBody>
      </p:sp>
    </p:spTree>
    <p:extLst>
      <p:ext uri="{BB962C8B-B14F-4D97-AF65-F5344CB8AC3E}">
        <p14:creationId xmlns:p14="http://schemas.microsoft.com/office/powerpoint/2010/main" val="159527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Tvsru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9647" b="7777"/>
          <a:stretch>
            <a:fillRect/>
          </a:stretch>
        </p:blipFill>
        <p:spPr bwMode="auto">
          <a:xfrm>
            <a:off x="479722" y="1011264"/>
            <a:ext cx="8394025" cy="584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795592" y="3163906"/>
            <a:ext cx="80392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0.1%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26193" y="1333047"/>
            <a:ext cx="7169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b="0" dirty="0">
                <a:solidFill>
                  <a:schemeClr val="accent2"/>
                </a:solidFill>
                <a:latin typeface="+mn-lt"/>
              </a:rPr>
              <a:t>2008 cycles spanning 51 </a:t>
            </a:r>
            <a:r>
              <a:rPr lang="en-US" b="0" dirty="0" smtClean="0">
                <a:solidFill>
                  <a:schemeClr val="accent2"/>
                </a:solidFill>
                <a:latin typeface="+mn-lt"/>
              </a:rPr>
              <a:t>runs, Stat</a:t>
            </a:r>
            <a:r>
              <a:rPr lang="en-US" b="0" dirty="0">
                <a:solidFill>
                  <a:schemeClr val="accent2"/>
                </a:solidFill>
                <a:latin typeface="+mn-lt"/>
              </a:rPr>
              <a:t>. uncertainty = 0.007%</a:t>
            </a:r>
          </a:p>
        </p:txBody>
      </p:sp>
      <p:sp>
        <p:nvSpPr>
          <p:cNvPr id="8" name="Right Brace 7"/>
          <p:cNvSpPr/>
          <p:nvPr/>
        </p:nvSpPr>
        <p:spPr>
          <a:xfrm>
            <a:off x="8390909" y="2923832"/>
            <a:ext cx="404683" cy="1046445"/>
          </a:xfrm>
          <a:prstGeom prst="rightBrace">
            <a:avLst>
              <a:gd name="adj1" fmla="val 66954"/>
              <a:gd name="adj2" fmla="val 44546"/>
            </a:avLst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4104" y="0"/>
            <a:ext cx="96020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smtClean="0"/>
              <a:t>Measuring the </a:t>
            </a:r>
            <a:r>
              <a:rPr lang="en-CA" cap="none" baseline="30000" dirty="0" smtClean="0"/>
              <a:t>26</a:t>
            </a:r>
            <a:r>
              <a:rPr lang="en-CA" cap="none" dirty="0" smtClean="0"/>
              <a:t>Al</a:t>
            </a:r>
            <a:r>
              <a:rPr lang="en-CA" cap="none" baseline="30000" dirty="0" smtClean="0"/>
              <a:t>m </a:t>
            </a:r>
            <a:r>
              <a:rPr lang="en-CA" cap="none" dirty="0"/>
              <a:t>Half-Life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73748" y="5006555"/>
            <a:ext cx="3448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Most precise half-life measurement for any </a:t>
            </a:r>
            <a:r>
              <a:rPr lang="en-CA" sz="2400" dirty="0" err="1" smtClean="0"/>
              <a:t>superallowed</a:t>
            </a:r>
            <a:r>
              <a:rPr lang="en-CA" sz="2400" dirty="0" smtClean="0"/>
              <a:t> Fermi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sz="2400" dirty="0" smtClean="0">
                <a:latin typeface="Century Gothic" panose="020B0502020202020204" pitchFamily="34" charset="0"/>
              </a:rPr>
              <a:t> emitter.</a:t>
            </a:r>
            <a:endParaRPr lang="en-CA" sz="2400" dirty="0"/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693237" y="5079273"/>
            <a:ext cx="6697672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b="0" dirty="0">
                <a:solidFill>
                  <a:srgbClr val="0070C0"/>
                </a:solidFill>
                <a:latin typeface="+mn-lt"/>
              </a:rPr>
              <a:t>This work: </a:t>
            </a:r>
            <a:r>
              <a:rPr lang="en-US" sz="2400" b="0" dirty="0" smtClean="0">
                <a:solidFill>
                  <a:srgbClr val="0070C0"/>
                </a:solidFill>
                <a:latin typeface="+mn-lt"/>
              </a:rPr>
              <a:t>6.34654 </a:t>
            </a:r>
            <a:r>
              <a:rPr lang="en-US" sz="2400" b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± </a:t>
            </a:r>
            <a:r>
              <a:rPr lang="en-US" sz="2400" b="0" dirty="0" smtClean="0">
                <a:solidFill>
                  <a:srgbClr val="0070C0"/>
                </a:solidFill>
                <a:latin typeface="+mn-lt"/>
              </a:rPr>
              <a:t>0.00046</a:t>
            </a:r>
            <a:r>
              <a:rPr lang="en-US" sz="2400" b="0" baseline="-25000" dirty="0" smtClean="0">
                <a:solidFill>
                  <a:srgbClr val="0070C0"/>
                </a:solidFill>
                <a:latin typeface="+mn-lt"/>
              </a:rPr>
              <a:t>stat.</a:t>
            </a:r>
            <a:r>
              <a:rPr lang="en-US" sz="2400" b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b="0" dirty="0">
                <a:solidFill>
                  <a:srgbClr val="0070C0"/>
                </a:solidFill>
                <a:latin typeface="Century Gothic" panose="020B0502020202020204" pitchFamily="34" charset="0"/>
              </a:rPr>
              <a:t>± </a:t>
            </a:r>
            <a:r>
              <a:rPr lang="en-US" sz="2400" b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0.00060</a:t>
            </a:r>
            <a:r>
              <a:rPr lang="en-US" sz="2400" b="0" baseline="-25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syst.</a:t>
            </a:r>
            <a:r>
              <a:rPr lang="en-US" sz="2400" b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0" dirty="0" smtClean="0">
                <a:solidFill>
                  <a:srgbClr val="0070C0"/>
                </a:solidFill>
                <a:latin typeface="+mn-lt"/>
              </a:rPr>
              <a:t>s</a:t>
            </a:r>
            <a:endParaRPr lang="en-US" sz="2400" b="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192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erallowed_ft.jpg"/>
          <p:cNvPicPr>
            <a:picLocks noChangeAspect="1"/>
          </p:cNvPicPr>
          <p:nvPr/>
        </p:nvPicPr>
        <p:blipFill>
          <a:blip r:embed="rId2" cstate="print"/>
          <a:srcRect l="1919" t="3333" r="2778" b="7778"/>
          <a:stretch>
            <a:fillRect/>
          </a:stretch>
        </p:blipFill>
        <p:spPr>
          <a:xfrm>
            <a:off x="4064275" y="946315"/>
            <a:ext cx="6929494" cy="5259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926" y="2219979"/>
            <a:ext cx="304800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cs typeface="Times New Roman" pitchFamily="18" charset="0"/>
              </a:rPr>
              <a:t>T</a:t>
            </a:r>
            <a:r>
              <a:rPr lang="en-US" sz="2400" baseline="-25000" dirty="0" smtClean="0">
                <a:solidFill>
                  <a:schemeClr val="accent6"/>
                </a:solidFill>
                <a:cs typeface="Times New Roman"/>
              </a:rPr>
              <a:t>½</a:t>
            </a:r>
            <a:r>
              <a:rPr lang="en-US" sz="2400" dirty="0" smtClean="0">
                <a:solidFill>
                  <a:schemeClr val="accent6"/>
                </a:solidFill>
                <a:cs typeface="Times New Roman" pitchFamily="18" charset="0"/>
              </a:rPr>
              <a:t> = 6346.43(68) </a:t>
            </a:r>
            <a:r>
              <a:rPr lang="en-US" sz="2400" dirty="0" err="1" smtClean="0">
                <a:solidFill>
                  <a:schemeClr val="accent6"/>
                </a:solidFill>
                <a:cs typeface="Times New Roman" pitchFamily="18" charset="0"/>
              </a:rPr>
              <a:t>ms</a:t>
            </a:r>
            <a:endParaRPr lang="en-US" sz="2400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788" y="3307123"/>
            <a:ext cx="236220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 pitchFamily="66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= 478.237(80)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940306"/>
            <a:ext cx="213360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P</a:t>
            </a:r>
            <a:r>
              <a:rPr lang="en-US" sz="2400" baseline="-25000" dirty="0" smtClean="0">
                <a:cs typeface="Times New Roman" pitchFamily="18" charset="0"/>
              </a:rPr>
              <a:t>EC</a:t>
            </a:r>
            <a:r>
              <a:rPr lang="en-US" sz="2400" dirty="0" smtClean="0">
                <a:cs typeface="Times New Roman" pitchFamily="18" charset="0"/>
              </a:rPr>
              <a:t> = 0.082 %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108" y="2742357"/>
            <a:ext cx="815788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  <a:cs typeface="Times New Roman" pitchFamily="18" charset="0"/>
              </a:rPr>
              <a:t> +0</a:t>
            </a:r>
            <a:endParaRPr lang="en-US" sz="1400" dirty="0">
              <a:solidFill>
                <a:schemeClr val="accent3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0419" y="2895600"/>
            <a:ext cx="8382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  <a:cs typeface="Times New Roman" pitchFamily="18" charset="0"/>
              </a:rPr>
              <a:t>-0.0015</a:t>
            </a:r>
            <a:endParaRPr lang="en-US" sz="1400" dirty="0">
              <a:solidFill>
                <a:schemeClr val="accent3"/>
              </a:solidFill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0500" y="4668806"/>
            <a:ext cx="2819399" cy="842665"/>
            <a:chOff x="184897" y="5029200"/>
            <a:chExt cx="2819399" cy="842665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84897" y="5105400"/>
              <a:ext cx="90095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400" dirty="0" err="1" smtClean="0">
                  <a:latin typeface="Lucida Calligraphy" pitchFamily="66" charset="0"/>
                </a:rPr>
                <a:t>f</a:t>
              </a:r>
              <a:r>
                <a:rPr lang="en-US" sz="2400" dirty="0" err="1" smtClean="0">
                  <a:latin typeface="Lucida Calligraphy" pitchFamily="66" charset="0"/>
                  <a:cs typeface="Times New Roman" pitchFamily="18" charset="0"/>
                </a:rPr>
                <a:t>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>
                  <a:cs typeface="Times New Roman" pitchFamily="18" charset="0"/>
                </a:rPr>
                <a:t>=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066799" y="5029200"/>
              <a:ext cx="193749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400" dirty="0" smtClean="0">
                  <a:latin typeface="Lucida Calligraphy" pitchFamily="66" charset="0"/>
                </a:rPr>
                <a:t>f </a:t>
              </a:r>
              <a:r>
                <a:rPr lang="en-US" sz="2400" dirty="0" smtClean="0">
                  <a:cs typeface="Times New Roman" pitchFamily="18" charset="0"/>
                </a:rPr>
                <a:t>T</a:t>
              </a:r>
              <a:r>
                <a:rPr lang="en-US" sz="2400" baseline="-25000" dirty="0" smtClean="0">
                  <a:cs typeface="Times New Roman" pitchFamily="18" charset="0"/>
                </a:rPr>
                <a:t>½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>
                  <a:cs typeface="Times New Roman" pitchFamily="18" charset="0"/>
                </a:rPr>
                <a:t>(1+P</a:t>
              </a:r>
              <a:r>
                <a:rPr lang="en-US" sz="2400" baseline="-25000" dirty="0">
                  <a:cs typeface="Times New Roman" pitchFamily="18" charset="0"/>
                </a:rPr>
                <a:t>EC</a:t>
              </a:r>
              <a:r>
                <a:rPr lang="en-US" sz="2400" dirty="0">
                  <a:cs typeface="Times New Roman" pitchFamily="18" charset="0"/>
                </a:rPr>
                <a:t>)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371599" y="5410200"/>
              <a:ext cx="93165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400" i="1" dirty="0" smtClean="0">
                  <a:cs typeface="Times New Roman" pitchFamily="18" charset="0"/>
                </a:rPr>
                <a:t>BR</a:t>
              </a:r>
              <a:endParaRPr lang="en-US" sz="2400" dirty="0">
                <a:cs typeface="Times New Roman" pitchFamily="18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066799" y="5486382"/>
              <a:ext cx="1660488" cy="191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7666" y="1556027"/>
            <a:ext cx="9577264" cy="4995819"/>
            <a:chOff x="157666" y="1556027"/>
            <a:chExt cx="9577264" cy="4995819"/>
          </a:xfrm>
        </p:grpSpPr>
        <p:sp>
          <p:nvSpPr>
            <p:cNvPr id="16" name="TextBox 15"/>
            <p:cNvSpPr txBox="1"/>
            <p:nvPr/>
          </p:nvSpPr>
          <p:spPr>
            <a:xfrm>
              <a:off x="5162930" y="1556027"/>
              <a:ext cx="4572000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Lucida Calligraphy" pitchFamily="66" charset="0"/>
                  <a:cs typeface="Times New Roman" pitchFamily="18" charset="0"/>
                </a:rPr>
                <a:t>ft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cs typeface="Times New Roman" pitchFamily="18" charset="0"/>
                </a:rPr>
                <a:t>= 3037.58(51)</a:t>
              </a:r>
              <a:r>
                <a:rPr lang="en-US" sz="2400" baseline="-25000" dirty="0" smtClean="0">
                  <a:solidFill>
                    <a:schemeClr val="bg1"/>
                  </a:solidFill>
                  <a:latin typeface="Lucida Calligraphy" panose="03010101010101010101" pitchFamily="66" charset="0"/>
                  <a:cs typeface="Times New Roman" pitchFamily="18" charset="0"/>
                  <a:sym typeface="Symbol"/>
                </a:rPr>
                <a:t>f</a:t>
              </a:r>
              <a:r>
                <a:rPr lang="en-US" sz="2400" baseline="-25000" dirty="0" smtClean="0">
                  <a:solidFill>
                    <a:schemeClr val="bg1"/>
                  </a:solidFill>
                  <a:cs typeface="Times New Roman" pitchFamily="18" charset="0"/>
                  <a:sym typeface="Symbol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cs typeface="Times New Roman" pitchFamily="18" charset="0"/>
                </a:rPr>
                <a:t>(</a:t>
              </a:r>
              <a:r>
                <a:rPr lang="en-US" sz="2400" dirty="0" smtClean="0">
                  <a:solidFill>
                    <a:schemeClr val="accent6"/>
                  </a:solidFill>
                  <a:cs typeface="Times New Roman" pitchFamily="18" charset="0"/>
                </a:rPr>
                <a:t>32</a:t>
              </a:r>
              <a:r>
                <a:rPr lang="en-US" sz="2400" dirty="0" smtClean="0">
                  <a:solidFill>
                    <a:schemeClr val="bg1"/>
                  </a:solidFill>
                  <a:cs typeface="Times New Roman" pitchFamily="18" charset="0"/>
                </a:rPr>
                <a:t>)</a:t>
              </a:r>
              <a:r>
                <a:rPr lang="en-US" sz="2400" baseline="-25000" dirty="0" smtClean="0">
                  <a:solidFill>
                    <a:schemeClr val="accent6"/>
                  </a:solidFill>
                  <a:cs typeface="Times New Roman" pitchFamily="18" charset="0"/>
                  <a:sym typeface="Symbol"/>
                </a:rPr>
                <a:t>T</a:t>
              </a:r>
              <a:r>
                <a:rPr lang="en-US" sz="2400" baseline="-25000" dirty="0">
                  <a:solidFill>
                    <a:schemeClr val="accent6"/>
                  </a:solidFill>
                  <a:cs typeface="Times New Roman"/>
                </a:rPr>
                <a:t> </a:t>
              </a:r>
              <a:r>
                <a:rPr lang="en-US" sz="2400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cs typeface="Times New Roman" pitchFamily="18" charset="0"/>
                </a:rPr>
                <a:t>(</a:t>
              </a:r>
              <a:r>
                <a:rPr lang="en-US" sz="2400" dirty="0" smtClean="0">
                  <a:solidFill>
                    <a:schemeClr val="accent3"/>
                  </a:solidFill>
                  <a:cs typeface="Times New Roman" pitchFamily="18" charset="0"/>
                </a:rPr>
                <a:t>5</a:t>
              </a:r>
              <a:r>
                <a:rPr lang="en-US" sz="2400" dirty="0" smtClean="0">
                  <a:solidFill>
                    <a:schemeClr val="bg1"/>
                  </a:solidFill>
                  <a:cs typeface="Times New Roman" pitchFamily="18" charset="0"/>
                </a:rPr>
                <a:t>)</a:t>
              </a:r>
              <a:r>
                <a:rPr lang="en-US" sz="2400" baseline="-25000" dirty="0" smtClean="0">
                  <a:solidFill>
                    <a:schemeClr val="accent3"/>
                  </a:solidFill>
                  <a:cs typeface="Times New Roman" pitchFamily="18" charset="0"/>
                </a:rPr>
                <a:t>BR</a:t>
              </a:r>
              <a:r>
                <a:rPr lang="en-US" sz="2400" dirty="0" smtClean="0">
                  <a:solidFill>
                    <a:schemeClr val="accent3"/>
                  </a:solidFill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cs typeface="Times New Roman" pitchFamily="18" charset="0"/>
                </a:rPr>
                <a:t>s</a:t>
              </a:r>
              <a:endParaRPr lang="en-US" sz="2400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7666" y="5720849"/>
              <a:ext cx="3489960" cy="830997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</a:rPr>
                <a:t>Most precise </a:t>
              </a:r>
              <a:r>
                <a:rPr lang="en-US" sz="2000" dirty="0" err="1" smtClean="0">
                  <a:solidFill>
                    <a:schemeClr val="accent4"/>
                  </a:solidFill>
                  <a:latin typeface="Lucida Calligraphy" pitchFamily="66" charset="0"/>
                </a:rPr>
                <a:t>ft</a:t>
              </a:r>
              <a:r>
                <a:rPr lang="en-US" sz="2400" dirty="0" smtClean="0">
                  <a:solidFill>
                    <a:schemeClr val="accent4"/>
                  </a:solidFill>
                </a:rPr>
                <a:t> for any </a:t>
              </a:r>
              <a:r>
                <a:rPr lang="en-US" sz="2400" dirty="0" err="1" smtClean="0">
                  <a:solidFill>
                    <a:schemeClr val="accent4"/>
                  </a:solidFill>
                </a:rPr>
                <a:t>superallowed</a:t>
              </a:r>
              <a:r>
                <a:rPr lang="en-US" sz="2400" dirty="0" smtClean="0">
                  <a:solidFill>
                    <a:schemeClr val="accent4"/>
                  </a:solidFill>
                </a:rPr>
                <a:t> emitter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90500" y="2745127"/>
            <a:ext cx="3267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accent3"/>
                </a:solidFill>
                <a:cs typeface="Times New Roman" panose="02020603050405020304" pitchFamily="18" charset="0"/>
              </a:rPr>
              <a:t>BR</a:t>
            </a:r>
            <a:r>
              <a:rPr lang="en-US" sz="2400" dirty="0">
                <a:solidFill>
                  <a:schemeClr val="accent3"/>
                </a:solidFill>
                <a:cs typeface="Times New Roman" panose="02020603050405020304" pitchFamily="18" charset="0"/>
              </a:rPr>
              <a:t> = 100.0000        % 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8252" y="6206052"/>
            <a:ext cx="5503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P. Finlay et al, Phys. Rev. </a:t>
            </a:r>
            <a:r>
              <a:rPr lang="en-US" i="1" dirty="0" err="1">
                <a:solidFill>
                  <a:schemeClr val="accent6"/>
                </a:solidFill>
              </a:rPr>
              <a:t>Lett</a:t>
            </a:r>
            <a:r>
              <a:rPr lang="en-US" i="1" dirty="0">
                <a:solidFill>
                  <a:schemeClr val="accent6"/>
                </a:solidFill>
              </a:rPr>
              <a:t>. 106, 032501 (2011)</a:t>
            </a:r>
            <a:endParaRPr lang="en-CA" i="1" dirty="0">
              <a:solidFill>
                <a:schemeClr val="accent6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04104" y="0"/>
            <a:ext cx="96020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baseline="30000" dirty="0" smtClean="0"/>
              <a:t>26</a:t>
            </a:r>
            <a:r>
              <a:rPr lang="en-CA" cap="none" dirty="0" smtClean="0"/>
              <a:t>Al</a:t>
            </a:r>
            <a:r>
              <a:rPr lang="en-CA" cap="none" baseline="30000" dirty="0" smtClean="0"/>
              <a:t>m</a:t>
            </a:r>
            <a:r>
              <a:rPr lang="en-CA" cap="none" dirty="0" smtClean="0"/>
              <a:t> </a:t>
            </a:r>
            <a:r>
              <a:rPr lang="en-CA" cap="none" dirty="0" err="1" smtClean="0">
                <a:latin typeface="Lucida Calligraphy" panose="03010101010101010101" pitchFamily="66" charset="0"/>
              </a:rPr>
              <a:t>ft</a:t>
            </a:r>
            <a:r>
              <a:rPr lang="en-CA" cap="none" dirty="0" smtClean="0"/>
              <a:t> Value</a:t>
            </a:r>
            <a:endParaRPr lang="en-CA" cap="none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46772" y="17326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-25000" dirty="0">
                <a:solidFill>
                  <a:schemeClr val="accent6"/>
                </a:solidFill>
                <a:cs typeface="Times New Roman"/>
              </a:rPr>
              <a:t>½</a:t>
            </a:r>
            <a:endParaRPr lang="en-CA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68252" y="6551846"/>
            <a:ext cx="4921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1800" b="0" i="1" dirty="0">
                <a:solidFill>
                  <a:schemeClr val="accent3"/>
                </a:solidFill>
                <a:latin typeface="+mn-lt"/>
              </a:rPr>
              <a:t>P. Finlay et al, </a:t>
            </a:r>
            <a:r>
              <a:rPr lang="en-US" sz="1800" b="0" i="1" dirty="0" err="1">
                <a:solidFill>
                  <a:schemeClr val="accent3"/>
                </a:solidFill>
                <a:latin typeface="+mn-lt"/>
              </a:rPr>
              <a:t>Phys</a:t>
            </a:r>
            <a:r>
              <a:rPr lang="en-US" sz="1800" b="0" i="1" dirty="0">
                <a:solidFill>
                  <a:schemeClr val="accent3"/>
                </a:solidFill>
                <a:latin typeface="+mn-lt"/>
              </a:rPr>
              <a:t> Rev C85, 055501 (2012)</a:t>
            </a:r>
            <a:endParaRPr lang="en-CA" sz="1800" b="0" i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88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superallowed_Ft_WS_HF.jpg"/>
          <p:cNvPicPr>
            <a:picLocks noChangeAspect="1"/>
          </p:cNvPicPr>
          <p:nvPr/>
        </p:nvPicPr>
        <p:blipFill>
          <a:blip r:embed="rId3" cstate="print"/>
          <a:srcRect l="2632" t="3407" r="2632" b="2903"/>
          <a:stretch>
            <a:fillRect/>
          </a:stretch>
        </p:blipFill>
        <p:spPr>
          <a:xfrm>
            <a:off x="4453666" y="1125852"/>
            <a:ext cx="6658767" cy="5520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908" y="1775908"/>
            <a:ext cx="41199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Difference in </a:t>
            </a:r>
            <a:r>
              <a:rPr lang="en-US" sz="2400" i="1" dirty="0">
                <a:latin typeface="Lucida Calligraphy" panose="03010101010101010101" pitchFamily="66" charset="0"/>
              </a:rPr>
              <a:t>Ft</a:t>
            </a:r>
            <a:r>
              <a:rPr lang="en-US" sz="2400" dirty="0"/>
              <a:t> </a:t>
            </a:r>
            <a:r>
              <a:rPr lang="en-US" sz="2400" dirty="0" smtClean="0"/>
              <a:t> between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WS and HF radial overlap</a:t>
            </a:r>
          </a:p>
          <a:p>
            <a:pPr>
              <a:defRPr/>
            </a:pPr>
            <a:r>
              <a:rPr lang="en-US" sz="2400" dirty="0"/>
              <a:t>models </a:t>
            </a:r>
            <a:r>
              <a:rPr lang="en-US" sz="2400" dirty="0" smtClean="0"/>
              <a:t>for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baseline="-25000" dirty="0" smtClean="0"/>
              <a:t>C2</a:t>
            </a:r>
            <a:r>
              <a:rPr lang="en-US" sz="2400" dirty="0"/>
              <a:t>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chemeClr val="accent3"/>
                </a:solidFill>
              </a:rPr>
              <a:t>     </a:t>
            </a:r>
            <a:r>
              <a:rPr lang="el-GR" sz="24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dirty="0" smtClean="0">
                <a:solidFill>
                  <a:schemeClr val="accent3"/>
                </a:solidFill>
                <a:latin typeface="Symbol" pitchFamily="18" charset="2"/>
              </a:rPr>
              <a:t>(</a:t>
            </a:r>
            <a:r>
              <a:rPr lang="en-US" sz="2400" i="1" dirty="0" smtClean="0">
                <a:solidFill>
                  <a:schemeClr val="accent3"/>
                </a:solidFill>
                <a:latin typeface="Lucida Calligraphy" panose="03010101010101010101" pitchFamily="66" charset="0"/>
              </a:rPr>
              <a:t>Ft</a:t>
            </a:r>
            <a:r>
              <a:rPr lang="en-US" sz="2400" dirty="0">
                <a:solidFill>
                  <a:schemeClr val="accent3"/>
                </a:solidFill>
              </a:rPr>
              <a:t>) = 0.79 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i="1" dirty="0"/>
              <a:t>Increased</a:t>
            </a:r>
            <a:r>
              <a:rPr lang="en-US" sz="2400" dirty="0"/>
              <a:t> by 50% and </a:t>
            </a:r>
          </a:p>
          <a:p>
            <a:pPr>
              <a:defRPr/>
            </a:pPr>
            <a:r>
              <a:rPr lang="en-US" sz="2400" dirty="0"/>
              <a:t>now larger than the statistical uncertainty </a:t>
            </a:r>
          </a:p>
          <a:p>
            <a:pPr>
              <a:defRPr/>
            </a:pPr>
            <a:r>
              <a:rPr lang="en-US" sz="2400" dirty="0"/>
              <a:t>of 0.75 s on the world </a:t>
            </a:r>
          </a:p>
          <a:p>
            <a:pPr>
              <a:defRPr/>
            </a:pPr>
            <a:r>
              <a:rPr lang="en-US" sz="2400" i="1" dirty="0">
                <a:latin typeface="Lucida Calligraphy" panose="03010101010101010101" pitchFamily="66" charset="0"/>
              </a:rPr>
              <a:t>Ft</a:t>
            </a:r>
            <a:r>
              <a:rPr lang="en-US" sz="2400" dirty="0"/>
              <a:t> </a:t>
            </a:r>
            <a:r>
              <a:rPr lang="en-US" sz="2400" dirty="0" smtClean="0"/>
              <a:t> data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</p:txBody>
      </p:sp>
      <p:cxnSp>
        <p:nvCxnSpPr>
          <p:cNvPr id="7" name="Straight Connector 15"/>
          <p:cNvCxnSpPr>
            <a:cxnSpLocks noChangeShapeType="1"/>
          </p:cNvCxnSpPr>
          <p:nvPr/>
        </p:nvCxnSpPr>
        <p:spPr bwMode="auto">
          <a:xfrm flipV="1">
            <a:off x="1098495" y="3270324"/>
            <a:ext cx="332272" cy="2110"/>
          </a:xfrm>
          <a:prstGeom prst="line">
            <a:avLst/>
          </a:prstGeom>
          <a:noFill/>
          <a:ln w="1905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itle 1"/>
          <p:cNvSpPr txBox="1">
            <a:spLocks/>
          </p:cNvSpPr>
          <p:nvPr/>
        </p:nvSpPr>
        <p:spPr>
          <a:xfrm>
            <a:off x="1904104" y="0"/>
            <a:ext cx="96020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err="1" smtClean="0"/>
              <a:t>Isospin</a:t>
            </a:r>
            <a:r>
              <a:rPr lang="en-CA" cap="none" dirty="0" smtClean="0"/>
              <a:t> Symmetry Breaking Systematic</a:t>
            </a:r>
            <a:endParaRPr lang="en-CA" cap="none" dirty="0"/>
          </a:p>
        </p:txBody>
      </p:sp>
      <p:sp>
        <p:nvSpPr>
          <p:cNvPr id="2" name="TextBox 1"/>
          <p:cNvSpPr txBox="1"/>
          <p:nvPr/>
        </p:nvSpPr>
        <p:spPr>
          <a:xfrm>
            <a:off x="7077251" y="1296182"/>
            <a:ext cx="231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Ft</a:t>
            </a:r>
            <a:r>
              <a:rPr lang="en-CA" b="1" baseline="-25000" dirty="0" err="1" smtClean="0">
                <a:solidFill>
                  <a:schemeClr val="bg1"/>
                </a:solidFill>
              </a:rPr>
              <a:t>WS</a:t>
            </a:r>
            <a:r>
              <a:rPr lang="en-CA" b="1" dirty="0" smtClean="0">
                <a:solidFill>
                  <a:schemeClr val="bg1"/>
                </a:solidFill>
              </a:rPr>
              <a:t> = 3072.38(75)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7251" y="3797803"/>
            <a:ext cx="233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Ft</a:t>
            </a:r>
            <a:r>
              <a:rPr lang="en-CA" b="1" baseline="-25000" dirty="0" err="1" smtClean="0">
                <a:solidFill>
                  <a:schemeClr val="bg1"/>
                </a:solidFill>
              </a:rPr>
              <a:t>HF</a:t>
            </a:r>
            <a:r>
              <a:rPr lang="en-CA" b="1" dirty="0" smtClean="0">
                <a:solidFill>
                  <a:schemeClr val="bg1"/>
                </a:solidFill>
              </a:rPr>
              <a:t> = 3071.59(87)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2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904104" y="0"/>
            <a:ext cx="96020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smtClean="0"/>
              <a:t>8</a:t>
            </a:r>
            <a:r>
              <a:rPr lang="el-G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C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CA" cap="none" dirty="0" smtClean="0"/>
              <a:t>-Ray Spectrometer</a:t>
            </a:r>
            <a:endParaRPr lang="en-CA" cap="none" dirty="0">
              <a:solidFill>
                <a:schemeClr val="accent6"/>
              </a:solidFill>
            </a:endParaRPr>
          </a:p>
        </p:txBody>
      </p:sp>
      <p:pic>
        <p:nvPicPr>
          <p:cNvPr id="3" name="Picture 11" descr="DSCF3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210" y="949081"/>
            <a:ext cx="2958887" cy="221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47" y="949081"/>
            <a:ext cx="5735030" cy="4298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423" y="4230080"/>
            <a:ext cx="3047795" cy="2284493"/>
          </a:xfrm>
          <a:prstGeom prst="rect">
            <a:avLst/>
          </a:prstGeom>
          <a:ln w="63500">
            <a:solidFill>
              <a:schemeClr val="accent6"/>
            </a:solidFill>
          </a:ln>
        </p:spPr>
      </p:pic>
      <p:pic>
        <p:nvPicPr>
          <p:cNvPr id="6" name="Picture 27" descr="P101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9105392" y="3254699"/>
            <a:ext cx="2928521" cy="2196773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2725" r="2278" b="1561"/>
          <a:stretch/>
        </p:blipFill>
        <p:spPr>
          <a:xfrm>
            <a:off x="126392" y="949081"/>
            <a:ext cx="3023826" cy="3053327"/>
          </a:xfrm>
          <a:prstGeom prst="rect">
            <a:avLst/>
          </a:prstGeom>
          <a:ln w="63500">
            <a:solidFill>
              <a:schemeClr val="accent4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65547" y="5247807"/>
            <a:ext cx="8240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20 Compton-Suppressed </a:t>
            </a:r>
            <a:r>
              <a:rPr lang="en-CA" sz="2000" dirty="0" err="1" smtClean="0"/>
              <a:t>HPGe</a:t>
            </a:r>
            <a:r>
              <a:rPr lang="en-CA" sz="2000" dirty="0" smtClean="0"/>
              <a:t>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smtClean="0">
                <a:solidFill>
                  <a:schemeClr val="accent2"/>
                </a:solidFill>
              </a:rPr>
              <a:t>SCEPTAR</a:t>
            </a:r>
            <a:r>
              <a:rPr lang="en-CA" sz="2000" dirty="0" smtClean="0">
                <a:solidFill>
                  <a:schemeClr val="accent2"/>
                </a:solidFill>
              </a:rPr>
              <a:t>:</a:t>
            </a:r>
            <a:r>
              <a:rPr lang="en-CA" sz="2000" dirty="0" smtClean="0"/>
              <a:t> 20 plastic scintillators for </a:t>
            </a:r>
            <a:r>
              <a:rPr lang="el-GR" sz="2000" dirty="0" smtClean="0"/>
              <a:t>β</a:t>
            </a:r>
            <a:r>
              <a:rPr lang="en-CA" sz="2000" dirty="0" smtClean="0"/>
              <a:t>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4"/>
                </a:solidFill>
              </a:rPr>
              <a:t>PACES:</a:t>
            </a:r>
            <a:r>
              <a:rPr lang="en-CA" sz="2000" dirty="0" smtClean="0"/>
              <a:t> 5 Si(Li) detectors for conversion electron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accent6"/>
                </a:solidFill>
              </a:rPr>
              <a:t>ZDS:</a:t>
            </a:r>
            <a:r>
              <a:rPr lang="en-CA" sz="2000" dirty="0" smtClean="0"/>
              <a:t> One forward angle fast plastic scintillator for </a:t>
            </a:r>
            <a:r>
              <a:rPr lang="el-GR" sz="2000" dirty="0" smtClean="0"/>
              <a:t>β</a:t>
            </a:r>
            <a:r>
              <a:rPr lang="en-CA" sz="2000" dirty="0" smtClean="0"/>
              <a:t> detection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55904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5" y="1387813"/>
            <a:ext cx="4791744" cy="5029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782" y="0"/>
            <a:ext cx="8610600" cy="1293028"/>
          </a:xfrm>
        </p:spPr>
        <p:txBody>
          <a:bodyPr/>
          <a:lstStyle/>
          <a:p>
            <a:r>
              <a:rPr lang="en-CA" cap="none" baseline="30000" dirty="0" smtClean="0"/>
              <a:t>14</a:t>
            </a:r>
            <a:r>
              <a:rPr lang="en-CA" cap="none" dirty="0" smtClean="0"/>
              <a:t>O Half-Life Measurement</a:t>
            </a:r>
            <a:endParaRPr lang="en-CA" cap="none" dirty="0"/>
          </a:p>
        </p:txBody>
      </p:sp>
      <p:sp>
        <p:nvSpPr>
          <p:cNvPr id="3" name="Oval 2"/>
          <p:cNvSpPr/>
          <p:nvPr/>
        </p:nvSpPr>
        <p:spPr>
          <a:xfrm>
            <a:off x="1491342" y="2045888"/>
            <a:ext cx="564777" cy="603007"/>
          </a:xfrm>
          <a:prstGeom prst="ellipse">
            <a:avLst/>
          </a:prstGeom>
          <a:noFill/>
          <a:ln w="63500">
            <a:solidFill>
              <a:schemeClr val="accent6">
                <a:shade val="50000"/>
                <a:alpha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4408714" y="4005943"/>
            <a:ext cx="399498" cy="1779410"/>
          </a:xfrm>
          <a:prstGeom prst="ellipse">
            <a:avLst/>
          </a:prstGeom>
          <a:noFill/>
          <a:ln w="63500">
            <a:solidFill>
              <a:schemeClr val="accent4">
                <a:shade val="50000"/>
                <a:alpha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6091515" y="1494733"/>
            <a:ext cx="4679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Simultaneous independent direct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sz="2400" dirty="0" smtClean="0"/>
              <a:t> and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CA" sz="2400" dirty="0" smtClean="0"/>
              <a:t>-ray counting experiments using the 8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CA" sz="2400" dirty="0" smtClean="0"/>
              <a:t> spectrometer and the Zero-Degree Scintillator.</a:t>
            </a:r>
          </a:p>
          <a:p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86876" y="3543097"/>
            <a:ext cx="4933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entury Gothic" panose="020B0502020202020204" pitchFamily="34" charset="0"/>
              </a:rPr>
              <a:t>γ</a:t>
            </a:r>
            <a:r>
              <a:rPr lang="en-CA" dirty="0" smtClean="0"/>
              <a:t> Counting: </a:t>
            </a:r>
          </a:p>
          <a:p>
            <a:r>
              <a:rPr lang="en-CA" dirty="0" smtClean="0">
                <a:solidFill>
                  <a:schemeClr val="accent4"/>
                </a:solidFill>
              </a:rPr>
              <a:t>-Decay Selective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-Slow &amp; Inefficient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7128" y="4641428"/>
            <a:ext cx="4933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entury Gothic" panose="020B0502020202020204" pitchFamily="34" charset="0"/>
              </a:rPr>
              <a:t>β</a:t>
            </a:r>
            <a:r>
              <a:rPr lang="en-CA" dirty="0" smtClean="0"/>
              <a:t> Counting: </a:t>
            </a:r>
          </a:p>
          <a:p>
            <a:r>
              <a:rPr lang="en-CA" dirty="0" smtClean="0">
                <a:solidFill>
                  <a:schemeClr val="accent4"/>
                </a:solidFill>
              </a:rPr>
              <a:t>-Fast &amp; Efficient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-Not Decay Selective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582297" y="3543097"/>
            <a:ext cx="279316" cy="2021661"/>
          </a:xfrm>
          <a:prstGeom prst="rightBrace">
            <a:avLst>
              <a:gd name="adj1" fmla="val 47026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96081" y="3902764"/>
            <a:ext cx="2897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Previous measurements reveal a systematic discrepancy between detection method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7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11" grpId="0"/>
      <p:bldP spid="7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" y="2539889"/>
            <a:ext cx="5329978" cy="417619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13484" y="1081106"/>
            <a:ext cx="3581400" cy="16002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200" baseline="30000" dirty="0" smtClean="0"/>
              <a:t>12</a:t>
            </a:r>
            <a:r>
              <a:rPr lang="en-US" sz="2200" dirty="0" smtClean="0"/>
              <a:t>C-</a:t>
            </a:r>
            <a:r>
              <a:rPr lang="en-US" sz="2200" baseline="30000" dirty="0" smtClean="0"/>
              <a:t>14</a:t>
            </a:r>
            <a:r>
              <a:rPr lang="en-US" sz="2200" dirty="0" smtClean="0"/>
              <a:t>O: </a:t>
            </a:r>
            <a:r>
              <a:rPr lang="en-US" sz="2200" dirty="0"/>
              <a:t>T</a:t>
            </a:r>
            <a:r>
              <a:rPr lang="en-US" sz="2200" baseline="-25000" dirty="0"/>
              <a:t>1/2</a:t>
            </a:r>
            <a:r>
              <a:rPr lang="en-US" sz="2200" dirty="0"/>
              <a:t> = </a:t>
            </a:r>
            <a:r>
              <a:rPr lang="en-US" sz="2200" dirty="0" smtClean="0"/>
              <a:t>70.620 s  </a:t>
            </a:r>
            <a:endParaRPr lang="en-US" sz="2200" baseline="30000" dirty="0" smtClean="0"/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200" baseline="30000" dirty="0" smtClean="0"/>
              <a:t>26</a:t>
            </a:r>
            <a:r>
              <a:rPr lang="en-US" sz="2200" dirty="0" smtClean="0"/>
              <a:t>Al</a:t>
            </a:r>
            <a:r>
              <a:rPr lang="en-US" sz="2200" baseline="30000" dirty="0" smtClean="0"/>
              <a:t>m</a:t>
            </a:r>
            <a:r>
              <a:rPr lang="en-US" sz="2200" dirty="0"/>
              <a:t>: T</a:t>
            </a:r>
            <a:r>
              <a:rPr lang="en-US" sz="2200" baseline="-25000" dirty="0"/>
              <a:t>1/2</a:t>
            </a:r>
            <a:r>
              <a:rPr lang="en-US" sz="2200" dirty="0"/>
              <a:t> = 6.3465 s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200" baseline="30000" dirty="0"/>
              <a:t>26</a:t>
            </a:r>
            <a:r>
              <a:rPr lang="en-US" sz="2200" dirty="0"/>
              <a:t>Na: T</a:t>
            </a:r>
            <a:r>
              <a:rPr lang="en-US" sz="2200" baseline="-25000" dirty="0"/>
              <a:t>1/2</a:t>
            </a:r>
            <a:r>
              <a:rPr lang="en-US" sz="2200" dirty="0"/>
              <a:t> = 1.072 </a:t>
            </a:r>
            <a:r>
              <a:rPr lang="en-US" sz="2200" dirty="0" smtClean="0"/>
              <a:t>s</a:t>
            </a:r>
            <a:endParaRPr lang="en-US" sz="2200" dirty="0"/>
          </a:p>
        </p:txBody>
      </p:sp>
      <p:sp>
        <p:nvSpPr>
          <p:cNvPr id="7" name="TextBox 1167"/>
          <p:cNvSpPr txBox="1">
            <a:spLocks noChangeArrowheads="1"/>
          </p:cNvSpPr>
          <p:nvPr/>
        </p:nvSpPr>
        <p:spPr bwMode="auto">
          <a:xfrm>
            <a:off x="72692" y="1379325"/>
            <a:ext cx="1139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dirty="0">
                <a:latin typeface="+mn-lt"/>
              </a:rPr>
              <a:t>Beam</a:t>
            </a:r>
          </a:p>
        </p:txBody>
      </p:sp>
      <p:sp>
        <p:nvSpPr>
          <p:cNvPr id="8" name="Left Brace 7"/>
          <p:cNvSpPr/>
          <p:nvPr/>
        </p:nvSpPr>
        <p:spPr>
          <a:xfrm>
            <a:off x="1135912" y="1099919"/>
            <a:ext cx="251454" cy="1146520"/>
          </a:xfrm>
          <a:prstGeom prst="leftBrace">
            <a:avLst>
              <a:gd name="adj1" fmla="val 71124"/>
              <a:gd name="adj2" fmla="val 48244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72" y="1293028"/>
            <a:ext cx="6403274" cy="494798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8782" y="0"/>
            <a:ext cx="8610600" cy="1293028"/>
          </a:xfrm>
        </p:spPr>
        <p:txBody>
          <a:bodyPr/>
          <a:lstStyle/>
          <a:p>
            <a:r>
              <a:rPr lang="en-CA" cap="none" baseline="30000" dirty="0" smtClean="0"/>
              <a:t>14</a:t>
            </a:r>
            <a:r>
              <a:rPr lang="en-CA" cap="none" dirty="0" smtClean="0"/>
              <a:t>O Half-Life Measurement</a:t>
            </a:r>
            <a:endParaRPr lang="en-CA" cap="none" dirty="0"/>
          </a:p>
        </p:txBody>
      </p:sp>
    </p:spTree>
    <p:extLst>
      <p:ext uri="{BB962C8B-B14F-4D97-AF65-F5344CB8AC3E}">
        <p14:creationId xmlns:p14="http://schemas.microsoft.com/office/powerpoint/2010/main" val="306938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07" y="0"/>
            <a:ext cx="443752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36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06" y="1323191"/>
            <a:ext cx="1376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C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306" y="4346089"/>
            <a:ext cx="72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C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2122" y="3302598"/>
            <a:ext cx="1171507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6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115" y="0"/>
            <a:ext cx="8610600" cy="1293028"/>
          </a:xfrm>
        </p:spPr>
        <p:txBody>
          <a:bodyPr/>
          <a:lstStyle/>
          <a:p>
            <a:r>
              <a:rPr lang="en-CA" cap="none" dirty="0" smtClean="0"/>
              <a:t>Status of </a:t>
            </a:r>
            <a:r>
              <a:rPr lang="en-CA" cap="none" baseline="30000" dirty="0" smtClean="0"/>
              <a:t>14</a:t>
            </a:r>
            <a:r>
              <a:rPr lang="en-CA" cap="none" dirty="0" smtClean="0"/>
              <a:t>O Half-Life</a:t>
            </a:r>
            <a:endParaRPr lang="en-CA" cap="none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2" y="1524479"/>
            <a:ext cx="6238270" cy="4557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0484" y="1187012"/>
            <a:ext cx="51287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Performing simultaneous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sz="2400" dirty="0" smtClean="0"/>
              <a:t> and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CA" sz="2400" dirty="0" smtClean="0"/>
              <a:t> half-life measurements for </a:t>
            </a:r>
            <a:r>
              <a:rPr lang="en-CA" sz="2400" baseline="30000" dirty="0" smtClean="0"/>
              <a:t>14</a:t>
            </a:r>
            <a:r>
              <a:rPr lang="en-CA" sz="2400" dirty="0" smtClean="0"/>
              <a:t>O will help address the current systematic discrepancy.</a:t>
            </a:r>
            <a:br>
              <a:rPr lang="en-CA" sz="2400" dirty="0" smtClean="0"/>
            </a:br>
            <a:endParaRPr lang="en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A follow-up experiment is scheduled for August to push 0.03% precision.</a:t>
            </a:r>
            <a:br>
              <a:rPr lang="en-CA" sz="2400" dirty="0" smtClean="0"/>
            </a:br>
            <a:endParaRPr lang="en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Precision </a:t>
            </a:r>
            <a:r>
              <a:rPr lang="en-CA" sz="2400" dirty="0" err="1" smtClean="0">
                <a:latin typeface="Lucida Calligraphy" panose="03010101010101010101" pitchFamily="66" charset="0"/>
              </a:rPr>
              <a:t>ft</a:t>
            </a:r>
            <a:r>
              <a:rPr lang="en-CA" sz="2400" dirty="0" smtClean="0"/>
              <a:t> determination of light </a:t>
            </a:r>
            <a:r>
              <a:rPr lang="en-CA" sz="2400" dirty="0" err="1" smtClean="0"/>
              <a:t>superallowed</a:t>
            </a:r>
            <a:r>
              <a:rPr lang="en-CA" sz="2400" dirty="0" smtClean="0"/>
              <a:t> Fermi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CA" sz="2400" dirty="0" smtClean="0"/>
              <a:t>emitters will help push the limits of scalar currents in the Weak interaction.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3230" y="6196279"/>
            <a:ext cx="520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For more details, see the poster session!</a:t>
            </a:r>
          </a:p>
        </p:txBody>
      </p:sp>
    </p:spTree>
    <p:extLst>
      <p:ext uri="{BB962C8B-B14F-4D97-AF65-F5344CB8AC3E}">
        <p14:creationId xmlns:p14="http://schemas.microsoft.com/office/powerpoint/2010/main" val="241510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17569" y="1111449"/>
            <a:ext cx="550681" cy="53009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40" y="1111449"/>
            <a:ext cx="6695317" cy="530096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04104" y="0"/>
            <a:ext cx="96020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baseline="30000" dirty="0" smtClean="0"/>
              <a:t>18</a:t>
            </a:r>
            <a:r>
              <a:rPr lang="en-CA" cap="none" dirty="0" smtClean="0"/>
              <a:t>Ne Half-Life Measurement</a:t>
            </a:r>
            <a:endParaRPr lang="en-CA" cap="none" dirty="0">
              <a:solidFill>
                <a:schemeClr val="accent3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" y="1111450"/>
            <a:ext cx="3764449" cy="53009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7230" y="3756529"/>
            <a:ext cx="179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accent1"/>
                </a:solidFill>
              </a:rPr>
              <a:t>4 times more precise!</a:t>
            </a:r>
            <a:endParaRPr lang="en-CA" sz="20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68252" y="6551846"/>
            <a:ext cx="5307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1800" b="0" i="1" dirty="0" smtClean="0">
                <a:solidFill>
                  <a:schemeClr val="accent4"/>
                </a:solidFill>
                <a:latin typeface="+mn-lt"/>
              </a:rPr>
              <a:t>G.F. </a:t>
            </a:r>
            <a:r>
              <a:rPr lang="en-US" sz="1800" b="0" i="1" dirty="0" err="1" smtClean="0">
                <a:solidFill>
                  <a:schemeClr val="accent4"/>
                </a:solidFill>
                <a:latin typeface="+mn-lt"/>
              </a:rPr>
              <a:t>Grinyer</a:t>
            </a:r>
            <a:r>
              <a:rPr lang="en-US" sz="1800" b="0" i="1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1800" b="0" i="1" dirty="0">
                <a:solidFill>
                  <a:schemeClr val="accent4"/>
                </a:solidFill>
                <a:latin typeface="+mn-lt"/>
              </a:rPr>
              <a:t>et al, </a:t>
            </a:r>
            <a:r>
              <a:rPr lang="en-US" sz="1800" b="0" i="1" dirty="0" err="1">
                <a:solidFill>
                  <a:schemeClr val="accent4"/>
                </a:solidFill>
                <a:latin typeface="+mn-lt"/>
              </a:rPr>
              <a:t>Phys</a:t>
            </a:r>
            <a:r>
              <a:rPr lang="en-US" sz="1800" b="0" i="1" dirty="0">
                <a:solidFill>
                  <a:schemeClr val="accent4"/>
                </a:solidFill>
                <a:latin typeface="+mn-lt"/>
              </a:rPr>
              <a:t> Rev </a:t>
            </a:r>
            <a:r>
              <a:rPr lang="en-US" sz="1800" b="0" i="1" dirty="0" smtClean="0">
                <a:solidFill>
                  <a:schemeClr val="accent4"/>
                </a:solidFill>
                <a:latin typeface="+mn-lt"/>
              </a:rPr>
              <a:t>C87, 045502 </a:t>
            </a:r>
            <a:r>
              <a:rPr lang="en-US" sz="1800" b="0" i="1" dirty="0">
                <a:solidFill>
                  <a:schemeClr val="accent4"/>
                </a:solidFill>
                <a:latin typeface="+mn-lt"/>
              </a:rPr>
              <a:t>(</a:t>
            </a:r>
            <a:r>
              <a:rPr lang="en-US" sz="1800" b="0" i="1" dirty="0" smtClean="0">
                <a:solidFill>
                  <a:schemeClr val="accent4"/>
                </a:solidFill>
                <a:latin typeface="+mn-lt"/>
              </a:rPr>
              <a:t>2013)</a:t>
            </a:r>
            <a:endParaRPr lang="en-CA" sz="1800" b="0" i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26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104" y="0"/>
            <a:ext cx="9602096" cy="1293028"/>
          </a:xfrm>
        </p:spPr>
        <p:txBody>
          <a:bodyPr/>
          <a:lstStyle/>
          <a:p>
            <a:r>
              <a:rPr lang="en-CA" cap="none" dirty="0" smtClean="0"/>
              <a:t>Extracting </a:t>
            </a:r>
            <a:r>
              <a:rPr lang="en-CA" cap="none" dirty="0" err="1" smtClean="0"/>
              <a:t>V</a:t>
            </a:r>
            <a:r>
              <a:rPr lang="en-CA" cap="none" baseline="-25000" dirty="0" err="1" smtClean="0"/>
              <a:t>ud</a:t>
            </a:r>
            <a:r>
              <a:rPr lang="en-CA" cap="none" dirty="0" smtClean="0"/>
              <a:t> from Superallowed Fermi </a:t>
            </a:r>
            <a:r>
              <a:rPr lang="el-GR" cap="none" dirty="0" smtClean="0"/>
              <a:t>β</a:t>
            </a:r>
            <a:r>
              <a:rPr lang="en-CA" cap="none" dirty="0" smtClean="0"/>
              <a:t> Decay</a:t>
            </a:r>
            <a:endParaRPr lang="en-CA" cap="none" dirty="0"/>
          </a:p>
        </p:txBody>
      </p:sp>
      <p:sp>
        <p:nvSpPr>
          <p:cNvPr id="148" name="Text Box 3"/>
          <p:cNvSpPr txBox="1">
            <a:spLocks noChangeArrowheads="1"/>
          </p:cNvSpPr>
          <p:nvPr/>
        </p:nvSpPr>
        <p:spPr bwMode="auto">
          <a:xfrm>
            <a:off x="668285" y="1250485"/>
            <a:ext cx="8021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sz="2400" b="0" dirty="0">
                <a:latin typeface="Century Gothic" panose="020B0502020202020204" pitchFamily="34" charset="0"/>
              </a:rPr>
              <a:t>To first order, </a:t>
            </a:r>
            <a:r>
              <a:rPr lang="el-GR" sz="2400" b="0" dirty="0" smtClean="0">
                <a:latin typeface="Century Gothic" panose="020B0502020202020204" pitchFamily="34" charset="0"/>
              </a:rPr>
              <a:t>β</a:t>
            </a:r>
            <a:r>
              <a:rPr lang="en-US" sz="2400" b="0" dirty="0" smtClean="0">
                <a:latin typeface="Century Gothic" panose="020B0502020202020204" pitchFamily="34" charset="0"/>
              </a:rPr>
              <a:t> </a:t>
            </a:r>
            <a:r>
              <a:rPr lang="en-US" sz="2400" b="0" dirty="0">
                <a:latin typeface="Century Gothic" panose="020B0502020202020204" pitchFamily="34" charset="0"/>
              </a:rPr>
              <a:t>decay </a:t>
            </a:r>
            <a:r>
              <a:rPr lang="en-US" sz="2400" b="0" dirty="0">
                <a:latin typeface="Lucida Calligraphy" panose="03010101010101010101" pitchFamily="66" charset="0"/>
              </a:rPr>
              <a:t>ft</a:t>
            </a:r>
            <a:r>
              <a:rPr lang="en-US" sz="2400" b="0" dirty="0">
                <a:latin typeface="Century Gothic" panose="020B0502020202020204" pitchFamily="34" charset="0"/>
              </a:rPr>
              <a:t> values can be expressed as:</a:t>
            </a:r>
          </a:p>
        </p:txBody>
      </p:sp>
      <p:grpSp>
        <p:nvGrpSpPr>
          <p:cNvPr id="149" name="Group 4"/>
          <p:cNvGrpSpPr>
            <a:grpSpLocks/>
          </p:cNvGrpSpPr>
          <p:nvPr/>
        </p:nvGrpSpPr>
        <p:grpSpPr bwMode="auto">
          <a:xfrm>
            <a:off x="5030958" y="1790557"/>
            <a:ext cx="2239963" cy="898524"/>
            <a:chOff x="2561" y="973"/>
            <a:chExt cx="1411" cy="566"/>
          </a:xfrm>
        </p:grpSpPr>
        <p:sp>
          <p:nvSpPr>
            <p:cNvPr id="150" name="Text Box 5"/>
            <p:cNvSpPr txBox="1">
              <a:spLocks noChangeArrowheads="1"/>
            </p:cNvSpPr>
            <p:nvPr/>
          </p:nvSpPr>
          <p:spPr bwMode="auto">
            <a:xfrm>
              <a:off x="2561" y="1104"/>
              <a:ext cx="5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  <a:latin typeface="Lucida Calligraphy" panose="03010101010101010101" pitchFamily="66" charset="0"/>
                </a:rPr>
                <a:t>ft</a:t>
              </a:r>
              <a:r>
                <a:rPr lang="en-US" sz="2400" dirty="0" smtClean="0">
                  <a:solidFill>
                    <a:srgbClr val="FF0000"/>
                  </a:solidFill>
                </a:rPr>
                <a:t>  </a:t>
              </a:r>
              <a:r>
                <a:rPr lang="en-US" sz="24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51" name="Text Box 6"/>
            <p:cNvSpPr txBox="1">
              <a:spLocks noChangeArrowheads="1"/>
            </p:cNvSpPr>
            <p:nvPr/>
          </p:nvSpPr>
          <p:spPr bwMode="auto">
            <a:xfrm>
              <a:off x="3291" y="973"/>
              <a:ext cx="2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K</a:t>
              </a:r>
            </a:p>
          </p:txBody>
        </p:sp>
        <p:sp>
          <p:nvSpPr>
            <p:cNvPr id="152" name="Text Box 7"/>
            <p:cNvSpPr txBox="1">
              <a:spLocks noChangeArrowheads="1"/>
            </p:cNvSpPr>
            <p:nvPr/>
          </p:nvSpPr>
          <p:spPr bwMode="auto">
            <a:xfrm>
              <a:off x="3024" y="1248"/>
              <a:ext cx="9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|M</a:t>
              </a:r>
              <a:r>
                <a:rPr lang="en-US" sz="2400" baseline="-25000" dirty="0">
                  <a:solidFill>
                    <a:srgbClr val="FF0000"/>
                  </a:solidFill>
                  <a:latin typeface="+mn-lt"/>
                </a:rPr>
                <a:t>fi</a:t>
              </a:r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|</a:t>
              </a:r>
              <a:r>
                <a:rPr lang="en-US" sz="2400" baseline="30000" dirty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 g</a:t>
              </a:r>
              <a:r>
                <a:rPr lang="en-US" sz="2400" baseline="30000" dirty="0">
                  <a:solidFill>
                    <a:srgbClr val="FF0000"/>
                  </a:solidFill>
                  <a:latin typeface="+mn-lt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53" name="Line 8"/>
            <p:cNvSpPr>
              <a:spLocks noChangeShapeType="1"/>
            </p:cNvSpPr>
            <p:nvPr/>
          </p:nvSpPr>
          <p:spPr bwMode="auto">
            <a:xfrm>
              <a:off x="3072" y="1248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54" name="Text Box 9"/>
          <p:cNvSpPr txBox="1">
            <a:spLocks noChangeArrowheads="1"/>
          </p:cNvSpPr>
          <p:nvPr/>
        </p:nvSpPr>
        <p:spPr bwMode="auto">
          <a:xfrm>
            <a:off x="7779491" y="1745206"/>
            <a:ext cx="1619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chemeClr val="accent5"/>
                </a:solidFill>
                <a:latin typeface="+mn-lt"/>
              </a:rPr>
              <a:t>constants</a:t>
            </a:r>
          </a:p>
        </p:txBody>
      </p:sp>
      <p:sp>
        <p:nvSpPr>
          <p:cNvPr id="155" name="Text Box 10"/>
          <p:cNvSpPr txBox="1">
            <a:spLocks noChangeArrowheads="1"/>
          </p:cNvSpPr>
          <p:nvPr/>
        </p:nvSpPr>
        <p:spPr bwMode="auto">
          <a:xfrm>
            <a:off x="7779492" y="2235531"/>
            <a:ext cx="371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chemeClr val="accent3"/>
                </a:solidFill>
                <a:latin typeface="+mn-lt"/>
              </a:rPr>
              <a:t>Weak </a:t>
            </a:r>
            <a:r>
              <a:rPr lang="en-US" sz="2400" b="0" dirty="0" smtClean="0">
                <a:solidFill>
                  <a:schemeClr val="accent3"/>
                </a:solidFill>
                <a:latin typeface="+mn-lt"/>
              </a:rPr>
              <a:t>coupling strength</a:t>
            </a:r>
            <a:endParaRPr lang="en-US" sz="2400" b="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56" name="Text Box 11"/>
          <p:cNvSpPr txBox="1">
            <a:spLocks noChangeArrowheads="1"/>
          </p:cNvSpPr>
          <p:nvPr/>
        </p:nvSpPr>
        <p:spPr bwMode="auto">
          <a:xfrm>
            <a:off x="668285" y="1994055"/>
            <a:ext cx="3671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chemeClr val="accent6"/>
                </a:solidFill>
                <a:latin typeface="+mn-lt"/>
              </a:rPr>
              <a:t>phase space (Q-value)</a:t>
            </a:r>
          </a:p>
        </p:txBody>
      </p:sp>
      <p:sp>
        <p:nvSpPr>
          <p:cNvPr id="157" name="Text Box 12"/>
          <p:cNvSpPr txBox="1">
            <a:spLocks noChangeArrowheads="1"/>
          </p:cNvSpPr>
          <p:nvPr/>
        </p:nvSpPr>
        <p:spPr bwMode="auto">
          <a:xfrm>
            <a:off x="1106927" y="2585693"/>
            <a:ext cx="3727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chemeClr val="accent2"/>
                </a:solidFill>
                <a:latin typeface="+mn-lt"/>
              </a:rPr>
              <a:t>half-life, branching ratio</a:t>
            </a:r>
          </a:p>
        </p:txBody>
      </p:sp>
      <p:sp>
        <p:nvSpPr>
          <p:cNvPr id="158" name="Line 13"/>
          <p:cNvSpPr>
            <a:spLocks noChangeShapeType="1"/>
          </p:cNvSpPr>
          <p:nvPr/>
        </p:nvSpPr>
        <p:spPr bwMode="auto">
          <a:xfrm>
            <a:off x="4272134" y="2227120"/>
            <a:ext cx="768539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159" name="Line 14"/>
          <p:cNvSpPr>
            <a:spLocks noChangeShapeType="1"/>
          </p:cNvSpPr>
          <p:nvPr/>
        </p:nvSpPr>
        <p:spPr bwMode="auto">
          <a:xfrm flipV="1">
            <a:off x="4820496" y="2383937"/>
            <a:ext cx="490476" cy="46033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160" name="Line 15"/>
          <p:cNvSpPr>
            <a:spLocks noChangeShapeType="1"/>
          </p:cNvSpPr>
          <p:nvPr/>
        </p:nvSpPr>
        <p:spPr bwMode="auto">
          <a:xfrm flipH="1">
            <a:off x="6877684" y="2012823"/>
            <a:ext cx="901807" cy="1840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161" name="Line 16"/>
          <p:cNvSpPr>
            <a:spLocks noChangeShapeType="1"/>
          </p:cNvSpPr>
          <p:nvPr/>
        </p:nvSpPr>
        <p:spPr bwMode="auto">
          <a:xfrm flipH="1" flipV="1">
            <a:off x="7202565" y="2457496"/>
            <a:ext cx="6096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162" name="Text Box 17"/>
          <p:cNvSpPr txBox="1">
            <a:spLocks noChangeArrowheads="1"/>
          </p:cNvSpPr>
          <p:nvPr/>
        </p:nvSpPr>
        <p:spPr bwMode="auto">
          <a:xfrm>
            <a:off x="671621" y="3341549"/>
            <a:ext cx="1078723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chemeClr val="tx2"/>
                </a:solidFill>
                <a:latin typeface="+mn-lt"/>
              </a:rPr>
              <a:t>For the special case of 0</a:t>
            </a:r>
            <a:r>
              <a:rPr lang="en-US" sz="2400" b="0" baseline="30000" dirty="0" smtClean="0">
                <a:solidFill>
                  <a:schemeClr val="tx2"/>
                </a:solidFill>
                <a:latin typeface="+mn-lt"/>
              </a:rPr>
              <a:t>+</a:t>
            </a:r>
            <a:r>
              <a:rPr lang="en-US" sz="2400" b="0" dirty="0" smtClean="0">
                <a:solidFill>
                  <a:schemeClr val="tx2"/>
                </a:solidFill>
                <a:latin typeface="+mn-lt"/>
              </a:rPr>
              <a:t>    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0</a:t>
            </a:r>
            <a:r>
              <a:rPr lang="en-US" sz="2400" b="0" baseline="30000" dirty="0">
                <a:solidFill>
                  <a:schemeClr val="tx2"/>
                </a:solidFill>
                <a:latin typeface="+mn-lt"/>
              </a:rPr>
              <a:t>+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 (pure Fermi) </a:t>
            </a:r>
            <a:r>
              <a:rPr lang="el-GR" sz="2400" b="0" dirty="0" smtClean="0">
                <a:solidFill>
                  <a:schemeClr val="tx2"/>
                </a:solidFill>
                <a:latin typeface="+mn-lt"/>
              </a:rPr>
              <a:t>β</a:t>
            </a:r>
            <a:r>
              <a:rPr lang="en-US" sz="2400" b="0" dirty="0" smtClean="0">
                <a:solidFill>
                  <a:schemeClr val="tx2"/>
                </a:solidFill>
                <a:latin typeface="+mn-lt"/>
              </a:rPr>
              <a:t> decays between isobaric 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analogue states (</a:t>
            </a:r>
            <a:r>
              <a:rPr lang="en-US" sz="2400" b="0" dirty="0" err="1">
                <a:solidFill>
                  <a:schemeClr val="tx2"/>
                </a:solidFill>
                <a:latin typeface="+mn-lt"/>
              </a:rPr>
              <a:t>superallowed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) the matrix element </a:t>
            </a:r>
            <a:r>
              <a:rPr lang="en-US" sz="2400" b="0" dirty="0" smtClean="0">
                <a:solidFill>
                  <a:schemeClr val="tx2"/>
                </a:solidFill>
                <a:latin typeface="+mn-lt"/>
              </a:rPr>
              <a:t>is that 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of an </a:t>
            </a:r>
            <a:r>
              <a:rPr lang="en-US" sz="2400" b="0" dirty="0" err="1">
                <a:solidFill>
                  <a:schemeClr val="tx2"/>
                </a:solidFill>
                <a:latin typeface="+mn-lt"/>
              </a:rPr>
              <a:t>isospin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 ladder operator: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             |M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fi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|</a:t>
            </a:r>
            <a:r>
              <a:rPr lang="en-US" sz="24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 =  (T – T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Z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)(T + T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Z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+ 1) =   2    (for T=1) </a:t>
            </a:r>
          </a:p>
        </p:txBody>
      </p:sp>
      <p:sp>
        <p:nvSpPr>
          <p:cNvPr id="163" name="Text Box 18"/>
          <p:cNvSpPr txBox="1">
            <a:spLocks noChangeArrowheads="1"/>
          </p:cNvSpPr>
          <p:nvPr/>
        </p:nvSpPr>
        <p:spPr bwMode="auto">
          <a:xfrm>
            <a:off x="671621" y="5268162"/>
            <a:ext cx="9629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chemeClr val="tx2"/>
                </a:solidFill>
                <a:latin typeface="+mn-lt"/>
              </a:rPr>
              <a:t>Strategy: Measure </a:t>
            </a:r>
            <a:r>
              <a:rPr lang="en-US" sz="2400" b="0" dirty="0" err="1">
                <a:solidFill>
                  <a:schemeClr val="tx2"/>
                </a:solidFill>
                <a:latin typeface="+mn-lt"/>
              </a:rPr>
              <a:t>superallowed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b="0" dirty="0">
                <a:solidFill>
                  <a:schemeClr val="tx2"/>
                </a:solidFill>
                <a:latin typeface="Lucida Calligraphy" panose="03010101010101010101" pitchFamily="66" charset="0"/>
              </a:rPr>
              <a:t>ft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-values, </a:t>
            </a:r>
            <a:r>
              <a:rPr lang="en-US" sz="2400" b="0" dirty="0" smtClean="0">
                <a:solidFill>
                  <a:schemeClr val="tx2"/>
                </a:solidFill>
                <a:latin typeface="+mn-lt"/>
              </a:rPr>
              <a:t>deduce 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G</a:t>
            </a:r>
            <a:r>
              <a:rPr lang="en-US" sz="2400" b="0" baseline="-25000" dirty="0">
                <a:solidFill>
                  <a:schemeClr val="tx2"/>
                </a:solidFill>
                <a:latin typeface="+mn-lt"/>
              </a:rPr>
              <a:t>V</a:t>
            </a:r>
            <a:r>
              <a:rPr lang="en-US" sz="2400" b="0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en-US" sz="2400" b="0" dirty="0" err="1" smtClean="0">
                <a:solidFill>
                  <a:schemeClr val="tx2"/>
                </a:solidFill>
                <a:latin typeface="+mn-lt"/>
              </a:rPr>
              <a:t>V</a:t>
            </a:r>
            <a:r>
              <a:rPr lang="en-US" sz="2400" b="0" baseline="-25000" dirty="0" err="1" smtClean="0">
                <a:solidFill>
                  <a:schemeClr val="tx2"/>
                </a:solidFill>
                <a:latin typeface="+mn-lt"/>
              </a:rPr>
              <a:t>ud</a:t>
            </a:r>
            <a:endParaRPr lang="en-US" sz="2400" b="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64" name="Group 19"/>
          <p:cNvGrpSpPr>
            <a:grpSpLocks/>
          </p:cNvGrpSpPr>
          <p:nvPr/>
        </p:nvGrpSpPr>
        <p:grpSpPr bwMode="auto">
          <a:xfrm>
            <a:off x="3286125" y="5779053"/>
            <a:ext cx="1558926" cy="919163"/>
            <a:chOff x="1178" y="3696"/>
            <a:chExt cx="982" cy="579"/>
          </a:xfrm>
        </p:grpSpPr>
        <p:sp>
          <p:nvSpPr>
            <p:cNvPr id="165" name="Text Box 20"/>
            <p:cNvSpPr txBox="1">
              <a:spLocks noChangeArrowheads="1"/>
            </p:cNvSpPr>
            <p:nvPr/>
          </p:nvSpPr>
          <p:spPr bwMode="auto">
            <a:xfrm>
              <a:off x="1824" y="3696"/>
              <a:ext cx="2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K</a:t>
              </a:r>
            </a:p>
          </p:txBody>
        </p:sp>
        <p:sp>
          <p:nvSpPr>
            <p:cNvPr id="166" name="Text Box 21"/>
            <p:cNvSpPr txBox="1">
              <a:spLocks noChangeArrowheads="1"/>
            </p:cNvSpPr>
            <p:nvPr/>
          </p:nvSpPr>
          <p:spPr bwMode="auto">
            <a:xfrm>
              <a:off x="1766" y="3984"/>
              <a:ext cx="3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sz="2400" dirty="0" smtClean="0">
                  <a:solidFill>
                    <a:srgbClr val="FF0000"/>
                  </a:solidFill>
                  <a:latin typeface="Lucida Calligraphy" panose="03010101010101010101" pitchFamily="66" charset="0"/>
                </a:rPr>
                <a:t>ft</a:t>
              </a:r>
              <a:endParaRPr lang="en-US" sz="2400" dirty="0">
                <a:solidFill>
                  <a:srgbClr val="FF0000"/>
                </a:solidFill>
                <a:latin typeface="Lucida Calligraphy" panose="03010101010101010101" pitchFamily="66" charset="0"/>
              </a:endParaRPr>
            </a:p>
          </p:txBody>
        </p:sp>
        <p:sp>
          <p:nvSpPr>
            <p:cNvPr id="167" name="Line 22"/>
            <p:cNvSpPr>
              <a:spLocks noChangeShapeType="1"/>
            </p:cNvSpPr>
            <p:nvPr/>
          </p:nvSpPr>
          <p:spPr bwMode="auto">
            <a:xfrm flipV="1">
              <a:off x="1791" y="3984"/>
              <a:ext cx="32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Text Box 23"/>
            <p:cNvSpPr txBox="1">
              <a:spLocks noChangeArrowheads="1"/>
            </p:cNvSpPr>
            <p:nvPr/>
          </p:nvSpPr>
          <p:spPr bwMode="auto">
            <a:xfrm>
              <a:off x="1178" y="3834"/>
              <a:ext cx="6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G</a:t>
              </a:r>
              <a:r>
                <a:rPr lang="en-US" sz="2400" baseline="-25000" dirty="0">
                  <a:solidFill>
                    <a:srgbClr val="FF0000"/>
                  </a:solidFill>
                  <a:latin typeface="+mn-lt"/>
                </a:rPr>
                <a:t>V</a:t>
              </a:r>
              <a:r>
                <a:rPr lang="en-US" sz="2400" baseline="30000" dirty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 =</a:t>
              </a:r>
            </a:p>
          </p:txBody>
        </p:sp>
      </p:grpSp>
      <p:sp>
        <p:nvSpPr>
          <p:cNvPr id="169" name="Text Box 24"/>
          <p:cNvSpPr txBox="1">
            <a:spLocks noChangeArrowheads="1"/>
          </p:cNvSpPr>
          <p:nvPr/>
        </p:nvSpPr>
        <p:spPr bwMode="auto">
          <a:xfrm>
            <a:off x="6682005" y="5969570"/>
            <a:ext cx="2457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+mn-lt"/>
              </a:rPr>
              <a:t>|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+mn-lt"/>
              </a:rPr>
              <a:t>ud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| = G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V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/ G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F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0" name="Text Box 25"/>
          <p:cNvSpPr txBox="1">
            <a:spLocks noChangeArrowheads="1"/>
          </p:cNvSpPr>
          <p:nvPr/>
        </p:nvSpPr>
        <p:spPr bwMode="auto">
          <a:xfrm>
            <a:off x="5161119" y="2803814"/>
            <a:ext cx="2432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sz="2400" b="0" dirty="0">
                <a:solidFill>
                  <a:schemeClr val="accent4"/>
                </a:solidFill>
                <a:latin typeface="+mn-lt"/>
              </a:rPr>
              <a:t>matrix element</a:t>
            </a:r>
          </a:p>
        </p:txBody>
      </p:sp>
      <p:sp>
        <p:nvSpPr>
          <p:cNvPr id="171" name="Line 26"/>
          <p:cNvSpPr>
            <a:spLocks noChangeShapeType="1"/>
          </p:cNvSpPr>
          <p:nvPr/>
        </p:nvSpPr>
        <p:spPr bwMode="auto">
          <a:xfrm flipV="1">
            <a:off x="6189832" y="2662757"/>
            <a:ext cx="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172" name="Text Box 27"/>
          <p:cNvSpPr txBox="1">
            <a:spLocks noChangeArrowheads="1"/>
          </p:cNvSpPr>
          <p:nvPr/>
        </p:nvSpPr>
        <p:spPr bwMode="auto">
          <a:xfrm>
            <a:off x="668285" y="5884692"/>
            <a:ext cx="2182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b="0" dirty="0">
                <a:solidFill>
                  <a:schemeClr val="accent6"/>
                </a:solidFill>
                <a:latin typeface="+mn-lt"/>
              </a:rPr>
              <a:t>Vector coupling</a:t>
            </a:r>
          </a:p>
          <a:p>
            <a:pPr eaLnBrk="1" hangingPunct="1"/>
            <a:r>
              <a:rPr lang="en-US" b="0" dirty="0">
                <a:solidFill>
                  <a:schemeClr val="accent6"/>
                </a:solidFill>
                <a:latin typeface="+mn-lt"/>
              </a:rPr>
              <a:t>constant</a:t>
            </a:r>
          </a:p>
        </p:txBody>
      </p:sp>
      <p:sp>
        <p:nvSpPr>
          <p:cNvPr id="173" name="Text Box 28"/>
          <p:cNvSpPr txBox="1">
            <a:spLocks noChangeArrowheads="1"/>
          </p:cNvSpPr>
          <p:nvPr/>
        </p:nvSpPr>
        <p:spPr bwMode="auto">
          <a:xfrm>
            <a:off x="9482889" y="5834702"/>
            <a:ext cx="20233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b="0" dirty="0">
                <a:solidFill>
                  <a:schemeClr val="accent6"/>
                </a:solidFill>
                <a:latin typeface="+mn-lt"/>
              </a:rPr>
              <a:t>Fermi coupling</a:t>
            </a:r>
          </a:p>
          <a:p>
            <a:pPr eaLnBrk="1" hangingPunct="1"/>
            <a:r>
              <a:rPr lang="en-US" b="0" dirty="0">
                <a:solidFill>
                  <a:schemeClr val="accent6"/>
                </a:solidFill>
                <a:latin typeface="+mn-lt"/>
              </a:rPr>
              <a:t>constant</a:t>
            </a:r>
          </a:p>
        </p:txBody>
      </p:sp>
      <p:sp>
        <p:nvSpPr>
          <p:cNvPr id="174" name="Line 29"/>
          <p:cNvSpPr>
            <a:spLocks noChangeShapeType="1"/>
          </p:cNvSpPr>
          <p:nvPr/>
        </p:nvSpPr>
        <p:spPr bwMode="auto">
          <a:xfrm>
            <a:off x="2850293" y="6238635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175" name="Line 30"/>
          <p:cNvSpPr>
            <a:spLocks noChangeShapeType="1"/>
          </p:cNvSpPr>
          <p:nvPr/>
        </p:nvSpPr>
        <p:spPr bwMode="auto">
          <a:xfrm flipH="1">
            <a:off x="9158909" y="6195885"/>
            <a:ext cx="3048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CA"/>
          </a:p>
        </p:txBody>
      </p:sp>
      <p:sp>
        <p:nvSpPr>
          <p:cNvPr id="176" name="Line 31"/>
          <p:cNvSpPr>
            <a:spLocks noChangeShapeType="1"/>
          </p:cNvSpPr>
          <p:nvPr/>
        </p:nvSpPr>
        <p:spPr bwMode="auto">
          <a:xfrm>
            <a:off x="4468813" y="358050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70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5" grpId="0"/>
      <p:bldP spid="156" grpId="0"/>
      <p:bldP spid="157" grpId="0"/>
      <p:bldP spid="158" grpId="0" animBg="1"/>
      <p:bldP spid="159" grpId="0" animBg="1"/>
      <p:bldP spid="160" grpId="0" animBg="1"/>
      <p:bldP spid="161" grpId="0" animBg="1"/>
      <p:bldP spid="162" grpId="0"/>
      <p:bldP spid="163" grpId="0"/>
      <p:bldP spid="169" grpId="0"/>
      <p:bldP spid="170" grpId="0"/>
      <p:bldP spid="171" grpId="0" animBg="1"/>
      <p:bldP spid="172" grpId="0"/>
      <p:bldP spid="173" grpId="0"/>
      <p:bldP spid="174" grpId="0" animBg="1"/>
      <p:bldP spid="175" grpId="0" animBg="1"/>
      <p:bldP spid="1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39578" y="1938234"/>
            <a:ext cx="7369629" cy="4658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400" dirty="0" smtClean="0"/>
              <a:t>For large Q-value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sz="2400" dirty="0" smtClean="0"/>
              <a:t>decays, there are generally many weak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 smtClean="0"/>
              <a:t> branches to the large number of daughter states within the Q-value window.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400" dirty="0" smtClean="0"/>
              <a:t>In the subsequent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/>
              <a:t> decay, many individual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/>
              <a:t>-rays may be too weak to identify.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400" dirty="0" smtClean="0"/>
              <a:t>The sum of these unobserved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/>
              <a:t> intensities will, however, generally be sufficient to prevent precision determination of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 smtClean="0"/>
              <a:t> decay branching ratios through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/>
              <a:t>-ray spectroscopy.</a:t>
            </a:r>
          </a:p>
        </p:txBody>
      </p:sp>
      <p:pic>
        <p:nvPicPr>
          <p:cNvPr id="7" name="Picture 6" descr="Ageq62Hardy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5440" r="58655" b="67097"/>
          <a:stretch>
            <a:fillRect/>
          </a:stretch>
        </p:blipFill>
        <p:spPr bwMode="auto">
          <a:xfrm>
            <a:off x="229328" y="1938234"/>
            <a:ext cx="3848875" cy="428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4104" y="0"/>
            <a:ext cx="96020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Superallowed </a:t>
            </a:r>
            <a:r>
              <a:rPr lang="el-GR" cap="none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cap="none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Branching Ratios for </a:t>
            </a:r>
          </a:p>
          <a:p>
            <a:r>
              <a:rPr lang="en-CA" cap="none" dirty="0" smtClean="0"/>
              <a:t>A</a:t>
            </a:r>
            <a:r>
              <a:rPr lang="en-US" dirty="0" smtClean="0"/>
              <a:t> </a:t>
            </a:r>
            <a:r>
              <a:rPr lang="en-US" dirty="0"/>
              <a:t>≥</a:t>
            </a:r>
            <a:r>
              <a:rPr lang="en-CA" cap="none" dirty="0" smtClean="0"/>
              <a:t> 62 and the Pandemonium Effect</a:t>
            </a:r>
            <a:endParaRPr lang="en-CA" cap="none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8442" y="6411723"/>
            <a:ext cx="6825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1800" b="0" i="1" dirty="0" smtClean="0">
                <a:solidFill>
                  <a:schemeClr val="accent4"/>
                </a:solidFill>
                <a:latin typeface="+mn-lt"/>
              </a:rPr>
              <a:t>J.C. Hardy and I.S. Towner, Phys. Rev. </a:t>
            </a:r>
            <a:r>
              <a:rPr lang="en-US" sz="1800" b="0" i="1" dirty="0" err="1" smtClean="0">
                <a:solidFill>
                  <a:schemeClr val="accent4"/>
                </a:solidFill>
                <a:latin typeface="+mn-lt"/>
              </a:rPr>
              <a:t>Lett</a:t>
            </a:r>
            <a:r>
              <a:rPr lang="en-US" sz="1800" b="0" i="1" dirty="0" smtClean="0">
                <a:solidFill>
                  <a:schemeClr val="accent4"/>
                </a:solidFill>
                <a:latin typeface="+mn-lt"/>
              </a:rPr>
              <a:t>. 88, 252501 </a:t>
            </a:r>
            <a:r>
              <a:rPr lang="en-US" sz="1800" b="0" i="1" dirty="0">
                <a:solidFill>
                  <a:schemeClr val="accent4"/>
                </a:solidFill>
                <a:latin typeface="+mn-lt"/>
              </a:rPr>
              <a:t>(</a:t>
            </a:r>
            <a:r>
              <a:rPr lang="en-US" sz="1800" b="0" i="1" dirty="0" smtClean="0">
                <a:solidFill>
                  <a:schemeClr val="accent4"/>
                </a:solidFill>
                <a:latin typeface="+mn-lt"/>
              </a:rPr>
              <a:t>2002)</a:t>
            </a:r>
            <a:endParaRPr lang="en-CA" sz="1800" b="0" i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74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yan_defense_presentation_Page_3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19199" r="2020" b="4050"/>
          <a:stretch>
            <a:fillRect/>
          </a:stretch>
        </p:blipFill>
        <p:spPr bwMode="auto">
          <a:xfrm>
            <a:off x="1680882" y="1290918"/>
            <a:ext cx="9022794" cy="541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4104" y="0"/>
            <a:ext cx="96020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smtClean="0"/>
              <a:t>Placing </a:t>
            </a:r>
            <a:r>
              <a:rPr lang="el-G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CA" cap="none" dirty="0"/>
              <a:t>-</a:t>
            </a:r>
            <a:r>
              <a:rPr lang="en-CA" cap="none" dirty="0" smtClean="0"/>
              <a:t>Rays Transitions</a:t>
            </a:r>
            <a:endParaRPr lang="en-CA" cap="none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6143" y="4517571"/>
            <a:ext cx="2525486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Note:</a:t>
            </a:r>
            <a:r>
              <a:rPr lang="en-CA" dirty="0" smtClean="0">
                <a:solidFill>
                  <a:schemeClr val="bg1"/>
                </a:solidFill>
              </a:rPr>
              <a:t> ppm transitions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7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yan_defense_presentation_Page_39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9231" r="25557" b="3847"/>
          <a:stretch/>
        </p:blipFill>
        <p:spPr bwMode="auto">
          <a:xfrm>
            <a:off x="1671735" y="1293028"/>
            <a:ext cx="6895322" cy="541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7847" y="0"/>
            <a:ext cx="10578353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smtClean="0"/>
              <a:t>Measuring Internal Conversion Electrons</a:t>
            </a:r>
            <a:endParaRPr lang="en-CA" cap="none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0739" y="1520637"/>
            <a:ext cx="3664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Symbol" panose="05050102010706020507" pitchFamily="18" charset="2"/>
              </a:rPr>
              <a:t>- </a:t>
            </a:r>
            <a:r>
              <a:rPr lang="el-GR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Symbol" panose="05050102010706020507" pitchFamily="18" charset="2"/>
              </a:rPr>
              <a:t>- </a:t>
            </a:r>
            <a:r>
              <a:rPr lang="en-US" sz="2400" dirty="0">
                <a:solidFill>
                  <a:schemeClr val="accent4"/>
                </a:solidFill>
              </a:rPr>
              <a:t>electron 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Coincidence </a:t>
            </a:r>
            <a:r>
              <a:rPr lang="en-US" sz="2400" dirty="0">
                <a:solidFill>
                  <a:schemeClr val="accent4"/>
                </a:solidFill>
              </a:rPr>
              <a:t>Spectrum</a:t>
            </a:r>
            <a:endParaRPr lang="en-CA" sz="2400" dirty="0">
              <a:solidFill>
                <a:schemeClr val="accent4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2725" r="2278" b="1561"/>
          <a:stretch/>
        </p:blipFill>
        <p:spPr>
          <a:xfrm>
            <a:off x="8866379" y="1327713"/>
            <a:ext cx="2359364" cy="2382382"/>
          </a:xfrm>
          <a:prstGeom prst="rect">
            <a:avLst/>
          </a:prstGeom>
          <a:ln w="63500">
            <a:solidFill>
              <a:schemeClr val="accent4"/>
            </a:solidFill>
          </a:ln>
        </p:spPr>
      </p:pic>
      <p:pic>
        <p:nvPicPr>
          <p:cNvPr id="10" name="Picture 6" descr="Ryan_defense_presentation_Page_3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1" t="45560" b="25516"/>
          <a:stretch/>
        </p:blipFill>
        <p:spPr bwMode="auto">
          <a:xfrm>
            <a:off x="8751371" y="4157880"/>
            <a:ext cx="2474372" cy="203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79971" y="1293028"/>
            <a:ext cx="87086" cy="42586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47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/>
          <a:stretch/>
        </p:blipFill>
        <p:spPr>
          <a:xfrm>
            <a:off x="4295087" y="1782381"/>
            <a:ext cx="7826155" cy="5028384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04800" y="3114868"/>
            <a:ext cx="2989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b="0" dirty="0">
                <a:latin typeface="+mn-lt"/>
              </a:rPr>
              <a:t>I'</a:t>
            </a:r>
            <a:r>
              <a:rPr lang="en-US" sz="2400" b="0" baseline="-25000" dirty="0">
                <a:latin typeface="+mn-lt"/>
              </a:rPr>
              <a:t>2+</a:t>
            </a:r>
            <a:r>
              <a:rPr lang="en-US" sz="2400" b="0" dirty="0">
                <a:latin typeface="+mn-lt"/>
              </a:rPr>
              <a:t> = 1223(57) ppm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582219"/>
            <a:ext cx="2802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b="0" dirty="0" err="1">
                <a:latin typeface="+mn-lt"/>
              </a:rPr>
              <a:t>B</a:t>
            </a:r>
            <a:r>
              <a:rPr lang="en-US" sz="2400" b="0" baseline="-25000" dirty="0" err="1">
                <a:latin typeface="+mn-lt"/>
              </a:rPr>
              <a:t>gs</a:t>
            </a:r>
            <a:r>
              <a:rPr lang="en-US" sz="2400" b="0" dirty="0">
                <a:latin typeface="+mn-lt"/>
              </a:rPr>
              <a:t> = </a:t>
            </a:r>
            <a:r>
              <a:rPr lang="en-US" sz="2400" b="0" dirty="0" err="1">
                <a:latin typeface="+mn-lt"/>
              </a:rPr>
              <a:t>I'</a:t>
            </a:r>
            <a:r>
              <a:rPr lang="en-US" sz="2400" b="0" baseline="-25000" dirty="0" err="1">
                <a:latin typeface="+mn-lt"/>
              </a:rPr>
              <a:t>gs</a:t>
            </a:r>
            <a:r>
              <a:rPr lang="en-US" sz="2400" b="0" dirty="0">
                <a:latin typeface="+mn-lt"/>
              </a:rPr>
              <a:t> /(</a:t>
            </a:r>
            <a:r>
              <a:rPr lang="en-US" sz="2400" b="0" dirty="0" err="1">
                <a:latin typeface="+mn-lt"/>
              </a:rPr>
              <a:t>I'</a:t>
            </a:r>
            <a:r>
              <a:rPr lang="en-US" sz="2400" b="0" baseline="-25000" dirty="0" err="1">
                <a:latin typeface="+mn-lt"/>
              </a:rPr>
              <a:t>gs</a:t>
            </a:r>
            <a:r>
              <a:rPr lang="en-US" sz="2400" b="0" dirty="0">
                <a:latin typeface="+mn-lt"/>
              </a:rPr>
              <a:t> + I'</a:t>
            </a:r>
            <a:r>
              <a:rPr lang="en-US" sz="2400" b="0" baseline="-25000" dirty="0">
                <a:latin typeface="+mn-lt"/>
              </a:rPr>
              <a:t>2+</a:t>
            </a:r>
            <a:r>
              <a:rPr lang="en-US" sz="2400" b="0" dirty="0">
                <a:latin typeface="+mn-lt"/>
              </a:rPr>
              <a:t>)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8600" y="4014837"/>
            <a:ext cx="1996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b="0" dirty="0">
                <a:latin typeface="+mn-lt"/>
              </a:rPr>
              <a:t>Shell Model: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04800" y="4377412"/>
            <a:ext cx="2132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b="0" dirty="0" err="1">
                <a:latin typeface="+mn-lt"/>
              </a:rPr>
              <a:t>B</a:t>
            </a:r>
            <a:r>
              <a:rPr lang="en-US" sz="2400" b="0" baseline="-25000" dirty="0" err="1">
                <a:latin typeface="+mn-lt"/>
              </a:rPr>
              <a:t>gs</a:t>
            </a:r>
            <a:r>
              <a:rPr lang="en-US" sz="2400" b="0" dirty="0">
                <a:latin typeface="+mn-lt"/>
              </a:rPr>
              <a:t> = 0.33(11)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04800" y="4870887"/>
            <a:ext cx="2977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b="0" dirty="0" err="1">
                <a:latin typeface="+mn-lt"/>
              </a:rPr>
              <a:t>I'</a:t>
            </a:r>
            <a:r>
              <a:rPr lang="en-US" sz="2400" b="0" baseline="-25000" dirty="0" err="1">
                <a:latin typeface="+mn-lt"/>
              </a:rPr>
              <a:t>gs</a:t>
            </a:r>
            <a:r>
              <a:rPr lang="en-US" sz="2400" b="0" dirty="0">
                <a:latin typeface="+mn-lt"/>
              </a:rPr>
              <a:t> = 600(300) ppm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06683" y="5355357"/>
            <a:ext cx="2765501" cy="830997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r>
              <a:rPr lang="en-US" sz="2400" b="0" dirty="0" err="1">
                <a:solidFill>
                  <a:schemeClr val="accent3"/>
                </a:solidFill>
                <a:latin typeface="+mn-lt"/>
              </a:rPr>
              <a:t>Superallowed</a:t>
            </a:r>
            <a:r>
              <a:rPr lang="en-US" sz="2400" b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2400" b="0" dirty="0" smtClean="0">
                <a:solidFill>
                  <a:schemeClr val="accent3"/>
                </a:solidFill>
                <a:latin typeface="+mn-lt"/>
              </a:rPr>
              <a:t>BR:</a:t>
            </a:r>
            <a:endParaRPr lang="en-US" sz="2400" b="0" dirty="0">
              <a:solidFill>
                <a:schemeClr val="accent3"/>
              </a:solidFill>
              <a:latin typeface="+mn-lt"/>
            </a:endParaRPr>
          </a:p>
          <a:p>
            <a:pPr algn="ctr"/>
            <a:r>
              <a:rPr lang="en-US" sz="2400" b="0" dirty="0">
                <a:solidFill>
                  <a:schemeClr val="accent3"/>
                </a:solidFill>
                <a:latin typeface="+mn-lt"/>
              </a:rPr>
              <a:t>99.544 ± 0.031 </a:t>
            </a:r>
            <a:r>
              <a:rPr lang="en-US" sz="2400" b="0" dirty="0" smtClean="0">
                <a:solidFill>
                  <a:schemeClr val="accent3"/>
                </a:solidFill>
                <a:latin typeface="+mn-lt"/>
              </a:rPr>
              <a:t>%</a:t>
            </a:r>
            <a:endParaRPr lang="en-US" sz="2400" b="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04800" y="2386009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b="0" dirty="0">
                <a:latin typeface="+mn-lt"/>
              </a:rPr>
              <a:t>Direct </a:t>
            </a:r>
            <a:r>
              <a:rPr lang="el-G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>
                <a:latin typeface="+mn-lt"/>
              </a:rPr>
              <a:t>feeding of 2</a:t>
            </a:r>
            <a:r>
              <a:rPr lang="en-US" sz="2400" b="0" baseline="30000" dirty="0">
                <a:latin typeface="+mn-lt"/>
              </a:rPr>
              <a:t>+</a:t>
            </a:r>
            <a:r>
              <a:rPr lang="en-US" sz="2400" b="0" dirty="0">
                <a:latin typeface="+mn-lt"/>
              </a:rPr>
              <a:t> </a:t>
            </a:r>
          </a:p>
          <a:p>
            <a:r>
              <a:rPr lang="en-US" sz="2400" b="0" dirty="0">
                <a:latin typeface="+mn-lt"/>
              </a:rPr>
              <a:t>states is negligible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28600" y="6140450"/>
            <a:ext cx="3926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1800" b="0" dirty="0">
                <a:latin typeface="+mn-lt"/>
              </a:rPr>
              <a:t>Previous: (99.5 ± 0.1)%</a:t>
            </a:r>
          </a:p>
          <a:p>
            <a:r>
              <a:rPr lang="en-US" sz="1800" b="0" i="1" dirty="0" err="1">
                <a:solidFill>
                  <a:schemeClr val="accent4"/>
                </a:solidFill>
                <a:latin typeface="+mn-lt"/>
              </a:rPr>
              <a:t>Piechaczek</a:t>
            </a:r>
            <a:r>
              <a:rPr lang="en-US" sz="1800" b="0" i="1" dirty="0">
                <a:solidFill>
                  <a:schemeClr val="accent4"/>
                </a:solidFill>
                <a:latin typeface="+mn-lt"/>
              </a:rPr>
              <a:t> PRC 67 051305 (2003</a:t>
            </a:r>
            <a:r>
              <a:rPr lang="en-US" sz="1800" b="0" i="1" dirty="0">
                <a:solidFill>
                  <a:schemeClr val="accent3"/>
                </a:solidFill>
                <a:latin typeface="+mn-lt"/>
              </a:rPr>
              <a:t>)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281897" y="0"/>
            <a:ext cx="8224303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smtClean="0"/>
              <a:t>Controlling Pandemonium via 2</a:t>
            </a:r>
            <a:r>
              <a:rPr lang="en-CA" cap="none" baseline="30000" dirty="0" smtClean="0"/>
              <a:t>+</a:t>
            </a:r>
            <a:r>
              <a:rPr lang="en-CA" cap="none" dirty="0" smtClean="0"/>
              <a:t> Collector States</a:t>
            </a:r>
            <a:endParaRPr lang="en-CA" cap="none" dirty="0">
              <a:solidFill>
                <a:schemeClr val="accent3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01" y="1756661"/>
            <a:ext cx="7792537" cy="5029902"/>
          </a:xfrm>
          <a:prstGeom prst="rect">
            <a:avLst/>
          </a:prstGeom>
        </p:spPr>
      </p:pic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4295086" y="1390898"/>
            <a:ext cx="7826156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0032176" y="1380415"/>
            <a:ext cx="20633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dirty="0">
                <a:latin typeface="+mn-lt"/>
              </a:rPr>
              <a:t>~ 400  1</a:t>
            </a:r>
            <a:r>
              <a:rPr lang="en-US" baseline="30000" dirty="0">
                <a:latin typeface="+mn-lt"/>
              </a:rPr>
              <a:t>+</a:t>
            </a:r>
            <a:r>
              <a:rPr lang="en-US" dirty="0">
                <a:latin typeface="+mn-lt"/>
              </a:rPr>
              <a:t> Levels</a:t>
            </a:r>
          </a:p>
        </p:txBody>
      </p:sp>
      <p:sp>
        <p:nvSpPr>
          <p:cNvPr id="41" name="Oval 24"/>
          <p:cNvSpPr>
            <a:spLocks noChangeArrowheads="1"/>
          </p:cNvSpPr>
          <p:nvPr/>
        </p:nvSpPr>
        <p:spPr bwMode="auto">
          <a:xfrm>
            <a:off x="4834834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auto">
          <a:xfrm>
            <a:off x="5204246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43" name="Oval 24"/>
          <p:cNvSpPr>
            <a:spLocks noChangeArrowheads="1"/>
          </p:cNvSpPr>
          <p:nvPr/>
        </p:nvSpPr>
        <p:spPr bwMode="auto">
          <a:xfrm>
            <a:off x="5588212" y="6070680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6090588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6474554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46" name="Oval 24"/>
          <p:cNvSpPr>
            <a:spLocks noChangeArrowheads="1"/>
          </p:cNvSpPr>
          <p:nvPr/>
        </p:nvSpPr>
        <p:spPr bwMode="auto">
          <a:xfrm>
            <a:off x="7277770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auto">
          <a:xfrm>
            <a:off x="11582401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48" name="Oval 24"/>
          <p:cNvSpPr>
            <a:spLocks noChangeArrowheads="1"/>
          </p:cNvSpPr>
          <p:nvPr/>
        </p:nvSpPr>
        <p:spPr bwMode="auto">
          <a:xfrm>
            <a:off x="11297840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49" name="Oval 24"/>
          <p:cNvSpPr>
            <a:spLocks noChangeArrowheads="1"/>
          </p:cNvSpPr>
          <p:nvPr/>
        </p:nvSpPr>
        <p:spPr bwMode="auto">
          <a:xfrm>
            <a:off x="10879910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auto">
          <a:xfrm>
            <a:off x="9383694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51" name="Oval 24"/>
          <p:cNvSpPr>
            <a:spLocks noChangeArrowheads="1"/>
          </p:cNvSpPr>
          <p:nvPr/>
        </p:nvSpPr>
        <p:spPr bwMode="auto">
          <a:xfrm>
            <a:off x="8195323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52" name="Oval 24"/>
          <p:cNvSpPr>
            <a:spLocks noChangeArrowheads="1"/>
          </p:cNvSpPr>
          <p:nvPr/>
        </p:nvSpPr>
        <p:spPr bwMode="auto">
          <a:xfrm>
            <a:off x="9039369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53" name="Oval 24"/>
          <p:cNvSpPr>
            <a:spLocks noChangeArrowheads="1"/>
          </p:cNvSpPr>
          <p:nvPr/>
        </p:nvSpPr>
        <p:spPr bwMode="auto">
          <a:xfrm>
            <a:off x="7680366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54" name="Oval 24"/>
          <p:cNvSpPr>
            <a:spLocks noChangeArrowheads="1"/>
          </p:cNvSpPr>
          <p:nvPr/>
        </p:nvSpPr>
        <p:spPr bwMode="auto">
          <a:xfrm>
            <a:off x="8580478" y="6067309"/>
            <a:ext cx="228600" cy="223838"/>
          </a:xfrm>
          <a:prstGeom prst="ellipse">
            <a:avLst/>
          </a:prstGeom>
          <a:noFill/>
          <a:ln w="25400" algn="ctr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-18363" y="1325926"/>
            <a:ext cx="4482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Ground-state </a:t>
            </a:r>
            <a:r>
              <a:rPr lang="el-GR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solidFill>
                  <a:schemeClr val="accent4"/>
                </a:solidFill>
              </a:rPr>
              <a:t>-feeding </a:t>
            </a:r>
            <a:r>
              <a:rPr lang="en-US" sz="2400" dirty="0">
                <a:solidFill>
                  <a:schemeClr val="accent4"/>
                </a:solidFill>
              </a:rPr>
              <a:t>of </a:t>
            </a:r>
            <a:endParaRPr lang="en-US" sz="2400" dirty="0" smtClean="0">
              <a:solidFill>
                <a:schemeClr val="accent4"/>
              </a:solidFill>
            </a:endParaRPr>
          </a:p>
          <a:p>
            <a:r>
              <a:rPr lang="en-US" sz="2400" dirty="0" err="1" smtClean="0">
                <a:solidFill>
                  <a:schemeClr val="accent4"/>
                </a:solidFill>
              </a:rPr>
              <a:t>I</a:t>
            </a:r>
            <a:r>
              <a:rPr lang="en-US" sz="2400" baseline="-25000" dirty="0" err="1" smtClean="0">
                <a:solidFill>
                  <a:schemeClr val="accent4"/>
                </a:solidFill>
              </a:rPr>
              <a:t>gs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4"/>
                </a:solidFill>
              </a:rPr>
              <a:t>= 3960(70) ppm </a:t>
            </a:r>
            <a:r>
              <a:rPr lang="en-US" sz="2400" dirty="0" smtClean="0">
                <a:solidFill>
                  <a:schemeClr val="accent4"/>
                </a:solidFill>
              </a:rPr>
              <a:t>identified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5822606" y="881299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dirty="0" err="1">
                <a:solidFill>
                  <a:schemeClr val="accent6"/>
                </a:solidFill>
                <a:latin typeface="+mn-lt"/>
              </a:rPr>
              <a:t>I'</a:t>
            </a:r>
            <a:r>
              <a:rPr lang="en-US" sz="2400" baseline="-25000" dirty="0" err="1">
                <a:solidFill>
                  <a:schemeClr val="accent6"/>
                </a:solidFill>
                <a:latin typeface="+mn-lt"/>
              </a:rPr>
              <a:t>gs</a:t>
            </a:r>
            <a:endParaRPr lang="en-US" sz="24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7135819" y="876834"/>
            <a:ext cx="577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2400" dirty="0">
                <a:solidFill>
                  <a:schemeClr val="accent6"/>
                </a:solidFill>
                <a:latin typeface="+mn-lt"/>
              </a:rPr>
              <a:t>I'</a:t>
            </a:r>
            <a:r>
              <a:rPr lang="en-US" sz="2400" baseline="-25000" dirty="0">
                <a:solidFill>
                  <a:schemeClr val="accent6"/>
                </a:solidFill>
                <a:latin typeface="+mn-lt"/>
              </a:rPr>
              <a:t>2+</a:t>
            </a:r>
            <a:endParaRPr lang="en-US" sz="24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 flipH="1">
            <a:off x="6060383" y="1450887"/>
            <a:ext cx="25681" cy="4735468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7193023" y="1465595"/>
            <a:ext cx="3166" cy="4397323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 flipH="1">
            <a:off x="7419460" y="1465594"/>
            <a:ext cx="1159" cy="3993911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 flipH="1">
            <a:off x="7643890" y="1465594"/>
            <a:ext cx="1" cy="3509817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2" name="TextBox 61"/>
          <p:cNvSpPr txBox="1"/>
          <p:nvPr/>
        </p:nvSpPr>
        <p:spPr>
          <a:xfrm>
            <a:off x="8580478" y="6325716"/>
            <a:ext cx="387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accent2"/>
                </a:solidFill>
              </a:rPr>
              <a:t>58 new transitions identified</a:t>
            </a:r>
            <a:endParaRPr lang="en-CA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5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" y="0"/>
            <a:ext cx="115062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smtClean="0"/>
              <a:t>Mass Measurements @ TITAN</a:t>
            </a:r>
            <a:endParaRPr lang="en-CA" cap="none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7427" y="1506781"/>
            <a:ext cx="520478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Penning Trap located at ISAC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High-precision mass measurements → Q-value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Last experimental quantity required for determination of </a:t>
            </a:r>
            <a:br>
              <a:rPr lang="en-CA" sz="2400" dirty="0" smtClean="0"/>
            </a:br>
            <a:r>
              <a:rPr lang="en-CA" sz="2400" dirty="0" err="1" smtClean="0">
                <a:latin typeface="Lucida Calligraphy" panose="03010101010101010101" pitchFamily="66" charset="0"/>
              </a:rPr>
              <a:t>ft</a:t>
            </a:r>
            <a:r>
              <a:rPr lang="en-CA" sz="2400" dirty="0" smtClean="0"/>
              <a:t> values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1" y="1506781"/>
            <a:ext cx="6226596" cy="4119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" b="63137"/>
          <a:stretch/>
        </p:blipFill>
        <p:spPr>
          <a:xfrm>
            <a:off x="6907427" y="4506567"/>
            <a:ext cx="4436496" cy="18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6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17812" y="892175"/>
            <a:ext cx="6781800" cy="5938838"/>
          </a:xfrm>
          <a:prstGeom prst="rect">
            <a:avLst/>
          </a:prstGeom>
          <a:noFill/>
        </p:spPr>
      </p:pic>
      <p:sp>
        <p:nvSpPr>
          <p:cNvPr id="45" name="Line 3"/>
          <p:cNvSpPr>
            <a:spLocks noChangeShapeType="1"/>
          </p:cNvSpPr>
          <p:nvPr/>
        </p:nvSpPr>
        <p:spPr bwMode="auto">
          <a:xfrm flipH="1">
            <a:off x="10609012" y="762000"/>
            <a:ext cx="228600" cy="658813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7243512" y="3141663"/>
            <a:ext cx="1143000" cy="45720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9313612" y="1752600"/>
            <a:ext cx="685800" cy="277813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9770812" y="1600200"/>
            <a:ext cx="533400" cy="125413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667250" y="2852738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bg1"/>
                </a:solidFill>
              </a:rPr>
              <a:t>46</a:t>
            </a:r>
            <a:r>
              <a:rPr lang="en-US" sz="2400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8627812" y="14478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bg1"/>
                </a:solidFill>
              </a:rPr>
              <a:t>66</a:t>
            </a:r>
            <a:r>
              <a:rPr lang="en-US" sz="2400" b="1" dirty="0">
                <a:solidFill>
                  <a:schemeClr val="bg1"/>
                </a:solidFill>
              </a:rPr>
              <a:t>As</a:t>
            </a: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9123112" y="1304926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bg1"/>
                </a:solidFill>
              </a:rPr>
              <a:t>70</a:t>
            </a:r>
            <a:r>
              <a:rPr lang="en-US" sz="2400" b="1" dirty="0">
                <a:solidFill>
                  <a:schemeClr val="bg1"/>
                </a:solidFill>
              </a:rPr>
              <a:t>Br</a:t>
            </a: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10532812" y="304800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accent6"/>
                </a:solidFill>
              </a:rPr>
              <a:t>74</a:t>
            </a:r>
            <a:r>
              <a:rPr lang="en-US" sz="2400" b="1" dirty="0">
                <a:solidFill>
                  <a:schemeClr val="accent6"/>
                </a:solidFill>
              </a:rPr>
              <a:t>Rb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 rot="-2700000">
            <a:off x="8780212" y="2797039"/>
            <a:ext cx="1187450" cy="3667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N=Z</a:t>
            </a:r>
            <a:r>
              <a:rPr lang="en-US" sz="1800"/>
              <a:t> line</a:t>
            </a:r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>
            <a:off x="5122612" y="5078413"/>
            <a:ext cx="1143000" cy="45720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5960812" y="4724400"/>
            <a:ext cx="1014413" cy="320675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6265612" y="3859213"/>
            <a:ext cx="1143000" cy="45720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7" name="Line 15"/>
          <p:cNvSpPr>
            <a:spLocks noChangeShapeType="1"/>
          </p:cNvSpPr>
          <p:nvPr/>
        </p:nvSpPr>
        <p:spPr bwMode="auto">
          <a:xfrm>
            <a:off x="6719637" y="3683000"/>
            <a:ext cx="1143000" cy="45720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4360612" y="4773613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accent5"/>
                </a:solidFill>
              </a:rPr>
              <a:t>18</a:t>
            </a:r>
            <a:r>
              <a:rPr lang="en-US" sz="2400" b="1" dirty="0">
                <a:solidFill>
                  <a:schemeClr val="accent5"/>
                </a:solidFill>
              </a:rPr>
              <a:t>Ne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5579812" y="3630613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bg1"/>
                </a:solidFill>
              </a:rPr>
              <a:t>34</a:t>
            </a:r>
            <a:r>
              <a:rPr lang="en-US" sz="2400" b="1" dirty="0">
                <a:solidFill>
                  <a:schemeClr val="bg1"/>
                </a:solidFill>
              </a:rPr>
              <a:t>Ar</a:t>
            </a: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6037012" y="3325813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accent4"/>
                </a:solidFill>
              </a:rPr>
              <a:t>38m</a:t>
            </a:r>
            <a:r>
              <a:rPr lang="en-US" sz="2400" b="1" dirty="0">
                <a:solidFill>
                  <a:schemeClr val="accent4"/>
                </a:solidFill>
              </a:rPr>
              <a:t>K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5122612" y="4418806"/>
            <a:ext cx="914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 smtClean="0">
                <a:solidFill>
                  <a:srgbClr val="C00000"/>
                </a:solidFill>
              </a:rPr>
              <a:t>26m</a:t>
            </a:r>
            <a:r>
              <a:rPr lang="en-US" sz="2400" b="1" dirty="0" smtClean="0">
                <a:solidFill>
                  <a:srgbClr val="C00000"/>
                </a:solidFill>
              </a:rPr>
              <a:t>Al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7532437" y="2852738"/>
            <a:ext cx="1143000" cy="45720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6646612" y="2492375"/>
            <a:ext cx="93186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bg1"/>
                </a:solidFill>
              </a:rPr>
              <a:t>50</a:t>
            </a:r>
            <a:r>
              <a:rPr lang="en-US" sz="2400" b="1" dirty="0">
                <a:solidFill>
                  <a:schemeClr val="bg1"/>
                </a:solidFill>
              </a:rPr>
              <a:t>Mn</a:t>
            </a: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4937440" y="5731667"/>
            <a:ext cx="1023372" cy="108745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4319886" y="5457288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accent2"/>
                </a:solidFill>
              </a:rPr>
              <a:t>14</a:t>
            </a:r>
            <a:r>
              <a:rPr lang="en-US" sz="2400" b="1" dirty="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 flipV="1">
            <a:off x="4524476" y="6145212"/>
            <a:ext cx="1131535" cy="195193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67" name="Text Box 25"/>
          <p:cNvSpPr txBox="1">
            <a:spLocks noChangeArrowheads="1"/>
          </p:cNvSpPr>
          <p:nvPr/>
        </p:nvSpPr>
        <p:spPr bwMode="auto">
          <a:xfrm>
            <a:off x="3901031" y="6149874"/>
            <a:ext cx="838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bg1"/>
                </a:solidFill>
              </a:rPr>
              <a:t>10</a:t>
            </a:r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2767597" y="5658033"/>
            <a:ext cx="1499107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chemeClr val="bg1"/>
                </a:solidFill>
              </a:rPr>
              <a:t>T</a:t>
            </a:r>
            <a:r>
              <a:rPr lang="en-US" sz="1600" baseline="-25000" dirty="0">
                <a:solidFill>
                  <a:schemeClr val="bg1"/>
                </a:solidFill>
              </a:rPr>
              <a:t>½</a:t>
            </a:r>
            <a:r>
              <a:rPr lang="en-US" sz="1600" dirty="0">
                <a:solidFill>
                  <a:schemeClr val="bg1"/>
                </a:solidFill>
              </a:rPr>
              <a:t> by </a:t>
            </a:r>
            <a:r>
              <a:rPr lang="el-G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l-G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dirty="0">
                <a:solidFill>
                  <a:schemeClr val="bg1"/>
                </a:solidFill>
              </a:rPr>
              <a:t> counting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22359" y="4567845"/>
            <a:ext cx="4614478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chemeClr val="accent5"/>
                </a:solidFill>
              </a:rPr>
              <a:t>T</a:t>
            </a:r>
            <a:r>
              <a:rPr lang="en-US" sz="1600" baseline="-25000" dirty="0" smtClean="0">
                <a:solidFill>
                  <a:schemeClr val="accent5"/>
                </a:solidFill>
              </a:rPr>
              <a:t>½ </a:t>
            </a:r>
            <a:r>
              <a:rPr lang="en-US" sz="1600" dirty="0" smtClean="0">
                <a:solidFill>
                  <a:schemeClr val="accent5"/>
                </a:solidFill>
              </a:rPr>
              <a:t>, </a:t>
            </a:r>
            <a:r>
              <a:rPr lang="en-US" sz="1600" dirty="0">
                <a:solidFill>
                  <a:schemeClr val="accent5"/>
                </a:solidFill>
              </a:rPr>
              <a:t>G.F. </a:t>
            </a:r>
            <a:r>
              <a:rPr lang="en-US" sz="1600" dirty="0" err="1">
                <a:solidFill>
                  <a:schemeClr val="accent5"/>
                </a:solidFill>
              </a:rPr>
              <a:t>Grinyer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i="1" dirty="0">
                <a:solidFill>
                  <a:schemeClr val="accent5"/>
                </a:solidFill>
              </a:rPr>
              <a:t>et </a:t>
            </a:r>
            <a:r>
              <a:rPr lang="en-US" sz="1600" i="1" dirty="0" smtClean="0">
                <a:solidFill>
                  <a:schemeClr val="accent5"/>
                </a:solidFill>
              </a:rPr>
              <a:t>al.</a:t>
            </a:r>
            <a:r>
              <a:rPr lang="en-US" sz="1600" dirty="0" smtClean="0">
                <a:solidFill>
                  <a:schemeClr val="accent5"/>
                </a:solidFill>
              </a:rPr>
              <a:t>, </a:t>
            </a:r>
            <a:r>
              <a:rPr lang="en-US" sz="1600" dirty="0">
                <a:solidFill>
                  <a:schemeClr val="accent5"/>
                </a:solidFill>
              </a:rPr>
              <a:t>PRC </a:t>
            </a:r>
            <a:r>
              <a:rPr lang="en-US" sz="1600" dirty="0" smtClean="0">
                <a:solidFill>
                  <a:schemeClr val="accent5"/>
                </a:solidFill>
              </a:rPr>
              <a:t>76, 025503 </a:t>
            </a:r>
            <a:r>
              <a:rPr lang="en-US" sz="1600" dirty="0">
                <a:solidFill>
                  <a:schemeClr val="accent5"/>
                </a:solidFill>
              </a:rPr>
              <a:t>(</a:t>
            </a:r>
            <a:r>
              <a:rPr lang="en-US" sz="1600" dirty="0" smtClean="0">
                <a:solidFill>
                  <a:schemeClr val="accent5"/>
                </a:solidFill>
              </a:rPr>
              <a:t>2007)</a:t>
            </a:r>
            <a:br>
              <a:rPr lang="en-US" sz="1600" dirty="0" smtClean="0">
                <a:solidFill>
                  <a:schemeClr val="accent5"/>
                </a:solidFill>
              </a:rPr>
            </a:br>
            <a:r>
              <a:rPr lang="en-US" sz="1600" i="1" dirty="0" smtClean="0">
                <a:solidFill>
                  <a:schemeClr val="accent5"/>
                </a:solidFill>
              </a:rPr>
              <a:t>T</a:t>
            </a:r>
            <a:r>
              <a:rPr lang="en-US" sz="1600" baseline="-25000" dirty="0" smtClean="0">
                <a:solidFill>
                  <a:schemeClr val="accent5"/>
                </a:solidFill>
              </a:rPr>
              <a:t>½ </a:t>
            </a:r>
            <a:r>
              <a:rPr lang="en-US" sz="1600" dirty="0" smtClean="0">
                <a:solidFill>
                  <a:schemeClr val="accent5"/>
                </a:solidFill>
              </a:rPr>
              <a:t>, </a:t>
            </a:r>
            <a:r>
              <a:rPr lang="en-US" sz="1600" dirty="0">
                <a:solidFill>
                  <a:schemeClr val="accent5"/>
                </a:solidFill>
              </a:rPr>
              <a:t>G.F. </a:t>
            </a:r>
            <a:r>
              <a:rPr lang="en-US" sz="1600" dirty="0" err="1">
                <a:solidFill>
                  <a:schemeClr val="accent5"/>
                </a:solidFill>
              </a:rPr>
              <a:t>Grinyer</a:t>
            </a:r>
            <a:r>
              <a:rPr lang="en-US" sz="1600" dirty="0">
                <a:solidFill>
                  <a:schemeClr val="accent5"/>
                </a:solidFill>
              </a:rPr>
              <a:t> </a:t>
            </a:r>
            <a:r>
              <a:rPr lang="en-US" sz="1600" i="1" dirty="0">
                <a:solidFill>
                  <a:schemeClr val="accent5"/>
                </a:solidFill>
              </a:rPr>
              <a:t>et </a:t>
            </a:r>
            <a:r>
              <a:rPr lang="en-US" sz="1600" i="1" dirty="0" smtClean="0">
                <a:solidFill>
                  <a:schemeClr val="accent5"/>
                </a:solidFill>
              </a:rPr>
              <a:t>al.</a:t>
            </a:r>
            <a:r>
              <a:rPr lang="en-US" sz="1600" dirty="0" smtClean="0">
                <a:solidFill>
                  <a:schemeClr val="accent5"/>
                </a:solidFill>
              </a:rPr>
              <a:t>, </a:t>
            </a:r>
            <a:r>
              <a:rPr lang="en-US" sz="1600" dirty="0">
                <a:solidFill>
                  <a:schemeClr val="accent5"/>
                </a:solidFill>
              </a:rPr>
              <a:t>PRC 87, 045502 (2013</a:t>
            </a:r>
            <a:r>
              <a:rPr lang="en-US" sz="1600" dirty="0" smtClean="0">
                <a:solidFill>
                  <a:schemeClr val="accent5"/>
                </a:solidFill>
              </a:rPr>
              <a:t>)</a:t>
            </a:r>
            <a:endParaRPr lang="en-CA" sz="1600" dirty="0">
              <a:solidFill>
                <a:schemeClr val="accent5"/>
              </a:solidFill>
            </a:endParaRPr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1925388" y="2752289"/>
            <a:ext cx="4513262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4"/>
                </a:solidFill>
              </a:rPr>
              <a:t>BR</a:t>
            </a:r>
            <a:r>
              <a:rPr lang="en-US" sz="1600" i="1" dirty="0">
                <a:solidFill>
                  <a:schemeClr val="accent4"/>
                </a:solidFill>
              </a:rPr>
              <a:t>, </a:t>
            </a:r>
            <a:r>
              <a:rPr lang="en-US" sz="1600" dirty="0">
                <a:solidFill>
                  <a:schemeClr val="accent4"/>
                </a:solidFill>
              </a:rPr>
              <a:t>K.G. Leach </a:t>
            </a:r>
            <a:r>
              <a:rPr lang="en-US" sz="1600" i="1" dirty="0">
                <a:solidFill>
                  <a:schemeClr val="accent4"/>
                </a:solidFill>
              </a:rPr>
              <a:t>et al.</a:t>
            </a:r>
            <a:r>
              <a:rPr lang="en-US" sz="1600" dirty="0">
                <a:solidFill>
                  <a:schemeClr val="accent4"/>
                </a:solidFill>
              </a:rPr>
              <a:t>, PRL 100, 192504 (</a:t>
            </a:r>
            <a:r>
              <a:rPr lang="en-US" sz="1600" dirty="0" smtClean="0">
                <a:solidFill>
                  <a:schemeClr val="accent4"/>
                </a:solidFill>
              </a:rPr>
              <a:t>2008)</a:t>
            </a:r>
            <a:br>
              <a:rPr lang="en-US" sz="1600" dirty="0" smtClean="0">
                <a:solidFill>
                  <a:schemeClr val="accent4"/>
                </a:solidFill>
              </a:rPr>
            </a:br>
            <a:r>
              <a:rPr lang="en-US" sz="1600" dirty="0" smtClean="0">
                <a:solidFill>
                  <a:schemeClr val="accent4"/>
                </a:solidFill>
              </a:rPr>
              <a:t>T</a:t>
            </a:r>
            <a:r>
              <a:rPr lang="en-US" sz="1600" baseline="-250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½ </a:t>
            </a:r>
            <a:r>
              <a:rPr lang="en-US" sz="16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, G.C. Ball </a:t>
            </a:r>
            <a:r>
              <a:rPr lang="en-US" sz="1600" i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et al.</a:t>
            </a:r>
            <a:r>
              <a:rPr lang="en-US" sz="1600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, PRC 82, 045501 (2010)</a:t>
            </a:r>
            <a:endParaRPr lang="en-CA" sz="1600" baseline="-25000" dirty="0">
              <a:solidFill>
                <a:schemeClr val="accent4"/>
              </a:solidFill>
            </a:endParaRPr>
          </a:p>
        </p:txBody>
      </p:sp>
      <p:sp>
        <p:nvSpPr>
          <p:cNvPr id="72" name="Text Box 30"/>
          <p:cNvSpPr txBox="1">
            <a:spLocks noChangeArrowheads="1"/>
          </p:cNvSpPr>
          <p:nvPr/>
        </p:nvSpPr>
        <p:spPr bwMode="auto">
          <a:xfrm>
            <a:off x="5365595" y="2329686"/>
            <a:ext cx="12192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chemeClr val="bg1"/>
                </a:solidFill>
              </a:rPr>
              <a:t>T</a:t>
            </a:r>
            <a:r>
              <a:rPr lang="en-US" sz="1600" baseline="-25000" dirty="0">
                <a:solidFill>
                  <a:schemeClr val="bg1"/>
                </a:solidFill>
              </a:rPr>
              <a:t>½</a:t>
            </a:r>
            <a:r>
              <a:rPr lang="en-US" sz="1600" dirty="0">
                <a:solidFill>
                  <a:schemeClr val="bg1"/>
                </a:solidFill>
              </a:rPr>
              <a:t> and BR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 rot="2194157">
            <a:off x="6419538" y="2029405"/>
            <a:ext cx="481222" cy="11079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{</a:t>
            </a:r>
            <a:endParaRPr lang="en-CA" sz="6600" dirty="0">
              <a:solidFill>
                <a:schemeClr val="bg1"/>
              </a:solidFill>
            </a:endParaRPr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4636837" y="3433763"/>
            <a:ext cx="12192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chemeClr val="bg1"/>
                </a:solidFill>
              </a:rPr>
              <a:t>T</a:t>
            </a:r>
            <a:r>
              <a:rPr lang="en-US" sz="1600" baseline="-25000" dirty="0">
                <a:solidFill>
                  <a:schemeClr val="bg1"/>
                </a:solidFill>
              </a:rPr>
              <a:t>½</a:t>
            </a:r>
            <a:r>
              <a:rPr lang="en-US" sz="1600" dirty="0">
                <a:solidFill>
                  <a:schemeClr val="bg1"/>
                </a:solidFill>
              </a:rPr>
              <a:t> and BR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75" name="Line 33"/>
          <p:cNvSpPr>
            <a:spLocks noChangeShapeType="1"/>
          </p:cNvSpPr>
          <p:nvPr/>
        </p:nvSpPr>
        <p:spPr bwMode="auto">
          <a:xfrm>
            <a:off x="8475412" y="1878012"/>
            <a:ext cx="1147762" cy="488951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7653088" y="1497013"/>
            <a:ext cx="974724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accent1"/>
                </a:solidFill>
              </a:rPr>
              <a:t>62</a:t>
            </a:r>
            <a:r>
              <a:rPr lang="en-US" sz="2400" b="1" dirty="0">
                <a:solidFill>
                  <a:schemeClr val="accent1"/>
                </a:solidFill>
              </a:rPr>
              <a:t>Ga</a:t>
            </a:r>
          </a:p>
        </p:txBody>
      </p:sp>
      <p:sp>
        <p:nvSpPr>
          <p:cNvPr id="77" name="Text Box 35"/>
          <p:cNvSpPr txBox="1">
            <a:spLocks noChangeArrowheads="1"/>
          </p:cNvSpPr>
          <p:nvPr/>
        </p:nvSpPr>
        <p:spPr bwMode="auto">
          <a:xfrm>
            <a:off x="3124200" y="1420813"/>
            <a:ext cx="4765424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1"/>
                </a:solidFill>
              </a:rPr>
              <a:t>T</a:t>
            </a:r>
            <a:r>
              <a:rPr lang="en-US" sz="1600" baseline="-25000" dirty="0" smtClean="0">
                <a:solidFill>
                  <a:schemeClr val="accent1"/>
                </a:solidFill>
              </a:rPr>
              <a:t>½ </a:t>
            </a:r>
            <a:r>
              <a:rPr lang="en-US" sz="1600" dirty="0" smtClean="0">
                <a:solidFill>
                  <a:schemeClr val="accent1"/>
                </a:solidFill>
              </a:rPr>
              <a:t>, </a:t>
            </a:r>
            <a:r>
              <a:rPr lang="en-US" sz="1600" dirty="0">
                <a:solidFill>
                  <a:schemeClr val="accent1"/>
                </a:solidFill>
              </a:rPr>
              <a:t>G.F. </a:t>
            </a:r>
            <a:r>
              <a:rPr lang="en-US" sz="1600" dirty="0" err="1" smtClean="0">
                <a:solidFill>
                  <a:schemeClr val="accent1"/>
                </a:solidFill>
              </a:rPr>
              <a:t>Grinyer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i="1" dirty="0">
                <a:solidFill>
                  <a:schemeClr val="accent1"/>
                </a:solidFill>
              </a:rPr>
              <a:t>et al.</a:t>
            </a:r>
            <a:r>
              <a:rPr lang="en-US" sz="1600" dirty="0" smtClean="0">
                <a:solidFill>
                  <a:schemeClr val="accent1"/>
                </a:solidFill>
              </a:rPr>
              <a:t>, </a:t>
            </a:r>
            <a:r>
              <a:rPr lang="en-US" sz="1600" dirty="0">
                <a:solidFill>
                  <a:schemeClr val="accent1"/>
                </a:solidFill>
              </a:rPr>
              <a:t>PRC 77, 201501  (2008) 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BR, B.H. </a:t>
            </a:r>
            <a:r>
              <a:rPr lang="en-US" sz="1600" dirty="0" smtClean="0">
                <a:solidFill>
                  <a:schemeClr val="accent1"/>
                </a:solidFill>
              </a:rPr>
              <a:t>Hyland </a:t>
            </a:r>
            <a:r>
              <a:rPr lang="en-US" sz="1600" i="1" dirty="0">
                <a:solidFill>
                  <a:schemeClr val="accent1"/>
                </a:solidFill>
              </a:rPr>
              <a:t>et al.</a:t>
            </a:r>
            <a:r>
              <a:rPr lang="en-US" sz="1600" dirty="0" smtClean="0">
                <a:solidFill>
                  <a:schemeClr val="accent1"/>
                </a:solidFill>
              </a:rPr>
              <a:t>, </a:t>
            </a:r>
            <a:r>
              <a:rPr lang="en-US" sz="1600" dirty="0">
                <a:solidFill>
                  <a:schemeClr val="accent1"/>
                </a:solidFill>
              </a:rPr>
              <a:t>PRL 97, 102501 (2006)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BR, P. </a:t>
            </a:r>
            <a:r>
              <a:rPr lang="en-US" sz="1600" dirty="0" smtClean="0">
                <a:solidFill>
                  <a:schemeClr val="accent1"/>
                </a:solidFill>
              </a:rPr>
              <a:t>Finlay </a:t>
            </a:r>
            <a:r>
              <a:rPr lang="en-US" sz="1600" i="1" dirty="0">
                <a:solidFill>
                  <a:schemeClr val="accent1"/>
                </a:solidFill>
              </a:rPr>
              <a:t>et al</a:t>
            </a:r>
            <a:r>
              <a:rPr lang="en-US" sz="1600" i="1" dirty="0" smtClean="0">
                <a:solidFill>
                  <a:schemeClr val="accent1"/>
                </a:solidFill>
              </a:rPr>
              <a:t>.,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PRC 78, 044321 (2008)</a:t>
            </a:r>
            <a:endParaRPr lang="en-CA" sz="1600" dirty="0">
              <a:solidFill>
                <a:schemeClr val="accent1"/>
              </a:solidFill>
            </a:endParaRPr>
          </a:p>
        </p:txBody>
      </p:sp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5873727" y="76200"/>
            <a:ext cx="4887686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T</a:t>
            </a:r>
            <a:r>
              <a:rPr lang="en-US" sz="1600" baseline="-25000" dirty="0">
                <a:solidFill>
                  <a:schemeClr val="accent6"/>
                </a:solidFill>
              </a:rPr>
              <a:t>1/2</a:t>
            </a:r>
            <a:r>
              <a:rPr lang="en-US" sz="1600" dirty="0">
                <a:solidFill>
                  <a:schemeClr val="accent6"/>
                </a:solidFill>
              </a:rPr>
              <a:t> , G.C. Ball </a:t>
            </a:r>
            <a:r>
              <a:rPr lang="en-US" sz="1600" i="1" dirty="0">
                <a:solidFill>
                  <a:schemeClr val="accent6"/>
                </a:solidFill>
              </a:rPr>
              <a:t>et </a:t>
            </a:r>
            <a:r>
              <a:rPr lang="en-US" sz="1600" i="1" dirty="0" smtClean="0">
                <a:solidFill>
                  <a:schemeClr val="accent6"/>
                </a:solidFill>
              </a:rPr>
              <a:t>al.</a:t>
            </a:r>
            <a:r>
              <a:rPr lang="en-US" sz="1600" dirty="0" smtClean="0">
                <a:solidFill>
                  <a:schemeClr val="accent6"/>
                </a:solidFill>
              </a:rPr>
              <a:t>, </a:t>
            </a:r>
            <a:r>
              <a:rPr lang="en-US" sz="1600" dirty="0">
                <a:solidFill>
                  <a:schemeClr val="accent6"/>
                </a:solidFill>
              </a:rPr>
              <a:t>PRL 86 1454 (2001)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BR, A. </a:t>
            </a:r>
            <a:r>
              <a:rPr lang="en-US" sz="1600" dirty="0" err="1">
                <a:solidFill>
                  <a:schemeClr val="accent6"/>
                </a:solidFill>
              </a:rPr>
              <a:t>Piechaczek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i="1" dirty="0">
                <a:solidFill>
                  <a:schemeClr val="accent6"/>
                </a:solidFill>
              </a:rPr>
              <a:t>et </a:t>
            </a:r>
            <a:r>
              <a:rPr lang="en-US" sz="1600" i="1" dirty="0" smtClean="0">
                <a:solidFill>
                  <a:schemeClr val="accent6"/>
                </a:solidFill>
              </a:rPr>
              <a:t>al.</a:t>
            </a:r>
            <a:r>
              <a:rPr lang="en-US" sz="1600" dirty="0" smtClean="0">
                <a:solidFill>
                  <a:schemeClr val="accent6"/>
                </a:solidFill>
              </a:rPr>
              <a:t>, </a:t>
            </a:r>
            <a:r>
              <a:rPr lang="en-US" sz="1600" dirty="0">
                <a:solidFill>
                  <a:schemeClr val="accent6"/>
                </a:solidFill>
              </a:rPr>
              <a:t>PRC 67, 051305 (2003)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BR, R. Dunlop </a:t>
            </a:r>
            <a:r>
              <a:rPr lang="en-US" sz="1600" i="1" dirty="0">
                <a:solidFill>
                  <a:schemeClr val="accent6"/>
                </a:solidFill>
              </a:rPr>
              <a:t>et </a:t>
            </a:r>
            <a:r>
              <a:rPr lang="en-US" sz="1600" i="1" dirty="0" smtClean="0">
                <a:solidFill>
                  <a:schemeClr val="accent6"/>
                </a:solidFill>
              </a:rPr>
              <a:t>al.</a:t>
            </a:r>
            <a:r>
              <a:rPr lang="en-US" sz="1600" dirty="0" smtClean="0">
                <a:solidFill>
                  <a:schemeClr val="accent6"/>
                </a:solidFill>
              </a:rPr>
              <a:t>, PRC </a:t>
            </a:r>
            <a:r>
              <a:rPr lang="en-US" sz="1600" i="1" dirty="0" smtClean="0">
                <a:solidFill>
                  <a:schemeClr val="accent6"/>
                </a:solidFill>
              </a:rPr>
              <a:t>submitted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(</a:t>
            </a:r>
            <a:r>
              <a:rPr lang="en-US" sz="1600" dirty="0" smtClean="0">
                <a:solidFill>
                  <a:schemeClr val="accent6"/>
                </a:solidFill>
              </a:rPr>
              <a:t>2012)</a:t>
            </a:r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1600" dirty="0" smtClean="0">
                <a:solidFill>
                  <a:schemeClr val="accent6"/>
                </a:solidFill>
              </a:rPr>
              <a:t>Q, </a:t>
            </a:r>
            <a:r>
              <a:rPr lang="en-US" sz="1600" dirty="0">
                <a:solidFill>
                  <a:schemeClr val="accent6"/>
                </a:solidFill>
              </a:rPr>
              <a:t>S. </a:t>
            </a:r>
            <a:r>
              <a:rPr lang="en-US" sz="1600" dirty="0" err="1">
                <a:solidFill>
                  <a:schemeClr val="accent6"/>
                </a:solidFill>
              </a:rPr>
              <a:t>Ettenauer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i="1" dirty="0">
                <a:solidFill>
                  <a:schemeClr val="accent6"/>
                </a:solidFill>
              </a:rPr>
              <a:t>et </a:t>
            </a:r>
            <a:r>
              <a:rPr lang="en-US" sz="1600" i="1" dirty="0" smtClean="0">
                <a:solidFill>
                  <a:schemeClr val="accent6"/>
                </a:solidFill>
              </a:rPr>
              <a:t>al.</a:t>
            </a:r>
            <a:r>
              <a:rPr lang="en-US" sz="1600" dirty="0" smtClean="0">
                <a:solidFill>
                  <a:schemeClr val="accent6"/>
                </a:solidFill>
              </a:rPr>
              <a:t>, </a:t>
            </a:r>
            <a:r>
              <a:rPr lang="en-US" sz="1600" dirty="0">
                <a:solidFill>
                  <a:schemeClr val="accent6"/>
                </a:solidFill>
              </a:rPr>
              <a:t>PRL 107, 272501 (2011)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CR, </a:t>
            </a:r>
            <a:r>
              <a:rPr lang="en-US" sz="1600" dirty="0">
                <a:solidFill>
                  <a:schemeClr val="accent6"/>
                </a:solidFill>
              </a:rPr>
              <a:t>E. </a:t>
            </a:r>
            <a:r>
              <a:rPr lang="en-US" sz="1600" dirty="0" err="1">
                <a:solidFill>
                  <a:schemeClr val="accent6"/>
                </a:solidFill>
              </a:rPr>
              <a:t>Mané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i="1" dirty="0">
                <a:solidFill>
                  <a:schemeClr val="accent6"/>
                </a:solidFill>
              </a:rPr>
              <a:t>et </a:t>
            </a:r>
            <a:r>
              <a:rPr lang="en-US" sz="1600" i="1" dirty="0" smtClean="0">
                <a:solidFill>
                  <a:schemeClr val="accent6"/>
                </a:solidFill>
              </a:rPr>
              <a:t>al.</a:t>
            </a:r>
            <a:r>
              <a:rPr lang="en-US" sz="1600" dirty="0" smtClean="0">
                <a:solidFill>
                  <a:schemeClr val="accent6"/>
                </a:solidFill>
              </a:rPr>
              <a:t>, </a:t>
            </a:r>
            <a:r>
              <a:rPr lang="en-US" sz="1600" dirty="0">
                <a:solidFill>
                  <a:schemeClr val="accent6"/>
                </a:solidFill>
              </a:rPr>
              <a:t>PRL 107, 212502 (2011)</a:t>
            </a:r>
          </a:p>
          <a:p>
            <a:endParaRPr lang="en-CA" sz="1600" dirty="0">
              <a:solidFill>
                <a:schemeClr val="accent6"/>
              </a:solidFill>
            </a:endParaRPr>
          </a:p>
        </p:txBody>
      </p:sp>
      <p:sp>
        <p:nvSpPr>
          <p:cNvPr id="79" name="Line 40"/>
          <p:cNvSpPr>
            <a:spLocks noChangeShapeType="1"/>
          </p:cNvSpPr>
          <p:nvPr/>
        </p:nvSpPr>
        <p:spPr bwMode="auto">
          <a:xfrm flipV="1">
            <a:off x="5228975" y="831850"/>
            <a:ext cx="6005512" cy="602615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80" name="Text Box 41"/>
          <p:cNvSpPr txBox="1">
            <a:spLocks noChangeArrowheads="1"/>
          </p:cNvSpPr>
          <p:nvPr/>
        </p:nvSpPr>
        <p:spPr bwMode="auto">
          <a:xfrm>
            <a:off x="1326616" y="3853686"/>
            <a:ext cx="423681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T</a:t>
            </a:r>
            <a:r>
              <a:rPr lang="en-US" sz="1600" baseline="-25000" dirty="0" smtClean="0">
                <a:solidFill>
                  <a:srgbClr val="C00000"/>
                </a:solidFill>
              </a:rPr>
              <a:t>½</a:t>
            </a:r>
            <a:r>
              <a:rPr lang="en-US" sz="1600" dirty="0" smtClean="0">
                <a:solidFill>
                  <a:srgbClr val="C00000"/>
                </a:solidFill>
              </a:rPr>
              <a:t> , P</a:t>
            </a:r>
            <a:r>
              <a:rPr lang="en-US" sz="1600" dirty="0">
                <a:solidFill>
                  <a:srgbClr val="C00000"/>
                </a:solidFill>
              </a:rPr>
              <a:t>. Finlay </a:t>
            </a:r>
            <a:r>
              <a:rPr lang="en-US" sz="1600" i="1" dirty="0">
                <a:solidFill>
                  <a:srgbClr val="C00000"/>
                </a:solidFill>
              </a:rPr>
              <a:t>et </a:t>
            </a:r>
            <a:r>
              <a:rPr lang="en-US" sz="1600" i="1" dirty="0" smtClean="0">
                <a:solidFill>
                  <a:srgbClr val="C00000"/>
                </a:solidFill>
              </a:rPr>
              <a:t>al.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>
                <a:solidFill>
                  <a:srgbClr val="C00000"/>
                </a:solidFill>
              </a:rPr>
              <a:t>PRL 106, 032501 (2011)</a:t>
            </a:r>
          </a:p>
          <a:p>
            <a:r>
              <a:rPr lang="en-US" sz="1600" dirty="0">
                <a:solidFill>
                  <a:srgbClr val="C00000"/>
                </a:solidFill>
              </a:rPr>
              <a:t>BR, P. Finlay </a:t>
            </a:r>
            <a:r>
              <a:rPr lang="en-US" sz="1600" i="1" dirty="0">
                <a:solidFill>
                  <a:srgbClr val="C00000"/>
                </a:solidFill>
              </a:rPr>
              <a:t>et </a:t>
            </a:r>
            <a:r>
              <a:rPr lang="en-US" sz="1600" i="1" dirty="0" smtClean="0">
                <a:solidFill>
                  <a:srgbClr val="C00000"/>
                </a:solidFill>
              </a:rPr>
              <a:t>al.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>
                <a:solidFill>
                  <a:srgbClr val="C00000"/>
                </a:solidFill>
              </a:rPr>
              <a:t>PRC  85, 055501 (2012)</a:t>
            </a:r>
          </a:p>
          <a:p>
            <a:endParaRPr lang="en-CA" sz="1600" dirty="0">
              <a:solidFill>
                <a:schemeClr val="accent1"/>
              </a:solidFill>
            </a:endParaRPr>
          </a:p>
        </p:txBody>
      </p:sp>
      <p:sp>
        <p:nvSpPr>
          <p:cNvPr id="81" name="Rectangle 42"/>
          <p:cNvSpPr>
            <a:spLocks noGrp="1" noChangeArrowheads="1"/>
          </p:cNvSpPr>
          <p:nvPr>
            <p:ph type="title"/>
          </p:nvPr>
        </p:nvSpPr>
        <p:spPr>
          <a:xfrm>
            <a:off x="1" y="150020"/>
            <a:ext cx="5906086" cy="1219200"/>
          </a:xfrm>
          <a:noFill/>
        </p:spPr>
        <p:txBody>
          <a:bodyPr>
            <a:noAutofit/>
          </a:bodyPr>
          <a:lstStyle/>
          <a:p>
            <a:pPr algn="l"/>
            <a:r>
              <a:rPr lang="en-CA" cap="none" dirty="0" err="1" smtClean="0">
                <a:solidFill>
                  <a:schemeClr val="bg1"/>
                </a:solidFill>
              </a:rPr>
              <a:t>Superallowed</a:t>
            </a:r>
            <a:r>
              <a:rPr lang="en-CA" cap="none" dirty="0" smtClean="0">
                <a:solidFill>
                  <a:schemeClr val="bg1"/>
                </a:solidFill>
              </a:rPr>
              <a:t> </a:t>
            </a:r>
            <a:r>
              <a:rPr lang="en-CA" cap="none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CA" cap="none" dirty="0" smtClean="0">
                <a:solidFill>
                  <a:schemeClr val="bg1"/>
                </a:solidFill>
              </a:rPr>
              <a:t> decay</a:t>
            </a:r>
            <a:br>
              <a:rPr lang="en-CA" cap="none" dirty="0" smtClean="0">
                <a:solidFill>
                  <a:schemeClr val="bg1"/>
                </a:solidFill>
              </a:rPr>
            </a:br>
            <a:r>
              <a:rPr lang="en-CA" cap="none" dirty="0" smtClean="0">
                <a:solidFill>
                  <a:schemeClr val="bg1"/>
                </a:solidFill>
              </a:rPr>
              <a:t> studies at ISAC</a:t>
            </a:r>
            <a:endParaRPr lang="en-US" cap="none" dirty="0" smtClean="0">
              <a:solidFill>
                <a:schemeClr val="bg1"/>
              </a:solidFill>
            </a:endParaRPr>
          </a:p>
        </p:txBody>
      </p:sp>
      <p:sp>
        <p:nvSpPr>
          <p:cNvPr id="82" name="Line 43"/>
          <p:cNvSpPr>
            <a:spLocks noChangeShapeType="1"/>
          </p:cNvSpPr>
          <p:nvPr/>
        </p:nvSpPr>
        <p:spPr bwMode="auto">
          <a:xfrm>
            <a:off x="7819775" y="2565400"/>
            <a:ext cx="1148998" cy="40005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arrow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7038725" y="2205038"/>
            <a:ext cx="97155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 dirty="0">
                <a:solidFill>
                  <a:schemeClr val="bg1"/>
                </a:solidFill>
              </a:rPr>
              <a:t>54</a:t>
            </a:r>
            <a:r>
              <a:rPr lang="en-US" sz="2400" b="1" dirty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85" name="Text Box 28"/>
          <p:cNvSpPr txBox="1">
            <a:spLocks noChangeArrowheads="1"/>
          </p:cNvSpPr>
          <p:nvPr/>
        </p:nvSpPr>
        <p:spPr bwMode="auto">
          <a:xfrm>
            <a:off x="89341" y="5209818"/>
            <a:ext cx="4727324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chemeClr val="accent2"/>
                </a:solidFill>
              </a:rPr>
              <a:t>T</a:t>
            </a:r>
            <a:r>
              <a:rPr lang="en-US" sz="1600" baseline="-25000" dirty="0" smtClean="0">
                <a:solidFill>
                  <a:schemeClr val="accent2"/>
                </a:solidFill>
              </a:rPr>
              <a:t>½ </a:t>
            </a:r>
            <a:r>
              <a:rPr lang="en-US" sz="1600" dirty="0" smtClean="0">
                <a:solidFill>
                  <a:schemeClr val="accent2"/>
                </a:solidFill>
              </a:rPr>
              <a:t>, A.T. Laffoley </a:t>
            </a:r>
            <a:r>
              <a:rPr lang="en-US" sz="1600" i="1" dirty="0">
                <a:solidFill>
                  <a:schemeClr val="accent2"/>
                </a:solidFill>
              </a:rPr>
              <a:t>et </a:t>
            </a:r>
            <a:r>
              <a:rPr lang="en-US" sz="1600" i="1" dirty="0" smtClean="0">
                <a:solidFill>
                  <a:schemeClr val="accent2"/>
                </a:solidFill>
              </a:rPr>
              <a:t>al.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dirty="0">
                <a:solidFill>
                  <a:schemeClr val="accent2"/>
                </a:solidFill>
              </a:rPr>
              <a:t>PRC </a:t>
            </a:r>
            <a:r>
              <a:rPr lang="en-US" sz="1600" i="1" dirty="0" smtClean="0">
                <a:solidFill>
                  <a:schemeClr val="accent2"/>
                </a:solidFill>
              </a:rPr>
              <a:t>submitted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(</a:t>
            </a:r>
            <a:r>
              <a:rPr lang="en-US" sz="1600" dirty="0" smtClean="0">
                <a:solidFill>
                  <a:schemeClr val="accent2"/>
                </a:solidFill>
              </a:rPr>
              <a:t>2013)</a:t>
            </a:r>
            <a:endParaRPr lang="en-CA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7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5090" y="0"/>
            <a:ext cx="8610600" cy="1293028"/>
          </a:xfrm>
        </p:spPr>
        <p:txBody>
          <a:bodyPr/>
          <a:lstStyle/>
          <a:p>
            <a:r>
              <a:rPr lang="en-CA" cap="none" dirty="0" smtClean="0"/>
              <a:t>Conclusions</a:t>
            </a:r>
            <a:endParaRPr lang="en-CA" cap="non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5076" y="1514938"/>
            <a:ext cx="11753335" cy="479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400"/>
              </a:spcBef>
            </a:pPr>
            <a:r>
              <a:rPr lang="en-CA" sz="2400" dirty="0" smtClean="0"/>
              <a:t>At TRIUMF–ISAC we perform </a:t>
            </a:r>
            <a:r>
              <a:rPr lang="en-CA" sz="2400" dirty="0"/>
              <a:t>high-precision </a:t>
            </a:r>
            <a:r>
              <a:rPr lang="en-CA" sz="2400" dirty="0" smtClean="0"/>
              <a:t>half-life (GPS/8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CA" sz="2400" dirty="0" smtClean="0"/>
              <a:t>), branching ratio (</a:t>
            </a:r>
            <a:r>
              <a:rPr lang="en-CA" sz="2400" dirty="0"/>
              <a:t>8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400" dirty="0" smtClean="0"/>
              <a:t> and Q-value (TITAN) measurements for </a:t>
            </a:r>
            <a:r>
              <a:rPr lang="en-CA" sz="2400" dirty="0" err="1" smtClean="0"/>
              <a:t>superallowed</a:t>
            </a:r>
            <a:r>
              <a:rPr lang="en-CA" sz="2400" dirty="0" smtClean="0"/>
              <a:t> Fermi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sz="2400" dirty="0" smtClean="0"/>
              <a:t> decays–all of the experimental inputs required for </a:t>
            </a:r>
            <a:r>
              <a:rPr lang="en-CA" sz="2400" dirty="0" err="1" smtClean="0">
                <a:latin typeface="Lucida Calligraphy" panose="03010101010101010101" pitchFamily="66" charset="0"/>
              </a:rPr>
              <a:t>ft</a:t>
            </a:r>
            <a:r>
              <a:rPr lang="en-CA" sz="2400" dirty="0" smtClean="0"/>
              <a:t> value determination</a:t>
            </a:r>
          </a:p>
          <a:p>
            <a:pPr marL="285750" indent="-285750">
              <a:spcBef>
                <a:spcPts val="2400"/>
              </a:spcBef>
            </a:pPr>
            <a:r>
              <a:rPr lang="en-CA" sz="2400" baseline="30000" dirty="0" smtClean="0"/>
              <a:t>26</a:t>
            </a:r>
            <a:r>
              <a:rPr lang="en-CA" sz="2400" dirty="0" smtClean="0"/>
              <a:t>Al</a:t>
            </a:r>
            <a:r>
              <a:rPr lang="en-CA" sz="2400" baseline="30000" dirty="0" smtClean="0"/>
              <a:t>m</a:t>
            </a:r>
            <a:r>
              <a:rPr lang="en-CA" sz="2400" dirty="0" smtClean="0"/>
              <a:t> now has the most precisely measured T</a:t>
            </a:r>
            <a:r>
              <a:rPr lang="en-CA" sz="2400" baseline="-25000" dirty="0" smtClean="0">
                <a:latin typeface="Century Gothic" panose="020B0502020202020204" pitchFamily="34" charset="0"/>
              </a:rPr>
              <a:t>½</a:t>
            </a:r>
            <a:r>
              <a:rPr lang="en-CA" sz="2400" dirty="0" smtClean="0"/>
              <a:t> and </a:t>
            </a:r>
            <a:r>
              <a:rPr lang="en-CA" sz="2400" dirty="0" err="1" smtClean="0">
                <a:latin typeface="Lucida Calligraphy" panose="03010101010101010101" pitchFamily="66" charset="0"/>
              </a:rPr>
              <a:t>ft</a:t>
            </a:r>
            <a:r>
              <a:rPr lang="en-CA" sz="2400" dirty="0" smtClean="0">
                <a:latin typeface="Lucida Calligraphy" panose="03010101010101010101" pitchFamily="66" charset="0"/>
              </a:rPr>
              <a:t> </a:t>
            </a:r>
            <a:r>
              <a:rPr lang="en-CA" sz="2400" dirty="0" smtClean="0"/>
              <a:t>value for any </a:t>
            </a:r>
            <a:r>
              <a:rPr lang="en-CA" sz="2400" dirty="0" err="1" smtClean="0"/>
              <a:t>superallowed</a:t>
            </a:r>
            <a:r>
              <a:rPr lang="en-CA" sz="2400" dirty="0" smtClean="0"/>
              <a:t> Fermi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sz="2400" dirty="0" smtClean="0"/>
              <a:t> emitter</a:t>
            </a:r>
            <a:endParaRPr lang="en-CA" sz="2400" dirty="0"/>
          </a:p>
          <a:p>
            <a:pPr marL="285750" indent="-285750">
              <a:spcBef>
                <a:spcPts val="2400"/>
              </a:spcBef>
            </a:pPr>
            <a:r>
              <a:rPr lang="en-CA" sz="2400" dirty="0"/>
              <a:t>The pandemonium </a:t>
            </a:r>
            <a:r>
              <a:rPr lang="en-CA" sz="2400" dirty="0" smtClean="0"/>
              <a:t>problem that has previously limited the experimental precision of </a:t>
            </a:r>
            <a:r>
              <a:rPr lang="en-CA" sz="2400" baseline="30000" dirty="0" smtClean="0"/>
              <a:t>74</a:t>
            </a:r>
            <a:r>
              <a:rPr lang="en-CA" sz="2400" dirty="0" smtClean="0"/>
              <a:t>Rb </a:t>
            </a:r>
            <a:r>
              <a:rPr lang="en-CA" sz="2400" dirty="0"/>
              <a:t>and </a:t>
            </a:r>
            <a:r>
              <a:rPr lang="en-CA" sz="2400" baseline="30000" dirty="0" smtClean="0"/>
              <a:t>62</a:t>
            </a:r>
            <a:r>
              <a:rPr lang="en-CA" sz="2400" dirty="0" smtClean="0"/>
              <a:t>Ga </a:t>
            </a:r>
            <a:r>
              <a:rPr lang="en-CA" sz="2400" dirty="0" err="1" smtClean="0">
                <a:latin typeface="Lucida Calligraphy" panose="03010101010101010101" pitchFamily="66" charset="0"/>
              </a:rPr>
              <a:t>ft</a:t>
            </a:r>
            <a:r>
              <a:rPr lang="en-CA" sz="2400" dirty="0" smtClean="0"/>
              <a:t> values has </a:t>
            </a:r>
            <a:r>
              <a:rPr lang="en-CA" sz="2400" dirty="0"/>
              <a:t>been overcome</a:t>
            </a:r>
          </a:p>
          <a:p>
            <a:pPr marL="285750" indent="-285750">
              <a:spcBef>
                <a:spcPts val="2400"/>
              </a:spcBef>
            </a:pPr>
            <a:r>
              <a:rPr lang="en-CA" sz="2400" dirty="0"/>
              <a:t>Simultaneous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smtClean="0">
                <a:cs typeface="Times New Roman" panose="02020603050405020304" pitchFamily="18" charset="0"/>
              </a:rPr>
              <a:t>and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smtClean="0">
                <a:cs typeface="Times New Roman" panose="02020603050405020304" pitchFamily="18" charset="0"/>
              </a:rPr>
              <a:t>counting half-life measurements help address systematic uncertainties </a:t>
            </a:r>
            <a:r>
              <a:rPr lang="en-CA" sz="2400" dirty="0" smtClean="0"/>
              <a:t>(</a:t>
            </a:r>
            <a:r>
              <a:rPr lang="en-CA" sz="2400" baseline="30000" dirty="0" smtClean="0"/>
              <a:t>14</a:t>
            </a:r>
            <a:r>
              <a:rPr lang="en-CA" sz="2400" dirty="0" smtClean="0"/>
              <a:t>O,</a:t>
            </a:r>
            <a:r>
              <a:rPr lang="en-CA" sz="2400" baseline="30000" dirty="0" smtClean="0"/>
              <a:t>10</a:t>
            </a:r>
            <a:r>
              <a:rPr lang="en-CA" sz="2400" dirty="0" smtClean="0"/>
              <a:t>C, </a:t>
            </a:r>
            <a:r>
              <a:rPr lang="en-CA" sz="2400" baseline="30000" dirty="0"/>
              <a:t>18</a:t>
            </a:r>
            <a:r>
              <a:rPr lang="en-CA" sz="2400" dirty="0"/>
              <a:t>Ne</a:t>
            </a:r>
            <a:r>
              <a:rPr lang="en-CA" sz="2400" dirty="0" smtClean="0"/>
              <a:t>)</a:t>
            </a:r>
          </a:p>
          <a:p>
            <a:pPr marL="285750" indent="-285750">
              <a:spcBef>
                <a:spcPts val="2400"/>
              </a:spcBef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8758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1017373" y="1293028"/>
            <a:ext cx="2743200" cy="4769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u="sng" dirty="0" smtClean="0"/>
              <a:t>University of Guelph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S. </a:t>
            </a:r>
            <a:r>
              <a:rPr lang="en-US" sz="2100" dirty="0" err="1" smtClean="0"/>
              <a:t>Chagnon-Lessard</a:t>
            </a:r>
            <a:endParaRPr lang="en-US" sz="2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G. Demand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A. Diaz Varela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>
                <a:solidFill>
                  <a:srgbClr val="FFFF00"/>
                </a:solidFill>
              </a:rPr>
              <a:t>R. Dunlop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>
                <a:solidFill>
                  <a:srgbClr val="FFFF00"/>
                </a:solidFill>
              </a:rPr>
              <a:t>P. Finlay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P.E. Garrett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B. </a:t>
            </a:r>
            <a:r>
              <a:rPr lang="en-US" sz="2100" dirty="0" err="1" smtClean="0"/>
              <a:t>Hadinia</a:t>
            </a:r>
            <a:endParaRPr lang="en-US" sz="2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D.S. Jamieson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>
                <a:solidFill>
                  <a:srgbClr val="FFFF00"/>
                </a:solidFill>
              </a:rPr>
              <a:t>A.T. Laffoley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K.G. Leach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A.A. Phillips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E.T. Rand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C.S. </a:t>
            </a:r>
            <a:r>
              <a:rPr lang="en-US" sz="2100" dirty="0" err="1" smtClean="0"/>
              <a:t>Sumithrarachchi</a:t>
            </a:r>
            <a:endParaRPr lang="en-US" sz="2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C.E. </a:t>
            </a:r>
            <a:r>
              <a:rPr lang="en-US" sz="2100" dirty="0" err="1" smtClean="0"/>
              <a:t>Svensson</a:t>
            </a:r>
            <a:endParaRPr lang="en-US" sz="2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dirty="0" smtClean="0"/>
              <a:t>J. Wong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141573" y="1293029"/>
            <a:ext cx="2514600" cy="4422228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u="sng" dirty="0" smtClean="0"/>
              <a:t>TRIUMF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G.C. Ball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D. </a:t>
            </a:r>
            <a:r>
              <a:rPr lang="en-US" sz="1800" dirty="0" err="1" smtClean="0"/>
              <a:t>Bandyopadhyay</a:t>
            </a:r>
            <a:endParaRPr lang="en-US" sz="18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M. </a:t>
            </a:r>
            <a:r>
              <a:rPr lang="en-US" sz="1800" dirty="0" err="1" smtClean="0"/>
              <a:t>Djongolov</a:t>
            </a:r>
            <a:endParaRPr lang="en-US" sz="18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S. </a:t>
            </a:r>
            <a:r>
              <a:rPr lang="en-US" sz="1800" dirty="0" err="1" smtClean="0"/>
              <a:t>Ettenauer</a:t>
            </a:r>
            <a:endParaRPr lang="en-US" sz="18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A.B. </a:t>
            </a:r>
            <a:r>
              <a:rPr lang="en-US" sz="1800" dirty="0" err="1" smtClean="0"/>
              <a:t>Garnsworthy</a:t>
            </a:r>
            <a:endParaRPr lang="en-US" sz="18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J. Glister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G. Hackman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S. </a:t>
            </a:r>
            <a:r>
              <a:rPr lang="en-US" sz="1800" dirty="0" err="1" smtClean="0"/>
              <a:t>Ketelhut</a:t>
            </a:r>
            <a:endParaRPr lang="en-US" sz="18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C.J. Pearson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E. </a:t>
            </a:r>
            <a:r>
              <a:rPr lang="en-US" sz="1800" dirty="0" err="1" smtClean="0"/>
              <a:t>Tardiff</a:t>
            </a:r>
            <a:endParaRPr lang="en-US" sz="18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S. </a:t>
            </a:r>
            <a:r>
              <a:rPr lang="en-US" sz="1800" dirty="0" err="1" smtClean="0"/>
              <a:t>Triambak</a:t>
            </a:r>
            <a:endParaRPr lang="en-US" sz="18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S.J. Williams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C. </a:t>
            </a:r>
            <a:r>
              <a:rPr lang="en-US" sz="1800" dirty="0" err="1" smtClean="0"/>
              <a:t>Unsworth</a:t>
            </a:r>
            <a:endParaRPr lang="en-US" sz="1800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579973" y="1328757"/>
            <a:ext cx="22860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000" b="1" u="sng" dirty="0"/>
              <a:t>Simon Fraser</a:t>
            </a:r>
          </a:p>
          <a:p>
            <a:pPr marL="320040" indent="-320040"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r>
              <a:rPr lang="en-US" dirty="0"/>
              <a:t>C. </a:t>
            </a:r>
            <a:r>
              <a:rPr lang="en-US" dirty="0" err="1"/>
              <a:t>Andreoiu</a:t>
            </a:r>
            <a:endParaRPr lang="en-US" dirty="0"/>
          </a:p>
          <a:p>
            <a:pPr marL="320040" indent="-320040"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r>
              <a:rPr lang="en-US" dirty="0"/>
              <a:t>A. Chester</a:t>
            </a:r>
          </a:p>
          <a:p>
            <a:pPr marL="320040" indent="-320040"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r>
              <a:rPr lang="en-US" dirty="0" smtClean="0"/>
              <a:t>D.S. </a:t>
            </a:r>
            <a:r>
              <a:rPr lang="en-US" dirty="0"/>
              <a:t>Cross</a:t>
            </a:r>
          </a:p>
          <a:p>
            <a:pPr marL="320040" indent="-320040"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r>
              <a:rPr lang="en-US" dirty="0"/>
              <a:t>K. </a:t>
            </a:r>
            <a:r>
              <a:rPr lang="en-US" dirty="0" err="1"/>
              <a:t>Starosta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017373" y="5788829"/>
            <a:ext cx="27432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000" b="1" u="sng" dirty="0"/>
              <a:t>St. Mary’s University</a:t>
            </a:r>
          </a:p>
          <a:p>
            <a:pPr marL="320040" indent="-320040">
              <a:buClr>
                <a:schemeClr val="accent2"/>
              </a:buClr>
              <a:buSzPct val="60000"/>
              <a:defRPr/>
            </a:pPr>
            <a:r>
              <a:rPr lang="en-US" dirty="0"/>
              <a:t>R.A.E. Austin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579972" y="3121829"/>
            <a:ext cx="2420007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000" b="1" u="sng" dirty="0"/>
              <a:t>Queens University</a:t>
            </a:r>
          </a:p>
          <a:p>
            <a:pPr marL="320040" indent="-320040">
              <a:buClr>
                <a:schemeClr val="accent2"/>
              </a:buClr>
              <a:buSzPct val="60000"/>
              <a:defRPr/>
            </a:pPr>
            <a:r>
              <a:rPr lang="en-US" dirty="0"/>
              <a:t>J.R. Leslie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096904" y="5415711"/>
            <a:ext cx="1665890" cy="12113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000" b="1" u="sng" dirty="0"/>
              <a:t>GANIL</a:t>
            </a:r>
          </a:p>
          <a:p>
            <a:pPr marL="320040" indent="-320040">
              <a:buClr>
                <a:schemeClr val="accent2"/>
              </a:buClr>
              <a:buSzPct val="60000"/>
              <a:defRPr/>
            </a:pPr>
            <a:r>
              <a:rPr lang="en-US" dirty="0"/>
              <a:t>H. </a:t>
            </a:r>
            <a:r>
              <a:rPr lang="en-US" dirty="0" err="1"/>
              <a:t>Bouzomita</a:t>
            </a:r>
            <a:endParaRPr lang="en-US" dirty="0"/>
          </a:p>
          <a:p>
            <a:pPr marL="320040" indent="-320040">
              <a:buClr>
                <a:schemeClr val="accent2"/>
              </a:buClr>
              <a:buSzPct val="60000"/>
              <a:defRPr/>
            </a:pPr>
            <a:r>
              <a:rPr lang="en-US" dirty="0" smtClean="0">
                <a:solidFill>
                  <a:srgbClr val="FFFF00"/>
                </a:solidFill>
              </a:rPr>
              <a:t>G.F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Grinyer</a:t>
            </a:r>
            <a:endParaRPr lang="en-US" dirty="0" smtClean="0">
              <a:solidFill>
                <a:srgbClr val="FFFF00"/>
              </a:solidFill>
            </a:endParaRPr>
          </a:p>
          <a:p>
            <a:pPr marL="320040" indent="-32004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J.C. Thomas</a:t>
            </a: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579973" y="3960029"/>
            <a:ext cx="1828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000" b="1" u="sng" dirty="0"/>
              <a:t>Texas A&amp;M</a:t>
            </a:r>
          </a:p>
          <a:p>
            <a:pPr marL="320040" indent="-320040">
              <a:buClr>
                <a:schemeClr val="accent2"/>
              </a:buClr>
              <a:buSzPct val="60000"/>
              <a:defRPr/>
            </a:pPr>
            <a:r>
              <a:rPr lang="en-US" dirty="0"/>
              <a:t>I. S. Towner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579973" y="4798229"/>
            <a:ext cx="2133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000" b="1" u="sng" dirty="0"/>
              <a:t>Louisiana State </a:t>
            </a:r>
          </a:p>
          <a:p>
            <a:pPr marL="320040" indent="-320040">
              <a:buClr>
                <a:schemeClr val="accent2"/>
              </a:buClr>
              <a:buSzPct val="60000"/>
              <a:defRPr/>
            </a:pPr>
            <a:r>
              <a:rPr lang="en-US" dirty="0"/>
              <a:t>E.F. </a:t>
            </a:r>
            <a:r>
              <a:rPr lang="en-US" dirty="0" err="1"/>
              <a:t>Zganjar</a:t>
            </a:r>
            <a:endParaRPr lang="en-U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6579973" y="5788829"/>
            <a:ext cx="2895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000" b="1" u="sng" dirty="0">
                <a:latin typeface="+mn-lt"/>
              </a:rPr>
              <a:t>University</a:t>
            </a:r>
            <a:r>
              <a:rPr lang="en-US" b="1" u="sng" dirty="0">
                <a:latin typeface="+mn-lt"/>
              </a:rPr>
              <a:t> of Kentucky </a:t>
            </a:r>
          </a:p>
          <a:p>
            <a:pPr marL="320040" indent="-320040">
              <a:buClr>
                <a:schemeClr val="accent2"/>
              </a:buClr>
              <a:buSzPct val="60000"/>
              <a:defRPr/>
            </a:pPr>
            <a:r>
              <a:rPr lang="en-US" sz="1800" dirty="0"/>
              <a:t>S.W. Yates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904104" y="0"/>
            <a:ext cx="96020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smtClean="0"/>
              <a:t>Acknowledgements</a:t>
            </a:r>
            <a:endParaRPr lang="en-CA" cap="none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8999979" y="1376052"/>
            <a:ext cx="1665890" cy="12113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000" b="1" u="sng" dirty="0" smtClean="0"/>
              <a:t>CENBG</a:t>
            </a:r>
            <a:endParaRPr lang="en-US" sz="2000" b="1" u="sng" dirty="0"/>
          </a:p>
          <a:p>
            <a:pPr marL="320040" indent="-32004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B. Blank</a:t>
            </a:r>
          </a:p>
          <a:p>
            <a:pPr marL="320040" indent="-32004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J. </a:t>
            </a:r>
            <a:r>
              <a:rPr lang="en-US" dirty="0" err="1" smtClean="0"/>
              <a:t>Giovinazzo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5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104" y="0"/>
            <a:ext cx="9602096" cy="1293028"/>
          </a:xfrm>
        </p:spPr>
        <p:txBody>
          <a:bodyPr/>
          <a:lstStyle/>
          <a:p>
            <a:r>
              <a:rPr lang="el-G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cap="none" dirty="0" smtClean="0">
                <a:latin typeface="Century Gothic" panose="020B0502020202020204" pitchFamily="34" charset="0"/>
              </a:rPr>
              <a:t> </a:t>
            </a:r>
            <a:r>
              <a:rPr lang="en-CA" cap="none" dirty="0" smtClean="0"/>
              <a:t>Decay </a:t>
            </a:r>
            <a:r>
              <a:rPr lang="en-CA" cap="none" dirty="0" err="1" smtClean="0">
                <a:latin typeface="Lucida Calligraphy" panose="03010101010101010101" pitchFamily="66" charset="0"/>
              </a:rPr>
              <a:t>ft</a:t>
            </a:r>
            <a:r>
              <a:rPr lang="en-CA" cap="none" dirty="0" smtClean="0"/>
              <a:t> Values</a:t>
            </a:r>
            <a:endParaRPr lang="en-CA" cap="none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04" y="996534"/>
            <a:ext cx="7346067" cy="5676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1286" y="1186545"/>
            <a:ext cx="4463143" cy="3374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089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104" y="0"/>
            <a:ext cx="9602096" cy="1293028"/>
          </a:xfrm>
        </p:spPr>
        <p:txBody>
          <a:bodyPr/>
          <a:lstStyle/>
          <a:p>
            <a:r>
              <a:rPr lang="en-CA" cap="none" dirty="0" smtClean="0"/>
              <a:t>Superallowed </a:t>
            </a:r>
            <a:r>
              <a:rPr lang="en-CA" cap="none" dirty="0" err="1" smtClean="0">
                <a:latin typeface="Lucida Calligraphy" panose="03010101010101010101" pitchFamily="66" charset="0"/>
              </a:rPr>
              <a:t>ft</a:t>
            </a:r>
            <a:r>
              <a:rPr lang="en-CA" cap="none" dirty="0" smtClean="0"/>
              <a:t> Values</a:t>
            </a:r>
            <a:endParaRPr lang="en-CA" cap="none" dirty="0"/>
          </a:p>
        </p:txBody>
      </p:sp>
      <p:pic>
        <p:nvPicPr>
          <p:cNvPr id="3" name="Content Placeholder 10" descr="superallowed_Ft_26_05_09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13559" r="8800" b="5086"/>
          <a:stretch>
            <a:fillRect/>
          </a:stretch>
        </p:blipFill>
        <p:spPr>
          <a:xfrm>
            <a:off x="2345167" y="1135323"/>
            <a:ext cx="7311614" cy="5238665"/>
          </a:xfrm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-2" y="6550025"/>
            <a:ext cx="8262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sz="1800" b="0" i="1" dirty="0">
                <a:solidFill>
                  <a:schemeClr val="accent4"/>
                </a:solidFill>
                <a:latin typeface="+mn-lt"/>
              </a:rPr>
              <a:t>J.C. Hardy and I.S. Towner, Physical Review C 79, </a:t>
            </a:r>
            <a:r>
              <a:rPr lang="en-US" sz="1800" b="0" i="1" dirty="0" smtClean="0">
                <a:solidFill>
                  <a:schemeClr val="accent4"/>
                </a:solidFill>
                <a:latin typeface="+mn-lt"/>
              </a:rPr>
              <a:t>055502 (2009)</a:t>
            </a:r>
            <a:endParaRPr lang="en-US" sz="1800" b="0" i="1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384666" y="1293028"/>
            <a:ext cx="4797883" cy="898228"/>
            <a:chOff x="1752600" y="2078038"/>
            <a:chExt cx="4797631" cy="897930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752600" y="2285932"/>
              <a:ext cx="793765" cy="46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accent1"/>
                  </a:solidFill>
                  <a:latin typeface="Lucida Calligraphy" pitchFamily="66" charset="0"/>
                </a:rPr>
                <a:t>ft</a:t>
              </a:r>
              <a:r>
                <a:rPr lang="en-US" sz="2400" b="1" dirty="0">
                  <a:solidFill>
                    <a:schemeClr val="accent1"/>
                  </a:solidFill>
                </a:rPr>
                <a:t>  </a:t>
              </a:r>
              <a:r>
                <a:rPr lang="en-US" sz="2400" b="1" dirty="0">
                  <a:solidFill>
                    <a:schemeClr val="accent1"/>
                  </a:solidFill>
                  <a:latin typeface="Times New Roman"/>
                  <a:cs typeface="Times New Roman"/>
                </a:rPr>
                <a:t>≈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35218" y="2078038"/>
              <a:ext cx="375404" cy="46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accent1"/>
                  </a:solidFill>
                </a:rPr>
                <a:t>K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590756" y="2514456"/>
              <a:ext cx="934822" cy="46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accent1"/>
                  </a:solidFill>
                </a:rPr>
                <a:t>2 G</a:t>
              </a:r>
              <a:r>
                <a:rPr lang="en-US" sz="2400" b="1" baseline="-25000" dirty="0">
                  <a:solidFill>
                    <a:schemeClr val="accent1"/>
                  </a:solidFill>
                </a:rPr>
                <a:t>v</a:t>
              </a:r>
              <a:r>
                <a:rPr lang="en-US" sz="2400" b="1" baseline="30000" dirty="0">
                  <a:solidFill>
                    <a:schemeClr val="accent1"/>
                  </a:solidFill>
                </a:rPr>
                <a:t>2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606630" y="2514456"/>
              <a:ext cx="82228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581304" y="2285932"/>
              <a:ext cx="2968927" cy="46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accent1"/>
                  </a:solidFill>
                </a:rPr>
                <a:t>=  constant  (CVC)</a:t>
              </a: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771501" y="3376308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CA" sz="2400" dirty="0">
                <a:solidFill>
                  <a:srgbClr val="FF0000"/>
                </a:solidFill>
                <a:latin typeface="+mn-lt"/>
              </a:rPr>
              <a:t>2%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9809181" y="1622015"/>
            <a:ext cx="809920" cy="3997959"/>
          </a:xfrm>
          <a:prstGeom prst="rightBrace">
            <a:avLst>
              <a:gd name="adj1" fmla="val 80291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48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430000" cy="1293028"/>
          </a:xfrm>
        </p:spPr>
        <p:txBody>
          <a:bodyPr/>
          <a:lstStyle/>
          <a:p>
            <a:r>
              <a:rPr lang="en-CA" cap="none" dirty="0" smtClean="0"/>
              <a:t>Superallowed Fermi </a:t>
            </a:r>
            <a:r>
              <a:rPr lang="el-GR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cap="none" dirty="0" smtClean="0"/>
              <a:t> Decay: Corrections</a:t>
            </a:r>
            <a:endParaRPr lang="en-CA" cap="none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1143000"/>
            <a:ext cx="80010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Symbol" pitchFamily="18" charset="2"/>
              <a:buNone/>
            </a:pPr>
            <a:endParaRPr lang="en-US" dirty="0"/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Symbol" pitchFamily="18" charset="2"/>
              <a:buChar char="·"/>
            </a:pPr>
            <a:endParaRPr lang="en-US" dirty="0"/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Symbol" pitchFamily="18" charset="2"/>
              <a:buChar char="·"/>
            </a:pPr>
            <a:endParaRPr lang="en-US" sz="1800" dirty="0"/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Symbol" pitchFamily="18" charset="2"/>
              <a:buChar char="·"/>
            </a:pPr>
            <a:endParaRPr lang="en-US" sz="1800" dirty="0"/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Symbol" pitchFamily="18" charset="2"/>
              <a:buChar char="·"/>
            </a:pPr>
            <a:endParaRPr lang="en-US" sz="1800" dirty="0"/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Symbol" pitchFamily="18" charset="2"/>
              <a:buNone/>
            </a:pPr>
            <a:endParaRPr lang="en-US" sz="1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51617" y="2849597"/>
            <a:ext cx="2911726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/>
              <a:t>Calculated corrections (~1%) (nucleus dependent) 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4642943" y="2112018"/>
            <a:ext cx="157657" cy="686921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3407087" y="2137170"/>
            <a:ext cx="450427" cy="669664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33457" y="2836277"/>
            <a:ext cx="3250293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/>
              <a:t>Inner </a:t>
            </a:r>
            <a:r>
              <a:rPr lang="en-US" sz="1600" b="0" dirty="0" err="1"/>
              <a:t>radiative</a:t>
            </a:r>
            <a:r>
              <a:rPr lang="en-US" sz="1600" b="0" dirty="0"/>
              <a:t> correction (~2.4%) (nucleus independent)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8019393" y="2358025"/>
            <a:ext cx="662150" cy="478252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80736" y="2773932"/>
            <a:ext cx="1876879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 smtClean="0"/>
              <a:t>Experiment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▫ </a:t>
            </a:r>
            <a:r>
              <a:rPr lang="en-US" sz="1600" dirty="0" smtClean="0"/>
              <a:t>Half-life</a:t>
            </a:r>
          </a:p>
          <a:p>
            <a:r>
              <a:rPr lang="en-US" sz="1600" b="0" dirty="0" smtClean="0">
                <a:latin typeface="Century Gothic" panose="020B0502020202020204" pitchFamily="34" charset="0"/>
              </a:rPr>
              <a:t>▫ </a:t>
            </a:r>
            <a:r>
              <a:rPr lang="en-US" sz="1600" b="0" dirty="0" smtClean="0"/>
              <a:t>Q-value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▫ </a:t>
            </a:r>
            <a:r>
              <a:rPr lang="en-US" sz="1600" dirty="0" smtClean="0"/>
              <a:t>Branching Ratio</a:t>
            </a:r>
            <a:endParaRPr lang="en-US" sz="1600" b="0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2042729" y="2064652"/>
            <a:ext cx="261665" cy="733976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862864" y="2704687"/>
            <a:ext cx="182880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/>
              <a:t>CVC </a:t>
            </a:r>
            <a:r>
              <a:rPr lang="en-US" sz="1600" b="0" dirty="0" smtClean="0"/>
              <a:t>Hypothesis</a:t>
            </a:r>
            <a:endParaRPr lang="en-US" sz="1600" b="0" dirty="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10305393" y="2064652"/>
            <a:ext cx="204950" cy="64003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5343197" y="2093128"/>
            <a:ext cx="381000" cy="685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9054" y="2564463"/>
            <a:ext cx="1422066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 dirty="0" smtClean="0"/>
              <a:t>“Corrected” </a:t>
            </a:r>
            <a:r>
              <a:rPr lang="en-US" sz="1600" b="0" dirty="0" smtClean="0">
                <a:latin typeface="Lucida Calligraphy" panose="03010101010101010101" pitchFamily="66" charset="0"/>
              </a:rPr>
              <a:t>ft</a:t>
            </a:r>
            <a:r>
              <a:rPr lang="en-US" sz="1600" b="0" dirty="0" smtClean="0"/>
              <a:t> value</a:t>
            </a:r>
            <a:endParaRPr lang="en-US" sz="1600" b="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816787" y="2064652"/>
            <a:ext cx="172721" cy="474298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59889" y="4042208"/>
            <a:ext cx="10970111" cy="2477601"/>
            <a:chOff x="228599" y="3505200"/>
            <a:chExt cx="10970111" cy="2477601"/>
          </a:xfrm>
        </p:grpSpPr>
        <p:grpSp>
          <p:nvGrpSpPr>
            <p:cNvPr id="21" name="Group 20"/>
            <p:cNvGrpSpPr/>
            <p:nvPr/>
          </p:nvGrpSpPr>
          <p:grpSpPr>
            <a:xfrm>
              <a:off x="228599" y="3505200"/>
              <a:ext cx="10970111" cy="2477601"/>
              <a:chOff x="228599" y="3505200"/>
              <a:chExt cx="10970111" cy="2477601"/>
            </a:xfrm>
          </p:grpSpPr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228599" y="3505200"/>
                <a:ext cx="10970111" cy="2477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D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R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= nucleus independent inner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radiative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correction: 2.361(38)%</a:t>
                </a:r>
                <a:endParaRPr lang="en-US" sz="1400" dirty="0">
                  <a:solidFill>
                    <a:schemeClr val="accent2"/>
                  </a:solidFill>
                </a:endParaRPr>
              </a:p>
              <a:p>
                <a:pPr eaLnBrk="1" hangingPunct="1"/>
                <a:r>
                  <a:rPr lang="en-US" sz="1400" dirty="0">
                    <a:solidFill>
                      <a:schemeClr val="tx2"/>
                    </a:solidFill>
                  </a:rPr>
                  <a:t>	</a:t>
                </a:r>
                <a:endParaRPr lang="en-US" sz="900" i="1" dirty="0">
                  <a:solidFill>
                    <a:srgbClr val="FF0000"/>
                  </a:solidFill>
                </a:endParaRPr>
              </a:p>
              <a:p>
                <a:pPr eaLnBrk="1" hangingPunct="1"/>
                <a:r>
                  <a:rPr lang="en-US" sz="2000" dirty="0" err="1" smtClean="0">
                    <a:solidFill>
                      <a:schemeClr val="accent4"/>
                    </a:solidFill>
                    <a:latin typeface="Symbol" pitchFamily="18" charset="2"/>
                  </a:rPr>
                  <a:t>d</a:t>
                </a:r>
                <a:r>
                  <a:rPr lang="en-US" sz="2000" baseline="-25000" dirty="0" err="1" smtClean="0">
                    <a:solidFill>
                      <a:schemeClr val="accent4"/>
                    </a:solidFill>
                  </a:rPr>
                  <a:t>R</a:t>
                </a:r>
                <a:r>
                  <a:rPr lang="en-US" sz="2000" dirty="0" smtClean="0">
                    <a:solidFill>
                      <a:schemeClr val="accent4"/>
                    </a:solidFill>
                  </a:rPr>
                  <a:t> 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nucleus dependent </a:t>
                </a:r>
                <a:r>
                  <a:rPr lang="en-US" sz="2000" dirty="0" err="1">
                    <a:solidFill>
                      <a:schemeClr val="accent4"/>
                    </a:solidFill>
                  </a:rPr>
                  <a:t>radiative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 correction to order Z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4"/>
                    </a:solidFill>
                    <a:latin typeface="Symbol" pitchFamily="18" charset="2"/>
                  </a:rPr>
                  <a:t>a</a:t>
                </a:r>
                <a:r>
                  <a:rPr lang="en-US" sz="2000" baseline="30000" dirty="0">
                    <a:solidFill>
                      <a:schemeClr val="accent4"/>
                    </a:solidFill>
                  </a:rPr>
                  <a:t>3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:  ~1.4% </a:t>
                </a:r>
              </a:p>
              <a:p>
                <a:pPr eaLnBrk="1" hangingPunct="1"/>
                <a:r>
                  <a:rPr lang="en-US" sz="2000" dirty="0">
                    <a:solidFill>
                      <a:schemeClr val="accent4"/>
                    </a:solidFill>
                  </a:rPr>
                  <a:t>	- </a:t>
                </a:r>
                <a:r>
                  <a:rPr lang="en-US" sz="2000" dirty="0" smtClean="0">
                    <a:solidFill>
                      <a:schemeClr val="accent4"/>
                    </a:solidFill>
                  </a:rPr>
                  <a:t>depends on electron’s energy and </a:t>
                </a:r>
                <a:r>
                  <a:rPr lang="en-US" sz="2000" i="1" dirty="0" smtClean="0">
                    <a:solidFill>
                      <a:schemeClr val="accent4"/>
                    </a:solidFill>
                  </a:rPr>
                  <a:t>Z</a:t>
                </a:r>
                <a:r>
                  <a:rPr lang="en-US" sz="2000" dirty="0" smtClean="0">
                    <a:solidFill>
                      <a:schemeClr val="accent4"/>
                    </a:solidFill>
                  </a:rPr>
                  <a:t> of nucleus</a:t>
                </a:r>
                <a:endParaRPr lang="en-US" sz="1100" dirty="0" smtClean="0">
                  <a:solidFill>
                    <a:schemeClr val="accent4"/>
                  </a:solidFill>
                </a:endParaRPr>
              </a:p>
              <a:p>
                <a:pPr eaLnBrk="1" hangingPunct="1"/>
                <a:endParaRPr lang="en-US" sz="1050" dirty="0" smtClean="0">
                  <a:solidFill>
                    <a:schemeClr val="tx2"/>
                  </a:solidFill>
                </a:endParaRPr>
              </a:p>
              <a:p>
                <a:r>
                  <a:rPr lang="en-US" sz="2000" dirty="0" err="1" smtClean="0">
                    <a:solidFill>
                      <a:schemeClr val="accent6"/>
                    </a:solidFill>
                    <a:latin typeface="Symbol" pitchFamily="18" charset="2"/>
                  </a:rPr>
                  <a:t>d</a:t>
                </a:r>
                <a:r>
                  <a:rPr lang="en-US" sz="2000" baseline="-25000" dirty="0" err="1" smtClean="0">
                    <a:solidFill>
                      <a:schemeClr val="accent6"/>
                    </a:solidFill>
                  </a:rPr>
                  <a:t>NS</a:t>
                </a:r>
                <a:r>
                  <a:rPr lang="en-US" sz="2000" dirty="0" smtClean="0">
                    <a:solidFill>
                      <a:schemeClr val="accent6"/>
                    </a:solidFill>
                  </a:rPr>
                  <a:t> = nuclear structure dependent </a:t>
                </a:r>
                <a:r>
                  <a:rPr lang="en-US" sz="2000" dirty="0" err="1" smtClean="0">
                    <a:solidFill>
                      <a:schemeClr val="accent6"/>
                    </a:solidFill>
                  </a:rPr>
                  <a:t>radiative</a:t>
                </a:r>
                <a:r>
                  <a:rPr lang="en-US" sz="2000" dirty="0" smtClean="0">
                    <a:solidFill>
                      <a:schemeClr val="accent6"/>
                    </a:solidFill>
                  </a:rPr>
                  <a:t> correction: -0.3% – 0.03%</a:t>
                </a:r>
                <a:endParaRPr lang="en-US" sz="2000" dirty="0">
                  <a:solidFill>
                    <a:schemeClr val="accent6"/>
                  </a:solidFill>
                </a:endParaRPr>
              </a:p>
              <a:p>
                <a:pPr eaLnBrk="1" hangingPunct="1"/>
                <a:endParaRPr lang="en-US" sz="1050" dirty="0">
                  <a:solidFill>
                    <a:srgbClr val="9900CC"/>
                  </a:solidFill>
                  <a:latin typeface="Symbol" pitchFamily="18" charset="2"/>
                </a:endParaRPr>
              </a:p>
              <a:p>
                <a:pPr eaLnBrk="1" hangingPunct="1"/>
                <a:r>
                  <a:rPr lang="en-US" sz="2000" dirty="0" err="1">
                    <a:solidFill>
                      <a:schemeClr val="accent3"/>
                    </a:solidFill>
                    <a:latin typeface="Symbol" pitchFamily="18" charset="2"/>
                  </a:rPr>
                  <a:t>d</a:t>
                </a:r>
                <a:r>
                  <a:rPr lang="en-US" sz="2000" baseline="-25000" dirty="0" err="1">
                    <a:solidFill>
                      <a:schemeClr val="accent3"/>
                    </a:solidFill>
                  </a:rPr>
                  <a:t>C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  = </a:t>
                </a:r>
                <a:r>
                  <a:rPr lang="en-US" sz="2000" dirty="0" smtClean="0">
                    <a:solidFill>
                      <a:schemeClr val="accent3"/>
                    </a:solidFill>
                  </a:rPr>
                  <a:t>nucleus 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dependent </a:t>
                </a:r>
                <a:r>
                  <a:rPr lang="en-US" sz="2000" dirty="0" err="1" smtClean="0">
                    <a:solidFill>
                      <a:schemeClr val="accent3"/>
                    </a:solidFill>
                  </a:rPr>
                  <a:t>isospin</a:t>
                </a:r>
                <a:r>
                  <a:rPr lang="en-US" sz="2000" dirty="0" smtClean="0">
                    <a:solidFill>
                      <a:schemeClr val="accent3"/>
                    </a:solidFill>
                  </a:rPr>
                  <a:t>-symmetry-breaking 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correction: </a:t>
                </a:r>
                <a:r>
                  <a:rPr lang="en-US" sz="2000" dirty="0" smtClean="0">
                    <a:solidFill>
                      <a:schemeClr val="accent3"/>
                    </a:solidFill>
                  </a:rPr>
                  <a:t>0.2% – 1.5</a:t>
                </a:r>
                <a:r>
                  <a:rPr lang="en-US" sz="2000" dirty="0">
                    <a:solidFill>
                      <a:schemeClr val="accent3"/>
                    </a:solidFill>
                  </a:rPr>
                  <a:t>%</a:t>
                </a:r>
              </a:p>
              <a:p>
                <a:pPr eaLnBrk="1" hangingPunct="1"/>
                <a:r>
                  <a:rPr lang="en-US" sz="2000" dirty="0">
                    <a:solidFill>
                      <a:schemeClr val="accent3"/>
                    </a:solidFill>
                  </a:rPr>
                  <a:t>	- strong nuclear structure </a:t>
                </a:r>
                <a:r>
                  <a:rPr lang="en-US" sz="2000" dirty="0" smtClean="0">
                    <a:solidFill>
                      <a:schemeClr val="accent3"/>
                    </a:solidFill>
                  </a:rPr>
                  <a:t>dependence (radial overlap)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4500000" flipH="1" flipV="1">
                <a:off x="463088" y="4119318"/>
                <a:ext cx="76200" cy="64008"/>
              </a:xfrm>
              <a:prstGeom prst="line">
                <a:avLst/>
              </a:prstGeom>
              <a:ln w="19050" cap="flat">
                <a:solidFill>
                  <a:schemeClr val="accent4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381000" y="3505200"/>
              <a:ext cx="304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2"/>
                  </a:solidFill>
                </a:rPr>
                <a:t>V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8783" y="1440181"/>
            <a:ext cx="648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Lucida Calligraphy" panose="03010101010101010101" pitchFamily="66" charset="0"/>
              </a:rPr>
              <a:t>Ft</a:t>
            </a:r>
            <a:r>
              <a:rPr lang="en-CA" sz="3600" dirty="0" smtClean="0"/>
              <a:t> = </a:t>
            </a:r>
            <a:r>
              <a:rPr lang="en-CA" sz="3600" dirty="0" err="1" smtClean="0">
                <a:latin typeface="Lucida Calligraphy" panose="03010101010101010101" pitchFamily="66" charset="0"/>
              </a:rPr>
              <a:t>ft</a:t>
            </a:r>
            <a:r>
              <a:rPr lang="en-CA" sz="3600" dirty="0" smtClean="0"/>
              <a:t>(1 +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sz="3600" baseline="-25000" dirty="0" smtClean="0"/>
              <a:t>R</a:t>
            </a:r>
            <a:r>
              <a:rPr lang="en-CA" sz="3600" dirty="0" smtClean="0"/>
              <a:t>)(1 +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sz="3600" baseline="-25000" dirty="0" smtClean="0"/>
              <a:t>NS</a:t>
            </a:r>
            <a:r>
              <a:rPr lang="en-CA" sz="3600" dirty="0" smtClean="0"/>
              <a:t> –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sz="3600" baseline="-25000" dirty="0" smtClean="0"/>
              <a:t>C</a:t>
            </a:r>
            <a:r>
              <a:rPr lang="en-CA" sz="3600" dirty="0" smtClean="0"/>
              <a:t>) =</a:t>
            </a:r>
            <a:endParaRPr lang="en-CA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9174675" y="1418321"/>
            <a:ext cx="267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= constant</a:t>
            </a:r>
            <a:endParaRPr lang="en-CA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6706037" y="1144770"/>
            <a:ext cx="267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K</a:t>
            </a:r>
          </a:p>
          <a:p>
            <a:pPr algn="ctr"/>
            <a:r>
              <a:rPr lang="en-CA" sz="3600" dirty="0" smtClean="0"/>
              <a:t>2G</a:t>
            </a:r>
            <a:r>
              <a:rPr lang="en-CA" sz="3600" baseline="-25000" dirty="0" smtClean="0"/>
              <a:t>V</a:t>
            </a:r>
            <a:r>
              <a:rPr lang="en-CA" sz="3600" dirty="0" smtClean="0"/>
              <a:t>(1 +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sz="3600" baseline="-25000" dirty="0" smtClean="0">
                <a:cs typeface="Times New Roman" panose="02020603050405020304" pitchFamily="18" charset="0"/>
              </a:rPr>
              <a:t>R</a:t>
            </a:r>
            <a:r>
              <a:rPr lang="en-CA" sz="3600" dirty="0" smtClean="0">
                <a:cs typeface="Times New Roman" panose="02020603050405020304" pitchFamily="18" charset="0"/>
              </a:rPr>
              <a:t>)</a:t>
            </a:r>
            <a:endParaRPr lang="en-CA" sz="3600" dirty="0"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46848" y="1741486"/>
            <a:ext cx="23278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54337" y="1771280"/>
            <a:ext cx="37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aseline="30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88476" y="1784206"/>
            <a:ext cx="37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aseline="30000" dirty="0" smtClean="0"/>
              <a:t>V</a:t>
            </a:r>
            <a:endParaRPr lang="en-CA" sz="3600" baseline="30000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337392" y="1534438"/>
            <a:ext cx="69695" cy="125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5599011" y="1440181"/>
            <a:ext cx="567715" cy="67183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59889" y="5839097"/>
            <a:ext cx="9402975" cy="705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6314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4104" y="0"/>
            <a:ext cx="96020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smtClean="0"/>
              <a:t>Corrected </a:t>
            </a:r>
            <a:r>
              <a:rPr lang="en-CA" cap="none" dirty="0" err="1" smtClean="0">
                <a:latin typeface="Lucida Calligraphy" panose="03010101010101010101" pitchFamily="66" charset="0"/>
              </a:rPr>
              <a:t>ft</a:t>
            </a:r>
            <a:r>
              <a:rPr lang="en-CA" cap="none" dirty="0" smtClean="0"/>
              <a:t> Values</a:t>
            </a:r>
            <a:endParaRPr lang="en-CA" cap="none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23" y="982592"/>
            <a:ext cx="7933426" cy="5801835"/>
          </a:xfrm>
        </p:spPr>
      </p:pic>
      <p:sp>
        <p:nvSpPr>
          <p:cNvPr id="5" name="Oval 4"/>
          <p:cNvSpPr/>
          <p:nvPr/>
        </p:nvSpPr>
        <p:spPr>
          <a:xfrm>
            <a:off x="3308938" y="4090847"/>
            <a:ext cx="331509" cy="107585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4332514" y="4180114"/>
            <a:ext cx="261259" cy="53340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9045709" y="2449286"/>
            <a:ext cx="331509" cy="3233057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39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104" y="0"/>
            <a:ext cx="9602096" cy="1293028"/>
          </a:xfrm>
        </p:spPr>
        <p:txBody>
          <a:bodyPr/>
          <a:lstStyle/>
          <a:p>
            <a:r>
              <a:rPr lang="en-CA" cap="none" dirty="0" smtClean="0"/>
              <a:t>Testing Extensions of the SM</a:t>
            </a:r>
            <a:endParaRPr lang="en-CA" cap="none" dirty="0"/>
          </a:p>
        </p:txBody>
      </p:sp>
      <p:sp>
        <p:nvSpPr>
          <p:cNvPr id="22" name="Rectangle 21"/>
          <p:cNvSpPr/>
          <p:nvPr/>
        </p:nvSpPr>
        <p:spPr>
          <a:xfrm>
            <a:off x="131781" y="1548275"/>
            <a:ext cx="11895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Set sensitive limits on the existence of scalar currents in nuclear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/>
              <a:t> decay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ucida Calligraphy" panose="03010101010101010101" pitchFamily="66" charset="0"/>
              </a:rPr>
              <a:t>Ft</a:t>
            </a:r>
            <a:r>
              <a:rPr lang="en-US" sz="2000" dirty="0"/>
              <a:t> values for </a:t>
            </a:r>
            <a:r>
              <a:rPr lang="en-US" sz="2000" baseline="30000" dirty="0"/>
              <a:t>10</a:t>
            </a:r>
            <a:r>
              <a:rPr lang="en-US" sz="2000" dirty="0"/>
              <a:t>C and </a:t>
            </a:r>
            <a:r>
              <a:rPr lang="en-US" sz="2000" baseline="30000" dirty="0"/>
              <a:t>14</a:t>
            </a:r>
            <a:r>
              <a:rPr lang="en-US" sz="2000" dirty="0"/>
              <a:t>O are the most </a:t>
            </a:r>
            <a:r>
              <a:rPr lang="en-US" sz="2000" dirty="0" smtClean="0"/>
              <a:t>important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Complementary to measurements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β-ν</a:t>
            </a:r>
            <a:r>
              <a:rPr lang="en-US" sz="2000" dirty="0"/>
              <a:t> angular correlation coefficients “</a:t>
            </a:r>
            <a:r>
              <a:rPr lang="en-US" sz="2000" i="1" dirty="0"/>
              <a:t>a</a:t>
            </a:r>
            <a:r>
              <a:rPr lang="en-US" sz="2000" dirty="0"/>
              <a:t>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Resolving trivial sources of systematic uncertainty in </a:t>
            </a:r>
            <a:r>
              <a:rPr lang="en-US" sz="2000" dirty="0" err="1"/>
              <a:t>superallowed</a:t>
            </a:r>
            <a:r>
              <a:rPr lang="en-US" sz="2000" dirty="0"/>
              <a:t> data are essential </a:t>
            </a:r>
          </a:p>
        </p:txBody>
      </p:sp>
      <p:pic>
        <p:nvPicPr>
          <p:cNvPr id="23" name="Image 34" descr="Screen shot 2012-11-21 at 2.14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152" y="3138614"/>
            <a:ext cx="3918304" cy="347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88" y="3023504"/>
            <a:ext cx="5062427" cy="3702229"/>
          </a:xfrm>
          <a:prstGeom prst="rect">
            <a:avLst/>
          </a:prstGeom>
        </p:spPr>
      </p:pic>
      <p:sp>
        <p:nvSpPr>
          <p:cNvPr id="12" name="ZoneTexte 30"/>
          <p:cNvSpPr txBox="1"/>
          <p:nvPr/>
        </p:nvSpPr>
        <p:spPr>
          <a:xfrm>
            <a:off x="2608963" y="3760806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bg1"/>
                </a:solidFill>
                <a:cs typeface="Times New Roman"/>
              </a:rPr>
              <a:t>C</a:t>
            </a:r>
            <a:r>
              <a:rPr lang="fr-FR" sz="1600" b="1" baseline="-25000" dirty="0" smtClean="0">
                <a:solidFill>
                  <a:schemeClr val="bg1"/>
                </a:solidFill>
                <a:cs typeface="Times New Roman"/>
              </a:rPr>
              <a:t>S</a:t>
            </a:r>
            <a:r>
              <a:rPr lang="fr-FR" sz="1600" b="1" dirty="0" smtClean="0">
                <a:solidFill>
                  <a:schemeClr val="bg1"/>
                </a:solidFill>
                <a:cs typeface="Times New Roman"/>
              </a:rPr>
              <a:t>/C</a:t>
            </a:r>
            <a:r>
              <a:rPr lang="fr-FR" sz="1600" b="1" baseline="-25000" dirty="0" smtClean="0">
                <a:solidFill>
                  <a:schemeClr val="bg1"/>
                </a:solidFill>
                <a:cs typeface="Times New Roman"/>
              </a:rPr>
              <a:t>V </a:t>
            </a:r>
            <a:r>
              <a:rPr lang="fr-FR" sz="1600" b="1" dirty="0" smtClean="0">
                <a:solidFill>
                  <a:schemeClr val="bg1"/>
                </a:solidFill>
                <a:cs typeface="Times New Roman"/>
              </a:rPr>
              <a:t>± 0.2%</a:t>
            </a:r>
            <a:endParaRPr lang="fr-FR" sz="1600" b="1" dirty="0">
              <a:solidFill>
                <a:schemeClr val="bg1"/>
              </a:solidFill>
              <a:cs typeface="Times New Roman"/>
            </a:endParaRPr>
          </a:p>
        </p:txBody>
      </p:sp>
      <p:cxnSp>
        <p:nvCxnSpPr>
          <p:cNvPr id="15" name="Connecteur droit 33"/>
          <p:cNvCxnSpPr/>
          <p:nvPr/>
        </p:nvCxnSpPr>
        <p:spPr>
          <a:xfrm rot="5400000">
            <a:off x="1906812" y="4524981"/>
            <a:ext cx="1221944" cy="37070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32"/>
          <p:cNvCxnSpPr/>
          <p:nvPr/>
        </p:nvCxnSpPr>
        <p:spPr>
          <a:xfrm rot="5400000">
            <a:off x="1974098" y="4249365"/>
            <a:ext cx="879041" cy="5790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15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umf_1972_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1" y="1185570"/>
            <a:ext cx="3816350" cy="2360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IUMF97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r="12456" b="-124"/>
          <a:stretch>
            <a:fillRect/>
          </a:stretch>
        </p:blipFill>
        <p:spPr bwMode="auto">
          <a:xfrm>
            <a:off x="490141" y="3546183"/>
            <a:ext cx="3816350" cy="2030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isac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39410" r="8248"/>
          <a:stretch/>
        </p:blipFill>
        <p:spPr bwMode="auto">
          <a:xfrm>
            <a:off x="4321859" y="1185570"/>
            <a:ext cx="7467370" cy="43917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1600" y="5659162"/>
            <a:ext cx="9064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Up </a:t>
            </a:r>
            <a:r>
              <a:rPr lang="en-US" sz="2400" dirty="0"/>
              <a:t>to 100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A, 500 MeV proton beams from the TRIUMF main cyclotron produce high-intensity secondary beams of many of the </a:t>
            </a:r>
            <a:r>
              <a:rPr lang="en-US" sz="2400" dirty="0" err="1"/>
              <a:t>superallowed</a:t>
            </a:r>
            <a:r>
              <a:rPr lang="en-US" sz="2400" dirty="0"/>
              <a:t> emitters by the ISOL technique.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4104" y="0"/>
            <a:ext cx="9602096" cy="1293028"/>
          </a:xfrm>
        </p:spPr>
        <p:txBody>
          <a:bodyPr/>
          <a:lstStyle/>
          <a:p>
            <a:r>
              <a:rPr lang="en-CA" cap="none" dirty="0" smtClean="0"/>
              <a:t>TRIUMF–ISAC</a:t>
            </a:r>
            <a:endParaRPr lang="en-CA" cap="none" dirty="0"/>
          </a:p>
        </p:txBody>
      </p:sp>
    </p:spTree>
    <p:extLst>
      <p:ext uri="{BB962C8B-B14F-4D97-AF65-F5344CB8AC3E}">
        <p14:creationId xmlns:p14="http://schemas.microsoft.com/office/powerpoint/2010/main" val="242367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589" y="914878"/>
            <a:ext cx="3831291" cy="5765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65" name="Picture 33" descr="GPS 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345" y="1048871"/>
            <a:ext cx="5937855" cy="445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28" name="Title 1"/>
          <p:cNvSpPr txBox="1">
            <a:spLocks/>
          </p:cNvSpPr>
          <p:nvPr/>
        </p:nvSpPr>
        <p:spPr>
          <a:xfrm>
            <a:off x="1904104" y="0"/>
            <a:ext cx="9602096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cap="none" dirty="0" smtClean="0">
                <a:latin typeface="+mn-lt"/>
              </a:rPr>
              <a:t>4</a:t>
            </a:r>
            <a:r>
              <a:rPr lang="el-GR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CA" cap="none" dirty="0">
                <a:latin typeface="+mn-lt"/>
              </a:rPr>
              <a:t> Gas Counter</a:t>
            </a:r>
            <a:endParaRPr lang="en-CA" cap="none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330" name="Rectangle 2329"/>
          <p:cNvSpPr/>
          <p:nvPr/>
        </p:nvSpPr>
        <p:spPr>
          <a:xfrm>
            <a:off x="8202706" y="3321423"/>
            <a:ext cx="578223" cy="753034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66" name="Group 4"/>
          <p:cNvGrpSpPr>
            <a:grpSpLocks/>
          </p:cNvGrpSpPr>
          <p:nvPr/>
        </p:nvGrpSpPr>
        <p:grpSpPr bwMode="auto">
          <a:xfrm>
            <a:off x="1322790" y="1069892"/>
            <a:ext cx="3484563" cy="5451475"/>
            <a:chOff x="211" y="766"/>
            <a:chExt cx="2195" cy="3434"/>
          </a:xfrm>
        </p:grpSpPr>
        <p:sp>
          <p:nvSpPr>
            <p:cNvPr id="1171" name="Freeform 5"/>
            <p:cNvSpPr>
              <a:spLocks noEditPoints="1"/>
            </p:cNvSpPr>
            <p:nvPr/>
          </p:nvSpPr>
          <p:spPr bwMode="auto">
            <a:xfrm>
              <a:off x="746" y="779"/>
              <a:ext cx="759" cy="961"/>
            </a:xfrm>
            <a:custGeom>
              <a:avLst/>
              <a:gdLst>
                <a:gd name="T0" fmla="*/ 11 w 759"/>
                <a:gd name="T1" fmla="*/ 364 h 961"/>
                <a:gd name="T2" fmla="*/ 61 w 759"/>
                <a:gd name="T3" fmla="*/ 263 h 961"/>
                <a:gd name="T4" fmla="*/ 84 w 759"/>
                <a:gd name="T5" fmla="*/ 218 h 961"/>
                <a:gd name="T6" fmla="*/ 127 w 759"/>
                <a:gd name="T7" fmla="*/ 122 h 961"/>
                <a:gd name="T8" fmla="*/ 162 w 759"/>
                <a:gd name="T9" fmla="*/ 87 h 961"/>
                <a:gd name="T10" fmla="*/ 285 w 759"/>
                <a:gd name="T11" fmla="*/ 16 h 961"/>
                <a:gd name="T12" fmla="*/ 380 w 759"/>
                <a:gd name="T13" fmla="*/ 20 h 961"/>
                <a:gd name="T14" fmla="*/ 423 w 759"/>
                <a:gd name="T15" fmla="*/ 23 h 961"/>
                <a:gd name="T16" fmla="*/ 518 w 759"/>
                <a:gd name="T17" fmla="*/ 33 h 961"/>
                <a:gd name="T18" fmla="*/ 559 w 759"/>
                <a:gd name="T19" fmla="*/ 57 h 961"/>
                <a:gd name="T20" fmla="*/ 664 w 759"/>
                <a:gd name="T21" fmla="*/ 162 h 961"/>
                <a:gd name="T22" fmla="*/ 697 w 759"/>
                <a:gd name="T23" fmla="*/ 263 h 961"/>
                <a:gd name="T24" fmla="*/ 715 w 759"/>
                <a:gd name="T25" fmla="*/ 313 h 961"/>
                <a:gd name="T26" fmla="*/ 756 w 759"/>
                <a:gd name="T27" fmla="*/ 420 h 961"/>
                <a:gd name="T28" fmla="*/ 759 w 759"/>
                <a:gd name="T29" fmla="*/ 481 h 961"/>
                <a:gd name="T30" fmla="*/ 734 w 759"/>
                <a:gd name="T31" fmla="*/ 652 h 961"/>
                <a:gd name="T32" fmla="*/ 674 w 759"/>
                <a:gd name="T33" fmla="*/ 744 h 961"/>
                <a:gd name="T34" fmla="*/ 648 w 759"/>
                <a:gd name="T35" fmla="*/ 786 h 961"/>
                <a:gd name="T36" fmla="*/ 597 w 759"/>
                <a:gd name="T37" fmla="*/ 874 h 961"/>
                <a:gd name="T38" fmla="*/ 559 w 759"/>
                <a:gd name="T39" fmla="*/ 904 h 961"/>
                <a:gd name="T40" fmla="*/ 428 w 759"/>
                <a:gd name="T41" fmla="*/ 956 h 961"/>
                <a:gd name="T42" fmla="*/ 334 w 759"/>
                <a:gd name="T43" fmla="*/ 938 h 961"/>
                <a:gd name="T44" fmla="*/ 292 w 759"/>
                <a:gd name="T45" fmla="*/ 927 h 961"/>
                <a:gd name="T46" fmla="*/ 200 w 759"/>
                <a:gd name="T47" fmla="*/ 903 h 961"/>
                <a:gd name="T48" fmla="*/ 162 w 759"/>
                <a:gd name="T49" fmla="*/ 873 h 961"/>
                <a:gd name="T50" fmla="*/ 67 w 759"/>
                <a:gd name="T51" fmla="*/ 755 h 961"/>
                <a:gd name="T52" fmla="*/ 43 w 759"/>
                <a:gd name="T53" fmla="*/ 647 h 961"/>
                <a:gd name="T54" fmla="*/ 30 w 759"/>
                <a:gd name="T55" fmla="*/ 595 h 961"/>
                <a:gd name="T56" fmla="*/ 0 w 759"/>
                <a:gd name="T57" fmla="*/ 481 h 961"/>
                <a:gd name="T58" fmla="*/ 2 w 759"/>
                <a:gd name="T59" fmla="*/ 420 h 961"/>
                <a:gd name="T60" fmla="*/ 25 w 759"/>
                <a:gd name="T61" fmla="*/ 308 h 961"/>
                <a:gd name="T62" fmla="*/ 76 w 759"/>
                <a:gd name="T63" fmla="*/ 213 h 961"/>
                <a:gd name="T64" fmla="*/ 127 w 759"/>
                <a:gd name="T65" fmla="*/ 122 h 961"/>
                <a:gd name="T66" fmla="*/ 200 w 759"/>
                <a:gd name="T67" fmla="*/ 57 h 961"/>
                <a:gd name="T68" fmla="*/ 241 w 759"/>
                <a:gd name="T69" fmla="*/ 33 h 961"/>
                <a:gd name="T70" fmla="*/ 331 w 759"/>
                <a:gd name="T71" fmla="*/ 4 h 961"/>
                <a:gd name="T72" fmla="*/ 426 w 759"/>
                <a:gd name="T73" fmla="*/ 14 h 961"/>
                <a:gd name="T74" fmla="*/ 518 w 759"/>
                <a:gd name="T75" fmla="*/ 33 h 961"/>
                <a:gd name="T76" fmla="*/ 597 w 759"/>
                <a:gd name="T77" fmla="*/ 87 h 961"/>
                <a:gd name="T78" fmla="*/ 632 w 759"/>
                <a:gd name="T79" fmla="*/ 122 h 961"/>
                <a:gd name="T80" fmla="*/ 691 w 759"/>
                <a:gd name="T81" fmla="*/ 207 h 961"/>
                <a:gd name="T82" fmla="*/ 724 w 759"/>
                <a:gd name="T83" fmla="*/ 310 h 961"/>
                <a:gd name="T84" fmla="*/ 756 w 759"/>
                <a:gd name="T85" fmla="*/ 420 h 961"/>
                <a:gd name="T86" fmla="*/ 756 w 759"/>
                <a:gd name="T87" fmla="*/ 540 h 961"/>
                <a:gd name="T88" fmla="*/ 748 w 759"/>
                <a:gd name="T89" fmla="*/ 598 h 961"/>
                <a:gd name="T90" fmla="*/ 715 w 759"/>
                <a:gd name="T91" fmla="*/ 704 h 961"/>
                <a:gd name="T92" fmla="*/ 656 w 759"/>
                <a:gd name="T93" fmla="*/ 792 h 961"/>
                <a:gd name="T94" fmla="*/ 597 w 759"/>
                <a:gd name="T95" fmla="*/ 874 h 961"/>
                <a:gd name="T96" fmla="*/ 518 w 759"/>
                <a:gd name="T97" fmla="*/ 927 h 961"/>
                <a:gd name="T98" fmla="*/ 474 w 759"/>
                <a:gd name="T99" fmla="*/ 945 h 961"/>
                <a:gd name="T100" fmla="*/ 380 w 759"/>
                <a:gd name="T101" fmla="*/ 961 h 961"/>
                <a:gd name="T102" fmla="*/ 288 w 759"/>
                <a:gd name="T103" fmla="*/ 937 h 961"/>
                <a:gd name="T104" fmla="*/ 200 w 759"/>
                <a:gd name="T105" fmla="*/ 903 h 961"/>
                <a:gd name="T106" fmla="*/ 127 w 759"/>
                <a:gd name="T107" fmla="*/ 839 h 961"/>
                <a:gd name="T108" fmla="*/ 95 w 759"/>
                <a:gd name="T109" fmla="*/ 798 h 961"/>
                <a:gd name="T110" fmla="*/ 44 w 759"/>
                <a:gd name="T111" fmla="*/ 706 h 961"/>
                <a:gd name="T112" fmla="*/ 20 w 759"/>
                <a:gd name="T113" fmla="*/ 596 h 961"/>
                <a:gd name="T114" fmla="*/ 0 w 759"/>
                <a:gd name="T115" fmla="*/ 481 h 9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9"/>
                <a:gd name="T175" fmla="*/ 0 h 961"/>
                <a:gd name="T176" fmla="*/ 759 w 759"/>
                <a:gd name="T177" fmla="*/ 961 h 9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9" h="961">
                  <a:moveTo>
                    <a:pt x="0" y="481"/>
                  </a:moveTo>
                  <a:lnTo>
                    <a:pt x="19" y="481"/>
                  </a:lnTo>
                  <a:lnTo>
                    <a:pt x="22" y="423"/>
                  </a:lnTo>
                  <a:lnTo>
                    <a:pt x="2" y="421"/>
                  </a:lnTo>
                  <a:lnTo>
                    <a:pt x="0" y="481"/>
                  </a:lnTo>
                  <a:close/>
                  <a:moveTo>
                    <a:pt x="2" y="420"/>
                  </a:moveTo>
                  <a:lnTo>
                    <a:pt x="22" y="423"/>
                  </a:lnTo>
                  <a:lnTo>
                    <a:pt x="30" y="366"/>
                  </a:lnTo>
                  <a:lnTo>
                    <a:pt x="11" y="364"/>
                  </a:lnTo>
                  <a:lnTo>
                    <a:pt x="2" y="420"/>
                  </a:lnTo>
                  <a:close/>
                  <a:moveTo>
                    <a:pt x="11" y="362"/>
                  </a:moveTo>
                  <a:lnTo>
                    <a:pt x="30" y="367"/>
                  </a:lnTo>
                  <a:lnTo>
                    <a:pt x="43" y="313"/>
                  </a:lnTo>
                  <a:lnTo>
                    <a:pt x="25" y="308"/>
                  </a:lnTo>
                  <a:lnTo>
                    <a:pt x="11" y="362"/>
                  </a:lnTo>
                  <a:close/>
                  <a:moveTo>
                    <a:pt x="25" y="308"/>
                  </a:moveTo>
                  <a:lnTo>
                    <a:pt x="43" y="314"/>
                  </a:lnTo>
                  <a:lnTo>
                    <a:pt x="61" y="263"/>
                  </a:lnTo>
                  <a:lnTo>
                    <a:pt x="43" y="256"/>
                  </a:lnTo>
                  <a:lnTo>
                    <a:pt x="25" y="308"/>
                  </a:lnTo>
                  <a:close/>
                  <a:moveTo>
                    <a:pt x="44" y="256"/>
                  </a:moveTo>
                  <a:lnTo>
                    <a:pt x="61" y="263"/>
                  </a:lnTo>
                  <a:lnTo>
                    <a:pt x="84" y="216"/>
                  </a:lnTo>
                  <a:lnTo>
                    <a:pt x="67" y="208"/>
                  </a:lnTo>
                  <a:lnTo>
                    <a:pt x="44" y="256"/>
                  </a:lnTo>
                  <a:close/>
                  <a:moveTo>
                    <a:pt x="67" y="207"/>
                  </a:moveTo>
                  <a:lnTo>
                    <a:pt x="84" y="218"/>
                  </a:lnTo>
                  <a:lnTo>
                    <a:pt x="111" y="174"/>
                  </a:lnTo>
                  <a:lnTo>
                    <a:pt x="94" y="163"/>
                  </a:lnTo>
                  <a:lnTo>
                    <a:pt x="67" y="207"/>
                  </a:lnTo>
                  <a:close/>
                  <a:moveTo>
                    <a:pt x="95" y="162"/>
                  </a:moveTo>
                  <a:lnTo>
                    <a:pt x="110" y="174"/>
                  </a:lnTo>
                  <a:lnTo>
                    <a:pt x="141" y="135"/>
                  </a:lnTo>
                  <a:lnTo>
                    <a:pt x="127" y="123"/>
                  </a:lnTo>
                  <a:lnTo>
                    <a:pt x="95" y="162"/>
                  </a:lnTo>
                  <a:close/>
                  <a:moveTo>
                    <a:pt x="127" y="122"/>
                  </a:moveTo>
                  <a:lnTo>
                    <a:pt x="140" y="135"/>
                  </a:lnTo>
                  <a:lnTo>
                    <a:pt x="175" y="102"/>
                  </a:lnTo>
                  <a:lnTo>
                    <a:pt x="162" y="87"/>
                  </a:lnTo>
                  <a:lnTo>
                    <a:pt x="127" y="122"/>
                  </a:lnTo>
                  <a:close/>
                  <a:moveTo>
                    <a:pt x="162" y="87"/>
                  </a:moveTo>
                  <a:lnTo>
                    <a:pt x="174" y="102"/>
                  </a:lnTo>
                  <a:lnTo>
                    <a:pt x="211" y="73"/>
                  </a:lnTo>
                  <a:lnTo>
                    <a:pt x="199" y="58"/>
                  </a:lnTo>
                  <a:lnTo>
                    <a:pt x="162" y="87"/>
                  </a:lnTo>
                  <a:close/>
                  <a:moveTo>
                    <a:pt x="200" y="57"/>
                  </a:moveTo>
                  <a:lnTo>
                    <a:pt x="210" y="74"/>
                  </a:lnTo>
                  <a:lnTo>
                    <a:pt x="251" y="50"/>
                  </a:lnTo>
                  <a:lnTo>
                    <a:pt x="241" y="33"/>
                  </a:lnTo>
                  <a:lnTo>
                    <a:pt x="200" y="57"/>
                  </a:lnTo>
                  <a:close/>
                  <a:moveTo>
                    <a:pt x="242" y="33"/>
                  </a:moveTo>
                  <a:lnTo>
                    <a:pt x="250" y="51"/>
                  </a:lnTo>
                  <a:lnTo>
                    <a:pt x="292" y="33"/>
                  </a:lnTo>
                  <a:lnTo>
                    <a:pt x="285" y="16"/>
                  </a:lnTo>
                  <a:lnTo>
                    <a:pt x="242" y="33"/>
                  </a:lnTo>
                  <a:close/>
                  <a:moveTo>
                    <a:pt x="286" y="15"/>
                  </a:moveTo>
                  <a:lnTo>
                    <a:pt x="291" y="34"/>
                  </a:lnTo>
                  <a:lnTo>
                    <a:pt x="335" y="23"/>
                  </a:lnTo>
                  <a:lnTo>
                    <a:pt x="331" y="4"/>
                  </a:lnTo>
                  <a:lnTo>
                    <a:pt x="286" y="15"/>
                  </a:lnTo>
                  <a:close/>
                  <a:moveTo>
                    <a:pt x="332" y="4"/>
                  </a:moveTo>
                  <a:lnTo>
                    <a:pt x="333" y="23"/>
                  </a:lnTo>
                  <a:lnTo>
                    <a:pt x="380" y="20"/>
                  </a:lnTo>
                  <a:lnTo>
                    <a:pt x="379" y="0"/>
                  </a:lnTo>
                  <a:lnTo>
                    <a:pt x="332" y="4"/>
                  </a:lnTo>
                  <a:close/>
                  <a:moveTo>
                    <a:pt x="380" y="0"/>
                  </a:moveTo>
                  <a:lnTo>
                    <a:pt x="379" y="20"/>
                  </a:lnTo>
                  <a:lnTo>
                    <a:pt x="425" y="23"/>
                  </a:lnTo>
                  <a:lnTo>
                    <a:pt x="426" y="4"/>
                  </a:lnTo>
                  <a:lnTo>
                    <a:pt x="380" y="0"/>
                  </a:lnTo>
                  <a:close/>
                  <a:moveTo>
                    <a:pt x="427" y="4"/>
                  </a:moveTo>
                  <a:lnTo>
                    <a:pt x="423" y="23"/>
                  </a:lnTo>
                  <a:lnTo>
                    <a:pt x="468" y="34"/>
                  </a:lnTo>
                  <a:lnTo>
                    <a:pt x="472" y="15"/>
                  </a:lnTo>
                  <a:lnTo>
                    <a:pt x="427" y="4"/>
                  </a:lnTo>
                  <a:close/>
                  <a:moveTo>
                    <a:pt x="474" y="15"/>
                  </a:moveTo>
                  <a:lnTo>
                    <a:pt x="467" y="33"/>
                  </a:lnTo>
                  <a:lnTo>
                    <a:pt x="509" y="51"/>
                  </a:lnTo>
                  <a:lnTo>
                    <a:pt x="516" y="33"/>
                  </a:lnTo>
                  <a:lnTo>
                    <a:pt x="474" y="15"/>
                  </a:lnTo>
                  <a:close/>
                  <a:moveTo>
                    <a:pt x="518" y="33"/>
                  </a:moveTo>
                  <a:lnTo>
                    <a:pt x="508" y="50"/>
                  </a:lnTo>
                  <a:lnTo>
                    <a:pt x="548" y="73"/>
                  </a:lnTo>
                  <a:lnTo>
                    <a:pt x="557" y="57"/>
                  </a:lnTo>
                  <a:lnTo>
                    <a:pt x="518" y="33"/>
                  </a:lnTo>
                  <a:close/>
                  <a:moveTo>
                    <a:pt x="559" y="57"/>
                  </a:moveTo>
                  <a:lnTo>
                    <a:pt x="547" y="73"/>
                  </a:lnTo>
                  <a:lnTo>
                    <a:pt x="584" y="102"/>
                  </a:lnTo>
                  <a:lnTo>
                    <a:pt x="596" y="86"/>
                  </a:lnTo>
                  <a:lnTo>
                    <a:pt x="559" y="57"/>
                  </a:lnTo>
                  <a:close/>
                  <a:moveTo>
                    <a:pt x="597" y="87"/>
                  </a:moveTo>
                  <a:lnTo>
                    <a:pt x="584" y="100"/>
                  </a:lnTo>
                  <a:lnTo>
                    <a:pt x="618" y="135"/>
                  </a:lnTo>
                  <a:lnTo>
                    <a:pt x="631" y="122"/>
                  </a:lnTo>
                  <a:lnTo>
                    <a:pt x="597" y="87"/>
                  </a:lnTo>
                  <a:close/>
                  <a:moveTo>
                    <a:pt x="632" y="122"/>
                  </a:moveTo>
                  <a:lnTo>
                    <a:pt x="617" y="134"/>
                  </a:lnTo>
                  <a:lnTo>
                    <a:pt x="648" y="174"/>
                  </a:lnTo>
                  <a:lnTo>
                    <a:pt x="664" y="162"/>
                  </a:lnTo>
                  <a:lnTo>
                    <a:pt x="632" y="122"/>
                  </a:lnTo>
                  <a:close/>
                  <a:moveTo>
                    <a:pt x="664" y="163"/>
                  </a:moveTo>
                  <a:lnTo>
                    <a:pt x="648" y="173"/>
                  </a:lnTo>
                  <a:lnTo>
                    <a:pt x="674" y="216"/>
                  </a:lnTo>
                  <a:lnTo>
                    <a:pt x="691" y="207"/>
                  </a:lnTo>
                  <a:lnTo>
                    <a:pt x="664" y="163"/>
                  </a:lnTo>
                  <a:close/>
                  <a:moveTo>
                    <a:pt x="691" y="208"/>
                  </a:moveTo>
                  <a:lnTo>
                    <a:pt x="674" y="216"/>
                  </a:lnTo>
                  <a:lnTo>
                    <a:pt x="697" y="263"/>
                  </a:lnTo>
                  <a:lnTo>
                    <a:pt x="714" y="255"/>
                  </a:lnTo>
                  <a:lnTo>
                    <a:pt x="691" y="208"/>
                  </a:lnTo>
                  <a:close/>
                  <a:moveTo>
                    <a:pt x="714" y="256"/>
                  </a:moveTo>
                  <a:lnTo>
                    <a:pt x="696" y="262"/>
                  </a:lnTo>
                  <a:lnTo>
                    <a:pt x="715" y="314"/>
                  </a:lnTo>
                  <a:lnTo>
                    <a:pt x="734" y="307"/>
                  </a:lnTo>
                  <a:lnTo>
                    <a:pt x="714" y="256"/>
                  </a:lnTo>
                  <a:close/>
                  <a:moveTo>
                    <a:pt x="734" y="308"/>
                  </a:moveTo>
                  <a:lnTo>
                    <a:pt x="715" y="313"/>
                  </a:lnTo>
                  <a:lnTo>
                    <a:pt x="729" y="367"/>
                  </a:lnTo>
                  <a:lnTo>
                    <a:pt x="747" y="362"/>
                  </a:lnTo>
                  <a:lnTo>
                    <a:pt x="734" y="308"/>
                  </a:lnTo>
                  <a:close/>
                  <a:moveTo>
                    <a:pt x="748" y="362"/>
                  </a:moveTo>
                  <a:lnTo>
                    <a:pt x="729" y="366"/>
                  </a:lnTo>
                  <a:lnTo>
                    <a:pt x="737" y="423"/>
                  </a:lnTo>
                  <a:lnTo>
                    <a:pt x="756" y="419"/>
                  </a:lnTo>
                  <a:lnTo>
                    <a:pt x="748" y="362"/>
                  </a:lnTo>
                  <a:close/>
                  <a:moveTo>
                    <a:pt x="756" y="420"/>
                  </a:moveTo>
                  <a:lnTo>
                    <a:pt x="737" y="421"/>
                  </a:lnTo>
                  <a:lnTo>
                    <a:pt x="740" y="481"/>
                  </a:lnTo>
                  <a:lnTo>
                    <a:pt x="759" y="479"/>
                  </a:lnTo>
                  <a:lnTo>
                    <a:pt x="756" y="420"/>
                  </a:lnTo>
                  <a:close/>
                  <a:moveTo>
                    <a:pt x="759" y="481"/>
                  </a:moveTo>
                  <a:lnTo>
                    <a:pt x="740" y="479"/>
                  </a:lnTo>
                  <a:lnTo>
                    <a:pt x="737" y="539"/>
                  </a:lnTo>
                  <a:lnTo>
                    <a:pt x="756" y="540"/>
                  </a:lnTo>
                  <a:lnTo>
                    <a:pt x="759" y="481"/>
                  </a:lnTo>
                  <a:close/>
                  <a:moveTo>
                    <a:pt x="756" y="540"/>
                  </a:moveTo>
                  <a:lnTo>
                    <a:pt x="737" y="537"/>
                  </a:lnTo>
                  <a:lnTo>
                    <a:pt x="729" y="594"/>
                  </a:lnTo>
                  <a:lnTo>
                    <a:pt x="748" y="596"/>
                  </a:lnTo>
                  <a:lnTo>
                    <a:pt x="756" y="540"/>
                  </a:lnTo>
                  <a:close/>
                  <a:moveTo>
                    <a:pt x="748" y="598"/>
                  </a:moveTo>
                  <a:lnTo>
                    <a:pt x="729" y="593"/>
                  </a:lnTo>
                  <a:lnTo>
                    <a:pt x="715" y="647"/>
                  </a:lnTo>
                  <a:lnTo>
                    <a:pt x="734" y="652"/>
                  </a:lnTo>
                  <a:lnTo>
                    <a:pt x="748" y="598"/>
                  </a:lnTo>
                  <a:close/>
                  <a:moveTo>
                    <a:pt x="734" y="653"/>
                  </a:moveTo>
                  <a:lnTo>
                    <a:pt x="715" y="646"/>
                  </a:lnTo>
                  <a:lnTo>
                    <a:pt x="697" y="698"/>
                  </a:lnTo>
                  <a:lnTo>
                    <a:pt x="715" y="704"/>
                  </a:lnTo>
                  <a:lnTo>
                    <a:pt x="734" y="653"/>
                  </a:lnTo>
                  <a:close/>
                  <a:moveTo>
                    <a:pt x="714" y="705"/>
                  </a:moveTo>
                  <a:lnTo>
                    <a:pt x="697" y="697"/>
                  </a:lnTo>
                  <a:lnTo>
                    <a:pt x="674" y="744"/>
                  </a:lnTo>
                  <a:lnTo>
                    <a:pt x="691" y="752"/>
                  </a:lnTo>
                  <a:lnTo>
                    <a:pt x="714" y="705"/>
                  </a:lnTo>
                  <a:close/>
                  <a:moveTo>
                    <a:pt x="691" y="753"/>
                  </a:moveTo>
                  <a:lnTo>
                    <a:pt x="674" y="744"/>
                  </a:lnTo>
                  <a:lnTo>
                    <a:pt x="648" y="787"/>
                  </a:lnTo>
                  <a:lnTo>
                    <a:pt x="664" y="797"/>
                  </a:lnTo>
                  <a:lnTo>
                    <a:pt x="691" y="753"/>
                  </a:lnTo>
                  <a:close/>
                  <a:moveTo>
                    <a:pt x="664" y="798"/>
                  </a:moveTo>
                  <a:lnTo>
                    <a:pt x="648" y="786"/>
                  </a:lnTo>
                  <a:lnTo>
                    <a:pt x="618" y="826"/>
                  </a:lnTo>
                  <a:lnTo>
                    <a:pt x="632" y="838"/>
                  </a:lnTo>
                  <a:lnTo>
                    <a:pt x="664" y="798"/>
                  </a:lnTo>
                  <a:close/>
                  <a:moveTo>
                    <a:pt x="632" y="838"/>
                  </a:moveTo>
                  <a:lnTo>
                    <a:pt x="618" y="825"/>
                  </a:lnTo>
                  <a:lnTo>
                    <a:pt x="584" y="860"/>
                  </a:lnTo>
                  <a:lnTo>
                    <a:pt x="597" y="873"/>
                  </a:lnTo>
                  <a:lnTo>
                    <a:pt x="632" y="838"/>
                  </a:lnTo>
                  <a:close/>
                  <a:moveTo>
                    <a:pt x="597" y="874"/>
                  </a:moveTo>
                  <a:lnTo>
                    <a:pt x="585" y="858"/>
                  </a:lnTo>
                  <a:lnTo>
                    <a:pt x="548" y="887"/>
                  </a:lnTo>
                  <a:lnTo>
                    <a:pt x="560" y="903"/>
                  </a:lnTo>
                  <a:lnTo>
                    <a:pt x="597" y="874"/>
                  </a:lnTo>
                  <a:close/>
                  <a:moveTo>
                    <a:pt x="559" y="904"/>
                  </a:moveTo>
                  <a:lnTo>
                    <a:pt x="549" y="887"/>
                  </a:lnTo>
                  <a:lnTo>
                    <a:pt x="508" y="910"/>
                  </a:lnTo>
                  <a:lnTo>
                    <a:pt x="518" y="927"/>
                  </a:lnTo>
                  <a:lnTo>
                    <a:pt x="559" y="904"/>
                  </a:lnTo>
                  <a:close/>
                  <a:moveTo>
                    <a:pt x="516" y="928"/>
                  </a:moveTo>
                  <a:lnTo>
                    <a:pt x="509" y="910"/>
                  </a:lnTo>
                  <a:lnTo>
                    <a:pt x="467" y="927"/>
                  </a:lnTo>
                  <a:lnTo>
                    <a:pt x="474" y="945"/>
                  </a:lnTo>
                  <a:lnTo>
                    <a:pt x="516" y="928"/>
                  </a:lnTo>
                  <a:close/>
                  <a:moveTo>
                    <a:pt x="473" y="945"/>
                  </a:moveTo>
                  <a:lnTo>
                    <a:pt x="468" y="927"/>
                  </a:lnTo>
                  <a:lnTo>
                    <a:pt x="423" y="938"/>
                  </a:lnTo>
                  <a:lnTo>
                    <a:pt x="428" y="956"/>
                  </a:lnTo>
                  <a:lnTo>
                    <a:pt x="473" y="945"/>
                  </a:lnTo>
                  <a:close/>
                  <a:moveTo>
                    <a:pt x="427" y="956"/>
                  </a:moveTo>
                  <a:lnTo>
                    <a:pt x="425" y="938"/>
                  </a:lnTo>
                  <a:lnTo>
                    <a:pt x="379" y="942"/>
                  </a:lnTo>
                  <a:lnTo>
                    <a:pt x="380" y="961"/>
                  </a:lnTo>
                  <a:lnTo>
                    <a:pt x="427" y="956"/>
                  </a:lnTo>
                  <a:close/>
                  <a:moveTo>
                    <a:pt x="379" y="961"/>
                  </a:moveTo>
                  <a:lnTo>
                    <a:pt x="380" y="942"/>
                  </a:lnTo>
                  <a:lnTo>
                    <a:pt x="334" y="938"/>
                  </a:lnTo>
                  <a:lnTo>
                    <a:pt x="333" y="957"/>
                  </a:lnTo>
                  <a:lnTo>
                    <a:pt x="379" y="961"/>
                  </a:lnTo>
                  <a:close/>
                  <a:moveTo>
                    <a:pt x="331" y="956"/>
                  </a:moveTo>
                  <a:lnTo>
                    <a:pt x="335" y="938"/>
                  </a:lnTo>
                  <a:lnTo>
                    <a:pt x="291" y="927"/>
                  </a:lnTo>
                  <a:lnTo>
                    <a:pt x="286" y="947"/>
                  </a:lnTo>
                  <a:lnTo>
                    <a:pt x="331" y="956"/>
                  </a:lnTo>
                  <a:close/>
                  <a:moveTo>
                    <a:pt x="285" y="945"/>
                  </a:moveTo>
                  <a:lnTo>
                    <a:pt x="292" y="927"/>
                  </a:lnTo>
                  <a:lnTo>
                    <a:pt x="250" y="910"/>
                  </a:lnTo>
                  <a:lnTo>
                    <a:pt x="242" y="928"/>
                  </a:lnTo>
                  <a:lnTo>
                    <a:pt x="285" y="945"/>
                  </a:lnTo>
                  <a:close/>
                  <a:moveTo>
                    <a:pt x="241" y="927"/>
                  </a:moveTo>
                  <a:lnTo>
                    <a:pt x="251" y="910"/>
                  </a:lnTo>
                  <a:lnTo>
                    <a:pt x="211" y="887"/>
                  </a:lnTo>
                  <a:lnTo>
                    <a:pt x="201" y="904"/>
                  </a:lnTo>
                  <a:lnTo>
                    <a:pt x="241" y="927"/>
                  </a:lnTo>
                  <a:close/>
                  <a:moveTo>
                    <a:pt x="200" y="903"/>
                  </a:moveTo>
                  <a:lnTo>
                    <a:pt x="212" y="889"/>
                  </a:lnTo>
                  <a:lnTo>
                    <a:pt x="175" y="858"/>
                  </a:lnTo>
                  <a:lnTo>
                    <a:pt x="163" y="874"/>
                  </a:lnTo>
                  <a:lnTo>
                    <a:pt x="200" y="903"/>
                  </a:lnTo>
                  <a:close/>
                  <a:moveTo>
                    <a:pt x="162" y="873"/>
                  </a:moveTo>
                  <a:lnTo>
                    <a:pt x="175" y="860"/>
                  </a:lnTo>
                  <a:lnTo>
                    <a:pt x="141" y="826"/>
                  </a:lnTo>
                  <a:lnTo>
                    <a:pt x="128" y="839"/>
                  </a:lnTo>
                  <a:lnTo>
                    <a:pt x="162" y="873"/>
                  </a:lnTo>
                  <a:close/>
                  <a:moveTo>
                    <a:pt x="127" y="838"/>
                  </a:moveTo>
                  <a:lnTo>
                    <a:pt x="141" y="826"/>
                  </a:lnTo>
                  <a:lnTo>
                    <a:pt x="111" y="787"/>
                  </a:lnTo>
                  <a:lnTo>
                    <a:pt x="95" y="799"/>
                  </a:lnTo>
                  <a:lnTo>
                    <a:pt x="127" y="838"/>
                  </a:lnTo>
                  <a:close/>
                  <a:moveTo>
                    <a:pt x="95" y="798"/>
                  </a:moveTo>
                  <a:lnTo>
                    <a:pt x="111" y="787"/>
                  </a:lnTo>
                  <a:lnTo>
                    <a:pt x="84" y="744"/>
                  </a:lnTo>
                  <a:lnTo>
                    <a:pt x="67" y="755"/>
                  </a:lnTo>
                  <a:lnTo>
                    <a:pt x="95" y="798"/>
                  </a:lnTo>
                  <a:close/>
                  <a:moveTo>
                    <a:pt x="67" y="753"/>
                  </a:moveTo>
                  <a:lnTo>
                    <a:pt x="84" y="745"/>
                  </a:lnTo>
                  <a:lnTo>
                    <a:pt x="61" y="698"/>
                  </a:lnTo>
                  <a:lnTo>
                    <a:pt x="44" y="706"/>
                  </a:lnTo>
                  <a:lnTo>
                    <a:pt x="67" y="753"/>
                  </a:lnTo>
                  <a:close/>
                  <a:moveTo>
                    <a:pt x="43" y="705"/>
                  </a:moveTo>
                  <a:lnTo>
                    <a:pt x="61" y="698"/>
                  </a:lnTo>
                  <a:lnTo>
                    <a:pt x="43" y="647"/>
                  </a:lnTo>
                  <a:lnTo>
                    <a:pt x="25" y="653"/>
                  </a:lnTo>
                  <a:lnTo>
                    <a:pt x="43" y="705"/>
                  </a:lnTo>
                  <a:close/>
                  <a:moveTo>
                    <a:pt x="25" y="653"/>
                  </a:moveTo>
                  <a:lnTo>
                    <a:pt x="43" y="648"/>
                  </a:lnTo>
                  <a:lnTo>
                    <a:pt x="30" y="594"/>
                  </a:lnTo>
                  <a:lnTo>
                    <a:pt x="12" y="599"/>
                  </a:lnTo>
                  <a:lnTo>
                    <a:pt x="25" y="653"/>
                  </a:lnTo>
                  <a:close/>
                  <a:moveTo>
                    <a:pt x="11" y="598"/>
                  </a:moveTo>
                  <a:lnTo>
                    <a:pt x="30" y="595"/>
                  </a:lnTo>
                  <a:lnTo>
                    <a:pt x="22" y="539"/>
                  </a:lnTo>
                  <a:lnTo>
                    <a:pt x="2" y="541"/>
                  </a:lnTo>
                  <a:lnTo>
                    <a:pt x="11" y="598"/>
                  </a:lnTo>
                  <a:close/>
                  <a:moveTo>
                    <a:pt x="2" y="540"/>
                  </a:moveTo>
                  <a:lnTo>
                    <a:pt x="22" y="539"/>
                  </a:lnTo>
                  <a:lnTo>
                    <a:pt x="19" y="481"/>
                  </a:lnTo>
                  <a:lnTo>
                    <a:pt x="0" y="481"/>
                  </a:lnTo>
                  <a:lnTo>
                    <a:pt x="2" y="540"/>
                  </a:lnTo>
                  <a:close/>
                  <a:moveTo>
                    <a:pt x="0" y="481"/>
                  </a:moveTo>
                  <a:lnTo>
                    <a:pt x="0" y="481"/>
                  </a:lnTo>
                  <a:lnTo>
                    <a:pt x="10" y="481"/>
                  </a:lnTo>
                  <a:lnTo>
                    <a:pt x="0" y="481"/>
                  </a:lnTo>
                  <a:close/>
                  <a:moveTo>
                    <a:pt x="2" y="420"/>
                  </a:moveTo>
                  <a:lnTo>
                    <a:pt x="2" y="420"/>
                  </a:lnTo>
                  <a:lnTo>
                    <a:pt x="12" y="421"/>
                  </a:lnTo>
                  <a:lnTo>
                    <a:pt x="2" y="421"/>
                  </a:lnTo>
                  <a:lnTo>
                    <a:pt x="2" y="420"/>
                  </a:lnTo>
                  <a:close/>
                  <a:moveTo>
                    <a:pt x="11" y="364"/>
                  </a:moveTo>
                  <a:lnTo>
                    <a:pt x="11" y="362"/>
                  </a:lnTo>
                  <a:lnTo>
                    <a:pt x="20" y="365"/>
                  </a:lnTo>
                  <a:lnTo>
                    <a:pt x="11" y="364"/>
                  </a:lnTo>
                  <a:close/>
                  <a:moveTo>
                    <a:pt x="25" y="308"/>
                  </a:moveTo>
                  <a:lnTo>
                    <a:pt x="25" y="308"/>
                  </a:lnTo>
                  <a:lnTo>
                    <a:pt x="34" y="310"/>
                  </a:lnTo>
                  <a:lnTo>
                    <a:pt x="25" y="308"/>
                  </a:lnTo>
                  <a:close/>
                  <a:moveTo>
                    <a:pt x="43" y="256"/>
                  </a:moveTo>
                  <a:lnTo>
                    <a:pt x="44" y="256"/>
                  </a:lnTo>
                  <a:lnTo>
                    <a:pt x="53" y="260"/>
                  </a:lnTo>
                  <a:lnTo>
                    <a:pt x="43" y="256"/>
                  </a:lnTo>
                  <a:close/>
                  <a:moveTo>
                    <a:pt x="67" y="208"/>
                  </a:moveTo>
                  <a:lnTo>
                    <a:pt x="67" y="207"/>
                  </a:lnTo>
                  <a:lnTo>
                    <a:pt x="76" y="213"/>
                  </a:lnTo>
                  <a:lnTo>
                    <a:pt x="67" y="208"/>
                  </a:lnTo>
                  <a:close/>
                  <a:moveTo>
                    <a:pt x="95" y="163"/>
                  </a:moveTo>
                  <a:lnTo>
                    <a:pt x="95" y="162"/>
                  </a:lnTo>
                  <a:lnTo>
                    <a:pt x="102" y="168"/>
                  </a:lnTo>
                  <a:lnTo>
                    <a:pt x="94" y="163"/>
                  </a:lnTo>
                  <a:lnTo>
                    <a:pt x="95" y="163"/>
                  </a:lnTo>
                  <a:close/>
                  <a:moveTo>
                    <a:pt x="127" y="122"/>
                  </a:moveTo>
                  <a:lnTo>
                    <a:pt x="127" y="122"/>
                  </a:lnTo>
                  <a:lnTo>
                    <a:pt x="134" y="129"/>
                  </a:lnTo>
                  <a:lnTo>
                    <a:pt x="127" y="123"/>
                  </a:lnTo>
                  <a:lnTo>
                    <a:pt x="127" y="122"/>
                  </a:lnTo>
                  <a:close/>
                  <a:moveTo>
                    <a:pt x="162" y="87"/>
                  </a:moveTo>
                  <a:lnTo>
                    <a:pt x="162" y="87"/>
                  </a:lnTo>
                  <a:lnTo>
                    <a:pt x="168" y="94"/>
                  </a:lnTo>
                  <a:lnTo>
                    <a:pt x="162" y="87"/>
                  </a:lnTo>
                  <a:close/>
                  <a:moveTo>
                    <a:pt x="200" y="57"/>
                  </a:moveTo>
                  <a:lnTo>
                    <a:pt x="200" y="57"/>
                  </a:lnTo>
                  <a:lnTo>
                    <a:pt x="205" y="65"/>
                  </a:lnTo>
                  <a:lnTo>
                    <a:pt x="199" y="58"/>
                  </a:lnTo>
                  <a:lnTo>
                    <a:pt x="200" y="57"/>
                  </a:lnTo>
                  <a:close/>
                  <a:moveTo>
                    <a:pt x="241" y="33"/>
                  </a:moveTo>
                  <a:lnTo>
                    <a:pt x="242" y="33"/>
                  </a:lnTo>
                  <a:lnTo>
                    <a:pt x="246" y="41"/>
                  </a:lnTo>
                  <a:lnTo>
                    <a:pt x="241" y="33"/>
                  </a:lnTo>
                  <a:close/>
                  <a:moveTo>
                    <a:pt x="285" y="15"/>
                  </a:moveTo>
                  <a:lnTo>
                    <a:pt x="286" y="15"/>
                  </a:lnTo>
                  <a:lnTo>
                    <a:pt x="288" y="24"/>
                  </a:lnTo>
                  <a:lnTo>
                    <a:pt x="285" y="16"/>
                  </a:lnTo>
                  <a:lnTo>
                    <a:pt x="285" y="15"/>
                  </a:lnTo>
                  <a:close/>
                  <a:moveTo>
                    <a:pt x="332" y="4"/>
                  </a:moveTo>
                  <a:lnTo>
                    <a:pt x="332" y="4"/>
                  </a:lnTo>
                  <a:lnTo>
                    <a:pt x="333" y="14"/>
                  </a:lnTo>
                  <a:lnTo>
                    <a:pt x="331" y="4"/>
                  </a:lnTo>
                  <a:lnTo>
                    <a:pt x="332" y="4"/>
                  </a:lnTo>
                  <a:close/>
                  <a:moveTo>
                    <a:pt x="379" y="0"/>
                  </a:moveTo>
                  <a:lnTo>
                    <a:pt x="380" y="0"/>
                  </a:lnTo>
                  <a:lnTo>
                    <a:pt x="379" y="10"/>
                  </a:lnTo>
                  <a:lnTo>
                    <a:pt x="379" y="0"/>
                  </a:lnTo>
                  <a:close/>
                  <a:moveTo>
                    <a:pt x="427" y="4"/>
                  </a:moveTo>
                  <a:lnTo>
                    <a:pt x="427" y="4"/>
                  </a:lnTo>
                  <a:lnTo>
                    <a:pt x="426" y="14"/>
                  </a:lnTo>
                  <a:lnTo>
                    <a:pt x="426" y="4"/>
                  </a:lnTo>
                  <a:lnTo>
                    <a:pt x="427" y="4"/>
                  </a:lnTo>
                  <a:close/>
                  <a:moveTo>
                    <a:pt x="473" y="15"/>
                  </a:moveTo>
                  <a:lnTo>
                    <a:pt x="474" y="15"/>
                  </a:lnTo>
                  <a:lnTo>
                    <a:pt x="470" y="24"/>
                  </a:lnTo>
                  <a:lnTo>
                    <a:pt x="472" y="15"/>
                  </a:lnTo>
                  <a:lnTo>
                    <a:pt x="473" y="15"/>
                  </a:lnTo>
                  <a:close/>
                  <a:moveTo>
                    <a:pt x="516" y="33"/>
                  </a:moveTo>
                  <a:lnTo>
                    <a:pt x="518" y="33"/>
                  </a:lnTo>
                  <a:lnTo>
                    <a:pt x="513" y="41"/>
                  </a:lnTo>
                  <a:lnTo>
                    <a:pt x="516" y="33"/>
                  </a:lnTo>
                  <a:close/>
                  <a:moveTo>
                    <a:pt x="559" y="57"/>
                  </a:moveTo>
                  <a:lnTo>
                    <a:pt x="559" y="57"/>
                  </a:lnTo>
                  <a:lnTo>
                    <a:pt x="553" y="65"/>
                  </a:lnTo>
                  <a:lnTo>
                    <a:pt x="557" y="57"/>
                  </a:lnTo>
                  <a:lnTo>
                    <a:pt x="559" y="57"/>
                  </a:lnTo>
                  <a:close/>
                  <a:moveTo>
                    <a:pt x="597" y="87"/>
                  </a:moveTo>
                  <a:lnTo>
                    <a:pt x="597" y="87"/>
                  </a:lnTo>
                  <a:lnTo>
                    <a:pt x="590" y="94"/>
                  </a:lnTo>
                  <a:lnTo>
                    <a:pt x="596" y="86"/>
                  </a:lnTo>
                  <a:lnTo>
                    <a:pt x="597" y="87"/>
                  </a:lnTo>
                  <a:close/>
                  <a:moveTo>
                    <a:pt x="632" y="122"/>
                  </a:moveTo>
                  <a:lnTo>
                    <a:pt x="632" y="122"/>
                  </a:lnTo>
                  <a:lnTo>
                    <a:pt x="625" y="128"/>
                  </a:lnTo>
                  <a:lnTo>
                    <a:pt x="631" y="122"/>
                  </a:lnTo>
                  <a:lnTo>
                    <a:pt x="632" y="122"/>
                  </a:lnTo>
                  <a:close/>
                  <a:moveTo>
                    <a:pt x="664" y="162"/>
                  </a:moveTo>
                  <a:lnTo>
                    <a:pt x="664" y="163"/>
                  </a:lnTo>
                  <a:lnTo>
                    <a:pt x="655" y="168"/>
                  </a:lnTo>
                  <a:lnTo>
                    <a:pt x="664" y="162"/>
                  </a:lnTo>
                  <a:close/>
                  <a:moveTo>
                    <a:pt x="691" y="207"/>
                  </a:moveTo>
                  <a:lnTo>
                    <a:pt x="691" y="208"/>
                  </a:lnTo>
                  <a:lnTo>
                    <a:pt x="683" y="211"/>
                  </a:lnTo>
                  <a:lnTo>
                    <a:pt x="691" y="207"/>
                  </a:lnTo>
                  <a:close/>
                  <a:moveTo>
                    <a:pt x="714" y="255"/>
                  </a:moveTo>
                  <a:lnTo>
                    <a:pt x="714" y="256"/>
                  </a:lnTo>
                  <a:lnTo>
                    <a:pt x="706" y="259"/>
                  </a:lnTo>
                  <a:lnTo>
                    <a:pt x="714" y="255"/>
                  </a:lnTo>
                  <a:close/>
                  <a:moveTo>
                    <a:pt x="734" y="307"/>
                  </a:moveTo>
                  <a:lnTo>
                    <a:pt x="734" y="308"/>
                  </a:lnTo>
                  <a:lnTo>
                    <a:pt x="724" y="310"/>
                  </a:lnTo>
                  <a:lnTo>
                    <a:pt x="734" y="307"/>
                  </a:lnTo>
                  <a:close/>
                  <a:moveTo>
                    <a:pt x="747" y="362"/>
                  </a:moveTo>
                  <a:lnTo>
                    <a:pt x="748" y="362"/>
                  </a:lnTo>
                  <a:lnTo>
                    <a:pt x="738" y="365"/>
                  </a:lnTo>
                  <a:lnTo>
                    <a:pt x="747" y="362"/>
                  </a:lnTo>
                  <a:close/>
                  <a:moveTo>
                    <a:pt x="756" y="420"/>
                  </a:moveTo>
                  <a:lnTo>
                    <a:pt x="756" y="420"/>
                  </a:lnTo>
                  <a:lnTo>
                    <a:pt x="747" y="421"/>
                  </a:lnTo>
                  <a:lnTo>
                    <a:pt x="756" y="419"/>
                  </a:lnTo>
                  <a:lnTo>
                    <a:pt x="756" y="420"/>
                  </a:lnTo>
                  <a:close/>
                  <a:moveTo>
                    <a:pt x="759" y="479"/>
                  </a:moveTo>
                  <a:lnTo>
                    <a:pt x="759" y="481"/>
                  </a:lnTo>
                  <a:lnTo>
                    <a:pt x="749" y="479"/>
                  </a:lnTo>
                  <a:lnTo>
                    <a:pt x="759" y="479"/>
                  </a:lnTo>
                  <a:close/>
                  <a:moveTo>
                    <a:pt x="756" y="540"/>
                  </a:moveTo>
                  <a:lnTo>
                    <a:pt x="756" y="540"/>
                  </a:lnTo>
                  <a:lnTo>
                    <a:pt x="747" y="539"/>
                  </a:lnTo>
                  <a:lnTo>
                    <a:pt x="756" y="540"/>
                  </a:lnTo>
                  <a:close/>
                  <a:moveTo>
                    <a:pt x="748" y="598"/>
                  </a:moveTo>
                  <a:lnTo>
                    <a:pt x="748" y="598"/>
                  </a:lnTo>
                  <a:lnTo>
                    <a:pt x="738" y="595"/>
                  </a:lnTo>
                  <a:lnTo>
                    <a:pt x="748" y="596"/>
                  </a:lnTo>
                  <a:lnTo>
                    <a:pt x="748" y="598"/>
                  </a:lnTo>
                  <a:close/>
                  <a:moveTo>
                    <a:pt x="734" y="652"/>
                  </a:moveTo>
                  <a:lnTo>
                    <a:pt x="734" y="653"/>
                  </a:lnTo>
                  <a:lnTo>
                    <a:pt x="724" y="650"/>
                  </a:lnTo>
                  <a:lnTo>
                    <a:pt x="734" y="652"/>
                  </a:lnTo>
                  <a:close/>
                  <a:moveTo>
                    <a:pt x="715" y="705"/>
                  </a:moveTo>
                  <a:lnTo>
                    <a:pt x="714" y="705"/>
                  </a:lnTo>
                  <a:lnTo>
                    <a:pt x="706" y="700"/>
                  </a:lnTo>
                  <a:lnTo>
                    <a:pt x="715" y="704"/>
                  </a:lnTo>
                  <a:lnTo>
                    <a:pt x="715" y="705"/>
                  </a:lnTo>
                  <a:close/>
                  <a:moveTo>
                    <a:pt x="691" y="753"/>
                  </a:moveTo>
                  <a:lnTo>
                    <a:pt x="691" y="753"/>
                  </a:lnTo>
                  <a:lnTo>
                    <a:pt x="683" y="749"/>
                  </a:lnTo>
                  <a:lnTo>
                    <a:pt x="691" y="752"/>
                  </a:lnTo>
                  <a:lnTo>
                    <a:pt x="691" y="753"/>
                  </a:lnTo>
                  <a:close/>
                  <a:moveTo>
                    <a:pt x="664" y="798"/>
                  </a:moveTo>
                  <a:lnTo>
                    <a:pt x="664" y="798"/>
                  </a:lnTo>
                  <a:lnTo>
                    <a:pt x="656" y="792"/>
                  </a:lnTo>
                  <a:lnTo>
                    <a:pt x="664" y="797"/>
                  </a:lnTo>
                  <a:lnTo>
                    <a:pt x="664" y="798"/>
                  </a:lnTo>
                  <a:close/>
                  <a:moveTo>
                    <a:pt x="632" y="838"/>
                  </a:moveTo>
                  <a:lnTo>
                    <a:pt x="632" y="838"/>
                  </a:lnTo>
                  <a:lnTo>
                    <a:pt x="625" y="832"/>
                  </a:lnTo>
                  <a:lnTo>
                    <a:pt x="632" y="838"/>
                  </a:lnTo>
                  <a:close/>
                  <a:moveTo>
                    <a:pt x="597" y="873"/>
                  </a:moveTo>
                  <a:lnTo>
                    <a:pt x="597" y="874"/>
                  </a:lnTo>
                  <a:lnTo>
                    <a:pt x="591" y="866"/>
                  </a:lnTo>
                  <a:lnTo>
                    <a:pt x="597" y="873"/>
                  </a:lnTo>
                  <a:close/>
                  <a:moveTo>
                    <a:pt x="559" y="903"/>
                  </a:moveTo>
                  <a:lnTo>
                    <a:pt x="559" y="904"/>
                  </a:lnTo>
                  <a:lnTo>
                    <a:pt x="554" y="896"/>
                  </a:lnTo>
                  <a:lnTo>
                    <a:pt x="560" y="903"/>
                  </a:lnTo>
                  <a:lnTo>
                    <a:pt x="559" y="903"/>
                  </a:lnTo>
                  <a:close/>
                  <a:moveTo>
                    <a:pt x="518" y="927"/>
                  </a:moveTo>
                  <a:lnTo>
                    <a:pt x="516" y="928"/>
                  </a:lnTo>
                  <a:lnTo>
                    <a:pt x="513" y="919"/>
                  </a:lnTo>
                  <a:lnTo>
                    <a:pt x="518" y="927"/>
                  </a:lnTo>
                  <a:close/>
                  <a:moveTo>
                    <a:pt x="474" y="945"/>
                  </a:moveTo>
                  <a:lnTo>
                    <a:pt x="473" y="945"/>
                  </a:lnTo>
                  <a:lnTo>
                    <a:pt x="470" y="937"/>
                  </a:lnTo>
                  <a:lnTo>
                    <a:pt x="474" y="945"/>
                  </a:lnTo>
                  <a:close/>
                  <a:moveTo>
                    <a:pt x="427" y="956"/>
                  </a:moveTo>
                  <a:lnTo>
                    <a:pt x="427" y="956"/>
                  </a:lnTo>
                  <a:lnTo>
                    <a:pt x="426" y="948"/>
                  </a:lnTo>
                  <a:lnTo>
                    <a:pt x="428" y="956"/>
                  </a:lnTo>
                  <a:lnTo>
                    <a:pt x="427" y="956"/>
                  </a:lnTo>
                  <a:close/>
                  <a:moveTo>
                    <a:pt x="380" y="961"/>
                  </a:moveTo>
                  <a:lnTo>
                    <a:pt x="379" y="961"/>
                  </a:lnTo>
                  <a:lnTo>
                    <a:pt x="380" y="951"/>
                  </a:lnTo>
                  <a:lnTo>
                    <a:pt x="380" y="961"/>
                  </a:lnTo>
                  <a:close/>
                  <a:moveTo>
                    <a:pt x="332" y="957"/>
                  </a:moveTo>
                  <a:lnTo>
                    <a:pt x="331" y="956"/>
                  </a:lnTo>
                  <a:lnTo>
                    <a:pt x="333" y="948"/>
                  </a:lnTo>
                  <a:lnTo>
                    <a:pt x="333" y="957"/>
                  </a:lnTo>
                  <a:lnTo>
                    <a:pt x="332" y="957"/>
                  </a:lnTo>
                  <a:close/>
                  <a:moveTo>
                    <a:pt x="286" y="945"/>
                  </a:moveTo>
                  <a:lnTo>
                    <a:pt x="285" y="945"/>
                  </a:lnTo>
                  <a:lnTo>
                    <a:pt x="288" y="937"/>
                  </a:lnTo>
                  <a:lnTo>
                    <a:pt x="286" y="947"/>
                  </a:lnTo>
                  <a:lnTo>
                    <a:pt x="286" y="945"/>
                  </a:lnTo>
                  <a:close/>
                  <a:moveTo>
                    <a:pt x="241" y="928"/>
                  </a:moveTo>
                  <a:lnTo>
                    <a:pt x="241" y="927"/>
                  </a:lnTo>
                  <a:lnTo>
                    <a:pt x="246" y="919"/>
                  </a:lnTo>
                  <a:lnTo>
                    <a:pt x="242" y="928"/>
                  </a:lnTo>
                  <a:lnTo>
                    <a:pt x="241" y="928"/>
                  </a:lnTo>
                  <a:close/>
                  <a:moveTo>
                    <a:pt x="200" y="904"/>
                  </a:moveTo>
                  <a:lnTo>
                    <a:pt x="200" y="903"/>
                  </a:lnTo>
                  <a:lnTo>
                    <a:pt x="206" y="896"/>
                  </a:lnTo>
                  <a:lnTo>
                    <a:pt x="201" y="904"/>
                  </a:lnTo>
                  <a:lnTo>
                    <a:pt x="200" y="904"/>
                  </a:lnTo>
                  <a:close/>
                  <a:moveTo>
                    <a:pt x="162" y="874"/>
                  </a:moveTo>
                  <a:lnTo>
                    <a:pt x="162" y="873"/>
                  </a:lnTo>
                  <a:lnTo>
                    <a:pt x="169" y="867"/>
                  </a:lnTo>
                  <a:lnTo>
                    <a:pt x="163" y="874"/>
                  </a:lnTo>
                  <a:lnTo>
                    <a:pt x="162" y="874"/>
                  </a:lnTo>
                  <a:close/>
                  <a:moveTo>
                    <a:pt x="127" y="839"/>
                  </a:moveTo>
                  <a:lnTo>
                    <a:pt x="127" y="838"/>
                  </a:lnTo>
                  <a:lnTo>
                    <a:pt x="134" y="832"/>
                  </a:lnTo>
                  <a:lnTo>
                    <a:pt x="128" y="839"/>
                  </a:lnTo>
                  <a:lnTo>
                    <a:pt x="127" y="839"/>
                  </a:lnTo>
                  <a:close/>
                  <a:moveTo>
                    <a:pt x="95" y="798"/>
                  </a:moveTo>
                  <a:lnTo>
                    <a:pt x="95" y="798"/>
                  </a:lnTo>
                  <a:lnTo>
                    <a:pt x="104" y="793"/>
                  </a:lnTo>
                  <a:lnTo>
                    <a:pt x="95" y="799"/>
                  </a:lnTo>
                  <a:lnTo>
                    <a:pt x="95" y="798"/>
                  </a:lnTo>
                  <a:close/>
                  <a:moveTo>
                    <a:pt x="67" y="753"/>
                  </a:moveTo>
                  <a:lnTo>
                    <a:pt x="67" y="753"/>
                  </a:lnTo>
                  <a:lnTo>
                    <a:pt x="76" y="749"/>
                  </a:lnTo>
                  <a:lnTo>
                    <a:pt x="67" y="755"/>
                  </a:lnTo>
                  <a:lnTo>
                    <a:pt x="67" y="753"/>
                  </a:lnTo>
                  <a:close/>
                  <a:moveTo>
                    <a:pt x="44" y="705"/>
                  </a:moveTo>
                  <a:lnTo>
                    <a:pt x="43" y="705"/>
                  </a:lnTo>
                  <a:lnTo>
                    <a:pt x="53" y="702"/>
                  </a:lnTo>
                  <a:lnTo>
                    <a:pt x="44" y="706"/>
                  </a:lnTo>
                  <a:lnTo>
                    <a:pt x="44" y="705"/>
                  </a:lnTo>
                  <a:close/>
                  <a:moveTo>
                    <a:pt x="25" y="653"/>
                  </a:moveTo>
                  <a:lnTo>
                    <a:pt x="25" y="653"/>
                  </a:lnTo>
                  <a:lnTo>
                    <a:pt x="35" y="651"/>
                  </a:lnTo>
                  <a:lnTo>
                    <a:pt x="25" y="653"/>
                  </a:lnTo>
                  <a:close/>
                  <a:moveTo>
                    <a:pt x="11" y="598"/>
                  </a:moveTo>
                  <a:lnTo>
                    <a:pt x="11" y="598"/>
                  </a:lnTo>
                  <a:lnTo>
                    <a:pt x="20" y="596"/>
                  </a:lnTo>
                  <a:lnTo>
                    <a:pt x="12" y="599"/>
                  </a:lnTo>
                  <a:lnTo>
                    <a:pt x="11" y="598"/>
                  </a:lnTo>
                  <a:close/>
                  <a:moveTo>
                    <a:pt x="2" y="541"/>
                  </a:moveTo>
                  <a:lnTo>
                    <a:pt x="2" y="540"/>
                  </a:lnTo>
                  <a:lnTo>
                    <a:pt x="12" y="540"/>
                  </a:lnTo>
                  <a:lnTo>
                    <a:pt x="2" y="541"/>
                  </a:lnTo>
                  <a:close/>
                  <a:moveTo>
                    <a:pt x="0" y="481"/>
                  </a:moveTo>
                  <a:lnTo>
                    <a:pt x="0" y="481"/>
                  </a:lnTo>
                  <a:lnTo>
                    <a:pt x="10" y="481"/>
                  </a:lnTo>
                  <a:lnTo>
                    <a:pt x="0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72" name="Freeform 6"/>
            <p:cNvSpPr>
              <a:spLocks/>
            </p:cNvSpPr>
            <p:nvPr/>
          </p:nvSpPr>
          <p:spPr bwMode="auto">
            <a:xfrm>
              <a:off x="1156" y="799"/>
              <a:ext cx="429" cy="907"/>
            </a:xfrm>
            <a:custGeom>
              <a:avLst/>
              <a:gdLst>
                <a:gd name="T0" fmla="*/ 1 w 429"/>
                <a:gd name="T1" fmla="*/ 907 h 907"/>
                <a:gd name="T2" fmla="*/ 0 w 429"/>
                <a:gd name="T3" fmla="*/ 1 h 907"/>
                <a:gd name="T4" fmla="*/ 429 w 429"/>
                <a:gd name="T5" fmla="*/ 0 h 907"/>
                <a:gd name="T6" fmla="*/ 429 w 429"/>
                <a:gd name="T7" fmla="*/ 905 h 907"/>
                <a:gd name="T8" fmla="*/ 1 w 429"/>
                <a:gd name="T9" fmla="*/ 907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907"/>
                <a:gd name="T17" fmla="*/ 429 w 429"/>
                <a:gd name="T18" fmla="*/ 907 h 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907">
                  <a:moveTo>
                    <a:pt x="1" y="907"/>
                  </a:moveTo>
                  <a:lnTo>
                    <a:pt x="0" y="1"/>
                  </a:lnTo>
                  <a:lnTo>
                    <a:pt x="429" y="0"/>
                  </a:lnTo>
                  <a:lnTo>
                    <a:pt x="429" y="905"/>
                  </a:lnTo>
                  <a:lnTo>
                    <a:pt x="1" y="90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73" name="Freeform 7"/>
            <p:cNvSpPr>
              <a:spLocks noEditPoints="1"/>
            </p:cNvSpPr>
            <p:nvPr/>
          </p:nvSpPr>
          <p:spPr bwMode="auto">
            <a:xfrm>
              <a:off x="1509" y="778"/>
              <a:ext cx="759" cy="961"/>
            </a:xfrm>
            <a:custGeom>
              <a:avLst/>
              <a:gdLst>
                <a:gd name="T0" fmla="*/ 473 w 759"/>
                <a:gd name="T1" fmla="*/ 15 h 961"/>
                <a:gd name="T2" fmla="*/ 549 w 759"/>
                <a:gd name="T3" fmla="*/ 74 h 961"/>
                <a:gd name="T4" fmla="*/ 584 w 759"/>
                <a:gd name="T5" fmla="*/ 101 h 961"/>
                <a:gd name="T6" fmla="*/ 663 w 759"/>
                <a:gd name="T7" fmla="*/ 163 h 961"/>
                <a:gd name="T8" fmla="*/ 691 w 759"/>
                <a:gd name="T9" fmla="*/ 208 h 961"/>
                <a:gd name="T10" fmla="*/ 748 w 759"/>
                <a:gd name="T11" fmla="*/ 362 h 961"/>
                <a:gd name="T12" fmla="*/ 739 w 759"/>
                <a:gd name="T13" fmla="*/ 480 h 961"/>
                <a:gd name="T14" fmla="*/ 737 w 759"/>
                <a:gd name="T15" fmla="*/ 538 h 961"/>
                <a:gd name="T16" fmla="*/ 733 w 759"/>
                <a:gd name="T17" fmla="*/ 653 h 961"/>
                <a:gd name="T18" fmla="*/ 714 w 759"/>
                <a:gd name="T19" fmla="*/ 706 h 961"/>
                <a:gd name="T20" fmla="*/ 632 w 759"/>
                <a:gd name="T21" fmla="*/ 838 h 961"/>
                <a:gd name="T22" fmla="*/ 547 w 759"/>
                <a:gd name="T23" fmla="*/ 888 h 961"/>
                <a:gd name="T24" fmla="*/ 509 w 759"/>
                <a:gd name="T25" fmla="*/ 910 h 961"/>
                <a:gd name="T26" fmla="*/ 427 w 759"/>
                <a:gd name="T27" fmla="*/ 957 h 961"/>
                <a:gd name="T28" fmla="*/ 378 w 759"/>
                <a:gd name="T29" fmla="*/ 961 h 961"/>
                <a:gd name="T30" fmla="*/ 242 w 759"/>
                <a:gd name="T31" fmla="*/ 928 h 961"/>
                <a:gd name="T32" fmla="*/ 175 w 759"/>
                <a:gd name="T33" fmla="*/ 859 h 961"/>
                <a:gd name="T34" fmla="*/ 141 w 759"/>
                <a:gd name="T35" fmla="*/ 826 h 961"/>
                <a:gd name="T36" fmla="*/ 67 w 759"/>
                <a:gd name="T37" fmla="*/ 753 h 961"/>
                <a:gd name="T38" fmla="*/ 43 w 759"/>
                <a:gd name="T39" fmla="*/ 705 h 961"/>
                <a:gd name="T40" fmla="*/ 2 w 759"/>
                <a:gd name="T41" fmla="*/ 541 h 961"/>
                <a:gd name="T42" fmla="*/ 21 w 759"/>
                <a:gd name="T43" fmla="*/ 422 h 961"/>
                <a:gd name="T44" fmla="*/ 30 w 759"/>
                <a:gd name="T45" fmla="*/ 367 h 961"/>
                <a:gd name="T46" fmla="*/ 44 w 759"/>
                <a:gd name="T47" fmla="*/ 256 h 961"/>
                <a:gd name="T48" fmla="*/ 67 w 759"/>
                <a:gd name="T49" fmla="*/ 206 h 961"/>
                <a:gd name="T50" fmla="*/ 161 w 759"/>
                <a:gd name="T51" fmla="*/ 88 h 961"/>
                <a:gd name="T52" fmla="*/ 251 w 759"/>
                <a:gd name="T53" fmla="*/ 50 h 961"/>
                <a:gd name="T54" fmla="*/ 290 w 759"/>
                <a:gd name="T55" fmla="*/ 34 h 961"/>
                <a:gd name="T56" fmla="*/ 380 w 759"/>
                <a:gd name="T57" fmla="*/ 0 h 961"/>
                <a:gd name="T58" fmla="*/ 427 w 759"/>
                <a:gd name="T59" fmla="*/ 4 h 961"/>
                <a:gd name="T60" fmla="*/ 516 w 759"/>
                <a:gd name="T61" fmla="*/ 33 h 961"/>
                <a:gd name="T62" fmla="*/ 591 w 759"/>
                <a:gd name="T63" fmla="*/ 94 h 961"/>
                <a:gd name="T64" fmla="*/ 663 w 759"/>
                <a:gd name="T65" fmla="*/ 163 h 961"/>
                <a:gd name="T66" fmla="*/ 715 w 759"/>
                <a:gd name="T67" fmla="*/ 256 h 961"/>
                <a:gd name="T68" fmla="*/ 733 w 759"/>
                <a:gd name="T69" fmla="*/ 308 h 961"/>
                <a:gd name="T70" fmla="*/ 756 w 759"/>
                <a:gd name="T71" fmla="*/ 420 h 961"/>
                <a:gd name="T72" fmla="*/ 747 w 759"/>
                <a:gd name="T73" fmla="*/ 540 h 961"/>
                <a:gd name="T74" fmla="*/ 733 w 759"/>
                <a:gd name="T75" fmla="*/ 653 h 961"/>
                <a:gd name="T76" fmla="*/ 691 w 759"/>
                <a:gd name="T77" fmla="*/ 753 h 961"/>
                <a:gd name="T78" fmla="*/ 663 w 759"/>
                <a:gd name="T79" fmla="*/ 798 h 961"/>
                <a:gd name="T80" fmla="*/ 597 w 759"/>
                <a:gd name="T81" fmla="*/ 874 h 961"/>
                <a:gd name="T82" fmla="*/ 512 w 759"/>
                <a:gd name="T83" fmla="*/ 920 h 961"/>
                <a:gd name="T84" fmla="*/ 427 w 759"/>
                <a:gd name="T85" fmla="*/ 957 h 961"/>
                <a:gd name="T86" fmla="*/ 331 w 759"/>
                <a:gd name="T87" fmla="*/ 957 h 961"/>
                <a:gd name="T88" fmla="*/ 286 w 759"/>
                <a:gd name="T89" fmla="*/ 946 h 961"/>
                <a:gd name="T90" fmla="*/ 201 w 759"/>
                <a:gd name="T91" fmla="*/ 904 h 961"/>
                <a:gd name="T92" fmla="*/ 133 w 759"/>
                <a:gd name="T93" fmla="*/ 832 h 961"/>
                <a:gd name="T94" fmla="*/ 67 w 759"/>
                <a:gd name="T95" fmla="*/ 753 h 961"/>
                <a:gd name="T96" fmla="*/ 25 w 759"/>
                <a:gd name="T97" fmla="*/ 653 h 961"/>
                <a:gd name="T98" fmla="*/ 10 w 759"/>
                <a:gd name="T99" fmla="*/ 597 h 961"/>
                <a:gd name="T100" fmla="*/ 0 w 759"/>
                <a:gd name="T101" fmla="*/ 480 h 961"/>
                <a:gd name="T102" fmla="*/ 20 w 759"/>
                <a:gd name="T103" fmla="*/ 365 h 961"/>
                <a:gd name="T104" fmla="*/ 44 w 759"/>
                <a:gd name="T105" fmla="*/ 256 h 961"/>
                <a:gd name="T106" fmla="*/ 95 w 759"/>
                <a:gd name="T107" fmla="*/ 163 h 961"/>
                <a:gd name="T108" fmla="*/ 126 w 759"/>
                <a:gd name="T109" fmla="*/ 123 h 961"/>
                <a:gd name="T110" fmla="*/ 200 w 759"/>
                <a:gd name="T111" fmla="*/ 58 h 961"/>
                <a:gd name="T112" fmla="*/ 288 w 759"/>
                <a:gd name="T113" fmla="*/ 24 h 961"/>
                <a:gd name="T114" fmla="*/ 380 w 759"/>
                <a:gd name="T115" fmla="*/ 0 h 9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9"/>
                <a:gd name="T175" fmla="*/ 0 h 961"/>
                <a:gd name="T176" fmla="*/ 759 w 759"/>
                <a:gd name="T177" fmla="*/ 961 h 9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9" h="961">
                  <a:moveTo>
                    <a:pt x="380" y="0"/>
                  </a:moveTo>
                  <a:lnTo>
                    <a:pt x="378" y="19"/>
                  </a:lnTo>
                  <a:lnTo>
                    <a:pt x="424" y="23"/>
                  </a:lnTo>
                  <a:lnTo>
                    <a:pt x="427" y="4"/>
                  </a:lnTo>
                  <a:lnTo>
                    <a:pt x="380" y="0"/>
                  </a:lnTo>
                  <a:close/>
                  <a:moveTo>
                    <a:pt x="428" y="5"/>
                  </a:moveTo>
                  <a:lnTo>
                    <a:pt x="423" y="23"/>
                  </a:lnTo>
                  <a:lnTo>
                    <a:pt x="468" y="34"/>
                  </a:lnTo>
                  <a:lnTo>
                    <a:pt x="473" y="15"/>
                  </a:lnTo>
                  <a:lnTo>
                    <a:pt x="428" y="5"/>
                  </a:lnTo>
                  <a:close/>
                  <a:moveTo>
                    <a:pt x="474" y="16"/>
                  </a:moveTo>
                  <a:lnTo>
                    <a:pt x="467" y="34"/>
                  </a:lnTo>
                  <a:lnTo>
                    <a:pt x="509" y="51"/>
                  </a:lnTo>
                  <a:lnTo>
                    <a:pt x="516" y="33"/>
                  </a:lnTo>
                  <a:lnTo>
                    <a:pt x="474" y="16"/>
                  </a:lnTo>
                  <a:close/>
                  <a:moveTo>
                    <a:pt x="517" y="34"/>
                  </a:moveTo>
                  <a:lnTo>
                    <a:pt x="508" y="50"/>
                  </a:lnTo>
                  <a:lnTo>
                    <a:pt x="549" y="74"/>
                  </a:lnTo>
                  <a:lnTo>
                    <a:pt x="558" y="57"/>
                  </a:lnTo>
                  <a:lnTo>
                    <a:pt x="517" y="34"/>
                  </a:lnTo>
                  <a:close/>
                  <a:moveTo>
                    <a:pt x="558" y="58"/>
                  </a:moveTo>
                  <a:lnTo>
                    <a:pt x="547" y="72"/>
                  </a:lnTo>
                  <a:lnTo>
                    <a:pt x="585" y="103"/>
                  </a:lnTo>
                  <a:lnTo>
                    <a:pt x="597" y="87"/>
                  </a:lnTo>
                  <a:lnTo>
                    <a:pt x="558" y="58"/>
                  </a:lnTo>
                  <a:close/>
                  <a:moveTo>
                    <a:pt x="597" y="88"/>
                  </a:moveTo>
                  <a:lnTo>
                    <a:pt x="584" y="101"/>
                  </a:lnTo>
                  <a:lnTo>
                    <a:pt x="617" y="135"/>
                  </a:lnTo>
                  <a:lnTo>
                    <a:pt x="632" y="122"/>
                  </a:lnTo>
                  <a:lnTo>
                    <a:pt x="597" y="88"/>
                  </a:lnTo>
                  <a:close/>
                  <a:moveTo>
                    <a:pt x="632" y="123"/>
                  </a:moveTo>
                  <a:lnTo>
                    <a:pt x="617" y="135"/>
                  </a:lnTo>
                  <a:lnTo>
                    <a:pt x="648" y="174"/>
                  </a:lnTo>
                  <a:lnTo>
                    <a:pt x="663" y="162"/>
                  </a:lnTo>
                  <a:lnTo>
                    <a:pt x="632" y="123"/>
                  </a:lnTo>
                  <a:close/>
                  <a:moveTo>
                    <a:pt x="663" y="163"/>
                  </a:moveTo>
                  <a:lnTo>
                    <a:pt x="648" y="174"/>
                  </a:lnTo>
                  <a:lnTo>
                    <a:pt x="674" y="217"/>
                  </a:lnTo>
                  <a:lnTo>
                    <a:pt x="691" y="206"/>
                  </a:lnTo>
                  <a:lnTo>
                    <a:pt x="663" y="163"/>
                  </a:lnTo>
                  <a:close/>
                  <a:moveTo>
                    <a:pt x="691" y="208"/>
                  </a:moveTo>
                  <a:lnTo>
                    <a:pt x="674" y="216"/>
                  </a:lnTo>
                  <a:lnTo>
                    <a:pt x="697" y="264"/>
                  </a:lnTo>
                  <a:lnTo>
                    <a:pt x="714" y="256"/>
                  </a:lnTo>
                  <a:lnTo>
                    <a:pt x="691" y="208"/>
                  </a:lnTo>
                  <a:close/>
                  <a:moveTo>
                    <a:pt x="715" y="256"/>
                  </a:moveTo>
                  <a:lnTo>
                    <a:pt x="697" y="263"/>
                  </a:lnTo>
                  <a:lnTo>
                    <a:pt x="715" y="314"/>
                  </a:lnTo>
                  <a:lnTo>
                    <a:pt x="733" y="308"/>
                  </a:lnTo>
                  <a:lnTo>
                    <a:pt x="715" y="256"/>
                  </a:lnTo>
                  <a:close/>
                  <a:moveTo>
                    <a:pt x="733" y="308"/>
                  </a:moveTo>
                  <a:lnTo>
                    <a:pt x="715" y="313"/>
                  </a:lnTo>
                  <a:lnTo>
                    <a:pt x="728" y="367"/>
                  </a:lnTo>
                  <a:lnTo>
                    <a:pt x="748" y="362"/>
                  </a:lnTo>
                  <a:lnTo>
                    <a:pt x="733" y="308"/>
                  </a:lnTo>
                  <a:close/>
                  <a:moveTo>
                    <a:pt x="748" y="363"/>
                  </a:moveTo>
                  <a:lnTo>
                    <a:pt x="728" y="366"/>
                  </a:lnTo>
                  <a:lnTo>
                    <a:pt x="737" y="422"/>
                  </a:lnTo>
                  <a:lnTo>
                    <a:pt x="756" y="420"/>
                  </a:lnTo>
                  <a:lnTo>
                    <a:pt x="748" y="363"/>
                  </a:lnTo>
                  <a:close/>
                  <a:moveTo>
                    <a:pt x="756" y="421"/>
                  </a:moveTo>
                  <a:lnTo>
                    <a:pt x="737" y="422"/>
                  </a:lnTo>
                  <a:lnTo>
                    <a:pt x="739" y="480"/>
                  </a:lnTo>
                  <a:lnTo>
                    <a:pt x="759" y="480"/>
                  </a:lnTo>
                  <a:lnTo>
                    <a:pt x="756" y="421"/>
                  </a:lnTo>
                  <a:close/>
                  <a:moveTo>
                    <a:pt x="759" y="480"/>
                  </a:moveTo>
                  <a:lnTo>
                    <a:pt x="739" y="480"/>
                  </a:lnTo>
                  <a:lnTo>
                    <a:pt x="737" y="538"/>
                  </a:lnTo>
                  <a:lnTo>
                    <a:pt x="756" y="540"/>
                  </a:lnTo>
                  <a:lnTo>
                    <a:pt x="759" y="480"/>
                  </a:lnTo>
                  <a:close/>
                  <a:moveTo>
                    <a:pt x="756" y="541"/>
                  </a:moveTo>
                  <a:lnTo>
                    <a:pt x="737" y="538"/>
                  </a:lnTo>
                  <a:lnTo>
                    <a:pt x="728" y="595"/>
                  </a:lnTo>
                  <a:lnTo>
                    <a:pt x="748" y="597"/>
                  </a:lnTo>
                  <a:lnTo>
                    <a:pt x="756" y="541"/>
                  </a:lnTo>
                  <a:close/>
                  <a:moveTo>
                    <a:pt x="748" y="599"/>
                  </a:moveTo>
                  <a:lnTo>
                    <a:pt x="728" y="594"/>
                  </a:lnTo>
                  <a:lnTo>
                    <a:pt x="715" y="648"/>
                  </a:lnTo>
                  <a:lnTo>
                    <a:pt x="733" y="653"/>
                  </a:lnTo>
                  <a:lnTo>
                    <a:pt x="748" y="599"/>
                  </a:lnTo>
                  <a:close/>
                  <a:moveTo>
                    <a:pt x="733" y="653"/>
                  </a:moveTo>
                  <a:lnTo>
                    <a:pt x="715" y="647"/>
                  </a:lnTo>
                  <a:lnTo>
                    <a:pt x="697" y="698"/>
                  </a:lnTo>
                  <a:lnTo>
                    <a:pt x="715" y="705"/>
                  </a:lnTo>
                  <a:lnTo>
                    <a:pt x="733" y="653"/>
                  </a:lnTo>
                  <a:close/>
                  <a:moveTo>
                    <a:pt x="714" y="706"/>
                  </a:moveTo>
                  <a:lnTo>
                    <a:pt x="697" y="698"/>
                  </a:lnTo>
                  <a:lnTo>
                    <a:pt x="674" y="745"/>
                  </a:lnTo>
                  <a:lnTo>
                    <a:pt x="691" y="753"/>
                  </a:lnTo>
                  <a:lnTo>
                    <a:pt x="714" y="706"/>
                  </a:lnTo>
                  <a:close/>
                  <a:moveTo>
                    <a:pt x="691" y="754"/>
                  </a:moveTo>
                  <a:lnTo>
                    <a:pt x="674" y="744"/>
                  </a:lnTo>
                  <a:lnTo>
                    <a:pt x="648" y="788"/>
                  </a:lnTo>
                  <a:lnTo>
                    <a:pt x="663" y="798"/>
                  </a:lnTo>
                  <a:lnTo>
                    <a:pt x="691" y="754"/>
                  </a:lnTo>
                  <a:close/>
                  <a:moveTo>
                    <a:pt x="663" y="799"/>
                  </a:moveTo>
                  <a:lnTo>
                    <a:pt x="648" y="787"/>
                  </a:lnTo>
                  <a:lnTo>
                    <a:pt x="617" y="826"/>
                  </a:lnTo>
                  <a:lnTo>
                    <a:pt x="632" y="838"/>
                  </a:lnTo>
                  <a:lnTo>
                    <a:pt x="663" y="799"/>
                  </a:lnTo>
                  <a:close/>
                  <a:moveTo>
                    <a:pt x="632" y="839"/>
                  </a:moveTo>
                  <a:lnTo>
                    <a:pt x="617" y="826"/>
                  </a:lnTo>
                  <a:lnTo>
                    <a:pt x="584" y="859"/>
                  </a:lnTo>
                  <a:lnTo>
                    <a:pt x="597" y="874"/>
                  </a:lnTo>
                  <a:lnTo>
                    <a:pt x="632" y="839"/>
                  </a:lnTo>
                  <a:close/>
                  <a:moveTo>
                    <a:pt x="597" y="874"/>
                  </a:moveTo>
                  <a:lnTo>
                    <a:pt x="585" y="859"/>
                  </a:lnTo>
                  <a:lnTo>
                    <a:pt x="547" y="888"/>
                  </a:lnTo>
                  <a:lnTo>
                    <a:pt x="558" y="903"/>
                  </a:lnTo>
                  <a:lnTo>
                    <a:pt x="597" y="874"/>
                  </a:lnTo>
                  <a:close/>
                  <a:moveTo>
                    <a:pt x="558" y="904"/>
                  </a:moveTo>
                  <a:lnTo>
                    <a:pt x="549" y="887"/>
                  </a:lnTo>
                  <a:lnTo>
                    <a:pt x="508" y="911"/>
                  </a:lnTo>
                  <a:lnTo>
                    <a:pt x="517" y="928"/>
                  </a:lnTo>
                  <a:lnTo>
                    <a:pt x="558" y="904"/>
                  </a:lnTo>
                  <a:close/>
                  <a:moveTo>
                    <a:pt x="516" y="928"/>
                  </a:moveTo>
                  <a:lnTo>
                    <a:pt x="509" y="910"/>
                  </a:lnTo>
                  <a:lnTo>
                    <a:pt x="467" y="928"/>
                  </a:lnTo>
                  <a:lnTo>
                    <a:pt x="474" y="945"/>
                  </a:lnTo>
                  <a:lnTo>
                    <a:pt x="516" y="928"/>
                  </a:lnTo>
                  <a:close/>
                  <a:moveTo>
                    <a:pt x="473" y="946"/>
                  </a:moveTo>
                  <a:lnTo>
                    <a:pt x="468" y="927"/>
                  </a:lnTo>
                  <a:lnTo>
                    <a:pt x="423" y="938"/>
                  </a:lnTo>
                  <a:lnTo>
                    <a:pt x="428" y="957"/>
                  </a:lnTo>
                  <a:lnTo>
                    <a:pt x="473" y="946"/>
                  </a:lnTo>
                  <a:close/>
                  <a:moveTo>
                    <a:pt x="427" y="957"/>
                  </a:moveTo>
                  <a:lnTo>
                    <a:pt x="424" y="938"/>
                  </a:lnTo>
                  <a:lnTo>
                    <a:pt x="378" y="941"/>
                  </a:lnTo>
                  <a:lnTo>
                    <a:pt x="380" y="961"/>
                  </a:lnTo>
                  <a:lnTo>
                    <a:pt x="427" y="957"/>
                  </a:lnTo>
                  <a:close/>
                  <a:moveTo>
                    <a:pt x="378" y="961"/>
                  </a:moveTo>
                  <a:lnTo>
                    <a:pt x="380" y="941"/>
                  </a:lnTo>
                  <a:lnTo>
                    <a:pt x="334" y="938"/>
                  </a:lnTo>
                  <a:lnTo>
                    <a:pt x="333" y="957"/>
                  </a:lnTo>
                  <a:lnTo>
                    <a:pt x="378" y="961"/>
                  </a:lnTo>
                  <a:close/>
                  <a:moveTo>
                    <a:pt x="330" y="957"/>
                  </a:moveTo>
                  <a:lnTo>
                    <a:pt x="335" y="938"/>
                  </a:lnTo>
                  <a:lnTo>
                    <a:pt x="290" y="927"/>
                  </a:lnTo>
                  <a:lnTo>
                    <a:pt x="286" y="946"/>
                  </a:lnTo>
                  <a:lnTo>
                    <a:pt x="330" y="957"/>
                  </a:lnTo>
                  <a:close/>
                  <a:moveTo>
                    <a:pt x="284" y="945"/>
                  </a:moveTo>
                  <a:lnTo>
                    <a:pt x="292" y="928"/>
                  </a:lnTo>
                  <a:lnTo>
                    <a:pt x="249" y="910"/>
                  </a:lnTo>
                  <a:lnTo>
                    <a:pt x="242" y="928"/>
                  </a:lnTo>
                  <a:lnTo>
                    <a:pt x="284" y="945"/>
                  </a:lnTo>
                  <a:close/>
                  <a:moveTo>
                    <a:pt x="241" y="928"/>
                  </a:moveTo>
                  <a:lnTo>
                    <a:pt x="251" y="911"/>
                  </a:lnTo>
                  <a:lnTo>
                    <a:pt x="211" y="887"/>
                  </a:lnTo>
                  <a:lnTo>
                    <a:pt x="201" y="904"/>
                  </a:lnTo>
                  <a:lnTo>
                    <a:pt x="241" y="928"/>
                  </a:lnTo>
                  <a:close/>
                  <a:moveTo>
                    <a:pt x="200" y="903"/>
                  </a:moveTo>
                  <a:lnTo>
                    <a:pt x="212" y="888"/>
                  </a:lnTo>
                  <a:lnTo>
                    <a:pt x="175" y="859"/>
                  </a:lnTo>
                  <a:lnTo>
                    <a:pt x="162" y="874"/>
                  </a:lnTo>
                  <a:lnTo>
                    <a:pt x="200" y="903"/>
                  </a:lnTo>
                  <a:close/>
                  <a:moveTo>
                    <a:pt x="161" y="874"/>
                  </a:moveTo>
                  <a:lnTo>
                    <a:pt x="175" y="859"/>
                  </a:lnTo>
                  <a:lnTo>
                    <a:pt x="141" y="826"/>
                  </a:lnTo>
                  <a:lnTo>
                    <a:pt x="126" y="839"/>
                  </a:lnTo>
                  <a:lnTo>
                    <a:pt x="161" y="874"/>
                  </a:lnTo>
                  <a:close/>
                  <a:moveTo>
                    <a:pt x="126" y="838"/>
                  </a:moveTo>
                  <a:lnTo>
                    <a:pt x="141" y="826"/>
                  </a:lnTo>
                  <a:lnTo>
                    <a:pt x="111" y="787"/>
                  </a:lnTo>
                  <a:lnTo>
                    <a:pt x="95" y="799"/>
                  </a:lnTo>
                  <a:lnTo>
                    <a:pt x="126" y="838"/>
                  </a:lnTo>
                  <a:close/>
                  <a:moveTo>
                    <a:pt x="95" y="798"/>
                  </a:moveTo>
                  <a:lnTo>
                    <a:pt x="111" y="788"/>
                  </a:lnTo>
                  <a:lnTo>
                    <a:pt x="84" y="744"/>
                  </a:lnTo>
                  <a:lnTo>
                    <a:pt x="67" y="754"/>
                  </a:lnTo>
                  <a:lnTo>
                    <a:pt x="95" y="798"/>
                  </a:lnTo>
                  <a:close/>
                  <a:moveTo>
                    <a:pt x="67" y="753"/>
                  </a:moveTo>
                  <a:lnTo>
                    <a:pt x="84" y="745"/>
                  </a:lnTo>
                  <a:lnTo>
                    <a:pt x="61" y="698"/>
                  </a:lnTo>
                  <a:lnTo>
                    <a:pt x="44" y="706"/>
                  </a:lnTo>
                  <a:lnTo>
                    <a:pt x="67" y="753"/>
                  </a:lnTo>
                  <a:close/>
                  <a:moveTo>
                    <a:pt x="43" y="705"/>
                  </a:moveTo>
                  <a:lnTo>
                    <a:pt x="62" y="698"/>
                  </a:lnTo>
                  <a:lnTo>
                    <a:pt x="43" y="647"/>
                  </a:lnTo>
                  <a:lnTo>
                    <a:pt x="25" y="653"/>
                  </a:lnTo>
                  <a:lnTo>
                    <a:pt x="43" y="705"/>
                  </a:lnTo>
                  <a:close/>
                  <a:moveTo>
                    <a:pt x="25" y="653"/>
                  </a:moveTo>
                  <a:lnTo>
                    <a:pt x="43" y="648"/>
                  </a:lnTo>
                  <a:lnTo>
                    <a:pt x="30" y="594"/>
                  </a:lnTo>
                  <a:lnTo>
                    <a:pt x="12" y="599"/>
                  </a:lnTo>
                  <a:lnTo>
                    <a:pt x="25" y="653"/>
                  </a:lnTo>
                  <a:close/>
                  <a:moveTo>
                    <a:pt x="10" y="597"/>
                  </a:moveTo>
                  <a:lnTo>
                    <a:pt x="30" y="595"/>
                  </a:lnTo>
                  <a:lnTo>
                    <a:pt x="21" y="538"/>
                  </a:lnTo>
                  <a:lnTo>
                    <a:pt x="2" y="541"/>
                  </a:lnTo>
                  <a:lnTo>
                    <a:pt x="10" y="597"/>
                  </a:lnTo>
                  <a:close/>
                  <a:moveTo>
                    <a:pt x="2" y="540"/>
                  </a:moveTo>
                  <a:lnTo>
                    <a:pt x="21" y="538"/>
                  </a:lnTo>
                  <a:lnTo>
                    <a:pt x="19" y="480"/>
                  </a:lnTo>
                  <a:lnTo>
                    <a:pt x="0" y="480"/>
                  </a:lnTo>
                  <a:lnTo>
                    <a:pt x="2" y="540"/>
                  </a:lnTo>
                  <a:close/>
                  <a:moveTo>
                    <a:pt x="0" y="480"/>
                  </a:moveTo>
                  <a:lnTo>
                    <a:pt x="19" y="480"/>
                  </a:lnTo>
                  <a:lnTo>
                    <a:pt x="21" y="422"/>
                  </a:lnTo>
                  <a:lnTo>
                    <a:pt x="2" y="421"/>
                  </a:lnTo>
                  <a:lnTo>
                    <a:pt x="0" y="480"/>
                  </a:lnTo>
                  <a:close/>
                  <a:moveTo>
                    <a:pt x="2" y="420"/>
                  </a:moveTo>
                  <a:lnTo>
                    <a:pt x="21" y="422"/>
                  </a:lnTo>
                  <a:lnTo>
                    <a:pt x="30" y="366"/>
                  </a:lnTo>
                  <a:lnTo>
                    <a:pt x="10" y="363"/>
                  </a:lnTo>
                  <a:lnTo>
                    <a:pt x="2" y="420"/>
                  </a:lnTo>
                  <a:close/>
                  <a:moveTo>
                    <a:pt x="12" y="362"/>
                  </a:moveTo>
                  <a:lnTo>
                    <a:pt x="30" y="367"/>
                  </a:lnTo>
                  <a:lnTo>
                    <a:pt x="43" y="313"/>
                  </a:lnTo>
                  <a:lnTo>
                    <a:pt x="25" y="308"/>
                  </a:lnTo>
                  <a:lnTo>
                    <a:pt x="12" y="362"/>
                  </a:lnTo>
                  <a:close/>
                  <a:moveTo>
                    <a:pt x="25" y="308"/>
                  </a:moveTo>
                  <a:lnTo>
                    <a:pt x="43" y="314"/>
                  </a:lnTo>
                  <a:lnTo>
                    <a:pt x="62" y="263"/>
                  </a:lnTo>
                  <a:lnTo>
                    <a:pt x="43" y="256"/>
                  </a:lnTo>
                  <a:lnTo>
                    <a:pt x="25" y="308"/>
                  </a:lnTo>
                  <a:close/>
                  <a:moveTo>
                    <a:pt x="44" y="256"/>
                  </a:moveTo>
                  <a:lnTo>
                    <a:pt x="61" y="264"/>
                  </a:lnTo>
                  <a:lnTo>
                    <a:pt x="84" y="216"/>
                  </a:lnTo>
                  <a:lnTo>
                    <a:pt x="67" y="208"/>
                  </a:lnTo>
                  <a:lnTo>
                    <a:pt x="44" y="256"/>
                  </a:lnTo>
                  <a:close/>
                  <a:moveTo>
                    <a:pt x="67" y="206"/>
                  </a:moveTo>
                  <a:lnTo>
                    <a:pt x="84" y="217"/>
                  </a:lnTo>
                  <a:lnTo>
                    <a:pt x="111" y="174"/>
                  </a:lnTo>
                  <a:lnTo>
                    <a:pt x="95" y="163"/>
                  </a:lnTo>
                  <a:lnTo>
                    <a:pt x="67" y="206"/>
                  </a:lnTo>
                  <a:close/>
                  <a:moveTo>
                    <a:pt x="95" y="162"/>
                  </a:moveTo>
                  <a:lnTo>
                    <a:pt x="111" y="174"/>
                  </a:lnTo>
                  <a:lnTo>
                    <a:pt x="141" y="135"/>
                  </a:lnTo>
                  <a:lnTo>
                    <a:pt x="126" y="123"/>
                  </a:lnTo>
                  <a:lnTo>
                    <a:pt x="95" y="162"/>
                  </a:lnTo>
                  <a:close/>
                  <a:moveTo>
                    <a:pt x="126" y="122"/>
                  </a:moveTo>
                  <a:lnTo>
                    <a:pt x="141" y="135"/>
                  </a:lnTo>
                  <a:lnTo>
                    <a:pt x="175" y="101"/>
                  </a:lnTo>
                  <a:lnTo>
                    <a:pt x="161" y="88"/>
                  </a:lnTo>
                  <a:lnTo>
                    <a:pt x="126" y="122"/>
                  </a:lnTo>
                  <a:close/>
                  <a:moveTo>
                    <a:pt x="162" y="87"/>
                  </a:moveTo>
                  <a:lnTo>
                    <a:pt x="175" y="103"/>
                  </a:lnTo>
                  <a:lnTo>
                    <a:pt x="212" y="72"/>
                  </a:lnTo>
                  <a:lnTo>
                    <a:pt x="200" y="58"/>
                  </a:lnTo>
                  <a:lnTo>
                    <a:pt x="162" y="87"/>
                  </a:lnTo>
                  <a:close/>
                  <a:moveTo>
                    <a:pt x="201" y="57"/>
                  </a:moveTo>
                  <a:lnTo>
                    <a:pt x="211" y="74"/>
                  </a:lnTo>
                  <a:lnTo>
                    <a:pt x="251" y="50"/>
                  </a:lnTo>
                  <a:lnTo>
                    <a:pt x="241" y="34"/>
                  </a:lnTo>
                  <a:lnTo>
                    <a:pt x="201" y="57"/>
                  </a:lnTo>
                  <a:close/>
                  <a:moveTo>
                    <a:pt x="242" y="33"/>
                  </a:moveTo>
                  <a:lnTo>
                    <a:pt x="249" y="51"/>
                  </a:lnTo>
                  <a:lnTo>
                    <a:pt x="292" y="34"/>
                  </a:lnTo>
                  <a:lnTo>
                    <a:pt x="284" y="16"/>
                  </a:lnTo>
                  <a:lnTo>
                    <a:pt x="242" y="33"/>
                  </a:lnTo>
                  <a:close/>
                  <a:moveTo>
                    <a:pt x="286" y="15"/>
                  </a:moveTo>
                  <a:lnTo>
                    <a:pt x="290" y="34"/>
                  </a:lnTo>
                  <a:lnTo>
                    <a:pt x="335" y="23"/>
                  </a:lnTo>
                  <a:lnTo>
                    <a:pt x="330" y="5"/>
                  </a:lnTo>
                  <a:lnTo>
                    <a:pt x="286" y="15"/>
                  </a:lnTo>
                  <a:close/>
                  <a:moveTo>
                    <a:pt x="333" y="4"/>
                  </a:moveTo>
                  <a:lnTo>
                    <a:pt x="334" y="23"/>
                  </a:lnTo>
                  <a:lnTo>
                    <a:pt x="380" y="19"/>
                  </a:lnTo>
                  <a:lnTo>
                    <a:pt x="378" y="0"/>
                  </a:lnTo>
                  <a:lnTo>
                    <a:pt x="333" y="4"/>
                  </a:lnTo>
                  <a:close/>
                  <a:moveTo>
                    <a:pt x="38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78" y="0"/>
                  </a:lnTo>
                  <a:lnTo>
                    <a:pt x="380" y="0"/>
                  </a:lnTo>
                  <a:close/>
                  <a:moveTo>
                    <a:pt x="427" y="4"/>
                  </a:moveTo>
                  <a:lnTo>
                    <a:pt x="428" y="5"/>
                  </a:lnTo>
                  <a:lnTo>
                    <a:pt x="426" y="13"/>
                  </a:lnTo>
                  <a:lnTo>
                    <a:pt x="427" y="4"/>
                  </a:lnTo>
                  <a:close/>
                  <a:moveTo>
                    <a:pt x="473" y="16"/>
                  </a:moveTo>
                  <a:lnTo>
                    <a:pt x="474" y="16"/>
                  </a:lnTo>
                  <a:lnTo>
                    <a:pt x="470" y="24"/>
                  </a:lnTo>
                  <a:lnTo>
                    <a:pt x="473" y="15"/>
                  </a:lnTo>
                  <a:lnTo>
                    <a:pt x="473" y="16"/>
                  </a:lnTo>
                  <a:close/>
                  <a:moveTo>
                    <a:pt x="517" y="33"/>
                  </a:moveTo>
                  <a:lnTo>
                    <a:pt x="517" y="34"/>
                  </a:lnTo>
                  <a:lnTo>
                    <a:pt x="512" y="42"/>
                  </a:lnTo>
                  <a:lnTo>
                    <a:pt x="516" y="33"/>
                  </a:lnTo>
                  <a:lnTo>
                    <a:pt x="517" y="33"/>
                  </a:lnTo>
                  <a:close/>
                  <a:moveTo>
                    <a:pt x="558" y="57"/>
                  </a:moveTo>
                  <a:lnTo>
                    <a:pt x="558" y="58"/>
                  </a:lnTo>
                  <a:lnTo>
                    <a:pt x="553" y="65"/>
                  </a:lnTo>
                  <a:lnTo>
                    <a:pt x="558" y="57"/>
                  </a:lnTo>
                  <a:close/>
                  <a:moveTo>
                    <a:pt x="597" y="87"/>
                  </a:moveTo>
                  <a:lnTo>
                    <a:pt x="597" y="88"/>
                  </a:lnTo>
                  <a:lnTo>
                    <a:pt x="591" y="94"/>
                  </a:lnTo>
                  <a:lnTo>
                    <a:pt x="597" y="87"/>
                  </a:lnTo>
                  <a:close/>
                  <a:moveTo>
                    <a:pt x="632" y="123"/>
                  </a:moveTo>
                  <a:lnTo>
                    <a:pt x="632" y="123"/>
                  </a:lnTo>
                  <a:lnTo>
                    <a:pt x="625" y="129"/>
                  </a:lnTo>
                  <a:lnTo>
                    <a:pt x="632" y="122"/>
                  </a:lnTo>
                  <a:lnTo>
                    <a:pt x="632" y="123"/>
                  </a:lnTo>
                  <a:close/>
                  <a:moveTo>
                    <a:pt x="663" y="163"/>
                  </a:moveTo>
                  <a:lnTo>
                    <a:pt x="663" y="163"/>
                  </a:lnTo>
                  <a:lnTo>
                    <a:pt x="656" y="168"/>
                  </a:lnTo>
                  <a:lnTo>
                    <a:pt x="663" y="162"/>
                  </a:lnTo>
                  <a:lnTo>
                    <a:pt x="663" y="163"/>
                  </a:lnTo>
                  <a:close/>
                  <a:moveTo>
                    <a:pt x="691" y="208"/>
                  </a:moveTo>
                  <a:lnTo>
                    <a:pt x="691" y="208"/>
                  </a:lnTo>
                  <a:lnTo>
                    <a:pt x="683" y="212"/>
                  </a:lnTo>
                  <a:lnTo>
                    <a:pt x="691" y="206"/>
                  </a:lnTo>
                  <a:lnTo>
                    <a:pt x="691" y="208"/>
                  </a:lnTo>
                  <a:close/>
                  <a:moveTo>
                    <a:pt x="715" y="256"/>
                  </a:moveTo>
                  <a:lnTo>
                    <a:pt x="715" y="256"/>
                  </a:lnTo>
                  <a:lnTo>
                    <a:pt x="706" y="260"/>
                  </a:lnTo>
                  <a:lnTo>
                    <a:pt x="714" y="256"/>
                  </a:lnTo>
                  <a:lnTo>
                    <a:pt x="715" y="256"/>
                  </a:lnTo>
                  <a:close/>
                  <a:moveTo>
                    <a:pt x="733" y="308"/>
                  </a:moveTo>
                  <a:lnTo>
                    <a:pt x="733" y="308"/>
                  </a:lnTo>
                  <a:lnTo>
                    <a:pt x="725" y="310"/>
                  </a:lnTo>
                  <a:lnTo>
                    <a:pt x="733" y="308"/>
                  </a:lnTo>
                  <a:close/>
                  <a:moveTo>
                    <a:pt x="748" y="363"/>
                  </a:moveTo>
                  <a:lnTo>
                    <a:pt x="748" y="363"/>
                  </a:lnTo>
                  <a:lnTo>
                    <a:pt x="738" y="365"/>
                  </a:lnTo>
                  <a:lnTo>
                    <a:pt x="748" y="362"/>
                  </a:lnTo>
                  <a:lnTo>
                    <a:pt x="748" y="363"/>
                  </a:lnTo>
                  <a:close/>
                  <a:moveTo>
                    <a:pt x="756" y="421"/>
                  </a:moveTo>
                  <a:lnTo>
                    <a:pt x="756" y="421"/>
                  </a:lnTo>
                  <a:lnTo>
                    <a:pt x="747" y="421"/>
                  </a:lnTo>
                  <a:lnTo>
                    <a:pt x="756" y="420"/>
                  </a:lnTo>
                  <a:lnTo>
                    <a:pt x="756" y="421"/>
                  </a:lnTo>
                  <a:close/>
                  <a:moveTo>
                    <a:pt x="759" y="480"/>
                  </a:moveTo>
                  <a:lnTo>
                    <a:pt x="759" y="480"/>
                  </a:lnTo>
                  <a:lnTo>
                    <a:pt x="749" y="480"/>
                  </a:lnTo>
                  <a:lnTo>
                    <a:pt x="759" y="480"/>
                  </a:lnTo>
                  <a:close/>
                  <a:moveTo>
                    <a:pt x="756" y="541"/>
                  </a:moveTo>
                  <a:lnTo>
                    <a:pt x="756" y="541"/>
                  </a:lnTo>
                  <a:lnTo>
                    <a:pt x="747" y="540"/>
                  </a:lnTo>
                  <a:lnTo>
                    <a:pt x="756" y="540"/>
                  </a:lnTo>
                  <a:lnTo>
                    <a:pt x="756" y="541"/>
                  </a:lnTo>
                  <a:close/>
                  <a:moveTo>
                    <a:pt x="748" y="597"/>
                  </a:moveTo>
                  <a:lnTo>
                    <a:pt x="748" y="599"/>
                  </a:lnTo>
                  <a:lnTo>
                    <a:pt x="738" y="596"/>
                  </a:lnTo>
                  <a:lnTo>
                    <a:pt x="748" y="597"/>
                  </a:lnTo>
                  <a:close/>
                  <a:moveTo>
                    <a:pt x="733" y="653"/>
                  </a:moveTo>
                  <a:lnTo>
                    <a:pt x="733" y="653"/>
                  </a:lnTo>
                  <a:lnTo>
                    <a:pt x="725" y="651"/>
                  </a:lnTo>
                  <a:lnTo>
                    <a:pt x="733" y="653"/>
                  </a:lnTo>
                  <a:close/>
                  <a:moveTo>
                    <a:pt x="715" y="705"/>
                  </a:moveTo>
                  <a:lnTo>
                    <a:pt x="714" y="706"/>
                  </a:lnTo>
                  <a:lnTo>
                    <a:pt x="706" y="701"/>
                  </a:lnTo>
                  <a:lnTo>
                    <a:pt x="715" y="705"/>
                  </a:lnTo>
                  <a:close/>
                  <a:moveTo>
                    <a:pt x="691" y="753"/>
                  </a:moveTo>
                  <a:lnTo>
                    <a:pt x="691" y="754"/>
                  </a:lnTo>
                  <a:lnTo>
                    <a:pt x="683" y="750"/>
                  </a:lnTo>
                  <a:lnTo>
                    <a:pt x="691" y="753"/>
                  </a:lnTo>
                  <a:close/>
                  <a:moveTo>
                    <a:pt x="663" y="798"/>
                  </a:moveTo>
                  <a:lnTo>
                    <a:pt x="663" y="799"/>
                  </a:lnTo>
                  <a:lnTo>
                    <a:pt x="656" y="793"/>
                  </a:lnTo>
                  <a:lnTo>
                    <a:pt x="663" y="798"/>
                  </a:lnTo>
                  <a:close/>
                  <a:moveTo>
                    <a:pt x="632" y="839"/>
                  </a:moveTo>
                  <a:lnTo>
                    <a:pt x="632" y="839"/>
                  </a:lnTo>
                  <a:lnTo>
                    <a:pt x="625" y="832"/>
                  </a:lnTo>
                  <a:lnTo>
                    <a:pt x="632" y="838"/>
                  </a:lnTo>
                  <a:lnTo>
                    <a:pt x="632" y="839"/>
                  </a:lnTo>
                  <a:close/>
                  <a:moveTo>
                    <a:pt x="597" y="874"/>
                  </a:moveTo>
                  <a:lnTo>
                    <a:pt x="597" y="874"/>
                  </a:lnTo>
                  <a:lnTo>
                    <a:pt x="591" y="867"/>
                  </a:lnTo>
                  <a:lnTo>
                    <a:pt x="597" y="874"/>
                  </a:lnTo>
                  <a:close/>
                  <a:moveTo>
                    <a:pt x="558" y="904"/>
                  </a:moveTo>
                  <a:lnTo>
                    <a:pt x="558" y="904"/>
                  </a:lnTo>
                  <a:lnTo>
                    <a:pt x="553" y="896"/>
                  </a:lnTo>
                  <a:lnTo>
                    <a:pt x="558" y="903"/>
                  </a:lnTo>
                  <a:lnTo>
                    <a:pt x="558" y="904"/>
                  </a:lnTo>
                  <a:close/>
                  <a:moveTo>
                    <a:pt x="517" y="928"/>
                  </a:moveTo>
                  <a:lnTo>
                    <a:pt x="516" y="928"/>
                  </a:lnTo>
                  <a:lnTo>
                    <a:pt x="512" y="920"/>
                  </a:lnTo>
                  <a:lnTo>
                    <a:pt x="517" y="928"/>
                  </a:lnTo>
                  <a:close/>
                  <a:moveTo>
                    <a:pt x="473" y="946"/>
                  </a:moveTo>
                  <a:lnTo>
                    <a:pt x="473" y="946"/>
                  </a:lnTo>
                  <a:lnTo>
                    <a:pt x="470" y="937"/>
                  </a:lnTo>
                  <a:lnTo>
                    <a:pt x="474" y="945"/>
                  </a:lnTo>
                  <a:lnTo>
                    <a:pt x="473" y="946"/>
                  </a:lnTo>
                  <a:close/>
                  <a:moveTo>
                    <a:pt x="427" y="957"/>
                  </a:moveTo>
                  <a:lnTo>
                    <a:pt x="427" y="957"/>
                  </a:lnTo>
                  <a:lnTo>
                    <a:pt x="426" y="948"/>
                  </a:lnTo>
                  <a:lnTo>
                    <a:pt x="428" y="957"/>
                  </a:lnTo>
                  <a:lnTo>
                    <a:pt x="427" y="957"/>
                  </a:lnTo>
                  <a:close/>
                  <a:moveTo>
                    <a:pt x="380" y="961"/>
                  </a:moveTo>
                  <a:lnTo>
                    <a:pt x="378" y="961"/>
                  </a:lnTo>
                  <a:lnTo>
                    <a:pt x="380" y="951"/>
                  </a:lnTo>
                  <a:lnTo>
                    <a:pt x="380" y="961"/>
                  </a:lnTo>
                  <a:close/>
                  <a:moveTo>
                    <a:pt x="331" y="957"/>
                  </a:moveTo>
                  <a:lnTo>
                    <a:pt x="330" y="957"/>
                  </a:lnTo>
                  <a:lnTo>
                    <a:pt x="333" y="948"/>
                  </a:lnTo>
                  <a:lnTo>
                    <a:pt x="333" y="957"/>
                  </a:lnTo>
                  <a:lnTo>
                    <a:pt x="331" y="957"/>
                  </a:lnTo>
                  <a:close/>
                  <a:moveTo>
                    <a:pt x="286" y="946"/>
                  </a:moveTo>
                  <a:lnTo>
                    <a:pt x="284" y="945"/>
                  </a:lnTo>
                  <a:lnTo>
                    <a:pt x="288" y="937"/>
                  </a:lnTo>
                  <a:lnTo>
                    <a:pt x="286" y="946"/>
                  </a:lnTo>
                  <a:close/>
                  <a:moveTo>
                    <a:pt x="241" y="928"/>
                  </a:moveTo>
                  <a:lnTo>
                    <a:pt x="241" y="928"/>
                  </a:lnTo>
                  <a:lnTo>
                    <a:pt x="246" y="920"/>
                  </a:lnTo>
                  <a:lnTo>
                    <a:pt x="242" y="928"/>
                  </a:lnTo>
                  <a:lnTo>
                    <a:pt x="241" y="928"/>
                  </a:lnTo>
                  <a:close/>
                  <a:moveTo>
                    <a:pt x="200" y="904"/>
                  </a:moveTo>
                  <a:lnTo>
                    <a:pt x="200" y="903"/>
                  </a:lnTo>
                  <a:lnTo>
                    <a:pt x="206" y="896"/>
                  </a:lnTo>
                  <a:lnTo>
                    <a:pt x="201" y="904"/>
                  </a:lnTo>
                  <a:lnTo>
                    <a:pt x="200" y="904"/>
                  </a:lnTo>
                  <a:close/>
                  <a:moveTo>
                    <a:pt x="161" y="874"/>
                  </a:moveTo>
                  <a:lnTo>
                    <a:pt x="161" y="874"/>
                  </a:lnTo>
                  <a:lnTo>
                    <a:pt x="168" y="867"/>
                  </a:lnTo>
                  <a:lnTo>
                    <a:pt x="162" y="874"/>
                  </a:lnTo>
                  <a:lnTo>
                    <a:pt x="161" y="874"/>
                  </a:lnTo>
                  <a:close/>
                  <a:moveTo>
                    <a:pt x="126" y="839"/>
                  </a:moveTo>
                  <a:lnTo>
                    <a:pt x="126" y="838"/>
                  </a:lnTo>
                  <a:lnTo>
                    <a:pt x="133" y="832"/>
                  </a:lnTo>
                  <a:lnTo>
                    <a:pt x="126" y="839"/>
                  </a:lnTo>
                  <a:close/>
                  <a:moveTo>
                    <a:pt x="95" y="798"/>
                  </a:moveTo>
                  <a:lnTo>
                    <a:pt x="95" y="798"/>
                  </a:lnTo>
                  <a:lnTo>
                    <a:pt x="103" y="793"/>
                  </a:lnTo>
                  <a:lnTo>
                    <a:pt x="95" y="799"/>
                  </a:lnTo>
                  <a:lnTo>
                    <a:pt x="95" y="798"/>
                  </a:lnTo>
                  <a:close/>
                  <a:moveTo>
                    <a:pt x="67" y="753"/>
                  </a:moveTo>
                  <a:lnTo>
                    <a:pt x="67" y="753"/>
                  </a:lnTo>
                  <a:lnTo>
                    <a:pt x="76" y="750"/>
                  </a:lnTo>
                  <a:lnTo>
                    <a:pt x="67" y="754"/>
                  </a:lnTo>
                  <a:lnTo>
                    <a:pt x="67" y="753"/>
                  </a:lnTo>
                  <a:close/>
                  <a:moveTo>
                    <a:pt x="44" y="705"/>
                  </a:moveTo>
                  <a:lnTo>
                    <a:pt x="43" y="705"/>
                  </a:lnTo>
                  <a:lnTo>
                    <a:pt x="53" y="701"/>
                  </a:lnTo>
                  <a:lnTo>
                    <a:pt x="44" y="706"/>
                  </a:lnTo>
                  <a:lnTo>
                    <a:pt x="44" y="705"/>
                  </a:lnTo>
                  <a:close/>
                  <a:moveTo>
                    <a:pt x="25" y="653"/>
                  </a:moveTo>
                  <a:lnTo>
                    <a:pt x="25" y="653"/>
                  </a:lnTo>
                  <a:lnTo>
                    <a:pt x="35" y="651"/>
                  </a:lnTo>
                  <a:lnTo>
                    <a:pt x="25" y="653"/>
                  </a:lnTo>
                  <a:close/>
                  <a:moveTo>
                    <a:pt x="10" y="597"/>
                  </a:moveTo>
                  <a:lnTo>
                    <a:pt x="10" y="597"/>
                  </a:lnTo>
                  <a:lnTo>
                    <a:pt x="20" y="596"/>
                  </a:lnTo>
                  <a:lnTo>
                    <a:pt x="12" y="599"/>
                  </a:lnTo>
                  <a:lnTo>
                    <a:pt x="10" y="597"/>
                  </a:lnTo>
                  <a:close/>
                  <a:moveTo>
                    <a:pt x="2" y="541"/>
                  </a:moveTo>
                  <a:lnTo>
                    <a:pt x="2" y="540"/>
                  </a:lnTo>
                  <a:lnTo>
                    <a:pt x="12" y="540"/>
                  </a:lnTo>
                  <a:lnTo>
                    <a:pt x="2" y="541"/>
                  </a:lnTo>
                  <a:close/>
                  <a:moveTo>
                    <a:pt x="0" y="480"/>
                  </a:moveTo>
                  <a:lnTo>
                    <a:pt x="0" y="480"/>
                  </a:lnTo>
                  <a:lnTo>
                    <a:pt x="9" y="480"/>
                  </a:lnTo>
                  <a:lnTo>
                    <a:pt x="0" y="480"/>
                  </a:lnTo>
                  <a:close/>
                  <a:moveTo>
                    <a:pt x="2" y="421"/>
                  </a:moveTo>
                  <a:lnTo>
                    <a:pt x="2" y="420"/>
                  </a:lnTo>
                  <a:lnTo>
                    <a:pt x="12" y="421"/>
                  </a:lnTo>
                  <a:lnTo>
                    <a:pt x="2" y="421"/>
                  </a:lnTo>
                  <a:close/>
                  <a:moveTo>
                    <a:pt x="10" y="363"/>
                  </a:moveTo>
                  <a:lnTo>
                    <a:pt x="12" y="362"/>
                  </a:lnTo>
                  <a:lnTo>
                    <a:pt x="20" y="365"/>
                  </a:lnTo>
                  <a:lnTo>
                    <a:pt x="10" y="363"/>
                  </a:lnTo>
                  <a:close/>
                  <a:moveTo>
                    <a:pt x="25" y="308"/>
                  </a:moveTo>
                  <a:lnTo>
                    <a:pt x="25" y="308"/>
                  </a:lnTo>
                  <a:lnTo>
                    <a:pt x="35" y="310"/>
                  </a:lnTo>
                  <a:lnTo>
                    <a:pt x="25" y="308"/>
                  </a:lnTo>
                  <a:close/>
                  <a:moveTo>
                    <a:pt x="44" y="256"/>
                  </a:moveTo>
                  <a:lnTo>
                    <a:pt x="44" y="256"/>
                  </a:lnTo>
                  <a:lnTo>
                    <a:pt x="53" y="260"/>
                  </a:lnTo>
                  <a:lnTo>
                    <a:pt x="43" y="256"/>
                  </a:lnTo>
                  <a:lnTo>
                    <a:pt x="44" y="256"/>
                  </a:lnTo>
                  <a:close/>
                  <a:moveTo>
                    <a:pt x="67" y="208"/>
                  </a:moveTo>
                  <a:lnTo>
                    <a:pt x="67" y="206"/>
                  </a:lnTo>
                  <a:lnTo>
                    <a:pt x="76" y="212"/>
                  </a:lnTo>
                  <a:lnTo>
                    <a:pt x="67" y="208"/>
                  </a:lnTo>
                  <a:close/>
                  <a:moveTo>
                    <a:pt x="95" y="163"/>
                  </a:moveTo>
                  <a:lnTo>
                    <a:pt x="95" y="162"/>
                  </a:lnTo>
                  <a:lnTo>
                    <a:pt x="103" y="168"/>
                  </a:lnTo>
                  <a:lnTo>
                    <a:pt x="95" y="163"/>
                  </a:lnTo>
                  <a:close/>
                  <a:moveTo>
                    <a:pt x="126" y="123"/>
                  </a:moveTo>
                  <a:lnTo>
                    <a:pt x="126" y="122"/>
                  </a:lnTo>
                  <a:lnTo>
                    <a:pt x="133" y="129"/>
                  </a:lnTo>
                  <a:lnTo>
                    <a:pt x="126" y="123"/>
                  </a:lnTo>
                  <a:close/>
                  <a:moveTo>
                    <a:pt x="161" y="87"/>
                  </a:moveTo>
                  <a:lnTo>
                    <a:pt x="162" y="87"/>
                  </a:lnTo>
                  <a:lnTo>
                    <a:pt x="168" y="94"/>
                  </a:lnTo>
                  <a:lnTo>
                    <a:pt x="161" y="88"/>
                  </a:lnTo>
                  <a:lnTo>
                    <a:pt x="161" y="87"/>
                  </a:lnTo>
                  <a:close/>
                  <a:moveTo>
                    <a:pt x="200" y="57"/>
                  </a:moveTo>
                  <a:lnTo>
                    <a:pt x="201" y="57"/>
                  </a:lnTo>
                  <a:lnTo>
                    <a:pt x="206" y="65"/>
                  </a:lnTo>
                  <a:lnTo>
                    <a:pt x="200" y="58"/>
                  </a:lnTo>
                  <a:lnTo>
                    <a:pt x="200" y="57"/>
                  </a:lnTo>
                  <a:close/>
                  <a:moveTo>
                    <a:pt x="241" y="33"/>
                  </a:moveTo>
                  <a:lnTo>
                    <a:pt x="242" y="33"/>
                  </a:lnTo>
                  <a:lnTo>
                    <a:pt x="246" y="42"/>
                  </a:lnTo>
                  <a:lnTo>
                    <a:pt x="241" y="34"/>
                  </a:lnTo>
                  <a:lnTo>
                    <a:pt x="241" y="33"/>
                  </a:lnTo>
                  <a:close/>
                  <a:moveTo>
                    <a:pt x="286" y="16"/>
                  </a:moveTo>
                  <a:lnTo>
                    <a:pt x="286" y="15"/>
                  </a:lnTo>
                  <a:lnTo>
                    <a:pt x="288" y="24"/>
                  </a:lnTo>
                  <a:lnTo>
                    <a:pt x="284" y="16"/>
                  </a:lnTo>
                  <a:lnTo>
                    <a:pt x="286" y="16"/>
                  </a:lnTo>
                  <a:close/>
                  <a:moveTo>
                    <a:pt x="331" y="4"/>
                  </a:moveTo>
                  <a:lnTo>
                    <a:pt x="333" y="4"/>
                  </a:lnTo>
                  <a:lnTo>
                    <a:pt x="333" y="13"/>
                  </a:lnTo>
                  <a:lnTo>
                    <a:pt x="330" y="5"/>
                  </a:lnTo>
                  <a:lnTo>
                    <a:pt x="331" y="4"/>
                  </a:lnTo>
                  <a:close/>
                  <a:moveTo>
                    <a:pt x="380" y="0"/>
                  </a:moveTo>
                  <a:lnTo>
                    <a:pt x="380" y="0"/>
                  </a:lnTo>
                  <a:lnTo>
                    <a:pt x="380" y="10"/>
                  </a:lnTo>
                  <a:lnTo>
                    <a:pt x="378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9" name="Rectangle 8"/>
            <p:cNvSpPr>
              <a:spLocks noChangeArrowheads="1"/>
            </p:cNvSpPr>
            <p:nvPr/>
          </p:nvSpPr>
          <p:spPr bwMode="auto">
            <a:xfrm>
              <a:off x="1266" y="766"/>
              <a:ext cx="621" cy="104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33" name="Rectangle 9"/>
            <p:cNvSpPr>
              <a:spLocks noChangeArrowheads="1"/>
            </p:cNvSpPr>
            <p:nvPr/>
          </p:nvSpPr>
          <p:spPr bwMode="auto">
            <a:xfrm>
              <a:off x="1694" y="1264"/>
              <a:ext cx="712" cy="54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34" name="Freeform 10"/>
            <p:cNvSpPr>
              <a:spLocks/>
            </p:cNvSpPr>
            <p:nvPr/>
          </p:nvSpPr>
          <p:spPr bwMode="auto">
            <a:xfrm>
              <a:off x="739" y="1261"/>
              <a:ext cx="821" cy="790"/>
            </a:xfrm>
            <a:custGeom>
              <a:avLst/>
              <a:gdLst>
                <a:gd name="T0" fmla="*/ 0 w 821"/>
                <a:gd name="T1" fmla="*/ 790 h 790"/>
                <a:gd name="T2" fmla="*/ 0 w 821"/>
                <a:gd name="T3" fmla="*/ 0 h 790"/>
                <a:gd name="T4" fmla="*/ 820 w 821"/>
                <a:gd name="T5" fmla="*/ 0 h 790"/>
                <a:gd name="T6" fmla="*/ 821 w 821"/>
                <a:gd name="T7" fmla="*/ 789 h 790"/>
                <a:gd name="T8" fmla="*/ 0 w 821"/>
                <a:gd name="T9" fmla="*/ 790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1"/>
                <a:gd name="T16" fmla="*/ 0 h 790"/>
                <a:gd name="T17" fmla="*/ 821 w 821"/>
                <a:gd name="T18" fmla="*/ 790 h 7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1" h="790">
                  <a:moveTo>
                    <a:pt x="0" y="790"/>
                  </a:moveTo>
                  <a:lnTo>
                    <a:pt x="0" y="0"/>
                  </a:lnTo>
                  <a:lnTo>
                    <a:pt x="820" y="0"/>
                  </a:lnTo>
                  <a:lnTo>
                    <a:pt x="821" y="789"/>
                  </a:lnTo>
                  <a:lnTo>
                    <a:pt x="0" y="79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5" name="Rectangle 11"/>
            <p:cNvSpPr>
              <a:spLocks noChangeArrowheads="1"/>
            </p:cNvSpPr>
            <p:nvPr/>
          </p:nvSpPr>
          <p:spPr bwMode="auto">
            <a:xfrm>
              <a:off x="1130" y="779"/>
              <a:ext cx="757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36" name="Rectangle 12"/>
            <p:cNvSpPr>
              <a:spLocks noChangeArrowheads="1"/>
            </p:cNvSpPr>
            <p:nvPr/>
          </p:nvSpPr>
          <p:spPr bwMode="auto">
            <a:xfrm>
              <a:off x="2248" y="1258"/>
              <a:ext cx="20" cy="225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37" name="Rectangle 13"/>
            <p:cNvSpPr>
              <a:spLocks noChangeArrowheads="1"/>
            </p:cNvSpPr>
            <p:nvPr/>
          </p:nvSpPr>
          <p:spPr bwMode="auto">
            <a:xfrm>
              <a:off x="746" y="1258"/>
              <a:ext cx="19" cy="179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38" name="Freeform 14"/>
            <p:cNvSpPr>
              <a:spLocks/>
            </p:cNvSpPr>
            <p:nvPr/>
          </p:nvSpPr>
          <p:spPr bwMode="auto">
            <a:xfrm>
              <a:off x="734" y="1340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7 w 49"/>
                <a:gd name="T3" fmla="*/ 4 h 50"/>
                <a:gd name="T4" fmla="*/ 46 w 49"/>
                <a:gd name="T5" fmla="*/ 13 h 50"/>
                <a:gd name="T6" fmla="*/ 49 w 49"/>
                <a:gd name="T7" fmla="*/ 26 h 50"/>
                <a:gd name="T8" fmla="*/ 46 w 49"/>
                <a:gd name="T9" fmla="*/ 38 h 50"/>
                <a:gd name="T10" fmla="*/ 37 w 49"/>
                <a:gd name="T11" fmla="*/ 46 h 50"/>
                <a:gd name="T12" fmla="*/ 24 w 49"/>
                <a:gd name="T13" fmla="*/ 50 h 50"/>
                <a:gd name="T14" fmla="*/ 12 w 49"/>
                <a:gd name="T15" fmla="*/ 46 h 50"/>
                <a:gd name="T16" fmla="*/ 3 w 49"/>
                <a:gd name="T17" fmla="*/ 38 h 50"/>
                <a:gd name="T18" fmla="*/ 0 w 49"/>
                <a:gd name="T19" fmla="*/ 26 h 50"/>
                <a:gd name="T20" fmla="*/ 3 w 49"/>
                <a:gd name="T21" fmla="*/ 13 h 50"/>
                <a:gd name="T22" fmla="*/ 12 w 49"/>
                <a:gd name="T23" fmla="*/ 4 h 50"/>
                <a:gd name="T24" fmla="*/ 24 w 49"/>
                <a:gd name="T25" fmla="*/ 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50"/>
                <a:gd name="T41" fmla="*/ 49 w 49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50">
                  <a:moveTo>
                    <a:pt x="24" y="0"/>
                  </a:moveTo>
                  <a:lnTo>
                    <a:pt x="37" y="4"/>
                  </a:lnTo>
                  <a:lnTo>
                    <a:pt x="46" y="13"/>
                  </a:lnTo>
                  <a:lnTo>
                    <a:pt x="49" y="26"/>
                  </a:lnTo>
                  <a:lnTo>
                    <a:pt x="46" y="38"/>
                  </a:lnTo>
                  <a:lnTo>
                    <a:pt x="37" y="46"/>
                  </a:lnTo>
                  <a:lnTo>
                    <a:pt x="24" y="50"/>
                  </a:lnTo>
                  <a:lnTo>
                    <a:pt x="12" y="46"/>
                  </a:lnTo>
                  <a:lnTo>
                    <a:pt x="3" y="38"/>
                  </a:lnTo>
                  <a:lnTo>
                    <a:pt x="0" y="26"/>
                  </a:lnTo>
                  <a:lnTo>
                    <a:pt x="3" y="13"/>
                  </a:lnTo>
                  <a:lnTo>
                    <a:pt x="12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9" name="Freeform 15"/>
            <p:cNvSpPr>
              <a:spLocks/>
            </p:cNvSpPr>
            <p:nvPr/>
          </p:nvSpPr>
          <p:spPr bwMode="auto">
            <a:xfrm>
              <a:off x="734" y="1340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7 w 49"/>
                <a:gd name="T3" fmla="*/ 4 h 50"/>
                <a:gd name="T4" fmla="*/ 46 w 49"/>
                <a:gd name="T5" fmla="*/ 13 h 50"/>
                <a:gd name="T6" fmla="*/ 49 w 49"/>
                <a:gd name="T7" fmla="*/ 26 h 50"/>
                <a:gd name="T8" fmla="*/ 46 w 49"/>
                <a:gd name="T9" fmla="*/ 38 h 50"/>
                <a:gd name="T10" fmla="*/ 37 w 49"/>
                <a:gd name="T11" fmla="*/ 46 h 50"/>
                <a:gd name="T12" fmla="*/ 24 w 49"/>
                <a:gd name="T13" fmla="*/ 50 h 50"/>
                <a:gd name="T14" fmla="*/ 12 w 49"/>
                <a:gd name="T15" fmla="*/ 46 h 50"/>
                <a:gd name="T16" fmla="*/ 3 w 49"/>
                <a:gd name="T17" fmla="*/ 38 h 50"/>
                <a:gd name="T18" fmla="*/ 0 w 49"/>
                <a:gd name="T19" fmla="*/ 26 h 50"/>
                <a:gd name="T20" fmla="*/ 3 w 49"/>
                <a:gd name="T21" fmla="*/ 13 h 50"/>
                <a:gd name="T22" fmla="*/ 12 w 49"/>
                <a:gd name="T23" fmla="*/ 4 h 50"/>
                <a:gd name="T24" fmla="*/ 24 w 49"/>
                <a:gd name="T25" fmla="*/ 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50"/>
                <a:gd name="T41" fmla="*/ 49 w 49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50">
                  <a:moveTo>
                    <a:pt x="24" y="0"/>
                  </a:moveTo>
                  <a:lnTo>
                    <a:pt x="37" y="4"/>
                  </a:lnTo>
                  <a:lnTo>
                    <a:pt x="46" y="13"/>
                  </a:lnTo>
                  <a:lnTo>
                    <a:pt x="49" y="26"/>
                  </a:lnTo>
                  <a:lnTo>
                    <a:pt x="46" y="38"/>
                  </a:lnTo>
                  <a:lnTo>
                    <a:pt x="37" y="46"/>
                  </a:lnTo>
                  <a:lnTo>
                    <a:pt x="24" y="50"/>
                  </a:lnTo>
                  <a:lnTo>
                    <a:pt x="12" y="46"/>
                  </a:lnTo>
                  <a:lnTo>
                    <a:pt x="3" y="38"/>
                  </a:lnTo>
                  <a:lnTo>
                    <a:pt x="0" y="26"/>
                  </a:lnTo>
                  <a:lnTo>
                    <a:pt x="3" y="13"/>
                  </a:lnTo>
                  <a:lnTo>
                    <a:pt x="12" y="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40" name="Rectangle 16"/>
            <p:cNvSpPr>
              <a:spLocks noChangeArrowheads="1"/>
            </p:cNvSpPr>
            <p:nvPr/>
          </p:nvSpPr>
          <p:spPr bwMode="auto">
            <a:xfrm>
              <a:off x="553" y="1219"/>
              <a:ext cx="170" cy="30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41" name="Rectangle 17"/>
            <p:cNvSpPr>
              <a:spLocks noChangeArrowheads="1"/>
            </p:cNvSpPr>
            <p:nvPr/>
          </p:nvSpPr>
          <p:spPr bwMode="auto">
            <a:xfrm>
              <a:off x="789" y="1220"/>
              <a:ext cx="170" cy="30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42" name="Freeform 18"/>
            <p:cNvSpPr>
              <a:spLocks noEditPoints="1"/>
            </p:cNvSpPr>
            <p:nvPr/>
          </p:nvSpPr>
          <p:spPr bwMode="auto">
            <a:xfrm>
              <a:off x="746" y="3047"/>
              <a:ext cx="76" cy="141"/>
            </a:xfrm>
            <a:custGeom>
              <a:avLst/>
              <a:gdLst>
                <a:gd name="T0" fmla="*/ 63 w 76"/>
                <a:gd name="T1" fmla="*/ 141 h 141"/>
                <a:gd name="T2" fmla="*/ 76 w 76"/>
                <a:gd name="T3" fmla="*/ 128 h 141"/>
                <a:gd name="T4" fmla="*/ 55 w 76"/>
                <a:gd name="T5" fmla="*/ 105 h 141"/>
                <a:gd name="T6" fmla="*/ 42 w 76"/>
                <a:gd name="T7" fmla="*/ 118 h 141"/>
                <a:gd name="T8" fmla="*/ 63 w 76"/>
                <a:gd name="T9" fmla="*/ 141 h 141"/>
                <a:gd name="T10" fmla="*/ 41 w 76"/>
                <a:gd name="T11" fmla="*/ 117 h 141"/>
                <a:gd name="T12" fmla="*/ 57 w 76"/>
                <a:gd name="T13" fmla="*/ 108 h 141"/>
                <a:gd name="T14" fmla="*/ 40 w 76"/>
                <a:gd name="T15" fmla="*/ 82 h 141"/>
                <a:gd name="T16" fmla="*/ 24 w 76"/>
                <a:gd name="T17" fmla="*/ 93 h 141"/>
                <a:gd name="T18" fmla="*/ 41 w 76"/>
                <a:gd name="T19" fmla="*/ 117 h 141"/>
                <a:gd name="T20" fmla="*/ 23 w 76"/>
                <a:gd name="T21" fmla="*/ 92 h 141"/>
                <a:gd name="T22" fmla="*/ 41 w 76"/>
                <a:gd name="T23" fmla="*/ 83 h 141"/>
                <a:gd name="T24" fmla="*/ 29 w 76"/>
                <a:gd name="T25" fmla="*/ 56 h 141"/>
                <a:gd name="T26" fmla="*/ 11 w 76"/>
                <a:gd name="T27" fmla="*/ 64 h 141"/>
                <a:gd name="T28" fmla="*/ 23 w 76"/>
                <a:gd name="T29" fmla="*/ 92 h 141"/>
                <a:gd name="T30" fmla="*/ 11 w 76"/>
                <a:gd name="T31" fmla="*/ 63 h 141"/>
                <a:gd name="T32" fmla="*/ 29 w 76"/>
                <a:gd name="T33" fmla="*/ 58 h 141"/>
                <a:gd name="T34" fmla="*/ 22 w 76"/>
                <a:gd name="T35" fmla="*/ 28 h 141"/>
                <a:gd name="T36" fmla="*/ 3 w 76"/>
                <a:gd name="T37" fmla="*/ 33 h 141"/>
                <a:gd name="T38" fmla="*/ 11 w 76"/>
                <a:gd name="T39" fmla="*/ 63 h 141"/>
                <a:gd name="T40" fmla="*/ 2 w 76"/>
                <a:gd name="T41" fmla="*/ 32 h 141"/>
                <a:gd name="T42" fmla="*/ 22 w 76"/>
                <a:gd name="T43" fmla="*/ 30 h 141"/>
                <a:gd name="T44" fmla="*/ 19 w 76"/>
                <a:gd name="T45" fmla="*/ 0 h 141"/>
                <a:gd name="T46" fmla="*/ 0 w 76"/>
                <a:gd name="T47" fmla="*/ 1 h 141"/>
                <a:gd name="T48" fmla="*/ 2 w 76"/>
                <a:gd name="T49" fmla="*/ 32 h 141"/>
                <a:gd name="T50" fmla="*/ 41 w 76"/>
                <a:gd name="T51" fmla="*/ 118 h 141"/>
                <a:gd name="T52" fmla="*/ 41 w 76"/>
                <a:gd name="T53" fmla="*/ 117 h 141"/>
                <a:gd name="T54" fmla="*/ 49 w 76"/>
                <a:gd name="T55" fmla="*/ 112 h 141"/>
                <a:gd name="T56" fmla="*/ 42 w 76"/>
                <a:gd name="T57" fmla="*/ 118 h 141"/>
                <a:gd name="T58" fmla="*/ 41 w 76"/>
                <a:gd name="T59" fmla="*/ 118 h 141"/>
                <a:gd name="T60" fmla="*/ 24 w 76"/>
                <a:gd name="T61" fmla="*/ 92 h 141"/>
                <a:gd name="T62" fmla="*/ 23 w 76"/>
                <a:gd name="T63" fmla="*/ 92 h 141"/>
                <a:gd name="T64" fmla="*/ 32 w 76"/>
                <a:gd name="T65" fmla="*/ 87 h 141"/>
                <a:gd name="T66" fmla="*/ 24 w 76"/>
                <a:gd name="T67" fmla="*/ 93 h 141"/>
                <a:gd name="T68" fmla="*/ 24 w 76"/>
                <a:gd name="T69" fmla="*/ 92 h 141"/>
                <a:gd name="T70" fmla="*/ 11 w 76"/>
                <a:gd name="T71" fmla="*/ 63 h 141"/>
                <a:gd name="T72" fmla="*/ 11 w 76"/>
                <a:gd name="T73" fmla="*/ 63 h 141"/>
                <a:gd name="T74" fmla="*/ 20 w 76"/>
                <a:gd name="T75" fmla="*/ 60 h 141"/>
                <a:gd name="T76" fmla="*/ 11 w 76"/>
                <a:gd name="T77" fmla="*/ 64 h 141"/>
                <a:gd name="T78" fmla="*/ 11 w 76"/>
                <a:gd name="T79" fmla="*/ 63 h 141"/>
                <a:gd name="T80" fmla="*/ 2 w 76"/>
                <a:gd name="T81" fmla="*/ 33 h 141"/>
                <a:gd name="T82" fmla="*/ 2 w 76"/>
                <a:gd name="T83" fmla="*/ 32 h 141"/>
                <a:gd name="T84" fmla="*/ 12 w 76"/>
                <a:gd name="T85" fmla="*/ 30 h 141"/>
                <a:gd name="T86" fmla="*/ 3 w 76"/>
                <a:gd name="T87" fmla="*/ 33 h 141"/>
                <a:gd name="T88" fmla="*/ 2 w 76"/>
                <a:gd name="T89" fmla="*/ 33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6"/>
                <a:gd name="T136" fmla="*/ 0 h 141"/>
                <a:gd name="T137" fmla="*/ 76 w 76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6" h="141">
                  <a:moveTo>
                    <a:pt x="63" y="141"/>
                  </a:moveTo>
                  <a:lnTo>
                    <a:pt x="76" y="128"/>
                  </a:lnTo>
                  <a:lnTo>
                    <a:pt x="55" y="105"/>
                  </a:lnTo>
                  <a:lnTo>
                    <a:pt x="42" y="118"/>
                  </a:lnTo>
                  <a:lnTo>
                    <a:pt x="63" y="141"/>
                  </a:lnTo>
                  <a:close/>
                  <a:moveTo>
                    <a:pt x="41" y="117"/>
                  </a:moveTo>
                  <a:lnTo>
                    <a:pt x="57" y="108"/>
                  </a:lnTo>
                  <a:lnTo>
                    <a:pt x="40" y="82"/>
                  </a:lnTo>
                  <a:lnTo>
                    <a:pt x="24" y="93"/>
                  </a:lnTo>
                  <a:lnTo>
                    <a:pt x="41" y="117"/>
                  </a:lnTo>
                  <a:close/>
                  <a:moveTo>
                    <a:pt x="23" y="92"/>
                  </a:moveTo>
                  <a:lnTo>
                    <a:pt x="41" y="83"/>
                  </a:lnTo>
                  <a:lnTo>
                    <a:pt x="29" y="56"/>
                  </a:lnTo>
                  <a:lnTo>
                    <a:pt x="11" y="64"/>
                  </a:lnTo>
                  <a:lnTo>
                    <a:pt x="23" y="92"/>
                  </a:lnTo>
                  <a:close/>
                  <a:moveTo>
                    <a:pt x="11" y="63"/>
                  </a:moveTo>
                  <a:lnTo>
                    <a:pt x="29" y="58"/>
                  </a:lnTo>
                  <a:lnTo>
                    <a:pt x="22" y="28"/>
                  </a:lnTo>
                  <a:lnTo>
                    <a:pt x="3" y="33"/>
                  </a:lnTo>
                  <a:lnTo>
                    <a:pt x="11" y="63"/>
                  </a:lnTo>
                  <a:close/>
                  <a:moveTo>
                    <a:pt x="2" y="32"/>
                  </a:moveTo>
                  <a:lnTo>
                    <a:pt x="22" y="30"/>
                  </a:lnTo>
                  <a:lnTo>
                    <a:pt x="19" y="0"/>
                  </a:lnTo>
                  <a:lnTo>
                    <a:pt x="0" y="1"/>
                  </a:lnTo>
                  <a:lnTo>
                    <a:pt x="2" y="32"/>
                  </a:lnTo>
                  <a:close/>
                  <a:moveTo>
                    <a:pt x="41" y="118"/>
                  </a:moveTo>
                  <a:lnTo>
                    <a:pt x="41" y="117"/>
                  </a:lnTo>
                  <a:lnTo>
                    <a:pt x="49" y="112"/>
                  </a:lnTo>
                  <a:lnTo>
                    <a:pt x="42" y="118"/>
                  </a:lnTo>
                  <a:lnTo>
                    <a:pt x="41" y="118"/>
                  </a:lnTo>
                  <a:close/>
                  <a:moveTo>
                    <a:pt x="24" y="92"/>
                  </a:moveTo>
                  <a:lnTo>
                    <a:pt x="23" y="92"/>
                  </a:lnTo>
                  <a:lnTo>
                    <a:pt x="32" y="87"/>
                  </a:lnTo>
                  <a:lnTo>
                    <a:pt x="24" y="93"/>
                  </a:lnTo>
                  <a:lnTo>
                    <a:pt x="24" y="92"/>
                  </a:lnTo>
                  <a:close/>
                  <a:moveTo>
                    <a:pt x="11" y="63"/>
                  </a:moveTo>
                  <a:lnTo>
                    <a:pt x="11" y="63"/>
                  </a:lnTo>
                  <a:lnTo>
                    <a:pt x="20" y="60"/>
                  </a:lnTo>
                  <a:lnTo>
                    <a:pt x="11" y="64"/>
                  </a:lnTo>
                  <a:lnTo>
                    <a:pt x="11" y="63"/>
                  </a:lnTo>
                  <a:close/>
                  <a:moveTo>
                    <a:pt x="2" y="33"/>
                  </a:moveTo>
                  <a:lnTo>
                    <a:pt x="2" y="32"/>
                  </a:lnTo>
                  <a:lnTo>
                    <a:pt x="12" y="30"/>
                  </a:lnTo>
                  <a:lnTo>
                    <a:pt x="3" y="33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3" name="Freeform 19"/>
            <p:cNvSpPr>
              <a:spLocks/>
            </p:cNvSpPr>
            <p:nvPr/>
          </p:nvSpPr>
          <p:spPr bwMode="auto">
            <a:xfrm>
              <a:off x="807" y="3171"/>
              <a:ext cx="768" cy="686"/>
            </a:xfrm>
            <a:custGeom>
              <a:avLst/>
              <a:gdLst>
                <a:gd name="T0" fmla="*/ 12 w 768"/>
                <a:gd name="T1" fmla="*/ 0 h 686"/>
                <a:gd name="T2" fmla="*/ 0 w 768"/>
                <a:gd name="T3" fmla="*/ 15 h 686"/>
                <a:gd name="T4" fmla="*/ 756 w 768"/>
                <a:gd name="T5" fmla="*/ 686 h 686"/>
                <a:gd name="T6" fmla="*/ 768 w 768"/>
                <a:gd name="T7" fmla="*/ 672 h 686"/>
                <a:gd name="T8" fmla="*/ 12 w 768"/>
                <a:gd name="T9" fmla="*/ 0 h 6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686"/>
                <a:gd name="T17" fmla="*/ 768 w 768"/>
                <a:gd name="T18" fmla="*/ 686 h 6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686">
                  <a:moveTo>
                    <a:pt x="12" y="0"/>
                  </a:moveTo>
                  <a:lnTo>
                    <a:pt x="0" y="15"/>
                  </a:lnTo>
                  <a:lnTo>
                    <a:pt x="756" y="686"/>
                  </a:lnTo>
                  <a:lnTo>
                    <a:pt x="768" y="67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4" name="Freeform 20"/>
            <p:cNvSpPr>
              <a:spLocks noEditPoints="1"/>
            </p:cNvSpPr>
            <p:nvPr/>
          </p:nvSpPr>
          <p:spPr bwMode="auto">
            <a:xfrm>
              <a:off x="1441" y="3833"/>
              <a:ext cx="257" cy="258"/>
            </a:xfrm>
            <a:custGeom>
              <a:avLst/>
              <a:gdLst>
                <a:gd name="T0" fmla="*/ 129 w 257"/>
                <a:gd name="T1" fmla="*/ 0 h 258"/>
                <a:gd name="T2" fmla="*/ 158 w 257"/>
                <a:gd name="T3" fmla="*/ 3 h 258"/>
                <a:gd name="T4" fmla="*/ 186 w 257"/>
                <a:gd name="T5" fmla="*/ 14 h 258"/>
                <a:gd name="T6" fmla="*/ 209 w 257"/>
                <a:gd name="T7" fmla="*/ 29 h 258"/>
                <a:gd name="T8" fmla="*/ 229 w 257"/>
                <a:gd name="T9" fmla="*/ 49 h 258"/>
                <a:gd name="T10" fmla="*/ 244 w 257"/>
                <a:gd name="T11" fmla="*/ 74 h 258"/>
                <a:gd name="T12" fmla="*/ 253 w 257"/>
                <a:gd name="T13" fmla="*/ 101 h 258"/>
                <a:gd name="T14" fmla="*/ 257 w 257"/>
                <a:gd name="T15" fmla="*/ 130 h 258"/>
                <a:gd name="T16" fmla="*/ 253 w 257"/>
                <a:gd name="T17" fmla="*/ 159 h 258"/>
                <a:gd name="T18" fmla="*/ 244 w 257"/>
                <a:gd name="T19" fmla="*/ 187 h 258"/>
                <a:gd name="T20" fmla="*/ 228 w 257"/>
                <a:gd name="T21" fmla="*/ 210 h 258"/>
                <a:gd name="T22" fmla="*/ 208 w 257"/>
                <a:gd name="T23" fmla="*/ 230 h 258"/>
                <a:gd name="T24" fmla="*/ 183 w 257"/>
                <a:gd name="T25" fmla="*/ 245 h 258"/>
                <a:gd name="T26" fmla="*/ 157 w 257"/>
                <a:gd name="T27" fmla="*/ 255 h 258"/>
                <a:gd name="T28" fmla="*/ 127 w 257"/>
                <a:gd name="T29" fmla="*/ 258 h 258"/>
                <a:gd name="T30" fmla="*/ 98 w 257"/>
                <a:gd name="T31" fmla="*/ 255 h 258"/>
                <a:gd name="T32" fmla="*/ 71 w 257"/>
                <a:gd name="T33" fmla="*/ 244 h 258"/>
                <a:gd name="T34" fmla="*/ 47 w 257"/>
                <a:gd name="T35" fmla="*/ 229 h 258"/>
                <a:gd name="T36" fmla="*/ 28 w 257"/>
                <a:gd name="T37" fmla="*/ 209 h 258"/>
                <a:gd name="T38" fmla="*/ 12 w 257"/>
                <a:gd name="T39" fmla="*/ 185 h 258"/>
                <a:gd name="T40" fmla="*/ 2 w 257"/>
                <a:gd name="T41" fmla="*/ 158 h 258"/>
                <a:gd name="T42" fmla="*/ 0 w 257"/>
                <a:gd name="T43" fmla="*/ 128 h 258"/>
                <a:gd name="T44" fmla="*/ 4 w 257"/>
                <a:gd name="T45" fmla="*/ 99 h 258"/>
                <a:gd name="T46" fmla="*/ 13 w 257"/>
                <a:gd name="T47" fmla="*/ 71 h 258"/>
                <a:gd name="T48" fmla="*/ 29 w 257"/>
                <a:gd name="T49" fmla="*/ 48 h 258"/>
                <a:gd name="T50" fmla="*/ 48 w 257"/>
                <a:gd name="T51" fmla="*/ 28 h 258"/>
                <a:gd name="T52" fmla="*/ 72 w 257"/>
                <a:gd name="T53" fmla="*/ 13 h 258"/>
                <a:gd name="T54" fmla="*/ 100 w 257"/>
                <a:gd name="T55" fmla="*/ 3 h 258"/>
                <a:gd name="T56" fmla="*/ 128 w 257"/>
                <a:gd name="T57" fmla="*/ 0 h 258"/>
                <a:gd name="T58" fmla="*/ 158 w 257"/>
                <a:gd name="T59" fmla="*/ 3 h 258"/>
                <a:gd name="T60" fmla="*/ 185 w 257"/>
                <a:gd name="T61" fmla="*/ 13 h 258"/>
                <a:gd name="T62" fmla="*/ 209 w 257"/>
                <a:gd name="T63" fmla="*/ 29 h 258"/>
                <a:gd name="T64" fmla="*/ 228 w 257"/>
                <a:gd name="T65" fmla="*/ 48 h 258"/>
                <a:gd name="T66" fmla="*/ 244 w 257"/>
                <a:gd name="T67" fmla="*/ 72 h 258"/>
                <a:gd name="T68" fmla="*/ 253 w 257"/>
                <a:gd name="T69" fmla="*/ 100 h 258"/>
                <a:gd name="T70" fmla="*/ 257 w 257"/>
                <a:gd name="T71" fmla="*/ 129 h 258"/>
                <a:gd name="T72" fmla="*/ 253 w 257"/>
                <a:gd name="T73" fmla="*/ 158 h 258"/>
                <a:gd name="T74" fmla="*/ 244 w 257"/>
                <a:gd name="T75" fmla="*/ 186 h 258"/>
                <a:gd name="T76" fmla="*/ 228 w 257"/>
                <a:gd name="T77" fmla="*/ 210 h 258"/>
                <a:gd name="T78" fmla="*/ 209 w 257"/>
                <a:gd name="T79" fmla="*/ 229 h 258"/>
                <a:gd name="T80" fmla="*/ 185 w 257"/>
                <a:gd name="T81" fmla="*/ 245 h 258"/>
                <a:gd name="T82" fmla="*/ 158 w 257"/>
                <a:gd name="T83" fmla="*/ 255 h 258"/>
                <a:gd name="T84" fmla="*/ 128 w 257"/>
                <a:gd name="T85" fmla="*/ 258 h 258"/>
                <a:gd name="T86" fmla="*/ 99 w 257"/>
                <a:gd name="T87" fmla="*/ 255 h 258"/>
                <a:gd name="T88" fmla="*/ 71 w 257"/>
                <a:gd name="T89" fmla="*/ 245 h 258"/>
                <a:gd name="T90" fmla="*/ 48 w 257"/>
                <a:gd name="T91" fmla="*/ 229 h 258"/>
                <a:gd name="T92" fmla="*/ 28 w 257"/>
                <a:gd name="T93" fmla="*/ 210 h 258"/>
                <a:gd name="T94" fmla="*/ 12 w 257"/>
                <a:gd name="T95" fmla="*/ 186 h 258"/>
                <a:gd name="T96" fmla="*/ 2 w 257"/>
                <a:gd name="T97" fmla="*/ 158 h 258"/>
                <a:gd name="T98" fmla="*/ 0 w 257"/>
                <a:gd name="T99" fmla="*/ 129 h 258"/>
                <a:gd name="T100" fmla="*/ 2 w 257"/>
                <a:gd name="T101" fmla="*/ 100 h 258"/>
                <a:gd name="T102" fmla="*/ 12 w 257"/>
                <a:gd name="T103" fmla="*/ 72 h 258"/>
                <a:gd name="T104" fmla="*/ 28 w 257"/>
                <a:gd name="T105" fmla="*/ 48 h 258"/>
                <a:gd name="T106" fmla="*/ 48 w 257"/>
                <a:gd name="T107" fmla="*/ 29 h 258"/>
                <a:gd name="T108" fmla="*/ 71 w 257"/>
                <a:gd name="T109" fmla="*/ 13 h 258"/>
                <a:gd name="T110" fmla="*/ 99 w 257"/>
                <a:gd name="T111" fmla="*/ 3 h 258"/>
                <a:gd name="T112" fmla="*/ 128 w 257"/>
                <a:gd name="T113" fmla="*/ 0 h 2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7"/>
                <a:gd name="T172" fmla="*/ 0 h 258"/>
                <a:gd name="T173" fmla="*/ 257 w 257"/>
                <a:gd name="T174" fmla="*/ 258 h 2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7" h="258">
                  <a:moveTo>
                    <a:pt x="129" y="0"/>
                  </a:moveTo>
                  <a:lnTo>
                    <a:pt x="127" y="19"/>
                  </a:lnTo>
                  <a:lnTo>
                    <a:pt x="154" y="23"/>
                  </a:lnTo>
                  <a:lnTo>
                    <a:pt x="157" y="3"/>
                  </a:lnTo>
                  <a:lnTo>
                    <a:pt x="129" y="0"/>
                  </a:lnTo>
                  <a:close/>
                  <a:moveTo>
                    <a:pt x="158" y="3"/>
                  </a:moveTo>
                  <a:lnTo>
                    <a:pt x="152" y="23"/>
                  </a:lnTo>
                  <a:lnTo>
                    <a:pt x="177" y="31"/>
                  </a:lnTo>
                  <a:lnTo>
                    <a:pt x="183" y="13"/>
                  </a:lnTo>
                  <a:lnTo>
                    <a:pt x="158" y="3"/>
                  </a:lnTo>
                  <a:close/>
                  <a:moveTo>
                    <a:pt x="186" y="14"/>
                  </a:moveTo>
                  <a:lnTo>
                    <a:pt x="175" y="30"/>
                  </a:lnTo>
                  <a:lnTo>
                    <a:pt x="198" y="45"/>
                  </a:lnTo>
                  <a:lnTo>
                    <a:pt x="208" y="28"/>
                  </a:lnTo>
                  <a:lnTo>
                    <a:pt x="186" y="14"/>
                  </a:lnTo>
                  <a:close/>
                  <a:moveTo>
                    <a:pt x="209" y="29"/>
                  </a:moveTo>
                  <a:lnTo>
                    <a:pt x="195" y="43"/>
                  </a:lnTo>
                  <a:lnTo>
                    <a:pt x="214" y="61"/>
                  </a:lnTo>
                  <a:lnTo>
                    <a:pt x="228" y="48"/>
                  </a:lnTo>
                  <a:lnTo>
                    <a:pt x="209" y="29"/>
                  </a:lnTo>
                  <a:close/>
                  <a:moveTo>
                    <a:pt x="229" y="49"/>
                  </a:moveTo>
                  <a:lnTo>
                    <a:pt x="212" y="60"/>
                  </a:lnTo>
                  <a:lnTo>
                    <a:pt x="227" y="82"/>
                  </a:lnTo>
                  <a:lnTo>
                    <a:pt x="244" y="71"/>
                  </a:lnTo>
                  <a:lnTo>
                    <a:pt x="229" y="49"/>
                  </a:lnTo>
                  <a:close/>
                  <a:moveTo>
                    <a:pt x="244" y="74"/>
                  </a:moveTo>
                  <a:lnTo>
                    <a:pt x="226" y="80"/>
                  </a:lnTo>
                  <a:lnTo>
                    <a:pt x="235" y="105"/>
                  </a:lnTo>
                  <a:lnTo>
                    <a:pt x="253" y="99"/>
                  </a:lnTo>
                  <a:lnTo>
                    <a:pt x="244" y="74"/>
                  </a:lnTo>
                  <a:close/>
                  <a:moveTo>
                    <a:pt x="253" y="101"/>
                  </a:moveTo>
                  <a:lnTo>
                    <a:pt x="234" y="102"/>
                  </a:lnTo>
                  <a:lnTo>
                    <a:pt x="238" y="130"/>
                  </a:lnTo>
                  <a:lnTo>
                    <a:pt x="257" y="128"/>
                  </a:lnTo>
                  <a:lnTo>
                    <a:pt x="253" y="101"/>
                  </a:lnTo>
                  <a:close/>
                  <a:moveTo>
                    <a:pt x="257" y="130"/>
                  </a:moveTo>
                  <a:lnTo>
                    <a:pt x="238" y="128"/>
                  </a:lnTo>
                  <a:lnTo>
                    <a:pt x="234" y="156"/>
                  </a:lnTo>
                  <a:lnTo>
                    <a:pt x="253" y="158"/>
                  </a:lnTo>
                  <a:lnTo>
                    <a:pt x="257" y="130"/>
                  </a:lnTo>
                  <a:close/>
                  <a:moveTo>
                    <a:pt x="253" y="159"/>
                  </a:moveTo>
                  <a:lnTo>
                    <a:pt x="235" y="153"/>
                  </a:lnTo>
                  <a:lnTo>
                    <a:pt x="226" y="179"/>
                  </a:lnTo>
                  <a:lnTo>
                    <a:pt x="244" y="185"/>
                  </a:lnTo>
                  <a:lnTo>
                    <a:pt x="253" y="159"/>
                  </a:lnTo>
                  <a:close/>
                  <a:moveTo>
                    <a:pt x="244" y="187"/>
                  </a:moveTo>
                  <a:lnTo>
                    <a:pt x="227" y="176"/>
                  </a:lnTo>
                  <a:lnTo>
                    <a:pt x="212" y="198"/>
                  </a:lnTo>
                  <a:lnTo>
                    <a:pt x="229" y="209"/>
                  </a:lnTo>
                  <a:lnTo>
                    <a:pt x="244" y="187"/>
                  </a:lnTo>
                  <a:close/>
                  <a:moveTo>
                    <a:pt x="228" y="210"/>
                  </a:moveTo>
                  <a:lnTo>
                    <a:pt x="214" y="197"/>
                  </a:lnTo>
                  <a:lnTo>
                    <a:pt x="195" y="215"/>
                  </a:lnTo>
                  <a:lnTo>
                    <a:pt x="209" y="229"/>
                  </a:lnTo>
                  <a:lnTo>
                    <a:pt x="228" y="210"/>
                  </a:lnTo>
                  <a:close/>
                  <a:moveTo>
                    <a:pt x="208" y="230"/>
                  </a:moveTo>
                  <a:lnTo>
                    <a:pt x="198" y="214"/>
                  </a:lnTo>
                  <a:lnTo>
                    <a:pt x="175" y="228"/>
                  </a:lnTo>
                  <a:lnTo>
                    <a:pt x="186" y="244"/>
                  </a:lnTo>
                  <a:lnTo>
                    <a:pt x="208" y="230"/>
                  </a:lnTo>
                  <a:close/>
                  <a:moveTo>
                    <a:pt x="183" y="245"/>
                  </a:moveTo>
                  <a:lnTo>
                    <a:pt x="177" y="227"/>
                  </a:lnTo>
                  <a:lnTo>
                    <a:pt x="152" y="236"/>
                  </a:lnTo>
                  <a:lnTo>
                    <a:pt x="158" y="255"/>
                  </a:lnTo>
                  <a:lnTo>
                    <a:pt x="183" y="245"/>
                  </a:lnTo>
                  <a:close/>
                  <a:moveTo>
                    <a:pt x="157" y="255"/>
                  </a:moveTo>
                  <a:lnTo>
                    <a:pt x="154" y="235"/>
                  </a:lnTo>
                  <a:lnTo>
                    <a:pt x="127" y="239"/>
                  </a:lnTo>
                  <a:lnTo>
                    <a:pt x="129" y="258"/>
                  </a:lnTo>
                  <a:lnTo>
                    <a:pt x="157" y="255"/>
                  </a:lnTo>
                  <a:close/>
                  <a:moveTo>
                    <a:pt x="127" y="258"/>
                  </a:moveTo>
                  <a:lnTo>
                    <a:pt x="129" y="239"/>
                  </a:lnTo>
                  <a:lnTo>
                    <a:pt x="103" y="235"/>
                  </a:lnTo>
                  <a:lnTo>
                    <a:pt x="100" y="255"/>
                  </a:lnTo>
                  <a:lnTo>
                    <a:pt x="127" y="258"/>
                  </a:lnTo>
                  <a:close/>
                  <a:moveTo>
                    <a:pt x="98" y="255"/>
                  </a:moveTo>
                  <a:lnTo>
                    <a:pt x="104" y="236"/>
                  </a:lnTo>
                  <a:lnTo>
                    <a:pt x="80" y="227"/>
                  </a:lnTo>
                  <a:lnTo>
                    <a:pt x="72" y="245"/>
                  </a:lnTo>
                  <a:lnTo>
                    <a:pt x="98" y="255"/>
                  </a:lnTo>
                  <a:close/>
                  <a:moveTo>
                    <a:pt x="71" y="244"/>
                  </a:moveTo>
                  <a:lnTo>
                    <a:pt x="81" y="228"/>
                  </a:lnTo>
                  <a:lnTo>
                    <a:pt x="59" y="214"/>
                  </a:lnTo>
                  <a:lnTo>
                    <a:pt x="48" y="230"/>
                  </a:lnTo>
                  <a:lnTo>
                    <a:pt x="71" y="244"/>
                  </a:lnTo>
                  <a:close/>
                  <a:moveTo>
                    <a:pt x="47" y="229"/>
                  </a:moveTo>
                  <a:lnTo>
                    <a:pt x="60" y="215"/>
                  </a:lnTo>
                  <a:lnTo>
                    <a:pt x="42" y="197"/>
                  </a:lnTo>
                  <a:lnTo>
                    <a:pt x="29" y="210"/>
                  </a:lnTo>
                  <a:lnTo>
                    <a:pt x="47" y="229"/>
                  </a:lnTo>
                  <a:close/>
                  <a:moveTo>
                    <a:pt x="28" y="209"/>
                  </a:moveTo>
                  <a:lnTo>
                    <a:pt x="43" y="198"/>
                  </a:lnTo>
                  <a:lnTo>
                    <a:pt x="29" y="176"/>
                  </a:lnTo>
                  <a:lnTo>
                    <a:pt x="13" y="187"/>
                  </a:lnTo>
                  <a:lnTo>
                    <a:pt x="28" y="209"/>
                  </a:lnTo>
                  <a:close/>
                  <a:moveTo>
                    <a:pt x="12" y="185"/>
                  </a:moveTo>
                  <a:lnTo>
                    <a:pt x="30" y="179"/>
                  </a:lnTo>
                  <a:lnTo>
                    <a:pt x="22" y="153"/>
                  </a:lnTo>
                  <a:lnTo>
                    <a:pt x="4" y="159"/>
                  </a:lnTo>
                  <a:lnTo>
                    <a:pt x="12" y="185"/>
                  </a:lnTo>
                  <a:close/>
                  <a:moveTo>
                    <a:pt x="2" y="158"/>
                  </a:moveTo>
                  <a:lnTo>
                    <a:pt x="22" y="156"/>
                  </a:lnTo>
                  <a:lnTo>
                    <a:pt x="19" y="128"/>
                  </a:lnTo>
                  <a:lnTo>
                    <a:pt x="0" y="130"/>
                  </a:lnTo>
                  <a:lnTo>
                    <a:pt x="2" y="158"/>
                  </a:lnTo>
                  <a:close/>
                  <a:moveTo>
                    <a:pt x="0" y="128"/>
                  </a:moveTo>
                  <a:lnTo>
                    <a:pt x="19" y="130"/>
                  </a:lnTo>
                  <a:lnTo>
                    <a:pt x="22" y="102"/>
                  </a:lnTo>
                  <a:lnTo>
                    <a:pt x="2" y="101"/>
                  </a:lnTo>
                  <a:lnTo>
                    <a:pt x="0" y="128"/>
                  </a:lnTo>
                  <a:close/>
                  <a:moveTo>
                    <a:pt x="4" y="99"/>
                  </a:moveTo>
                  <a:lnTo>
                    <a:pt x="22" y="105"/>
                  </a:lnTo>
                  <a:lnTo>
                    <a:pt x="30" y="80"/>
                  </a:lnTo>
                  <a:lnTo>
                    <a:pt x="12" y="74"/>
                  </a:lnTo>
                  <a:lnTo>
                    <a:pt x="4" y="99"/>
                  </a:lnTo>
                  <a:close/>
                  <a:moveTo>
                    <a:pt x="13" y="71"/>
                  </a:moveTo>
                  <a:lnTo>
                    <a:pt x="29" y="82"/>
                  </a:lnTo>
                  <a:lnTo>
                    <a:pt x="43" y="60"/>
                  </a:lnTo>
                  <a:lnTo>
                    <a:pt x="28" y="49"/>
                  </a:lnTo>
                  <a:lnTo>
                    <a:pt x="13" y="71"/>
                  </a:lnTo>
                  <a:close/>
                  <a:moveTo>
                    <a:pt x="29" y="48"/>
                  </a:moveTo>
                  <a:lnTo>
                    <a:pt x="42" y="61"/>
                  </a:lnTo>
                  <a:lnTo>
                    <a:pt x="60" y="43"/>
                  </a:lnTo>
                  <a:lnTo>
                    <a:pt x="47" y="29"/>
                  </a:lnTo>
                  <a:lnTo>
                    <a:pt x="29" y="48"/>
                  </a:lnTo>
                  <a:close/>
                  <a:moveTo>
                    <a:pt x="48" y="28"/>
                  </a:moveTo>
                  <a:lnTo>
                    <a:pt x="59" y="45"/>
                  </a:lnTo>
                  <a:lnTo>
                    <a:pt x="81" y="30"/>
                  </a:lnTo>
                  <a:lnTo>
                    <a:pt x="71" y="14"/>
                  </a:lnTo>
                  <a:lnTo>
                    <a:pt x="48" y="28"/>
                  </a:lnTo>
                  <a:close/>
                  <a:moveTo>
                    <a:pt x="72" y="13"/>
                  </a:moveTo>
                  <a:lnTo>
                    <a:pt x="80" y="31"/>
                  </a:lnTo>
                  <a:lnTo>
                    <a:pt x="104" y="23"/>
                  </a:lnTo>
                  <a:lnTo>
                    <a:pt x="98" y="3"/>
                  </a:lnTo>
                  <a:lnTo>
                    <a:pt x="72" y="13"/>
                  </a:lnTo>
                  <a:close/>
                  <a:moveTo>
                    <a:pt x="100" y="3"/>
                  </a:moveTo>
                  <a:lnTo>
                    <a:pt x="103" y="23"/>
                  </a:lnTo>
                  <a:lnTo>
                    <a:pt x="129" y="19"/>
                  </a:lnTo>
                  <a:lnTo>
                    <a:pt x="127" y="0"/>
                  </a:lnTo>
                  <a:lnTo>
                    <a:pt x="100" y="3"/>
                  </a:lnTo>
                  <a:close/>
                  <a:moveTo>
                    <a:pt x="128" y="0"/>
                  </a:moveTo>
                  <a:lnTo>
                    <a:pt x="129" y="0"/>
                  </a:lnTo>
                  <a:lnTo>
                    <a:pt x="128" y="10"/>
                  </a:lnTo>
                  <a:lnTo>
                    <a:pt x="127" y="0"/>
                  </a:lnTo>
                  <a:lnTo>
                    <a:pt x="128" y="0"/>
                  </a:lnTo>
                  <a:close/>
                  <a:moveTo>
                    <a:pt x="158" y="3"/>
                  </a:moveTo>
                  <a:lnTo>
                    <a:pt x="158" y="3"/>
                  </a:lnTo>
                  <a:lnTo>
                    <a:pt x="156" y="13"/>
                  </a:lnTo>
                  <a:lnTo>
                    <a:pt x="157" y="3"/>
                  </a:lnTo>
                  <a:lnTo>
                    <a:pt x="158" y="3"/>
                  </a:lnTo>
                  <a:close/>
                  <a:moveTo>
                    <a:pt x="185" y="13"/>
                  </a:moveTo>
                  <a:lnTo>
                    <a:pt x="186" y="14"/>
                  </a:lnTo>
                  <a:lnTo>
                    <a:pt x="181" y="22"/>
                  </a:lnTo>
                  <a:lnTo>
                    <a:pt x="183" y="13"/>
                  </a:lnTo>
                  <a:lnTo>
                    <a:pt x="185" y="13"/>
                  </a:lnTo>
                  <a:close/>
                  <a:moveTo>
                    <a:pt x="209" y="29"/>
                  </a:moveTo>
                  <a:lnTo>
                    <a:pt x="209" y="29"/>
                  </a:lnTo>
                  <a:lnTo>
                    <a:pt x="203" y="36"/>
                  </a:lnTo>
                  <a:lnTo>
                    <a:pt x="208" y="28"/>
                  </a:lnTo>
                  <a:lnTo>
                    <a:pt x="209" y="29"/>
                  </a:lnTo>
                  <a:close/>
                  <a:moveTo>
                    <a:pt x="228" y="48"/>
                  </a:moveTo>
                  <a:lnTo>
                    <a:pt x="229" y="49"/>
                  </a:lnTo>
                  <a:lnTo>
                    <a:pt x="221" y="54"/>
                  </a:lnTo>
                  <a:lnTo>
                    <a:pt x="228" y="48"/>
                  </a:lnTo>
                  <a:close/>
                  <a:moveTo>
                    <a:pt x="244" y="72"/>
                  </a:moveTo>
                  <a:lnTo>
                    <a:pt x="244" y="74"/>
                  </a:lnTo>
                  <a:lnTo>
                    <a:pt x="235" y="77"/>
                  </a:lnTo>
                  <a:lnTo>
                    <a:pt x="244" y="71"/>
                  </a:lnTo>
                  <a:lnTo>
                    <a:pt x="244" y="72"/>
                  </a:lnTo>
                  <a:close/>
                  <a:moveTo>
                    <a:pt x="253" y="100"/>
                  </a:moveTo>
                  <a:lnTo>
                    <a:pt x="253" y="101"/>
                  </a:lnTo>
                  <a:lnTo>
                    <a:pt x="244" y="101"/>
                  </a:lnTo>
                  <a:lnTo>
                    <a:pt x="253" y="99"/>
                  </a:lnTo>
                  <a:lnTo>
                    <a:pt x="253" y="100"/>
                  </a:lnTo>
                  <a:close/>
                  <a:moveTo>
                    <a:pt x="257" y="129"/>
                  </a:moveTo>
                  <a:lnTo>
                    <a:pt x="257" y="130"/>
                  </a:lnTo>
                  <a:lnTo>
                    <a:pt x="247" y="129"/>
                  </a:lnTo>
                  <a:lnTo>
                    <a:pt x="257" y="128"/>
                  </a:lnTo>
                  <a:lnTo>
                    <a:pt x="257" y="129"/>
                  </a:lnTo>
                  <a:close/>
                  <a:moveTo>
                    <a:pt x="253" y="158"/>
                  </a:moveTo>
                  <a:lnTo>
                    <a:pt x="253" y="159"/>
                  </a:lnTo>
                  <a:lnTo>
                    <a:pt x="244" y="157"/>
                  </a:lnTo>
                  <a:lnTo>
                    <a:pt x="253" y="158"/>
                  </a:lnTo>
                  <a:close/>
                  <a:moveTo>
                    <a:pt x="244" y="186"/>
                  </a:moveTo>
                  <a:lnTo>
                    <a:pt x="244" y="187"/>
                  </a:lnTo>
                  <a:lnTo>
                    <a:pt x="235" y="181"/>
                  </a:lnTo>
                  <a:lnTo>
                    <a:pt x="244" y="185"/>
                  </a:lnTo>
                  <a:lnTo>
                    <a:pt x="244" y="186"/>
                  </a:lnTo>
                  <a:close/>
                  <a:moveTo>
                    <a:pt x="228" y="210"/>
                  </a:moveTo>
                  <a:lnTo>
                    <a:pt x="228" y="210"/>
                  </a:lnTo>
                  <a:lnTo>
                    <a:pt x="221" y="204"/>
                  </a:lnTo>
                  <a:lnTo>
                    <a:pt x="229" y="209"/>
                  </a:lnTo>
                  <a:lnTo>
                    <a:pt x="228" y="210"/>
                  </a:lnTo>
                  <a:close/>
                  <a:moveTo>
                    <a:pt x="209" y="229"/>
                  </a:moveTo>
                  <a:lnTo>
                    <a:pt x="208" y="230"/>
                  </a:lnTo>
                  <a:lnTo>
                    <a:pt x="203" y="222"/>
                  </a:lnTo>
                  <a:lnTo>
                    <a:pt x="209" y="229"/>
                  </a:lnTo>
                  <a:close/>
                  <a:moveTo>
                    <a:pt x="185" y="245"/>
                  </a:moveTo>
                  <a:lnTo>
                    <a:pt x="183" y="245"/>
                  </a:lnTo>
                  <a:lnTo>
                    <a:pt x="181" y="236"/>
                  </a:lnTo>
                  <a:lnTo>
                    <a:pt x="186" y="244"/>
                  </a:lnTo>
                  <a:lnTo>
                    <a:pt x="185" y="245"/>
                  </a:lnTo>
                  <a:close/>
                  <a:moveTo>
                    <a:pt x="158" y="255"/>
                  </a:moveTo>
                  <a:lnTo>
                    <a:pt x="157" y="255"/>
                  </a:lnTo>
                  <a:lnTo>
                    <a:pt x="156" y="245"/>
                  </a:lnTo>
                  <a:lnTo>
                    <a:pt x="158" y="255"/>
                  </a:lnTo>
                  <a:close/>
                  <a:moveTo>
                    <a:pt x="128" y="258"/>
                  </a:moveTo>
                  <a:lnTo>
                    <a:pt x="127" y="258"/>
                  </a:lnTo>
                  <a:lnTo>
                    <a:pt x="128" y="249"/>
                  </a:lnTo>
                  <a:lnTo>
                    <a:pt x="129" y="258"/>
                  </a:lnTo>
                  <a:lnTo>
                    <a:pt x="128" y="258"/>
                  </a:lnTo>
                  <a:close/>
                  <a:moveTo>
                    <a:pt x="99" y="255"/>
                  </a:moveTo>
                  <a:lnTo>
                    <a:pt x="98" y="255"/>
                  </a:lnTo>
                  <a:lnTo>
                    <a:pt x="101" y="245"/>
                  </a:lnTo>
                  <a:lnTo>
                    <a:pt x="100" y="255"/>
                  </a:lnTo>
                  <a:lnTo>
                    <a:pt x="99" y="255"/>
                  </a:lnTo>
                  <a:close/>
                  <a:moveTo>
                    <a:pt x="71" y="245"/>
                  </a:moveTo>
                  <a:lnTo>
                    <a:pt x="71" y="244"/>
                  </a:lnTo>
                  <a:lnTo>
                    <a:pt x="76" y="236"/>
                  </a:lnTo>
                  <a:lnTo>
                    <a:pt x="72" y="245"/>
                  </a:lnTo>
                  <a:lnTo>
                    <a:pt x="71" y="245"/>
                  </a:lnTo>
                  <a:close/>
                  <a:moveTo>
                    <a:pt x="48" y="229"/>
                  </a:moveTo>
                  <a:lnTo>
                    <a:pt x="47" y="229"/>
                  </a:lnTo>
                  <a:lnTo>
                    <a:pt x="54" y="222"/>
                  </a:lnTo>
                  <a:lnTo>
                    <a:pt x="48" y="230"/>
                  </a:lnTo>
                  <a:lnTo>
                    <a:pt x="48" y="229"/>
                  </a:lnTo>
                  <a:close/>
                  <a:moveTo>
                    <a:pt x="28" y="210"/>
                  </a:moveTo>
                  <a:lnTo>
                    <a:pt x="28" y="209"/>
                  </a:lnTo>
                  <a:lnTo>
                    <a:pt x="35" y="204"/>
                  </a:lnTo>
                  <a:lnTo>
                    <a:pt x="29" y="210"/>
                  </a:lnTo>
                  <a:lnTo>
                    <a:pt x="28" y="210"/>
                  </a:lnTo>
                  <a:close/>
                  <a:moveTo>
                    <a:pt x="12" y="186"/>
                  </a:moveTo>
                  <a:lnTo>
                    <a:pt x="12" y="185"/>
                  </a:lnTo>
                  <a:lnTo>
                    <a:pt x="22" y="181"/>
                  </a:lnTo>
                  <a:lnTo>
                    <a:pt x="13" y="187"/>
                  </a:lnTo>
                  <a:lnTo>
                    <a:pt x="12" y="186"/>
                  </a:lnTo>
                  <a:close/>
                  <a:moveTo>
                    <a:pt x="2" y="158"/>
                  </a:moveTo>
                  <a:lnTo>
                    <a:pt x="2" y="158"/>
                  </a:lnTo>
                  <a:lnTo>
                    <a:pt x="12" y="157"/>
                  </a:lnTo>
                  <a:lnTo>
                    <a:pt x="4" y="159"/>
                  </a:lnTo>
                  <a:lnTo>
                    <a:pt x="2" y="158"/>
                  </a:lnTo>
                  <a:close/>
                  <a:moveTo>
                    <a:pt x="0" y="129"/>
                  </a:moveTo>
                  <a:lnTo>
                    <a:pt x="0" y="128"/>
                  </a:lnTo>
                  <a:lnTo>
                    <a:pt x="10" y="129"/>
                  </a:lnTo>
                  <a:lnTo>
                    <a:pt x="0" y="130"/>
                  </a:lnTo>
                  <a:lnTo>
                    <a:pt x="0" y="129"/>
                  </a:lnTo>
                  <a:close/>
                  <a:moveTo>
                    <a:pt x="2" y="100"/>
                  </a:moveTo>
                  <a:lnTo>
                    <a:pt x="4" y="99"/>
                  </a:lnTo>
                  <a:lnTo>
                    <a:pt x="12" y="101"/>
                  </a:lnTo>
                  <a:lnTo>
                    <a:pt x="2" y="101"/>
                  </a:lnTo>
                  <a:lnTo>
                    <a:pt x="2" y="100"/>
                  </a:lnTo>
                  <a:close/>
                  <a:moveTo>
                    <a:pt x="12" y="72"/>
                  </a:moveTo>
                  <a:lnTo>
                    <a:pt x="13" y="71"/>
                  </a:lnTo>
                  <a:lnTo>
                    <a:pt x="22" y="77"/>
                  </a:lnTo>
                  <a:lnTo>
                    <a:pt x="12" y="74"/>
                  </a:lnTo>
                  <a:lnTo>
                    <a:pt x="12" y="72"/>
                  </a:lnTo>
                  <a:close/>
                  <a:moveTo>
                    <a:pt x="28" y="48"/>
                  </a:moveTo>
                  <a:lnTo>
                    <a:pt x="29" y="48"/>
                  </a:lnTo>
                  <a:lnTo>
                    <a:pt x="35" y="54"/>
                  </a:lnTo>
                  <a:lnTo>
                    <a:pt x="28" y="49"/>
                  </a:lnTo>
                  <a:lnTo>
                    <a:pt x="28" y="48"/>
                  </a:lnTo>
                  <a:close/>
                  <a:moveTo>
                    <a:pt x="48" y="29"/>
                  </a:moveTo>
                  <a:lnTo>
                    <a:pt x="48" y="28"/>
                  </a:lnTo>
                  <a:lnTo>
                    <a:pt x="54" y="36"/>
                  </a:lnTo>
                  <a:lnTo>
                    <a:pt x="47" y="29"/>
                  </a:lnTo>
                  <a:lnTo>
                    <a:pt x="48" y="29"/>
                  </a:lnTo>
                  <a:close/>
                  <a:moveTo>
                    <a:pt x="71" y="13"/>
                  </a:moveTo>
                  <a:lnTo>
                    <a:pt x="72" y="13"/>
                  </a:lnTo>
                  <a:lnTo>
                    <a:pt x="76" y="22"/>
                  </a:lnTo>
                  <a:lnTo>
                    <a:pt x="71" y="14"/>
                  </a:lnTo>
                  <a:lnTo>
                    <a:pt x="71" y="13"/>
                  </a:lnTo>
                  <a:close/>
                  <a:moveTo>
                    <a:pt x="99" y="3"/>
                  </a:moveTo>
                  <a:lnTo>
                    <a:pt x="100" y="3"/>
                  </a:lnTo>
                  <a:lnTo>
                    <a:pt x="101" y="13"/>
                  </a:lnTo>
                  <a:lnTo>
                    <a:pt x="98" y="3"/>
                  </a:lnTo>
                  <a:lnTo>
                    <a:pt x="99" y="3"/>
                  </a:lnTo>
                  <a:close/>
                  <a:moveTo>
                    <a:pt x="128" y="0"/>
                  </a:moveTo>
                  <a:lnTo>
                    <a:pt x="129" y="0"/>
                  </a:lnTo>
                  <a:lnTo>
                    <a:pt x="128" y="10"/>
                  </a:lnTo>
                  <a:lnTo>
                    <a:pt x="127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5" name="Freeform 21"/>
            <p:cNvSpPr>
              <a:spLocks noEditPoints="1"/>
            </p:cNvSpPr>
            <p:nvPr/>
          </p:nvSpPr>
          <p:spPr bwMode="auto">
            <a:xfrm>
              <a:off x="2190" y="3512"/>
              <a:ext cx="78" cy="141"/>
            </a:xfrm>
            <a:custGeom>
              <a:avLst/>
              <a:gdLst>
                <a:gd name="T0" fmla="*/ 78 w 78"/>
                <a:gd name="T1" fmla="*/ 2 h 141"/>
                <a:gd name="T2" fmla="*/ 58 w 78"/>
                <a:gd name="T3" fmla="*/ 0 h 141"/>
                <a:gd name="T4" fmla="*/ 56 w 78"/>
                <a:gd name="T5" fmla="*/ 30 h 141"/>
                <a:gd name="T6" fmla="*/ 75 w 78"/>
                <a:gd name="T7" fmla="*/ 31 h 141"/>
                <a:gd name="T8" fmla="*/ 78 w 78"/>
                <a:gd name="T9" fmla="*/ 2 h 141"/>
                <a:gd name="T10" fmla="*/ 75 w 78"/>
                <a:gd name="T11" fmla="*/ 34 h 141"/>
                <a:gd name="T12" fmla="*/ 56 w 78"/>
                <a:gd name="T13" fmla="*/ 29 h 141"/>
                <a:gd name="T14" fmla="*/ 49 w 78"/>
                <a:gd name="T15" fmla="*/ 58 h 141"/>
                <a:gd name="T16" fmla="*/ 67 w 78"/>
                <a:gd name="T17" fmla="*/ 63 h 141"/>
                <a:gd name="T18" fmla="*/ 75 w 78"/>
                <a:gd name="T19" fmla="*/ 34 h 141"/>
                <a:gd name="T20" fmla="*/ 67 w 78"/>
                <a:gd name="T21" fmla="*/ 64 h 141"/>
                <a:gd name="T22" fmla="*/ 49 w 78"/>
                <a:gd name="T23" fmla="*/ 55 h 141"/>
                <a:gd name="T24" fmla="*/ 37 w 78"/>
                <a:gd name="T25" fmla="*/ 83 h 141"/>
                <a:gd name="T26" fmla="*/ 53 w 78"/>
                <a:gd name="T27" fmla="*/ 92 h 141"/>
                <a:gd name="T28" fmla="*/ 67 w 78"/>
                <a:gd name="T29" fmla="*/ 64 h 141"/>
                <a:gd name="T30" fmla="*/ 53 w 78"/>
                <a:gd name="T31" fmla="*/ 93 h 141"/>
                <a:gd name="T32" fmla="*/ 38 w 78"/>
                <a:gd name="T33" fmla="*/ 82 h 141"/>
                <a:gd name="T34" fmla="*/ 21 w 78"/>
                <a:gd name="T35" fmla="*/ 106 h 141"/>
                <a:gd name="T36" fmla="*/ 37 w 78"/>
                <a:gd name="T37" fmla="*/ 117 h 141"/>
                <a:gd name="T38" fmla="*/ 53 w 78"/>
                <a:gd name="T39" fmla="*/ 93 h 141"/>
                <a:gd name="T40" fmla="*/ 35 w 78"/>
                <a:gd name="T41" fmla="*/ 118 h 141"/>
                <a:gd name="T42" fmla="*/ 21 w 78"/>
                <a:gd name="T43" fmla="*/ 105 h 141"/>
                <a:gd name="T44" fmla="*/ 0 w 78"/>
                <a:gd name="T45" fmla="*/ 128 h 141"/>
                <a:gd name="T46" fmla="*/ 15 w 78"/>
                <a:gd name="T47" fmla="*/ 141 h 141"/>
                <a:gd name="T48" fmla="*/ 35 w 78"/>
                <a:gd name="T49" fmla="*/ 118 h 141"/>
                <a:gd name="T50" fmla="*/ 75 w 78"/>
                <a:gd name="T51" fmla="*/ 32 h 141"/>
                <a:gd name="T52" fmla="*/ 75 w 78"/>
                <a:gd name="T53" fmla="*/ 34 h 141"/>
                <a:gd name="T54" fmla="*/ 66 w 78"/>
                <a:gd name="T55" fmla="*/ 31 h 141"/>
                <a:gd name="T56" fmla="*/ 75 w 78"/>
                <a:gd name="T57" fmla="*/ 31 h 141"/>
                <a:gd name="T58" fmla="*/ 75 w 78"/>
                <a:gd name="T59" fmla="*/ 32 h 141"/>
                <a:gd name="T60" fmla="*/ 67 w 78"/>
                <a:gd name="T61" fmla="*/ 63 h 141"/>
                <a:gd name="T62" fmla="*/ 67 w 78"/>
                <a:gd name="T63" fmla="*/ 64 h 141"/>
                <a:gd name="T64" fmla="*/ 57 w 78"/>
                <a:gd name="T65" fmla="*/ 60 h 141"/>
                <a:gd name="T66" fmla="*/ 67 w 78"/>
                <a:gd name="T67" fmla="*/ 63 h 141"/>
                <a:gd name="T68" fmla="*/ 67 w 78"/>
                <a:gd name="T69" fmla="*/ 63 h 141"/>
                <a:gd name="T70" fmla="*/ 53 w 78"/>
                <a:gd name="T71" fmla="*/ 92 h 141"/>
                <a:gd name="T72" fmla="*/ 53 w 78"/>
                <a:gd name="T73" fmla="*/ 93 h 141"/>
                <a:gd name="T74" fmla="*/ 45 w 78"/>
                <a:gd name="T75" fmla="*/ 87 h 141"/>
                <a:gd name="T76" fmla="*/ 53 w 78"/>
                <a:gd name="T77" fmla="*/ 92 h 141"/>
                <a:gd name="T78" fmla="*/ 53 w 78"/>
                <a:gd name="T79" fmla="*/ 92 h 141"/>
                <a:gd name="T80" fmla="*/ 35 w 78"/>
                <a:gd name="T81" fmla="*/ 118 h 141"/>
                <a:gd name="T82" fmla="*/ 35 w 78"/>
                <a:gd name="T83" fmla="*/ 118 h 141"/>
                <a:gd name="T84" fmla="*/ 28 w 78"/>
                <a:gd name="T85" fmla="*/ 112 h 141"/>
                <a:gd name="T86" fmla="*/ 37 w 78"/>
                <a:gd name="T87" fmla="*/ 117 h 141"/>
                <a:gd name="T88" fmla="*/ 35 w 78"/>
                <a:gd name="T89" fmla="*/ 118 h 1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8"/>
                <a:gd name="T136" fmla="*/ 0 h 141"/>
                <a:gd name="T137" fmla="*/ 78 w 78"/>
                <a:gd name="T138" fmla="*/ 141 h 1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8" h="141">
                  <a:moveTo>
                    <a:pt x="78" y="2"/>
                  </a:moveTo>
                  <a:lnTo>
                    <a:pt x="58" y="0"/>
                  </a:lnTo>
                  <a:lnTo>
                    <a:pt x="56" y="30"/>
                  </a:lnTo>
                  <a:lnTo>
                    <a:pt x="75" y="31"/>
                  </a:lnTo>
                  <a:lnTo>
                    <a:pt x="78" y="2"/>
                  </a:lnTo>
                  <a:close/>
                  <a:moveTo>
                    <a:pt x="75" y="34"/>
                  </a:moveTo>
                  <a:lnTo>
                    <a:pt x="56" y="29"/>
                  </a:lnTo>
                  <a:lnTo>
                    <a:pt x="49" y="58"/>
                  </a:lnTo>
                  <a:lnTo>
                    <a:pt x="67" y="63"/>
                  </a:lnTo>
                  <a:lnTo>
                    <a:pt x="75" y="34"/>
                  </a:lnTo>
                  <a:close/>
                  <a:moveTo>
                    <a:pt x="67" y="64"/>
                  </a:moveTo>
                  <a:lnTo>
                    <a:pt x="49" y="55"/>
                  </a:lnTo>
                  <a:lnTo>
                    <a:pt x="37" y="83"/>
                  </a:lnTo>
                  <a:lnTo>
                    <a:pt x="53" y="92"/>
                  </a:lnTo>
                  <a:lnTo>
                    <a:pt x="67" y="64"/>
                  </a:lnTo>
                  <a:close/>
                  <a:moveTo>
                    <a:pt x="53" y="93"/>
                  </a:moveTo>
                  <a:lnTo>
                    <a:pt x="38" y="82"/>
                  </a:lnTo>
                  <a:lnTo>
                    <a:pt x="21" y="106"/>
                  </a:lnTo>
                  <a:lnTo>
                    <a:pt x="37" y="117"/>
                  </a:lnTo>
                  <a:lnTo>
                    <a:pt x="53" y="93"/>
                  </a:lnTo>
                  <a:close/>
                  <a:moveTo>
                    <a:pt x="35" y="118"/>
                  </a:moveTo>
                  <a:lnTo>
                    <a:pt x="21" y="105"/>
                  </a:lnTo>
                  <a:lnTo>
                    <a:pt x="0" y="128"/>
                  </a:lnTo>
                  <a:lnTo>
                    <a:pt x="15" y="141"/>
                  </a:lnTo>
                  <a:lnTo>
                    <a:pt x="35" y="118"/>
                  </a:lnTo>
                  <a:close/>
                  <a:moveTo>
                    <a:pt x="75" y="32"/>
                  </a:moveTo>
                  <a:lnTo>
                    <a:pt x="75" y="34"/>
                  </a:lnTo>
                  <a:lnTo>
                    <a:pt x="66" y="31"/>
                  </a:lnTo>
                  <a:lnTo>
                    <a:pt x="75" y="31"/>
                  </a:lnTo>
                  <a:lnTo>
                    <a:pt x="75" y="32"/>
                  </a:lnTo>
                  <a:close/>
                  <a:moveTo>
                    <a:pt x="67" y="63"/>
                  </a:moveTo>
                  <a:lnTo>
                    <a:pt x="67" y="64"/>
                  </a:lnTo>
                  <a:lnTo>
                    <a:pt x="57" y="60"/>
                  </a:lnTo>
                  <a:lnTo>
                    <a:pt x="67" y="63"/>
                  </a:lnTo>
                  <a:close/>
                  <a:moveTo>
                    <a:pt x="53" y="92"/>
                  </a:moveTo>
                  <a:lnTo>
                    <a:pt x="53" y="93"/>
                  </a:lnTo>
                  <a:lnTo>
                    <a:pt x="45" y="87"/>
                  </a:lnTo>
                  <a:lnTo>
                    <a:pt x="53" y="92"/>
                  </a:lnTo>
                  <a:close/>
                  <a:moveTo>
                    <a:pt x="35" y="118"/>
                  </a:moveTo>
                  <a:lnTo>
                    <a:pt x="35" y="118"/>
                  </a:lnTo>
                  <a:lnTo>
                    <a:pt x="28" y="112"/>
                  </a:lnTo>
                  <a:lnTo>
                    <a:pt x="37" y="117"/>
                  </a:lnTo>
                  <a:lnTo>
                    <a:pt x="35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6" name="Freeform 22"/>
            <p:cNvSpPr>
              <a:spLocks/>
            </p:cNvSpPr>
            <p:nvPr/>
          </p:nvSpPr>
          <p:spPr bwMode="auto">
            <a:xfrm>
              <a:off x="1966" y="3637"/>
              <a:ext cx="239" cy="213"/>
            </a:xfrm>
            <a:custGeom>
              <a:avLst/>
              <a:gdLst>
                <a:gd name="T0" fmla="*/ 239 w 239"/>
                <a:gd name="T1" fmla="*/ 15 h 213"/>
                <a:gd name="T2" fmla="*/ 226 w 239"/>
                <a:gd name="T3" fmla="*/ 0 h 213"/>
                <a:gd name="T4" fmla="*/ 0 w 239"/>
                <a:gd name="T5" fmla="*/ 198 h 213"/>
                <a:gd name="T6" fmla="*/ 13 w 239"/>
                <a:gd name="T7" fmla="*/ 213 h 213"/>
                <a:gd name="T8" fmla="*/ 239 w 239"/>
                <a:gd name="T9" fmla="*/ 1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213"/>
                <a:gd name="T17" fmla="*/ 239 w 239"/>
                <a:gd name="T18" fmla="*/ 213 h 2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213">
                  <a:moveTo>
                    <a:pt x="239" y="15"/>
                  </a:moveTo>
                  <a:lnTo>
                    <a:pt x="226" y="0"/>
                  </a:lnTo>
                  <a:lnTo>
                    <a:pt x="0" y="198"/>
                  </a:lnTo>
                  <a:lnTo>
                    <a:pt x="13" y="213"/>
                  </a:lnTo>
                  <a:lnTo>
                    <a:pt x="23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7" name="Freeform 23"/>
            <p:cNvSpPr>
              <a:spLocks/>
            </p:cNvSpPr>
            <p:nvPr/>
          </p:nvSpPr>
          <p:spPr bwMode="auto">
            <a:xfrm>
              <a:off x="1601" y="811"/>
              <a:ext cx="270" cy="72"/>
            </a:xfrm>
            <a:custGeom>
              <a:avLst/>
              <a:gdLst>
                <a:gd name="T0" fmla="*/ 0 w 270"/>
                <a:gd name="T1" fmla="*/ 54 h 72"/>
                <a:gd name="T2" fmla="*/ 136 w 270"/>
                <a:gd name="T3" fmla="*/ 54 h 72"/>
                <a:gd name="T4" fmla="*/ 136 w 270"/>
                <a:gd name="T5" fmla="*/ 72 h 72"/>
                <a:gd name="T6" fmla="*/ 270 w 270"/>
                <a:gd name="T7" fmla="*/ 36 h 72"/>
                <a:gd name="T8" fmla="*/ 136 w 270"/>
                <a:gd name="T9" fmla="*/ 0 h 72"/>
                <a:gd name="T10" fmla="*/ 136 w 270"/>
                <a:gd name="T11" fmla="*/ 18 h 72"/>
                <a:gd name="T12" fmla="*/ 0 w 270"/>
                <a:gd name="T13" fmla="*/ 18 h 72"/>
                <a:gd name="T14" fmla="*/ 0 w 270"/>
                <a:gd name="T15" fmla="*/ 54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"/>
                <a:gd name="T25" fmla="*/ 0 h 72"/>
                <a:gd name="T26" fmla="*/ 270 w 270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" h="72">
                  <a:moveTo>
                    <a:pt x="0" y="54"/>
                  </a:moveTo>
                  <a:lnTo>
                    <a:pt x="136" y="54"/>
                  </a:lnTo>
                  <a:lnTo>
                    <a:pt x="136" y="72"/>
                  </a:lnTo>
                  <a:lnTo>
                    <a:pt x="270" y="36"/>
                  </a:lnTo>
                  <a:lnTo>
                    <a:pt x="136" y="0"/>
                  </a:lnTo>
                  <a:lnTo>
                    <a:pt x="136" y="18"/>
                  </a:lnTo>
                  <a:lnTo>
                    <a:pt x="0" y="1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8" name="Freeform 24"/>
            <p:cNvSpPr>
              <a:spLocks/>
            </p:cNvSpPr>
            <p:nvPr/>
          </p:nvSpPr>
          <p:spPr bwMode="auto">
            <a:xfrm>
              <a:off x="1601" y="811"/>
              <a:ext cx="270" cy="72"/>
            </a:xfrm>
            <a:custGeom>
              <a:avLst/>
              <a:gdLst>
                <a:gd name="T0" fmla="*/ 0 w 270"/>
                <a:gd name="T1" fmla="*/ 54 h 72"/>
                <a:gd name="T2" fmla="*/ 136 w 270"/>
                <a:gd name="T3" fmla="*/ 54 h 72"/>
                <a:gd name="T4" fmla="*/ 136 w 270"/>
                <a:gd name="T5" fmla="*/ 72 h 72"/>
                <a:gd name="T6" fmla="*/ 270 w 270"/>
                <a:gd name="T7" fmla="*/ 36 h 72"/>
                <a:gd name="T8" fmla="*/ 136 w 270"/>
                <a:gd name="T9" fmla="*/ 0 h 72"/>
                <a:gd name="T10" fmla="*/ 136 w 270"/>
                <a:gd name="T11" fmla="*/ 18 h 72"/>
                <a:gd name="T12" fmla="*/ 0 w 270"/>
                <a:gd name="T13" fmla="*/ 18 h 72"/>
                <a:gd name="T14" fmla="*/ 0 w 270"/>
                <a:gd name="T15" fmla="*/ 54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"/>
                <a:gd name="T25" fmla="*/ 0 h 72"/>
                <a:gd name="T26" fmla="*/ 270 w 270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" h="72">
                  <a:moveTo>
                    <a:pt x="0" y="54"/>
                  </a:moveTo>
                  <a:lnTo>
                    <a:pt x="136" y="54"/>
                  </a:lnTo>
                  <a:lnTo>
                    <a:pt x="136" y="72"/>
                  </a:lnTo>
                  <a:lnTo>
                    <a:pt x="270" y="36"/>
                  </a:lnTo>
                  <a:lnTo>
                    <a:pt x="136" y="0"/>
                  </a:lnTo>
                  <a:lnTo>
                    <a:pt x="136" y="18"/>
                  </a:lnTo>
                  <a:lnTo>
                    <a:pt x="0" y="18"/>
                  </a:lnTo>
                  <a:lnTo>
                    <a:pt x="0" y="5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49" name="Freeform 25"/>
            <p:cNvSpPr>
              <a:spLocks/>
            </p:cNvSpPr>
            <p:nvPr/>
          </p:nvSpPr>
          <p:spPr bwMode="auto">
            <a:xfrm>
              <a:off x="2130" y="2142"/>
              <a:ext cx="72" cy="269"/>
            </a:xfrm>
            <a:custGeom>
              <a:avLst/>
              <a:gdLst>
                <a:gd name="T0" fmla="*/ 18 w 72"/>
                <a:gd name="T1" fmla="*/ 0 h 269"/>
                <a:gd name="T2" fmla="*/ 18 w 72"/>
                <a:gd name="T3" fmla="*/ 134 h 269"/>
                <a:gd name="T4" fmla="*/ 0 w 72"/>
                <a:gd name="T5" fmla="*/ 134 h 269"/>
                <a:gd name="T6" fmla="*/ 36 w 72"/>
                <a:gd name="T7" fmla="*/ 269 h 269"/>
                <a:gd name="T8" fmla="*/ 72 w 72"/>
                <a:gd name="T9" fmla="*/ 134 h 269"/>
                <a:gd name="T10" fmla="*/ 54 w 72"/>
                <a:gd name="T11" fmla="*/ 134 h 269"/>
                <a:gd name="T12" fmla="*/ 54 w 72"/>
                <a:gd name="T13" fmla="*/ 0 h 269"/>
                <a:gd name="T14" fmla="*/ 18 w 72"/>
                <a:gd name="T15" fmla="*/ 0 h 2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269"/>
                <a:gd name="T26" fmla="*/ 72 w 72"/>
                <a:gd name="T27" fmla="*/ 269 h 2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269">
                  <a:moveTo>
                    <a:pt x="18" y="0"/>
                  </a:moveTo>
                  <a:lnTo>
                    <a:pt x="18" y="134"/>
                  </a:lnTo>
                  <a:lnTo>
                    <a:pt x="0" y="134"/>
                  </a:lnTo>
                  <a:lnTo>
                    <a:pt x="36" y="269"/>
                  </a:lnTo>
                  <a:lnTo>
                    <a:pt x="72" y="134"/>
                  </a:lnTo>
                  <a:lnTo>
                    <a:pt x="54" y="134"/>
                  </a:lnTo>
                  <a:lnTo>
                    <a:pt x="5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0" name="Freeform 26"/>
            <p:cNvSpPr>
              <a:spLocks/>
            </p:cNvSpPr>
            <p:nvPr/>
          </p:nvSpPr>
          <p:spPr bwMode="auto">
            <a:xfrm>
              <a:off x="2130" y="2142"/>
              <a:ext cx="72" cy="269"/>
            </a:xfrm>
            <a:custGeom>
              <a:avLst/>
              <a:gdLst>
                <a:gd name="T0" fmla="*/ 18 w 72"/>
                <a:gd name="T1" fmla="*/ 0 h 269"/>
                <a:gd name="T2" fmla="*/ 18 w 72"/>
                <a:gd name="T3" fmla="*/ 134 h 269"/>
                <a:gd name="T4" fmla="*/ 0 w 72"/>
                <a:gd name="T5" fmla="*/ 134 h 269"/>
                <a:gd name="T6" fmla="*/ 36 w 72"/>
                <a:gd name="T7" fmla="*/ 269 h 269"/>
                <a:gd name="T8" fmla="*/ 72 w 72"/>
                <a:gd name="T9" fmla="*/ 134 h 269"/>
                <a:gd name="T10" fmla="*/ 54 w 72"/>
                <a:gd name="T11" fmla="*/ 134 h 269"/>
                <a:gd name="T12" fmla="*/ 54 w 72"/>
                <a:gd name="T13" fmla="*/ 0 h 269"/>
                <a:gd name="T14" fmla="*/ 18 w 72"/>
                <a:gd name="T15" fmla="*/ 0 h 2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269"/>
                <a:gd name="T26" fmla="*/ 72 w 72"/>
                <a:gd name="T27" fmla="*/ 269 h 2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269">
                  <a:moveTo>
                    <a:pt x="18" y="0"/>
                  </a:moveTo>
                  <a:lnTo>
                    <a:pt x="18" y="134"/>
                  </a:lnTo>
                  <a:lnTo>
                    <a:pt x="0" y="134"/>
                  </a:lnTo>
                  <a:lnTo>
                    <a:pt x="36" y="269"/>
                  </a:lnTo>
                  <a:lnTo>
                    <a:pt x="72" y="134"/>
                  </a:lnTo>
                  <a:lnTo>
                    <a:pt x="54" y="134"/>
                  </a:lnTo>
                  <a:lnTo>
                    <a:pt x="54" y="0"/>
                  </a:lnTo>
                  <a:lnTo>
                    <a:pt x="1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1" name="Freeform 27"/>
            <p:cNvSpPr>
              <a:spLocks/>
            </p:cNvSpPr>
            <p:nvPr/>
          </p:nvSpPr>
          <p:spPr bwMode="auto">
            <a:xfrm>
              <a:off x="1126" y="3345"/>
              <a:ext cx="218" cy="185"/>
            </a:xfrm>
            <a:custGeom>
              <a:avLst/>
              <a:gdLst>
                <a:gd name="T0" fmla="*/ 218 w 218"/>
                <a:gd name="T1" fmla="*/ 157 h 185"/>
                <a:gd name="T2" fmla="*/ 115 w 218"/>
                <a:gd name="T3" fmla="*/ 73 h 185"/>
                <a:gd name="T4" fmla="*/ 125 w 218"/>
                <a:gd name="T5" fmla="*/ 58 h 185"/>
                <a:gd name="T6" fmla="*/ 0 w 218"/>
                <a:gd name="T7" fmla="*/ 0 h 185"/>
                <a:gd name="T8" fmla="*/ 81 w 218"/>
                <a:gd name="T9" fmla="*/ 114 h 185"/>
                <a:gd name="T10" fmla="*/ 92 w 218"/>
                <a:gd name="T11" fmla="*/ 99 h 185"/>
                <a:gd name="T12" fmla="*/ 195 w 218"/>
                <a:gd name="T13" fmla="*/ 185 h 185"/>
                <a:gd name="T14" fmla="*/ 218 w 218"/>
                <a:gd name="T15" fmla="*/ 157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8"/>
                <a:gd name="T25" fmla="*/ 0 h 185"/>
                <a:gd name="T26" fmla="*/ 218 w 218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8" h="185">
                  <a:moveTo>
                    <a:pt x="218" y="157"/>
                  </a:moveTo>
                  <a:lnTo>
                    <a:pt x="115" y="73"/>
                  </a:lnTo>
                  <a:lnTo>
                    <a:pt x="125" y="58"/>
                  </a:lnTo>
                  <a:lnTo>
                    <a:pt x="0" y="0"/>
                  </a:lnTo>
                  <a:lnTo>
                    <a:pt x="81" y="114"/>
                  </a:lnTo>
                  <a:lnTo>
                    <a:pt x="92" y="99"/>
                  </a:lnTo>
                  <a:lnTo>
                    <a:pt x="195" y="185"/>
                  </a:lnTo>
                  <a:lnTo>
                    <a:pt x="218" y="157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2" name="Freeform 28"/>
            <p:cNvSpPr>
              <a:spLocks/>
            </p:cNvSpPr>
            <p:nvPr/>
          </p:nvSpPr>
          <p:spPr bwMode="auto">
            <a:xfrm>
              <a:off x="1126" y="3345"/>
              <a:ext cx="218" cy="185"/>
            </a:xfrm>
            <a:custGeom>
              <a:avLst/>
              <a:gdLst>
                <a:gd name="T0" fmla="*/ 218 w 218"/>
                <a:gd name="T1" fmla="*/ 157 h 185"/>
                <a:gd name="T2" fmla="*/ 115 w 218"/>
                <a:gd name="T3" fmla="*/ 73 h 185"/>
                <a:gd name="T4" fmla="*/ 125 w 218"/>
                <a:gd name="T5" fmla="*/ 58 h 185"/>
                <a:gd name="T6" fmla="*/ 0 w 218"/>
                <a:gd name="T7" fmla="*/ 0 h 185"/>
                <a:gd name="T8" fmla="*/ 81 w 218"/>
                <a:gd name="T9" fmla="*/ 114 h 185"/>
                <a:gd name="T10" fmla="*/ 92 w 218"/>
                <a:gd name="T11" fmla="*/ 99 h 185"/>
                <a:gd name="T12" fmla="*/ 195 w 218"/>
                <a:gd name="T13" fmla="*/ 185 h 185"/>
                <a:gd name="T14" fmla="*/ 218 w 218"/>
                <a:gd name="T15" fmla="*/ 157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8"/>
                <a:gd name="T25" fmla="*/ 0 h 185"/>
                <a:gd name="T26" fmla="*/ 218 w 218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8" h="185">
                  <a:moveTo>
                    <a:pt x="218" y="157"/>
                  </a:moveTo>
                  <a:lnTo>
                    <a:pt x="115" y="73"/>
                  </a:lnTo>
                  <a:lnTo>
                    <a:pt x="125" y="58"/>
                  </a:lnTo>
                  <a:lnTo>
                    <a:pt x="0" y="0"/>
                  </a:lnTo>
                  <a:lnTo>
                    <a:pt x="81" y="114"/>
                  </a:lnTo>
                  <a:lnTo>
                    <a:pt x="92" y="99"/>
                  </a:lnTo>
                  <a:lnTo>
                    <a:pt x="195" y="185"/>
                  </a:lnTo>
                  <a:lnTo>
                    <a:pt x="218" y="15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3" name="Freeform 29"/>
            <p:cNvSpPr>
              <a:spLocks/>
            </p:cNvSpPr>
            <p:nvPr/>
          </p:nvSpPr>
          <p:spPr bwMode="auto">
            <a:xfrm>
              <a:off x="1463" y="4100"/>
              <a:ext cx="68" cy="76"/>
            </a:xfrm>
            <a:custGeom>
              <a:avLst/>
              <a:gdLst>
                <a:gd name="T0" fmla="*/ 68 w 68"/>
                <a:gd name="T1" fmla="*/ 0 h 76"/>
                <a:gd name="T2" fmla="*/ 68 w 68"/>
                <a:gd name="T3" fmla="*/ 20 h 76"/>
                <a:gd name="T4" fmla="*/ 66 w 68"/>
                <a:gd name="T5" fmla="*/ 20 h 76"/>
                <a:gd name="T6" fmla="*/ 65 w 68"/>
                <a:gd name="T7" fmla="*/ 14 h 76"/>
                <a:gd name="T8" fmla="*/ 62 w 68"/>
                <a:gd name="T9" fmla="*/ 9 h 76"/>
                <a:gd name="T10" fmla="*/ 60 w 68"/>
                <a:gd name="T11" fmla="*/ 7 h 76"/>
                <a:gd name="T12" fmla="*/ 56 w 68"/>
                <a:gd name="T13" fmla="*/ 4 h 76"/>
                <a:gd name="T14" fmla="*/ 54 w 68"/>
                <a:gd name="T15" fmla="*/ 3 h 76"/>
                <a:gd name="T16" fmla="*/ 49 w 68"/>
                <a:gd name="T17" fmla="*/ 3 h 76"/>
                <a:gd name="T18" fmla="*/ 43 w 68"/>
                <a:gd name="T19" fmla="*/ 3 h 76"/>
                <a:gd name="T20" fmla="*/ 43 w 68"/>
                <a:gd name="T21" fmla="*/ 62 h 76"/>
                <a:gd name="T22" fmla="*/ 43 w 68"/>
                <a:gd name="T23" fmla="*/ 66 h 76"/>
                <a:gd name="T24" fmla="*/ 43 w 68"/>
                <a:gd name="T25" fmla="*/ 68 h 76"/>
                <a:gd name="T26" fmla="*/ 44 w 68"/>
                <a:gd name="T27" fmla="*/ 70 h 76"/>
                <a:gd name="T28" fmla="*/ 44 w 68"/>
                <a:gd name="T29" fmla="*/ 71 h 76"/>
                <a:gd name="T30" fmla="*/ 47 w 68"/>
                <a:gd name="T31" fmla="*/ 72 h 76"/>
                <a:gd name="T32" fmla="*/ 49 w 68"/>
                <a:gd name="T33" fmla="*/ 73 h 76"/>
                <a:gd name="T34" fmla="*/ 52 w 68"/>
                <a:gd name="T35" fmla="*/ 73 h 76"/>
                <a:gd name="T36" fmla="*/ 54 w 68"/>
                <a:gd name="T37" fmla="*/ 73 h 76"/>
                <a:gd name="T38" fmla="*/ 54 w 68"/>
                <a:gd name="T39" fmla="*/ 76 h 76"/>
                <a:gd name="T40" fmla="*/ 14 w 68"/>
                <a:gd name="T41" fmla="*/ 76 h 76"/>
                <a:gd name="T42" fmla="*/ 14 w 68"/>
                <a:gd name="T43" fmla="*/ 73 h 76"/>
                <a:gd name="T44" fmla="*/ 17 w 68"/>
                <a:gd name="T45" fmla="*/ 73 h 76"/>
                <a:gd name="T46" fmla="*/ 19 w 68"/>
                <a:gd name="T47" fmla="*/ 73 h 76"/>
                <a:gd name="T48" fmla="*/ 21 w 68"/>
                <a:gd name="T49" fmla="*/ 72 h 76"/>
                <a:gd name="T50" fmla="*/ 24 w 68"/>
                <a:gd name="T51" fmla="*/ 71 h 76"/>
                <a:gd name="T52" fmla="*/ 24 w 68"/>
                <a:gd name="T53" fmla="*/ 70 h 76"/>
                <a:gd name="T54" fmla="*/ 25 w 68"/>
                <a:gd name="T55" fmla="*/ 68 h 76"/>
                <a:gd name="T56" fmla="*/ 25 w 68"/>
                <a:gd name="T57" fmla="*/ 66 h 76"/>
                <a:gd name="T58" fmla="*/ 25 w 68"/>
                <a:gd name="T59" fmla="*/ 62 h 76"/>
                <a:gd name="T60" fmla="*/ 25 w 68"/>
                <a:gd name="T61" fmla="*/ 3 h 76"/>
                <a:gd name="T62" fmla="*/ 19 w 68"/>
                <a:gd name="T63" fmla="*/ 3 h 76"/>
                <a:gd name="T64" fmla="*/ 14 w 68"/>
                <a:gd name="T65" fmla="*/ 3 h 76"/>
                <a:gd name="T66" fmla="*/ 11 w 68"/>
                <a:gd name="T67" fmla="*/ 4 h 76"/>
                <a:gd name="T68" fmla="*/ 8 w 68"/>
                <a:gd name="T69" fmla="*/ 7 h 76"/>
                <a:gd name="T70" fmla="*/ 6 w 68"/>
                <a:gd name="T71" fmla="*/ 10 h 76"/>
                <a:gd name="T72" fmla="*/ 3 w 68"/>
                <a:gd name="T73" fmla="*/ 14 h 76"/>
                <a:gd name="T74" fmla="*/ 2 w 68"/>
                <a:gd name="T75" fmla="*/ 20 h 76"/>
                <a:gd name="T76" fmla="*/ 0 w 68"/>
                <a:gd name="T77" fmla="*/ 20 h 76"/>
                <a:gd name="T78" fmla="*/ 0 w 68"/>
                <a:gd name="T79" fmla="*/ 0 h 76"/>
                <a:gd name="T80" fmla="*/ 68 w 68"/>
                <a:gd name="T81" fmla="*/ 0 h 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76"/>
                <a:gd name="T125" fmla="*/ 68 w 68"/>
                <a:gd name="T126" fmla="*/ 76 h 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76">
                  <a:moveTo>
                    <a:pt x="68" y="0"/>
                  </a:moveTo>
                  <a:lnTo>
                    <a:pt x="68" y="20"/>
                  </a:lnTo>
                  <a:lnTo>
                    <a:pt x="66" y="20"/>
                  </a:lnTo>
                  <a:lnTo>
                    <a:pt x="65" y="14"/>
                  </a:lnTo>
                  <a:lnTo>
                    <a:pt x="62" y="9"/>
                  </a:lnTo>
                  <a:lnTo>
                    <a:pt x="60" y="7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49" y="3"/>
                  </a:lnTo>
                  <a:lnTo>
                    <a:pt x="43" y="3"/>
                  </a:lnTo>
                  <a:lnTo>
                    <a:pt x="43" y="62"/>
                  </a:lnTo>
                  <a:lnTo>
                    <a:pt x="43" y="66"/>
                  </a:lnTo>
                  <a:lnTo>
                    <a:pt x="43" y="68"/>
                  </a:lnTo>
                  <a:lnTo>
                    <a:pt x="44" y="70"/>
                  </a:lnTo>
                  <a:lnTo>
                    <a:pt x="44" y="71"/>
                  </a:lnTo>
                  <a:lnTo>
                    <a:pt x="47" y="72"/>
                  </a:lnTo>
                  <a:lnTo>
                    <a:pt x="49" y="73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4" y="76"/>
                  </a:lnTo>
                  <a:lnTo>
                    <a:pt x="14" y="76"/>
                  </a:lnTo>
                  <a:lnTo>
                    <a:pt x="14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1" y="72"/>
                  </a:lnTo>
                  <a:lnTo>
                    <a:pt x="24" y="71"/>
                  </a:lnTo>
                  <a:lnTo>
                    <a:pt x="24" y="70"/>
                  </a:lnTo>
                  <a:lnTo>
                    <a:pt x="25" y="68"/>
                  </a:lnTo>
                  <a:lnTo>
                    <a:pt x="25" y="66"/>
                  </a:lnTo>
                  <a:lnTo>
                    <a:pt x="25" y="62"/>
                  </a:lnTo>
                  <a:lnTo>
                    <a:pt x="25" y="3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6" y="10"/>
                  </a:lnTo>
                  <a:lnTo>
                    <a:pt x="3" y="14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4" name="Freeform 30"/>
            <p:cNvSpPr>
              <a:spLocks noEditPoints="1"/>
            </p:cNvSpPr>
            <p:nvPr/>
          </p:nvSpPr>
          <p:spPr bwMode="auto">
            <a:xfrm>
              <a:off x="1530" y="4121"/>
              <a:ext cx="51" cy="56"/>
            </a:xfrm>
            <a:custGeom>
              <a:avLst/>
              <a:gdLst>
                <a:gd name="T0" fmla="*/ 22 w 51"/>
                <a:gd name="T1" fmla="*/ 51 h 56"/>
                <a:gd name="T2" fmla="*/ 11 w 51"/>
                <a:gd name="T3" fmla="*/ 56 h 56"/>
                <a:gd name="T4" fmla="*/ 3 w 51"/>
                <a:gd name="T5" fmla="*/ 52 h 56"/>
                <a:gd name="T6" fmla="*/ 0 w 51"/>
                <a:gd name="T7" fmla="*/ 45 h 56"/>
                <a:gd name="T8" fmla="*/ 3 w 51"/>
                <a:gd name="T9" fmla="*/ 38 h 56"/>
                <a:gd name="T10" fmla="*/ 14 w 51"/>
                <a:gd name="T11" fmla="*/ 28 h 56"/>
                <a:gd name="T12" fmla="*/ 28 w 51"/>
                <a:gd name="T13" fmla="*/ 16 h 56"/>
                <a:gd name="T14" fmla="*/ 28 w 51"/>
                <a:gd name="T15" fmla="*/ 10 h 56"/>
                <a:gd name="T16" fmla="*/ 27 w 51"/>
                <a:gd name="T17" fmla="*/ 6 h 56"/>
                <a:gd name="T18" fmla="*/ 23 w 51"/>
                <a:gd name="T19" fmla="*/ 5 h 56"/>
                <a:gd name="T20" fmla="*/ 17 w 51"/>
                <a:gd name="T21" fmla="*/ 5 h 56"/>
                <a:gd name="T22" fmla="*/ 14 w 51"/>
                <a:gd name="T23" fmla="*/ 8 h 56"/>
                <a:gd name="T24" fmla="*/ 14 w 51"/>
                <a:gd name="T25" fmla="*/ 10 h 56"/>
                <a:gd name="T26" fmla="*/ 17 w 51"/>
                <a:gd name="T27" fmla="*/ 14 h 56"/>
                <a:gd name="T28" fmla="*/ 17 w 51"/>
                <a:gd name="T29" fmla="*/ 18 h 56"/>
                <a:gd name="T30" fmla="*/ 12 w 51"/>
                <a:gd name="T31" fmla="*/ 22 h 56"/>
                <a:gd name="T32" fmla="*/ 6 w 51"/>
                <a:gd name="T33" fmla="*/ 22 h 56"/>
                <a:gd name="T34" fmla="*/ 1 w 51"/>
                <a:gd name="T35" fmla="*/ 18 h 56"/>
                <a:gd name="T36" fmla="*/ 3 w 51"/>
                <a:gd name="T37" fmla="*/ 11 h 56"/>
                <a:gd name="T38" fmla="*/ 9 w 51"/>
                <a:gd name="T39" fmla="*/ 5 h 56"/>
                <a:gd name="T40" fmla="*/ 20 w 51"/>
                <a:gd name="T41" fmla="*/ 0 h 56"/>
                <a:gd name="T42" fmla="*/ 30 w 51"/>
                <a:gd name="T43" fmla="*/ 0 h 56"/>
                <a:gd name="T44" fmla="*/ 38 w 51"/>
                <a:gd name="T45" fmla="*/ 4 h 56"/>
                <a:gd name="T46" fmla="*/ 42 w 51"/>
                <a:gd name="T47" fmla="*/ 10 h 56"/>
                <a:gd name="T48" fmla="*/ 44 w 51"/>
                <a:gd name="T49" fmla="*/ 16 h 56"/>
                <a:gd name="T50" fmla="*/ 44 w 51"/>
                <a:gd name="T51" fmla="*/ 41 h 56"/>
                <a:gd name="T52" fmla="*/ 44 w 51"/>
                <a:gd name="T53" fmla="*/ 46 h 56"/>
                <a:gd name="T54" fmla="*/ 45 w 51"/>
                <a:gd name="T55" fmla="*/ 47 h 56"/>
                <a:gd name="T56" fmla="*/ 46 w 51"/>
                <a:gd name="T57" fmla="*/ 49 h 56"/>
                <a:gd name="T58" fmla="*/ 50 w 51"/>
                <a:gd name="T59" fmla="*/ 46 h 56"/>
                <a:gd name="T60" fmla="*/ 49 w 51"/>
                <a:gd name="T61" fmla="*/ 51 h 56"/>
                <a:gd name="T62" fmla="*/ 41 w 51"/>
                <a:gd name="T63" fmla="*/ 55 h 56"/>
                <a:gd name="T64" fmla="*/ 34 w 51"/>
                <a:gd name="T65" fmla="*/ 55 h 56"/>
                <a:gd name="T66" fmla="*/ 29 w 51"/>
                <a:gd name="T67" fmla="*/ 51 h 56"/>
                <a:gd name="T68" fmla="*/ 28 w 51"/>
                <a:gd name="T69" fmla="*/ 43 h 56"/>
                <a:gd name="T70" fmla="*/ 22 w 51"/>
                <a:gd name="T71" fmla="*/ 29 h 56"/>
                <a:gd name="T72" fmla="*/ 16 w 51"/>
                <a:gd name="T73" fmla="*/ 37 h 56"/>
                <a:gd name="T74" fmla="*/ 16 w 51"/>
                <a:gd name="T75" fmla="*/ 43 h 56"/>
                <a:gd name="T76" fmla="*/ 20 w 51"/>
                <a:gd name="T77" fmla="*/ 45 h 56"/>
                <a:gd name="T78" fmla="*/ 24 w 51"/>
                <a:gd name="T79" fmla="*/ 45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"/>
                <a:gd name="T121" fmla="*/ 0 h 56"/>
                <a:gd name="T122" fmla="*/ 51 w 51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" h="56">
                  <a:moveTo>
                    <a:pt x="28" y="46"/>
                  </a:moveTo>
                  <a:lnTo>
                    <a:pt x="22" y="51"/>
                  </a:lnTo>
                  <a:lnTo>
                    <a:pt x="16" y="55"/>
                  </a:lnTo>
                  <a:lnTo>
                    <a:pt x="11" y="56"/>
                  </a:lnTo>
                  <a:lnTo>
                    <a:pt x="6" y="55"/>
                  </a:lnTo>
                  <a:lnTo>
                    <a:pt x="3" y="52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14" y="28"/>
                  </a:lnTo>
                  <a:lnTo>
                    <a:pt x="28" y="21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4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10" y="23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3" y="11"/>
                  </a:lnTo>
                  <a:lnTo>
                    <a:pt x="5" y="8"/>
                  </a:lnTo>
                  <a:lnTo>
                    <a:pt x="9" y="5"/>
                  </a:lnTo>
                  <a:lnTo>
                    <a:pt x="14" y="3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1" y="6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21"/>
                  </a:lnTo>
                  <a:lnTo>
                    <a:pt x="44" y="41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5" y="47"/>
                  </a:lnTo>
                  <a:lnTo>
                    <a:pt x="46" y="47"/>
                  </a:lnTo>
                  <a:lnTo>
                    <a:pt x="46" y="49"/>
                  </a:lnTo>
                  <a:lnTo>
                    <a:pt x="47" y="47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49" y="51"/>
                  </a:lnTo>
                  <a:lnTo>
                    <a:pt x="45" y="53"/>
                  </a:lnTo>
                  <a:lnTo>
                    <a:pt x="41" y="55"/>
                  </a:lnTo>
                  <a:lnTo>
                    <a:pt x="38" y="56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29" y="51"/>
                  </a:lnTo>
                  <a:lnTo>
                    <a:pt x="28" y="46"/>
                  </a:lnTo>
                  <a:close/>
                  <a:moveTo>
                    <a:pt x="28" y="43"/>
                  </a:moveTo>
                  <a:lnTo>
                    <a:pt x="28" y="24"/>
                  </a:lnTo>
                  <a:lnTo>
                    <a:pt x="22" y="29"/>
                  </a:lnTo>
                  <a:lnTo>
                    <a:pt x="18" y="34"/>
                  </a:lnTo>
                  <a:lnTo>
                    <a:pt x="16" y="37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7" y="44"/>
                  </a:lnTo>
                  <a:lnTo>
                    <a:pt x="20" y="45"/>
                  </a:lnTo>
                  <a:lnTo>
                    <a:pt x="22" y="46"/>
                  </a:lnTo>
                  <a:lnTo>
                    <a:pt x="24" y="45"/>
                  </a:lnTo>
                  <a:lnTo>
                    <a:pt x="28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5" name="Freeform 31"/>
            <p:cNvSpPr>
              <a:spLocks noEditPoints="1"/>
            </p:cNvSpPr>
            <p:nvPr/>
          </p:nvSpPr>
          <p:spPr bwMode="auto">
            <a:xfrm>
              <a:off x="1585" y="4121"/>
              <a:ext cx="57" cy="79"/>
            </a:xfrm>
            <a:custGeom>
              <a:avLst/>
              <a:gdLst>
                <a:gd name="T0" fmla="*/ 22 w 57"/>
                <a:gd name="T1" fmla="*/ 69 h 79"/>
                <a:gd name="T2" fmla="*/ 22 w 57"/>
                <a:gd name="T3" fmla="*/ 74 h 79"/>
                <a:gd name="T4" fmla="*/ 25 w 57"/>
                <a:gd name="T5" fmla="*/ 76 h 79"/>
                <a:gd name="T6" fmla="*/ 30 w 57"/>
                <a:gd name="T7" fmla="*/ 78 h 79"/>
                <a:gd name="T8" fmla="*/ 0 w 57"/>
                <a:gd name="T9" fmla="*/ 79 h 79"/>
                <a:gd name="T10" fmla="*/ 3 w 57"/>
                <a:gd name="T11" fmla="*/ 76 h 79"/>
                <a:gd name="T12" fmla="*/ 6 w 57"/>
                <a:gd name="T13" fmla="*/ 74 h 79"/>
                <a:gd name="T14" fmla="*/ 7 w 57"/>
                <a:gd name="T15" fmla="*/ 68 h 79"/>
                <a:gd name="T16" fmla="*/ 7 w 57"/>
                <a:gd name="T17" fmla="*/ 10 h 79"/>
                <a:gd name="T18" fmla="*/ 6 w 57"/>
                <a:gd name="T19" fmla="*/ 5 h 79"/>
                <a:gd name="T20" fmla="*/ 0 w 57"/>
                <a:gd name="T21" fmla="*/ 4 h 79"/>
                <a:gd name="T22" fmla="*/ 22 w 57"/>
                <a:gd name="T23" fmla="*/ 2 h 79"/>
                <a:gd name="T24" fmla="*/ 25 w 57"/>
                <a:gd name="T25" fmla="*/ 5 h 79"/>
                <a:gd name="T26" fmla="*/ 32 w 57"/>
                <a:gd name="T27" fmla="*/ 0 h 79"/>
                <a:gd name="T28" fmla="*/ 42 w 57"/>
                <a:gd name="T29" fmla="*/ 2 h 79"/>
                <a:gd name="T30" fmla="*/ 50 w 57"/>
                <a:gd name="T31" fmla="*/ 6 h 79"/>
                <a:gd name="T32" fmla="*/ 55 w 57"/>
                <a:gd name="T33" fmla="*/ 14 h 79"/>
                <a:gd name="T34" fmla="*/ 57 w 57"/>
                <a:gd name="T35" fmla="*/ 28 h 79"/>
                <a:gd name="T36" fmla="*/ 55 w 57"/>
                <a:gd name="T37" fmla="*/ 43 h 79"/>
                <a:gd name="T38" fmla="*/ 50 w 57"/>
                <a:gd name="T39" fmla="*/ 50 h 79"/>
                <a:gd name="T40" fmla="*/ 42 w 57"/>
                <a:gd name="T41" fmla="*/ 56 h 79"/>
                <a:gd name="T42" fmla="*/ 32 w 57"/>
                <a:gd name="T43" fmla="*/ 56 h 79"/>
                <a:gd name="T44" fmla="*/ 25 w 57"/>
                <a:gd name="T45" fmla="*/ 52 h 79"/>
                <a:gd name="T46" fmla="*/ 22 w 57"/>
                <a:gd name="T47" fmla="*/ 44 h 79"/>
                <a:gd name="T48" fmla="*/ 29 w 57"/>
                <a:gd name="T49" fmla="*/ 50 h 79"/>
                <a:gd name="T50" fmla="*/ 36 w 57"/>
                <a:gd name="T51" fmla="*/ 50 h 79"/>
                <a:gd name="T52" fmla="*/ 39 w 57"/>
                <a:gd name="T53" fmla="*/ 44 h 79"/>
                <a:gd name="T54" fmla="*/ 41 w 57"/>
                <a:gd name="T55" fmla="*/ 35 h 79"/>
                <a:gd name="T56" fmla="*/ 41 w 57"/>
                <a:gd name="T57" fmla="*/ 23 h 79"/>
                <a:gd name="T58" fmla="*/ 38 w 57"/>
                <a:gd name="T59" fmla="*/ 14 h 79"/>
                <a:gd name="T60" fmla="*/ 35 w 57"/>
                <a:gd name="T61" fmla="*/ 8 h 79"/>
                <a:gd name="T62" fmla="*/ 29 w 57"/>
                <a:gd name="T63" fmla="*/ 8 h 79"/>
                <a:gd name="T64" fmla="*/ 22 w 57"/>
                <a:gd name="T65" fmla="*/ 15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79"/>
                <a:gd name="T101" fmla="*/ 57 w 57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79">
                  <a:moveTo>
                    <a:pt x="22" y="49"/>
                  </a:moveTo>
                  <a:lnTo>
                    <a:pt x="22" y="69"/>
                  </a:lnTo>
                  <a:lnTo>
                    <a:pt x="22" y="73"/>
                  </a:lnTo>
                  <a:lnTo>
                    <a:pt x="22" y="74"/>
                  </a:lnTo>
                  <a:lnTo>
                    <a:pt x="24" y="75"/>
                  </a:lnTo>
                  <a:lnTo>
                    <a:pt x="25" y="76"/>
                  </a:lnTo>
                  <a:lnTo>
                    <a:pt x="27" y="78"/>
                  </a:lnTo>
                  <a:lnTo>
                    <a:pt x="30" y="78"/>
                  </a:lnTo>
                  <a:lnTo>
                    <a:pt x="3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3" y="76"/>
                  </a:lnTo>
                  <a:lnTo>
                    <a:pt x="6" y="75"/>
                  </a:lnTo>
                  <a:lnTo>
                    <a:pt x="6" y="74"/>
                  </a:lnTo>
                  <a:lnTo>
                    <a:pt x="7" y="72"/>
                  </a:lnTo>
                  <a:lnTo>
                    <a:pt x="7" y="68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6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9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3" y="10"/>
                  </a:lnTo>
                  <a:lnTo>
                    <a:pt x="55" y="14"/>
                  </a:lnTo>
                  <a:lnTo>
                    <a:pt x="56" y="21"/>
                  </a:lnTo>
                  <a:lnTo>
                    <a:pt x="57" y="28"/>
                  </a:lnTo>
                  <a:lnTo>
                    <a:pt x="56" y="35"/>
                  </a:lnTo>
                  <a:lnTo>
                    <a:pt x="55" y="43"/>
                  </a:lnTo>
                  <a:lnTo>
                    <a:pt x="53" y="46"/>
                  </a:lnTo>
                  <a:lnTo>
                    <a:pt x="50" y="50"/>
                  </a:lnTo>
                  <a:lnTo>
                    <a:pt x="47" y="52"/>
                  </a:lnTo>
                  <a:lnTo>
                    <a:pt x="42" y="56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9" y="55"/>
                  </a:lnTo>
                  <a:lnTo>
                    <a:pt x="25" y="52"/>
                  </a:lnTo>
                  <a:lnTo>
                    <a:pt x="22" y="49"/>
                  </a:lnTo>
                  <a:close/>
                  <a:moveTo>
                    <a:pt x="22" y="44"/>
                  </a:moveTo>
                  <a:lnTo>
                    <a:pt x="25" y="47"/>
                  </a:lnTo>
                  <a:lnTo>
                    <a:pt x="29" y="50"/>
                  </a:lnTo>
                  <a:lnTo>
                    <a:pt x="32" y="50"/>
                  </a:lnTo>
                  <a:lnTo>
                    <a:pt x="36" y="50"/>
                  </a:lnTo>
                  <a:lnTo>
                    <a:pt x="38" y="47"/>
                  </a:lnTo>
                  <a:lnTo>
                    <a:pt x="39" y="44"/>
                  </a:lnTo>
                  <a:lnTo>
                    <a:pt x="39" y="40"/>
                  </a:lnTo>
                  <a:lnTo>
                    <a:pt x="41" y="35"/>
                  </a:lnTo>
                  <a:lnTo>
                    <a:pt x="41" y="29"/>
                  </a:lnTo>
                  <a:lnTo>
                    <a:pt x="41" y="23"/>
                  </a:lnTo>
                  <a:lnTo>
                    <a:pt x="39" y="17"/>
                  </a:lnTo>
                  <a:lnTo>
                    <a:pt x="38" y="14"/>
                  </a:lnTo>
                  <a:lnTo>
                    <a:pt x="37" y="10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5" y="11"/>
                  </a:lnTo>
                  <a:lnTo>
                    <a:pt x="22" y="15"/>
                  </a:lnTo>
                  <a:lnTo>
                    <a:pt x="22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6" name="Freeform 32"/>
            <p:cNvSpPr>
              <a:spLocks noEditPoints="1"/>
            </p:cNvSpPr>
            <p:nvPr/>
          </p:nvSpPr>
          <p:spPr bwMode="auto">
            <a:xfrm>
              <a:off x="1652" y="4121"/>
              <a:ext cx="44" cy="56"/>
            </a:xfrm>
            <a:custGeom>
              <a:avLst/>
              <a:gdLst>
                <a:gd name="T0" fmla="*/ 44 w 44"/>
                <a:gd name="T1" fmla="*/ 26 h 56"/>
                <a:gd name="T2" fmla="*/ 15 w 44"/>
                <a:gd name="T3" fmla="*/ 26 h 56"/>
                <a:gd name="T4" fmla="*/ 16 w 44"/>
                <a:gd name="T5" fmla="*/ 33 h 56"/>
                <a:gd name="T6" fmla="*/ 17 w 44"/>
                <a:gd name="T7" fmla="*/ 38 h 56"/>
                <a:gd name="T8" fmla="*/ 21 w 44"/>
                <a:gd name="T9" fmla="*/ 43 h 56"/>
                <a:gd name="T10" fmla="*/ 23 w 44"/>
                <a:gd name="T11" fmla="*/ 45 h 56"/>
                <a:gd name="T12" fmla="*/ 27 w 44"/>
                <a:gd name="T13" fmla="*/ 47 h 56"/>
                <a:gd name="T14" fmla="*/ 29 w 44"/>
                <a:gd name="T15" fmla="*/ 47 h 56"/>
                <a:gd name="T16" fmla="*/ 33 w 44"/>
                <a:gd name="T17" fmla="*/ 47 h 56"/>
                <a:gd name="T18" fmla="*/ 36 w 44"/>
                <a:gd name="T19" fmla="*/ 46 h 56"/>
                <a:gd name="T20" fmla="*/ 39 w 44"/>
                <a:gd name="T21" fmla="*/ 43 h 56"/>
                <a:gd name="T22" fmla="*/ 42 w 44"/>
                <a:gd name="T23" fmla="*/ 39 h 56"/>
                <a:gd name="T24" fmla="*/ 44 w 44"/>
                <a:gd name="T25" fmla="*/ 40 h 56"/>
                <a:gd name="T26" fmla="*/ 41 w 44"/>
                <a:gd name="T27" fmla="*/ 45 h 56"/>
                <a:gd name="T28" fmla="*/ 38 w 44"/>
                <a:gd name="T29" fmla="*/ 50 h 56"/>
                <a:gd name="T30" fmla="*/ 34 w 44"/>
                <a:gd name="T31" fmla="*/ 52 h 56"/>
                <a:gd name="T32" fmla="*/ 30 w 44"/>
                <a:gd name="T33" fmla="*/ 55 h 56"/>
                <a:gd name="T34" fmla="*/ 27 w 44"/>
                <a:gd name="T35" fmla="*/ 56 h 56"/>
                <a:gd name="T36" fmla="*/ 22 w 44"/>
                <a:gd name="T37" fmla="*/ 56 h 56"/>
                <a:gd name="T38" fmla="*/ 17 w 44"/>
                <a:gd name="T39" fmla="*/ 56 h 56"/>
                <a:gd name="T40" fmla="*/ 12 w 44"/>
                <a:gd name="T41" fmla="*/ 53 h 56"/>
                <a:gd name="T42" fmla="*/ 7 w 44"/>
                <a:gd name="T43" fmla="*/ 51 h 56"/>
                <a:gd name="T44" fmla="*/ 5 w 44"/>
                <a:gd name="T45" fmla="*/ 47 h 56"/>
                <a:gd name="T46" fmla="*/ 1 w 44"/>
                <a:gd name="T47" fmla="*/ 41 h 56"/>
                <a:gd name="T48" fmla="*/ 0 w 44"/>
                <a:gd name="T49" fmla="*/ 35 h 56"/>
                <a:gd name="T50" fmla="*/ 0 w 44"/>
                <a:gd name="T51" fmla="*/ 29 h 56"/>
                <a:gd name="T52" fmla="*/ 1 w 44"/>
                <a:gd name="T53" fmla="*/ 17 h 56"/>
                <a:gd name="T54" fmla="*/ 6 w 44"/>
                <a:gd name="T55" fmla="*/ 8 h 56"/>
                <a:gd name="T56" fmla="*/ 12 w 44"/>
                <a:gd name="T57" fmla="*/ 4 h 56"/>
                <a:gd name="T58" fmla="*/ 17 w 44"/>
                <a:gd name="T59" fmla="*/ 2 h 56"/>
                <a:gd name="T60" fmla="*/ 23 w 44"/>
                <a:gd name="T61" fmla="*/ 0 h 56"/>
                <a:gd name="T62" fmla="*/ 29 w 44"/>
                <a:gd name="T63" fmla="*/ 0 h 56"/>
                <a:gd name="T64" fmla="*/ 33 w 44"/>
                <a:gd name="T65" fmla="*/ 3 h 56"/>
                <a:gd name="T66" fmla="*/ 38 w 44"/>
                <a:gd name="T67" fmla="*/ 6 h 56"/>
                <a:gd name="T68" fmla="*/ 42 w 44"/>
                <a:gd name="T69" fmla="*/ 15 h 56"/>
                <a:gd name="T70" fmla="*/ 44 w 44"/>
                <a:gd name="T71" fmla="*/ 26 h 56"/>
                <a:gd name="T72" fmla="*/ 30 w 44"/>
                <a:gd name="T73" fmla="*/ 22 h 56"/>
                <a:gd name="T74" fmla="*/ 30 w 44"/>
                <a:gd name="T75" fmla="*/ 17 h 56"/>
                <a:gd name="T76" fmla="*/ 29 w 44"/>
                <a:gd name="T77" fmla="*/ 12 h 56"/>
                <a:gd name="T78" fmla="*/ 29 w 44"/>
                <a:gd name="T79" fmla="*/ 10 h 56"/>
                <a:gd name="T80" fmla="*/ 28 w 44"/>
                <a:gd name="T81" fmla="*/ 8 h 56"/>
                <a:gd name="T82" fmla="*/ 25 w 44"/>
                <a:gd name="T83" fmla="*/ 5 h 56"/>
                <a:gd name="T84" fmla="*/ 24 w 44"/>
                <a:gd name="T85" fmla="*/ 4 h 56"/>
                <a:gd name="T86" fmla="*/ 23 w 44"/>
                <a:gd name="T87" fmla="*/ 4 h 56"/>
                <a:gd name="T88" fmla="*/ 19 w 44"/>
                <a:gd name="T89" fmla="*/ 5 h 56"/>
                <a:gd name="T90" fmla="*/ 18 w 44"/>
                <a:gd name="T91" fmla="*/ 6 h 56"/>
                <a:gd name="T92" fmla="*/ 16 w 44"/>
                <a:gd name="T93" fmla="*/ 10 h 56"/>
                <a:gd name="T94" fmla="*/ 15 w 44"/>
                <a:gd name="T95" fmla="*/ 15 h 56"/>
                <a:gd name="T96" fmla="*/ 15 w 44"/>
                <a:gd name="T97" fmla="*/ 21 h 56"/>
                <a:gd name="T98" fmla="*/ 15 w 44"/>
                <a:gd name="T99" fmla="*/ 22 h 56"/>
                <a:gd name="T100" fmla="*/ 30 w 44"/>
                <a:gd name="T101" fmla="*/ 22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"/>
                <a:gd name="T154" fmla="*/ 0 h 56"/>
                <a:gd name="T155" fmla="*/ 44 w 44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" h="56">
                  <a:moveTo>
                    <a:pt x="44" y="26"/>
                  </a:moveTo>
                  <a:lnTo>
                    <a:pt x="15" y="26"/>
                  </a:lnTo>
                  <a:lnTo>
                    <a:pt x="16" y="33"/>
                  </a:lnTo>
                  <a:lnTo>
                    <a:pt x="17" y="38"/>
                  </a:lnTo>
                  <a:lnTo>
                    <a:pt x="21" y="43"/>
                  </a:lnTo>
                  <a:lnTo>
                    <a:pt x="23" y="45"/>
                  </a:lnTo>
                  <a:lnTo>
                    <a:pt x="27" y="47"/>
                  </a:lnTo>
                  <a:lnTo>
                    <a:pt x="29" y="47"/>
                  </a:lnTo>
                  <a:lnTo>
                    <a:pt x="33" y="47"/>
                  </a:lnTo>
                  <a:lnTo>
                    <a:pt x="36" y="46"/>
                  </a:lnTo>
                  <a:lnTo>
                    <a:pt x="39" y="43"/>
                  </a:lnTo>
                  <a:lnTo>
                    <a:pt x="42" y="39"/>
                  </a:lnTo>
                  <a:lnTo>
                    <a:pt x="44" y="40"/>
                  </a:lnTo>
                  <a:lnTo>
                    <a:pt x="41" y="45"/>
                  </a:lnTo>
                  <a:lnTo>
                    <a:pt x="38" y="50"/>
                  </a:lnTo>
                  <a:lnTo>
                    <a:pt x="34" y="52"/>
                  </a:lnTo>
                  <a:lnTo>
                    <a:pt x="30" y="55"/>
                  </a:lnTo>
                  <a:lnTo>
                    <a:pt x="27" y="56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2" y="53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2" y="15"/>
                  </a:lnTo>
                  <a:lnTo>
                    <a:pt x="44" y="26"/>
                  </a:lnTo>
                  <a:close/>
                  <a:moveTo>
                    <a:pt x="30" y="22"/>
                  </a:moveTo>
                  <a:lnTo>
                    <a:pt x="30" y="17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15" y="15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7" name="Freeform 33"/>
            <p:cNvSpPr>
              <a:spLocks/>
            </p:cNvSpPr>
            <p:nvPr/>
          </p:nvSpPr>
          <p:spPr bwMode="auto">
            <a:xfrm>
              <a:off x="1733" y="4097"/>
              <a:ext cx="54" cy="80"/>
            </a:xfrm>
            <a:custGeom>
              <a:avLst/>
              <a:gdLst>
                <a:gd name="T0" fmla="*/ 49 w 54"/>
                <a:gd name="T1" fmla="*/ 26 h 80"/>
                <a:gd name="T2" fmla="*/ 46 w 54"/>
                <a:gd name="T3" fmla="*/ 20 h 80"/>
                <a:gd name="T4" fmla="*/ 39 w 54"/>
                <a:gd name="T5" fmla="*/ 10 h 80"/>
                <a:gd name="T6" fmla="*/ 30 w 54"/>
                <a:gd name="T7" fmla="*/ 5 h 80"/>
                <a:gd name="T8" fmla="*/ 22 w 54"/>
                <a:gd name="T9" fmla="*/ 5 h 80"/>
                <a:gd name="T10" fmla="*/ 16 w 54"/>
                <a:gd name="T11" fmla="*/ 7 h 80"/>
                <a:gd name="T12" fmla="*/ 12 w 54"/>
                <a:gd name="T13" fmla="*/ 15 h 80"/>
                <a:gd name="T14" fmla="*/ 13 w 54"/>
                <a:gd name="T15" fmla="*/ 20 h 80"/>
                <a:gd name="T16" fmla="*/ 19 w 54"/>
                <a:gd name="T17" fmla="*/ 24 h 80"/>
                <a:gd name="T18" fmla="*/ 25 w 54"/>
                <a:gd name="T19" fmla="*/ 28 h 80"/>
                <a:gd name="T20" fmla="*/ 39 w 54"/>
                <a:gd name="T21" fmla="*/ 35 h 80"/>
                <a:gd name="T22" fmla="*/ 49 w 54"/>
                <a:gd name="T23" fmla="*/ 44 h 80"/>
                <a:gd name="T24" fmla="*/ 53 w 54"/>
                <a:gd name="T25" fmla="*/ 52 h 80"/>
                <a:gd name="T26" fmla="*/ 53 w 54"/>
                <a:gd name="T27" fmla="*/ 63 h 80"/>
                <a:gd name="T28" fmla="*/ 47 w 54"/>
                <a:gd name="T29" fmla="*/ 74 h 80"/>
                <a:gd name="T30" fmla="*/ 37 w 54"/>
                <a:gd name="T31" fmla="*/ 79 h 80"/>
                <a:gd name="T32" fmla="*/ 28 w 54"/>
                <a:gd name="T33" fmla="*/ 80 h 80"/>
                <a:gd name="T34" fmla="*/ 21 w 54"/>
                <a:gd name="T35" fmla="*/ 80 h 80"/>
                <a:gd name="T36" fmla="*/ 12 w 54"/>
                <a:gd name="T37" fmla="*/ 77 h 80"/>
                <a:gd name="T38" fmla="*/ 8 w 54"/>
                <a:gd name="T39" fmla="*/ 76 h 80"/>
                <a:gd name="T40" fmla="*/ 5 w 54"/>
                <a:gd name="T41" fmla="*/ 77 h 80"/>
                <a:gd name="T42" fmla="*/ 2 w 54"/>
                <a:gd name="T43" fmla="*/ 80 h 80"/>
                <a:gd name="T44" fmla="*/ 0 w 54"/>
                <a:gd name="T45" fmla="*/ 51 h 80"/>
                <a:gd name="T46" fmla="*/ 5 w 54"/>
                <a:gd name="T47" fmla="*/ 59 h 80"/>
                <a:gd name="T48" fmla="*/ 12 w 54"/>
                <a:gd name="T49" fmla="*/ 70 h 80"/>
                <a:gd name="T50" fmla="*/ 22 w 54"/>
                <a:gd name="T51" fmla="*/ 76 h 80"/>
                <a:gd name="T52" fmla="*/ 31 w 54"/>
                <a:gd name="T53" fmla="*/ 76 h 80"/>
                <a:gd name="T54" fmla="*/ 37 w 54"/>
                <a:gd name="T55" fmla="*/ 73 h 80"/>
                <a:gd name="T56" fmla="*/ 41 w 54"/>
                <a:gd name="T57" fmla="*/ 68 h 80"/>
                <a:gd name="T58" fmla="*/ 41 w 54"/>
                <a:gd name="T59" fmla="*/ 62 h 80"/>
                <a:gd name="T60" fmla="*/ 37 w 54"/>
                <a:gd name="T61" fmla="*/ 57 h 80"/>
                <a:gd name="T62" fmla="*/ 33 w 54"/>
                <a:gd name="T63" fmla="*/ 53 h 80"/>
                <a:gd name="T64" fmla="*/ 25 w 54"/>
                <a:gd name="T65" fmla="*/ 48 h 80"/>
                <a:gd name="T66" fmla="*/ 13 w 54"/>
                <a:gd name="T67" fmla="*/ 42 h 80"/>
                <a:gd name="T68" fmla="*/ 6 w 54"/>
                <a:gd name="T69" fmla="*/ 36 h 80"/>
                <a:gd name="T70" fmla="*/ 1 w 54"/>
                <a:gd name="T71" fmla="*/ 28 h 80"/>
                <a:gd name="T72" fmla="*/ 1 w 54"/>
                <a:gd name="T73" fmla="*/ 16 h 80"/>
                <a:gd name="T74" fmla="*/ 7 w 54"/>
                <a:gd name="T75" fmla="*/ 6 h 80"/>
                <a:gd name="T76" fmla="*/ 18 w 54"/>
                <a:gd name="T77" fmla="*/ 1 h 80"/>
                <a:gd name="T78" fmla="*/ 28 w 54"/>
                <a:gd name="T79" fmla="*/ 0 h 80"/>
                <a:gd name="T80" fmla="*/ 34 w 54"/>
                <a:gd name="T81" fmla="*/ 3 h 80"/>
                <a:gd name="T82" fmla="*/ 41 w 54"/>
                <a:gd name="T83" fmla="*/ 5 h 80"/>
                <a:gd name="T84" fmla="*/ 45 w 54"/>
                <a:gd name="T85" fmla="*/ 5 h 80"/>
                <a:gd name="T86" fmla="*/ 46 w 54"/>
                <a:gd name="T87" fmla="*/ 3 h 80"/>
                <a:gd name="T88" fmla="*/ 48 w 54"/>
                <a:gd name="T89" fmla="*/ 0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"/>
                <a:gd name="T136" fmla="*/ 0 h 80"/>
                <a:gd name="T137" fmla="*/ 54 w 54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" h="80">
                  <a:moveTo>
                    <a:pt x="48" y="0"/>
                  </a:moveTo>
                  <a:lnTo>
                    <a:pt x="49" y="26"/>
                  </a:lnTo>
                  <a:lnTo>
                    <a:pt x="47" y="26"/>
                  </a:lnTo>
                  <a:lnTo>
                    <a:pt x="46" y="20"/>
                  </a:lnTo>
                  <a:lnTo>
                    <a:pt x="42" y="15"/>
                  </a:lnTo>
                  <a:lnTo>
                    <a:pt x="39" y="10"/>
                  </a:lnTo>
                  <a:lnTo>
                    <a:pt x="35" y="7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8" y="6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2" y="26"/>
                  </a:lnTo>
                  <a:lnTo>
                    <a:pt x="25" y="28"/>
                  </a:lnTo>
                  <a:lnTo>
                    <a:pt x="31" y="32"/>
                  </a:lnTo>
                  <a:lnTo>
                    <a:pt x="39" y="35"/>
                  </a:lnTo>
                  <a:lnTo>
                    <a:pt x="45" y="40"/>
                  </a:lnTo>
                  <a:lnTo>
                    <a:pt x="49" y="44"/>
                  </a:lnTo>
                  <a:lnTo>
                    <a:pt x="52" y="47"/>
                  </a:lnTo>
                  <a:lnTo>
                    <a:pt x="53" y="52"/>
                  </a:lnTo>
                  <a:lnTo>
                    <a:pt x="54" y="57"/>
                  </a:lnTo>
                  <a:lnTo>
                    <a:pt x="53" y="63"/>
                  </a:lnTo>
                  <a:lnTo>
                    <a:pt x="51" y="69"/>
                  </a:lnTo>
                  <a:lnTo>
                    <a:pt x="47" y="74"/>
                  </a:lnTo>
                  <a:lnTo>
                    <a:pt x="42" y="76"/>
                  </a:lnTo>
                  <a:lnTo>
                    <a:pt x="37" y="79"/>
                  </a:lnTo>
                  <a:lnTo>
                    <a:pt x="33" y="80"/>
                  </a:lnTo>
                  <a:lnTo>
                    <a:pt x="28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17" y="79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8" y="76"/>
                  </a:lnTo>
                  <a:lnTo>
                    <a:pt x="6" y="76"/>
                  </a:lnTo>
                  <a:lnTo>
                    <a:pt x="5" y="77"/>
                  </a:lnTo>
                  <a:lnTo>
                    <a:pt x="4" y="79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0" y="51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7" y="65"/>
                  </a:lnTo>
                  <a:lnTo>
                    <a:pt x="12" y="70"/>
                  </a:lnTo>
                  <a:lnTo>
                    <a:pt x="17" y="74"/>
                  </a:lnTo>
                  <a:lnTo>
                    <a:pt x="22" y="76"/>
                  </a:lnTo>
                  <a:lnTo>
                    <a:pt x="28" y="76"/>
                  </a:lnTo>
                  <a:lnTo>
                    <a:pt x="31" y="76"/>
                  </a:lnTo>
                  <a:lnTo>
                    <a:pt x="35" y="75"/>
                  </a:lnTo>
                  <a:lnTo>
                    <a:pt x="37" y="73"/>
                  </a:lnTo>
                  <a:lnTo>
                    <a:pt x="40" y="70"/>
                  </a:lnTo>
                  <a:lnTo>
                    <a:pt x="41" y="68"/>
                  </a:lnTo>
                  <a:lnTo>
                    <a:pt x="41" y="65"/>
                  </a:lnTo>
                  <a:lnTo>
                    <a:pt x="41" y="62"/>
                  </a:lnTo>
                  <a:lnTo>
                    <a:pt x="40" y="59"/>
                  </a:lnTo>
                  <a:lnTo>
                    <a:pt x="37" y="57"/>
                  </a:lnTo>
                  <a:lnTo>
                    <a:pt x="35" y="55"/>
                  </a:lnTo>
                  <a:lnTo>
                    <a:pt x="33" y="53"/>
                  </a:lnTo>
                  <a:lnTo>
                    <a:pt x="29" y="51"/>
                  </a:lnTo>
                  <a:lnTo>
                    <a:pt x="25" y="48"/>
                  </a:lnTo>
                  <a:lnTo>
                    <a:pt x="18" y="46"/>
                  </a:lnTo>
                  <a:lnTo>
                    <a:pt x="13" y="42"/>
                  </a:lnTo>
                  <a:lnTo>
                    <a:pt x="10" y="40"/>
                  </a:lnTo>
                  <a:lnTo>
                    <a:pt x="6" y="36"/>
                  </a:lnTo>
                  <a:lnTo>
                    <a:pt x="2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7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8" name="Freeform 34"/>
            <p:cNvSpPr>
              <a:spLocks noEditPoints="1"/>
            </p:cNvSpPr>
            <p:nvPr/>
          </p:nvSpPr>
          <p:spPr bwMode="auto">
            <a:xfrm>
              <a:off x="1793" y="4121"/>
              <a:ext cx="58" cy="79"/>
            </a:xfrm>
            <a:custGeom>
              <a:avLst/>
              <a:gdLst>
                <a:gd name="T0" fmla="*/ 23 w 58"/>
                <a:gd name="T1" fmla="*/ 69 h 79"/>
                <a:gd name="T2" fmla="*/ 23 w 58"/>
                <a:gd name="T3" fmla="*/ 74 h 79"/>
                <a:gd name="T4" fmla="*/ 26 w 58"/>
                <a:gd name="T5" fmla="*/ 76 h 79"/>
                <a:gd name="T6" fmla="*/ 31 w 58"/>
                <a:gd name="T7" fmla="*/ 78 h 79"/>
                <a:gd name="T8" fmla="*/ 0 w 58"/>
                <a:gd name="T9" fmla="*/ 79 h 79"/>
                <a:gd name="T10" fmla="*/ 4 w 58"/>
                <a:gd name="T11" fmla="*/ 76 h 79"/>
                <a:gd name="T12" fmla="*/ 6 w 58"/>
                <a:gd name="T13" fmla="*/ 74 h 79"/>
                <a:gd name="T14" fmla="*/ 8 w 58"/>
                <a:gd name="T15" fmla="*/ 68 h 79"/>
                <a:gd name="T16" fmla="*/ 6 w 58"/>
                <a:gd name="T17" fmla="*/ 10 h 79"/>
                <a:gd name="T18" fmla="*/ 6 w 58"/>
                <a:gd name="T19" fmla="*/ 5 h 79"/>
                <a:gd name="T20" fmla="*/ 0 w 58"/>
                <a:gd name="T21" fmla="*/ 4 h 79"/>
                <a:gd name="T22" fmla="*/ 23 w 58"/>
                <a:gd name="T23" fmla="*/ 2 h 79"/>
                <a:gd name="T24" fmla="*/ 26 w 58"/>
                <a:gd name="T25" fmla="*/ 5 h 79"/>
                <a:gd name="T26" fmla="*/ 33 w 58"/>
                <a:gd name="T27" fmla="*/ 0 h 79"/>
                <a:gd name="T28" fmla="*/ 43 w 58"/>
                <a:gd name="T29" fmla="*/ 2 h 79"/>
                <a:gd name="T30" fmla="*/ 51 w 58"/>
                <a:gd name="T31" fmla="*/ 6 h 79"/>
                <a:gd name="T32" fmla="*/ 56 w 58"/>
                <a:gd name="T33" fmla="*/ 14 h 79"/>
                <a:gd name="T34" fmla="*/ 58 w 58"/>
                <a:gd name="T35" fmla="*/ 28 h 79"/>
                <a:gd name="T36" fmla="*/ 56 w 58"/>
                <a:gd name="T37" fmla="*/ 43 h 79"/>
                <a:gd name="T38" fmla="*/ 51 w 58"/>
                <a:gd name="T39" fmla="*/ 50 h 79"/>
                <a:gd name="T40" fmla="*/ 43 w 58"/>
                <a:gd name="T41" fmla="*/ 56 h 79"/>
                <a:gd name="T42" fmla="*/ 33 w 58"/>
                <a:gd name="T43" fmla="*/ 56 h 79"/>
                <a:gd name="T44" fmla="*/ 26 w 58"/>
                <a:gd name="T45" fmla="*/ 52 h 79"/>
                <a:gd name="T46" fmla="*/ 23 w 58"/>
                <a:gd name="T47" fmla="*/ 44 h 79"/>
                <a:gd name="T48" fmla="*/ 29 w 58"/>
                <a:gd name="T49" fmla="*/ 50 h 79"/>
                <a:gd name="T50" fmla="*/ 37 w 58"/>
                <a:gd name="T51" fmla="*/ 50 h 79"/>
                <a:gd name="T52" fmla="*/ 40 w 58"/>
                <a:gd name="T53" fmla="*/ 44 h 79"/>
                <a:gd name="T54" fmla="*/ 41 w 58"/>
                <a:gd name="T55" fmla="*/ 35 h 79"/>
                <a:gd name="T56" fmla="*/ 41 w 58"/>
                <a:gd name="T57" fmla="*/ 23 h 79"/>
                <a:gd name="T58" fmla="*/ 39 w 58"/>
                <a:gd name="T59" fmla="*/ 14 h 79"/>
                <a:gd name="T60" fmla="*/ 35 w 58"/>
                <a:gd name="T61" fmla="*/ 8 h 79"/>
                <a:gd name="T62" fmla="*/ 28 w 58"/>
                <a:gd name="T63" fmla="*/ 8 h 79"/>
                <a:gd name="T64" fmla="*/ 23 w 58"/>
                <a:gd name="T65" fmla="*/ 15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79"/>
                <a:gd name="T101" fmla="*/ 58 w 58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79">
                  <a:moveTo>
                    <a:pt x="23" y="49"/>
                  </a:moveTo>
                  <a:lnTo>
                    <a:pt x="23" y="69"/>
                  </a:lnTo>
                  <a:lnTo>
                    <a:pt x="23" y="73"/>
                  </a:lnTo>
                  <a:lnTo>
                    <a:pt x="23" y="74"/>
                  </a:lnTo>
                  <a:lnTo>
                    <a:pt x="24" y="75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31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6" y="75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8" y="68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9"/>
                  </a:lnTo>
                  <a:lnTo>
                    <a:pt x="26" y="5"/>
                  </a:lnTo>
                  <a:lnTo>
                    <a:pt x="28" y="3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6" y="14"/>
                  </a:lnTo>
                  <a:lnTo>
                    <a:pt x="57" y="21"/>
                  </a:lnTo>
                  <a:lnTo>
                    <a:pt x="58" y="28"/>
                  </a:lnTo>
                  <a:lnTo>
                    <a:pt x="57" y="35"/>
                  </a:lnTo>
                  <a:lnTo>
                    <a:pt x="56" y="43"/>
                  </a:lnTo>
                  <a:lnTo>
                    <a:pt x="53" y="46"/>
                  </a:lnTo>
                  <a:lnTo>
                    <a:pt x="51" y="50"/>
                  </a:lnTo>
                  <a:lnTo>
                    <a:pt x="47" y="52"/>
                  </a:lnTo>
                  <a:lnTo>
                    <a:pt x="43" y="56"/>
                  </a:lnTo>
                  <a:lnTo>
                    <a:pt x="37" y="56"/>
                  </a:lnTo>
                  <a:lnTo>
                    <a:pt x="33" y="56"/>
                  </a:lnTo>
                  <a:lnTo>
                    <a:pt x="29" y="55"/>
                  </a:lnTo>
                  <a:lnTo>
                    <a:pt x="26" y="52"/>
                  </a:lnTo>
                  <a:lnTo>
                    <a:pt x="23" y="49"/>
                  </a:lnTo>
                  <a:close/>
                  <a:moveTo>
                    <a:pt x="23" y="44"/>
                  </a:moveTo>
                  <a:lnTo>
                    <a:pt x="26" y="47"/>
                  </a:lnTo>
                  <a:lnTo>
                    <a:pt x="29" y="50"/>
                  </a:lnTo>
                  <a:lnTo>
                    <a:pt x="33" y="50"/>
                  </a:lnTo>
                  <a:lnTo>
                    <a:pt x="37" y="50"/>
                  </a:lnTo>
                  <a:lnTo>
                    <a:pt x="38" y="47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41" y="35"/>
                  </a:lnTo>
                  <a:lnTo>
                    <a:pt x="41" y="29"/>
                  </a:lnTo>
                  <a:lnTo>
                    <a:pt x="41" y="23"/>
                  </a:lnTo>
                  <a:lnTo>
                    <a:pt x="40" y="17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5" y="8"/>
                  </a:lnTo>
                  <a:lnTo>
                    <a:pt x="32" y="8"/>
                  </a:lnTo>
                  <a:lnTo>
                    <a:pt x="28" y="8"/>
                  </a:lnTo>
                  <a:lnTo>
                    <a:pt x="26" y="11"/>
                  </a:lnTo>
                  <a:lnTo>
                    <a:pt x="23" y="1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" name="Freeform 35"/>
            <p:cNvSpPr>
              <a:spLocks noEditPoints="1"/>
            </p:cNvSpPr>
            <p:nvPr/>
          </p:nvSpPr>
          <p:spPr bwMode="auto">
            <a:xfrm>
              <a:off x="1860" y="4121"/>
              <a:ext cx="49" cy="56"/>
            </a:xfrm>
            <a:custGeom>
              <a:avLst/>
              <a:gdLst>
                <a:gd name="T0" fmla="*/ 25 w 49"/>
                <a:gd name="T1" fmla="*/ 0 h 56"/>
                <a:gd name="T2" fmla="*/ 31 w 49"/>
                <a:gd name="T3" fmla="*/ 2 h 56"/>
                <a:gd name="T4" fmla="*/ 37 w 49"/>
                <a:gd name="T5" fmla="*/ 4 h 56"/>
                <a:gd name="T6" fmla="*/ 41 w 49"/>
                <a:gd name="T7" fmla="*/ 6 h 56"/>
                <a:gd name="T8" fmla="*/ 44 w 49"/>
                <a:gd name="T9" fmla="*/ 10 h 56"/>
                <a:gd name="T10" fmla="*/ 47 w 49"/>
                <a:gd name="T11" fmla="*/ 14 h 56"/>
                <a:gd name="T12" fmla="*/ 49 w 49"/>
                <a:gd name="T13" fmla="*/ 21 h 56"/>
                <a:gd name="T14" fmla="*/ 49 w 49"/>
                <a:gd name="T15" fmla="*/ 28 h 56"/>
                <a:gd name="T16" fmla="*/ 49 w 49"/>
                <a:gd name="T17" fmla="*/ 35 h 56"/>
                <a:gd name="T18" fmla="*/ 47 w 49"/>
                <a:gd name="T19" fmla="*/ 41 h 56"/>
                <a:gd name="T20" fmla="*/ 44 w 49"/>
                <a:gd name="T21" fmla="*/ 47 h 56"/>
                <a:gd name="T22" fmla="*/ 40 w 49"/>
                <a:gd name="T23" fmla="*/ 51 h 56"/>
                <a:gd name="T24" fmla="*/ 36 w 49"/>
                <a:gd name="T25" fmla="*/ 53 h 56"/>
                <a:gd name="T26" fmla="*/ 31 w 49"/>
                <a:gd name="T27" fmla="*/ 56 h 56"/>
                <a:gd name="T28" fmla="*/ 25 w 49"/>
                <a:gd name="T29" fmla="*/ 56 h 56"/>
                <a:gd name="T30" fmla="*/ 19 w 49"/>
                <a:gd name="T31" fmla="*/ 56 h 56"/>
                <a:gd name="T32" fmla="*/ 14 w 49"/>
                <a:gd name="T33" fmla="*/ 53 h 56"/>
                <a:gd name="T34" fmla="*/ 11 w 49"/>
                <a:gd name="T35" fmla="*/ 51 h 56"/>
                <a:gd name="T36" fmla="*/ 7 w 49"/>
                <a:gd name="T37" fmla="*/ 47 h 56"/>
                <a:gd name="T38" fmla="*/ 2 w 49"/>
                <a:gd name="T39" fmla="*/ 39 h 56"/>
                <a:gd name="T40" fmla="*/ 0 w 49"/>
                <a:gd name="T41" fmla="*/ 28 h 56"/>
                <a:gd name="T42" fmla="*/ 2 w 49"/>
                <a:gd name="T43" fmla="*/ 17 h 56"/>
                <a:gd name="T44" fmla="*/ 7 w 49"/>
                <a:gd name="T45" fmla="*/ 9 h 56"/>
                <a:gd name="T46" fmla="*/ 11 w 49"/>
                <a:gd name="T47" fmla="*/ 5 h 56"/>
                <a:gd name="T48" fmla="*/ 14 w 49"/>
                <a:gd name="T49" fmla="*/ 3 h 56"/>
                <a:gd name="T50" fmla="*/ 19 w 49"/>
                <a:gd name="T51" fmla="*/ 0 h 56"/>
                <a:gd name="T52" fmla="*/ 25 w 49"/>
                <a:gd name="T53" fmla="*/ 0 h 56"/>
                <a:gd name="T54" fmla="*/ 25 w 49"/>
                <a:gd name="T55" fmla="*/ 4 h 56"/>
                <a:gd name="T56" fmla="*/ 23 w 49"/>
                <a:gd name="T57" fmla="*/ 5 h 56"/>
                <a:gd name="T58" fmla="*/ 20 w 49"/>
                <a:gd name="T59" fmla="*/ 6 h 56"/>
                <a:gd name="T60" fmla="*/ 19 w 49"/>
                <a:gd name="T61" fmla="*/ 9 h 56"/>
                <a:gd name="T62" fmla="*/ 18 w 49"/>
                <a:gd name="T63" fmla="*/ 11 h 56"/>
                <a:gd name="T64" fmla="*/ 17 w 49"/>
                <a:gd name="T65" fmla="*/ 15 h 56"/>
                <a:gd name="T66" fmla="*/ 17 w 49"/>
                <a:gd name="T67" fmla="*/ 20 h 56"/>
                <a:gd name="T68" fmla="*/ 17 w 49"/>
                <a:gd name="T69" fmla="*/ 26 h 56"/>
                <a:gd name="T70" fmla="*/ 17 w 49"/>
                <a:gd name="T71" fmla="*/ 33 h 56"/>
                <a:gd name="T72" fmla="*/ 17 w 49"/>
                <a:gd name="T73" fmla="*/ 39 h 56"/>
                <a:gd name="T74" fmla="*/ 18 w 49"/>
                <a:gd name="T75" fmla="*/ 44 h 56"/>
                <a:gd name="T76" fmla="*/ 18 w 49"/>
                <a:gd name="T77" fmla="*/ 47 h 56"/>
                <a:gd name="T78" fmla="*/ 20 w 49"/>
                <a:gd name="T79" fmla="*/ 50 h 56"/>
                <a:gd name="T80" fmla="*/ 23 w 49"/>
                <a:gd name="T81" fmla="*/ 52 h 56"/>
                <a:gd name="T82" fmla="*/ 25 w 49"/>
                <a:gd name="T83" fmla="*/ 52 h 56"/>
                <a:gd name="T84" fmla="*/ 27 w 49"/>
                <a:gd name="T85" fmla="*/ 52 h 56"/>
                <a:gd name="T86" fmla="*/ 29 w 49"/>
                <a:gd name="T87" fmla="*/ 51 h 56"/>
                <a:gd name="T88" fmla="*/ 31 w 49"/>
                <a:gd name="T89" fmla="*/ 49 h 56"/>
                <a:gd name="T90" fmla="*/ 32 w 49"/>
                <a:gd name="T91" fmla="*/ 45 h 56"/>
                <a:gd name="T92" fmla="*/ 32 w 49"/>
                <a:gd name="T93" fmla="*/ 38 h 56"/>
                <a:gd name="T94" fmla="*/ 33 w 49"/>
                <a:gd name="T95" fmla="*/ 23 h 56"/>
                <a:gd name="T96" fmla="*/ 32 w 49"/>
                <a:gd name="T97" fmla="*/ 18 h 56"/>
                <a:gd name="T98" fmla="*/ 32 w 49"/>
                <a:gd name="T99" fmla="*/ 14 h 56"/>
                <a:gd name="T100" fmla="*/ 32 w 49"/>
                <a:gd name="T101" fmla="*/ 11 h 56"/>
                <a:gd name="T102" fmla="*/ 31 w 49"/>
                <a:gd name="T103" fmla="*/ 8 h 56"/>
                <a:gd name="T104" fmla="*/ 29 w 49"/>
                <a:gd name="T105" fmla="*/ 5 h 56"/>
                <a:gd name="T106" fmla="*/ 27 w 49"/>
                <a:gd name="T107" fmla="*/ 4 h 56"/>
                <a:gd name="T108" fmla="*/ 25 w 49"/>
                <a:gd name="T109" fmla="*/ 4 h 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"/>
                <a:gd name="T166" fmla="*/ 0 h 56"/>
                <a:gd name="T167" fmla="*/ 49 w 49"/>
                <a:gd name="T168" fmla="*/ 56 h 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" h="56">
                  <a:moveTo>
                    <a:pt x="25" y="0"/>
                  </a:moveTo>
                  <a:lnTo>
                    <a:pt x="31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4" y="10"/>
                  </a:lnTo>
                  <a:lnTo>
                    <a:pt x="47" y="14"/>
                  </a:lnTo>
                  <a:lnTo>
                    <a:pt x="49" y="21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47" y="41"/>
                  </a:lnTo>
                  <a:lnTo>
                    <a:pt x="44" y="47"/>
                  </a:lnTo>
                  <a:lnTo>
                    <a:pt x="40" y="51"/>
                  </a:lnTo>
                  <a:lnTo>
                    <a:pt x="36" y="53"/>
                  </a:lnTo>
                  <a:lnTo>
                    <a:pt x="31" y="56"/>
                  </a:lnTo>
                  <a:lnTo>
                    <a:pt x="25" y="56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1" y="51"/>
                  </a:lnTo>
                  <a:lnTo>
                    <a:pt x="7" y="47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25" y="0"/>
                  </a:lnTo>
                  <a:close/>
                  <a:moveTo>
                    <a:pt x="25" y="4"/>
                  </a:moveTo>
                  <a:lnTo>
                    <a:pt x="23" y="5"/>
                  </a:lnTo>
                  <a:lnTo>
                    <a:pt x="20" y="6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7" y="20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18" y="44"/>
                  </a:lnTo>
                  <a:lnTo>
                    <a:pt x="18" y="47"/>
                  </a:lnTo>
                  <a:lnTo>
                    <a:pt x="20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9" y="51"/>
                  </a:lnTo>
                  <a:lnTo>
                    <a:pt x="31" y="49"/>
                  </a:lnTo>
                  <a:lnTo>
                    <a:pt x="32" y="45"/>
                  </a:lnTo>
                  <a:lnTo>
                    <a:pt x="32" y="38"/>
                  </a:lnTo>
                  <a:lnTo>
                    <a:pt x="33" y="23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" name="Freeform 36"/>
            <p:cNvSpPr>
              <a:spLocks noEditPoints="1"/>
            </p:cNvSpPr>
            <p:nvPr/>
          </p:nvSpPr>
          <p:spPr bwMode="auto">
            <a:xfrm>
              <a:off x="1918" y="4121"/>
              <a:ext cx="49" cy="56"/>
            </a:xfrm>
            <a:custGeom>
              <a:avLst/>
              <a:gdLst>
                <a:gd name="T0" fmla="*/ 25 w 49"/>
                <a:gd name="T1" fmla="*/ 0 h 56"/>
                <a:gd name="T2" fmla="*/ 31 w 49"/>
                <a:gd name="T3" fmla="*/ 2 h 56"/>
                <a:gd name="T4" fmla="*/ 37 w 49"/>
                <a:gd name="T5" fmla="*/ 4 h 56"/>
                <a:gd name="T6" fmla="*/ 41 w 49"/>
                <a:gd name="T7" fmla="*/ 6 h 56"/>
                <a:gd name="T8" fmla="*/ 44 w 49"/>
                <a:gd name="T9" fmla="*/ 10 h 56"/>
                <a:gd name="T10" fmla="*/ 47 w 49"/>
                <a:gd name="T11" fmla="*/ 14 h 56"/>
                <a:gd name="T12" fmla="*/ 49 w 49"/>
                <a:gd name="T13" fmla="*/ 21 h 56"/>
                <a:gd name="T14" fmla="*/ 49 w 49"/>
                <a:gd name="T15" fmla="*/ 28 h 56"/>
                <a:gd name="T16" fmla="*/ 49 w 49"/>
                <a:gd name="T17" fmla="*/ 35 h 56"/>
                <a:gd name="T18" fmla="*/ 47 w 49"/>
                <a:gd name="T19" fmla="*/ 41 h 56"/>
                <a:gd name="T20" fmla="*/ 43 w 49"/>
                <a:gd name="T21" fmla="*/ 47 h 56"/>
                <a:gd name="T22" fmla="*/ 39 w 49"/>
                <a:gd name="T23" fmla="*/ 51 h 56"/>
                <a:gd name="T24" fmla="*/ 36 w 49"/>
                <a:gd name="T25" fmla="*/ 53 h 56"/>
                <a:gd name="T26" fmla="*/ 30 w 49"/>
                <a:gd name="T27" fmla="*/ 56 h 56"/>
                <a:gd name="T28" fmla="*/ 25 w 49"/>
                <a:gd name="T29" fmla="*/ 56 h 56"/>
                <a:gd name="T30" fmla="*/ 19 w 49"/>
                <a:gd name="T31" fmla="*/ 56 h 56"/>
                <a:gd name="T32" fmla="*/ 14 w 49"/>
                <a:gd name="T33" fmla="*/ 53 h 56"/>
                <a:gd name="T34" fmla="*/ 9 w 49"/>
                <a:gd name="T35" fmla="*/ 51 h 56"/>
                <a:gd name="T36" fmla="*/ 6 w 49"/>
                <a:gd name="T37" fmla="*/ 47 h 56"/>
                <a:gd name="T38" fmla="*/ 1 w 49"/>
                <a:gd name="T39" fmla="*/ 39 h 56"/>
                <a:gd name="T40" fmla="*/ 0 w 49"/>
                <a:gd name="T41" fmla="*/ 28 h 56"/>
                <a:gd name="T42" fmla="*/ 2 w 49"/>
                <a:gd name="T43" fmla="*/ 17 h 56"/>
                <a:gd name="T44" fmla="*/ 7 w 49"/>
                <a:gd name="T45" fmla="*/ 9 h 56"/>
                <a:gd name="T46" fmla="*/ 10 w 49"/>
                <a:gd name="T47" fmla="*/ 5 h 56"/>
                <a:gd name="T48" fmla="*/ 14 w 49"/>
                <a:gd name="T49" fmla="*/ 3 h 56"/>
                <a:gd name="T50" fmla="*/ 19 w 49"/>
                <a:gd name="T51" fmla="*/ 0 h 56"/>
                <a:gd name="T52" fmla="*/ 25 w 49"/>
                <a:gd name="T53" fmla="*/ 0 h 56"/>
                <a:gd name="T54" fmla="*/ 25 w 49"/>
                <a:gd name="T55" fmla="*/ 4 h 56"/>
                <a:gd name="T56" fmla="*/ 23 w 49"/>
                <a:gd name="T57" fmla="*/ 5 h 56"/>
                <a:gd name="T58" fmla="*/ 20 w 49"/>
                <a:gd name="T59" fmla="*/ 6 h 56"/>
                <a:gd name="T60" fmla="*/ 19 w 49"/>
                <a:gd name="T61" fmla="*/ 9 h 56"/>
                <a:gd name="T62" fmla="*/ 18 w 49"/>
                <a:gd name="T63" fmla="*/ 11 h 56"/>
                <a:gd name="T64" fmla="*/ 17 w 49"/>
                <a:gd name="T65" fmla="*/ 15 h 56"/>
                <a:gd name="T66" fmla="*/ 17 w 49"/>
                <a:gd name="T67" fmla="*/ 20 h 56"/>
                <a:gd name="T68" fmla="*/ 17 w 49"/>
                <a:gd name="T69" fmla="*/ 26 h 56"/>
                <a:gd name="T70" fmla="*/ 17 w 49"/>
                <a:gd name="T71" fmla="*/ 33 h 56"/>
                <a:gd name="T72" fmla="*/ 17 w 49"/>
                <a:gd name="T73" fmla="*/ 39 h 56"/>
                <a:gd name="T74" fmla="*/ 17 w 49"/>
                <a:gd name="T75" fmla="*/ 44 h 56"/>
                <a:gd name="T76" fmla="*/ 18 w 49"/>
                <a:gd name="T77" fmla="*/ 47 h 56"/>
                <a:gd name="T78" fmla="*/ 20 w 49"/>
                <a:gd name="T79" fmla="*/ 50 h 56"/>
                <a:gd name="T80" fmla="*/ 21 w 49"/>
                <a:gd name="T81" fmla="*/ 52 h 56"/>
                <a:gd name="T82" fmla="*/ 25 w 49"/>
                <a:gd name="T83" fmla="*/ 52 h 56"/>
                <a:gd name="T84" fmla="*/ 26 w 49"/>
                <a:gd name="T85" fmla="*/ 52 h 56"/>
                <a:gd name="T86" fmla="*/ 29 w 49"/>
                <a:gd name="T87" fmla="*/ 51 h 56"/>
                <a:gd name="T88" fmla="*/ 31 w 49"/>
                <a:gd name="T89" fmla="*/ 49 h 56"/>
                <a:gd name="T90" fmla="*/ 31 w 49"/>
                <a:gd name="T91" fmla="*/ 45 h 56"/>
                <a:gd name="T92" fmla="*/ 32 w 49"/>
                <a:gd name="T93" fmla="*/ 38 h 56"/>
                <a:gd name="T94" fmla="*/ 32 w 49"/>
                <a:gd name="T95" fmla="*/ 23 h 56"/>
                <a:gd name="T96" fmla="*/ 32 w 49"/>
                <a:gd name="T97" fmla="*/ 18 h 56"/>
                <a:gd name="T98" fmla="*/ 32 w 49"/>
                <a:gd name="T99" fmla="*/ 14 h 56"/>
                <a:gd name="T100" fmla="*/ 32 w 49"/>
                <a:gd name="T101" fmla="*/ 11 h 56"/>
                <a:gd name="T102" fmla="*/ 30 w 49"/>
                <a:gd name="T103" fmla="*/ 8 h 56"/>
                <a:gd name="T104" fmla="*/ 29 w 49"/>
                <a:gd name="T105" fmla="*/ 5 h 56"/>
                <a:gd name="T106" fmla="*/ 26 w 49"/>
                <a:gd name="T107" fmla="*/ 4 h 56"/>
                <a:gd name="T108" fmla="*/ 25 w 49"/>
                <a:gd name="T109" fmla="*/ 4 h 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"/>
                <a:gd name="T166" fmla="*/ 0 h 56"/>
                <a:gd name="T167" fmla="*/ 49 w 49"/>
                <a:gd name="T168" fmla="*/ 56 h 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" h="56">
                  <a:moveTo>
                    <a:pt x="25" y="0"/>
                  </a:moveTo>
                  <a:lnTo>
                    <a:pt x="31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4" y="10"/>
                  </a:lnTo>
                  <a:lnTo>
                    <a:pt x="47" y="14"/>
                  </a:lnTo>
                  <a:lnTo>
                    <a:pt x="49" y="21"/>
                  </a:lnTo>
                  <a:lnTo>
                    <a:pt x="49" y="28"/>
                  </a:lnTo>
                  <a:lnTo>
                    <a:pt x="49" y="35"/>
                  </a:lnTo>
                  <a:lnTo>
                    <a:pt x="47" y="41"/>
                  </a:lnTo>
                  <a:lnTo>
                    <a:pt x="43" y="47"/>
                  </a:lnTo>
                  <a:lnTo>
                    <a:pt x="39" y="51"/>
                  </a:lnTo>
                  <a:lnTo>
                    <a:pt x="36" y="53"/>
                  </a:lnTo>
                  <a:lnTo>
                    <a:pt x="30" y="56"/>
                  </a:lnTo>
                  <a:lnTo>
                    <a:pt x="25" y="56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9" y="51"/>
                  </a:lnTo>
                  <a:lnTo>
                    <a:pt x="6" y="47"/>
                  </a:lnTo>
                  <a:lnTo>
                    <a:pt x="1" y="39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25" y="0"/>
                  </a:lnTo>
                  <a:close/>
                  <a:moveTo>
                    <a:pt x="25" y="4"/>
                  </a:moveTo>
                  <a:lnTo>
                    <a:pt x="23" y="5"/>
                  </a:lnTo>
                  <a:lnTo>
                    <a:pt x="20" y="6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7" y="15"/>
                  </a:lnTo>
                  <a:lnTo>
                    <a:pt x="17" y="20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17" y="44"/>
                  </a:lnTo>
                  <a:lnTo>
                    <a:pt x="18" y="47"/>
                  </a:lnTo>
                  <a:lnTo>
                    <a:pt x="20" y="50"/>
                  </a:lnTo>
                  <a:lnTo>
                    <a:pt x="21" y="52"/>
                  </a:lnTo>
                  <a:lnTo>
                    <a:pt x="25" y="52"/>
                  </a:lnTo>
                  <a:lnTo>
                    <a:pt x="26" y="52"/>
                  </a:lnTo>
                  <a:lnTo>
                    <a:pt x="29" y="51"/>
                  </a:lnTo>
                  <a:lnTo>
                    <a:pt x="31" y="49"/>
                  </a:lnTo>
                  <a:lnTo>
                    <a:pt x="31" y="45"/>
                  </a:lnTo>
                  <a:lnTo>
                    <a:pt x="32" y="38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29" y="5"/>
                  </a:lnTo>
                  <a:lnTo>
                    <a:pt x="26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" name="Freeform 37"/>
            <p:cNvSpPr>
              <a:spLocks/>
            </p:cNvSpPr>
            <p:nvPr/>
          </p:nvSpPr>
          <p:spPr bwMode="auto">
            <a:xfrm>
              <a:off x="1974" y="4100"/>
              <a:ext cx="28" cy="76"/>
            </a:xfrm>
            <a:custGeom>
              <a:avLst/>
              <a:gdLst>
                <a:gd name="T0" fmla="*/ 22 w 28"/>
                <a:gd name="T1" fmla="*/ 0 h 76"/>
                <a:gd name="T2" fmla="*/ 22 w 28"/>
                <a:gd name="T3" fmla="*/ 65 h 76"/>
                <a:gd name="T4" fmla="*/ 22 w 28"/>
                <a:gd name="T5" fmla="*/ 68 h 76"/>
                <a:gd name="T6" fmla="*/ 22 w 28"/>
                <a:gd name="T7" fmla="*/ 71 h 76"/>
                <a:gd name="T8" fmla="*/ 23 w 28"/>
                <a:gd name="T9" fmla="*/ 72 h 76"/>
                <a:gd name="T10" fmla="*/ 26 w 28"/>
                <a:gd name="T11" fmla="*/ 73 h 76"/>
                <a:gd name="T12" fmla="*/ 28 w 28"/>
                <a:gd name="T13" fmla="*/ 73 h 76"/>
                <a:gd name="T14" fmla="*/ 28 w 28"/>
                <a:gd name="T15" fmla="*/ 76 h 76"/>
                <a:gd name="T16" fmla="*/ 0 w 28"/>
                <a:gd name="T17" fmla="*/ 76 h 76"/>
                <a:gd name="T18" fmla="*/ 0 w 28"/>
                <a:gd name="T19" fmla="*/ 73 h 76"/>
                <a:gd name="T20" fmla="*/ 3 w 28"/>
                <a:gd name="T21" fmla="*/ 73 h 76"/>
                <a:gd name="T22" fmla="*/ 5 w 28"/>
                <a:gd name="T23" fmla="*/ 72 h 76"/>
                <a:gd name="T24" fmla="*/ 5 w 28"/>
                <a:gd name="T25" fmla="*/ 70 h 76"/>
                <a:gd name="T26" fmla="*/ 6 w 28"/>
                <a:gd name="T27" fmla="*/ 68 h 76"/>
                <a:gd name="T28" fmla="*/ 6 w 28"/>
                <a:gd name="T29" fmla="*/ 65 h 76"/>
                <a:gd name="T30" fmla="*/ 6 w 28"/>
                <a:gd name="T31" fmla="*/ 10 h 76"/>
                <a:gd name="T32" fmla="*/ 6 w 28"/>
                <a:gd name="T33" fmla="*/ 7 h 76"/>
                <a:gd name="T34" fmla="*/ 5 w 28"/>
                <a:gd name="T35" fmla="*/ 4 h 76"/>
                <a:gd name="T36" fmla="*/ 5 w 28"/>
                <a:gd name="T37" fmla="*/ 3 h 76"/>
                <a:gd name="T38" fmla="*/ 3 w 28"/>
                <a:gd name="T39" fmla="*/ 2 h 76"/>
                <a:gd name="T40" fmla="*/ 0 w 28"/>
                <a:gd name="T41" fmla="*/ 1 h 76"/>
                <a:gd name="T42" fmla="*/ 0 w 28"/>
                <a:gd name="T43" fmla="*/ 0 h 76"/>
                <a:gd name="T44" fmla="*/ 22 w 28"/>
                <a:gd name="T45" fmla="*/ 0 h 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"/>
                <a:gd name="T70" fmla="*/ 0 h 76"/>
                <a:gd name="T71" fmla="*/ 28 w 28"/>
                <a:gd name="T72" fmla="*/ 76 h 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" h="76">
                  <a:moveTo>
                    <a:pt x="22" y="0"/>
                  </a:moveTo>
                  <a:lnTo>
                    <a:pt x="22" y="65"/>
                  </a:lnTo>
                  <a:lnTo>
                    <a:pt x="22" y="68"/>
                  </a:lnTo>
                  <a:lnTo>
                    <a:pt x="22" y="71"/>
                  </a:lnTo>
                  <a:lnTo>
                    <a:pt x="23" y="72"/>
                  </a:lnTo>
                  <a:lnTo>
                    <a:pt x="26" y="73"/>
                  </a:lnTo>
                  <a:lnTo>
                    <a:pt x="28" y="73"/>
                  </a:lnTo>
                  <a:lnTo>
                    <a:pt x="28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" y="72"/>
                  </a:lnTo>
                  <a:lnTo>
                    <a:pt x="5" y="70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6" y="10"/>
                  </a:lnTo>
                  <a:lnTo>
                    <a:pt x="6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2" name="Freeform 38"/>
            <p:cNvSpPr>
              <a:spLocks/>
            </p:cNvSpPr>
            <p:nvPr/>
          </p:nvSpPr>
          <p:spPr bwMode="auto">
            <a:xfrm>
              <a:off x="2008" y="4121"/>
              <a:ext cx="36" cy="56"/>
            </a:xfrm>
            <a:custGeom>
              <a:avLst/>
              <a:gdLst>
                <a:gd name="T0" fmla="*/ 34 w 36"/>
                <a:gd name="T1" fmla="*/ 18 h 56"/>
                <a:gd name="T2" fmla="*/ 29 w 36"/>
                <a:gd name="T3" fmla="*/ 14 h 56"/>
                <a:gd name="T4" fmla="*/ 24 w 36"/>
                <a:gd name="T5" fmla="*/ 8 h 56"/>
                <a:gd name="T6" fmla="*/ 17 w 36"/>
                <a:gd name="T7" fmla="*/ 4 h 56"/>
                <a:gd name="T8" fmla="*/ 13 w 36"/>
                <a:gd name="T9" fmla="*/ 6 h 56"/>
                <a:gd name="T10" fmla="*/ 11 w 36"/>
                <a:gd name="T11" fmla="*/ 10 h 56"/>
                <a:gd name="T12" fmla="*/ 12 w 36"/>
                <a:gd name="T13" fmla="*/ 12 h 56"/>
                <a:gd name="T14" fmla="*/ 18 w 36"/>
                <a:gd name="T15" fmla="*/ 17 h 56"/>
                <a:gd name="T16" fmla="*/ 28 w 36"/>
                <a:gd name="T17" fmla="*/ 24 h 56"/>
                <a:gd name="T18" fmla="*/ 34 w 36"/>
                <a:gd name="T19" fmla="*/ 31 h 56"/>
                <a:gd name="T20" fmla="*/ 36 w 36"/>
                <a:gd name="T21" fmla="*/ 39 h 56"/>
                <a:gd name="T22" fmla="*/ 34 w 36"/>
                <a:gd name="T23" fmla="*/ 47 h 56"/>
                <a:gd name="T24" fmla="*/ 28 w 36"/>
                <a:gd name="T25" fmla="*/ 53 h 56"/>
                <a:gd name="T26" fmla="*/ 19 w 36"/>
                <a:gd name="T27" fmla="*/ 56 h 56"/>
                <a:gd name="T28" fmla="*/ 13 w 36"/>
                <a:gd name="T29" fmla="*/ 55 h 56"/>
                <a:gd name="T30" fmla="*/ 7 w 36"/>
                <a:gd name="T31" fmla="*/ 53 h 56"/>
                <a:gd name="T32" fmla="*/ 5 w 36"/>
                <a:gd name="T33" fmla="*/ 53 h 56"/>
                <a:gd name="T34" fmla="*/ 1 w 36"/>
                <a:gd name="T35" fmla="*/ 56 h 56"/>
                <a:gd name="T36" fmla="*/ 3 w 36"/>
                <a:gd name="T37" fmla="*/ 37 h 56"/>
                <a:gd name="T38" fmla="*/ 7 w 36"/>
                <a:gd name="T39" fmla="*/ 45 h 56"/>
                <a:gd name="T40" fmla="*/ 15 w 36"/>
                <a:gd name="T41" fmla="*/ 51 h 56"/>
                <a:gd name="T42" fmla="*/ 21 w 36"/>
                <a:gd name="T43" fmla="*/ 51 h 56"/>
                <a:gd name="T44" fmla="*/ 24 w 36"/>
                <a:gd name="T45" fmla="*/ 49 h 56"/>
                <a:gd name="T46" fmla="*/ 24 w 36"/>
                <a:gd name="T47" fmla="*/ 44 h 56"/>
                <a:gd name="T48" fmla="*/ 21 w 36"/>
                <a:gd name="T49" fmla="*/ 40 h 56"/>
                <a:gd name="T50" fmla="*/ 15 w 36"/>
                <a:gd name="T51" fmla="*/ 35 h 56"/>
                <a:gd name="T52" fmla="*/ 6 w 36"/>
                <a:gd name="T53" fmla="*/ 29 h 56"/>
                <a:gd name="T54" fmla="*/ 1 w 36"/>
                <a:gd name="T55" fmla="*/ 22 h 56"/>
                <a:gd name="T56" fmla="*/ 0 w 36"/>
                <a:gd name="T57" fmla="*/ 12 h 56"/>
                <a:gd name="T58" fmla="*/ 4 w 36"/>
                <a:gd name="T59" fmla="*/ 5 h 56"/>
                <a:gd name="T60" fmla="*/ 11 w 36"/>
                <a:gd name="T61" fmla="*/ 0 h 56"/>
                <a:gd name="T62" fmla="*/ 21 w 36"/>
                <a:gd name="T63" fmla="*/ 0 h 56"/>
                <a:gd name="T64" fmla="*/ 27 w 36"/>
                <a:gd name="T65" fmla="*/ 3 h 56"/>
                <a:gd name="T66" fmla="*/ 28 w 36"/>
                <a:gd name="T67" fmla="*/ 3 h 56"/>
                <a:gd name="T68" fmla="*/ 29 w 36"/>
                <a:gd name="T69" fmla="*/ 2 h 56"/>
                <a:gd name="T70" fmla="*/ 33 w 36"/>
                <a:gd name="T71" fmla="*/ 0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56"/>
                <a:gd name="T110" fmla="*/ 36 w 36"/>
                <a:gd name="T111" fmla="*/ 56 h 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56">
                  <a:moveTo>
                    <a:pt x="33" y="0"/>
                  </a:moveTo>
                  <a:lnTo>
                    <a:pt x="34" y="18"/>
                  </a:lnTo>
                  <a:lnTo>
                    <a:pt x="32" y="18"/>
                  </a:lnTo>
                  <a:lnTo>
                    <a:pt x="29" y="14"/>
                  </a:lnTo>
                  <a:lnTo>
                    <a:pt x="27" y="10"/>
                  </a:lnTo>
                  <a:lnTo>
                    <a:pt x="24" y="8"/>
                  </a:lnTo>
                  <a:lnTo>
                    <a:pt x="21" y="5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5" y="15"/>
                  </a:lnTo>
                  <a:lnTo>
                    <a:pt x="18" y="17"/>
                  </a:lnTo>
                  <a:lnTo>
                    <a:pt x="23" y="21"/>
                  </a:lnTo>
                  <a:lnTo>
                    <a:pt x="28" y="24"/>
                  </a:lnTo>
                  <a:lnTo>
                    <a:pt x="32" y="27"/>
                  </a:lnTo>
                  <a:lnTo>
                    <a:pt x="34" y="31"/>
                  </a:lnTo>
                  <a:lnTo>
                    <a:pt x="35" y="34"/>
                  </a:lnTo>
                  <a:lnTo>
                    <a:pt x="36" y="39"/>
                  </a:lnTo>
                  <a:lnTo>
                    <a:pt x="36" y="43"/>
                  </a:lnTo>
                  <a:lnTo>
                    <a:pt x="34" y="47"/>
                  </a:lnTo>
                  <a:lnTo>
                    <a:pt x="32" y="51"/>
                  </a:lnTo>
                  <a:lnTo>
                    <a:pt x="28" y="53"/>
                  </a:lnTo>
                  <a:lnTo>
                    <a:pt x="24" y="56"/>
                  </a:lnTo>
                  <a:lnTo>
                    <a:pt x="19" y="56"/>
                  </a:lnTo>
                  <a:lnTo>
                    <a:pt x="16" y="56"/>
                  </a:lnTo>
                  <a:lnTo>
                    <a:pt x="13" y="55"/>
                  </a:lnTo>
                  <a:lnTo>
                    <a:pt x="9" y="53"/>
                  </a:lnTo>
                  <a:lnTo>
                    <a:pt x="7" y="53"/>
                  </a:lnTo>
                  <a:lnTo>
                    <a:pt x="6" y="53"/>
                  </a:lnTo>
                  <a:lnTo>
                    <a:pt x="5" y="53"/>
                  </a:lnTo>
                  <a:lnTo>
                    <a:pt x="4" y="56"/>
                  </a:lnTo>
                  <a:lnTo>
                    <a:pt x="1" y="56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5" y="41"/>
                  </a:lnTo>
                  <a:lnTo>
                    <a:pt x="7" y="45"/>
                  </a:lnTo>
                  <a:lnTo>
                    <a:pt x="10" y="49"/>
                  </a:lnTo>
                  <a:lnTo>
                    <a:pt x="15" y="51"/>
                  </a:lnTo>
                  <a:lnTo>
                    <a:pt x="18" y="52"/>
                  </a:lnTo>
                  <a:lnTo>
                    <a:pt x="21" y="51"/>
                  </a:lnTo>
                  <a:lnTo>
                    <a:pt x="23" y="50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3" y="41"/>
                  </a:lnTo>
                  <a:lnTo>
                    <a:pt x="21" y="40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3" y="9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3" name="Rectangle 39"/>
            <p:cNvSpPr>
              <a:spLocks noChangeArrowheads="1"/>
            </p:cNvSpPr>
            <p:nvPr/>
          </p:nvSpPr>
          <p:spPr bwMode="auto">
            <a:xfrm>
              <a:off x="216" y="2232"/>
              <a:ext cx="507" cy="27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64" name="Rectangle 40"/>
            <p:cNvSpPr>
              <a:spLocks noChangeArrowheads="1"/>
            </p:cNvSpPr>
            <p:nvPr/>
          </p:nvSpPr>
          <p:spPr bwMode="auto">
            <a:xfrm>
              <a:off x="216" y="2232"/>
              <a:ext cx="507" cy="27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65" name="Freeform 41"/>
            <p:cNvSpPr>
              <a:spLocks/>
            </p:cNvSpPr>
            <p:nvPr/>
          </p:nvSpPr>
          <p:spPr bwMode="auto">
            <a:xfrm>
              <a:off x="536" y="1986"/>
              <a:ext cx="187" cy="1"/>
            </a:xfrm>
            <a:custGeom>
              <a:avLst/>
              <a:gdLst>
                <a:gd name="T0" fmla="*/ 0 w 187"/>
                <a:gd name="T1" fmla="*/ 0 h 1"/>
                <a:gd name="T2" fmla="*/ 187 w 187"/>
                <a:gd name="T3" fmla="*/ 0 h 1"/>
                <a:gd name="T4" fmla="*/ 0 w 187"/>
                <a:gd name="T5" fmla="*/ 0 h 1"/>
                <a:gd name="T6" fmla="*/ 0 60000 65536"/>
                <a:gd name="T7" fmla="*/ 0 60000 65536"/>
                <a:gd name="T8" fmla="*/ 0 60000 65536"/>
                <a:gd name="T9" fmla="*/ 0 w 187"/>
                <a:gd name="T10" fmla="*/ 0 h 1"/>
                <a:gd name="T11" fmla="*/ 187 w 18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">
                  <a:moveTo>
                    <a:pt x="0" y="0"/>
                  </a:moveTo>
                  <a:lnTo>
                    <a:pt x="1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6" name="Rectangle 42"/>
            <p:cNvSpPr>
              <a:spLocks noChangeArrowheads="1"/>
            </p:cNvSpPr>
            <p:nvPr/>
          </p:nvSpPr>
          <p:spPr bwMode="auto">
            <a:xfrm>
              <a:off x="536" y="1986"/>
              <a:ext cx="187" cy="3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67" name="Rectangle 43"/>
            <p:cNvSpPr>
              <a:spLocks noChangeArrowheads="1"/>
            </p:cNvSpPr>
            <p:nvPr/>
          </p:nvSpPr>
          <p:spPr bwMode="auto">
            <a:xfrm>
              <a:off x="536" y="1989"/>
              <a:ext cx="187" cy="1"/>
            </a:xfrm>
            <a:prstGeom prst="rect">
              <a:avLst/>
            </a:prstGeom>
            <a:solidFill>
              <a:srgbClr val="7E7E7E"/>
            </a:solidFill>
            <a:ln w="0">
              <a:solidFill>
                <a:srgbClr val="7E7E7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68" name="Rectangle 44"/>
            <p:cNvSpPr>
              <a:spLocks noChangeArrowheads="1"/>
            </p:cNvSpPr>
            <p:nvPr/>
          </p:nvSpPr>
          <p:spPr bwMode="auto">
            <a:xfrm>
              <a:off x="536" y="1990"/>
              <a:ext cx="187" cy="2"/>
            </a:xfrm>
            <a:prstGeom prst="rect">
              <a:avLst/>
            </a:prstGeom>
            <a:solidFill>
              <a:srgbClr val="7D7D7D"/>
            </a:solidFill>
            <a:ln w="0">
              <a:solidFill>
                <a:srgbClr val="7D7D7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69" name="Rectangle 45"/>
            <p:cNvSpPr>
              <a:spLocks noChangeArrowheads="1"/>
            </p:cNvSpPr>
            <p:nvPr/>
          </p:nvSpPr>
          <p:spPr bwMode="auto">
            <a:xfrm>
              <a:off x="536" y="1992"/>
              <a:ext cx="187" cy="3"/>
            </a:xfrm>
            <a:prstGeom prst="rect">
              <a:avLst/>
            </a:prstGeom>
            <a:solidFill>
              <a:srgbClr val="7C7C7C"/>
            </a:solidFill>
            <a:ln w="0">
              <a:solidFill>
                <a:srgbClr val="7C7C7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70" name="Rectangle 46"/>
            <p:cNvSpPr>
              <a:spLocks noChangeArrowheads="1"/>
            </p:cNvSpPr>
            <p:nvPr/>
          </p:nvSpPr>
          <p:spPr bwMode="auto">
            <a:xfrm>
              <a:off x="536" y="1995"/>
              <a:ext cx="187" cy="1"/>
            </a:xfrm>
            <a:prstGeom prst="rect">
              <a:avLst/>
            </a:prstGeom>
            <a:solidFill>
              <a:srgbClr val="7B7B7B"/>
            </a:solidFill>
            <a:ln w="0">
              <a:solidFill>
                <a:srgbClr val="7B7B7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71" name="Rectangle 47"/>
            <p:cNvSpPr>
              <a:spLocks noChangeArrowheads="1"/>
            </p:cNvSpPr>
            <p:nvPr/>
          </p:nvSpPr>
          <p:spPr bwMode="auto">
            <a:xfrm>
              <a:off x="536" y="1996"/>
              <a:ext cx="187" cy="2"/>
            </a:xfrm>
            <a:prstGeom prst="rect">
              <a:avLst/>
            </a:prstGeom>
            <a:solidFill>
              <a:srgbClr val="7A7A7A"/>
            </a:solidFill>
            <a:ln w="0">
              <a:solidFill>
                <a:srgbClr val="7A7A7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72" name="Rectangle 48"/>
            <p:cNvSpPr>
              <a:spLocks noChangeArrowheads="1"/>
            </p:cNvSpPr>
            <p:nvPr/>
          </p:nvSpPr>
          <p:spPr bwMode="auto">
            <a:xfrm>
              <a:off x="536" y="1998"/>
              <a:ext cx="187" cy="1"/>
            </a:xfrm>
            <a:prstGeom prst="rect">
              <a:avLst/>
            </a:prstGeom>
            <a:solidFill>
              <a:srgbClr val="797979"/>
            </a:solidFill>
            <a:ln w="0">
              <a:solidFill>
                <a:srgbClr val="79797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73" name="Rectangle 49"/>
            <p:cNvSpPr>
              <a:spLocks noChangeArrowheads="1"/>
            </p:cNvSpPr>
            <p:nvPr/>
          </p:nvSpPr>
          <p:spPr bwMode="auto">
            <a:xfrm>
              <a:off x="536" y="1999"/>
              <a:ext cx="187" cy="3"/>
            </a:xfrm>
            <a:prstGeom prst="rect">
              <a:avLst/>
            </a:prstGeom>
            <a:solidFill>
              <a:srgbClr val="787878"/>
            </a:solidFill>
            <a:ln w="0">
              <a:solidFill>
                <a:srgbClr val="787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74" name="Rectangle 50"/>
            <p:cNvSpPr>
              <a:spLocks noChangeArrowheads="1"/>
            </p:cNvSpPr>
            <p:nvPr/>
          </p:nvSpPr>
          <p:spPr bwMode="auto">
            <a:xfrm>
              <a:off x="536" y="2002"/>
              <a:ext cx="187" cy="2"/>
            </a:xfrm>
            <a:prstGeom prst="rect">
              <a:avLst/>
            </a:prstGeom>
            <a:solidFill>
              <a:srgbClr val="777777"/>
            </a:solidFill>
            <a:ln w="0">
              <a:solidFill>
                <a:srgbClr val="77777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75" name="Rectangle 51"/>
            <p:cNvSpPr>
              <a:spLocks noChangeArrowheads="1"/>
            </p:cNvSpPr>
            <p:nvPr/>
          </p:nvSpPr>
          <p:spPr bwMode="auto">
            <a:xfrm>
              <a:off x="536" y="2004"/>
              <a:ext cx="187" cy="2"/>
            </a:xfrm>
            <a:prstGeom prst="rect">
              <a:avLst/>
            </a:prstGeom>
            <a:solidFill>
              <a:srgbClr val="767676"/>
            </a:solidFill>
            <a:ln w="0">
              <a:solidFill>
                <a:srgbClr val="76767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76" name="Rectangle 52"/>
            <p:cNvSpPr>
              <a:spLocks noChangeArrowheads="1"/>
            </p:cNvSpPr>
            <p:nvPr/>
          </p:nvSpPr>
          <p:spPr bwMode="auto">
            <a:xfrm>
              <a:off x="536" y="2006"/>
              <a:ext cx="187" cy="2"/>
            </a:xfrm>
            <a:prstGeom prst="rect">
              <a:avLst/>
            </a:prstGeom>
            <a:solidFill>
              <a:srgbClr val="757575"/>
            </a:solidFill>
            <a:ln w="0">
              <a:solidFill>
                <a:srgbClr val="75757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77" name="Rectangle 53"/>
            <p:cNvSpPr>
              <a:spLocks noChangeArrowheads="1"/>
            </p:cNvSpPr>
            <p:nvPr/>
          </p:nvSpPr>
          <p:spPr bwMode="auto">
            <a:xfrm>
              <a:off x="536" y="2008"/>
              <a:ext cx="187" cy="1"/>
            </a:xfrm>
            <a:prstGeom prst="rect">
              <a:avLst/>
            </a:prstGeom>
            <a:solidFill>
              <a:srgbClr val="747474"/>
            </a:solidFill>
            <a:ln w="0">
              <a:solidFill>
                <a:srgbClr val="74747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78" name="Rectangle 54"/>
            <p:cNvSpPr>
              <a:spLocks noChangeArrowheads="1"/>
            </p:cNvSpPr>
            <p:nvPr/>
          </p:nvSpPr>
          <p:spPr bwMode="auto">
            <a:xfrm>
              <a:off x="536" y="2009"/>
              <a:ext cx="187" cy="3"/>
            </a:xfrm>
            <a:prstGeom prst="rect">
              <a:avLst/>
            </a:prstGeom>
            <a:solidFill>
              <a:srgbClr val="737373"/>
            </a:solidFill>
            <a:ln w="0">
              <a:solidFill>
                <a:srgbClr val="73737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79" name="Rectangle 55"/>
            <p:cNvSpPr>
              <a:spLocks noChangeArrowheads="1"/>
            </p:cNvSpPr>
            <p:nvPr/>
          </p:nvSpPr>
          <p:spPr bwMode="auto">
            <a:xfrm>
              <a:off x="536" y="2012"/>
              <a:ext cx="187" cy="1"/>
            </a:xfrm>
            <a:prstGeom prst="rect">
              <a:avLst/>
            </a:prstGeom>
            <a:solidFill>
              <a:srgbClr val="727272"/>
            </a:solidFill>
            <a:ln w="0">
              <a:solidFill>
                <a:srgbClr val="72727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80" name="Rectangle 56"/>
            <p:cNvSpPr>
              <a:spLocks noChangeArrowheads="1"/>
            </p:cNvSpPr>
            <p:nvPr/>
          </p:nvSpPr>
          <p:spPr bwMode="auto">
            <a:xfrm>
              <a:off x="536" y="2013"/>
              <a:ext cx="187" cy="2"/>
            </a:xfrm>
            <a:prstGeom prst="rect">
              <a:avLst/>
            </a:prstGeom>
            <a:solidFill>
              <a:srgbClr val="717171"/>
            </a:solidFill>
            <a:ln w="0">
              <a:solidFill>
                <a:srgbClr val="71717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81" name="Rectangle 57"/>
            <p:cNvSpPr>
              <a:spLocks noChangeArrowheads="1"/>
            </p:cNvSpPr>
            <p:nvPr/>
          </p:nvSpPr>
          <p:spPr bwMode="auto">
            <a:xfrm>
              <a:off x="536" y="2015"/>
              <a:ext cx="187" cy="3"/>
            </a:xfrm>
            <a:prstGeom prst="rect">
              <a:avLst/>
            </a:prstGeom>
            <a:solidFill>
              <a:srgbClr val="707070"/>
            </a:solidFill>
            <a:ln w="0">
              <a:solidFill>
                <a:srgbClr val="70707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82" name="Rectangle 58"/>
            <p:cNvSpPr>
              <a:spLocks noChangeArrowheads="1"/>
            </p:cNvSpPr>
            <p:nvPr/>
          </p:nvSpPr>
          <p:spPr bwMode="auto">
            <a:xfrm>
              <a:off x="536" y="2018"/>
              <a:ext cx="187" cy="1"/>
            </a:xfrm>
            <a:prstGeom prst="rect">
              <a:avLst/>
            </a:prstGeom>
            <a:solidFill>
              <a:srgbClr val="6F6F6F"/>
            </a:solidFill>
            <a:ln w="0">
              <a:solidFill>
                <a:srgbClr val="6F6F6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83" name="Rectangle 59"/>
            <p:cNvSpPr>
              <a:spLocks noChangeArrowheads="1"/>
            </p:cNvSpPr>
            <p:nvPr/>
          </p:nvSpPr>
          <p:spPr bwMode="auto">
            <a:xfrm>
              <a:off x="536" y="2019"/>
              <a:ext cx="187" cy="2"/>
            </a:xfrm>
            <a:prstGeom prst="rect">
              <a:avLst/>
            </a:prstGeom>
            <a:solidFill>
              <a:srgbClr val="6E6E6E"/>
            </a:solidFill>
            <a:ln w="0">
              <a:solidFill>
                <a:srgbClr val="6E6E6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84" name="Rectangle 60"/>
            <p:cNvSpPr>
              <a:spLocks noChangeArrowheads="1"/>
            </p:cNvSpPr>
            <p:nvPr/>
          </p:nvSpPr>
          <p:spPr bwMode="auto">
            <a:xfrm>
              <a:off x="536" y="2021"/>
              <a:ext cx="187" cy="1"/>
            </a:xfrm>
            <a:prstGeom prst="rect">
              <a:avLst/>
            </a:prstGeom>
            <a:solidFill>
              <a:srgbClr val="6D6D6D"/>
            </a:solidFill>
            <a:ln w="0">
              <a:solidFill>
                <a:srgbClr val="6D6D6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85" name="Rectangle 61"/>
            <p:cNvSpPr>
              <a:spLocks noChangeArrowheads="1"/>
            </p:cNvSpPr>
            <p:nvPr/>
          </p:nvSpPr>
          <p:spPr bwMode="auto">
            <a:xfrm>
              <a:off x="536" y="2022"/>
              <a:ext cx="187" cy="3"/>
            </a:xfrm>
            <a:prstGeom prst="rect">
              <a:avLst/>
            </a:prstGeom>
            <a:solidFill>
              <a:srgbClr val="6C6C6C"/>
            </a:solidFill>
            <a:ln w="0">
              <a:solidFill>
                <a:srgbClr val="6C6C6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86" name="Rectangle 62"/>
            <p:cNvSpPr>
              <a:spLocks noChangeArrowheads="1"/>
            </p:cNvSpPr>
            <p:nvPr/>
          </p:nvSpPr>
          <p:spPr bwMode="auto">
            <a:xfrm>
              <a:off x="536" y="2025"/>
              <a:ext cx="187" cy="2"/>
            </a:xfrm>
            <a:prstGeom prst="rect">
              <a:avLst/>
            </a:prstGeom>
            <a:solidFill>
              <a:srgbClr val="6B6B6B"/>
            </a:solidFill>
            <a:ln w="0">
              <a:solidFill>
                <a:srgbClr val="6B6B6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87" name="Rectangle 63"/>
            <p:cNvSpPr>
              <a:spLocks noChangeArrowheads="1"/>
            </p:cNvSpPr>
            <p:nvPr/>
          </p:nvSpPr>
          <p:spPr bwMode="auto">
            <a:xfrm>
              <a:off x="536" y="2027"/>
              <a:ext cx="187" cy="1"/>
            </a:xfrm>
            <a:prstGeom prst="rect">
              <a:avLst/>
            </a:prstGeom>
            <a:solidFill>
              <a:srgbClr val="6A6A6A"/>
            </a:solidFill>
            <a:ln w="0">
              <a:solidFill>
                <a:srgbClr val="6A6A6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88" name="Rectangle 64"/>
            <p:cNvSpPr>
              <a:spLocks noChangeArrowheads="1"/>
            </p:cNvSpPr>
            <p:nvPr/>
          </p:nvSpPr>
          <p:spPr bwMode="auto">
            <a:xfrm>
              <a:off x="536" y="2028"/>
              <a:ext cx="187" cy="3"/>
            </a:xfrm>
            <a:prstGeom prst="rect">
              <a:avLst/>
            </a:prstGeom>
            <a:solidFill>
              <a:srgbClr val="696969"/>
            </a:solidFill>
            <a:ln w="0">
              <a:solidFill>
                <a:srgbClr val="69696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89" name="Rectangle 65"/>
            <p:cNvSpPr>
              <a:spLocks noChangeArrowheads="1"/>
            </p:cNvSpPr>
            <p:nvPr/>
          </p:nvSpPr>
          <p:spPr bwMode="auto">
            <a:xfrm>
              <a:off x="536" y="2031"/>
              <a:ext cx="187" cy="1"/>
            </a:xfrm>
            <a:prstGeom prst="rect">
              <a:avLst/>
            </a:prstGeom>
            <a:solidFill>
              <a:srgbClr val="686868"/>
            </a:solidFill>
            <a:ln w="0">
              <a:solidFill>
                <a:srgbClr val="68686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90" name="Rectangle 66"/>
            <p:cNvSpPr>
              <a:spLocks noChangeArrowheads="1"/>
            </p:cNvSpPr>
            <p:nvPr/>
          </p:nvSpPr>
          <p:spPr bwMode="auto">
            <a:xfrm>
              <a:off x="536" y="2032"/>
              <a:ext cx="187" cy="2"/>
            </a:xfrm>
            <a:prstGeom prst="rect">
              <a:avLst/>
            </a:prstGeom>
            <a:solidFill>
              <a:srgbClr val="676767"/>
            </a:solidFill>
            <a:ln w="0">
              <a:solidFill>
                <a:srgbClr val="67676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91" name="Rectangle 67"/>
            <p:cNvSpPr>
              <a:spLocks noChangeArrowheads="1"/>
            </p:cNvSpPr>
            <p:nvPr/>
          </p:nvSpPr>
          <p:spPr bwMode="auto">
            <a:xfrm>
              <a:off x="536" y="2034"/>
              <a:ext cx="187" cy="2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92" name="Rectangle 68"/>
            <p:cNvSpPr>
              <a:spLocks noChangeArrowheads="1"/>
            </p:cNvSpPr>
            <p:nvPr/>
          </p:nvSpPr>
          <p:spPr bwMode="auto">
            <a:xfrm>
              <a:off x="536" y="2036"/>
              <a:ext cx="187" cy="2"/>
            </a:xfrm>
            <a:prstGeom prst="rect">
              <a:avLst/>
            </a:prstGeom>
            <a:solidFill>
              <a:srgbClr val="656565"/>
            </a:solidFill>
            <a:ln w="0">
              <a:solidFill>
                <a:srgbClr val="65656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93" name="Rectangle 69"/>
            <p:cNvSpPr>
              <a:spLocks noChangeArrowheads="1"/>
            </p:cNvSpPr>
            <p:nvPr/>
          </p:nvSpPr>
          <p:spPr bwMode="auto">
            <a:xfrm>
              <a:off x="536" y="2038"/>
              <a:ext cx="187" cy="3"/>
            </a:xfrm>
            <a:prstGeom prst="rect">
              <a:avLst/>
            </a:prstGeom>
            <a:solidFill>
              <a:srgbClr val="646464"/>
            </a:solidFill>
            <a:ln w="0">
              <a:solidFill>
                <a:srgbClr val="64646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94" name="Rectangle 70"/>
            <p:cNvSpPr>
              <a:spLocks noChangeArrowheads="1"/>
            </p:cNvSpPr>
            <p:nvPr/>
          </p:nvSpPr>
          <p:spPr bwMode="auto">
            <a:xfrm>
              <a:off x="536" y="2041"/>
              <a:ext cx="187" cy="1"/>
            </a:xfrm>
            <a:prstGeom prst="rect">
              <a:avLst/>
            </a:prstGeom>
            <a:solidFill>
              <a:srgbClr val="636363"/>
            </a:solidFill>
            <a:ln w="0">
              <a:solidFill>
                <a:srgbClr val="63636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95" name="Rectangle 71"/>
            <p:cNvSpPr>
              <a:spLocks noChangeArrowheads="1"/>
            </p:cNvSpPr>
            <p:nvPr/>
          </p:nvSpPr>
          <p:spPr bwMode="auto">
            <a:xfrm>
              <a:off x="536" y="2042"/>
              <a:ext cx="187" cy="2"/>
            </a:xfrm>
            <a:prstGeom prst="rect">
              <a:avLst/>
            </a:prstGeom>
            <a:solidFill>
              <a:srgbClr val="626262"/>
            </a:solidFill>
            <a:ln w="0">
              <a:solidFill>
                <a:srgbClr val="62626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96" name="Rectangle 72"/>
            <p:cNvSpPr>
              <a:spLocks noChangeArrowheads="1"/>
            </p:cNvSpPr>
            <p:nvPr/>
          </p:nvSpPr>
          <p:spPr bwMode="auto">
            <a:xfrm>
              <a:off x="536" y="2044"/>
              <a:ext cx="187" cy="1"/>
            </a:xfrm>
            <a:prstGeom prst="rect">
              <a:avLst/>
            </a:prstGeom>
            <a:solidFill>
              <a:srgbClr val="616161"/>
            </a:solidFill>
            <a:ln w="0">
              <a:solidFill>
                <a:srgbClr val="6161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97" name="Rectangle 73"/>
            <p:cNvSpPr>
              <a:spLocks noChangeArrowheads="1"/>
            </p:cNvSpPr>
            <p:nvPr/>
          </p:nvSpPr>
          <p:spPr bwMode="auto">
            <a:xfrm>
              <a:off x="536" y="2045"/>
              <a:ext cx="187" cy="3"/>
            </a:xfrm>
            <a:prstGeom prst="rect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98" name="Rectangle 74"/>
            <p:cNvSpPr>
              <a:spLocks noChangeArrowheads="1"/>
            </p:cNvSpPr>
            <p:nvPr/>
          </p:nvSpPr>
          <p:spPr bwMode="auto">
            <a:xfrm>
              <a:off x="536" y="2048"/>
              <a:ext cx="187" cy="2"/>
            </a:xfrm>
            <a:prstGeom prst="rect">
              <a:avLst/>
            </a:prstGeom>
            <a:solidFill>
              <a:srgbClr val="5F5F5F"/>
            </a:solidFill>
            <a:ln w="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399" name="Rectangle 75"/>
            <p:cNvSpPr>
              <a:spLocks noChangeArrowheads="1"/>
            </p:cNvSpPr>
            <p:nvPr/>
          </p:nvSpPr>
          <p:spPr bwMode="auto">
            <a:xfrm>
              <a:off x="536" y="2050"/>
              <a:ext cx="187" cy="1"/>
            </a:xfrm>
            <a:prstGeom prst="rect">
              <a:avLst/>
            </a:prstGeom>
            <a:solidFill>
              <a:srgbClr val="5E5E5E"/>
            </a:solidFill>
            <a:ln w="0">
              <a:solidFill>
                <a:srgbClr val="5E5E5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00" name="Rectangle 76"/>
            <p:cNvSpPr>
              <a:spLocks noChangeArrowheads="1"/>
            </p:cNvSpPr>
            <p:nvPr/>
          </p:nvSpPr>
          <p:spPr bwMode="auto">
            <a:xfrm>
              <a:off x="536" y="2051"/>
              <a:ext cx="187" cy="3"/>
            </a:xfrm>
            <a:prstGeom prst="rect">
              <a:avLst/>
            </a:prstGeom>
            <a:solidFill>
              <a:srgbClr val="5D5D5D"/>
            </a:solidFill>
            <a:ln w="0">
              <a:solidFill>
                <a:srgbClr val="5D5D5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01" name="Rectangle 77"/>
            <p:cNvSpPr>
              <a:spLocks noChangeArrowheads="1"/>
            </p:cNvSpPr>
            <p:nvPr/>
          </p:nvSpPr>
          <p:spPr bwMode="auto">
            <a:xfrm>
              <a:off x="536" y="2054"/>
              <a:ext cx="187" cy="1"/>
            </a:xfrm>
            <a:prstGeom prst="rect">
              <a:avLst/>
            </a:prstGeom>
            <a:solidFill>
              <a:srgbClr val="5C5C5C"/>
            </a:solidFill>
            <a:ln w="0">
              <a:solidFill>
                <a:srgbClr val="5C5C5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02" name="Rectangle 78"/>
            <p:cNvSpPr>
              <a:spLocks noChangeArrowheads="1"/>
            </p:cNvSpPr>
            <p:nvPr/>
          </p:nvSpPr>
          <p:spPr bwMode="auto">
            <a:xfrm>
              <a:off x="536" y="2055"/>
              <a:ext cx="187" cy="2"/>
            </a:xfrm>
            <a:prstGeom prst="rect">
              <a:avLst/>
            </a:prstGeom>
            <a:solidFill>
              <a:srgbClr val="5B5B5B"/>
            </a:solidFill>
            <a:ln w="0">
              <a:solidFill>
                <a:srgbClr val="5B5B5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03" name="Rectangle 79"/>
            <p:cNvSpPr>
              <a:spLocks noChangeArrowheads="1"/>
            </p:cNvSpPr>
            <p:nvPr/>
          </p:nvSpPr>
          <p:spPr bwMode="auto">
            <a:xfrm>
              <a:off x="536" y="2057"/>
              <a:ext cx="187" cy="3"/>
            </a:xfrm>
            <a:prstGeom prst="rect">
              <a:avLst/>
            </a:prstGeom>
            <a:solidFill>
              <a:srgbClr val="5A5A5A"/>
            </a:solidFill>
            <a:ln w="0">
              <a:solidFill>
                <a:srgbClr val="5A5A5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04" name="Rectangle 80"/>
            <p:cNvSpPr>
              <a:spLocks noChangeArrowheads="1"/>
            </p:cNvSpPr>
            <p:nvPr/>
          </p:nvSpPr>
          <p:spPr bwMode="auto">
            <a:xfrm>
              <a:off x="536" y="2060"/>
              <a:ext cx="187" cy="1"/>
            </a:xfrm>
            <a:prstGeom prst="rect">
              <a:avLst/>
            </a:prstGeom>
            <a:solidFill>
              <a:srgbClr val="595959"/>
            </a:solidFill>
            <a:ln w="0">
              <a:solidFill>
                <a:srgbClr val="59595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05" name="Rectangle 81"/>
            <p:cNvSpPr>
              <a:spLocks noChangeArrowheads="1"/>
            </p:cNvSpPr>
            <p:nvPr/>
          </p:nvSpPr>
          <p:spPr bwMode="auto">
            <a:xfrm>
              <a:off x="536" y="2061"/>
              <a:ext cx="187" cy="2"/>
            </a:xfrm>
            <a:prstGeom prst="rect">
              <a:avLst/>
            </a:prstGeom>
            <a:solidFill>
              <a:srgbClr val="585858"/>
            </a:solidFill>
            <a:ln w="0">
              <a:solidFill>
                <a:srgbClr val="58585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06" name="Rectangle 82"/>
            <p:cNvSpPr>
              <a:spLocks noChangeArrowheads="1"/>
            </p:cNvSpPr>
            <p:nvPr/>
          </p:nvSpPr>
          <p:spPr bwMode="auto">
            <a:xfrm>
              <a:off x="536" y="2063"/>
              <a:ext cx="187" cy="2"/>
            </a:xfrm>
            <a:prstGeom prst="rect">
              <a:avLst/>
            </a:prstGeom>
            <a:solidFill>
              <a:srgbClr val="575757"/>
            </a:solidFill>
            <a:ln w="0">
              <a:solidFill>
                <a:srgbClr val="57575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07" name="Rectangle 83"/>
            <p:cNvSpPr>
              <a:spLocks noChangeArrowheads="1"/>
            </p:cNvSpPr>
            <p:nvPr/>
          </p:nvSpPr>
          <p:spPr bwMode="auto">
            <a:xfrm>
              <a:off x="536" y="2065"/>
              <a:ext cx="187" cy="2"/>
            </a:xfrm>
            <a:prstGeom prst="rect">
              <a:avLst/>
            </a:prstGeom>
            <a:solidFill>
              <a:srgbClr val="565656"/>
            </a:solidFill>
            <a:ln w="0">
              <a:solidFill>
                <a:srgbClr val="56565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08" name="Rectangle 84"/>
            <p:cNvSpPr>
              <a:spLocks noChangeArrowheads="1"/>
            </p:cNvSpPr>
            <p:nvPr/>
          </p:nvSpPr>
          <p:spPr bwMode="auto">
            <a:xfrm>
              <a:off x="536" y="2067"/>
              <a:ext cx="187" cy="1"/>
            </a:xfrm>
            <a:prstGeom prst="rect">
              <a:avLst/>
            </a:prstGeom>
            <a:solidFill>
              <a:srgbClr val="555555"/>
            </a:solidFill>
            <a:ln w="0">
              <a:solidFill>
                <a:srgbClr val="55555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09" name="Rectangle 85"/>
            <p:cNvSpPr>
              <a:spLocks noChangeArrowheads="1"/>
            </p:cNvSpPr>
            <p:nvPr/>
          </p:nvSpPr>
          <p:spPr bwMode="auto">
            <a:xfrm>
              <a:off x="536" y="2068"/>
              <a:ext cx="187" cy="3"/>
            </a:xfrm>
            <a:prstGeom prst="rect">
              <a:avLst/>
            </a:prstGeom>
            <a:solidFill>
              <a:srgbClr val="545454"/>
            </a:solidFill>
            <a:ln w="0">
              <a:solidFill>
                <a:srgbClr val="54545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10" name="Rectangle 86"/>
            <p:cNvSpPr>
              <a:spLocks noChangeArrowheads="1"/>
            </p:cNvSpPr>
            <p:nvPr/>
          </p:nvSpPr>
          <p:spPr bwMode="auto">
            <a:xfrm>
              <a:off x="536" y="2071"/>
              <a:ext cx="187" cy="2"/>
            </a:xfrm>
            <a:prstGeom prst="rect">
              <a:avLst/>
            </a:prstGeom>
            <a:solidFill>
              <a:srgbClr val="535353"/>
            </a:solidFill>
            <a:ln w="0">
              <a:solidFill>
                <a:srgbClr val="53535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11" name="Rectangle 87"/>
            <p:cNvSpPr>
              <a:spLocks noChangeArrowheads="1"/>
            </p:cNvSpPr>
            <p:nvPr/>
          </p:nvSpPr>
          <p:spPr bwMode="auto">
            <a:xfrm>
              <a:off x="536" y="2073"/>
              <a:ext cx="187" cy="1"/>
            </a:xfrm>
            <a:prstGeom prst="rect">
              <a:avLst/>
            </a:prstGeom>
            <a:solidFill>
              <a:srgbClr val="525252"/>
            </a:solidFill>
            <a:ln w="0">
              <a:solidFill>
                <a:srgbClr val="52525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12" name="Rectangle 88"/>
            <p:cNvSpPr>
              <a:spLocks noChangeArrowheads="1"/>
            </p:cNvSpPr>
            <p:nvPr/>
          </p:nvSpPr>
          <p:spPr bwMode="auto">
            <a:xfrm>
              <a:off x="536" y="2074"/>
              <a:ext cx="187" cy="3"/>
            </a:xfrm>
            <a:prstGeom prst="rect">
              <a:avLst/>
            </a:prstGeom>
            <a:solidFill>
              <a:srgbClr val="515151"/>
            </a:solidFill>
            <a:ln w="0">
              <a:solidFill>
                <a:srgbClr val="51515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13" name="Rectangle 89"/>
            <p:cNvSpPr>
              <a:spLocks noChangeArrowheads="1"/>
            </p:cNvSpPr>
            <p:nvPr/>
          </p:nvSpPr>
          <p:spPr bwMode="auto">
            <a:xfrm>
              <a:off x="536" y="2077"/>
              <a:ext cx="187" cy="1"/>
            </a:xfrm>
            <a:prstGeom prst="rect">
              <a:avLst/>
            </a:prstGeom>
            <a:solidFill>
              <a:srgbClr val="505050"/>
            </a:solidFill>
            <a:ln w="0">
              <a:solidFill>
                <a:srgbClr val="50505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14" name="Rectangle 90"/>
            <p:cNvSpPr>
              <a:spLocks noChangeArrowheads="1"/>
            </p:cNvSpPr>
            <p:nvPr/>
          </p:nvSpPr>
          <p:spPr bwMode="auto">
            <a:xfrm>
              <a:off x="536" y="2078"/>
              <a:ext cx="187" cy="2"/>
            </a:xfrm>
            <a:prstGeom prst="rect">
              <a:avLst/>
            </a:prstGeom>
            <a:solidFill>
              <a:srgbClr val="4F4F4F"/>
            </a:solidFill>
            <a:ln w="0">
              <a:solidFill>
                <a:srgbClr val="4F4F4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15" name="Rectangle 91"/>
            <p:cNvSpPr>
              <a:spLocks noChangeArrowheads="1"/>
            </p:cNvSpPr>
            <p:nvPr/>
          </p:nvSpPr>
          <p:spPr bwMode="auto">
            <a:xfrm>
              <a:off x="536" y="2080"/>
              <a:ext cx="187" cy="3"/>
            </a:xfrm>
            <a:prstGeom prst="rect">
              <a:avLst/>
            </a:prstGeom>
            <a:solidFill>
              <a:srgbClr val="4E4E4E"/>
            </a:solidFill>
            <a:ln w="0">
              <a:solidFill>
                <a:srgbClr val="4E4E4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16" name="Rectangle 92"/>
            <p:cNvSpPr>
              <a:spLocks noChangeArrowheads="1"/>
            </p:cNvSpPr>
            <p:nvPr/>
          </p:nvSpPr>
          <p:spPr bwMode="auto">
            <a:xfrm>
              <a:off x="536" y="2083"/>
              <a:ext cx="187" cy="1"/>
            </a:xfrm>
            <a:prstGeom prst="rect">
              <a:avLst/>
            </a:prstGeom>
            <a:solidFill>
              <a:srgbClr val="4D4D4D"/>
            </a:solidFill>
            <a:ln w="0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17" name="Rectangle 93"/>
            <p:cNvSpPr>
              <a:spLocks noChangeArrowheads="1"/>
            </p:cNvSpPr>
            <p:nvPr/>
          </p:nvSpPr>
          <p:spPr bwMode="auto">
            <a:xfrm>
              <a:off x="536" y="2084"/>
              <a:ext cx="187" cy="2"/>
            </a:xfrm>
            <a:prstGeom prst="rect">
              <a:avLst/>
            </a:prstGeom>
            <a:solidFill>
              <a:srgbClr val="4C4C4C"/>
            </a:solidFill>
            <a:ln w="0">
              <a:solidFill>
                <a:srgbClr val="4C4C4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18" name="Rectangle 94"/>
            <p:cNvSpPr>
              <a:spLocks noChangeArrowheads="1"/>
            </p:cNvSpPr>
            <p:nvPr/>
          </p:nvSpPr>
          <p:spPr bwMode="auto">
            <a:xfrm>
              <a:off x="536" y="2086"/>
              <a:ext cx="187" cy="2"/>
            </a:xfrm>
            <a:prstGeom prst="rect">
              <a:avLst/>
            </a:prstGeom>
            <a:solidFill>
              <a:srgbClr val="4B4B4B"/>
            </a:solidFill>
            <a:ln w="0">
              <a:solidFill>
                <a:srgbClr val="4B4B4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19" name="Rectangle 95"/>
            <p:cNvSpPr>
              <a:spLocks noChangeArrowheads="1"/>
            </p:cNvSpPr>
            <p:nvPr/>
          </p:nvSpPr>
          <p:spPr bwMode="auto">
            <a:xfrm>
              <a:off x="536" y="2088"/>
              <a:ext cx="187" cy="2"/>
            </a:xfrm>
            <a:prstGeom prst="rect">
              <a:avLst/>
            </a:prstGeom>
            <a:solidFill>
              <a:srgbClr val="4A4A4A"/>
            </a:solidFill>
            <a:ln w="0">
              <a:solidFill>
                <a:srgbClr val="4A4A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20" name="Rectangle 96"/>
            <p:cNvSpPr>
              <a:spLocks noChangeArrowheads="1"/>
            </p:cNvSpPr>
            <p:nvPr/>
          </p:nvSpPr>
          <p:spPr bwMode="auto">
            <a:xfrm>
              <a:off x="536" y="2090"/>
              <a:ext cx="187" cy="1"/>
            </a:xfrm>
            <a:prstGeom prst="rect">
              <a:avLst/>
            </a:prstGeom>
            <a:solidFill>
              <a:srgbClr val="494949"/>
            </a:solidFill>
            <a:ln w="0">
              <a:solidFill>
                <a:srgbClr val="49494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21" name="Rectangle 97"/>
            <p:cNvSpPr>
              <a:spLocks noChangeArrowheads="1"/>
            </p:cNvSpPr>
            <p:nvPr/>
          </p:nvSpPr>
          <p:spPr bwMode="auto">
            <a:xfrm>
              <a:off x="536" y="2091"/>
              <a:ext cx="187" cy="3"/>
            </a:xfrm>
            <a:prstGeom prst="rect">
              <a:avLst/>
            </a:prstGeom>
            <a:solidFill>
              <a:srgbClr val="484848"/>
            </a:solidFill>
            <a:ln w="0">
              <a:solidFill>
                <a:srgbClr val="48484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22" name="Rectangle 98"/>
            <p:cNvSpPr>
              <a:spLocks noChangeArrowheads="1"/>
            </p:cNvSpPr>
            <p:nvPr/>
          </p:nvSpPr>
          <p:spPr bwMode="auto">
            <a:xfrm>
              <a:off x="536" y="2094"/>
              <a:ext cx="187" cy="2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23" name="Rectangle 99"/>
            <p:cNvSpPr>
              <a:spLocks noChangeArrowheads="1"/>
            </p:cNvSpPr>
            <p:nvPr/>
          </p:nvSpPr>
          <p:spPr bwMode="auto">
            <a:xfrm>
              <a:off x="536" y="2096"/>
              <a:ext cx="187" cy="1"/>
            </a:xfrm>
            <a:prstGeom prst="rect">
              <a:avLst/>
            </a:prstGeom>
            <a:solidFill>
              <a:srgbClr val="464646"/>
            </a:solidFill>
            <a:ln w="0">
              <a:solidFill>
                <a:srgbClr val="46464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24" name="Rectangle 100"/>
            <p:cNvSpPr>
              <a:spLocks noChangeArrowheads="1"/>
            </p:cNvSpPr>
            <p:nvPr/>
          </p:nvSpPr>
          <p:spPr bwMode="auto">
            <a:xfrm>
              <a:off x="536" y="2097"/>
              <a:ext cx="187" cy="3"/>
            </a:xfrm>
            <a:prstGeom prst="rect">
              <a:avLst/>
            </a:prstGeom>
            <a:solidFill>
              <a:srgbClr val="454545"/>
            </a:solidFill>
            <a:ln w="0">
              <a:solidFill>
                <a:srgbClr val="45454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25" name="Rectangle 101"/>
            <p:cNvSpPr>
              <a:spLocks noChangeArrowheads="1"/>
            </p:cNvSpPr>
            <p:nvPr/>
          </p:nvSpPr>
          <p:spPr bwMode="auto">
            <a:xfrm>
              <a:off x="536" y="2100"/>
              <a:ext cx="187" cy="1"/>
            </a:xfrm>
            <a:prstGeom prst="rect">
              <a:avLst/>
            </a:prstGeom>
            <a:solidFill>
              <a:srgbClr val="444444"/>
            </a:solidFill>
            <a:ln w="0">
              <a:solidFill>
                <a:srgbClr val="44444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26" name="Rectangle 102"/>
            <p:cNvSpPr>
              <a:spLocks noChangeArrowheads="1"/>
            </p:cNvSpPr>
            <p:nvPr/>
          </p:nvSpPr>
          <p:spPr bwMode="auto">
            <a:xfrm>
              <a:off x="536" y="2101"/>
              <a:ext cx="187" cy="2"/>
            </a:xfrm>
            <a:prstGeom prst="rect">
              <a:avLst/>
            </a:prstGeom>
            <a:solidFill>
              <a:srgbClr val="434343"/>
            </a:solidFill>
            <a:ln w="0">
              <a:solidFill>
                <a:srgbClr val="43434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27" name="Rectangle 103"/>
            <p:cNvSpPr>
              <a:spLocks noChangeArrowheads="1"/>
            </p:cNvSpPr>
            <p:nvPr/>
          </p:nvSpPr>
          <p:spPr bwMode="auto">
            <a:xfrm>
              <a:off x="536" y="2103"/>
              <a:ext cx="187" cy="3"/>
            </a:xfrm>
            <a:prstGeom prst="rect">
              <a:avLst/>
            </a:prstGeom>
            <a:solidFill>
              <a:srgbClr val="424242"/>
            </a:solidFill>
            <a:ln w="0">
              <a:solidFill>
                <a:srgbClr val="42424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28" name="Rectangle 104"/>
            <p:cNvSpPr>
              <a:spLocks noChangeArrowheads="1"/>
            </p:cNvSpPr>
            <p:nvPr/>
          </p:nvSpPr>
          <p:spPr bwMode="auto">
            <a:xfrm>
              <a:off x="536" y="2106"/>
              <a:ext cx="187" cy="1"/>
            </a:xfrm>
            <a:prstGeom prst="rect">
              <a:avLst/>
            </a:prstGeom>
            <a:solidFill>
              <a:srgbClr val="414141"/>
            </a:solidFill>
            <a:ln w="0">
              <a:solidFill>
                <a:srgbClr val="41414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29" name="Rectangle 105"/>
            <p:cNvSpPr>
              <a:spLocks noChangeArrowheads="1"/>
            </p:cNvSpPr>
            <p:nvPr/>
          </p:nvSpPr>
          <p:spPr bwMode="auto">
            <a:xfrm>
              <a:off x="536" y="2107"/>
              <a:ext cx="187" cy="2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40404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30" name="Rectangle 106"/>
            <p:cNvSpPr>
              <a:spLocks noChangeArrowheads="1"/>
            </p:cNvSpPr>
            <p:nvPr/>
          </p:nvSpPr>
          <p:spPr bwMode="auto">
            <a:xfrm>
              <a:off x="536" y="2109"/>
              <a:ext cx="187" cy="2"/>
            </a:xfrm>
            <a:prstGeom prst="rect">
              <a:avLst/>
            </a:prstGeom>
            <a:solidFill>
              <a:srgbClr val="3F3F3F"/>
            </a:solidFill>
            <a:ln w="0">
              <a:solidFill>
                <a:srgbClr val="3F3F3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31" name="Rectangle 107"/>
            <p:cNvSpPr>
              <a:spLocks noChangeArrowheads="1"/>
            </p:cNvSpPr>
            <p:nvPr/>
          </p:nvSpPr>
          <p:spPr bwMode="auto">
            <a:xfrm>
              <a:off x="536" y="2111"/>
              <a:ext cx="187" cy="2"/>
            </a:xfrm>
            <a:prstGeom prst="rect">
              <a:avLst/>
            </a:prstGeom>
            <a:solidFill>
              <a:srgbClr val="3E3E3E"/>
            </a:solidFill>
            <a:ln w="0">
              <a:solidFill>
                <a:srgbClr val="3E3E3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32" name="Rectangle 108"/>
            <p:cNvSpPr>
              <a:spLocks noChangeArrowheads="1"/>
            </p:cNvSpPr>
            <p:nvPr/>
          </p:nvSpPr>
          <p:spPr bwMode="auto">
            <a:xfrm>
              <a:off x="536" y="2113"/>
              <a:ext cx="187" cy="1"/>
            </a:xfrm>
            <a:prstGeom prst="rect">
              <a:avLst/>
            </a:prstGeom>
            <a:solidFill>
              <a:srgbClr val="3D3D3D"/>
            </a:solidFill>
            <a:ln w="0">
              <a:solidFill>
                <a:srgbClr val="3D3D3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33" name="Rectangle 109"/>
            <p:cNvSpPr>
              <a:spLocks noChangeArrowheads="1"/>
            </p:cNvSpPr>
            <p:nvPr/>
          </p:nvSpPr>
          <p:spPr bwMode="auto">
            <a:xfrm>
              <a:off x="536" y="2114"/>
              <a:ext cx="187" cy="3"/>
            </a:xfrm>
            <a:prstGeom prst="rect">
              <a:avLst/>
            </a:prstGeom>
            <a:solidFill>
              <a:srgbClr val="3C3C3C"/>
            </a:solidFill>
            <a:ln w="0">
              <a:solidFill>
                <a:srgbClr val="3C3C3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34" name="Rectangle 110"/>
            <p:cNvSpPr>
              <a:spLocks noChangeArrowheads="1"/>
            </p:cNvSpPr>
            <p:nvPr/>
          </p:nvSpPr>
          <p:spPr bwMode="auto">
            <a:xfrm>
              <a:off x="536" y="2117"/>
              <a:ext cx="187" cy="2"/>
            </a:xfrm>
            <a:prstGeom prst="rect">
              <a:avLst/>
            </a:prstGeom>
            <a:solidFill>
              <a:srgbClr val="3B3B3B"/>
            </a:solidFill>
            <a:ln w="0">
              <a:solidFill>
                <a:srgbClr val="3B3B3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35" name="Rectangle 111"/>
            <p:cNvSpPr>
              <a:spLocks noChangeArrowheads="1"/>
            </p:cNvSpPr>
            <p:nvPr/>
          </p:nvSpPr>
          <p:spPr bwMode="auto">
            <a:xfrm>
              <a:off x="536" y="2119"/>
              <a:ext cx="187" cy="1"/>
            </a:xfrm>
            <a:prstGeom prst="rect">
              <a:avLst/>
            </a:prstGeom>
            <a:solidFill>
              <a:srgbClr val="3A3A3A"/>
            </a:solidFill>
            <a:ln w="0">
              <a:solidFill>
                <a:srgbClr val="3A3A3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36" name="Rectangle 112"/>
            <p:cNvSpPr>
              <a:spLocks noChangeArrowheads="1"/>
            </p:cNvSpPr>
            <p:nvPr/>
          </p:nvSpPr>
          <p:spPr bwMode="auto">
            <a:xfrm>
              <a:off x="536" y="2120"/>
              <a:ext cx="187" cy="3"/>
            </a:xfrm>
            <a:prstGeom prst="rect">
              <a:avLst/>
            </a:prstGeom>
            <a:solidFill>
              <a:srgbClr val="393939"/>
            </a:solidFill>
            <a:ln w="0">
              <a:solidFill>
                <a:srgbClr val="39393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37" name="Rectangle 113"/>
            <p:cNvSpPr>
              <a:spLocks noChangeArrowheads="1"/>
            </p:cNvSpPr>
            <p:nvPr/>
          </p:nvSpPr>
          <p:spPr bwMode="auto">
            <a:xfrm>
              <a:off x="536" y="2123"/>
              <a:ext cx="187" cy="1"/>
            </a:xfrm>
            <a:prstGeom prst="rect">
              <a:avLst/>
            </a:prstGeom>
            <a:solidFill>
              <a:srgbClr val="383838"/>
            </a:solidFill>
            <a:ln w="0">
              <a:solidFill>
                <a:srgbClr val="38383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38" name="Rectangle 114"/>
            <p:cNvSpPr>
              <a:spLocks noChangeArrowheads="1"/>
            </p:cNvSpPr>
            <p:nvPr/>
          </p:nvSpPr>
          <p:spPr bwMode="auto">
            <a:xfrm>
              <a:off x="536" y="2124"/>
              <a:ext cx="187" cy="2"/>
            </a:xfrm>
            <a:prstGeom prst="rect">
              <a:avLst/>
            </a:prstGeom>
            <a:solidFill>
              <a:srgbClr val="373737"/>
            </a:solidFill>
            <a:ln w="0">
              <a:solidFill>
                <a:srgbClr val="37373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39" name="Rectangle 115"/>
            <p:cNvSpPr>
              <a:spLocks noChangeArrowheads="1"/>
            </p:cNvSpPr>
            <p:nvPr/>
          </p:nvSpPr>
          <p:spPr bwMode="auto">
            <a:xfrm>
              <a:off x="536" y="2126"/>
              <a:ext cx="187" cy="3"/>
            </a:xfrm>
            <a:prstGeom prst="rect">
              <a:avLst/>
            </a:prstGeom>
            <a:solidFill>
              <a:srgbClr val="363636"/>
            </a:solidFill>
            <a:ln w="0">
              <a:solidFill>
                <a:srgbClr val="36363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40" name="Rectangle 116"/>
            <p:cNvSpPr>
              <a:spLocks noChangeArrowheads="1"/>
            </p:cNvSpPr>
            <p:nvPr/>
          </p:nvSpPr>
          <p:spPr bwMode="auto">
            <a:xfrm>
              <a:off x="536" y="2129"/>
              <a:ext cx="187" cy="1"/>
            </a:xfrm>
            <a:prstGeom prst="rect">
              <a:avLst/>
            </a:prstGeom>
            <a:solidFill>
              <a:srgbClr val="353535"/>
            </a:solidFill>
            <a:ln w="0">
              <a:solidFill>
                <a:srgbClr val="35353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41" name="Rectangle 117"/>
            <p:cNvSpPr>
              <a:spLocks noChangeArrowheads="1"/>
            </p:cNvSpPr>
            <p:nvPr/>
          </p:nvSpPr>
          <p:spPr bwMode="auto">
            <a:xfrm>
              <a:off x="536" y="2130"/>
              <a:ext cx="187" cy="2"/>
            </a:xfrm>
            <a:prstGeom prst="rect">
              <a:avLst/>
            </a:prstGeom>
            <a:solidFill>
              <a:srgbClr val="343434"/>
            </a:solidFill>
            <a:ln w="0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42" name="Rectangle 118"/>
            <p:cNvSpPr>
              <a:spLocks noChangeArrowheads="1"/>
            </p:cNvSpPr>
            <p:nvPr/>
          </p:nvSpPr>
          <p:spPr bwMode="auto">
            <a:xfrm>
              <a:off x="536" y="2132"/>
              <a:ext cx="187" cy="1"/>
            </a:xfrm>
            <a:prstGeom prst="rect">
              <a:avLst/>
            </a:prstGeom>
            <a:solidFill>
              <a:srgbClr val="333333"/>
            </a:solidFill>
            <a:ln w="0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43" name="Rectangle 119"/>
            <p:cNvSpPr>
              <a:spLocks noChangeArrowheads="1"/>
            </p:cNvSpPr>
            <p:nvPr/>
          </p:nvSpPr>
          <p:spPr bwMode="auto">
            <a:xfrm>
              <a:off x="536" y="2133"/>
              <a:ext cx="187" cy="3"/>
            </a:xfrm>
            <a:prstGeom prst="rect">
              <a:avLst/>
            </a:prstGeom>
            <a:solidFill>
              <a:srgbClr val="323232"/>
            </a:solidFill>
            <a:ln w="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44" name="Rectangle 120"/>
            <p:cNvSpPr>
              <a:spLocks noChangeArrowheads="1"/>
            </p:cNvSpPr>
            <p:nvPr/>
          </p:nvSpPr>
          <p:spPr bwMode="auto">
            <a:xfrm>
              <a:off x="536" y="2136"/>
              <a:ext cx="187" cy="2"/>
            </a:xfrm>
            <a:prstGeom prst="rect">
              <a:avLst/>
            </a:prstGeom>
            <a:solidFill>
              <a:srgbClr val="313131"/>
            </a:solidFill>
            <a:ln w="0">
              <a:solidFill>
                <a:srgbClr val="31313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45" name="Rectangle 121"/>
            <p:cNvSpPr>
              <a:spLocks noChangeArrowheads="1"/>
            </p:cNvSpPr>
            <p:nvPr/>
          </p:nvSpPr>
          <p:spPr bwMode="auto">
            <a:xfrm>
              <a:off x="536" y="2138"/>
              <a:ext cx="187" cy="2"/>
            </a:xfrm>
            <a:prstGeom prst="rect">
              <a:avLst/>
            </a:prstGeom>
            <a:solidFill>
              <a:srgbClr val="303030"/>
            </a:solidFill>
            <a:ln w="0">
              <a:solidFill>
                <a:srgbClr val="30303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46" name="Rectangle 122"/>
            <p:cNvSpPr>
              <a:spLocks noChangeArrowheads="1"/>
            </p:cNvSpPr>
            <p:nvPr/>
          </p:nvSpPr>
          <p:spPr bwMode="auto">
            <a:xfrm>
              <a:off x="536" y="2140"/>
              <a:ext cx="187" cy="2"/>
            </a:xfrm>
            <a:prstGeom prst="rect">
              <a:avLst/>
            </a:prstGeom>
            <a:solidFill>
              <a:srgbClr val="2F2F2F"/>
            </a:solidFill>
            <a:ln w="0">
              <a:solidFill>
                <a:srgbClr val="2F2F2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47" name="Rectangle 123"/>
            <p:cNvSpPr>
              <a:spLocks noChangeArrowheads="1"/>
            </p:cNvSpPr>
            <p:nvPr/>
          </p:nvSpPr>
          <p:spPr bwMode="auto">
            <a:xfrm>
              <a:off x="536" y="2142"/>
              <a:ext cx="187" cy="1"/>
            </a:xfrm>
            <a:prstGeom prst="rect">
              <a:avLst/>
            </a:prstGeom>
            <a:solidFill>
              <a:srgbClr val="2E2E2E"/>
            </a:solidFill>
            <a:ln w="0">
              <a:solidFill>
                <a:srgbClr val="2E2E2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48" name="Rectangle 124"/>
            <p:cNvSpPr>
              <a:spLocks noChangeArrowheads="1"/>
            </p:cNvSpPr>
            <p:nvPr/>
          </p:nvSpPr>
          <p:spPr bwMode="auto">
            <a:xfrm>
              <a:off x="536" y="2143"/>
              <a:ext cx="187" cy="3"/>
            </a:xfrm>
            <a:prstGeom prst="rect">
              <a:avLst/>
            </a:prstGeom>
            <a:solidFill>
              <a:srgbClr val="2D2D2D"/>
            </a:solidFill>
            <a:ln w="0">
              <a:solidFill>
                <a:srgbClr val="2D2D2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49" name="Rectangle 125"/>
            <p:cNvSpPr>
              <a:spLocks noChangeArrowheads="1"/>
            </p:cNvSpPr>
            <p:nvPr/>
          </p:nvSpPr>
          <p:spPr bwMode="auto">
            <a:xfrm>
              <a:off x="536" y="2146"/>
              <a:ext cx="187" cy="1"/>
            </a:xfrm>
            <a:prstGeom prst="rect">
              <a:avLst/>
            </a:prstGeom>
            <a:solidFill>
              <a:srgbClr val="2C2C2C"/>
            </a:solidFill>
            <a:ln w="0">
              <a:solidFill>
                <a:srgbClr val="2C2C2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50" name="Rectangle 126"/>
            <p:cNvSpPr>
              <a:spLocks noChangeArrowheads="1"/>
            </p:cNvSpPr>
            <p:nvPr/>
          </p:nvSpPr>
          <p:spPr bwMode="auto">
            <a:xfrm>
              <a:off x="536" y="2147"/>
              <a:ext cx="187" cy="2"/>
            </a:xfrm>
            <a:prstGeom prst="rect">
              <a:avLst/>
            </a:prstGeom>
            <a:solidFill>
              <a:srgbClr val="2B2B2B"/>
            </a:solidFill>
            <a:ln w="0">
              <a:solidFill>
                <a:srgbClr val="2B2B2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51" name="Rectangle 127"/>
            <p:cNvSpPr>
              <a:spLocks noChangeArrowheads="1"/>
            </p:cNvSpPr>
            <p:nvPr/>
          </p:nvSpPr>
          <p:spPr bwMode="auto">
            <a:xfrm>
              <a:off x="536" y="2149"/>
              <a:ext cx="187" cy="3"/>
            </a:xfrm>
            <a:prstGeom prst="rect">
              <a:avLst/>
            </a:prstGeom>
            <a:solidFill>
              <a:srgbClr val="2A2A2A"/>
            </a:solidFill>
            <a:ln w="0">
              <a:solidFill>
                <a:srgbClr val="2A2A2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52" name="Rectangle 128"/>
            <p:cNvSpPr>
              <a:spLocks noChangeArrowheads="1"/>
            </p:cNvSpPr>
            <p:nvPr/>
          </p:nvSpPr>
          <p:spPr bwMode="auto">
            <a:xfrm>
              <a:off x="536" y="2152"/>
              <a:ext cx="187" cy="1"/>
            </a:xfrm>
            <a:prstGeom prst="rect">
              <a:avLst/>
            </a:prstGeom>
            <a:solidFill>
              <a:srgbClr val="292929"/>
            </a:solidFill>
            <a:ln w="0">
              <a:solidFill>
                <a:srgbClr val="29292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53" name="Rectangle 129"/>
            <p:cNvSpPr>
              <a:spLocks noChangeArrowheads="1"/>
            </p:cNvSpPr>
            <p:nvPr/>
          </p:nvSpPr>
          <p:spPr bwMode="auto">
            <a:xfrm>
              <a:off x="536" y="2153"/>
              <a:ext cx="187" cy="2"/>
            </a:xfrm>
            <a:prstGeom prst="rect">
              <a:avLst/>
            </a:prstGeom>
            <a:solidFill>
              <a:srgbClr val="282828"/>
            </a:solidFill>
            <a:ln w="0">
              <a:solidFill>
                <a:srgbClr val="28282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54" name="Rectangle 130"/>
            <p:cNvSpPr>
              <a:spLocks noChangeArrowheads="1"/>
            </p:cNvSpPr>
            <p:nvPr/>
          </p:nvSpPr>
          <p:spPr bwMode="auto">
            <a:xfrm>
              <a:off x="536" y="2155"/>
              <a:ext cx="187" cy="1"/>
            </a:xfrm>
            <a:prstGeom prst="rect">
              <a:avLst/>
            </a:prstGeom>
            <a:solidFill>
              <a:srgbClr val="272727"/>
            </a:solidFill>
            <a:ln w="0">
              <a:solidFill>
                <a:srgbClr val="27272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55" name="Rectangle 131"/>
            <p:cNvSpPr>
              <a:spLocks noChangeArrowheads="1"/>
            </p:cNvSpPr>
            <p:nvPr/>
          </p:nvSpPr>
          <p:spPr bwMode="auto">
            <a:xfrm>
              <a:off x="536" y="2156"/>
              <a:ext cx="187" cy="3"/>
            </a:xfrm>
            <a:prstGeom prst="rect">
              <a:avLst/>
            </a:prstGeom>
            <a:solidFill>
              <a:srgbClr val="262626"/>
            </a:solidFill>
            <a:ln w="0">
              <a:solidFill>
                <a:srgbClr val="26262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56" name="Rectangle 132"/>
            <p:cNvSpPr>
              <a:spLocks noChangeArrowheads="1"/>
            </p:cNvSpPr>
            <p:nvPr/>
          </p:nvSpPr>
          <p:spPr bwMode="auto">
            <a:xfrm>
              <a:off x="536" y="2159"/>
              <a:ext cx="187" cy="2"/>
            </a:xfrm>
            <a:prstGeom prst="rect">
              <a:avLst/>
            </a:prstGeom>
            <a:solidFill>
              <a:srgbClr val="252525"/>
            </a:solidFill>
            <a:ln w="0">
              <a:solidFill>
                <a:srgbClr val="25252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57" name="Rectangle 133"/>
            <p:cNvSpPr>
              <a:spLocks noChangeArrowheads="1"/>
            </p:cNvSpPr>
            <p:nvPr/>
          </p:nvSpPr>
          <p:spPr bwMode="auto">
            <a:xfrm>
              <a:off x="536" y="2161"/>
              <a:ext cx="187" cy="1"/>
            </a:xfrm>
            <a:prstGeom prst="rect">
              <a:avLst/>
            </a:prstGeom>
            <a:solidFill>
              <a:srgbClr val="242424"/>
            </a:solidFill>
            <a:ln w="0">
              <a:solidFill>
                <a:srgbClr val="24242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58" name="Rectangle 134"/>
            <p:cNvSpPr>
              <a:spLocks noChangeArrowheads="1"/>
            </p:cNvSpPr>
            <p:nvPr/>
          </p:nvSpPr>
          <p:spPr bwMode="auto">
            <a:xfrm>
              <a:off x="536" y="2162"/>
              <a:ext cx="187" cy="3"/>
            </a:xfrm>
            <a:prstGeom prst="rect">
              <a:avLst/>
            </a:prstGeom>
            <a:solidFill>
              <a:srgbClr val="232323"/>
            </a:solidFill>
            <a:ln w="0">
              <a:solidFill>
                <a:srgbClr val="23232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59" name="Rectangle 135"/>
            <p:cNvSpPr>
              <a:spLocks noChangeArrowheads="1"/>
            </p:cNvSpPr>
            <p:nvPr/>
          </p:nvSpPr>
          <p:spPr bwMode="auto">
            <a:xfrm>
              <a:off x="536" y="2165"/>
              <a:ext cx="187" cy="1"/>
            </a:xfrm>
            <a:prstGeom prst="rect">
              <a:avLst/>
            </a:prstGeom>
            <a:solidFill>
              <a:srgbClr val="222222"/>
            </a:solidFill>
            <a:ln w="0">
              <a:solidFill>
                <a:srgbClr val="22222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60" name="Rectangle 136"/>
            <p:cNvSpPr>
              <a:spLocks noChangeArrowheads="1"/>
            </p:cNvSpPr>
            <p:nvPr/>
          </p:nvSpPr>
          <p:spPr bwMode="auto">
            <a:xfrm>
              <a:off x="536" y="2166"/>
              <a:ext cx="187" cy="2"/>
            </a:xfrm>
            <a:prstGeom prst="rect">
              <a:avLst/>
            </a:prstGeom>
            <a:solidFill>
              <a:srgbClr val="212121"/>
            </a:solidFill>
            <a:ln w="0">
              <a:solidFill>
                <a:srgbClr val="21212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61" name="Rectangle 137"/>
            <p:cNvSpPr>
              <a:spLocks noChangeArrowheads="1"/>
            </p:cNvSpPr>
            <p:nvPr/>
          </p:nvSpPr>
          <p:spPr bwMode="auto">
            <a:xfrm>
              <a:off x="536" y="2168"/>
              <a:ext cx="187" cy="2"/>
            </a:xfrm>
            <a:prstGeom prst="rect">
              <a:avLst/>
            </a:prstGeom>
            <a:solidFill>
              <a:srgbClr val="202020"/>
            </a:solidFill>
            <a:ln w="0">
              <a:solidFill>
                <a:srgbClr val="20202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62" name="Rectangle 138"/>
            <p:cNvSpPr>
              <a:spLocks noChangeArrowheads="1"/>
            </p:cNvSpPr>
            <p:nvPr/>
          </p:nvSpPr>
          <p:spPr bwMode="auto">
            <a:xfrm>
              <a:off x="536" y="2170"/>
              <a:ext cx="187" cy="2"/>
            </a:xfrm>
            <a:prstGeom prst="rect">
              <a:avLst/>
            </a:prstGeom>
            <a:solidFill>
              <a:srgbClr val="1F1F1F"/>
            </a:solidFill>
            <a:ln w="0">
              <a:solidFill>
                <a:srgbClr val="1F1F1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63" name="Rectangle 139"/>
            <p:cNvSpPr>
              <a:spLocks noChangeArrowheads="1"/>
            </p:cNvSpPr>
            <p:nvPr/>
          </p:nvSpPr>
          <p:spPr bwMode="auto">
            <a:xfrm>
              <a:off x="536" y="2172"/>
              <a:ext cx="187" cy="3"/>
            </a:xfrm>
            <a:prstGeom prst="rect">
              <a:avLst/>
            </a:prstGeom>
            <a:solidFill>
              <a:srgbClr val="1E1E1E"/>
            </a:solidFill>
            <a:ln w="0">
              <a:solidFill>
                <a:srgbClr val="1E1E1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64" name="Rectangle 140"/>
            <p:cNvSpPr>
              <a:spLocks noChangeArrowheads="1"/>
            </p:cNvSpPr>
            <p:nvPr/>
          </p:nvSpPr>
          <p:spPr bwMode="auto">
            <a:xfrm>
              <a:off x="536" y="2175"/>
              <a:ext cx="187" cy="1"/>
            </a:xfrm>
            <a:prstGeom prst="rect">
              <a:avLst/>
            </a:prstGeom>
            <a:solidFill>
              <a:srgbClr val="1D1D1D"/>
            </a:solidFill>
            <a:ln w="0">
              <a:solidFill>
                <a:srgbClr val="1D1D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65" name="Rectangle 141"/>
            <p:cNvSpPr>
              <a:spLocks noChangeArrowheads="1"/>
            </p:cNvSpPr>
            <p:nvPr/>
          </p:nvSpPr>
          <p:spPr bwMode="auto">
            <a:xfrm>
              <a:off x="536" y="2176"/>
              <a:ext cx="187" cy="2"/>
            </a:xfrm>
            <a:prstGeom prst="rect">
              <a:avLst/>
            </a:prstGeom>
            <a:solidFill>
              <a:srgbClr val="1C1C1C"/>
            </a:solidFill>
            <a:ln w="0">
              <a:solidFill>
                <a:srgbClr val="1C1C1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66" name="Rectangle 142"/>
            <p:cNvSpPr>
              <a:spLocks noChangeArrowheads="1"/>
            </p:cNvSpPr>
            <p:nvPr/>
          </p:nvSpPr>
          <p:spPr bwMode="auto">
            <a:xfrm>
              <a:off x="536" y="2178"/>
              <a:ext cx="187" cy="1"/>
            </a:xfrm>
            <a:prstGeom prst="rect">
              <a:avLst/>
            </a:prstGeom>
            <a:solidFill>
              <a:srgbClr val="1B1B1B"/>
            </a:solidFill>
            <a:ln w="0">
              <a:solidFill>
                <a:srgbClr val="1B1B1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67" name="Rectangle 143"/>
            <p:cNvSpPr>
              <a:spLocks noChangeArrowheads="1"/>
            </p:cNvSpPr>
            <p:nvPr/>
          </p:nvSpPr>
          <p:spPr bwMode="auto">
            <a:xfrm>
              <a:off x="536" y="2179"/>
              <a:ext cx="187" cy="3"/>
            </a:xfrm>
            <a:prstGeom prst="rect">
              <a:avLst/>
            </a:prstGeom>
            <a:solidFill>
              <a:srgbClr val="1A1A1A"/>
            </a:solidFill>
            <a:ln w="0">
              <a:solidFill>
                <a:srgbClr val="1A1A1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68" name="Rectangle 144"/>
            <p:cNvSpPr>
              <a:spLocks noChangeArrowheads="1"/>
            </p:cNvSpPr>
            <p:nvPr/>
          </p:nvSpPr>
          <p:spPr bwMode="auto">
            <a:xfrm>
              <a:off x="536" y="2182"/>
              <a:ext cx="187" cy="2"/>
            </a:xfrm>
            <a:prstGeom prst="rect">
              <a:avLst/>
            </a:prstGeom>
            <a:solidFill>
              <a:srgbClr val="191919"/>
            </a:solidFill>
            <a:ln w="0">
              <a:solidFill>
                <a:srgbClr val="19191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69" name="Rectangle 145"/>
            <p:cNvSpPr>
              <a:spLocks noChangeArrowheads="1"/>
            </p:cNvSpPr>
            <p:nvPr/>
          </p:nvSpPr>
          <p:spPr bwMode="auto">
            <a:xfrm>
              <a:off x="536" y="2184"/>
              <a:ext cx="187" cy="1"/>
            </a:xfrm>
            <a:prstGeom prst="rect">
              <a:avLst/>
            </a:prstGeom>
            <a:solidFill>
              <a:srgbClr val="181818"/>
            </a:solidFill>
            <a:ln w="0">
              <a:solidFill>
                <a:srgbClr val="18181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70" name="Rectangle 146"/>
            <p:cNvSpPr>
              <a:spLocks noChangeArrowheads="1"/>
            </p:cNvSpPr>
            <p:nvPr/>
          </p:nvSpPr>
          <p:spPr bwMode="auto">
            <a:xfrm>
              <a:off x="536" y="2185"/>
              <a:ext cx="187" cy="3"/>
            </a:xfrm>
            <a:prstGeom prst="rect">
              <a:avLst/>
            </a:prstGeom>
            <a:solidFill>
              <a:srgbClr val="171717"/>
            </a:solidFill>
            <a:ln w="0">
              <a:solidFill>
                <a:srgbClr val="17171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71" name="Rectangle 147"/>
            <p:cNvSpPr>
              <a:spLocks noChangeArrowheads="1"/>
            </p:cNvSpPr>
            <p:nvPr/>
          </p:nvSpPr>
          <p:spPr bwMode="auto">
            <a:xfrm>
              <a:off x="536" y="2188"/>
              <a:ext cx="187" cy="1"/>
            </a:xfrm>
            <a:prstGeom prst="rect">
              <a:avLst/>
            </a:prstGeom>
            <a:solidFill>
              <a:srgbClr val="161616"/>
            </a:solidFill>
            <a:ln w="0">
              <a:solidFill>
                <a:srgbClr val="16161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72" name="Rectangle 148"/>
            <p:cNvSpPr>
              <a:spLocks noChangeArrowheads="1"/>
            </p:cNvSpPr>
            <p:nvPr/>
          </p:nvSpPr>
          <p:spPr bwMode="auto">
            <a:xfrm>
              <a:off x="536" y="2189"/>
              <a:ext cx="187" cy="2"/>
            </a:xfrm>
            <a:prstGeom prst="rect">
              <a:avLst/>
            </a:prstGeom>
            <a:solidFill>
              <a:srgbClr val="151515"/>
            </a:solidFill>
            <a:ln w="0">
              <a:solidFill>
                <a:srgbClr val="15151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73" name="Rectangle 149"/>
            <p:cNvSpPr>
              <a:spLocks noChangeArrowheads="1"/>
            </p:cNvSpPr>
            <p:nvPr/>
          </p:nvSpPr>
          <p:spPr bwMode="auto">
            <a:xfrm>
              <a:off x="536" y="2191"/>
              <a:ext cx="187" cy="3"/>
            </a:xfrm>
            <a:prstGeom prst="rect">
              <a:avLst/>
            </a:prstGeom>
            <a:solidFill>
              <a:srgbClr val="141414"/>
            </a:solidFill>
            <a:ln w="0">
              <a:solidFill>
                <a:srgbClr val="14141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74" name="Rectangle 150"/>
            <p:cNvSpPr>
              <a:spLocks noChangeArrowheads="1"/>
            </p:cNvSpPr>
            <p:nvPr/>
          </p:nvSpPr>
          <p:spPr bwMode="auto">
            <a:xfrm>
              <a:off x="536" y="2194"/>
              <a:ext cx="187" cy="1"/>
            </a:xfrm>
            <a:prstGeom prst="rect">
              <a:avLst/>
            </a:prstGeom>
            <a:solidFill>
              <a:srgbClr val="131313"/>
            </a:solidFill>
            <a:ln w="0">
              <a:solidFill>
                <a:srgbClr val="13131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75" name="Rectangle 151"/>
            <p:cNvSpPr>
              <a:spLocks noChangeArrowheads="1"/>
            </p:cNvSpPr>
            <p:nvPr/>
          </p:nvSpPr>
          <p:spPr bwMode="auto">
            <a:xfrm>
              <a:off x="536" y="2195"/>
              <a:ext cx="187" cy="2"/>
            </a:xfrm>
            <a:prstGeom prst="rect">
              <a:avLst/>
            </a:prstGeom>
            <a:solidFill>
              <a:srgbClr val="121212"/>
            </a:solidFill>
            <a:ln w="0">
              <a:solidFill>
                <a:srgbClr val="12121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76" name="Rectangle 152"/>
            <p:cNvSpPr>
              <a:spLocks noChangeArrowheads="1"/>
            </p:cNvSpPr>
            <p:nvPr/>
          </p:nvSpPr>
          <p:spPr bwMode="auto">
            <a:xfrm>
              <a:off x="536" y="2197"/>
              <a:ext cx="187" cy="2"/>
            </a:xfrm>
            <a:prstGeom prst="rect">
              <a:avLst/>
            </a:prstGeom>
            <a:solidFill>
              <a:srgbClr val="111111"/>
            </a:solidFill>
            <a:ln w="0">
              <a:solidFill>
                <a:srgbClr val="11111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77" name="Rectangle 153"/>
            <p:cNvSpPr>
              <a:spLocks noChangeArrowheads="1"/>
            </p:cNvSpPr>
            <p:nvPr/>
          </p:nvSpPr>
          <p:spPr bwMode="auto">
            <a:xfrm>
              <a:off x="536" y="2199"/>
              <a:ext cx="187" cy="2"/>
            </a:xfrm>
            <a:prstGeom prst="rect">
              <a:avLst/>
            </a:prstGeom>
            <a:solidFill>
              <a:srgbClr val="101010"/>
            </a:solidFill>
            <a:ln w="0">
              <a:solidFill>
                <a:srgbClr val="10101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78" name="Rectangle 154"/>
            <p:cNvSpPr>
              <a:spLocks noChangeArrowheads="1"/>
            </p:cNvSpPr>
            <p:nvPr/>
          </p:nvSpPr>
          <p:spPr bwMode="auto">
            <a:xfrm>
              <a:off x="536" y="2201"/>
              <a:ext cx="187" cy="1"/>
            </a:xfrm>
            <a:prstGeom prst="rect">
              <a:avLst/>
            </a:prstGeom>
            <a:solidFill>
              <a:srgbClr val="0F0F0F"/>
            </a:solidFill>
            <a:ln w="0">
              <a:solidFill>
                <a:srgbClr val="0F0F0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79" name="Rectangle 155"/>
            <p:cNvSpPr>
              <a:spLocks noChangeArrowheads="1"/>
            </p:cNvSpPr>
            <p:nvPr/>
          </p:nvSpPr>
          <p:spPr bwMode="auto">
            <a:xfrm>
              <a:off x="536" y="2202"/>
              <a:ext cx="187" cy="3"/>
            </a:xfrm>
            <a:prstGeom prst="rect">
              <a:avLst/>
            </a:prstGeom>
            <a:solidFill>
              <a:srgbClr val="0E0E0E"/>
            </a:solidFill>
            <a:ln w="0">
              <a:solidFill>
                <a:srgbClr val="0E0E0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80" name="Rectangle 156"/>
            <p:cNvSpPr>
              <a:spLocks noChangeArrowheads="1"/>
            </p:cNvSpPr>
            <p:nvPr/>
          </p:nvSpPr>
          <p:spPr bwMode="auto">
            <a:xfrm>
              <a:off x="536" y="2205"/>
              <a:ext cx="187" cy="2"/>
            </a:xfrm>
            <a:prstGeom prst="rect">
              <a:avLst/>
            </a:prstGeom>
            <a:solidFill>
              <a:srgbClr val="0D0D0D"/>
            </a:solidFill>
            <a:ln w="0">
              <a:solidFill>
                <a:srgbClr val="0D0D0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81" name="Rectangle 157"/>
            <p:cNvSpPr>
              <a:spLocks noChangeArrowheads="1"/>
            </p:cNvSpPr>
            <p:nvPr/>
          </p:nvSpPr>
          <p:spPr bwMode="auto">
            <a:xfrm>
              <a:off x="536" y="2207"/>
              <a:ext cx="187" cy="1"/>
            </a:xfrm>
            <a:prstGeom prst="rect">
              <a:avLst/>
            </a:prstGeom>
            <a:solidFill>
              <a:srgbClr val="0C0C0C"/>
            </a:solidFill>
            <a:ln w="0">
              <a:solidFill>
                <a:srgbClr val="0C0C0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82" name="Rectangle 158"/>
            <p:cNvSpPr>
              <a:spLocks noChangeArrowheads="1"/>
            </p:cNvSpPr>
            <p:nvPr/>
          </p:nvSpPr>
          <p:spPr bwMode="auto">
            <a:xfrm>
              <a:off x="536" y="2208"/>
              <a:ext cx="187" cy="3"/>
            </a:xfrm>
            <a:prstGeom prst="rect">
              <a:avLst/>
            </a:prstGeom>
            <a:solidFill>
              <a:srgbClr val="0B0B0B"/>
            </a:solidFill>
            <a:ln w="0">
              <a:solidFill>
                <a:srgbClr val="0B0B0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83" name="Rectangle 159"/>
            <p:cNvSpPr>
              <a:spLocks noChangeArrowheads="1"/>
            </p:cNvSpPr>
            <p:nvPr/>
          </p:nvSpPr>
          <p:spPr bwMode="auto">
            <a:xfrm>
              <a:off x="536" y="2211"/>
              <a:ext cx="187" cy="1"/>
            </a:xfrm>
            <a:prstGeom prst="rect">
              <a:avLst/>
            </a:prstGeom>
            <a:solidFill>
              <a:srgbClr val="0A0A0A"/>
            </a:solidFill>
            <a:ln w="0">
              <a:solidFill>
                <a:srgbClr val="0A0A0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84" name="Rectangle 160"/>
            <p:cNvSpPr>
              <a:spLocks noChangeArrowheads="1"/>
            </p:cNvSpPr>
            <p:nvPr/>
          </p:nvSpPr>
          <p:spPr bwMode="auto">
            <a:xfrm>
              <a:off x="536" y="2212"/>
              <a:ext cx="187" cy="2"/>
            </a:xfrm>
            <a:prstGeom prst="rect">
              <a:avLst/>
            </a:prstGeom>
            <a:solidFill>
              <a:srgbClr val="090909"/>
            </a:solidFill>
            <a:ln w="0">
              <a:solidFill>
                <a:srgbClr val="09090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85" name="Rectangle 161"/>
            <p:cNvSpPr>
              <a:spLocks noChangeArrowheads="1"/>
            </p:cNvSpPr>
            <p:nvPr/>
          </p:nvSpPr>
          <p:spPr bwMode="auto">
            <a:xfrm>
              <a:off x="536" y="2214"/>
              <a:ext cx="187" cy="3"/>
            </a:xfrm>
            <a:prstGeom prst="rect">
              <a:avLst/>
            </a:prstGeom>
            <a:solidFill>
              <a:srgbClr val="080808"/>
            </a:solidFill>
            <a:ln w="0">
              <a:solidFill>
                <a:srgbClr val="08080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86" name="Rectangle 162"/>
            <p:cNvSpPr>
              <a:spLocks noChangeArrowheads="1"/>
            </p:cNvSpPr>
            <p:nvPr/>
          </p:nvSpPr>
          <p:spPr bwMode="auto">
            <a:xfrm>
              <a:off x="536" y="2217"/>
              <a:ext cx="187" cy="1"/>
            </a:xfrm>
            <a:prstGeom prst="rect">
              <a:avLst/>
            </a:prstGeom>
            <a:solidFill>
              <a:srgbClr val="070707"/>
            </a:solidFill>
            <a:ln w="0">
              <a:solidFill>
                <a:srgbClr val="07070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87" name="Rectangle 163"/>
            <p:cNvSpPr>
              <a:spLocks noChangeArrowheads="1"/>
            </p:cNvSpPr>
            <p:nvPr/>
          </p:nvSpPr>
          <p:spPr bwMode="auto">
            <a:xfrm>
              <a:off x="536" y="2218"/>
              <a:ext cx="187" cy="2"/>
            </a:xfrm>
            <a:prstGeom prst="rect">
              <a:avLst/>
            </a:prstGeom>
            <a:solidFill>
              <a:srgbClr val="060606"/>
            </a:solidFill>
            <a:ln w="0">
              <a:solidFill>
                <a:srgbClr val="06060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88" name="Rectangle 164"/>
            <p:cNvSpPr>
              <a:spLocks noChangeArrowheads="1"/>
            </p:cNvSpPr>
            <p:nvPr/>
          </p:nvSpPr>
          <p:spPr bwMode="auto">
            <a:xfrm>
              <a:off x="536" y="2220"/>
              <a:ext cx="187" cy="2"/>
            </a:xfrm>
            <a:prstGeom prst="rect">
              <a:avLst/>
            </a:prstGeom>
            <a:solidFill>
              <a:srgbClr val="050505"/>
            </a:solidFill>
            <a:ln w="0">
              <a:solidFill>
                <a:srgbClr val="05050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89" name="Rectangle 165"/>
            <p:cNvSpPr>
              <a:spLocks noChangeArrowheads="1"/>
            </p:cNvSpPr>
            <p:nvPr/>
          </p:nvSpPr>
          <p:spPr bwMode="auto">
            <a:xfrm>
              <a:off x="536" y="2222"/>
              <a:ext cx="187" cy="2"/>
            </a:xfrm>
            <a:prstGeom prst="rect">
              <a:avLst/>
            </a:prstGeom>
            <a:solidFill>
              <a:srgbClr val="040404"/>
            </a:solidFill>
            <a:ln w="0">
              <a:solidFill>
                <a:srgbClr val="0404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90" name="Rectangle 166"/>
            <p:cNvSpPr>
              <a:spLocks noChangeArrowheads="1"/>
            </p:cNvSpPr>
            <p:nvPr/>
          </p:nvSpPr>
          <p:spPr bwMode="auto">
            <a:xfrm>
              <a:off x="536" y="2224"/>
              <a:ext cx="187" cy="1"/>
            </a:xfrm>
            <a:prstGeom prst="rect">
              <a:avLst/>
            </a:prstGeom>
            <a:solidFill>
              <a:srgbClr val="030303"/>
            </a:solidFill>
            <a:ln w="0">
              <a:solidFill>
                <a:srgbClr val="03030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91" name="Rectangle 167"/>
            <p:cNvSpPr>
              <a:spLocks noChangeArrowheads="1"/>
            </p:cNvSpPr>
            <p:nvPr/>
          </p:nvSpPr>
          <p:spPr bwMode="auto">
            <a:xfrm>
              <a:off x="536" y="2225"/>
              <a:ext cx="187" cy="3"/>
            </a:xfrm>
            <a:prstGeom prst="rect">
              <a:avLst/>
            </a:prstGeom>
            <a:solidFill>
              <a:srgbClr val="020202"/>
            </a:solidFill>
            <a:ln w="0">
              <a:solidFill>
                <a:srgbClr val="02020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92" name="Rectangle 168"/>
            <p:cNvSpPr>
              <a:spLocks noChangeArrowheads="1"/>
            </p:cNvSpPr>
            <p:nvPr/>
          </p:nvSpPr>
          <p:spPr bwMode="auto">
            <a:xfrm>
              <a:off x="536" y="2228"/>
              <a:ext cx="187" cy="2"/>
            </a:xfrm>
            <a:prstGeom prst="rect">
              <a:avLst/>
            </a:prstGeom>
            <a:solidFill>
              <a:srgbClr val="010101"/>
            </a:solidFill>
            <a:ln w="0">
              <a:solidFill>
                <a:srgbClr val="01010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93" name="Rectangle 169"/>
            <p:cNvSpPr>
              <a:spLocks noChangeArrowheads="1"/>
            </p:cNvSpPr>
            <p:nvPr/>
          </p:nvSpPr>
          <p:spPr bwMode="auto">
            <a:xfrm>
              <a:off x="536" y="2230"/>
              <a:ext cx="187" cy="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94" name="Rectangle 170"/>
            <p:cNvSpPr>
              <a:spLocks noChangeArrowheads="1"/>
            </p:cNvSpPr>
            <p:nvPr/>
          </p:nvSpPr>
          <p:spPr bwMode="auto">
            <a:xfrm>
              <a:off x="536" y="1986"/>
              <a:ext cx="187" cy="24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495" name="Freeform 171"/>
            <p:cNvSpPr>
              <a:spLocks/>
            </p:cNvSpPr>
            <p:nvPr/>
          </p:nvSpPr>
          <p:spPr bwMode="auto">
            <a:xfrm>
              <a:off x="733" y="2345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37 w 49"/>
                <a:gd name="T3" fmla="*/ 3 h 49"/>
                <a:gd name="T4" fmla="*/ 47 w 49"/>
                <a:gd name="T5" fmla="*/ 12 h 49"/>
                <a:gd name="T6" fmla="*/ 49 w 49"/>
                <a:gd name="T7" fmla="*/ 24 h 49"/>
                <a:gd name="T8" fmla="*/ 47 w 49"/>
                <a:gd name="T9" fmla="*/ 37 h 49"/>
                <a:gd name="T10" fmla="*/ 37 w 49"/>
                <a:gd name="T11" fmla="*/ 46 h 49"/>
                <a:gd name="T12" fmla="*/ 25 w 49"/>
                <a:gd name="T13" fmla="*/ 49 h 49"/>
                <a:gd name="T14" fmla="*/ 13 w 49"/>
                <a:gd name="T15" fmla="*/ 46 h 49"/>
                <a:gd name="T16" fmla="*/ 3 w 49"/>
                <a:gd name="T17" fmla="*/ 37 h 49"/>
                <a:gd name="T18" fmla="*/ 0 w 49"/>
                <a:gd name="T19" fmla="*/ 24 h 49"/>
                <a:gd name="T20" fmla="*/ 3 w 49"/>
                <a:gd name="T21" fmla="*/ 12 h 49"/>
                <a:gd name="T22" fmla="*/ 13 w 49"/>
                <a:gd name="T23" fmla="*/ 3 h 49"/>
                <a:gd name="T24" fmla="*/ 25 w 49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49"/>
                <a:gd name="T41" fmla="*/ 49 w 49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49">
                  <a:moveTo>
                    <a:pt x="25" y="0"/>
                  </a:moveTo>
                  <a:lnTo>
                    <a:pt x="37" y="3"/>
                  </a:lnTo>
                  <a:lnTo>
                    <a:pt x="47" y="12"/>
                  </a:lnTo>
                  <a:lnTo>
                    <a:pt x="49" y="24"/>
                  </a:lnTo>
                  <a:lnTo>
                    <a:pt x="47" y="37"/>
                  </a:lnTo>
                  <a:lnTo>
                    <a:pt x="37" y="46"/>
                  </a:lnTo>
                  <a:lnTo>
                    <a:pt x="25" y="49"/>
                  </a:lnTo>
                  <a:lnTo>
                    <a:pt x="13" y="46"/>
                  </a:lnTo>
                  <a:lnTo>
                    <a:pt x="3" y="37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13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96" name="Freeform 172"/>
            <p:cNvSpPr>
              <a:spLocks/>
            </p:cNvSpPr>
            <p:nvPr/>
          </p:nvSpPr>
          <p:spPr bwMode="auto">
            <a:xfrm>
              <a:off x="733" y="2345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37 w 49"/>
                <a:gd name="T3" fmla="*/ 3 h 49"/>
                <a:gd name="T4" fmla="*/ 47 w 49"/>
                <a:gd name="T5" fmla="*/ 12 h 49"/>
                <a:gd name="T6" fmla="*/ 49 w 49"/>
                <a:gd name="T7" fmla="*/ 24 h 49"/>
                <a:gd name="T8" fmla="*/ 47 w 49"/>
                <a:gd name="T9" fmla="*/ 37 h 49"/>
                <a:gd name="T10" fmla="*/ 37 w 49"/>
                <a:gd name="T11" fmla="*/ 46 h 49"/>
                <a:gd name="T12" fmla="*/ 25 w 49"/>
                <a:gd name="T13" fmla="*/ 49 h 49"/>
                <a:gd name="T14" fmla="*/ 13 w 49"/>
                <a:gd name="T15" fmla="*/ 46 h 49"/>
                <a:gd name="T16" fmla="*/ 3 w 49"/>
                <a:gd name="T17" fmla="*/ 37 h 49"/>
                <a:gd name="T18" fmla="*/ 0 w 49"/>
                <a:gd name="T19" fmla="*/ 24 h 49"/>
                <a:gd name="T20" fmla="*/ 3 w 49"/>
                <a:gd name="T21" fmla="*/ 12 h 49"/>
                <a:gd name="T22" fmla="*/ 13 w 49"/>
                <a:gd name="T23" fmla="*/ 3 h 49"/>
                <a:gd name="T24" fmla="*/ 25 w 49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49"/>
                <a:gd name="T41" fmla="*/ 49 w 49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49">
                  <a:moveTo>
                    <a:pt x="25" y="0"/>
                  </a:moveTo>
                  <a:lnTo>
                    <a:pt x="37" y="3"/>
                  </a:lnTo>
                  <a:lnTo>
                    <a:pt x="47" y="12"/>
                  </a:lnTo>
                  <a:lnTo>
                    <a:pt x="49" y="24"/>
                  </a:lnTo>
                  <a:lnTo>
                    <a:pt x="47" y="37"/>
                  </a:lnTo>
                  <a:lnTo>
                    <a:pt x="37" y="46"/>
                  </a:lnTo>
                  <a:lnTo>
                    <a:pt x="25" y="49"/>
                  </a:lnTo>
                  <a:lnTo>
                    <a:pt x="13" y="46"/>
                  </a:lnTo>
                  <a:lnTo>
                    <a:pt x="3" y="37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13" y="3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97" name="Freeform 173"/>
            <p:cNvSpPr>
              <a:spLocks/>
            </p:cNvSpPr>
            <p:nvPr/>
          </p:nvSpPr>
          <p:spPr bwMode="auto">
            <a:xfrm>
              <a:off x="667" y="1985"/>
              <a:ext cx="56" cy="2"/>
            </a:xfrm>
            <a:custGeom>
              <a:avLst/>
              <a:gdLst>
                <a:gd name="T0" fmla="*/ 0 w 56"/>
                <a:gd name="T1" fmla="*/ 2 h 2"/>
                <a:gd name="T2" fmla="*/ 56 w 56"/>
                <a:gd name="T3" fmla="*/ 0 h 2"/>
                <a:gd name="T4" fmla="*/ 56 w 56"/>
                <a:gd name="T5" fmla="*/ 2 h 2"/>
                <a:gd name="T6" fmla="*/ 0 w 56"/>
                <a:gd name="T7" fmla="*/ 2 h 2"/>
                <a:gd name="T8" fmla="*/ 0 w 56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"/>
                <a:gd name="T17" fmla="*/ 56 w 5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">
                  <a:moveTo>
                    <a:pt x="0" y="2"/>
                  </a:moveTo>
                  <a:lnTo>
                    <a:pt x="56" y="0"/>
                  </a:lnTo>
                  <a:lnTo>
                    <a:pt x="5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98" name="Freeform 174"/>
            <p:cNvSpPr>
              <a:spLocks/>
            </p:cNvSpPr>
            <p:nvPr/>
          </p:nvSpPr>
          <p:spPr bwMode="auto">
            <a:xfrm>
              <a:off x="613" y="1984"/>
              <a:ext cx="110" cy="3"/>
            </a:xfrm>
            <a:custGeom>
              <a:avLst/>
              <a:gdLst>
                <a:gd name="T0" fmla="*/ 110 w 110"/>
                <a:gd name="T1" fmla="*/ 1 h 3"/>
                <a:gd name="T2" fmla="*/ 54 w 110"/>
                <a:gd name="T3" fmla="*/ 3 h 3"/>
                <a:gd name="T4" fmla="*/ 0 w 110"/>
                <a:gd name="T5" fmla="*/ 3 h 3"/>
                <a:gd name="T6" fmla="*/ 110 w 110"/>
                <a:gd name="T7" fmla="*/ 0 h 3"/>
                <a:gd name="T8" fmla="*/ 110 w 110"/>
                <a:gd name="T9" fmla="*/ 1 h 3"/>
                <a:gd name="T10" fmla="*/ 110 w 110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3"/>
                <a:gd name="T20" fmla="*/ 110 w 110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3">
                  <a:moveTo>
                    <a:pt x="110" y="1"/>
                  </a:moveTo>
                  <a:lnTo>
                    <a:pt x="54" y="3"/>
                  </a:lnTo>
                  <a:lnTo>
                    <a:pt x="0" y="3"/>
                  </a:lnTo>
                  <a:lnTo>
                    <a:pt x="110" y="0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818181"/>
            </a:solidFill>
            <a:ln w="0">
              <a:solidFill>
                <a:srgbClr val="8181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99" name="Freeform 175"/>
            <p:cNvSpPr>
              <a:spLocks/>
            </p:cNvSpPr>
            <p:nvPr/>
          </p:nvSpPr>
          <p:spPr bwMode="auto">
            <a:xfrm>
              <a:off x="558" y="1981"/>
              <a:ext cx="165" cy="6"/>
            </a:xfrm>
            <a:custGeom>
              <a:avLst/>
              <a:gdLst>
                <a:gd name="T0" fmla="*/ 165 w 165"/>
                <a:gd name="T1" fmla="*/ 3 h 6"/>
                <a:gd name="T2" fmla="*/ 55 w 165"/>
                <a:gd name="T3" fmla="*/ 6 h 6"/>
                <a:gd name="T4" fmla="*/ 0 w 165"/>
                <a:gd name="T5" fmla="*/ 6 h 6"/>
                <a:gd name="T6" fmla="*/ 165 w 165"/>
                <a:gd name="T7" fmla="*/ 0 h 6"/>
                <a:gd name="T8" fmla="*/ 165 w 165"/>
                <a:gd name="T9" fmla="*/ 3 h 6"/>
                <a:gd name="T10" fmla="*/ 165 w 165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6"/>
                <a:gd name="T20" fmla="*/ 165 w 16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6">
                  <a:moveTo>
                    <a:pt x="165" y="3"/>
                  </a:moveTo>
                  <a:lnTo>
                    <a:pt x="55" y="6"/>
                  </a:lnTo>
                  <a:lnTo>
                    <a:pt x="0" y="6"/>
                  </a:lnTo>
                  <a:lnTo>
                    <a:pt x="165" y="0"/>
                  </a:lnTo>
                  <a:lnTo>
                    <a:pt x="165" y="3"/>
                  </a:lnTo>
                  <a:close/>
                </a:path>
              </a:pathLst>
            </a:custGeom>
            <a:solidFill>
              <a:srgbClr val="828282"/>
            </a:solidFill>
            <a:ln w="0">
              <a:solidFill>
                <a:srgbClr val="82828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00" name="Freeform 176"/>
            <p:cNvSpPr>
              <a:spLocks/>
            </p:cNvSpPr>
            <p:nvPr/>
          </p:nvSpPr>
          <p:spPr bwMode="auto">
            <a:xfrm>
              <a:off x="536" y="1979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22 w 187"/>
                <a:gd name="T3" fmla="*/ 8 h 8"/>
                <a:gd name="T4" fmla="*/ 0 w 187"/>
                <a:gd name="T5" fmla="*/ 8 h 8"/>
                <a:gd name="T6" fmla="*/ 0 w 187"/>
                <a:gd name="T7" fmla="*/ 8 h 8"/>
                <a:gd name="T8" fmla="*/ 0 w 187"/>
                <a:gd name="T9" fmla="*/ 7 h 8"/>
                <a:gd name="T10" fmla="*/ 187 w 187"/>
                <a:gd name="T11" fmla="*/ 0 h 8"/>
                <a:gd name="T12" fmla="*/ 187 w 187"/>
                <a:gd name="T13" fmla="*/ 2 h 8"/>
                <a:gd name="T14" fmla="*/ 187 w 187"/>
                <a:gd name="T15" fmla="*/ 2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7"/>
                <a:gd name="T25" fmla="*/ 0 h 8"/>
                <a:gd name="T26" fmla="*/ 187 w 187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7" h="8">
                  <a:moveTo>
                    <a:pt x="187" y="2"/>
                  </a:moveTo>
                  <a:lnTo>
                    <a:pt x="2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8383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01" name="Freeform 177"/>
            <p:cNvSpPr>
              <a:spLocks/>
            </p:cNvSpPr>
            <p:nvPr/>
          </p:nvSpPr>
          <p:spPr bwMode="auto">
            <a:xfrm>
              <a:off x="536" y="1978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848484"/>
            </a:solidFill>
            <a:ln w="0">
              <a:solidFill>
                <a:srgbClr val="84848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02" name="Freeform 178"/>
            <p:cNvSpPr>
              <a:spLocks/>
            </p:cNvSpPr>
            <p:nvPr/>
          </p:nvSpPr>
          <p:spPr bwMode="auto">
            <a:xfrm>
              <a:off x="536" y="1975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858585"/>
            </a:solidFill>
            <a:ln w="0">
              <a:solidFill>
                <a:srgbClr val="85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03" name="Freeform 179"/>
            <p:cNvSpPr>
              <a:spLocks/>
            </p:cNvSpPr>
            <p:nvPr/>
          </p:nvSpPr>
          <p:spPr bwMode="auto">
            <a:xfrm>
              <a:off x="536" y="1974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868686"/>
            </a:solidFill>
            <a:ln w="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04" name="Freeform 180"/>
            <p:cNvSpPr>
              <a:spLocks/>
            </p:cNvSpPr>
            <p:nvPr/>
          </p:nvSpPr>
          <p:spPr bwMode="auto">
            <a:xfrm>
              <a:off x="536" y="1972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878787"/>
            </a:solidFill>
            <a:ln w="0">
              <a:solidFill>
                <a:srgbClr val="8787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05" name="Freeform 181"/>
            <p:cNvSpPr>
              <a:spLocks/>
            </p:cNvSpPr>
            <p:nvPr/>
          </p:nvSpPr>
          <p:spPr bwMode="auto">
            <a:xfrm>
              <a:off x="536" y="1969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888888"/>
            </a:solidFill>
            <a:ln w="0">
              <a:solidFill>
                <a:srgbClr val="88888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06" name="Freeform 182"/>
            <p:cNvSpPr>
              <a:spLocks/>
            </p:cNvSpPr>
            <p:nvPr/>
          </p:nvSpPr>
          <p:spPr bwMode="auto">
            <a:xfrm>
              <a:off x="536" y="1968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898989"/>
            </a:solidFill>
            <a:ln w="0">
              <a:solidFill>
                <a:srgbClr val="89898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07" name="Freeform 183"/>
            <p:cNvSpPr>
              <a:spLocks/>
            </p:cNvSpPr>
            <p:nvPr/>
          </p:nvSpPr>
          <p:spPr bwMode="auto">
            <a:xfrm>
              <a:off x="536" y="1966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8A8A8A"/>
            </a:solidFill>
            <a:ln w="0">
              <a:solidFill>
                <a:srgbClr val="8A8A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08" name="Freeform 184"/>
            <p:cNvSpPr>
              <a:spLocks/>
            </p:cNvSpPr>
            <p:nvPr/>
          </p:nvSpPr>
          <p:spPr bwMode="auto">
            <a:xfrm>
              <a:off x="536" y="1963"/>
              <a:ext cx="187" cy="10"/>
            </a:xfrm>
            <a:custGeom>
              <a:avLst/>
              <a:gdLst>
                <a:gd name="T0" fmla="*/ 187 w 187"/>
                <a:gd name="T1" fmla="*/ 3 h 10"/>
                <a:gd name="T2" fmla="*/ 0 w 187"/>
                <a:gd name="T3" fmla="*/ 10 h 10"/>
                <a:gd name="T4" fmla="*/ 0 w 187"/>
                <a:gd name="T5" fmla="*/ 8 h 10"/>
                <a:gd name="T6" fmla="*/ 187 w 187"/>
                <a:gd name="T7" fmla="*/ 0 h 10"/>
                <a:gd name="T8" fmla="*/ 187 w 187"/>
                <a:gd name="T9" fmla="*/ 3 h 10"/>
                <a:gd name="T10" fmla="*/ 187 w 187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8B8B8B"/>
            </a:solidFill>
            <a:ln w="0">
              <a:solidFill>
                <a:srgbClr val="8B8B8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09" name="Freeform 185"/>
            <p:cNvSpPr>
              <a:spLocks/>
            </p:cNvSpPr>
            <p:nvPr/>
          </p:nvSpPr>
          <p:spPr bwMode="auto">
            <a:xfrm>
              <a:off x="536" y="1962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8C8C8C"/>
            </a:solidFill>
            <a:ln w="0">
              <a:solidFill>
                <a:srgbClr val="8C8C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10" name="Freeform 186"/>
            <p:cNvSpPr>
              <a:spLocks/>
            </p:cNvSpPr>
            <p:nvPr/>
          </p:nvSpPr>
          <p:spPr bwMode="auto">
            <a:xfrm>
              <a:off x="536" y="1960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11" name="Freeform 187"/>
            <p:cNvSpPr>
              <a:spLocks/>
            </p:cNvSpPr>
            <p:nvPr/>
          </p:nvSpPr>
          <p:spPr bwMode="auto">
            <a:xfrm>
              <a:off x="536" y="1958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8E8E8E"/>
            </a:solidFill>
            <a:ln w="0">
              <a:solidFill>
                <a:srgbClr val="8E8E8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12" name="Freeform 188"/>
            <p:cNvSpPr>
              <a:spLocks/>
            </p:cNvSpPr>
            <p:nvPr/>
          </p:nvSpPr>
          <p:spPr bwMode="auto">
            <a:xfrm>
              <a:off x="536" y="1956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8F8F8F"/>
            </a:solidFill>
            <a:ln w="0">
              <a:solidFill>
                <a:srgbClr val="8F8F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13" name="Freeform 189"/>
            <p:cNvSpPr>
              <a:spLocks/>
            </p:cNvSpPr>
            <p:nvPr/>
          </p:nvSpPr>
          <p:spPr bwMode="auto">
            <a:xfrm>
              <a:off x="536" y="1954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rgbClr val="90909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14" name="Freeform 190"/>
            <p:cNvSpPr>
              <a:spLocks/>
            </p:cNvSpPr>
            <p:nvPr/>
          </p:nvSpPr>
          <p:spPr bwMode="auto">
            <a:xfrm>
              <a:off x="536" y="1952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919191"/>
            </a:solidFill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15" name="Freeform 191"/>
            <p:cNvSpPr>
              <a:spLocks/>
            </p:cNvSpPr>
            <p:nvPr/>
          </p:nvSpPr>
          <p:spPr bwMode="auto">
            <a:xfrm>
              <a:off x="536" y="1950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929292"/>
            </a:solidFill>
            <a:ln w="0">
              <a:solidFill>
                <a:srgbClr val="92929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16" name="Freeform 192"/>
            <p:cNvSpPr>
              <a:spLocks/>
            </p:cNvSpPr>
            <p:nvPr/>
          </p:nvSpPr>
          <p:spPr bwMode="auto">
            <a:xfrm>
              <a:off x="536" y="1948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939393"/>
            </a:solidFill>
            <a:ln w="0">
              <a:solidFill>
                <a:srgbClr val="93939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17" name="Freeform 193"/>
            <p:cNvSpPr>
              <a:spLocks/>
            </p:cNvSpPr>
            <p:nvPr/>
          </p:nvSpPr>
          <p:spPr bwMode="auto">
            <a:xfrm>
              <a:off x="536" y="1946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949494"/>
            </a:solidFill>
            <a:ln w="0">
              <a:solidFill>
                <a:srgbClr val="9494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18" name="Freeform 194"/>
            <p:cNvSpPr>
              <a:spLocks/>
            </p:cNvSpPr>
            <p:nvPr/>
          </p:nvSpPr>
          <p:spPr bwMode="auto">
            <a:xfrm>
              <a:off x="536" y="1944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959595"/>
            </a:solidFill>
            <a:ln w="0">
              <a:solidFill>
                <a:srgbClr val="95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19" name="Freeform 195"/>
            <p:cNvSpPr>
              <a:spLocks/>
            </p:cNvSpPr>
            <p:nvPr/>
          </p:nvSpPr>
          <p:spPr bwMode="auto">
            <a:xfrm>
              <a:off x="536" y="1942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20" name="Freeform 196"/>
            <p:cNvSpPr>
              <a:spLocks/>
            </p:cNvSpPr>
            <p:nvPr/>
          </p:nvSpPr>
          <p:spPr bwMode="auto">
            <a:xfrm>
              <a:off x="536" y="1940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979797"/>
            </a:solidFill>
            <a:ln w="0">
              <a:solidFill>
                <a:srgbClr val="97979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21" name="Freeform 197"/>
            <p:cNvSpPr>
              <a:spLocks/>
            </p:cNvSpPr>
            <p:nvPr/>
          </p:nvSpPr>
          <p:spPr bwMode="auto">
            <a:xfrm>
              <a:off x="536" y="1938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989898"/>
            </a:solidFill>
            <a:ln w="0">
              <a:solidFill>
                <a:srgbClr val="98989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22" name="Freeform 198"/>
            <p:cNvSpPr>
              <a:spLocks/>
            </p:cNvSpPr>
            <p:nvPr/>
          </p:nvSpPr>
          <p:spPr bwMode="auto">
            <a:xfrm>
              <a:off x="536" y="1937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23" name="Freeform 199"/>
            <p:cNvSpPr>
              <a:spLocks/>
            </p:cNvSpPr>
            <p:nvPr/>
          </p:nvSpPr>
          <p:spPr bwMode="auto">
            <a:xfrm>
              <a:off x="536" y="1934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9A9A9A"/>
            </a:solidFill>
            <a:ln w="0">
              <a:solidFill>
                <a:srgbClr val="9A9A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24" name="Freeform 200"/>
            <p:cNvSpPr>
              <a:spLocks/>
            </p:cNvSpPr>
            <p:nvPr/>
          </p:nvSpPr>
          <p:spPr bwMode="auto">
            <a:xfrm>
              <a:off x="536" y="1932"/>
              <a:ext cx="187" cy="10"/>
            </a:xfrm>
            <a:custGeom>
              <a:avLst/>
              <a:gdLst>
                <a:gd name="T0" fmla="*/ 187 w 187"/>
                <a:gd name="T1" fmla="*/ 2 h 10"/>
                <a:gd name="T2" fmla="*/ 0 w 187"/>
                <a:gd name="T3" fmla="*/ 10 h 10"/>
                <a:gd name="T4" fmla="*/ 0 w 187"/>
                <a:gd name="T5" fmla="*/ 7 h 10"/>
                <a:gd name="T6" fmla="*/ 187 w 187"/>
                <a:gd name="T7" fmla="*/ 0 h 10"/>
                <a:gd name="T8" fmla="*/ 187 w 187"/>
                <a:gd name="T9" fmla="*/ 2 h 10"/>
                <a:gd name="T10" fmla="*/ 187 w 18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9B9B9B"/>
            </a:solidFill>
            <a:ln w="0">
              <a:solidFill>
                <a:srgbClr val="9B9B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25" name="Freeform 201"/>
            <p:cNvSpPr>
              <a:spLocks/>
            </p:cNvSpPr>
            <p:nvPr/>
          </p:nvSpPr>
          <p:spPr bwMode="auto">
            <a:xfrm>
              <a:off x="536" y="1931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9C9C9C"/>
            </a:solidFill>
            <a:ln w="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26" name="Freeform 202"/>
            <p:cNvSpPr>
              <a:spLocks/>
            </p:cNvSpPr>
            <p:nvPr/>
          </p:nvSpPr>
          <p:spPr bwMode="auto">
            <a:xfrm>
              <a:off x="536" y="1928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9D9D9D"/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27" name="Freeform 203"/>
            <p:cNvSpPr>
              <a:spLocks/>
            </p:cNvSpPr>
            <p:nvPr/>
          </p:nvSpPr>
          <p:spPr bwMode="auto">
            <a:xfrm>
              <a:off x="536" y="1926"/>
              <a:ext cx="187" cy="10"/>
            </a:xfrm>
            <a:custGeom>
              <a:avLst/>
              <a:gdLst>
                <a:gd name="T0" fmla="*/ 187 w 187"/>
                <a:gd name="T1" fmla="*/ 2 h 10"/>
                <a:gd name="T2" fmla="*/ 0 w 187"/>
                <a:gd name="T3" fmla="*/ 10 h 10"/>
                <a:gd name="T4" fmla="*/ 0 w 187"/>
                <a:gd name="T5" fmla="*/ 7 h 10"/>
                <a:gd name="T6" fmla="*/ 187 w 187"/>
                <a:gd name="T7" fmla="*/ 0 h 10"/>
                <a:gd name="T8" fmla="*/ 187 w 187"/>
                <a:gd name="T9" fmla="*/ 2 h 10"/>
                <a:gd name="T10" fmla="*/ 187 w 18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9E9E9E"/>
            </a:solidFill>
            <a:ln w="0">
              <a:solidFill>
                <a:srgbClr val="9E9E9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28" name="Freeform 204"/>
            <p:cNvSpPr>
              <a:spLocks/>
            </p:cNvSpPr>
            <p:nvPr/>
          </p:nvSpPr>
          <p:spPr bwMode="auto">
            <a:xfrm>
              <a:off x="536" y="1925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9F9F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29" name="Freeform 205"/>
            <p:cNvSpPr>
              <a:spLocks/>
            </p:cNvSpPr>
            <p:nvPr/>
          </p:nvSpPr>
          <p:spPr bwMode="auto">
            <a:xfrm>
              <a:off x="536" y="1922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A0A0A0"/>
            </a:solidFill>
            <a:ln w="0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30" name="Freeform 206"/>
            <p:cNvSpPr>
              <a:spLocks/>
            </p:cNvSpPr>
            <p:nvPr/>
          </p:nvSpPr>
          <p:spPr bwMode="auto">
            <a:xfrm>
              <a:off x="536" y="1921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A1A1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31" name="Freeform 207"/>
            <p:cNvSpPr>
              <a:spLocks/>
            </p:cNvSpPr>
            <p:nvPr/>
          </p:nvSpPr>
          <p:spPr bwMode="auto">
            <a:xfrm>
              <a:off x="536" y="1919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A2A2A2"/>
            </a:solidFill>
            <a:ln w="0">
              <a:solidFill>
                <a:srgbClr val="A2A2A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32" name="Freeform 208"/>
            <p:cNvSpPr>
              <a:spLocks/>
            </p:cNvSpPr>
            <p:nvPr/>
          </p:nvSpPr>
          <p:spPr bwMode="auto">
            <a:xfrm>
              <a:off x="536" y="1916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A3A3A3"/>
            </a:solidFill>
            <a:ln w="0">
              <a:solidFill>
                <a:srgbClr val="A3A3A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33" name="Freeform 209"/>
            <p:cNvSpPr>
              <a:spLocks/>
            </p:cNvSpPr>
            <p:nvPr/>
          </p:nvSpPr>
          <p:spPr bwMode="auto">
            <a:xfrm>
              <a:off x="536" y="1915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A4A4A4"/>
            </a:solidFill>
            <a:ln w="0">
              <a:solidFill>
                <a:srgbClr val="A4A4A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34" name="Freeform 210"/>
            <p:cNvSpPr>
              <a:spLocks/>
            </p:cNvSpPr>
            <p:nvPr/>
          </p:nvSpPr>
          <p:spPr bwMode="auto">
            <a:xfrm>
              <a:off x="536" y="1913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A5A5A5"/>
            </a:solidFill>
            <a:ln w="0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35" name="Freeform 211"/>
            <p:cNvSpPr>
              <a:spLocks/>
            </p:cNvSpPr>
            <p:nvPr/>
          </p:nvSpPr>
          <p:spPr bwMode="auto">
            <a:xfrm>
              <a:off x="536" y="1910"/>
              <a:ext cx="187" cy="10"/>
            </a:xfrm>
            <a:custGeom>
              <a:avLst/>
              <a:gdLst>
                <a:gd name="T0" fmla="*/ 187 w 187"/>
                <a:gd name="T1" fmla="*/ 3 h 10"/>
                <a:gd name="T2" fmla="*/ 0 w 187"/>
                <a:gd name="T3" fmla="*/ 10 h 10"/>
                <a:gd name="T4" fmla="*/ 0 w 187"/>
                <a:gd name="T5" fmla="*/ 7 h 10"/>
                <a:gd name="T6" fmla="*/ 187 w 187"/>
                <a:gd name="T7" fmla="*/ 0 h 10"/>
                <a:gd name="T8" fmla="*/ 187 w 187"/>
                <a:gd name="T9" fmla="*/ 3 h 10"/>
                <a:gd name="T10" fmla="*/ 187 w 187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3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36" name="Freeform 212"/>
            <p:cNvSpPr>
              <a:spLocks/>
            </p:cNvSpPr>
            <p:nvPr/>
          </p:nvSpPr>
          <p:spPr bwMode="auto">
            <a:xfrm>
              <a:off x="536" y="1909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A7A7A7"/>
            </a:solidFill>
            <a:ln w="0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37" name="Freeform 213"/>
            <p:cNvSpPr>
              <a:spLocks/>
            </p:cNvSpPr>
            <p:nvPr/>
          </p:nvSpPr>
          <p:spPr bwMode="auto">
            <a:xfrm>
              <a:off x="536" y="1907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A8A8A8"/>
            </a:solidFill>
            <a:ln w="0">
              <a:solidFill>
                <a:srgbClr val="A8A8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38" name="Freeform 214"/>
            <p:cNvSpPr>
              <a:spLocks/>
            </p:cNvSpPr>
            <p:nvPr/>
          </p:nvSpPr>
          <p:spPr bwMode="auto">
            <a:xfrm>
              <a:off x="536" y="1905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A9A9A9"/>
            </a:solidFill>
            <a:ln w="0">
              <a:solidFill>
                <a:srgbClr val="A9A9A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39" name="Freeform 215"/>
            <p:cNvSpPr>
              <a:spLocks/>
            </p:cNvSpPr>
            <p:nvPr/>
          </p:nvSpPr>
          <p:spPr bwMode="auto">
            <a:xfrm>
              <a:off x="536" y="1903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40" name="Freeform 216"/>
            <p:cNvSpPr>
              <a:spLocks/>
            </p:cNvSpPr>
            <p:nvPr/>
          </p:nvSpPr>
          <p:spPr bwMode="auto">
            <a:xfrm>
              <a:off x="536" y="1901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41" name="Freeform 217"/>
            <p:cNvSpPr>
              <a:spLocks/>
            </p:cNvSpPr>
            <p:nvPr/>
          </p:nvSpPr>
          <p:spPr bwMode="auto">
            <a:xfrm>
              <a:off x="536" y="1899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ACACAC"/>
            </a:solidFill>
            <a:ln w="0">
              <a:solidFill>
                <a:srgbClr val="AC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42" name="Freeform 218"/>
            <p:cNvSpPr>
              <a:spLocks/>
            </p:cNvSpPr>
            <p:nvPr/>
          </p:nvSpPr>
          <p:spPr bwMode="auto">
            <a:xfrm>
              <a:off x="536" y="1897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ADADAD"/>
            </a:solidFill>
            <a:ln w="0">
              <a:solidFill>
                <a:srgbClr val="ADAD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43" name="Freeform 219"/>
            <p:cNvSpPr>
              <a:spLocks/>
            </p:cNvSpPr>
            <p:nvPr/>
          </p:nvSpPr>
          <p:spPr bwMode="auto">
            <a:xfrm>
              <a:off x="536" y="1894"/>
              <a:ext cx="187" cy="10"/>
            </a:xfrm>
            <a:custGeom>
              <a:avLst/>
              <a:gdLst>
                <a:gd name="T0" fmla="*/ 187 w 187"/>
                <a:gd name="T1" fmla="*/ 3 h 10"/>
                <a:gd name="T2" fmla="*/ 0 w 187"/>
                <a:gd name="T3" fmla="*/ 10 h 10"/>
                <a:gd name="T4" fmla="*/ 0 w 187"/>
                <a:gd name="T5" fmla="*/ 8 h 10"/>
                <a:gd name="T6" fmla="*/ 187 w 187"/>
                <a:gd name="T7" fmla="*/ 0 h 10"/>
                <a:gd name="T8" fmla="*/ 187 w 187"/>
                <a:gd name="T9" fmla="*/ 3 h 10"/>
                <a:gd name="T10" fmla="*/ 187 w 187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AEAEAE"/>
            </a:solidFill>
            <a:ln w="0">
              <a:solidFill>
                <a:srgbClr val="AEAEA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44" name="Freeform 220"/>
            <p:cNvSpPr>
              <a:spLocks/>
            </p:cNvSpPr>
            <p:nvPr/>
          </p:nvSpPr>
          <p:spPr bwMode="auto">
            <a:xfrm>
              <a:off x="536" y="1893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AFAFAF"/>
            </a:solidFill>
            <a:ln w="0">
              <a:solidFill>
                <a:srgbClr val="AFAFA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45" name="Freeform 221"/>
            <p:cNvSpPr>
              <a:spLocks/>
            </p:cNvSpPr>
            <p:nvPr/>
          </p:nvSpPr>
          <p:spPr bwMode="auto">
            <a:xfrm>
              <a:off x="536" y="1891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B0B0B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46" name="Freeform 222"/>
            <p:cNvSpPr>
              <a:spLocks/>
            </p:cNvSpPr>
            <p:nvPr/>
          </p:nvSpPr>
          <p:spPr bwMode="auto">
            <a:xfrm>
              <a:off x="536" y="1888"/>
              <a:ext cx="187" cy="10"/>
            </a:xfrm>
            <a:custGeom>
              <a:avLst/>
              <a:gdLst>
                <a:gd name="T0" fmla="*/ 187 w 187"/>
                <a:gd name="T1" fmla="*/ 3 h 10"/>
                <a:gd name="T2" fmla="*/ 0 w 187"/>
                <a:gd name="T3" fmla="*/ 10 h 10"/>
                <a:gd name="T4" fmla="*/ 0 w 187"/>
                <a:gd name="T5" fmla="*/ 8 h 10"/>
                <a:gd name="T6" fmla="*/ 187 w 187"/>
                <a:gd name="T7" fmla="*/ 0 h 10"/>
                <a:gd name="T8" fmla="*/ 187 w 187"/>
                <a:gd name="T9" fmla="*/ 3 h 10"/>
                <a:gd name="T10" fmla="*/ 187 w 187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B1B1B1"/>
            </a:solidFill>
            <a:ln w="0">
              <a:solidFill>
                <a:srgbClr val="B1B1B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47" name="Freeform 223"/>
            <p:cNvSpPr>
              <a:spLocks/>
            </p:cNvSpPr>
            <p:nvPr/>
          </p:nvSpPr>
          <p:spPr bwMode="auto">
            <a:xfrm>
              <a:off x="536" y="1887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48" name="Freeform 224"/>
            <p:cNvSpPr>
              <a:spLocks/>
            </p:cNvSpPr>
            <p:nvPr/>
          </p:nvSpPr>
          <p:spPr bwMode="auto">
            <a:xfrm>
              <a:off x="536" y="1885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49" name="Freeform 225"/>
            <p:cNvSpPr>
              <a:spLocks/>
            </p:cNvSpPr>
            <p:nvPr/>
          </p:nvSpPr>
          <p:spPr bwMode="auto">
            <a:xfrm>
              <a:off x="536" y="1884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4B4B4"/>
            </a:solidFill>
            <a:ln w="0">
              <a:solidFill>
                <a:srgbClr val="B4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50" name="Freeform 226"/>
            <p:cNvSpPr>
              <a:spLocks/>
            </p:cNvSpPr>
            <p:nvPr/>
          </p:nvSpPr>
          <p:spPr bwMode="auto">
            <a:xfrm>
              <a:off x="536" y="1881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B5B5B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51" name="Freeform 227"/>
            <p:cNvSpPr>
              <a:spLocks/>
            </p:cNvSpPr>
            <p:nvPr/>
          </p:nvSpPr>
          <p:spPr bwMode="auto">
            <a:xfrm>
              <a:off x="536" y="1879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B6B6B6"/>
            </a:solidFill>
            <a:ln w="0">
              <a:solidFill>
                <a:srgbClr val="B6B6B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52" name="Freeform 228"/>
            <p:cNvSpPr>
              <a:spLocks/>
            </p:cNvSpPr>
            <p:nvPr/>
          </p:nvSpPr>
          <p:spPr bwMode="auto">
            <a:xfrm>
              <a:off x="536" y="1878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7B7B7"/>
            </a:solidFill>
            <a:ln w="0">
              <a:solidFill>
                <a:srgbClr val="B7B7B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53" name="Freeform 229"/>
            <p:cNvSpPr>
              <a:spLocks/>
            </p:cNvSpPr>
            <p:nvPr/>
          </p:nvSpPr>
          <p:spPr bwMode="auto">
            <a:xfrm>
              <a:off x="536" y="1875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B8B8B8"/>
            </a:solidFill>
            <a:ln w="0">
              <a:solidFill>
                <a:srgbClr val="B8B8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54" name="Freeform 230"/>
            <p:cNvSpPr>
              <a:spLocks/>
            </p:cNvSpPr>
            <p:nvPr/>
          </p:nvSpPr>
          <p:spPr bwMode="auto">
            <a:xfrm>
              <a:off x="536" y="1873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B9B9B9"/>
            </a:solidFill>
            <a:ln w="0">
              <a:solidFill>
                <a:srgbClr val="B9B9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55" name="Freeform 231"/>
            <p:cNvSpPr>
              <a:spLocks/>
            </p:cNvSpPr>
            <p:nvPr/>
          </p:nvSpPr>
          <p:spPr bwMode="auto">
            <a:xfrm>
              <a:off x="536" y="1872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56" name="Freeform 232"/>
            <p:cNvSpPr>
              <a:spLocks/>
            </p:cNvSpPr>
            <p:nvPr/>
          </p:nvSpPr>
          <p:spPr bwMode="auto">
            <a:xfrm>
              <a:off x="536" y="1869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BBBBBB"/>
            </a:solidFill>
            <a:ln w="0">
              <a:solidFill>
                <a:srgbClr val="BBBBB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57" name="Freeform 233"/>
            <p:cNvSpPr>
              <a:spLocks/>
            </p:cNvSpPr>
            <p:nvPr/>
          </p:nvSpPr>
          <p:spPr bwMode="auto">
            <a:xfrm>
              <a:off x="536" y="1868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58" name="Freeform 234"/>
            <p:cNvSpPr>
              <a:spLocks/>
            </p:cNvSpPr>
            <p:nvPr/>
          </p:nvSpPr>
          <p:spPr bwMode="auto">
            <a:xfrm>
              <a:off x="536" y="1866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59" name="Freeform 235"/>
            <p:cNvSpPr>
              <a:spLocks/>
            </p:cNvSpPr>
            <p:nvPr/>
          </p:nvSpPr>
          <p:spPr bwMode="auto">
            <a:xfrm>
              <a:off x="536" y="1863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BEBEBE"/>
            </a:solidFill>
            <a:ln w="0">
              <a:solidFill>
                <a:srgbClr val="BEBEB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" name="Freeform 236"/>
            <p:cNvSpPr>
              <a:spLocks/>
            </p:cNvSpPr>
            <p:nvPr/>
          </p:nvSpPr>
          <p:spPr bwMode="auto">
            <a:xfrm>
              <a:off x="536" y="1862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" name="Freeform 237"/>
            <p:cNvSpPr>
              <a:spLocks/>
            </p:cNvSpPr>
            <p:nvPr/>
          </p:nvSpPr>
          <p:spPr bwMode="auto">
            <a:xfrm>
              <a:off x="536" y="1859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" name="Freeform 238"/>
            <p:cNvSpPr>
              <a:spLocks/>
            </p:cNvSpPr>
            <p:nvPr/>
          </p:nvSpPr>
          <p:spPr bwMode="auto">
            <a:xfrm>
              <a:off x="536" y="1857"/>
              <a:ext cx="187" cy="10"/>
            </a:xfrm>
            <a:custGeom>
              <a:avLst/>
              <a:gdLst>
                <a:gd name="T0" fmla="*/ 187 w 187"/>
                <a:gd name="T1" fmla="*/ 2 h 10"/>
                <a:gd name="T2" fmla="*/ 0 w 187"/>
                <a:gd name="T3" fmla="*/ 10 h 10"/>
                <a:gd name="T4" fmla="*/ 0 w 187"/>
                <a:gd name="T5" fmla="*/ 7 h 10"/>
                <a:gd name="T6" fmla="*/ 187 w 187"/>
                <a:gd name="T7" fmla="*/ 0 h 10"/>
                <a:gd name="T8" fmla="*/ 187 w 187"/>
                <a:gd name="T9" fmla="*/ 2 h 10"/>
                <a:gd name="T10" fmla="*/ 187 w 18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C1C1C1"/>
            </a:solidFill>
            <a:ln w="0">
              <a:solidFill>
                <a:srgbClr val="C1C1C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" name="Freeform 239"/>
            <p:cNvSpPr>
              <a:spLocks/>
            </p:cNvSpPr>
            <p:nvPr/>
          </p:nvSpPr>
          <p:spPr bwMode="auto">
            <a:xfrm>
              <a:off x="536" y="1856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C2C2C2"/>
            </a:solidFill>
            <a:ln w="0">
              <a:solidFill>
                <a:srgbClr val="C2C2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" name="Freeform 240"/>
            <p:cNvSpPr>
              <a:spLocks/>
            </p:cNvSpPr>
            <p:nvPr/>
          </p:nvSpPr>
          <p:spPr bwMode="auto">
            <a:xfrm>
              <a:off x="536" y="1853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C3C3C3"/>
            </a:solidFill>
            <a:ln w="0">
              <a:solidFill>
                <a:srgbClr val="C3C3C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" name="Freeform 241"/>
            <p:cNvSpPr>
              <a:spLocks/>
            </p:cNvSpPr>
            <p:nvPr/>
          </p:nvSpPr>
          <p:spPr bwMode="auto">
            <a:xfrm>
              <a:off x="536" y="1852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C4C4C4"/>
            </a:solidFill>
            <a:ln w="0">
              <a:solidFill>
                <a:srgbClr val="C4C4C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" name="Freeform 242"/>
            <p:cNvSpPr>
              <a:spLocks/>
            </p:cNvSpPr>
            <p:nvPr/>
          </p:nvSpPr>
          <p:spPr bwMode="auto">
            <a:xfrm>
              <a:off x="536" y="1850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C5C5C5"/>
            </a:solidFill>
            <a:ln w="0">
              <a:solidFill>
                <a:srgbClr val="C5C5C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" name="Freeform 243"/>
            <p:cNvSpPr>
              <a:spLocks/>
            </p:cNvSpPr>
            <p:nvPr/>
          </p:nvSpPr>
          <p:spPr bwMode="auto">
            <a:xfrm>
              <a:off x="536" y="1847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C6C6C6"/>
            </a:solidFill>
            <a:ln w="0">
              <a:solidFill>
                <a:srgbClr val="C6C6C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" name="Freeform 244"/>
            <p:cNvSpPr>
              <a:spLocks/>
            </p:cNvSpPr>
            <p:nvPr/>
          </p:nvSpPr>
          <p:spPr bwMode="auto">
            <a:xfrm>
              <a:off x="536" y="1846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C7C7C7"/>
            </a:solidFill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" name="Freeform 245"/>
            <p:cNvSpPr>
              <a:spLocks/>
            </p:cNvSpPr>
            <p:nvPr/>
          </p:nvSpPr>
          <p:spPr bwMode="auto">
            <a:xfrm>
              <a:off x="536" y="1844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C8C8C8"/>
            </a:solidFill>
            <a:ln w="0">
              <a:solidFill>
                <a:srgbClr val="C8C8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" name="Freeform 246"/>
            <p:cNvSpPr>
              <a:spLocks/>
            </p:cNvSpPr>
            <p:nvPr/>
          </p:nvSpPr>
          <p:spPr bwMode="auto">
            <a:xfrm>
              <a:off x="536" y="1841"/>
              <a:ext cx="187" cy="10"/>
            </a:xfrm>
            <a:custGeom>
              <a:avLst/>
              <a:gdLst>
                <a:gd name="T0" fmla="*/ 187 w 187"/>
                <a:gd name="T1" fmla="*/ 3 h 10"/>
                <a:gd name="T2" fmla="*/ 0 w 187"/>
                <a:gd name="T3" fmla="*/ 10 h 10"/>
                <a:gd name="T4" fmla="*/ 0 w 187"/>
                <a:gd name="T5" fmla="*/ 8 h 10"/>
                <a:gd name="T6" fmla="*/ 187 w 187"/>
                <a:gd name="T7" fmla="*/ 0 h 10"/>
                <a:gd name="T8" fmla="*/ 187 w 187"/>
                <a:gd name="T9" fmla="*/ 3 h 10"/>
                <a:gd name="T10" fmla="*/ 187 w 187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C9C9C9"/>
            </a:solidFill>
            <a:ln w="0">
              <a:solidFill>
                <a:srgbClr val="C9C9C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" name="Freeform 247"/>
            <p:cNvSpPr>
              <a:spLocks/>
            </p:cNvSpPr>
            <p:nvPr/>
          </p:nvSpPr>
          <p:spPr bwMode="auto">
            <a:xfrm>
              <a:off x="536" y="1840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CACACA"/>
            </a:solidFill>
            <a:ln w="0">
              <a:solidFill>
                <a:srgbClr val="CACAC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" name="Freeform 248"/>
            <p:cNvSpPr>
              <a:spLocks/>
            </p:cNvSpPr>
            <p:nvPr/>
          </p:nvSpPr>
          <p:spPr bwMode="auto">
            <a:xfrm>
              <a:off x="536" y="1838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CBCBCB"/>
            </a:solidFill>
            <a:ln w="0">
              <a:solidFill>
                <a:srgbClr val="CBCB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" name="Freeform 249"/>
            <p:cNvSpPr>
              <a:spLocks/>
            </p:cNvSpPr>
            <p:nvPr/>
          </p:nvSpPr>
          <p:spPr bwMode="auto">
            <a:xfrm>
              <a:off x="536" y="1835"/>
              <a:ext cx="187" cy="10"/>
            </a:xfrm>
            <a:custGeom>
              <a:avLst/>
              <a:gdLst>
                <a:gd name="T0" fmla="*/ 187 w 187"/>
                <a:gd name="T1" fmla="*/ 3 h 10"/>
                <a:gd name="T2" fmla="*/ 0 w 187"/>
                <a:gd name="T3" fmla="*/ 10 h 10"/>
                <a:gd name="T4" fmla="*/ 0 w 187"/>
                <a:gd name="T5" fmla="*/ 8 h 10"/>
                <a:gd name="T6" fmla="*/ 187 w 187"/>
                <a:gd name="T7" fmla="*/ 0 h 10"/>
                <a:gd name="T8" fmla="*/ 187 w 187"/>
                <a:gd name="T9" fmla="*/ 3 h 10"/>
                <a:gd name="T10" fmla="*/ 187 w 187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" name="Freeform 250"/>
            <p:cNvSpPr>
              <a:spLocks/>
            </p:cNvSpPr>
            <p:nvPr/>
          </p:nvSpPr>
          <p:spPr bwMode="auto">
            <a:xfrm>
              <a:off x="536" y="1834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CDCDCD"/>
            </a:solidFill>
            <a:ln w="0">
              <a:solidFill>
                <a:srgbClr val="CDCDC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" name="Freeform 251"/>
            <p:cNvSpPr>
              <a:spLocks/>
            </p:cNvSpPr>
            <p:nvPr/>
          </p:nvSpPr>
          <p:spPr bwMode="auto">
            <a:xfrm>
              <a:off x="536" y="1832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CECECE"/>
            </a:solidFill>
            <a:ln w="0">
              <a:solidFill>
                <a:srgbClr val="CECE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" name="Freeform 252"/>
            <p:cNvSpPr>
              <a:spLocks/>
            </p:cNvSpPr>
            <p:nvPr/>
          </p:nvSpPr>
          <p:spPr bwMode="auto">
            <a:xfrm>
              <a:off x="536" y="1831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CFCFCF"/>
            </a:solidFill>
            <a:ln w="0">
              <a:solidFill>
                <a:srgbClr val="CFCFC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" name="Freeform 253"/>
            <p:cNvSpPr>
              <a:spLocks/>
            </p:cNvSpPr>
            <p:nvPr/>
          </p:nvSpPr>
          <p:spPr bwMode="auto">
            <a:xfrm>
              <a:off x="536" y="1828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D0D0D0"/>
            </a:solidFill>
            <a:ln w="0">
              <a:solidFill>
                <a:srgbClr val="D0D0D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" name="Freeform 254"/>
            <p:cNvSpPr>
              <a:spLocks/>
            </p:cNvSpPr>
            <p:nvPr/>
          </p:nvSpPr>
          <p:spPr bwMode="auto">
            <a:xfrm>
              <a:off x="536" y="1826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D1D1D1"/>
            </a:solidFill>
            <a:ln w="0">
              <a:solidFill>
                <a:srgbClr val="D1D1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" name="Freeform 255"/>
            <p:cNvSpPr>
              <a:spLocks/>
            </p:cNvSpPr>
            <p:nvPr/>
          </p:nvSpPr>
          <p:spPr bwMode="auto">
            <a:xfrm>
              <a:off x="536" y="1824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D2D2D2"/>
            </a:solidFill>
            <a:ln w="0">
              <a:solidFill>
                <a:srgbClr val="D2D2D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" name="Freeform 256"/>
            <p:cNvSpPr>
              <a:spLocks/>
            </p:cNvSpPr>
            <p:nvPr/>
          </p:nvSpPr>
          <p:spPr bwMode="auto">
            <a:xfrm>
              <a:off x="536" y="1822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D3D3D3"/>
            </a:solidFill>
            <a:ln w="0">
              <a:solidFill>
                <a:srgbClr val="D3D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" name="Freeform 257"/>
            <p:cNvSpPr>
              <a:spLocks/>
            </p:cNvSpPr>
            <p:nvPr/>
          </p:nvSpPr>
          <p:spPr bwMode="auto">
            <a:xfrm>
              <a:off x="536" y="1820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D4D4D4"/>
            </a:solidFill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" name="Freeform 258"/>
            <p:cNvSpPr>
              <a:spLocks/>
            </p:cNvSpPr>
            <p:nvPr/>
          </p:nvSpPr>
          <p:spPr bwMode="auto">
            <a:xfrm>
              <a:off x="536" y="1818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D5D5D5"/>
            </a:solidFill>
            <a:ln w="0">
              <a:solidFill>
                <a:srgbClr val="D5D5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" name="Freeform 259"/>
            <p:cNvSpPr>
              <a:spLocks/>
            </p:cNvSpPr>
            <p:nvPr/>
          </p:nvSpPr>
          <p:spPr bwMode="auto">
            <a:xfrm>
              <a:off x="536" y="1816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D6D6D6"/>
            </a:solidFill>
            <a:ln w="0">
              <a:solidFill>
                <a:srgbClr val="D6D6D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" name="Freeform 260"/>
            <p:cNvSpPr>
              <a:spLocks/>
            </p:cNvSpPr>
            <p:nvPr/>
          </p:nvSpPr>
          <p:spPr bwMode="auto">
            <a:xfrm>
              <a:off x="536" y="1815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" name="Freeform 261"/>
            <p:cNvSpPr>
              <a:spLocks/>
            </p:cNvSpPr>
            <p:nvPr/>
          </p:nvSpPr>
          <p:spPr bwMode="auto">
            <a:xfrm>
              <a:off x="536" y="1812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D8D8D8"/>
            </a:solidFill>
            <a:ln w="0">
              <a:solidFill>
                <a:srgbClr val="D8D8D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" name="Freeform 262"/>
            <p:cNvSpPr>
              <a:spLocks/>
            </p:cNvSpPr>
            <p:nvPr/>
          </p:nvSpPr>
          <p:spPr bwMode="auto">
            <a:xfrm>
              <a:off x="536" y="1810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" name="Freeform 263"/>
            <p:cNvSpPr>
              <a:spLocks/>
            </p:cNvSpPr>
            <p:nvPr/>
          </p:nvSpPr>
          <p:spPr bwMode="auto">
            <a:xfrm>
              <a:off x="536" y="1809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ADADA"/>
            </a:solidFill>
            <a:ln w="0">
              <a:solidFill>
                <a:srgbClr val="DADAD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" name="Freeform 264"/>
            <p:cNvSpPr>
              <a:spLocks/>
            </p:cNvSpPr>
            <p:nvPr/>
          </p:nvSpPr>
          <p:spPr bwMode="auto">
            <a:xfrm>
              <a:off x="536" y="1806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DBDBDB"/>
            </a:solidFill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" name="Freeform 265"/>
            <p:cNvSpPr>
              <a:spLocks/>
            </p:cNvSpPr>
            <p:nvPr/>
          </p:nvSpPr>
          <p:spPr bwMode="auto">
            <a:xfrm>
              <a:off x="536" y="1804"/>
              <a:ext cx="187" cy="10"/>
            </a:xfrm>
            <a:custGeom>
              <a:avLst/>
              <a:gdLst>
                <a:gd name="T0" fmla="*/ 187 w 187"/>
                <a:gd name="T1" fmla="*/ 2 h 10"/>
                <a:gd name="T2" fmla="*/ 0 w 187"/>
                <a:gd name="T3" fmla="*/ 10 h 10"/>
                <a:gd name="T4" fmla="*/ 0 w 187"/>
                <a:gd name="T5" fmla="*/ 7 h 10"/>
                <a:gd name="T6" fmla="*/ 187 w 187"/>
                <a:gd name="T7" fmla="*/ 0 h 10"/>
                <a:gd name="T8" fmla="*/ 187 w 187"/>
                <a:gd name="T9" fmla="*/ 2 h 10"/>
                <a:gd name="T10" fmla="*/ 187 w 18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DCDCDC"/>
            </a:solidFill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" name="Freeform 266"/>
            <p:cNvSpPr>
              <a:spLocks/>
            </p:cNvSpPr>
            <p:nvPr/>
          </p:nvSpPr>
          <p:spPr bwMode="auto">
            <a:xfrm>
              <a:off x="536" y="1803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" name="Freeform 267"/>
            <p:cNvSpPr>
              <a:spLocks/>
            </p:cNvSpPr>
            <p:nvPr/>
          </p:nvSpPr>
          <p:spPr bwMode="auto">
            <a:xfrm>
              <a:off x="536" y="1800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DEDEDE"/>
            </a:solidFill>
            <a:ln w="0">
              <a:solidFill>
                <a:srgbClr val="DE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" name="Freeform 268"/>
            <p:cNvSpPr>
              <a:spLocks/>
            </p:cNvSpPr>
            <p:nvPr/>
          </p:nvSpPr>
          <p:spPr bwMode="auto">
            <a:xfrm>
              <a:off x="536" y="1799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DFDFD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" name="Freeform 269"/>
            <p:cNvSpPr>
              <a:spLocks/>
            </p:cNvSpPr>
            <p:nvPr/>
          </p:nvSpPr>
          <p:spPr bwMode="auto">
            <a:xfrm>
              <a:off x="536" y="1797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E0E0E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" name="Freeform 270"/>
            <p:cNvSpPr>
              <a:spLocks/>
            </p:cNvSpPr>
            <p:nvPr/>
          </p:nvSpPr>
          <p:spPr bwMode="auto">
            <a:xfrm>
              <a:off x="536" y="1794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" name="Freeform 271"/>
            <p:cNvSpPr>
              <a:spLocks/>
            </p:cNvSpPr>
            <p:nvPr/>
          </p:nvSpPr>
          <p:spPr bwMode="auto">
            <a:xfrm>
              <a:off x="536" y="1793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E2E2E2"/>
            </a:solidFill>
            <a:ln w="0">
              <a:solidFill>
                <a:srgbClr val="E2E2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" name="Freeform 272"/>
            <p:cNvSpPr>
              <a:spLocks/>
            </p:cNvSpPr>
            <p:nvPr/>
          </p:nvSpPr>
          <p:spPr bwMode="auto">
            <a:xfrm>
              <a:off x="536" y="1791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3E3E3"/>
            </a:solidFill>
            <a:ln w="0">
              <a:solidFill>
                <a:srgbClr val="E3E3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" name="Freeform 273"/>
            <p:cNvSpPr>
              <a:spLocks/>
            </p:cNvSpPr>
            <p:nvPr/>
          </p:nvSpPr>
          <p:spPr bwMode="auto">
            <a:xfrm>
              <a:off x="536" y="1788"/>
              <a:ext cx="187" cy="10"/>
            </a:xfrm>
            <a:custGeom>
              <a:avLst/>
              <a:gdLst>
                <a:gd name="T0" fmla="*/ 187 w 187"/>
                <a:gd name="T1" fmla="*/ 3 h 10"/>
                <a:gd name="T2" fmla="*/ 0 w 187"/>
                <a:gd name="T3" fmla="*/ 10 h 10"/>
                <a:gd name="T4" fmla="*/ 0 w 187"/>
                <a:gd name="T5" fmla="*/ 8 h 10"/>
                <a:gd name="T6" fmla="*/ 187 w 187"/>
                <a:gd name="T7" fmla="*/ 0 h 10"/>
                <a:gd name="T8" fmla="*/ 187 w 187"/>
                <a:gd name="T9" fmla="*/ 3 h 10"/>
                <a:gd name="T10" fmla="*/ 187 w 187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E4E4E4"/>
            </a:solidFill>
            <a:ln w="0">
              <a:solidFill>
                <a:srgbClr val="E4E4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" name="Freeform 274"/>
            <p:cNvSpPr>
              <a:spLocks/>
            </p:cNvSpPr>
            <p:nvPr/>
          </p:nvSpPr>
          <p:spPr bwMode="auto">
            <a:xfrm>
              <a:off x="536" y="1787"/>
              <a:ext cx="187" cy="9"/>
            </a:xfrm>
            <a:custGeom>
              <a:avLst/>
              <a:gdLst>
                <a:gd name="T0" fmla="*/ 187 w 187"/>
                <a:gd name="T1" fmla="*/ 1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1 h 9"/>
                <a:gd name="T10" fmla="*/ 187 w 18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E5E5E5"/>
            </a:solidFill>
            <a:ln w="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" name="Freeform 275"/>
            <p:cNvSpPr>
              <a:spLocks/>
            </p:cNvSpPr>
            <p:nvPr/>
          </p:nvSpPr>
          <p:spPr bwMode="auto">
            <a:xfrm>
              <a:off x="536" y="1785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" name="Freeform 276"/>
            <p:cNvSpPr>
              <a:spLocks/>
            </p:cNvSpPr>
            <p:nvPr/>
          </p:nvSpPr>
          <p:spPr bwMode="auto">
            <a:xfrm>
              <a:off x="536" y="1783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7E7E7"/>
            </a:solidFill>
            <a:ln w="0">
              <a:solidFill>
                <a:srgbClr val="E7E7E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" name="Freeform 277"/>
            <p:cNvSpPr>
              <a:spLocks/>
            </p:cNvSpPr>
            <p:nvPr/>
          </p:nvSpPr>
          <p:spPr bwMode="auto">
            <a:xfrm>
              <a:off x="536" y="1781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8E8E8"/>
            </a:solidFill>
            <a:ln w="0">
              <a:solidFill>
                <a:srgbClr val="E8E8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" name="Freeform 278"/>
            <p:cNvSpPr>
              <a:spLocks/>
            </p:cNvSpPr>
            <p:nvPr/>
          </p:nvSpPr>
          <p:spPr bwMode="auto">
            <a:xfrm>
              <a:off x="536" y="1779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9E9E9"/>
            </a:solidFill>
            <a:ln w="0">
              <a:solidFill>
                <a:srgbClr val="E9E9E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" name="Freeform 279"/>
            <p:cNvSpPr>
              <a:spLocks/>
            </p:cNvSpPr>
            <p:nvPr/>
          </p:nvSpPr>
          <p:spPr bwMode="auto">
            <a:xfrm>
              <a:off x="536" y="1777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EAEAE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" name="Freeform 280"/>
            <p:cNvSpPr>
              <a:spLocks/>
            </p:cNvSpPr>
            <p:nvPr/>
          </p:nvSpPr>
          <p:spPr bwMode="auto">
            <a:xfrm>
              <a:off x="536" y="1775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BEBEB"/>
            </a:solidFill>
            <a:ln w="0">
              <a:solidFill>
                <a:srgbClr val="EBEBE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" name="Freeform 281"/>
            <p:cNvSpPr>
              <a:spLocks/>
            </p:cNvSpPr>
            <p:nvPr/>
          </p:nvSpPr>
          <p:spPr bwMode="auto">
            <a:xfrm>
              <a:off x="536" y="1773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CECEC"/>
            </a:solidFill>
            <a:ln w="0">
              <a:solidFill>
                <a:srgbClr val="ECECE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" name="Freeform 282"/>
            <p:cNvSpPr>
              <a:spLocks/>
            </p:cNvSpPr>
            <p:nvPr/>
          </p:nvSpPr>
          <p:spPr bwMode="auto">
            <a:xfrm>
              <a:off x="536" y="1771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DEDED"/>
            </a:solidFill>
            <a:ln w="0">
              <a:solidFill>
                <a:srgbClr val="EDEDE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" name="Freeform 283"/>
            <p:cNvSpPr>
              <a:spLocks/>
            </p:cNvSpPr>
            <p:nvPr/>
          </p:nvSpPr>
          <p:spPr bwMode="auto">
            <a:xfrm>
              <a:off x="536" y="1769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EEEEE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" name="Freeform 284"/>
            <p:cNvSpPr>
              <a:spLocks/>
            </p:cNvSpPr>
            <p:nvPr/>
          </p:nvSpPr>
          <p:spPr bwMode="auto">
            <a:xfrm>
              <a:off x="536" y="1767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EFEFEF"/>
            </a:solidFill>
            <a:ln w="0">
              <a:solidFill>
                <a:srgbClr val="EFEFE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" name="Freeform 285"/>
            <p:cNvSpPr>
              <a:spLocks/>
            </p:cNvSpPr>
            <p:nvPr/>
          </p:nvSpPr>
          <p:spPr bwMode="auto">
            <a:xfrm>
              <a:off x="536" y="1765"/>
              <a:ext cx="187" cy="9"/>
            </a:xfrm>
            <a:custGeom>
              <a:avLst/>
              <a:gdLst>
                <a:gd name="T0" fmla="*/ 187 w 187"/>
                <a:gd name="T1" fmla="*/ 2 h 9"/>
                <a:gd name="T2" fmla="*/ 0 w 187"/>
                <a:gd name="T3" fmla="*/ 9 h 9"/>
                <a:gd name="T4" fmla="*/ 0 w 187"/>
                <a:gd name="T5" fmla="*/ 6 h 9"/>
                <a:gd name="T6" fmla="*/ 187 w 187"/>
                <a:gd name="T7" fmla="*/ 0 h 9"/>
                <a:gd name="T8" fmla="*/ 187 w 187"/>
                <a:gd name="T9" fmla="*/ 2 h 9"/>
                <a:gd name="T10" fmla="*/ 187 w 187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" name="Freeform 286"/>
            <p:cNvSpPr>
              <a:spLocks/>
            </p:cNvSpPr>
            <p:nvPr/>
          </p:nvSpPr>
          <p:spPr bwMode="auto">
            <a:xfrm>
              <a:off x="536" y="1763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7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F1F1F1"/>
            </a:solidFill>
            <a:ln w="0">
              <a:solidFill>
                <a:srgbClr val="F1F1F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" name="Freeform 287"/>
            <p:cNvSpPr>
              <a:spLocks/>
            </p:cNvSpPr>
            <p:nvPr/>
          </p:nvSpPr>
          <p:spPr bwMode="auto">
            <a:xfrm>
              <a:off x="536" y="1762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" name="Freeform 288"/>
            <p:cNvSpPr>
              <a:spLocks/>
            </p:cNvSpPr>
            <p:nvPr/>
          </p:nvSpPr>
          <p:spPr bwMode="auto">
            <a:xfrm>
              <a:off x="536" y="1759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F3F3F3"/>
            </a:solidFill>
            <a:ln w="0">
              <a:solidFill>
                <a:srgbClr val="F3F3F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" name="Freeform 289"/>
            <p:cNvSpPr>
              <a:spLocks/>
            </p:cNvSpPr>
            <p:nvPr/>
          </p:nvSpPr>
          <p:spPr bwMode="auto">
            <a:xfrm>
              <a:off x="536" y="1757"/>
              <a:ext cx="187" cy="10"/>
            </a:xfrm>
            <a:custGeom>
              <a:avLst/>
              <a:gdLst>
                <a:gd name="T0" fmla="*/ 187 w 187"/>
                <a:gd name="T1" fmla="*/ 2 h 10"/>
                <a:gd name="T2" fmla="*/ 0 w 187"/>
                <a:gd name="T3" fmla="*/ 10 h 10"/>
                <a:gd name="T4" fmla="*/ 0 w 187"/>
                <a:gd name="T5" fmla="*/ 7 h 10"/>
                <a:gd name="T6" fmla="*/ 187 w 187"/>
                <a:gd name="T7" fmla="*/ 0 h 10"/>
                <a:gd name="T8" fmla="*/ 187 w 187"/>
                <a:gd name="T9" fmla="*/ 2 h 10"/>
                <a:gd name="T10" fmla="*/ 187 w 18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F4F4F4"/>
            </a:solidFill>
            <a:ln w="0">
              <a:solidFill>
                <a:srgbClr val="F4F4F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" name="Freeform 290"/>
            <p:cNvSpPr>
              <a:spLocks/>
            </p:cNvSpPr>
            <p:nvPr/>
          </p:nvSpPr>
          <p:spPr bwMode="auto">
            <a:xfrm>
              <a:off x="536" y="1756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" name="Freeform 291"/>
            <p:cNvSpPr>
              <a:spLocks/>
            </p:cNvSpPr>
            <p:nvPr/>
          </p:nvSpPr>
          <p:spPr bwMode="auto">
            <a:xfrm>
              <a:off x="536" y="1753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8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F6F6F6"/>
            </a:solidFill>
            <a:ln w="0">
              <a:solidFill>
                <a:srgbClr val="F6F6F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" name="Freeform 292"/>
            <p:cNvSpPr>
              <a:spLocks/>
            </p:cNvSpPr>
            <p:nvPr/>
          </p:nvSpPr>
          <p:spPr bwMode="auto">
            <a:xfrm>
              <a:off x="536" y="1751"/>
              <a:ext cx="187" cy="10"/>
            </a:xfrm>
            <a:custGeom>
              <a:avLst/>
              <a:gdLst>
                <a:gd name="T0" fmla="*/ 187 w 187"/>
                <a:gd name="T1" fmla="*/ 2 h 10"/>
                <a:gd name="T2" fmla="*/ 0 w 187"/>
                <a:gd name="T3" fmla="*/ 10 h 10"/>
                <a:gd name="T4" fmla="*/ 0 w 187"/>
                <a:gd name="T5" fmla="*/ 7 h 10"/>
                <a:gd name="T6" fmla="*/ 187 w 187"/>
                <a:gd name="T7" fmla="*/ 0 h 10"/>
                <a:gd name="T8" fmla="*/ 187 w 187"/>
                <a:gd name="T9" fmla="*/ 2 h 10"/>
                <a:gd name="T10" fmla="*/ 187 w 187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F7F7F7"/>
            </a:solidFill>
            <a:ln w="0">
              <a:solidFill>
                <a:srgbClr val="F7F7F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" name="Freeform 293"/>
            <p:cNvSpPr>
              <a:spLocks/>
            </p:cNvSpPr>
            <p:nvPr/>
          </p:nvSpPr>
          <p:spPr bwMode="auto">
            <a:xfrm>
              <a:off x="536" y="1750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" name="Freeform 294"/>
            <p:cNvSpPr>
              <a:spLocks/>
            </p:cNvSpPr>
            <p:nvPr/>
          </p:nvSpPr>
          <p:spPr bwMode="auto">
            <a:xfrm>
              <a:off x="536" y="1747"/>
              <a:ext cx="187" cy="9"/>
            </a:xfrm>
            <a:custGeom>
              <a:avLst/>
              <a:gdLst>
                <a:gd name="T0" fmla="*/ 187 w 187"/>
                <a:gd name="T1" fmla="*/ 3 h 9"/>
                <a:gd name="T2" fmla="*/ 0 w 187"/>
                <a:gd name="T3" fmla="*/ 9 h 9"/>
                <a:gd name="T4" fmla="*/ 0 w 187"/>
                <a:gd name="T5" fmla="*/ 7 h 9"/>
                <a:gd name="T6" fmla="*/ 187 w 187"/>
                <a:gd name="T7" fmla="*/ 0 h 9"/>
                <a:gd name="T8" fmla="*/ 187 w 187"/>
                <a:gd name="T9" fmla="*/ 3 h 9"/>
                <a:gd name="T10" fmla="*/ 187 w 187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7" y="0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rgbClr val="F9F9F9"/>
            </a:solidFill>
            <a:ln w="0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" name="Freeform 295"/>
            <p:cNvSpPr>
              <a:spLocks/>
            </p:cNvSpPr>
            <p:nvPr/>
          </p:nvSpPr>
          <p:spPr bwMode="auto">
            <a:xfrm>
              <a:off x="536" y="1746"/>
              <a:ext cx="187" cy="8"/>
            </a:xfrm>
            <a:custGeom>
              <a:avLst/>
              <a:gdLst>
                <a:gd name="T0" fmla="*/ 187 w 187"/>
                <a:gd name="T1" fmla="*/ 1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1 h 8"/>
                <a:gd name="T10" fmla="*/ 187 w 187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FAFAFA"/>
            </a:solidFill>
            <a:ln w="0">
              <a:solidFill>
                <a:srgbClr val="FAFA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" name="Freeform 296"/>
            <p:cNvSpPr>
              <a:spLocks/>
            </p:cNvSpPr>
            <p:nvPr/>
          </p:nvSpPr>
          <p:spPr bwMode="auto">
            <a:xfrm>
              <a:off x="536" y="1744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6 h 8"/>
                <a:gd name="T6" fmla="*/ 187 w 187"/>
                <a:gd name="T7" fmla="*/ 0 h 8"/>
                <a:gd name="T8" fmla="*/ 187 w 187"/>
                <a:gd name="T9" fmla="*/ 2 h 8"/>
                <a:gd name="T10" fmla="*/ 187 w 18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FBFBFB"/>
            </a:solidFill>
            <a:ln w="0">
              <a:solidFill>
                <a:srgbClr val="FBFBF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" name="Freeform 297"/>
            <p:cNvSpPr>
              <a:spLocks/>
            </p:cNvSpPr>
            <p:nvPr/>
          </p:nvSpPr>
          <p:spPr bwMode="auto">
            <a:xfrm>
              <a:off x="536" y="1742"/>
              <a:ext cx="187" cy="8"/>
            </a:xfrm>
            <a:custGeom>
              <a:avLst/>
              <a:gdLst>
                <a:gd name="T0" fmla="*/ 187 w 187"/>
                <a:gd name="T1" fmla="*/ 2 h 8"/>
                <a:gd name="T2" fmla="*/ 0 w 187"/>
                <a:gd name="T3" fmla="*/ 8 h 8"/>
                <a:gd name="T4" fmla="*/ 0 w 187"/>
                <a:gd name="T5" fmla="*/ 6 h 8"/>
                <a:gd name="T6" fmla="*/ 165 w 187"/>
                <a:gd name="T7" fmla="*/ 0 h 8"/>
                <a:gd name="T8" fmla="*/ 187 w 187"/>
                <a:gd name="T9" fmla="*/ 0 h 8"/>
                <a:gd name="T10" fmla="*/ 187 w 187"/>
                <a:gd name="T11" fmla="*/ 2 h 8"/>
                <a:gd name="T12" fmla="*/ 187 w 187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8"/>
                <a:gd name="T23" fmla="*/ 187 w 18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8">
                  <a:moveTo>
                    <a:pt x="187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65" y="0"/>
                  </a:lnTo>
                  <a:lnTo>
                    <a:pt x="187" y="0"/>
                  </a:lnTo>
                  <a:lnTo>
                    <a:pt x="187" y="2"/>
                  </a:lnTo>
                  <a:close/>
                </a:path>
              </a:pathLst>
            </a:custGeom>
            <a:solidFill>
              <a:srgbClr val="FCFCFC"/>
            </a:solidFill>
            <a:ln w="0">
              <a:solidFill>
                <a:srgbClr val="FCFCF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" name="Freeform 298"/>
            <p:cNvSpPr>
              <a:spLocks/>
            </p:cNvSpPr>
            <p:nvPr/>
          </p:nvSpPr>
          <p:spPr bwMode="auto">
            <a:xfrm>
              <a:off x="536" y="1742"/>
              <a:ext cx="165" cy="6"/>
            </a:xfrm>
            <a:custGeom>
              <a:avLst/>
              <a:gdLst>
                <a:gd name="T0" fmla="*/ 165 w 165"/>
                <a:gd name="T1" fmla="*/ 0 h 6"/>
                <a:gd name="T2" fmla="*/ 0 w 165"/>
                <a:gd name="T3" fmla="*/ 6 h 6"/>
                <a:gd name="T4" fmla="*/ 0 w 165"/>
                <a:gd name="T5" fmla="*/ 4 h 6"/>
                <a:gd name="T6" fmla="*/ 110 w 165"/>
                <a:gd name="T7" fmla="*/ 0 h 6"/>
                <a:gd name="T8" fmla="*/ 165 w 165"/>
                <a:gd name="T9" fmla="*/ 0 h 6"/>
                <a:gd name="T10" fmla="*/ 165 w 165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6"/>
                <a:gd name="T20" fmla="*/ 165 w 16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6">
                  <a:moveTo>
                    <a:pt x="165" y="0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110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DFDFD"/>
            </a:solidFill>
            <a:ln w="0">
              <a:solidFill>
                <a:srgbClr val="FDFDF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" name="Freeform 299"/>
            <p:cNvSpPr>
              <a:spLocks/>
            </p:cNvSpPr>
            <p:nvPr/>
          </p:nvSpPr>
          <p:spPr bwMode="auto">
            <a:xfrm>
              <a:off x="536" y="1742"/>
              <a:ext cx="110" cy="4"/>
            </a:xfrm>
            <a:custGeom>
              <a:avLst/>
              <a:gdLst>
                <a:gd name="T0" fmla="*/ 110 w 110"/>
                <a:gd name="T1" fmla="*/ 0 h 4"/>
                <a:gd name="T2" fmla="*/ 0 w 110"/>
                <a:gd name="T3" fmla="*/ 4 h 4"/>
                <a:gd name="T4" fmla="*/ 0 w 110"/>
                <a:gd name="T5" fmla="*/ 3 h 4"/>
                <a:gd name="T6" fmla="*/ 55 w 110"/>
                <a:gd name="T7" fmla="*/ 0 h 4"/>
                <a:gd name="T8" fmla="*/ 110 w 110"/>
                <a:gd name="T9" fmla="*/ 0 h 4"/>
                <a:gd name="T10" fmla="*/ 110 w 110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4"/>
                <a:gd name="T20" fmla="*/ 110 w 110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4">
                  <a:moveTo>
                    <a:pt x="110" y="0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55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" name="Freeform 300"/>
            <p:cNvSpPr>
              <a:spLocks/>
            </p:cNvSpPr>
            <p:nvPr/>
          </p:nvSpPr>
          <p:spPr bwMode="auto">
            <a:xfrm>
              <a:off x="536" y="1742"/>
              <a:ext cx="55" cy="3"/>
            </a:xfrm>
            <a:custGeom>
              <a:avLst/>
              <a:gdLst>
                <a:gd name="T0" fmla="*/ 55 w 55"/>
                <a:gd name="T1" fmla="*/ 0 h 3"/>
                <a:gd name="T2" fmla="*/ 0 w 55"/>
                <a:gd name="T3" fmla="*/ 3 h 3"/>
                <a:gd name="T4" fmla="*/ 0 w 55"/>
                <a:gd name="T5" fmla="*/ 0 h 3"/>
                <a:gd name="T6" fmla="*/ 0 w 55"/>
                <a:gd name="T7" fmla="*/ 0 h 3"/>
                <a:gd name="T8" fmla="*/ 55 w 55"/>
                <a:gd name="T9" fmla="*/ 0 h 3"/>
                <a:gd name="T10" fmla="*/ 55 w 55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3"/>
                <a:gd name="T20" fmla="*/ 55 w 5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3">
                  <a:moveTo>
                    <a:pt x="55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" name="Freeform 301"/>
            <p:cNvSpPr>
              <a:spLocks/>
            </p:cNvSpPr>
            <p:nvPr/>
          </p:nvSpPr>
          <p:spPr bwMode="auto">
            <a:xfrm>
              <a:off x="536" y="174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" name="Rectangle 302"/>
            <p:cNvSpPr>
              <a:spLocks noChangeArrowheads="1"/>
            </p:cNvSpPr>
            <p:nvPr/>
          </p:nvSpPr>
          <p:spPr bwMode="auto">
            <a:xfrm>
              <a:off x="536" y="1742"/>
              <a:ext cx="187" cy="24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627" name="Freeform 303"/>
            <p:cNvSpPr>
              <a:spLocks/>
            </p:cNvSpPr>
            <p:nvPr/>
          </p:nvSpPr>
          <p:spPr bwMode="auto">
            <a:xfrm>
              <a:off x="536" y="2751"/>
              <a:ext cx="49" cy="3"/>
            </a:xfrm>
            <a:custGeom>
              <a:avLst/>
              <a:gdLst>
                <a:gd name="T0" fmla="*/ 0 w 49"/>
                <a:gd name="T1" fmla="*/ 0 h 3"/>
                <a:gd name="T2" fmla="*/ 49 w 49"/>
                <a:gd name="T3" fmla="*/ 3 h 3"/>
                <a:gd name="T4" fmla="*/ 0 w 49"/>
                <a:gd name="T5" fmla="*/ 3 h 3"/>
                <a:gd name="T6" fmla="*/ 0 w 49"/>
                <a:gd name="T7" fmla="*/ 0 h 3"/>
                <a:gd name="T8" fmla="*/ 0 w 4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"/>
                <a:gd name="T17" fmla="*/ 49 w 49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">
                  <a:moveTo>
                    <a:pt x="0" y="0"/>
                  </a:moveTo>
                  <a:lnTo>
                    <a:pt x="49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" name="Freeform 304"/>
            <p:cNvSpPr>
              <a:spLocks/>
            </p:cNvSpPr>
            <p:nvPr/>
          </p:nvSpPr>
          <p:spPr bwMode="auto">
            <a:xfrm>
              <a:off x="536" y="2750"/>
              <a:ext cx="99" cy="4"/>
            </a:xfrm>
            <a:custGeom>
              <a:avLst/>
              <a:gdLst>
                <a:gd name="T0" fmla="*/ 49 w 99"/>
                <a:gd name="T1" fmla="*/ 4 h 4"/>
                <a:gd name="T2" fmla="*/ 0 w 99"/>
                <a:gd name="T3" fmla="*/ 1 h 4"/>
                <a:gd name="T4" fmla="*/ 0 w 99"/>
                <a:gd name="T5" fmla="*/ 0 h 4"/>
                <a:gd name="T6" fmla="*/ 99 w 99"/>
                <a:gd name="T7" fmla="*/ 4 h 4"/>
                <a:gd name="T8" fmla="*/ 49 w 99"/>
                <a:gd name="T9" fmla="*/ 4 h 4"/>
                <a:gd name="T10" fmla="*/ 49 w 99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"/>
                <a:gd name="T20" fmla="*/ 99 w 99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">
                  <a:moveTo>
                    <a:pt x="49" y="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99" y="4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7E7E7E"/>
            </a:solidFill>
            <a:ln w="0">
              <a:solidFill>
                <a:srgbClr val="7E7E7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" name="Freeform 305"/>
            <p:cNvSpPr>
              <a:spLocks/>
            </p:cNvSpPr>
            <p:nvPr/>
          </p:nvSpPr>
          <p:spPr bwMode="auto">
            <a:xfrm>
              <a:off x="536" y="2748"/>
              <a:ext cx="147" cy="6"/>
            </a:xfrm>
            <a:custGeom>
              <a:avLst/>
              <a:gdLst>
                <a:gd name="T0" fmla="*/ 99 w 147"/>
                <a:gd name="T1" fmla="*/ 6 h 6"/>
                <a:gd name="T2" fmla="*/ 0 w 147"/>
                <a:gd name="T3" fmla="*/ 2 h 6"/>
                <a:gd name="T4" fmla="*/ 0 w 147"/>
                <a:gd name="T5" fmla="*/ 0 h 6"/>
                <a:gd name="T6" fmla="*/ 147 w 147"/>
                <a:gd name="T7" fmla="*/ 6 h 6"/>
                <a:gd name="T8" fmla="*/ 99 w 147"/>
                <a:gd name="T9" fmla="*/ 6 h 6"/>
                <a:gd name="T10" fmla="*/ 99 w 147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6"/>
                <a:gd name="T20" fmla="*/ 147 w 14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6">
                  <a:moveTo>
                    <a:pt x="99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7" y="6"/>
                  </a:lnTo>
                  <a:lnTo>
                    <a:pt x="99" y="6"/>
                  </a:lnTo>
                  <a:close/>
                </a:path>
              </a:pathLst>
            </a:custGeom>
            <a:solidFill>
              <a:srgbClr val="7D7D7D"/>
            </a:solidFill>
            <a:ln w="0">
              <a:solidFill>
                <a:srgbClr val="7D7D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" name="Freeform 306"/>
            <p:cNvSpPr>
              <a:spLocks/>
            </p:cNvSpPr>
            <p:nvPr/>
          </p:nvSpPr>
          <p:spPr bwMode="auto">
            <a:xfrm>
              <a:off x="536" y="2745"/>
              <a:ext cx="187" cy="9"/>
            </a:xfrm>
            <a:custGeom>
              <a:avLst/>
              <a:gdLst>
                <a:gd name="T0" fmla="*/ 147 w 187"/>
                <a:gd name="T1" fmla="*/ 9 h 9"/>
                <a:gd name="T2" fmla="*/ 0 w 187"/>
                <a:gd name="T3" fmla="*/ 3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147 w 187"/>
                <a:gd name="T13" fmla="*/ 9 h 9"/>
                <a:gd name="T14" fmla="*/ 147 w 187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7"/>
                <a:gd name="T25" fmla="*/ 0 h 9"/>
                <a:gd name="T26" fmla="*/ 187 w 187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7" h="9">
                  <a:moveTo>
                    <a:pt x="147" y="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lnTo>
                    <a:pt x="147" y="9"/>
                  </a:lnTo>
                  <a:close/>
                </a:path>
              </a:pathLst>
            </a:custGeom>
            <a:solidFill>
              <a:srgbClr val="7C7C7C"/>
            </a:solidFill>
            <a:ln w="0">
              <a:solidFill>
                <a:srgbClr val="7C7C7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" name="Freeform 307"/>
            <p:cNvSpPr>
              <a:spLocks/>
            </p:cNvSpPr>
            <p:nvPr/>
          </p:nvSpPr>
          <p:spPr bwMode="auto">
            <a:xfrm>
              <a:off x="536" y="2744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7B7B7B"/>
            </a:solidFill>
            <a:ln w="0">
              <a:solidFill>
                <a:srgbClr val="7B7B7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" name="Freeform 308"/>
            <p:cNvSpPr>
              <a:spLocks/>
            </p:cNvSpPr>
            <p:nvPr/>
          </p:nvSpPr>
          <p:spPr bwMode="auto">
            <a:xfrm>
              <a:off x="536" y="2742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7A7A7A"/>
            </a:solidFill>
            <a:ln w="0">
              <a:solidFill>
                <a:srgbClr val="7A7A7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" name="Freeform 309"/>
            <p:cNvSpPr>
              <a:spLocks/>
            </p:cNvSpPr>
            <p:nvPr/>
          </p:nvSpPr>
          <p:spPr bwMode="auto">
            <a:xfrm>
              <a:off x="536" y="2739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797979"/>
            </a:solidFill>
            <a:ln w="0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" name="Freeform 310"/>
            <p:cNvSpPr>
              <a:spLocks/>
            </p:cNvSpPr>
            <p:nvPr/>
          </p:nvSpPr>
          <p:spPr bwMode="auto">
            <a:xfrm>
              <a:off x="536" y="2738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787878"/>
            </a:solidFill>
            <a:ln w="0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" name="Freeform 311"/>
            <p:cNvSpPr>
              <a:spLocks/>
            </p:cNvSpPr>
            <p:nvPr/>
          </p:nvSpPr>
          <p:spPr bwMode="auto">
            <a:xfrm>
              <a:off x="536" y="2736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777777"/>
            </a:solidFill>
            <a:ln w="0">
              <a:solidFill>
                <a:srgbClr val="77777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" name="Freeform 312"/>
            <p:cNvSpPr>
              <a:spLocks/>
            </p:cNvSpPr>
            <p:nvPr/>
          </p:nvSpPr>
          <p:spPr bwMode="auto">
            <a:xfrm>
              <a:off x="536" y="2733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767676"/>
            </a:solidFill>
            <a:ln w="0">
              <a:solidFill>
                <a:srgbClr val="76767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" name="Freeform 313"/>
            <p:cNvSpPr>
              <a:spLocks/>
            </p:cNvSpPr>
            <p:nvPr/>
          </p:nvSpPr>
          <p:spPr bwMode="auto">
            <a:xfrm>
              <a:off x="536" y="2732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757575"/>
            </a:solidFill>
            <a:ln w="0">
              <a:solidFill>
                <a:srgbClr val="75757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" name="Freeform 314"/>
            <p:cNvSpPr>
              <a:spLocks/>
            </p:cNvSpPr>
            <p:nvPr/>
          </p:nvSpPr>
          <p:spPr bwMode="auto">
            <a:xfrm>
              <a:off x="536" y="2730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747474"/>
            </a:solidFill>
            <a:ln w="0">
              <a:solidFill>
                <a:srgbClr val="74747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" name="Freeform 315"/>
            <p:cNvSpPr>
              <a:spLocks/>
            </p:cNvSpPr>
            <p:nvPr/>
          </p:nvSpPr>
          <p:spPr bwMode="auto">
            <a:xfrm>
              <a:off x="536" y="2729"/>
              <a:ext cx="187" cy="8"/>
            </a:xfrm>
            <a:custGeom>
              <a:avLst/>
              <a:gdLst>
                <a:gd name="T0" fmla="*/ 187 w 187"/>
                <a:gd name="T1" fmla="*/ 8 h 8"/>
                <a:gd name="T2" fmla="*/ 0 w 187"/>
                <a:gd name="T3" fmla="*/ 1 h 8"/>
                <a:gd name="T4" fmla="*/ 0 w 187"/>
                <a:gd name="T5" fmla="*/ 0 h 8"/>
                <a:gd name="T6" fmla="*/ 187 w 187"/>
                <a:gd name="T7" fmla="*/ 7 h 8"/>
                <a:gd name="T8" fmla="*/ 187 w 187"/>
                <a:gd name="T9" fmla="*/ 8 h 8"/>
                <a:gd name="T10" fmla="*/ 187 w 18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737373"/>
            </a:solidFill>
            <a:ln w="0">
              <a:solidFill>
                <a:srgbClr val="7373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" name="Freeform 316"/>
            <p:cNvSpPr>
              <a:spLocks/>
            </p:cNvSpPr>
            <p:nvPr/>
          </p:nvSpPr>
          <p:spPr bwMode="auto">
            <a:xfrm>
              <a:off x="536" y="2726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727272"/>
            </a:solidFill>
            <a:ln w="0">
              <a:solidFill>
                <a:srgbClr val="72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" name="Freeform 317"/>
            <p:cNvSpPr>
              <a:spLocks/>
            </p:cNvSpPr>
            <p:nvPr/>
          </p:nvSpPr>
          <p:spPr bwMode="auto">
            <a:xfrm>
              <a:off x="536" y="2724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717171"/>
            </a:solidFill>
            <a:ln w="0">
              <a:solidFill>
                <a:srgbClr val="71717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" name="Freeform 318"/>
            <p:cNvSpPr>
              <a:spLocks/>
            </p:cNvSpPr>
            <p:nvPr/>
          </p:nvSpPr>
          <p:spPr bwMode="auto">
            <a:xfrm>
              <a:off x="536" y="2722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707070"/>
            </a:solidFill>
            <a:ln w="0">
              <a:solidFill>
                <a:srgbClr val="7070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" name="Freeform 319"/>
            <p:cNvSpPr>
              <a:spLocks/>
            </p:cNvSpPr>
            <p:nvPr/>
          </p:nvSpPr>
          <p:spPr bwMode="auto">
            <a:xfrm>
              <a:off x="536" y="2720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6F6F6F"/>
            </a:solidFill>
            <a:ln w="0">
              <a:solidFill>
                <a:srgbClr val="6F6F6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" name="Freeform 320"/>
            <p:cNvSpPr>
              <a:spLocks/>
            </p:cNvSpPr>
            <p:nvPr/>
          </p:nvSpPr>
          <p:spPr bwMode="auto">
            <a:xfrm>
              <a:off x="536" y="2718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6E6E6E"/>
            </a:solidFill>
            <a:ln w="0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" name="Freeform 321"/>
            <p:cNvSpPr>
              <a:spLocks/>
            </p:cNvSpPr>
            <p:nvPr/>
          </p:nvSpPr>
          <p:spPr bwMode="auto">
            <a:xfrm>
              <a:off x="536" y="2716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6D6D6D"/>
            </a:solidFill>
            <a:ln w="0">
              <a:solidFill>
                <a:srgbClr val="6D6D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" name="Freeform 322"/>
            <p:cNvSpPr>
              <a:spLocks/>
            </p:cNvSpPr>
            <p:nvPr/>
          </p:nvSpPr>
          <p:spPr bwMode="auto">
            <a:xfrm>
              <a:off x="536" y="2714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6C6C6C"/>
            </a:solidFill>
            <a:ln w="0">
              <a:solidFill>
                <a:srgbClr val="6C6C6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" name="Freeform 323"/>
            <p:cNvSpPr>
              <a:spLocks/>
            </p:cNvSpPr>
            <p:nvPr/>
          </p:nvSpPr>
          <p:spPr bwMode="auto">
            <a:xfrm>
              <a:off x="536" y="2712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6B6B6B"/>
            </a:solidFill>
            <a:ln w="0">
              <a:solidFill>
                <a:srgbClr val="6B6B6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" name="Freeform 324"/>
            <p:cNvSpPr>
              <a:spLocks/>
            </p:cNvSpPr>
            <p:nvPr/>
          </p:nvSpPr>
          <p:spPr bwMode="auto">
            <a:xfrm>
              <a:off x="536" y="2710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6A6A6A"/>
            </a:solidFill>
            <a:ln w="0">
              <a:solidFill>
                <a:srgbClr val="6A6A6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" name="Freeform 325"/>
            <p:cNvSpPr>
              <a:spLocks/>
            </p:cNvSpPr>
            <p:nvPr/>
          </p:nvSpPr>
          <p:spPr bwMode="auto">
            <a:xfrm>
              <a:off x="536" y="2708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696969"/>
            </a:solidFill>
            <a:ln w="0">
              <a:solidFill>
                <a:srgbClr val="69696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" name="Freeform 326"/>
            <p:cNvSpPr>
              <a:spLocks/>
            </p:cNvSpPr>
            <p:nvPr/>
          </p:nvSpPr>
          <p:spPr bwMode="auto">
            <a:xfrm>
              <a:off x="536" y="2707"/>
              <a:ext cx="187" cy="8"/>
            </a:xfrm>
            <a:custGeom>
              <a:avLst/>
              <a:gdLst>
                <a:gd name="T0" fmla="*/ 187 w 187"/>
                <a:gd name="T1" fmla="*/ 8 h 8"/>
                <a:gd name="T2" fmla="*/ 0 w 187"/>
                <a:gd name="T3" fmla="*/ 1 h 8"/>
                <a:gd name="T4" fmla="*/ 0 w 187"/>
                <a:gd name="T5" fmla="*/ 0 h 8"/>
                <a:gd name="T6" fmla="*/ 187 w 187"/>
                <a:gd name="T7" fmla="*/ 7 h 8"/>
                <a:gd name="T8" fmla="*/ 187 w 187"/>
                <a:gd name="T9" fmla="*/ 8 h 8"/>
                <a:gd name="T10" fmla="*/ 187 w 18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686868"/>
            </a:solidFill>
            <a:ln w="0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" name="Freeform 327"/>
            <p:cNvSpPr>
              <a:spLocks/>
            </p:cNvSpPr>
            <p:nvPr/>
          </p:nvSpPr>
          <p:spPr bwMode="auto">
            <a:xfrm>
              <a:off x="536" y="2704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676767"/>
            </a:solidFill>
            <a:ln w="0">
              <a:solidFill>
                <a:srgbClr val="6767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" name="Freeform 328"/>
            <p:cNvSpPr>
              <a:spLocks/>
            </p:cNvSpPr>
            <p:nvPr/>
          </p:nvSpPr>
          <p:spPr bwMode="auto">
            <a:xfrm>
              <a:off x="536" y="2702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" name="Freeform 329"/>
            <p:cNvSpPr>
              <a:spLocks/>
            </p:cNvSpPr>
            <p:nvPr/>
          </p:nvSpPr>
          <p:spPr bwMode="auto">
            <a:xfrm>
              <a:off x="536" y="2701"/>
              <a:ext cx="187" cy="8"/>
            </a:xfrm>
            <a:custGeom>
              <a:avLst/>
              <a:gdLst>
                <a:gd name="T0" fmla="*/ 187 w 187"/>
                <a:gd name="T1" fmla="*/ 8 h 8"/>
                <a:gd name="T2" fmla="*/ 0 w 187"/>
                <a:gd name="T3" fmla="*/ 1 h 8"/>
                <a:gd name="T4" fmla="*/ 0 w 187"/>
                <a:gd name="T5" fmla="*/ 0 h 8"/>
                <a:gd name="T6" fmla="*/ 187 w 187"/>
                <a:gd name="T7" fmla="*/ 7 h 8"/>
                <a:gd name="T8" fmla="*/ 187 w 187"/>
                <a:gd name="T9" fmla="*/ 8 h 8"/>
                <a:gd name="T10" fmla="*/ 187 w 18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656565"/>
            </a:solidFill>
            <a:ln w="0">
              <a:solidFill>
                <a:srgbClr val="65656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" name="Freeform 330"/>
            <p:cNvSpPr>
              <a:spLocks/>
            </p:cNvSpPr>
            <p:nvPr/>
          </p:nvSpPr>
          <p:spPr bwMode="auto">
            <a:xfrm>
              <a:off x="536" y="2698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646464"/>
            </a:solidFill>
            <a:ln w="0">
              <a:solidFill>
                <a:srgbClr val="6464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" name="Freeform 331"/>
            <p:cNvSpPr>
              <a:spLocks/>
            </p:cNvSpPr>
            <p:nvPr/>
          </p:nvSpPr>
          <p:spPr bwMode="auto">
            <a:xfrm>
              <a:off x="536" y="2696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636363"/>
            </a:solidFill>
            <a:ln w="0">
              <a:solidFill>
                <a:srgbClr val="63636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" name="Freeform 332"/>
            <p:cNvSpPr>
              <a:spLocks/>
            </p:cNvSpPr>
            <p:nvPr/>
          </p:nvSpPr>
          <p:spPr bwMode="auto">
            <a:xfrm>
              <a:off x="536" y="2695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626262"/>
            </a:solidFill>
            <a:ln w="0">
              <a:solidFill>
                <a:srgbClr val="62626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" name="Freeform 333"/>
            <p:cNvSpPr>
              <a:spLocks/>
            </p:cNvSpPr>
            <p:nvPr/>
          </p:nvSpPr>
          <p:spPr bwMode="auto">
            <a:xfrm>
              <a:off x="536" y="2692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61616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" name="Freeform 334"/>
            <p:cNvSpPr>
              <a:spLocks/>
            </p:cNvSpPr>
            <p:nvPr/>
          </p:nvSpPr>
          <p:spPr bwMode="auto">
            <a:xfrm>
              <a:off x="536" y="2690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" name="Freeform 335"/>
            <p:cNvSpPr>
              <a:spLocks/>
            </p:cNvSpPr>
            <p:nvPr/>
          </p:nvSpPr>
          <p:spPr bwMode="auto">
            <a:xfrm>
              <a:off x="536" y="2689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" name="Freeform 336"/>
            <p:cNvSpPr>
              <a:spLocks/>
            </p:cNvSpPr>
            <p:nvPr/>
          </p:nvSpPr>
          <p:spPr bwMode="auto">
            <a:xfrm>
              <a:off x="536" y="2686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5E5E5E"/>
            </a:solidFill>
            <a:ln w="0">
              <a:solidFill>
                <a:srgbClr val="5E5E5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" name="Freeform 337"/>
            <p:cNvSpPr>
              <a:spLocks/>
            </p:cNvSpPr>
            <p:nvPr/>
          </p:nvSpPr>
          <p:spPr bwMode="auto">
            <a:xfrm>
              <a:off x="536" y="2685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5D5D5D"/>
            </a:solidFill>
            <a:ln w="0">
              <a:solidFill>
                <a:srgbClr val="5D5D5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" name="Freeform 338"/>
            <p:cNvSpPr>
              <a:spLocks/>
            </p:cNvSpPr>
            <p:nvPr/>
          </p:nvSpPr>
          <p:spPr bwMode="auto">
            <a:xfrm>
              <a:off x="536" y="2683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5C5C5C"/>
            </a:solidFill>
            <a:ln w="0">
              <a:solidFill>
                <a:srgbClr val="5C5C5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" name="Freeform 339"/>
            <p:cNvSpPr>
              <a:spLocks/>
            </p:cNvSpPr>
            <p:nvPr/>
          </p:nvSpPr>
          <p:spPr bwMode="auto">
            <a:xfrm>
              <a:off x="536" y="2680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5B5B5B"/>
            </a:solidFill>
            <a:ln w="0">
              <a:solidFill>
                <a:srgbClr val="5B5B5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" name="Freeform 340"/>
            <p:cNvSpPr>
              <a:spLocks/>
            </p:cNvSpPr>
            <p:nvPr/>
          </p:nvSpPr>
          <p:spPr bwMode="auto">
            <a:xfrm>
              <a:off x="536" y="2679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5A5A5A"/>
            </a:solidFill>
            <a:ln w="0">
              <a:solidFill>
                <a:srgbClr val="5A5A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" name="Freeform 341"/>
            <p:cNvSpPr>
              <a:spLocks/>
            </p:cNvSpPr>
            <p:nvPr/>
          </p:nvSpPr>
          <p:spPr bwMode="auto">
            <a:xfrm>
              <a:off x="536" y="2677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5959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" name="Freeform 342"/>
            <p:cNvSpPr>
              <a:spLocks/>
            </p:cNvSpPr>
            <p:nvPr/>
          </p:nvSpPr>
          <p:spPr bwMode="auto">
            <a:xfrm>
              <a:off x="536" y="2674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585858"/>
            </a:solidFill>
            <a:ln w="0">
              <a:solidFill>
                <a:srgbClr val="58585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" name="Freeform 343"/>
            <p:cNvSpPr>
              <a:spLocks/>
            </p:cNvSpPr>
            <p:nvPr/>
          </p:nvSpPr>
          <p:spPr bwMode="auto">
            <a:xfrm>
              <a:off x="536" y="2673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5757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" name="Freeform 344"/>
            <p:cNvSpPr>
              <a:spLocks/>
            </p:cNvSpPr>
            <p:nvPr/>
          </p:nvSpPr>
          <p:spPr bwMode="auto">
            <a:xfrm>
              <a:off x="536" y="2671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565656"/>
            </a:solidFill>
            <a:ln w="0">
              <a:solidFill>
                <a:srgbClr val="56565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" name="Freeform 345"/>
            <p:cNvSpPr>
              <a:spLocks/>
            </p:cNvSpPr>
            <p:nvPr/>
          </p:nvSpPr>
          <p:spPr bwMode="auto">
            <a:xfrm>
              <a:off x="536" y="2668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555555"/>
            </a:solidFill>
            <a:ln w="0">
              <a:solidFill>
                <a:srgbClr val="5555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" name="Freeform 346"/>
            <p:cNvSpPr>
              <a:spLocks/>
            </p:cNvSpPr>
            <p:nvPr/>
          </p:nvSpPr>
          <p:spPr bwMode="auto">
            <a:xfrm>
              <a:off x="536" y="2667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545454"/>
            </a:solidFill>
            <a:ln w="0">
              <a:solidFill>
                <a:srgbClr val="54545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" name="Freeform 347"/>
            <p:cNvSpPr>
              <a:spLocks/>
            </p:cNvSpPr>
            <p:nvPr/>
          </p:nvSpPr>
          <p:spPr bwMode="auto">
            <a:xfrm>
              <a:off x="536" y="2665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535353"/>
            </a:solidFill>
            <a:ln w="0">
              <a:solidFill>
                <a:srgbClr val="5353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" name="Freeform 348"/>
            <p:cNvSpPr>
              <a:spLocks/>
            </p:cNvSpPr>
            <p:nvPr/>
          </p:nvSpPr>
          <p:spPr bwMode="auto">
            <a:xfrm>
              <a:off x="536" y="2663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525252"/>
            </a:solidFill>
            <a:ln w="0">
              <a:solidFill>
                <a:srgbClr val="52525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" name="Freeform 349"/>
            <p:cNvSpPr>
              <a:spLocks/>
            </p:cNvSpPr>
            <p:nvPr/>
          </p:nvSpPr>
          <p:spPr bwMode="auto">
            <a:xfrm>
              <a:off x="536" y="2661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515151"/>
            </a:solidFill>
            <a:ln w="0">
              <a:solidFill>
                <a:srgbClr val="5151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" name="Freeform 350"/>
            <p:cNvSpPr>
              <a:spLocks/>
            </p:cNvSpPr>
            <p:nvPr/>
          </p:nvSpPr>
          <p:spPr bwMode="auto">
            <a:xfrm>
              <a:off x="536" y="2658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505050"/>
            </a:solidFill>
            <a:ln w="0">
              <a:solidFill>
                <a:srgbClr val="505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" name="Freeform 351"/>
            <p:cNvSpPr>
              <a:spLocks/>
            </p:cNvSpPr>
            <p:nvPr/>
          </p:nvSpPr>
          <p:spPr bwMode="auto">
            <a:xfrm>
              <a:off x="536" y="2657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4F4F4F"/>
            </a:solidFill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" name="Freeform 352"/>
            <p:cNvSpPr>
              <a:spLocks/>
            </p:cNvSpPr>
            <p:nvPr/>
          </p:nvSpPr>
          <p:spPr bwMode="auto">
            <a:xfrm>
              <a:off x="536" y="2655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rgbClr val="4E4E4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" name="Freeform 353"/>
            <p:cNvSpPr>
              <a:spLocks/>
            </p:cNvSpPr>
            <p:nvPr/>
          </p:nvSpPr>
          <p:spPr bwMode="auto">
            <a:xfrm>
              <a:off x="536" y="2652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8" name="Freeform 354"/>
            <p:cNvSpPr>
              <a:spLocks/>
            </p:cNvSpPr>
            <p:nvPr/>
          </p:nvSpPr>
          <p:spPr bwMode="auto">
            <a:xfrm>
              <a:off x="536" y="2651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4C4C4C"/>
            </a:solidFill>
            <a:ln w="0">
              <a:solidFill>
                <a:srgbClr val="4C4C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9" name="Freeform 355"/>
            <p:cNvSpPr>
              <a:spLocks/>
            </p:cNvSpPr>
            <p:nvPr/>
          </p:nvSpPr>
          <p:spPr bwMode="auto">
            <a:xfrm>
              <a:off x="536" y="2649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4B4B4B"/>
            </a:solidFill>
            <a:ln w="0">
              <a:solidFill>
                <a:srgbClr val="4B4B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80" name="Freeform 356"/>
            <p:cNvSpPr>
              <a:spLocks/>
            </p:cNvSpPr>
            <p:nvPr/>
          </p:nvSpPr>
          <p:spPr bwMode="auto">
            <a:xfrm>
              <a:off x="536" y="2648"/>
              <a:ext cx="187" cy="8"/>
            </a:xfrm>
            <a:custGeom>
              <a:avLst/>
              <a:gdLst>
                <a:gd name="T0" fmla="*/ 187 w 187"/>
                <a:gd name="T1" fmla="*/ 8 h 8"/>
                <a:gd name="T2" fmla="*/ 0 w 187"/>
                <a:gd name="T3" fmla="*/ 1 h 8"/>
                <a:gd name="T4" fmla="*/ 0 w 187"/>
                <a:gd name="T5" fmla="*/ 0 h 8"/>
                <a:gd name="T6" fmla="*/ 187 w 187"/>
                <a:gd name="T7" fmla="*/ 7 h 8"/>
                <a:gd name="T8" fmla="*/ 187 w 187"/>
                <a:gd name="T9" fmla="*/ 8 h 8"/>
                <a:gd name="T10" fmla="*/ 187 w 18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4A4A4A"/>
            </a:solidFill>
            <a:ln w="0">
              <a:solidFill>
                <a:srgbClr val="4A4A4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81" name="Freeform 357"/>
            <p:cNvSpPr>
              <a:spLocks/>
            </p:cNvSpPr>
            <p:nvPr/>
          </p:nvSpPr>
          <p:spPr bwMode="auto">
            <a:xfrm>
              <a:off x="536" y="2645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494949"/>
            </a:solidFill>
            <a:ln w="0">
              <a:solidFill>
                <a:srgbClr val="49494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82" name="Freeform 358"/>
            <p:cNvSpPr>
              <a:spLocks/>
            </p:cNvSpPr>
            <p:nvPr/>
          </p:nvSpPr>
          <p:spPr bwMode="auto">
            <a:xfrm>
              <a:off x="536" y="2643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484848"/>
            </a:solidFill>
            <a:ln w="0">
              <a:solidFill>
                <a:srgbClr val="4848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83" name="Freeform 359"/>
            <p:cNvSpPr>
              <a:spLocks/>
            </p:cNvSpPr>
            <p:nvPr/>
          </p:nvSpPr>
          <p:spPr bwMode="auto">
            <a:xfrm>
              <a:off x="536" y="2642"/>
              <a:ext cx="187" cy="8"/>
            </a:xfrm>
            <a:custGeom>
              <a:avLst/>
              <a:gdLst>
                <a:gd name="T0" fmla="*/ 187 w 187"/>
                <a:gd name="T1" fmla="*/ 8 h 8"/>
                <a:gd name="T2" fmla="*/ 0 w 187"/>
                <a:gd name="T3" fmla="*/ 1 h 8"/>
                <a:gd name="T4" fmla="*/ 0 w 187"/>
                <a:gd name="T5" fmla="*/ 0 h 8"/>
                <a:gd name="T6" fmla="*/ 187 w 187"/>
                <a:gd name="T7" fmla="*/ 7 h 8"/>
                <a:gd name="T8" fmla="*/ 187 w 187"/>
                <a:gd name="T9" fmla="*/ 8 h 8"/>
                <a:gd name="T10" fmla="*/ 187 w 18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474747"/>
            </a:solidFill>
            <a:ln w="0">
              <a:solidFill>
                <a:srgbClr val="4747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84" name="Freeform 360"/>
            <p:cNvSpPr>
              <a:spLocks/>
            </p:cNvSpPr>
            <p:nvPr/>
          </p:nvSpPr>
          <p:spPr bwMode="auto">
            <a:xfrm>
              <a:off x="536" y="2639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464646"/>
            </a:solidFill>
            <a:ln w="0">
              <a:solidFill>
                <a:srgbClr val="46464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85" name="Freeform 361"/>
            <p:cNvSpPr>
              <a:spLocks/>
            </p:cNvSpPr>
            <p:nvPr/>
          </p:nvSpPr>
          <p:spPr bwMode="auto">
            <a:xfrm>
              <a:off x="536" y="2637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454545"/>
            </a:solidFill>
            <a:ln w="0">
              <a:solidFill>
                <a:srgbClr val="45454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86" name="Freeform 362"/>
            <p:cNvSpPr>
              <a:spLocks/>
            </p:cNvSpPr>
            <p:nvPr/>
          </p:nvSpPr>
          <p:spPr bwMode="auto">
            <a:xfrm>
              <a:off x="536" y="2636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444444"/>
            </a:solidFill>
            <a:ln w="0">
              <a:solidFill>
                <a:srgbClr val="44444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87" name="Freeform 363"/>
            <p:cNvSpPr>
              <a:spLocks/>
            </p:cNvSpPr>
            <p:nvPr/>
          </p:nvSpPr>
          <p:spPr bwMode="auto">
            <a:xfrm>
              <a:off x="536" y="2633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434343"/>
            </a:solidFill>
            <a:ln w="0">
              <a:solidFill>
                <a:srgbClr val="43434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88" name="Freeform 364"/>
            <p:cNvSpPr>
              <a:spLocks/>
            </p:cNvSpPr>
            <p:nvPr/>
          </p:nvSpPr>
          <p:spPr bwMode="auto">
            <a:xfrm>
              <a:off x="536" y="2631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424242"/>
            </a:solidFill>
            <a:ln w="0">
              <a:solidFill>
                <a:srgbClr val="42424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89" name="Freeform 365"/>
            <p:cNvSpPr>
              <a:spLocks/>
            </p:cNvSpPr>
            <p:nvPr/>
          </p:nvSpPr>
          <p:spPr bwMode="auto">
            <a:xfrm>
              <a:off x="536" y="2630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414141"/>
            </a:solidFill>
            <a:ln w="0">
              <a:solidFill>
                <a:srgbClr val="41414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90" name="Freeform 366"/>
            <p:cNvSpPr>
              <a:spLocks/>
            </p:cNvSpPr>
            <p:nvPr/>
          </p:nvSpPr>
          <p:spPr bwMode="auto">
            <a:xfrm>
              <a:off x="536" y="2627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91" name="Freeform 367"/>
            <p:cNvSpPr>
              <a:spLocks/>
            </p:cNvSpPr>
            <p:nvPr/>
          </p:nvSpPr>
          <p:spPr bwMode="auto">
            <a:xfrm>
              <a:off x="536" y="2626"/>
              <a:ext cx="187" cy="8"/>
            </a:xfrm>
            <a:custGeom>
              <a:avLst/>
              <a:gdLst>
                <a:gd name="T0" fmla="*/ 187 w 187"/>
                <a:gd name="T1" fmla="*/ 8 h 8"/>
                <a:gd name="T2" fmla="*/ 0 w 187"/>
                <a:gd name="T3" fmla="*/ 1 h 8"/>
                <a:gd name="T4" fmla="*/ 0 w 187"/>
                <a:gd name="T5" fmla="*/ 0 h 8"/>
                <a:gd name="T6" fmla="*/ 187 w 187"/>
                <a:gd name="T7" fmla="*/ 7 h 8"/>
                <a:gd name="T8" fmla="*/ 187 w 187"/>
                <a:gd name="T9" fmla="*/ 8 h 8"/>
                <a:gd name="T10" fmla="*/ 187 w 18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3F3F3F"/>
            </a:solidFill>
            <a:ln w="0">
              <a:solidFill>
                <a:srgbClr val="3F3F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92" name="Freeform 368"/>
            <p:cNvSpPr>
              <a:spLocks/>
            </p:cNvSpPr>
            <p:nvPr/>
          </p:nvSpPr>
          <p:spPr bwMode="auto">
            <a:xfrm>
              <a:off x="536" y="2623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3E3E3E"/>
            </a:solidFill>
            <a:ln w="0">
              <a:solidFill>
                <a:srgbClr val="3E3E3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93" name="Freeform 369"/>
            <p:cNvSpPr>
              <a:spLocks/>
            </p:cNvSpPr>
            <p:nvPr/>
          </p:nvSpPr>
          <p:spPr bwMode="auto">
            <a:xfrm>
              <a:off x="536" y="2621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3D3D3D"/>
            </a:solidFill>
            <a:ln w="0">
              <a:solidFill>
                <a:srgbClr val="3D3D3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94" name="Freeform 370"/>
            <p:cNvSpPr>
              <a:spLocks/>
            </p:cNvSpPr>
            <p:nvPr/>
          </p:nvSpPr>
          <p:spPr bwMode="auto">
            <a:xfrm>
              <a:off x="536" y="2620"/>
              <a:ext cx="187" cy="8"/>
            </a:xfrm>
            <a:custGeom>
              <a:avLst/>
              <a:gdLst>
                <a:gd name="T0" fmla="*/ 187 w 187"/>
                <a:gd name="T1" fmla="*/ 8 h 8"/>
                <a:gd name="T2" fmla="*/ 0 w 187"/>
                <a:gd name="T3" fmla="*/ 1 h 8"/>
                <a:gd name="T4" fmla="*/ 0 w 187"/>
                <a:gd name="T5" fmla="*/ 0 h 8"/>
                <a:gd name="T6" fmla="*/ 187 w 187"/>
                <a:gd name="T7" fmla="*/ 7 h 8"/>
                <a:gd name="T8" fmla="*/ 187 w 187"/>
                <a:gd name="T9" fmla="*/ 8 h 8"/>
                <a:gd name="T10" fmla="*/ 187 w 18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3C3C3C"/>
            </a:solidFill>
            <a:ln w="0">
              <a:solidFill>
                <a:srgbClr val="3C3C3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95" name="Freeform 371"/>
            <p:cNvSpPr>
              <a:spLocks/>
            </p:cNvSpPr>
            <p:nvPr/>
          </p:nvSpPr>
          <p:spPr bwMode="auto">
            <a:xfrm>
              <a:off x="536" y="2617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3B3B3B"/>
            </a:solidFill>
            <a:ln w="0">
              <a:solidFill>
                <a:srgbClr val="3B3B3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96" name="Freeform 372"/>
            <p:cNvSpPr>
              <a:spLocks/>
            </p:cNvSpPr>
            <p:nvPr/>
          </p:nvSpPr>
          <p:spPr bwMode="auto">
            <a:xfrm>
              <a:off x="536" y="2615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3A3A3A"/>
            </a:solidFill>
            <a:ln w="0">
              <a:solidFill>
                <a:srgbClr val="3A3A3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97" name="Freeform 373"/>
            <p:cNvSpPr>
              <a:spLocks/>
            </p:cNvSpPr>
            <p:nvPr/>
          </p:nvSpPr>
          <p:spPr bwMode="auto">
            <a:xfrm>
              <a:off x="536" y="2614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393939"/>
            </a:solidFill>
            <a:ln w="0">
              <a:solidFill>
                <a:srgbClr val="39393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98" name="Freeform 374"/>
            <p:cNvSpPr>
              <a:spLocks/>
            </p:cNvSpPr>
            <p:nvPr/>
          </p:nvSpPr>
          <p:spPr bwMode="auto">
            <a:xfrm>
              <a:off x="536" y="2611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383838"/>
            </a:solidFill>
            <a:ln w="0">
              <a:solidFill>
                <a:srgbClr val="38383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99" name="Freeform 375"/>
            <p:cNvSpPr>
              <a:spLocks/>
            </p:cNvSpPr>
            <p:nvPr/>
          </p:nvSpPr>
          <p:spPr bwMode="auto">
            <a:xfrm>
              <a:off x="536" y="2609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373737"/>
            </a:solidFill>
            <a:ln w="0">
              <a:solidFill>
                <a:srgbClr val="37373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00" name="Freeform 376"/>
            <p:cNvSpPr>
              <a:spLocks/>
            </p:cNvSpPr>
            <p:nvPr/>
          </p:nvSpPr>
          <p:spPr bwMode="auto">
            <a:xfrm>
              <a:off x="536" y="2608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3636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01" name="Freeform 377"/>
            <p:cNvSpPr>
              <a:spLocks/>
            </p:cNvSpPr>
            <p:nvPr/>
          </p:nvSpPr>
          <p:spPr bwMode="auto">
            <a:xfrm>
              <a:off x="536" y="2605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353535"/>
            </a:solidFill>
            <a:ln w="0">
              <a:solidFill>
                <a:srgbClr val="3535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02" name="Freeform 378"/>
            <p:cNvSpPr>
              <a:spLocks/>
            </p:cNvSpPr>
            <p:nvPr/>
          </p:nvSpPr>
          <p:spPr bwMode="auto">
            <a:xfrm>
              <a:off x="536" y="2604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343434"/>
            </a:solidFill>
            <a:ln w="0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03" name="Freeform 379"/>
            <p:cNvSpPr>
              <a:spLocks/>
            </p:cNvSpPr>
            <p:nvPr/>
          </p:nvSpPr>
          <p:spPr bwMode="auto">
            <a:xfrm>
              <a:off x="536" y="2602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04" name="Freeform 380"/>
            <p:cNvSpPr>
              <a:spLocks/>
            </p:cNvSpPr>
            <p:nvPr/>
          </p:nvSpPr>
          <p:spPr bwMode="auto">
            <a:xfrm>
              <a:off x="536" y="2599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323232"/>
            </a:solidFill>
            <a:ln w="0">
              <a:solidFill>
                <a:srgbClr val="32323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05" name="Freeform 381"/>
            <p:cNvSpPr>
              <a:spLocks/>
            </p:cNvSpPr>
            <p:nvPr/>
          </p:nvSpPr>
          <p:spPr bwMode="auto">
            <a:xfrm>
              <a:off x="536" y="2598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313131"/>
            </a:solidFill>
            <a:ln w="0">
              <a:solidFill>
                <a:srgbClr val="3131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06" name="Freeform 382"/>
            <p:cNvSpPr>
              <a:spLocks/>
            </p:cNvSpPr>
            <p:nvPr/>
          </p:nvSpPr>
          <p:spPr bwMode="auto">
            <a:xfrm>
              <a:off x="536" y="2596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303030"/>
            </a:solidFill>
            <a:ln w="0">
              <a:solidFill>
                <a:srgbClr val="3030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07" name="Freeform 383"/>
            <p:cNvSpPr>
              <a:spLocks/>
            </p:cNvSpPr>
            <p:nvPr/>
          </p:nvSpPr>
          <p:spPr bwMode="auto">
            <a:xfrm>
              <a:off x="536" y="2593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2F2F2F"/>
            </a:solidFill>
            <a:ln w="0">
              <a:solidFill>
                <a:srgbClr val="2F2F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08" name="Freeform 384"/>
            <p:cNvSpPr>
              <a:spLocks/>
            </p:cNvSpPr>
            <p:nvPr/>
          </p:nvSpPr>
          <p:spPr bwMode="auto">
            <a:xfrm>
              <a:off x="536" y="2592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2E2E2E"/>
            </a:solidFill>
            <a:ln w="0">
              <a:solidFill>
                <a:srgbClr val="2E2E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09" name="Freeform 385"/>
            <p:cNvSpPr>
              <a:spLocks/>
            </p:cNvSpPr>
            <p:nvPr/>
          </p:nvSpPr>
          <p:spPr bwMode="auto">
            <a:xfrm>
              <a:off x="536" y="2590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2D2D2D"/>
            </a:solidFill>
            <a:ln w="0">
              <a:solidFill>
                <a:srgbClr val="2D2D2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10" name="Freeform 386"/>
            <p:cNvSpPr>
              <a:spLocks/>
            </p:cNvSpPr>
            <p:nvPr/>
          </p:nvSpPr>
          <p:spPr bwMode="auto">
            <a:xfrm>
              <a:off x="536" y="2587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2C2C2C"/>
            </a:solidFill>
            <a:ln w="0">
              <a:solidFill>
                <a:srgbClr val="2C2C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11" name="Freeform 387"/>
            <p:cNvSpPr>
              <a:spLocks/>
            </p:cNvSpPr>
            <p:nvPr/>
          </p:nvSpPr>
          <p:spPr bwMode="auto">
            <a:xfrm>
              <a:off x="536" y="2586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2B2B2B"/>
            </a:solidFill>
            <a:ln w="0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12" name="Freeform 388"/>
            <p:cNvSpPr>
              <a:spLocks/>
            </p:cNvSpPr>
            <p:nvPr/>
          </p:nvSpPr>
          <p:spPr bwMode="auto">
            <a:xfrm>
              <a:off x="536" y="2584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2A2A2A"/>
            </a:solidFill>
            <a:ln w="0">
              <a:solidFill>
                <a:srgbClr val="2A2A2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13" name="Freeform 389"/>
            <p:cNvSpPr>
              <a:spLocks/>
            </p:cNvSpPr>
            <p:nvPr/>
          </p:nvSpPr>
          <p:spPr bwMode="auto">
            <a:xfrm>
              <a:off x="536" y="2582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292929"/>
            </a:solidFill>
            <a:ln w="0">
              <a:solidFill>
                <a:srgbClr val="2929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14" name="Freeform 390"/>
            <p:cNvSpPr>
              <a:spLocks/>
            </p:cNvSpPr>
            <p:nvPr/>
          </p:nvSpPr>
          <p:spPr bwMode="auto">
            <a:xfrm>
              <a:off x="536" y="2580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282828"/>
            </a:solidFill>
            <a:ln w="0">
              <a:solidFill>
                <a:srgbClr val="28282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15" name="Freeform 391"/>
            <p:cNvSpPr>
              <a:spLocks/>
            </p:cNvSpPr>
            <p:nvPr/>
          </p:nvSpPr>
          <p:spPr bwMode="auto">
            <a:xfrm>
              <a:off x="536" y="2578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272727"/>
            </a:solidFill>
            <a:ln w="0">
              <a:solidFill>
                <a:srgbClr val="27272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16" name="Freeform 392"/>
            <p:cNvSpPr>
              <a:spLocks/>
            </p:cNvSpPr>
            <p:nvPr/>
          </p:nvSpPr>
          <p:spPr bwMode="auto">
            <a:xfrm>
              <a:off x="536" y="2576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262626"/>
            </a:solidFill>
            <a:ln w="0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17" name="Freeform 393"/>
            <p:cNvSpPr>
              <a:spLocks/>
            </p:cNvSpPr>
            <p:nvPr/>
          </p:nvSpPr>
          <p:spPr bwMode="auto">
            <a:xfrm>
              <a:off x="536" y="2574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252525"/>
            </a:solidFill>
            <a:ln w="0">
              <a:solidFill>
                <a:srgbClr val="25252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18" name="Freeform 394"/>
            <p:cNvSpPr>
              <a:spLocks/>
            </p:cNvSpPr>
            <p:nvPr/>
          </p:nvSpPr>
          <p:spPr bwMode="auto">
            <a:xfrm>
              <a:off x="536" y="2572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242424"/>
            </a:solidFill>
            <a:ln w="0">
              <a:solidFill>
                <a:srgbClr val="2424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19" name="Freeform 395"/>
            <p:cNvSpPr>
              <a:spLocks/>
            </p:cNvSpPr>
            <p:nvPr/>
          </p:nvSpPr>
          <p:spPr bwMode="auto">
            <a:xfrm>
              <a:off x="536" y="2570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232323"/>
            </a:solidFill>
            <a:ln w="0">
              <a:solidFill>
                <a:srgbClr val="2323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20" name="Freeform 396"/>
            <p:cNvSpPr>
              <a:spLocks/>
            </p:cNvSpPr>
            <p:nvPr/>
          </p:nvSpPr>
          <p:spPr bwMode="auto">
            <a:xfrm>
              <a:off x="536" y="2568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222222"/>
            </a:solidFill>
            <a:ln w="0">
              <a:solidFill>
                <a:srgbClr val="22222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21" name="Freeform 397"/>
            <p:cNvSpPr>
              <a:spLocks/>
            </p:cNvSpPr>
            <p:nvPr/>
          </p:nvSpPr>
          <p:spPr bwMode="auto">
            <a:xfrm>
              <a:off x="536" y="2567"/>
              <a:ext cx="187" cy="8"/>
            </a:xfrm>
            <a:custGeom>
              <a:avLst/>
              <a:gdLst>
                <a:gd name="T0" fmla="*/ 187 w 187"/>
                <a:gd name="T1" fmla="*/ 8 h 8"/>
                <a:gd name="T2" fmla="*/ 0 w 187"/>
                <a:gd name="T3" fmla="*/ 1 h 8"/>
                <a:gd name="T4" fmla="*/ 0 w 187"/>
                <a:gd name="T5" fmla="*/ 0 h 8"/>
                <a:gd name="T6" fmla="*/ 187 w 187"/>
                <a:gd name="T7" fmla="*/ 7 h 8"/>
                <a:gd name="T8" fmla="*/ 187 w 187"/>
                <a:gd name="T9" fmla="*/ 8 h 8"/>
                <a:gd name="T10" fmla="*/ 187 w 18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212121"/>
            </a:solidFill>
            <a:ln w="0">
              <a:solidFill>
                <a:srgbClr val="2121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22" name="Freeform 398"/>
            <p:cNvSpPr>
              <a:spLocks/>
            </p:cNvSpPr>
            <p:nvPr/>
          </p:nvSpPr>
          <p:spPr bwMode="auto">
            <a:xfrm>
              <a:off x="536" y="2564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202020"/>
            </a:solidFill>
            <a:ln w="0">
              <a:solidFill>
                <a:srgbClr val="2020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23" name="Freeform 399"/>
            <p:cNvSpPr>
              <a:spLocks/>
            </p:cNvSpPr>
            <p:nvPr/>
          </p:nvSpPr>
          <p:spPr bwMode="auto">
            <a:xfrm>
              <a:off x="536" y="2562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1F1F1F"/>
            </a:solidFill>
            <a:ln w="0">
              <a:solidFill>
                <a:srgbClr val="1F1F1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24" name="Freeform 400"/>
            <p:cNvSpPr>
              <a:spLocks/>
            </p:cNvSpPr>
            <p:nvPr/>
          </p:nvSpPr>
          <p:spPr bwMode="auto">
            <a:xfrm>
              <a:off x="536" y="2561"/>
              <a:ext cx="187" cy="8"/>
            </a:xfrm>
            <a:custGeom>
              <a:avLst/>
              <a:gdLst>
                <a:gd name="T0" fmla="*/ 187 w 187"/>
                <a:gd name="T1" fmla="*/ 8 h 8"/>
                <a:gd name="T2" fmla="*/ 0 w 187"/>
                <a:gd name="T3" fmla="*/ 1 h 8"/>
                <a:gd name="T4" fmla="*/ 0 w 187"/>
                <a:gd name="T5" fmla="*/ 0 h 8"/>
                <a:gd name="T6" fmla="*/ 187 w 187"/>
                <a:gd name="T7" fmla="*/ 7 h 8"/>
                <a:gd name="T8" fmla="*/ 187 w 187"/>
                <a:gd name="T9" fmla="*/ 8 h 8"/>
                <a:gd name="T10" fmla="*/ 187 w 18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1E1E1E"/>
            </a:solidFill>
            <a:ln w="0">
              <a:solidFill>
                <a:srgbClr val="1E1E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25" name="Freeform 401"/>
            <p:cNvSpPr>
              <a:spLocks/>
            </p:cNvSpPr>
            <p:nvPr/>
          </p:nvSpPr>
          <p:spPr bwMode="auto">
            <a:xfrm>
              <a:off x="536" y="2558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1D1D1D"/>
            </a:solidFill>
            <a:ln w="0">
              <a:solidFill>
                <a:srgbClr val="1D1D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26" name="Freeform 402"/>
            <p:cNvSpPr>
              <a:spLocks/>
            </p:cNvSpPr>
            <p:nvPr/>
          </p:nvSpPr>
          <p:spPr bwMode="auto">
            <a:xfrm>
              <a:off x="536" y="2556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1C1C1C"/>
            </a:solidFill>
            <a:ln w="0">
              <a:solidFill>
                <a:srgbClr val="1C1C1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27" name="Freeform 403"/>
            <p:cNvSpPr>
              <a:spLocks/>
            </p:cNvSpPr>
            <p:nvPr/>
          </p:nvSpPr>
          <p:spPr bwMode="auto">
            <a:xfrm>
              <a:off x="536" y="2555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1B1B1B"/>
            </a:solidFill>
            <a:ln w="0">
              <a:solidFill>
                <a:srgbClr val="1B1B1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28" name="Freeform 404"/>
            <p:cNvSpPr>
              <a:spLocks/>
            </p:cNvSpPr>
            <p:nvPr/>
          </p:nvSpPr>
          <p:spPr bwMode="auto">
            <a:xfrm>
              <a:off x="536" y="2552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1A1A1A"/>
            </a:solidFill>
            <a:ln w="0">
              <a:solidFill>
                <a:srgbClr val="1A1A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29" name="Freeform 405"/>
            <p:cNvSpPr>
              <a:spLocks/>
            </p:cNvSpPr>
            <p:nvPr/>
          </p:nvSpPr>
          <p:spPr bwMode="auto">
            <a:xfrm>
              <a:off x="536" y="2550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191919"/>
            </a:solidFill>
            <a:ln w="0">
              <a:solidFill>
                <a:srgbClr val="19191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30" name="Freeform 406"/>
            <p:cNvSpPr>
              <a:spLocks/>
            </p:cNvSpPr>
            <p:nvPr/>
          </p:nvSpPr>
          <p:spPr bwMode="auto">
            <a:xfrm>
              <a:off x="536" y="2549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181818"/>
            </a:solidFill>
            <a:ln w="0">
              <a:solidFill>
                <a:srgbClr val="18181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31" name="Freeform 407"/>
            <p:cNvSpPr>
              <a:spLocks/>
            </p:cNvSpPr>
            <p:nvPr/>
          </p:nvSpPr>
          <p:spPr bwMode="auto">
            <a:xfrm>
              <a:off x="536" y="2546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171717"/>
            </a:solidFill>
            <a:ln w="0">
              <a:solidFill>
                <a:srgbClr val="1717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32" name="Freeform 408"/>
            <p:cNvSpPr>
              <a:spLocks/>
            </p:cNvSpPr>
            <p:nvPr/>
          </p:nvSpPr>
          <p:spPr bwMode="auto">
            <a:xfrm>
              <a:off x="536" y="2545"/>
              <a:ext cx="187" cy="8"/>
            </a:xfrm>
            <a:custGeom>
              <a:avLst/>
              <a:gdLst>
                <a:gd name="T0" fmla="*/ 187 w 187"/>
                <a:gd name="T1" fmla="*/ 8 h 8"/>
                <a:gd name="T2" fmla="*/ 0 w 187"/>
                <a:gd name="T3" fmla="*/ 1 h 8"/>
                <a:gd name="T4" fmla="*/ 0 w 187"/>
                <a:gd name="T5" fmla="*/ 0 h 8"/>
                <a:gd name="T6" fmla="*/ 187 w 187"/>
                <a:gd name="T7" fmla="*/ 7 h 8"/>
                <a:gd name="T8" fmla="*/ 187 w 187"/>
                <a:gd name="T9" fmla="*/ 8 h 8"/>
                <a:gd name="T10" fmla="*/ 187 w 18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161616"/>
            </a:solidFill>
            <a:ln w="0">
              <a:solidFill>
                <a:srgbClr val="1616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33" name="Freeform 409"/>
            <p:cNvSpPr>
              <a:spLocks/>
            </p:cNvSpPr>
            <p:nvPr/>
          </p:nvSpPr>
          <p:spPr bwMode="auto">
            <a:xfrm>
              <a:off x="536" y="2543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151515"/>
            </a:solidFill>
            <a:ln w="0">
              <a:solidFill>
                <a:srgbClr val="1515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34" name="Freeform 410"/>
            <p:cNvSpPr>
              <a:spLocks/>
            </p:cNvSpPr>
            <p:nvPr/>
          </p:nvSpPr>
          <p:spPr bwMode="auto">
            <a:xfrm>
              <a:off x="536" y="2540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141414"/>
            </a:solidFill>
            <a:ln w="0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35" name="Freeform 411"/>
            <p:cNvSpPr>
              <a:spLocks/>
            </p:cNvSpPr>
            <p:nvPr/>
          </p:nvSpPr>
          <p:spPr bwMode="auto">
            <a:xfrm>
              <a:off x="536" y="2539"/>
              <a:ext cx="187" cy="8"/>
            </a:xfrm>
            <a:custGeom>
              <a:avLst/>
              <a:gdLst>
                <a:gd name="T0" fmla="*/ 187 w 187"/>
                <a:gd name="T1" fmla="*/ 8 h 8"/>
                <a:gd name="T2" fmla="*/ 0 w 187"/>
                <a:gd name="T3" fmla="*/ 1 h 8"/>
                <a:gd name="T4" fmla="*/ 0 w 187"/>
                <a:gd name="T5" fmla="*/ 0 h 8"/>
                <a:gd name="T6" fmla="*/ 187 w 187"/>
                <a:gd name="T7" fmla="*/ 7 h 8"/>
                <a:gd name="T8" fmla="*/ 187 w 187"/>
                <a:gd name="T9" fmla="*/ 8 h 8"/>
                <a:gd name="T10" fmla="*/ 187 w 187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8"/>
                <a:gd name="T20" fmla="*/ 187 w 18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8">
                  <a:moveTo>
                    <a:pt x="187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131313"/>
            </a:solidFill>
            <a:ln w="0">
              <a:solidFill>
                <a:srgbClr val="13131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36" name="Freeform 412"/>
            <p:cNvSpPr>
              <a:spLocks/>
            </p:cNvSpPr>
            <p:nvPr/>
          </p:nvSpPr>
          <p:spPr bwMode="auto">
            <a:xfrm>
              <a:off x="536" y="2537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121212"/>
            </a:solidFill>
            <a:ln w="0">
              <a:solidFill>
                <a:srgbClr val="12121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37" name="Freeform 413"/>
            <p:cNvSpPr>
              <a:spLocks/>
            </p:cNvSpPr>
            <p:nvPr/>
          </p:nvSpPr>
          <p:spPr bwMode="auto">
            <a:xfrm>
              <a:off x="536" y="2534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111111"/>
            </a:solidFill>
            <a:ln w="0">
              <a:solidFill>
                <a:srgbClr val="11111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38" name="Freeform 414"/>
            <p:cNvSpPr>
              <a:spLocks/>
            </p:cNvSpPr>
            <p:nvPr/>
          </p:nvSpPr>
          <p:spPr bwMode="auto">
            <a:xfrm>
              <a:off x="536" y="2533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101010"/>
            </a:solidFill>
            <a:ln w="0">
              <a:solidFill>
                <a:srgbClr val="1010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39" name="Freeform 415"/>
            <p:cNvSpPr>
              <a:spLocks/>
            </p:cNvSpPr>
            <p:nvPr/>
          </p:nvSpPr>
          <p:spPr bwMode="auto">
            <a:xfrm>
              <a:off x="536" y="2531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0F0F0F"/>
            </a:solidFill>
            <a:ln w="0">
              <a:solidFill>
                <a:srgbClr val="0F0F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40" name="Freeform 416"/>
            <p:cNvSpPr>
              <a:spLocks/>
            </p:cNvSpPr>
            <p:nvPr/>
          </p:nvSpPr>
          <p:spPr bwMode="auto">
            <a:xfrm>
              <a:off x="536" y="2528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0E0E0E"/>
            </a:solidFill>
            <a:ln w="0">
              <a:solidFill>
                <a:srgbClr val="0E0E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41" name="Freeform 417"/>
            <p:cNvSpPr>
              <a:spLocks/>
            </p:cNvSpPr>
            <p:nvPr/>
          </p:nvSpPr>
          <p:spPr bwMode="auto">
            <a:xfrm>
              <a:off x="536" y="2527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42" name="Freeform 418"/>
            <p:cNvSpPr>
              <a:spLocks/>
            </p:cNvSpPr>
            <p:nvPr/>
          </p:nvSpPr>
          <p:spPr bwMode="auto">
            <a:xfrm>
              <a:off x="536" y="2525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0C0C0C"/>
            </a:solidFill>
            <a:ln w="0">
              <a:solidFill>
                <a:srgbClr val="0C0C0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43" name="Freeform 419"/>
            <p:cNvSpPr>
              <a:spLocks/>
            </p:cNvSpPr>
            <p:nvPr/>
          </p:nvSpPr>
          <p:spPr bwMode="auto">
            <a:xfrm>
              <a:off x="536" y="2523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0B0B0B"/>
            </a:solidFill>
            <a:ln w="0">
              <a:solidFill>
                <a:srgbClr val="0B0B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44" name="Freeform 420"/>
            <p:cNvSpPr>
              <a:spLocks/>
            </p:cNvSpPr>
            <p:nvPr/>
          </p:nvSpPr>
          <p:spPr bwMode="auto">
            <a:xfrm>
              <a:off x="536" y="2521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0A0A0A"/>
            </a:solidFill>
            <a:ln w="0">
              <a:solidFill>
                <a:srgbClr val="0A0A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45" name="Freeform 421"/>
            <p:cNvSpPr>
              <a:spLocks/>
            </p:cNvSpPr>
            <p:nvPr/>
          </p:nvSpPr>
          <p:spPr bwMode="auto">
            <a:xfrm>
              <a:off x="536" y="2518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8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090909"/>
            </a:solidFill>
            <a:ln w="0">
              <a:solidFill>
                <a:srgbClr val="0909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46" name="Freeform 422"/>
            <p:cNvSpPr>
              <a:spLocks/>
            </p:cNvSpPr>
            <p:nvPr/>
          </p:nvSpPr>
          <p:spPr bwMode="auto">
            <a:xfrm>
              <a:off x="536" y="2517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1 h 9"/>
                <a:gd name="T4" fmla="*/ 0 w 187"/>
                <a:gd name="T5" fmla="*/ 0 h 9"/>
                <a:gd name="T6" fmla="*/ 187 w 187"/>
                <a:gd name="T7" fmla="*/ 8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8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080808"/>
            </a:solidFill>
            <a:ln w="0">
              <a:solidFill>
                <a:srgbClr val="08080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47" name="Freeform 423"/>
            <p:cNvSpPr>
              <a:spLocks/>
            </p:cNvSpPr>
            <p:nvPr/>
          </p:nvSpPr>
          <p:spPr bwMode="auto">
            <a:xfrm>
              <a:off x="536" y="2515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2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070707"/>
            </a:solidFill>
            <a:ln w="0">
              <a:solidFill>
                <a:srgbClr val="07070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48" name="Freeform 424"/>
            <p:cNvSpPr>
              <a:spLocks/>
            </p:cNvSpPr>
            <p:nvPr/>
          </p:nvSpPr>
          <p:spPr bwMode="auto">
            <a:xfrm>
              <a:off x="536" y="2512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3 h 10"/>
                <a:gd name="T4" fmla="*/ 0 w 187"/>
                <a:gd name="T5" fmla="*/ 0 h 10"/>
                <a:gd name="T6" fmla="*/ 187 w 187"/>
                <a:gd name="T7" fmla="*/ 9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7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060606"/>
            </a:solidFill>
            <a:ln w="0">
              <a:solidFill>
                <a:srgbClr val="0606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49" name="Freeform 425"/>
            <p:cNvSpPr>
              <a:spLocks/>
            </p:cNvSpPr>
            <p:nvPr/>
          </p:nvSpPr>
          <p:spPr bwMode="auto">
            <a:xfrm>
              <a:off x="536" y="2511"/>
              <a:ext cx="187" cy="10"/>
            </a:xfrm>
            <a:custGeom>
              <a:avLst/>
              <a:gdLst>
                <a:gd name="T0" fmla="*/ 187 w 187"/>
                <a:gd name="T1" fmla="*/ 10 h 10"/>
                <a:gd name="T2" fmla="*/ 0 w 187"/>
                <a:gd name="T3" fmla="*/ 1 h 10"/>
                <a:gd name="T4" fmla="*/ 0 w 187"/>
                <a:gd name="T5" fmla="*/ 0 h 10"/>
                <a:gd name="T6" fmla="*/ 187 w 187"/>
                <a:gd name="T7" fmla="*/ 7 h 10"/>
                <a:gd name="T8" fmla="*/ 187 w 187"/>
                <a:gd name="T9" fmla="*/ 10 h 10"/>
                <a:gd name="T10" fmla="*/ 187 w 187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10"/>
                <a:gd name="T20" fmla="*/ 187 w 18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10">
                  <a:moveTo>
                    <a:pt x="187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050505"/>
            </a:solidFill>
            <a:ln w="0">
              <a:solidFill>
                <a:srgbClr val="05050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50" name="Freeform 426"/>
            <p:cNvSpPr>
              <a:spLocks/>
            </p:cNvSpPr>
            <p:nvPr/>
          </p:nvSpPr>
          <p:spPr bwMode="auto">
            <a:xfrm>
              <a:off x="536" y="2509"/>
              <a:ext cx="187" cy="9"/>
            </a:xfrm>
            <a:custGeom>
              <a:avLst/>
              <a:gdLst>
                <a:gd name="T0" fmla="*/ 187 w 187"/>
                <a:gd name="T1" fmla="*/ 9 h 9"/>
                <a:gd name="T2" fmla="*/ 0 w 187"/>
                <a:gd name="T3" fmla="*/ 2 h 9"/>
                <a:gd name="T4" fmla="*/ 0 w 187"/>
                <a:gd name="T5" fmla="*/ 0 h 9"/>
                <a:gd name="T6" fmla="*/ 187 w 187"/>
                <a:gd name="T7" fmla="*/ 7 h 9"/>
                <a:gd name="T8" fmla="*/ 187 w 187"/>
                <a:gd name="T9" fmla="*/ 9 h 9"/>
                <a:gd name="T10" fmla="*/ 187 w 187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9"/>
                <a:gd name="T20" fmla="*/ 187 w 18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9">
                  <a:moveTo>
                    <a:pt x="187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7" y="7"/>
                  </a:lnTo>
                  <a:lnTo>
                    <a:pt x="187" y="9"/>
                  </a:lnTo>
                  <a:close/>
                </a:path>
              </a:pathLst>
            </a:custGeom>
            <a:solidFill>
              <a:srgbClr val="040404"/>
            </a:solidFill>
            <a:ln w="0">
              <a:solidFill>
                <a:srgbClr val="04040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51" name="Freeform 427"/>
            <p:cNvSpPr>
              <a:spLocks/>
            </p:cNvSpPr>
            <p:nvPr/>
          </p:nvSpPr>
          <p:spPr bwMode="auto">
            <a:xfrm>
              <a:off x="536" y="2509"/>
              <a:ext cx="187" cy="7"/>
            </a:xfrm>
            <a:custGeom>
              <a:avLst/>
              <a:gdLst>
                <a:gd name="T0" fmla="*/ 187 w 187"/>
                <a:gd name="T1" fmla="*/ 7 h 7"/>
                <a:gd name="T2" fmla="*/ 0 w 187"/>
                <a:gd name="T3" fmla="*/ 0 h 7"/>
                <a:gd name="T4" fmla="*/ 0 w 187"/>
                <a:gd name="T5" fmla="*/ 0 h 7"/>
                <a:gd name="T6" fmla="*/ 38 w 187"/>
                <a:gd name="T7" fmla="*/ 0 h 7"/>
                <a:gd name="T8" fmla="*/ 187 w 187"/>
                <a:gd name="T9" fmla="*/ 6 h 7"/>
                <a:gd name="T10" fmla="*/ 187 w 187"/>
                <a:gd name="T11" fmla="*/ 7 h 7"/>
                <a:gd name="T12" fmla="*/ 187 w 187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7"/>
                <a:gd name="T23" fmla="*/ 187 w 18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7">
                  <a:moveTo>
                    <a:pt x="187" y="7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187" y="6"/>
                  </a:lnTo>
                  <a:lnTo>
                    <a:pt x="187" y="7"/>
                  </a:lnTo>
                  <a:close/>
                </a:path>
              </a:pathLst>
            </a:custGeom>
            <a:solidFill>
              <a:srgbClr val="030303"/>
            </a:solidFill>
            <a:ln w="0">
              <a:solidFill>
                <a:srgbClr val="0303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52" name="Freeform 428"/>
            <p:cNvSpPr>
              <a:spLocks/>
            </p:cNvSpPr>
            <p:nvPr/>
          </p:nvSpPr>
          <p:spPr bwMode="auto">
            <a:xfrm>
              <a:off x="574" y="2509"/>
              <a:ext cx="149" cy="6"/>
            </a:xfrm>
            <a:custGeom>
              <a:avLst/>
              <a:gdLst>
                <a:gd name="T0" fmla="*/ 149 w 149"/>
                <a:gd name="T1" fmla="*/ 6 h 6"/>
                <a:gd name="T2" fmla="*/ 0 w 149"/>
                <a:gd name="T3" fmla="*/ 0 h 6"/>
                <a:gd name="T4" fmla="*/ 50 w 149"/>
                <a:gd name="T5" fmla="*/ 0 h 6"/>
                <a:gd name="T6" fmla="*/ 149 w 149"/>
                <a:gd name="T7" fmla="*/ 3 h 6"/>
                <a:gd name="T8" fmla="*/ 149 w 149"/>
                <a:gd name="T9" fmla="*/ 6 h 6"/>
                <a:gd name="T10" fmla="*/ 149 w 149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6"/>
                <a:gd name="T20" fmla="*/ 149 w 14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6">
                  <a:moveTo>
                    <a:pt x="149" y="6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149" y="3"/>
                  </a:lnTo>
                  <a:lnTo>
                    <a:pt x="149" y="6"/>
                  </a:lnTo>
                  <a:close/>
                </a:path>
              </a:pathLst>
            </a:custGeom>
            <a:solidFill>
              <a:srgbClr val="020202"/>
            </a:solidFill>
            <a:ln w="0">
              <a:solidFill>
                <a:srgbClr val="02020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53" name="Freeform 429"/>
            <p:cNvSpPr>
              <a:spLocks/>
            </p:cNvSpPr>
            <p:nvPr/>
          </p:nvSpPr>
          <p:spPr bwMode="auto">
            <a:xfrm>
              <a:off x="624" y="2509"/>
              <a:ext cx="99" cy="3"/>
            </a:xfrm>
            <a:custGeom>
              <a:avLst/>
              <a:gdLst>
                <a:gd name="T0" fmla="*/ 99 w 99"/>
                <a:gd name="T1" fmla="*/ 3 h 3"/>
                <a:gd name="T2" fmla="*/ 0 w 99"/>
                <a:gd name="T3" fmla="*/ 0 h 3"/>
                <a:gd name="T4" fmla="*/ 49 w 99"/>
                <a:gd name="T5" fmla="*/ 0 h 3"/>
                <a:gd name="T6" fmla="*/ 99 w 99"/>
                <a:gd name="T7" fmla="*/ 1 h 3"/>
                <a:gd name="T8" fmla="*/ 99 w 99"/>
                <a:gd name="T9" fmla="*/ 3 h 3"/>
                <a:gd name="T10" fmla="*/ 99 w 99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3"/>
                <a:gd name="T20" fmla="*/ 99 w 9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3">
                  <a:moveTo>
                    <a:pt x="99" y="3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99" y="1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54" name="Freeform 430"/>
            <p:cNvSpPr>
              <a:spLocks/>
            </p:cNvSpPr>
            <p:nvPr/>
          </p:nvSpPr>
          <p:spPr bwMode="auto">
            <a:xfrm>
              <a:off x="673" y="2509"/>
              <a:ext cx="50" cy="1"/>
            </a:xfrm>
            <a:custGeom>
              <a:avLst/>
              <a:gdLst>
                <a:gd name="T0" fmla="*/ 50 w 50"/>
                <a:gd name="T1" fmla="*/ 1 h 1"/>
                <a:gd name="T2" fmla="*/ 0 w 50"/>
                <a:gd name="T3" fmla="*/ 0 h 1"/>
                <a:gd name="T4" fmla="*/ 50 w 50"/>
                <a:gd name="T5" fmla="*/ 0 h 1"/>
                <a:gd name="T6" fmla="*/ 50 w 50"/>
                <a:gd name="T7" fmla="*/ 0 h 1"/>
                <a:gd name="T8" fmla="*/ 50 w 50"/>
                <a:gd name="T9" fmla="*/ 1 h 1"/>
                <a:gd name="T10" fmla="*/ 50 w 50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1"/>
                <a:gd name="T20" fmla="*/ 50 w 5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1">
                  <a:moveTo>
                    <a:pt x="50" y="1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55" name="Freeform 431"/>
            <p:cNvSpPr>
              <a:spLocks/>
            </p:cNvSpPr>
            <p:nvPr/>
          </p:nvSpPr>
          <p:spPr bwMode="auto">
            <a:xfrm>
              <a:off x="723" y="250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56" name="Rectangle 432"/>
            <p:cNvSpPr>
              <a:spLocks noChangeArrowheads="1"/>
            </p:cNvSpPr>
            <p:nvPr/>
          </p:nvSpPr>
          <p:spPr bwMode="auto">
            <a:xfrm>
              <a:off x="536" y="2509"/>
              <a:ext cx="187" cy="24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757" name="Freeform 433"/>
            <p:cNvSpPr>
              <a:spLocks/>
            </p:cNvSpPr>
            <p:nvPr/>
          </p:nvSpPr>
          <p:spPr bwMode="auto">
            <a:xfrm>
              <a:off x="536" y="275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58" name="Freeform 434"/>
            <p:cNvSpPr>
              <a:spLocks/>
            </p:cNvSpPr>
            <p:nvPr/>
          </p:nvSpPr>
          <p:spPr bwMode="auto">
            <a:xfrm>
              <a:off x="536" y="2753"/>
              <a:ext cx="96" cy="2"/>
            </a:xfrm>
            <a:custGeom>
              <a:avLst/>
              <a:gdLst>
                <a:gd name="T0" fmla="*/ 0 w 96"/>
                <a:gd name="T1" fmla="*/ 0 h 2"/>
                <a:gd name="T2" fmla="*/ 0 w 96"/>
                <a:gd name="T3" fmla="*/ 0 h 2"/>
                <a:gd name="T4" fmla="*/ 96 w 96"/>
                <a:gd name="T5" fmla="*/ 0 h 2"/>
                <a:gd name="T6" fmla="*/ 0 w 96"/>
                <a:gd name="T7" fmla="*/ 2 h 2"/>
                <a:gd name="T8" fmla="*/ 0 w 96"/>
                <a:gd name="T9" fmla="*/ 0 h 2"/>
                <a:gd name="T10" fmla="*/ 0 w 96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2"/>
                <a:gd name="T20" fmla="*/ 96 w 96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2">
                  <a:moveTo>
                    <a:pt x="0" y="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59" name="Freeform 435"/>
            <p:cNvSpPr>
              <a:spLocks/>
            </p:cNvSpPr>
            <p:nvPr/>
          </p:nvSpPr>
          <p:spPr bwMode="auto">
            <a:xfrm>
              <a:off x="536" y="2753"/>
              <a:ext cx="187" cy="4"/>
            </a:xfrm>
            <a:custGeom>
              <a:avLst/>
              <a:gdLst>
                <a:gd name="T0" fmla="*/ 0 w 187"/>
                <a:gd name="T1" fmla="*/ 2 h 4"/>
                <a:gd name="T2" fmla="*/ 96 w 187"/>
                <a:gd name="T3" fmla="*/ 0 h 4"/>
                <a:gd name="T4" fmla="*/ 187 w 187"/>
                <a:gd name="T5" fmla="*/ 0 h 4"/>
                <a:gd name="T6" fmla="*/ 187 w 187"/>
                <a:gd name="T7" fmla="*/ 0 h 4"/>
                <a:gd name="T8" fmla="*/ 187 w 187"/>
                <a:gd name="T9" fmla="*/ 0 h 4"/>
                <a:gd name="T10" fmla="*/ 0 w 187"/>
                <a:gd name="T11" fmla="*/ 4 h 4"/>
                <a:gd name="T12" fmla="*/ 0 w 187"/>
                <a:gd name="T13" fmla="*/ 2 h 4"/>
                <a:gd name="T14" fmla="*/ 0 w 187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7"/>
                <a:gd name="T25" fmla="*/ 0 h 4"/>
                <a:gd name="T26" fmla="*/ 187 w 18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7" h="4">
                  <a:moveTo>
                    <a:pt x="0" y="2"/>
                  </a:moveTo>
                  <a:lnTo>
                    <a:pt x="96" y="0"/>
                  </a:lnTo>
                  <a:lnTo>
                    <a:pt x="187" y="0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18181"/>
            </a:solidFill>
            <a:ln w="0">
              <a:solidFill>
                <a:srgbClr val="8181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0" name="Freeform 436"/>
            <p:cNvSpPr>
              <a:spLocks/>
            </p:cNvSpPr>
            <p:nvPr/>
          </p:nvSpPr>
          <p:spPr bwMode="auto">
            <a:xfrm>
              <a:off x="536" y="2753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28282"/>
            </a:solidFill>
            <a:ln w="0">
              <a:solidFill>
                <a:srgbClr val="82828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1" name="Freeform 437"/>
            <p:cNvSpPr>
              <a:spLocks/>
            </p:cNvSpPr>
            <p:nvPr/>
          </p:nvSpPr>
          <p:spPr bwMode="auto">
            <a:xfrm>
              <a:off x="536" y="2755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8383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2" name="Freeform 438"/>
            <p:cNvSpPr>
              <a:spLocks/>
            </p:cNvSpPr>
            <p:nvPr/>
          </p:nvSpPr>
          <p:spPr bwMode="auto">
            <a:xfrm>
              <a:off x="536" y="2757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2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48484"/>
            </a:solidFill>
            <a:ln w="0">
              <a:solidFill>
                <a:srgbClr val="84848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3" name="Freeform 439"/>
            <p:cNvSpPr>
              <a:spLocks/>
            </p:cNvSpPr>
            <p:nvPr/>
          </p:nvSpPr>
          <p:spPr bwMode="auto">
            <a:xfrm>
              <a:off x="536" y="2759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58585"/>
            </a:solidFill>
            <a:ln w="0">
              <a:solidFill>
                <a:srgbClr val="85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4" name="Freeform 440"/>
            <p:cNvSpPr>
              <a:spLocks/>
            </p:cNvSpPr>
            <p:nvPr/>
          </p:nvSpPr>
          <p:spPr bwMode="auto">
            <a:xfrm>
              <a:off x="536" y="2761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1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68686"/>
            </a:solidFill>
            <a:ln w="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5" name="Freeform 441"/>
            <p:cNvSpPr>
              <a:spLocks/>
            </p:cNvSpPr>
            <p:nvPr/>
          </p:nvSpPr>
          <p:spPr bwMode="auto">
            <a:xfrm>
              <a:off x="536" y="2762"/>
              <a:ext cx="187" cy="6"/>
            </a:xfrm>
            <a:custGeom>
              <a:avLst/>
              <a:gdLst>
                <a:gd name="T0" fmla="*/ 0 w 187"/>
                <a:gd name="T1" fmla="*/ 5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5 h 6"/>
                <a:gd name="T10" fmla="*/ 0 w 18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5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78787"/>
            </a:solidFill>
            <a:ln w="0">
              <a:solidFill>
                <a:srgbClr val="8787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6" name="Freeform 442"/>
            <p:cNvSpPr>
              <a:spLocks/>
            </p:cNvSpPr>
            <p:nvPr/>
          </p:nvSpPr>
          <p:spPr bwMode="auto">
            <a:xfrm>
              <a:off x="536" y="2765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88888"/>
            </a:solidFill>
            <a:ln w="0">
              <a:solidFill>
                <a:srgbClr val="88888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7" name="Freeform 443"/>
            <p:cNvSpPr>
              <a:spLocks/>
            </p:cNvSpPr>
            <p:nvPr/>
          </p:nvSpPr>
          <p:spPr bwMode="auto">
            <a:xfrm>
              <a:off x="536" y="2767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98989"/>
            </a:solidFill>
            <a:ln w="0">
              <a:solidFill>
                <a:srgbClr val="89898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8" name="Freeform 444"/>
            <p:cNvSpPr>
              <a:spLocks/>
            </p:cNvSpPr>
            <p:nvPr/>
          </p:nvSpPr>
          <p:spPr bwMode="auto">
            <a:xfrm>
              <a:off x="536" y="2768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A8A8A"/>
            </a:solidFill>
            <a:ln w="0">
              <a:solidFill>
                <a:srgbClr val="8A8A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9" name="Freeform 445"/>
            <p:cNvSpPr>
              <a:spLocks/>
            </p:cNvSpPr>
            <p:nvPr/>
          </p:nvSpPr>
          <p:spPr bwMode="auto">
            <a:xfrm>
              <a:off x="536" y="2771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B8B8B"/>
            </a:solidFill>
            <a:ln w="0">
              <a:solidFill>
                <a:srgbClr val="8B8B8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0" name="Freeform 446"/>
            <p:cNvSpPr>
              <a:spLocks/>
            </p:cNvSpPr>
            <p:nvPr/>
          </p:nvSpPr>
          <p:spPr bwMode="auto">
            <a:xfrm>
              <a:off x="536" y="2773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C8C8C"/>
            </a:solidFill>
            <a:ln w="0">
              <a:solidFill>
                <a:srgbClr val="8C8C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1" name="Freeform 447"/>
            <p:cNvSpPr>
              <a:spLocks/>
            </p:cNvSpPr>
            <p:nvPr/>
          </p:nvSpPr>
          <p:spPr bwMode="auto">
            <a:xfrm>
              <a:off x="536" y="2774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2" name="Freeform 448"/>
            <p:cNvSpPr>
              <a:spLocks/>
            </p:cNvSpPr>
            <p:nvPr/>
          </p:nvSpPr>
          <p:spPr bwMode="auto">
            <a:xfrm>
              <a:off x="536" y="2777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E8E8E"/>
            </a:solidFill>
            <a:ln w="0">
              <a:solidFill>
                <a:srgbClr val="8E8E8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3" name="Freeform 449"/>
            <p:cNvSpPr>
              <a:spLocks/>
            </p:cNvSpPr>
            <p:nvPr/>
          </p:nvSpPr>
          <p:spPr bwMode="auto">
            <a:xfrm>
              <a:off x="536" y="2778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F8F8F"/>
            </a:solidFill>
            <a:ln w="0">
              <a:solidFill>
                <a:srgbClr val="8F8F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4" name="Freeform 450"/>
            <p:cNvSpPr>
              <a:spLocks/>
            </p:cNvSpPr>
            <p:nvPr/>
          </p:nvSpPr>
          <p:spPr bwMode="auto">
            <a:xfrm>
              <a:off x="536" y="2780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rgbClr val="90909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5" name="Freeform 451"/>
            <p:cNvSpPr>
              <a:spLocks/>
            </p:cNvSpPr>
            <p:nvPr/>
          </p:nvSpPr>
          <p:spPr bwMode="auto">
            <a:xfrm>
              <a:off x="536" y="2783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9191"/>
            </a:solidFill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6" name="Freeform 452"/>
            <p:cNvSpPr>
              <a:spLocks/>
            </p:cNvSpPr>
            <p:nvPr/>
          </p:nvSpPr>
          <p:spPr bwMode="auto">
            <a:xfrm>
              <a:off x="536" y="2784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29292"/>
            </a:solidFill>
            <a:ln w="0">
              <a:solidFill>
                <a:srgbClr val="92929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7" name="Freeform 453"/>
            <p:cNvSpPr>
              <a:spLocks/>
            </p:cNvSpPr>
            <p:nvPr/>
          </p:nvSpPr>
          <p:spPr bwMode="auto">
            <a:xfrm>
              <a:off x="536" y="2786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39393"/>
            </a:solidFill>
            <a:ln w="0">
              <a:solidFill>
                <a:srgbClr val="93939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8" name="Freeform 454"/>
            <p:cNvSpPr>
              <a:spLocks/>
            </p:cNvSpPr>
            <p:nvPr/>
          </p:nvSpPr>
          <p:spPr bwMode="auto">
            <a:xfrm>
              <a:off x="536" y="2788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49494"/>
            </a:solidFill>
            <a:ln w="0">
              <a:solidFill>
                <a:srgbClr val="9494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9" name="Freeform 455"/>
            <p:cNvSpPr>
              <a:spLocks/>
            </p:cNvSpPr>
            <p:nvPr/>
          </p:nvSpPr>
          <p:spPr bwMode="auto">
            <a:xfrm>
              <a:off x="536" y="2790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59595"/>
            </a:solidFill>
            <a:ln w="0">
              <a:solidFill>
                <a:srgbClr val="95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80" name="Freeform 456"/>
            <p:cNvSpPr>
              <a:spLocks/>
            </p:cNvSpPr>
            <p:nvPr/>
          </p:nvSpPr>
          <p:spPr bwMode="auto">
            <a:xfrm>
              <a:off x="536" y="2792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2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81" name="Freeform 457"/>
            <p:cNvSpPr>
              <a:spLocks/>
            </p:cNvSpPr>
            <p:nvPr/>
          </p:nvSpPr>
          <p:spPr bwMode="auto">
            <a:xfrm>
              <a:off x="536" y="2794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79797"/>
            </a:solidFill>
            <a:ln w="0">
              <a:solidFill>
                <a:srgbClr val="97979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82" name="Freeform 458"/>
            <p:cNvSpPr>
              <a:spLocks/>
            </p:cNvSpPr>
            <p:nvPr/>
          </p:nvSpPr>
          <p:spPr bwMode="auto">
            <a:xfrm>
              <a:off x="536" y="2796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1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89898"/>
            </a:solidFill>
            <a:ln w="0">
              <a:solidFill>
                <a:srgbClr val="98989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83" name="Freeform 459"/>
            <p:cNvSpPr>
              <a:spLocks/>
            </p:cNvSpPr>
            <p:nvPr/>
          </p:nvSpPr>
          <p:spPr bwMode="auto">
            <a:xfrm>
              <a:off x="536" y="2797"/>
              <a:ext cx="187" cy="6"/>
            </a:xfrm>
            <a:custGeom>
              <a:avLst/>
              <a:gdLst>
                <a:gd name="T0" fmla="*/ 0 w 187"/>
                <a:gd name="T1" fmla="*/ 5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5 h 6"/>
                <a:gd name="T10" fmla="*/ 0 w 18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5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84" name="Freeform 460"/>
            <p:cNvSpPr>
              <a:spLocks/>
            </p:cNvSpPr>
            <p:nvPr/>
          </p:nvSpPr>
          <p:spPr bwMode="auto">
            <a:xfrm>
              <a:off x="536" y="2800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A9A9A"/>
            </a:solidFill>
            <a:ln w="0">
              <a:solidFill>
                <a:srgbClr val="9A9A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85" name="Freeform 461"/>
            <p:cNvSpPr>
              <a:spLocks/>
            </p:cNvSpPr>
            <p:nvPr/>
          </p:nvSpPr>
          <p:spPr bwMode="auto">
            <a:xfrm>
              <a:off x="536" y="2802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B9B9B"/>
            </a:solidFill>
            <a:ln w="0">
              <a:solidFill>
                <a:srgbClr val="9B9B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86" name="Freeform 462"/>
            <p:cNvSpPr>
              <a:spLocks/>
            </p:cNvSpPr>
            <p:nvPr/>
          </p:nvSpPr>
          <p:spPr bwMode="auto">
            <a:xfrm>
              <a:off x="536" y="2803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C9C9C"/>
            </a:solidFill>
            <a:ln w="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87" name="Freeform 463"/>
            <p:cNvSpPr>
              <a:spLocks/>
            </p:cNvSpPr>
            <p:nvPr/>
          </p:nvSpPr>
          <p:spPr bwMode="auto">
            <a:xfrm>
              <a:off x="536" y="2806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D9D9D"/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88" name="Freeform 464"/>
            <p:cNvSpPr>
              <a:spLocks/>
            </p:cNvSpPr>
            <p:nvPr/>
          </p:nvSpPr>
          <p:spPr bwMode="auto">
            <a:xfrm>
              <a:off x="536" y="2808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E9E9E"/>
            </a:solidFill>
            <a:ln w="0">
              <a:solidFill>
                <a:srgbClr val="9E9E9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89" name="Freeform 465"/>
            <p:cNvSpPr>
              <a:spLocks/>
            </p:cNvSpPr>
            <p:nvPr/>
          </p:nvSpPr>
          <p:spPr bwMode="auto">
            <a:xfrm>
              <a:off x="536" y="2809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9F9F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90" name="Freeform 466"/>
            <p:cNvSpPr>
              <a:spLocks/>
            </p:cNvSpPr>
            <p:nvPr/>
          </p:nvSpPr>
          <p:spPr bwMode="auto">
            <a:xfrm>
              <a:off x="536" y="2812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0A0A0"/>
            </a:solidFill>
            <a:ln w="0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91" name="Freeform 467"/>
            <p:cNvSpPr>
              <a:spLocks/>
            </p:cNvSpPr>
            <p:nvPr/>
          </p:nvSpPr>
          <p:spPr bwMode="auto">
            <a:xfrm>
              <a:off x="536" y="2813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A1A1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92" name="Freeform 468"/>
            <p:cNvSpPr>
              <a:spLocks/>
            </p:cNvSpPr>
            <p:nvPr/>
          </p:nvSpPr>
          <p:spPr bwMode="auto">
            <a:xfrm>
              <a:off x="536" y="2815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2A2A2"/>
            </a:solidFill>
            <a:ln w="0">
              <a:solidFill>
                <a:srgbClr val="A2A2A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93" name="Freeform 469"/>
            <p:cNvSpPr>
              <a:spLocks/>
            </p:cNvSpPr>
            <p:nvPr/>
          </p:nvSpPr>
          <p:spPr bwMode="auto">
            <a:xfrm>
              <a:off x="536" y="2818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A3A3"/>
            </a:solidFill>
            <a:ln w="0">
              <a:solidFill>
                <a:srgbClr val="A3A3A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94" name="Freeform 470"/>
            <p:cNvSpPr>
              <a:spLocks/>
            </p:cNvSpPr>
            <p:nvPr/>
          </p:nvSpPr>
          <p:spPr bwMode="auto">
            <a:xfrm>
              <a:off x="536" y="2819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A4A4"/>
            </a:solidFill>
            <a:ln w="0">
              <a:solidFill>
                <a:srgbClr val="A4A4A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95" name="Freeform 471"/>
            <p:cNvSpPr>
              <a:spLocks/>
            </p:cNvSpPr>
            <p:nvPr/>
          </p:nvSpPr>
          <p:spPr bwMode="auto">
            <a:xfrm>
              <a:off x="536" y="2821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5A5A5"/>
            </a:solidFill>
            <a:ln w="0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96" name="Freeform 472"/>
            <p:cNvSpPr>
              <a:spLocks/>
            </p:cNvSpPr>
            <p:nvPr/>
          </p:nvSpPr>
          <p:spPr bwMode="auto">
            <a:xfrm>
              <a:off x="536" y="2823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97" name="Freeform 473"/>
            <p:cNvSpPr>
              <a:spLocks/>
            </p:cNvSpPr>
            <p:nvPr/>
          </p:nvSpPr>
          <p:spPr bwMode="auto">
            <a:xfrm>
              <a:off x="536" y="2825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7A7A7"/>
            </a:solidFill>
            <a:ln w="0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98" name="Freeform 474"/>
            <p:cNvSpPr>
              <a:spLocks/>
            </p:cNvSpPr>
            <p:nvPr/>
          </p:nvSpPr>
          <p:spPr bwMode="auto">
            <a:xfrm>
              <a:off x="536" y="2827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2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8A8"/>
            </a:solidFill>
            <a:ln w="0">
              <a:solidFill>
                <a:srgbClr val="A8A8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99" name="Freeform 475"/>
            <p:cNvSpPr>
              <a:spLocks/>
            </p:cNvSpPr>
            <p:nvPr/>
          </p:nvSpPr>
          <p:spPr bwMode="auto">
            <a:xfrm>
              <a:off x="536" y="2829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9A9A9"/>
            </a:solidFill>
            <a:ln w="0">
              <a:solidFill>
                <a:srgbClr val="A9A9A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00" name="Freeform 476"/>
            <p:cNvSpPr>
              <a:spLocks/>
            </p:cNvSpPr>
            <p:nvPr/>
          </p:nvSpPr>
          <p:spPr bwMode="auto">
            <a:xfrm>
              <a:off x="536" y="2831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1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01" name="Freeform 477"/>
            <p:cNvSpPr>
              <a:spLocks/>
            </p:cNvSpPr>
            <p:nvPr/>
          </p:nvSpPr>
          <p:spPr bwMode="auto">
            <a:xfrm>
              <a:off x="536" y="2832"/>
              <a:ext cx="187" cy="6"/>
            </a:xfrm>
            <a:custGeom>
              <a:avLst/>
              <a:gdLst>
                <a:gd name="T0" fmla="*/ 0 w 187"/>
                <a:gd name="T1" fmla="*/ 5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5 h 6"/>
                <a:gd name="T10" fmla="*/ 0 w 18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5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02" name="Freeform 478"/>
            <p:cNvSpPr>
              <a:spLocks/>
            </p:cNvSpPr>
            <p:nvPr/>
          </p:nvSpPr>
          <p:spPr bwMode="auto">
            <a:xfrm>
              <a:off x="536" y="2835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CACAC"/>
            </a:solidFill>
            <a:ln w="0">
              <a:solidFill>
                <a:srgbClr val="AC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03" name="Freeform 479"/>
            <p:cNvSpPr>
              <a:spLocks/>
            </p:cNvSpPr>
            <p:nvPr/>
          </p:nvSpPr>
          <p:spPr bwMode="auto">
            <a:xfrm>
              <a:off x="536" y="2837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DADAD"/>
            </a:solidFill>
            <a:ln w="0">
              <a:solidFill>
                <a:srgbClr val="ADAD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04" name="Freeform 480"/>
            <p:cNvSpPr>
              <a:spLocks/>
            </p:cNvSpPr>
            <p:nvPr/>
          </p:nvSpPr>
          <p:spPr bwMode="auto">
            <a:xfrm>
              <a:off x="536" y="2838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EAEAE"/>
            </a:solidFill>
            <a:ln w="0">
              <a:solidFill>
                <a:srgbClr val="AEAEA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05" name="Freeform 481"/>
            <p:cNvSpPr>
              <a:spLocks/>
            </p:cNvSpPr>
            <p:nvPr/>
          </p:nvSpPr>
          <p:spPr bwMode="auto">
            <a:xfrm>
              <a:off x="536" y="2841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FAFAF"/>
            </a:solidFill>
            <a:ln w="0">
              <a:solidFill>
                <a:srgbClr val="AFAFA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06" name="Freeform 482"/>
            <p:cNvSpPr>
              <a:spLocks/>
            </p:cNvSpPr>
            <p:nvPr/>
          </p:nvSpPr>
          <p:spPr bwMode="auto">
            <a:xfrm>
              <a:off x="536" y="2843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B0B0B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07" name="Freeform 483"/>
            <p:cNvSpPr>
              <a:spLocks/>
            </p:cNvSpPr>
            <p:nvPr/>
          </p:nvSpPr>
          <p:spPr bwMode="auto">
            <a:xfrm>
              <a:off x="536" y="2844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1B1B1"/>
            </a:solidFill>
            <a:ln w="0">
              <a:solidFill>
                <a:srgbClr val="B1B1B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08" name="Freeform 484"/>
            <p:cNvSpPr>
              <a:spLocks/>
            </p:cNvSpPr>
            <p:nvPr/>
          </p:nvSpPr>
          <p:spPr bwMode="auto">
            <a:xfrm>
              <a:off x="536" y="2847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09" name="Freeform 485"/>
            <p:cNvSpPr>
              <a:spLocks/>
            </p:cNvSpPr>
            <p:nvPr/>
          </p:nvSpPr>
          <p:spPr bwMode="auto">
            <a:xfrm>
              <a:off x="536" y="2848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10" name="Freeform 486"/>
            <p:cNvSpPr>
              <a:spLocks/>
            </p:cNvSpPr>
            <p:nvPr/>
          </p:nvSpPr>
          <p:spPr bwMode="auto">
            <a:xfrm>
              <a:off x="536" y="2850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4B4B4"/>
            </a:solidFill>
            <a:ln w="0">
              <a:solidFill>
                <a:srgbClr val="B4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11" name="Freeform 487"/>
            <p:cNvSpPr>
              <a:spLocks/>
            </p:cNvSpPr>
            <p:nvPr/>
          </p:nvSpPr>
          <p:spPr bwMode="auto">
            <a:xfrm>
              <a:off x="536" y="2853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B5B5B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12" name="Freeform 488"/>
            <p:cNvSpPr>
              <a:spLocks/>
            </p:cNvSpPr>
            <p:nvPr/>
          </p:nvSpPr>
          <p:spPr bwMode="auto">
            <a:xfrm>
              <a:off x="536" y="2854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6B6B6"/>
            </a:solidFill>
            <a:ln w="0">
              <a:solidFill>
                <a:srgbClr val="B6B6B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13" name="Freeform 489"/>
            <p:cNvSpPr>
              <a:spLocks/>
            </p:cNvSpPr>
            <p:nvPr/>
          </p:nvSpPr>
          <p:spPr bwMode="auto">
            <a:xfrm>
              <a:off x="536" y="2856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7B7B7"/>
            </a:solidFill>
            <a:ln w="0">
              <a:solidFill>
                <a:srgbClr val="B7B7B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14" name="Freeform 490"/>
            <p:cNvSpPr>
              <a:spLocks/>
            </p:cNvSpPr>
            <p:nvPr/>
          </p:nvSpPr>
          <p:spPr bwMode="auto">
            <a:xfrm>
              <a:off x="536" y="2858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8B8B8"/>
            </a:solidFill>
            <a:ln w="0">
              <a:solidFill>
                <a:srgbClr val="B8B8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15" name="Freeform 491"/>
            <p:cNvSpPr>
              <a:spLocks/>
            </p:cNvSpPr>
            <p:nvPr/>
          </p:nvSpPr>
          <p:spPr bwMode="auto">
            <a:xfrm>
              <a:off x="536" y="2860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9B9B9"/>
            </a:solidFill>
            <a:ln w="0">
              <a:solidFill>
                <a:srgbClr val="B9B9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16" name="Freeform 492"/>
            <p:cNvSpPr>
              <a:spLocks/>
            </p:cNvSpPr>
            <p:nvPr/>
          </p:nvSpPr>
          <p:spPr bwMode="auto">
            <a:xfrm>
              <a:off x="536" y="2862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2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17" name="Freeform 493"/>
            <p:cNvSpPr>
              <a:spLocks/>
            </p:cNvSpPr>
            <p:nvPr/>
          </p:nvSpPr>
          <p:spPr bwMode="auto">
            <a:xfrm>
              <a:off x="536" y="2864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BBBB"/>
            </a:solidFill>
            <a:ln w="0">
              <a:solidFill>
                <a:srgbClr val="BBBBB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18" name="Freeform 494"/>
            <p:cNvSpPr>
              <a:spLocks/>
            </p:cNvSpPr>
            <p:nvPr/>
          </p:nvSpPr>
          <p:spPr bwMode="auto">
            <a:xfrm>
              <a:off x="536" y="2866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1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19" name="Freeform 495"/>
            <p:cNvSpPr>
              <a:spLocks/>
            </p:cNvSpPr>
            <p:nvPr/>
          </p:nvSpPr>
          <p:spPr bwMode="auto">
            <a:xfrm>
              <a:off x="536" y="2867"/>
              <a:ext cx="187" cy="6"/>
            </a:xfrm>
            <a:custGeom>
              <a:avLst/>
              <a:gdLst>
                <a:gd name="T0" fmla="*/ 0 w 187"/>
                <a:gd name="T1" fmla="*/ 5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5 h 6"/>
                <a:gd name="T10" fmla="*/ 0 w 18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5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20" name="Freeform 496"/>
            <p:cNvSpPr>
              <a:spLocks/>
            </p:cNvSpPr>
            <p:nvPr/>
          </p:nvSpPr>
          <p:spPr bwMode="auto">
            <a:xfrm>
              <a:off x="536" y="2870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EBEBE"/>
            </a:solidFill>
            <a:ln w="0">
              <a:solidFill>
                <a:srgbClr val="BEBEB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21" name="Freeform 497"/>
            <p:cNvSpPr>
              <a:spLocks/>
            </p:cNvSpPr>
            <p:nvPr/>
          </p:nvSpPr>
          <p:spPr bwMode="auto">
            <a:xfrm>
              <a:off x="536" y="2872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22" name="Freeform 498"/>
            <p:cNvSpPr>
              <a:spLocks/>
            </p:cNvSpPr>
            <p:nvPr/>
          </p:nvSpPr>
          <p:spPr bwMode="auto">
            <a:xfrm>
              <a:off x="536" y="2873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23" name="Freeform 499"/>
            <p:cNvSpPr>
              <a:spLocks/>
            </p:cNvSpPr>
            <p:nvPr/>
          </p:nvSpPr>
          <p:spPr bwMode="auto">
            <a:xfrm>
              <a:off x="536" y="2876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1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1C1C1"/>
            </a:solidFill>
            <a:ln w="0">
              <a:solidFill>
                <a:srgbClr val="C1C1C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24" name="Freeform 500"/>
            <p:cNvSpPr>
              <a:spLocks/>
            </p:cNvSpPr>
            <p:nvPr/>
          </p:nvSpPr>
          <p:spPr bwMode="auto">
            <a:xfrm>
              <a:off x="536" y="2877"/>
              <a:ext cx="187" cy="6"/>
            </a:xfrm>
            <a:custGeom>
              <a:avLst/>
              <a:gdLst>
                <a:gd name="T0" fmla="*/ 0 w 187"/>
                <a:gd name="T1" fmla="*/ 5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5 h 6"/>
                <a:gd name="T10" fmla="*/ 0 w 18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5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2C2C2"/>
            </a:solidFill>
            <a:ln w="0">
              <a:solidFill>
                <a:srgbClr val="C2C2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25" name="Freeform 501"/>
            <p:cNvSpPr>
              <a:spLocks/>
            </p:cNvSpPr>
            <p:nvPr/>
          </p:nvSpPr>
          <p:spPr bwMode="auto">
            <a:xfrm>
              <a:off x="536" y="2879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3C3C3"/>
            </a:solidFill>
            <a:ln w="0">
              <a:solidFill>
                <a:srgbClr val="C3C3C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26" name="Freeform 502"/>
            <p:cNvSpPr>
              <a:spLocks/>
            </p:cNvSpPr>
            <p:nvPr/>
          </p:nvSpPr>
          <p:spPr bwMode="auto">
            <a:xfrm>
              <a:off x="536" y="2882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4C4C4"/>
            </a:solidFill>
            <a:ln w="0">
              <a:solidFill>
                <a:srgbClr val="C4C4C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27" name="Freeform 503"/>
            <p:cNvSpPr>
              <a:spLocks/>
            </p:cNvSpPr>
            <p:nvPr/>
          </p:nvSpPr>
          <p:spPr bwMode="auto">
            <a:xfrm>
              <a:off x="536" y="2883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5C5C5"/>
            </a:solidFill>
            <a:ln w="0">
              <a:solidFill>
                <a:srgbClr val="C5C5C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28" name="Freeform 504"/>
            <p:cNvSpPr>
              <a:spLocks/>
            </p:cNvSpPr>
            <p:nvPr/>
          </p:nvSpPr>
          <p:spPr bwMode="auto">
            <a:xfrm>
              <a:off x="536" y="2885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6C6C6"/>
            </a:solidFill>
            <a:ln w="0">
              <a:solidFill>
                <a:srgbClr val="C6C6C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29" name="Freeform 505"/>
            <p:cNvSpPr>
              <a:spLocks/>
            </p:cNvSpPr>
            <p:nvPr/>
          </p:nvSpPr>
          <p:spPr bwMode="auto">
            <a:xfrm>
              <a:off x="536" y="2888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30" name="Freeform 506"/>
            <p:cNvSpPr>
              <a:spLocks/>
            </p:cNvSpPr>
            <p:nvPr/>
          </p:nvSpPr>
          <p:spPr bwMode="auto">
            <a:xfrm>
              <a:off x="536" y="2889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8C8"/>
            </a:solidFill>
            <a:ln w="0">
              <a:solidFill>
                <a:srgbClr val="C8C8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31" name="Freeform 507"/>
            <p:cNvSpPr>
              <a:spLocks/>
            </p:cNvSpPr>
            <p:nvPr/>
          </p:nvSpPr>
          <p:spPr bwMode="auto">
            <a:xfrm>
              <a:off x="536" y="2891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2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9C9C9"/>
            </a:solidFill>
            <a:ln w="0">
              <a:solidFill>
                <a:srgbClr val="C9C9C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32" name="Freeform 508"/>
            <p:cNvSpPr>
              <a:spLocks/>
            </p:cNvSpPr>
            <p:nvPr/>
          </p:nvSpPr>
          <p:spPr bwMode="auto">
            <a:xfrm>
              <a:off x="536" y="2893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ACA"/>
            </a:solidFill>
            <a:ln w="0">
              <a:solidFill>
                <a:srgbClr val="CACAC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33" name="Freeform 509"/>
            <p:cNvSpPr>
              <a:spLocks/>
            </p:cNvSpPr>
            <p:nvPr/>
          </p:nvSpPr>
          <p:spPr bwMode="auto">
            <a:xfrm>
              <a:off x="536" y="2895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BCBCB"/>
            </a:solidFill>
            <a:ln w="0">
              <a:solidFill>
                <a:srgbClr val="CBCB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34" name="Freeform 510"/>
            <p:cNvSpPr>
              <a:spLocks/>
            </p:cNvSpPr>
            <p:nvPr/>
          </p:nvSpPr>
          <p:spPr bwMode="auto">
            <a:xfrm>
              <a:off x="536" y="2897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2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35" name="Freeform 511"/>
            <p:cNvSpPr>
              <a:spLocks/>
            </p:cNvSpPr>
            <p:nvPr/>
          </p:nvSpPr>
          <p:spPr bwMode="auto">
            <a:xfrm>
              <a:off x="536" y="2899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DCDCD"/>
            </a:solidFill>
            <a:ln w="0">
              <a:solidFill>
                <a:srgbClr val="CDCDC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36" name="Freeform 512"/>
            <p:cNvSpPr>
              <a:spLocks/>
            </p:cNvSpPr>
            <p:nvPr/>
          </p:nvSpPr>
          <p:spPr bwMode="auto">
            <a:xfrm>
              <a:off x="536" y="2901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1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CECE"/>
            </a:solidFill>
            <a:ln w="0">
              <a:solidFill>
                <a:srgbClr val="CECE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37" name="Freeform 513"/>
            <p:cNvSpPr>
              <a:spLocks/>
            </p:cNvSpPr>
            <p:nvPr/>
          </p:nvSpPr>
          <p:spPr bwMode="auto">
            <a:xfrm>
              <a:off x="536" y="2902"/>
              <a:ext cx="187" cy="6"/>
            </a:xfrm>
            <a:custGeom>
              <a:avLst/>
              <a:gdLst>
                <a:gd name="T0" fmla="*/ 0 w 187"/>
                <a:gd name="T1" fmla="*/ 5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5 h 6"/>
                <a:gd name="T10" fmla="*/ 0 w 18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5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FCFCF"/>
            </a:solidFill>
            <a:ln w="0">
              <a:solidFill>
                <a:srgbClr val="CFCFC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38" name="Freeform 514"/>
            <p:cNvSpPr>
              <a:spLocks/>
            </p:cNvSpPr>
            <p:nvPr/>
          </p:nvSpPr>
          <p:spPr bwMode="auto">
            <a:xfrm>
              <a:off x="536" y="2905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0D0D0"/>
            </a:solidFill>
            <a:ln w="0">
              <a:solidFill>
                <a:srgbClr val="D0D0D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39" name="Freeform 515"/>
            <p:cNvSpPr>
              <a:spLocks/>
            </p:cNvSpPr>
            <p:nvPr/>
          </p:nvSpPr>
          <p:spPr bwMode="auto">
            <a:xfrm>
              <a:off x="536" y="2907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D1D1"/>
            </a:solidFill>
            <a:ln w="0">
              <a:solidFill>
                <a:srgbClr val="D1D1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40" name="Freeform 516"/>
            <p:cNvSpPr>
              <a:spLocks/>
            </p:cNvSpPr>
            <p:nvPr/>
          </p:nvSpPr>
          <p:spPr bwMode="auto">
            <a:xfrm>
              <a:off x="536" y="2908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2D2D2"/>
            </a:solidFill>
            <a:ln w="0">
              <a:solidFill>
                <a:srgbClr val="D2D2D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41" name="Freeform 517"/>
            <p:cNvSpPr>
              <a:spLocks/>
            </p:cNvSpPr>
            <p:nvPr/>
          </p:nvSpPr>
          <p:spPr bwMode="auto">
            <a:xfrm>
              <a:off x="536" y="2911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1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3D3D3"/>
            </a:solidFill>
            <a:ln w="0">
              <a:solidFill>
                <a:srgbClr val="D3D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42" name="Freeform 518"/>
            <p:cNvSpPr>
              <a:spLocks/>
            </p:cNvSpPr>
            <p:nvPr/>
          </p:nvSpPr>
          <p:spPr bwMode="auto">
            <a:xfrm>
              <a:off x="536" y="2912"/>
              <a:ext cx="187" cy="6"/>
            </a:xfrm>
            <a:custGeom>
              <a:avLst/>
              <a:gdLst>
                <a:gd name="T0" fmla="*/ 0 w 187"/>
                <a:gd name="T1" fmla="*/ 5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5 h 6"/>
                <a:gd name="T10" fmla="*/ 0 w 18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5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4D4D4"/>
            </a:solidFill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43" name="Freeform 519"/>
            <p:cNvSpPr>
              <a:spLocks/>
            </p:cNvSpPr>
            <p:nvPr/>
          </p:nvSpPr>
          <p:spPr bwMode="auto">
            <a:xfrm>
              <a:off x="536" y="2914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D5D5"/>
            </a:solidFill>
            <a:ln w="0">
              <a:solidFill>
                <a:srgbClr val="D5D5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44" name="Freeform 520"/>
            <p:cNvSpPr>
              <a:spLocks/>
            </p:cNvSpPr>
            <p:nvPr/>
          </p:nvSpPr>
          <p:spPr bwMode="auto">
            <a:xfrm>
              <a:off x="536" y="2917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6D6D6"/>
            </a:solidFill>
            <a:ln w="0">
              <a:solidFill>
                <a:srgbClr val="D6D6D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45" name="Freeform 521"/>
            <p:cNvSpPr>
              <a:spLocks/>
            </p:cNvSpPr>
            <p:nvPr/>
          </p:nvSpPr>
          <p:spPr bwMode="auto">
            <a:xfrm>
              <a:off x="536" y="2918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46" name="Freeform 522"/>
            <p:cNvSpPr>
              <a:spLocks/>
            </p:cNvSpPr>
            <p:nvPr/>
          </p:nvSpPr>
          <p:spPr bwMode="auto">
            <a:xfrm>
              <a:off x="536" y="2920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w="0">
              <a:solidFill>
                <a:srgbClr val="D8D8D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47" name="Freeform 523"/>
            <p:cNvSpPr>
              <a:spLocks/>
            </p:cNvSpPr>
            <p:nvPr/>
          </p:nvSpPr>
          <p:spPr bwMode="auto">
            <a:xfrm>
              <a:off x="536" y="2923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48" name="Freeform 524"/>
            <p:cNvSpPr>
              <a:spLocks/>
            </p:cNvSpPr>
            <p:nvPr/>
          </p:nvSpPr>
          <p:spPr bwMode="auto">
            <a:xfrm>
              <a:off x="536" y="2924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ADADA"/>
            </a:solidFill>
            <a:ln w="0">
              <a:solidFill>
                <a:srgbClr val="DADAD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49" name="Freeform 525"/>
            <p:cNvSpPr>
              <a:spLocks/>
            </p:cNvSpPr>
            <p:nvPr/>
          </p:nvSpPr>
          <p:spPr bwMode="auto">
            <a:xfrm>
              <a:off x="536" y="2926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2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BDBDB"/>
            </a:solidFill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0" name="Freeform 526"/>
            <p:cNvSpPr>
              <a:spLocks/>
            </p:cNvSpPr>
            <p:nvPr/>
          </p:nvSpPr>
          <p:spPr bwMode="auto">
            <a:xfrm>
              <a:off x="536" y="2928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CDCDC"/>
            </a:solidFill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1" name="Freeform 527"/>
            <p:cNvSpPr>
              <a:spLocks/>
            </p:cNvSpPr>
            <p:nvPr/>
          </p:nvSpPr>
          <p:spPr bwMode="auto">
            <a:xfrm>
              <a:off x="536" y="2930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" name="Freeform 528"/>
            <p:cNvSpPr>
              <a:spLocks/>
            </p:cNvSpPr>
            <p:nvPr/>
          </p:nvSpPr>
          <p:spPr bwMode="auto">
            <a:xfrm>
              <a:off x="536" y="2932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2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EDEDE"/>
            </a:solidFill>
            <a:ln w="0">
              <a:solidFill>
                <a:srgbClr val="DE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" name="Freeform 529"/>
            <p:cNvSpPr>
              <a:spLocks/>
            </p:cNvSpPr>
            <p:nvPr/>
          </p:nvSpPr>
          <p:spPr bwMode="auto">
            <a:xfrm>
              <a:off x="536" y="2934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DFDFD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" name="Freeform 530"/>
            <p:cNvSpPr>
              <a:spLocks/>
            </p:cNvSpPr>
            <p:nvPr/>
          </p:nvSpPr>
          <p:spPr bwMode="auto">
            <a:xfrm>
              <a:off x="536" y="2936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1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E0E0E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" name="Freeform 531"/>
            <p:cNvSpPr>
              <a:spLocks/>
            </p:cNvSpPr>
            <p:nvPr/>
          </p:nvSpPr>
          <p:spPr bwMode="auto">
            <a:xfrm>
              <a:off x="536" y="2937"/>
              <a:ext cx="187" cy="6"/>
            </a:xfrm>
            <a:custGeom>
              <a:avLst/>
              <a:gdLst>
                <a:gd name="T0" fmla="*/ 0 w 187"/>
                <a:gd name="T1" fmla="*/ 5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5 h 6"/>
                <a:gd name="T10" fmla="*/ 0 w 18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5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" name="Freeform 532"/>
            <p:cNvSpPr>
              <a:spLocks/>
            </p:cNvSpPr>
            <p:nvPr/>
          </p:nvSpPr>
          <p:spPr bwMode="auto">
            <a:xfrm>
              <a:off x="536" y="2940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2E2E2"/>
            </a:solidFill>
            <a:ln w="0">
              <a:solidFill>
                <a:srgbClr val="E2E2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" name="Freeform 533"/>
            <p:cNvSpPr>
              <a:spLocks/>
            </p:cNvSpPr>
            <p:nvPr/>
          </p:nvSpPr>
          <p:spPr bwMode="auto">
            <a:xfrm>
              <a:off x="536" y="2942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0">
              <a:solidFill>
                <a:srgbClr val="E3E3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" name="Freeform 534"/>
            <p:cNvSpPr>
              <a:spLocks/>
            </p:cNvSpPr>
            <p:nvPr/>
          </p:nvSpPr>
          <p:spPr bwMode="auto">
            <a:xfrm>
              <a:off x="536" y="2943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4E4E4"/>
            </a:solidFill>
            <a:ln w="0">
              <a:solidFill>
                <a:srgbClr val="E4E4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9" name="Freeform 535"/>
            <p:cNvSpPr>
              <a:spLocks/>
            </p:cNvSpPr>
            <p:nvPr/>
          </p:nvSpPr>
          <p:spPr bwMode="auto">
            <a:xfrm>
              <a:off x="536" y="2946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1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5E5E5"/>
            </a:solidFill>
            <a:ln w="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0" name="Freeform 536"/>
            <p:cNvSpPr>
              <a:spLocks/>
            </p:cNvSpPr>
            <p:nvPr/>
          </p:nvSpPr>
          <p:spPr bwMode="auto">
            <a:xfrm>
              <a:off x="536" y="2947"/>
              <a:ext cx="187" cy="6"/>
            </a:xfrm>
            <a:custGeom>
              <a:avLst/>
              <a:gdLst>
                <a:gd name="T0" fmla="*/ 0 w 187"/>
                <a:gd name="T1" fmla="*/ 5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5 h 6"/>
                <a:gd name="T10" fmla="*/ 0 w 18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5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1" name="Freeform 537"/>
            <p:cNvSpPr>
              <a:spLocks/>
            </p:cNvSpPr>
            <p:nvPr/>
          </p:nvSpPr>
          <p:spPr bwMode="auto">
            <a:xfrm>
              <a:off x="536" y="2949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E7E7"/>
            </a:solidFill>
            <a:ln w="0">
              <a:solidFill>
                <a:srgbClr val="E7E7E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2" name="Freeform 538"/>
            <p:cNvSpPr>
              <a:spLocks/>
            </p:cNvSpPr>
            <p:nvPr/>
          </p:nvSpPr>
          <p:spPr bwMode="auto">
            <a:xfrm>
              <a:off x="536" y="2952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8E8E8"/>
            </a:solidFill>
            <a:ln w="0">
              <a:solidFill>
                <a:srgbClr val="E8E8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3" name="Freeform 539"/>
            <p:cNvSpPr>
              <a:spLocks/>
            </p:cNvSpPr>
            <p:nvPr/>
          </p:nvSpPr>
          <p:spPr bwMode="auto">
            <a:xfrm>
              <a:off x="536" y="2953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9E9E9"/>
            </a:solidFill>
            <a:ln w="0">
              <a:solidFill>
                <a:srgbClr val="E9E9E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4" name="Freeform 540"/>
            <p:cNvSpPr>
              <a:spLocks/>
            </p:cNvSpPr>
            <p:nvPr/>
          </p:nvSpPr>
          <p:spPr bwMode="auto">
            <a:xfrm>
              <a:off x="536" y="2955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EAEAE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5" name="Freeform 541"/>
            <p:cNvSpPr>
              <a:spLocks/>
            </p:cNvSpPr>
            <p:nvPr/>
          </p:nvSpPr>
          <p:spPr bwMode="auto">
            <a:xfrm>
              <a:off x="536" y="2958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BEBEB"/>
            </a:solidFill>
            <a:ln w="0">
              <a:solidFill>
                <a:srgbClr val="EBEBE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6" name="Freeform 542"/>
            <p:cNvSpPr>
              <a:spLocks/>
            </p:cNvSpPr>
            <p:nvPr/>
          </p:nvSpPr>
          <p:spPr bwMode="auto">
            <a:xfrm>
              <a:off x="536" y="2959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ECEC"/>
            </a:solidFill>
            <a:ln w="0">
              <a:solidFill>
                <a:srgbClr val="ECECE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7" name="Freeform 543"/>
            <p:cNvSpPr>
              <a:spLocks/>
            </p:cNvSpPr>
            <p:nvPr/>
          </p:nvSpPr>
          <p:spPr bwMode="auto">
            <a:xfrm>
              <a:off x="536" y="2961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2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EDED"/>
            </a:solidFill>
            <a:ln w="0">
              <a:solidFill>
                <a:srgbClr val="EDEDE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8" name="Freeform 544"/>
            <p:cNvSpPr>
              <a:spLocks/>
            </p:cNvSpPr>
            <p:nvPr/>
          </p:nvSpPr>
          <p:spPr bwMode="auto">
            <a:xfrm>
              <a:off x="536" y="2963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EEEEE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69" name="Freeform 545"/>
            <p:cNvSpPr>
              <a:spLocks/>
            </p:cNvSpPr>
            <p:nvPr/>
          </p:nvSpPr>
          <p:spPr bwMode="auto">
            <a:xfrm>
              <a:off x="536" y="2965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FEFEF"/>
            </a:solidFill>
            <a:ln w="0">
              <a:solidFill>
                <a:srgbClr val="EFEFE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0" name="Freeform 546"/>
            <p:cNvSpPr>
              <a:spLocks/>
            </p:cNvSpPr>
            <p:nvPr/>
          </p:nvSpPr>
          <p:spPr bwMode="auto">
            <a:xfrm>
              <a:off x="536" y="2967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2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1" name="Freeform 547"/>
            <p:cNvSpPr>
              <a:spLocks/>
            </p:cNvSpPr>
            <p:nvPr/>
          </p:nvSpPr>
          <p:spPr bwMode="auto">
            <a:xfrm>
              <a:off x="536" y="2969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1F1F1"/>
            </a:solidFill>
            <a:ln w="0">
              <a:solidFill>
                <a:srgbClr val="F1F1F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2" name="Freeform 548"/>
            <p:cNvSpPr>
              <a:spLocks/>
            </p:cNvSpPr>
            <p:nvPr/>
          </p:nvSpPr>
          <p:spPr bwMode="auto">
            <a:xfrm>
              <a:off x="536" y="2971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1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3" name="Freeform 549"/>
            <p:cNvSpPr>
              <a:spLocks/>
            </p:cNvSpPr>
            <p:nvPr/>
          </p:nvSpPr>
          <p:spPr bwMode="auto">
            <a:xfrm>
              <a:off x="536" y="2972"/>
              <a:ext cx="187" cy="6"/>
            </a:xfrm>
            <a:custGeom>
              <a:avLst/>
              <a:gdLst>
                <a:gd name="T0" fmla="*/ 0 w 187"/>
                <a:gd name="T1" fmla="*/ 5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5 h 6"/>
                <a:gd name="T10" fmla="*/ 0 w 18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5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 w="0">
              <a:solidFill>
                <a:srgbClr val="F3F3F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4" name="Freeform 550"/>
            <p:cNvSpPr>
              <a:spLocks/>
            </p:cNvSpPr>
            <p:nvPr/>
          </p:nvSpPr>
          <p:spPr bwMode="auto">
            <a:xfrm>
              <a:off x="536" y="2975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4F4F4"/>
            </a:solidFill>
            <a:ln w="0">
              <a:solidFill>
                <a:srgbClr val="F4F4F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5" name="Freeform 551"/>
            <p:cNvSpPr>
              <a:spLocks/>
            </p:cNvSpPr>
            <p:nvPr/>
          </p:nvSpPr>
          <p:spPr bwMode="auto">
            <a:xfrm>
              <a:off x="536" y="2977"/>
              <a:ext cx="187" cy="5"/>
            </a:xfrm>
            <a:custGeom>
              <a:avLst/>
              <a:gdLst>
                <a:gd name="T0" fmla="*/ 0 w 187"/>
                <a:gd name="T1" fmla="*/ 4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4 h 5"/>
                <a:gd name="T10" fmla="*/ 0 w 187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4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6" name="Freeform 552"/>
            <p:cNvSpPr>
              <a:spLocks/>
            </p:cNvSpPr>
            <p:nvPr/>
          </p:nvSpPr>
          <p:spPr bwMode="auto">
            <a:xfrm>
              <a:off x="536" y="2978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6F6F6"/>
            </a:solidFill>
            <a:ln w="0">
              <a:solidFill>
                <a:srgbClr val="F6F6F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7" name="Freeform 553"/>
            <p:cNvSpPr>
              <a:spLocks/>
            </p:cNvSpPr>
            <p:nvPr/>
          </p:nvSpPr>
          <p:spPr bwMode="auto">
            <a:xfrm>
              <a:off x="536" y="2981"/>
              <a:ext cx="187" cy="6"/>
            </a:xfrm>
            <a:custGeom>
              <a:avLst/>
              <a:gdLst>
                <a:gd name="T0" fmla="*/ 0 w 187"/>
                <a:gd name="T1" fmla="*/ 3 h 6"/>
                <a:gd name="T2" fmla="*/ 187 w 187"/>
                <a:gd name="T3" fmla="*/ 0 h 6"/>
                <a:gd name="T4" fmla="*/ 187 w 187"/>
                <a:gd name="T5" fmla="*/ 1 h 6"/>
                <a:gd name="T6" fmla="*/ 0 w 187"/>
                <a:gd name="T7" fmla="*/ 6 h 6"/>
                <a:gd name="T8" fmla="*/ 0 w 187"/>
                <a:gd name="T9" fmla="*/ 3 h 6"/>
                <a:gd name="T10" fmla="*/ 0 w 187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F7F7"/>
            </a:solidFill>
            <a:ln w="0">
              <a:solidFill>
                <a:srgbClr val="F7F7F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8" name="Freeform 554"/>
            <p:cNvSpPr>
              <a:spLocks/>
            </p:cNvSpPr>
            <p:nvPr/>
          </p:nvSpPr>
          <p:spPr bwMode="auto">
            <a:xfrm>
              <a:off x="536" y="2982"/>
              <a:ext cx="187" cy="6"/>
            </a:xfrm>
            <a:custGeom>
              <a:avLst/>
              <a:gdLst>
                <a:gd name="T0" fmla="*/ 0 w 187"/>
                <a:gd name="T1" fmla="*/ 5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5 h 6"/>
                <a:gd name="T10" fmla="*/ 0 w 187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5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9" name="Freeform 555"/>
            <p:cNvSpPr>
              <a:spLocks/>
            </p:cNvSpPr>
            <p:nvPr/>
          </p:nvSpPr>
          <p:spPr bwMode="auto">
            <a:xfrm>
              <a:off x="536" y="2984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3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F9F9"/>
            </a:solidFill>
            <a:ln w="0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80" name="Freeform 556"/>
            <p:cNvSpPr>
              <a:spLocks/>
            </p:cNvSpPr>
            <p:nvPr/>
          </p:nvSpPr>
          <p:spPr bwMode="auto">
            <a:xfrm>
              <a:off x="536" y="2987"/>
              <a:ext cx="187" cy="5"/>
            </a:xfrm>
            <a:custGeom>
              <a:avLst/>
              <a:gdLst>
                <a:gd name="T0" fmla="*/ 0 w 187"/>
                <a:gd name="T1" fmla="*/ 3 h 5"/>
                <a:gd name="T2" fmla="*/ 187 w 187"/>
                <a:gd name="T3" fmla="*/ 0 h 5"/>
                <a:gd name="T4" fmla="*/ 187 w 187"/>
                <a:gd name="T5" fmla="*/ 1 h 5"/>
                <a:gd name="T6" fmla="*/ 0 w 187"/>
                <a:gd name="T7" fmla="*/ 5 h 5"/>
                <a:gd name="T8" fmla="*/ 0 w 187"/>
                <a:gd name="T9" fmla="*/ 3 h 5"/>
                <a:gd name="T10" fmla="*/ 0 w 187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5"/>
                <a:gd name="T20" fmla="*/ 187 w 18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5">
                  <a:moveTo>
                    <a:pt x="0" y="3"/>
                  </a:moveTo>
                  <a:lnTo>
                    <a:pt x="187" y="0"/>
                  </a:lnTo>
                  <a:lnTo>
                    <a:pt x="187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AFAFA"/>
            </a:solidFill>
            <a:ln w="0">
              <a:solidFill>
                <a:srgbClr val="FAFA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81" name="Freeform 557"/>
            <p:cNvSpPr>
              <a:spLocks/>
            </p:cNvSpPr>
            <p:nvPr/>
          </p:nvSpPr>
          <p:spPr bwMode="auto">
            <a:xfrm>
              <a:off x="536" y="2988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BFBFB"/>
            </a:solidFill>
            <a:ln w="0">
              <a:solidFill>
                <a:srgbClr val="FBFBF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82" name="Freeform 558"/>
            <p:cNvSpPr>
              <a:spLocks/>
            </p:cNvSpPr>
            <p:nvPr/>
          </p:nvSpPr>
          <p:spPr bwMode="auto">
            <a:xfrm>
              <a:off x="536" y="2990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CFCFC"/>
            </a:solidFill>
            <a:ln w="0">
              <a:solidFill>
                <a:srgbClr val="FCFCF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83" name="Freeform 559"/>
            <p:cNvSpPr>
              <a:spLocks/>
            </p:cNvSpPr>
            <p:nvPr/>
          </p:nvSpPr>
          <p:spPr bwMode="auto">
            <a:xfrm>
              <a:off x="536" y="2992"/>
              <a:ext cx="187" cy="6"/>
            </a:xfrm>
            <a:custGeom>
              <a:avLst/>
              <a:gdLst>
                <a:gd name="T0" fmla="*/ 0 w 187"/>
                <a:gd name="T1" fmla="*/ 4 h 6"/>
                <a:gd name="T2" fmla="*/ 187 w 187"/>
                <a:gd name="T3" fmla="*/ 0 h 6"/>
                <a:gd name="T4" fmla="*/ 187 w 187"/>
                <a:gd name="T5" fmla="*/ 2 h 6"/>
                <a:gd name="T6" fmla="*/ 0 w 187"/>
                <a:gd name="T7" fmla="*/ 6 h 6"/>
                <a:gd name="T8" fmla="*/ 0 w 187"/>
                <a:gd name="T9" fmla="*/ 4 h 6"/>
                <a:gd name="T10" fmla="*/ 0 w 187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"/>
                <a:gd name="T19" fmla="*/ 0 h 6"/>
                <a:gd name="T20" fmla="*/ 187 w 1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" h="6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DFDFD"/>
            </a:solidFill>
            <a:ln w="0">
              <a:solidFill>
                <a:srgbClr val="FDFDF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84" name="Freeform 560"/>
            <p:cNvSpPr>
              <a:spLocks/>
            </p:cNvSpPr>
            <p:nvPr/>
          </p:nvSpPr>
          <p:spPr bwMode="auto">
            <a:xfrm>
              <a:off x="536" y="2994"/>
              <a:ext cx="187" cy="4"/>
            </a:xfrm>
            <a:custGeom>
              <a:avLst/>
              <a:gdLst>
                <a:gd name="T0" fmla="*/ 0 w 187"/>
                <a:gd name="T1" fmla="*/ 4 h 4"/>
                <a:gd name="T2" fmla="*/ 187 w 187"/>
                <a:gd name="T3" fmla="*/ 0 h 4"/>
                <a:gd name="T4" fmla="*/ 187 w 187"/>
                <a:gd name="T5" fmla="*/ 2 h 4"/>
                <a:gd name="T6" fmla="*/ 89 w 187"/>
                <a:gd name="T7" fmla="*/ 4 h 4"/>
                <a:gd name="T8" fmla="*/ 0 w 187"/>
                <a:gd name="T9" fmla="*/ 4 h 4"/>
                <a:gd name="T10" fmla="*/ 0 w 187"/>
                <a:gd name="T11" fmla="*/ 4 h 4"/>
                <a:gd name="T12" fmla="*/ 0 w 187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7"/>
                <a:gd name="T22" fmla="*/ 0 h 4"/>
                <a:gd name="T23" fmla="*/ 187 w 187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7" h="4">
                  <a:moveTo>
                    <a:pt x="0" y="4"/>
                  </a:moveTo>
                  <a:lnTo>
                    <a:pt x="187" y="0"/>
                  </a:lnTo>
                  <a:lnTo>
                    <a:pt x="187" y="2"/>
                  </a:lnTo>
                  <a:lnTo>
                    <a:pt x="89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85" name="Freeform 561"/>
            <p:cNvSpPr>
              <a:spLocks/>
            </p:cNvSpPr>
            <p:nvPr/>
          </p:nvSpPr>
          <p:spPr bwMode="auto">
            <a:xfrm>
              <a:off x="625" y="2996"/>
              <a:ext cx="98" cy="2"/>
            </a:xfrm>
            <a:custGeom>
              <a:avLst/>
              <a:gdLst>
                <a:gd name="T0" fmla="*/ 0 w 98"/>
                <a:gd name="T1" fmla="*/ 2 h 2"/>
                <a:gd name="T2" fmla="*/ 98 w 98"/>
                <a:gd name="T3" fmla="*/ 0 h 2"/>
                <a:gd name="T4" fmla="*/ 98 w 98"/>
                <a:gd name="T5" fmla="*/ 2 h 2"/>
                <a:gd name="T6" fmla="*/ 98 w 98"/>
                <a:gd name="T7" fmla="*/ 2 h 2"/>
                <a:gd name="T8" fmla="*/ 0 w 98"/>
                <a:gd name="T9" fmla="*/ 2 h 2"/>
                <a:gd name="T10" fmla="*/ 0 w 98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2"/>
                <a:gd name="T20" fmla="*/ 98 w 9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2">
                  <a:moveTo>
                    <a:pt x="0" y="2"/>
                  </a:moveTo>
                  <a:lnTo>
                    <a:pt x="98" y="0"/>
                  </a:lnTo>
                  <a:lnTo>
                    <a:pt x="98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86" name="Freeform 562"/>
            <p:cNvSpPr>
              <a:spLocks/>
            </p:cNvSpPr>
            <p:nvPr/>
          </p:nvSpPr>
          <p:spPr bwMode="auto">
            <a:xfrm>
              <a:off x="723" y="299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87" name="Rectangle 563"/>
            <p:cNvSpPr>
              <a:spLocks noChangeArrowheads="1"/>
            </p:cNvSpPr>
            <p:nvPr/>
          </p:nvSpPr>
          <p:spPr bwMode="auto">
            <a:xfrm>
              <a:off x="536" y="2753"/>
              <a:ext cx="187" cy="24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2888" name="Freeform 564"/>
            <p:cNvSpPr>
              <a:spLocks/>
            </p:cNvSpPr>
            <p:nvPr/>
          </p:nvSpPr>
          <p:spPr bwMode="auto">
            <a:xfrm>
              <a:off x="921" y="1985"/>
              <a:ext cx="55" cy="2"/>
            </a:xfrm>
            <a:custGeom>
              <a:avLst/>
              <a:gdLst>
                <a:gd name="T0" fmla="*/ 0 w 55"/>
                <a:gd name="T1" fmla="*/ 2 h 2"/>
                <a:gd name="T2" fmla="*/ 55 w 55"/>
                <a:gd name="T3" fmla="*/ 0 h 2"/>
                <a:gd name="T4" fmla="*/ 55 w 55"/>
                <a:gd name="T5" fmla="*/ 2 h 2"/>
                <a:gd name="T6" fmla="*/ 0 w 55"/>
                <a:gd name="T7" fmla="*/ 2 h 2"/>
                <a:gd name="T8" fmla="*/ 0 w 55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"/>
                <a:gd name="T17" fmla="*/ 55 w 5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">
                  <a:moveTo>
                    <a:pt x="0" y="2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89" name="Freeform 565"/>
            <p:cNvSpPr>
              <a:spLocks/>
            </p:cNvSpPr>
            <p:nvPr/>
          </p:nvSpPr>
          <p:spPr bwMode="auto">
            <a:xfrm>
              <a:off x="865" y="1984"/>
              <a:ext cx="111" cy="3"/>
            </a:xfrm>
            <a:custGeom>
              <a:avLst/>
              <a:gdLst>
                <a:gd name="T0" fmla="*/ 111 w 111"/>
                <a:gd name="T1" fmla="*/ 1 h 3"/>
                <a:gd name="T2" fmla="*/ 56 w 111"/>
                <a:gd name="T3" fmla="*/ 3 h 3"/>
                <a:gd name="T4" fmla="*/ 0 w 111"/>
                <a:gd name="T5" fmla="*/ 3 h 3"/>
                <a:gd name="T6" fmla="*/ 111 w 111"/>
                <a:gd name="T7" fmla="*/ 0 h 3"/>
                <a:gd name="T8" fmla="*/ 111 w 111"/>
                <a:gd name="T9" fmla="*/ 1 h 3"/>
                <a:gd name="T10" fmla="*/ 111 w 11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3"/>
                <a:gd name="T20" fmla="*/ 111 w 11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3">
                  <a:moveTo>
                    <a:pt x="111" y="1"/>
                  </a:moveTo>
                  <a:lnTo>
                    <a:pt x="56" y="3"/>
                  </a:lnTo>
                  <a:lnTo>
                    <a:pt x="0" y="3"/>
                  </a:lnTo>
                  <a:lnTo>
                    <a:pt x="111" y="0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818181"/>
            </a:solidFill>
            <a:ln w="0">
              <a:solidFill>
                <a:srgbClr val="8181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90" name="Freeform 566"/>
            <p:cNvSpPr>
              <a:spLocks/>
            </p:cNvSpPr>
            <p:nvPr/>
          </p:nvSpPr>
          <p:spPr bwMode="auto">
            <a:xfrm>
              <a:off x="811" y="1981"/>
              <a:ext cx="165" cy="6"/>
            </a:xfrm>
            <a:custGeom>
              <a:avLst/>
              <a:gdLst>
                <a:gd name="T0" fmla="*/ 165 w 165"/>
                <a:gd name="T1" fmla="*/ 3 h 6"/>
                <a:gd name="T2" fmla="*/ 54 w 165"/>
                <a:gd name="T3" fmla="*/ 6 h 6"/>
                <a:gd name="T4" fmla="*/ 0 w 165"/>
                <a:gd name="T5" fmla="*/ 6 h 6"/>
                <a:gd name="T6" fmla="*/ 165 w 165"/>
                <a:gd name="T7" fmla="*/ 0 h 6"/>
                <a:gd name="T8" fmla="*/ 165 w 165"/>
                <a:gd name="T9" fmla="*/ 3 h 6"/>
                <a:gd name="T10" fmla="*/ 165 w 165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6"/>
                <a:gd name="T20" fmla="*/ 165 w 16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6">
                  <a:moveTo>
                    <a:pt x="165" y="3"/>
                  </a:moveTo>
                  <a:lnTo>
                    <a:pt x="54" y="6"/>
                  </a:lnTo>
                  <a:lnTo>
                    <a:pt x="0" y="6"/>
                  </a:lnTo>
                  <a:lnTo>
                    <a:pt x="165" y="0"/>
                  </a:lnTo>
                  <a:lnTo>
                    <a:pt x="165" y="3"/>
                  </a:lnTo>
                  <a:close/>
                </a:path>
              </a:pathLst>
            </a:custGeom>
            <a:solidFill>
              <a:srgbClr val="828282"/>
            </a:solidFill>
            <a:ln w="0">
              <a:solidFill>
                <a:srgbClr val="82828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91" name="Freeform 567"/>
            <p:cNvSpPr>
              <a:spLocks/>
            </p:cNvSpPr>
            <p:nvPr/>
          </p:nvSpPr>
          <p:spPr bwMode="auto">
            <a:xfrm>
              <a:off x="788" y="1979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23 w 188"/>
                <a:gd name="T3" fmla="*/ 8 h 8"/>
                <a:gd name="T4" fmla="*/ 0 w 188"/>
                <a:gd name="T5" fmla="*/ 8 h 8"/>
                <a:gd name="T6" fmla="*/ 0 w 188"/>
                <a:gd name="T7" fmla="*/ 8 h 8"/>
                <a:gd name="T8" fmla="*/ 0 w 188"/>
                <a:gd name="T9" fmla="*/ 7 h 8"/>
                <a:gd name="T10" fmla="*/ 188 w 188"/>
                <a:gd name="T11" fmla="*/ 0 h 8"/>
                <a:gd name="T12" fmla="*/ 188 w 188"/>
                <a:gd name="T13" fmla="*/ 2 h 8"/>
                <a:gd name="T14" fmla="*/ 188 w 188"/>
                <a:gd name="T15" fmla="*/ 2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8"/>
                <a:gd name="T25" fmla="*/ 0 h 8"/>
                <a:gd name="T26" fmla="*/ 188 w 188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8" h="8">
                  <a:moveTo>
                    <a:pt x="188" y="2"/>
                  </a:moveTo>
                  <a:lnTo>
                    <a:pt x="23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8383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92" name="Freeform 568"/>
            <p:cNvSpPr>
              <a:spLocks/>
            </p:cNvSpPr>
            <p:nvPr/>
          </p:nvSpPr>
          <p:spPr bwMode="auto">
            <a:xfrm>
              <a:off x="788" y="1978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848484"/>
            </a:solidFill>
            <a:ln w="0">
              <a:solidFill>
                <a:srgbClr val="84848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93" name="Freeform 569"/>
            <p:cNvSpPr>
              <a:spLocks/>
            </p:cNvSpPr>
            <p:nvPr/>
          </p:nvSpPr>
          <p:spPr bwMode="auto">
            <a:xfrm>
              <a:off x="788" y="1975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858585"/>
            </a:solidFill>
            <a:ln w="0">
              <a:solidFill>
                <a:srgbClr val="85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94" name="Freeform 570"/>
            <p:cNvSpPr>
              <a:spLocks/>
            </p:cNvSpPr>
            <p:nvPr/>
          </p:nvSpPr>
          <p:spPr bwMode="auto">
            <a:xfrm>
              <a:off x="788" y="1974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868686"/>
            </a:solidFill>
            <a:ln w="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95" name="Freeform 571"/>
            <p:cNvSpPr>
              <a:spLocks/>
            </p:cNvSpPr>
            <p:nvPr/>
          </p:nvSpPr>
          <p:spPr bwMode="auto">
            <a:xfrm>
              <a:off x="788" y="1972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878787"/>
            </a:solidFill>
            <a:ln w="0">
              <a:solidFill>
                <a:srgbClr val="8787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96" name="Freeform 572"/>
            <p:cNvSpPr>
              <a:spLocks/>
            </p:cNvSpPr>
            <p:nvPr/>
          </p:nvSpPr>
          <p:spPr bwMode="auto">
            <a:xfrm>
              <a:off x="788" y="1969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888888"/>
            </a:solidFill>
            <a:ln w="0">
              <a:solidFill>
                <a:srgbClr val="88888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97" name="Freeform 573"/>
            <p:cNvSpPr>
              <a:spLocks/>
            </p:cNvSpPr>
            <p:nvPr/>
          </p:nvSpPr>
          <p:spPr bwMode="auto">
            <a:xfrm>
              <a:off x="788" y="1968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898989"/>
            </a:solidFill>
            <a:ln w="0">
              <a:solidFill>
                <a:srgbClr val="89898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98" name="Freeform 574"/>
            <p:cNvSpPr>
              <a:spLocks/>
            </p:cNvSpPr>
            <p:nvPr/>
          </p:nvSpPr>
          <p:spPr bwMode="auto">
            <a:xfrm>
              <a:off x="788" y="1966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8A8A8A"/>
            </a:solidFill>
            <a:ln w="0">
              <a:solidFill>
                <a:srgbClr val="8A8A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99" name="Freeform 575"/>
            <p:cNvSpPr>
              <a:spLocks/>
            </p:cNvSpPr>
            <p:nvPr/>
          </p:nvSpPr>
          <p:spPr bwMode="auto">
            <a:xfrm>
              <a:off x="788" y="1963"/>
              <a:ext cx="188" cy="10"/>
            </a:xfrm>
            <a:custGeom>
              <a:avLst/>
              <a:gdLst>
                <a:gd name="T0" fmla="*/ 188 w 188"/>
                <a:gd name="T1" fmla="*/ 3 h 10"/>
                <a:gd name="T2" fmla="*/ 0 w 188"/>
                <a:gd name="T3" fmla="*/ 10 h 10"/>
                <a:gd name="T4" fmla="*/ 0 w 188"/>
                <a:gd name="T5" fmla="*/ 8 h 10"/>
                <a:gd name="T6" fmla="*/ 188 w 188"/>
                <a:gd name="T7" fmla="*/ 0 h 10"/>
                <a:gd name="T8" fmla="*/ 188 w 188"/>
                <a:gd name="T9" fmla="*/ 3 h 10"/>
                <a:gd name="T10" fmla="*/ 188 w 188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8B8B8B"/>
            </a:solidFill>
            <a:ln w="0">
              <a:solidFill>
                <a:srgbClr val="8B8B8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00" name="Freeform 576"/>
            <p:cNvSpPr>
              <a:spLocks/>
            </p:cNvSpPr>
            <p:nvPr/>
          </p:nvSpPr>
          <p:spPr bwMode="auto">
            <a:xfrm>
              <a:off x="788" y="1962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8C8C8C"/>
            </a:solidFill>
            <a:ln w="0">
              <a:solidFill>
                <a:srgbClr val="8C8C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01" name="Freeform 577"/>
            <p:cNvSpPr>
              <a:spLocks/>
            </p:cNvSpPr>
            <p:nvPr/>
          </p:nvSpPr>
          <p:spPr bwMode="auto">
            <a:xfrm>
              <a:off x="788" y="1960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02" name="Freeform 578"/>
            <p:cNvSpPr>
              <a:spLocks/>
            </p:cNvSpPr>
            <p:nvPr/>
          </p:nvSpPr>
          <p:spPr bwMode="auto">
            <a:xfrm>
              <a:off x="788" y="1958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8E8E8E"/>
            </a:solidFill>
            <a:ln w="0">
              <a:solidFill>
                <a:srgbClr val="8E8E8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03" name="Freeform 579"/>
            <p:cNvSpPr>
              <a:spLocks/>
            </p:cNvSpPr>
            <p:nvPr/>
          </p:nvSpPr>
          <p:spPr bwMode="auto">
            <a:xfrm>
              <a:off x="788" y="1956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8F8F8F"/>
            </a:solidFill>
            <a:ln w="0">
              <a:solidFill>
                <a:srgbClr val="8F8F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04" name="Freeform 580"/>
            <p:cNvSpPr>
              <a:spLocks/>
            </p:cNvSpPr>
            <p:nvPr/>
          </p:nvSpPr>
          <p:spPr bwMode="auto">
            <a:xfrm>
              <a:off x="788" y="1954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rgbClr val="90909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05" name="Freeform 581"/>
            <p:cNvSpPr>
              <a:spLocks/>
            </p:cNvSpPr>
            <p:nvPr/>
          </p:nvSpPr>
          <p:spPr bwMode="auto">
            <a:xfrm>
              <a:off x="788" y="1952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919191"/>
            </a:solidFill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06" name="Freeform 582"/>
            <p:cNvSpPr>
              <a:spLocks/>
            </p:cNvSpPr>
            <p:nvPr/>
          </p:nvSpPr>
          <p:spPr bwMode="auto">
            <a:xfrm>
              <a:off x="788" y="1950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929292"/>
            </a:solidFill>
            <a:ln w="0">
              <a:solidFill>
                <a:srgbClr val="92929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07" name="Freeform 583"/>
            <p:cNvSpPr>
              <a:spLocks/>
            </p:cNvSpPr>
            <p:nvPr/>
          </p:nvSpPr>
          <p:spPr bwMode="auto">
            <a:xfrm>
              <a:off x="788" y="1948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939393"/>
            </a:solidFill>
            <a:ln w="0">
              <a:solidFill>
                <a:srgbClr val="93939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08" name="Freeform 584"/>
            <p:cNvSpPr>
              <a:spLocks/>
            </p:cNvSpPr>
            <p:nvPr/>
          </p:nvSpPr>
          <p:spPr bwMode="auto">
            <a:xfrm>
              <a:off x="788" y="1946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949494"/>
            </a:solidFill>
            <a:ln w="0">
              <a:solidFill>
                <a:srgbClr val="9494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09" name="Freeform 585"/>
            <p:cNvSpPr>
              <a:spLocks/>
            </p:cNvSpPr>
            <p:nvPr/>
          </p:nvSpPr>
          <p:spPr bwMode="auto">
            <a:xfrm>
              <a:off x="788" y="1944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959595"/>
            </a:solidFill>
            <a:ln w="0">
              <a:solidFill>
                <a:srgbClr val="95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10" name="Freeform 586"/>
            <p:cNvSpPr>
              <a:spLocks/>
            </p:cNvSpPr>
            <p:nvPr/>
          </p:nvSpPr>
          <p:spPr bwMode="auto">
            <a:xfrm>
              <a:off x="788" y="1942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11" name="Freeform 587"/>
            <p:cNvSpPr>
              <a:spLocks/>
            </p:cNvSpPr>
            <p:nvPr/>
          </p:nvSpPr>
          <p:spPr bwMode="auto">
            <a:xfrm>
              <a:off x="788" y="1940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979797"/>
            </a:solidFill>
            <a:ln w="0">
              <a:solidFill>
                <a:srgbClr val="97979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12" name="Freeform 588"/>
            <p:cNvSpPr>
              <a:spLocks/>
            </p:cNvSpPr>
            <p:nvPr/>
          </p:nvSpPr>
          <p:spPr bwMode="auto">
            <a:xfrm>
              <a:off x="788" y="1938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989898"/>
            </a:solidFill>
            <a:ln w="0">
              <a:solidFill>
                <a:srgbClr val="98989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13" name="Freeform 589"/>
            <p:cNvSpPr>
              <a:spLocks/>
            </p:cNvSpPr>
            <p:nvPr/>
          </p:nvSpPr>
          <p:spPr bwMode="auto">
            <a:xfrm>
              <a:off x="788" y="1937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14" name="Freeform 590"/>
            <p:cNvSpPr>
              <a:spLocks/>
            </p:cNvSpPr>
            <p:nvPr/>
          </p:nvSpPr>
          <p:spPr bwMode="auto">
            <a:xfrm>
              <a:off x="788" y="1934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9A9A9A"/>
            </a:solidFill>
            <a:ln w="0">
              <a:solidFill>
                <a:srgbClr val="9A9A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15" name="Freeform 591"/>
            <p:cNvSpPr>
              <a:spLocks/>
            </p:cNvSpPr>
            <p:nvPr/>
          </p:nvSpPr>
          <p:spPr bwMode="auto">
            <a:xfrm>
              <a:off x="788" y="1932"/>
              <a:ext cx="188" cy="10"/>
            </a:xfrm>
            <a:custGeom>
              <a:avLst/>
              <a:gdLst>
                <a:gd name="T0" fmla="*/ 188 w 188"/>
                <a:gd name="T1" fmla="*/ 2 h 10"/>
                <a:gd name="T2" fmla="*/ 0 w 188"/>
                <a:gd name="T3" fmla="*/ 10 h 10"/>
                <a:gd name="T4" fmla="*/ 0 w 188"/>
                <a:gd name="T5" fmla="*/ 7 h 10"/>
                <a:gd name="T6" fmla="*/ 188 w 188"/>
                <a:gd name="T7" fmla="*/ 0 h 10"/>
                <a:gd name="T8" fmla="*/ 188 w 188"/>
                <a:gd name="T9" fmla="*/ 2 h 10"/>
                <a:gd name="T10" fmla="*/ 188 w 188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9B9B9B"/>
            </a:solidFill>
            <a:ln w="0">
              <a:solidFill>
                <a:srgbClr val="9B9B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16" name="Freeform 592"/>
            <p:cNvSpPr>
              <a:spLocks/>
            </p:cNvSpPr>
            <p:nvPr/>
          </p:nvSpPr>
          <p:spPr bwMode="auto">
            <a:xfrm>
              <a:off x="788" y="1931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9C9C9C"/>
            </a:solidFill>
            <a:ln w="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17" name="Freeform 593"/>
            <p:cNvSpPr>
              <a:spLocks/>
            </p:cNvSpPr>
            <p:nvPr/>
          </p:nvSpPr>
          <p:spPr bwMode="auto">
            <a:xfrm>
              <a:off x="788" y="1928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9D9D9D"/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18" name="Freeform 594"/>
            <p:cNvSpPr>
              <a:spLocks/>
            </p:cNvSpPr>
            <p:nvPr/>
          </p:nvSpPr>
          <p:spPr bwMode="auto">
            <a:xfrm>
              <a:off x="788" y="1926"/>
              <a:ext cx="188" cy="10"/>
            </a:xfrm>
            <a:custGeom>
              <a:avLst/>
              <a:gdLst>
                <a:gd name="T0" fmla="*/ 188 w 188"/>
                <a:gd name="T1" fmla="*/ 2 h 10"/>
                <a:gd name="T2" fmla="*/ 0 w 188"/>
                <a:gd name="T3" fmla="*/ 10 h 10"/>
                <a:gd name="T4" fmla="*/ 0 w 188"/>
                <a:gd name="T5" fmla="*/ 7 h 10"/>
                <a:gd name="T6" fmla="*/ 188 w 188"/>
                <a:gd name="T7" fmla="*/ 0 h 10"/>
                <a:gd name="T8" fmla="*/ 188 w 188"/>
                <a:gd name="T9" fmla="*/ 2 h 10"/>
                <a:gd name="T10" fmla="*/ 188 w 188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9E9E9E"/>
            </a:solidFill>
            <a:ln w="0">
              <a:solidFill>
                <a:srgbClr val="9E9E9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19" name="Freeform 595"/>
            <p:cNvSpPr>
              <a:spLocks/>
            </p:cNvSpPr>
            <p:nvPr/>
          </p:nvSpPr>
          <p:spPr bwMode="auto">
            <a:xfrm>
              <a:off x="788" y="1925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9F9F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20" name="Freeform 596"/>
            <p:cNvSpPr>
              <a:spLocks/>
            </p:cNvSpPr>
            <p:nvPr/>
          </p:nvSpPr>
          <p:spPr bwMode="auto">
            <a:xfrm>
              <a:off x="788" y="1922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A0A0A0"/>
            </a:solidFill>
            <a:ln w="0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21" name="Freeform 597"/>
            <p:cNvSpPr>
              <a:spLocks/>
            </p:cNvSpPr>
            <p:nvPr/>
          </p:nvSpPr>
          <p:spPr bwMode="auto">
            <a:xfrm>
              <a:off x="788" y="1921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A1A1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22" name="Freeform 598"/>
            <p:cNvSpPr>
              <a:spLocks/>
            </p:cNvSpPr>
            <p:nvPr/>
          </p:nvSpPr>
          <p:spPr bwMode="auto">
            <a:xfrm>
              <a:off x="788" y="1919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A2A2A2"/>
            </a:solidFill>
            <a:ln w="0">
              <a:solidFill>
                <a:srgbClr val="A2A2A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23" name="Freeform 599"/>
            <p:cNvSpPr>
              <a:spLocks/>
            </p:cNvSpPr>
            <p:nvPr/>
          </p:nvSpPr>
          <p:spPr bwMode="auto">
            <a:xfrm>
              <a:off x="788" y="1916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A3A3A3"/>
            </a:solidFill>
            <a:ln w="0">
              <a:solidFill>
                <a:srgbClr val="A3A3A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24" name="Freeform 600"/>
            <p:cNvSpPr>
              <a:spLocks/>
            </p:cNvSpPr>
            <p:nvPr/>
          </p:nvSpPr>
          <p:spPr bwMode="auto">
            <a:xfrm>
              <a:off x="788" y="1915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4A4A4"/>
            </a:solidFill>
            <a:ln w="0">
              <a:solidFill>
                <a:srgbClr val="A4A4A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25" name="Freeform 601"/>
            <p:cNvSpPr>
              <a:spLocks/>
            </p:cNvSpPr>
            <p:nvPr/>
          </p:nvSpPr>
          <p:spPr bwMode="auto">
            <a:xfrm>
              <a:off x="788" y="1913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A5A5A5"/>
            </a:solidFill>
            <a:ln w="0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26" name="Freeform 602"/>
            <p:cNvSpPr>
              <a:spLocks/>
            </p:cNvSpPr>
            <p:nvPr/>
          </p:nvSpPr>
          <p:spPr bwMode="auto">
            <a:xfrm>
              <a:off x="788" y="1910"/>
              <a:ext cx="188" cy="10"/>
            </a:xfrm>
            <a:custGeom>
              <a:avLst/>
              <a:gdLst>
                <a:gd name="T0" fmla="*/ 188 w 188"/>
                <a:gd name="T1" fmla="*/ 3 h 10"/>
                <a:gd name="T2" fmla="*/ 0 w 188"/>
                <a:gd name="T3" fmla="*/ 10 h 10"/>
                <a:gd name="T4" fmla="*/ 0 w 188"/>
                <a:gd name="T5" fmla="*/ 7 h 10"/>
                <a:gd name="T6" fmla="*/ 188 w 188"/>
                <a:gd name="T7" fmla="*/ 0 h 10"/>
                <a:gd name="T8" fmla="*/ 188 w 188"/>
                <a:gd name="T9" fmla="*/ 3 h 10"/>
                <a:gd name="T10" fmla="*/ 188 w 188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3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27" name="Freeform 603"/>
            <p:cNvSpPr>
              <a:spLocks/>
            </p:cNvSpPr>
            <p:nvPr/>
          </p:nvSpPr>
          <p:spPr bwMode="auto">
            <a:xfrm>
              <a:off x="788" y="1909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7A7A7"/>
            </a:solidFill>
            <a:ln w="0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28" name="Freeform 604"/>
            <p:cNvSpPr>
              <a:spLocks/>
            </p:cNvSpPr>
            <p:nvPr/>
          </p:nvSpPr>
          <p:spPr bwMode="auto">
            <a:xfrm>
              <a:off x="788" y="1907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A8A8A8"/>
            </a:solidFill>
            <a:ln w="0">
              <a:solidFill>
                <a:srgbClr val="A8A8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29" name="Freeform 605"/>
            <p:cNvSpPr>
              <a:spLocks/>
            </p:cNvSpPr>
            <p:nvPr/>
          </p:nvSpPr>
          <p:spPr bwMode="auto">
            <a:xfrm>
              <a:off x="788" y="1905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A9A9A9"/>
            </a:solidFill>
            <a:ln w="0">
              <a:solidFill>
                <a:srgbClr val="A9A9A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30" name="Freeform 606"/>
            <p:cNvSpPr>
              <a:spLocks/>
            </p:cNvSpPr>
            <p:nvPr/>
          </p:nvSpPr>
          <p:spPr bwMode="auto">
            <a:xfrm>
              <a:off x="788" y="1903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31" name="Freeform 607"/>
            <p:cNvSpPr>
              <a:spLocks/>
            </p:cNvSpPr>
            <p:nvPr/>
          </p:nvSpPr>
          <p:spPr bwMode="auto">
            <a:xfrm>
              <a:off x="788" y="1901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32" name="Freeform 608"/>
            <p:cNvSpPr>
              <a:spLocks/>
            </p:cNvSpPr>
            <p:nvPr/>
          </p:nvSpPr>
          <p:spPr bwMode="auto">
            <a:xfrm>
              <a:off x="788" y="1899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ACACAC"/>
            </a:solidFill>
            <a:ln w="0">
              <a:solidFill>
                <a:srgbClr val="AC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33" name="Freeform 609"/>
            <p:cNvSpPr>
              <a:spLocks/>
            </p:cNvSpPr>
            <p:nvPr/>
          </p:nvSpPr>
          <p:spPr bwMode="auto">
            <a:xfrm>
              <a:off x="788" y="1897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ADADAD"/>
            </a:solidFill>
            <a:ln w="0">
              <a:solidFill>
                <a:srgbClr val="ADAD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34" name="Freeform 610"/>
            <p:cNvSpPr>
              <a:spLocks/>
            </p:cNvSpPr>
            <p:nvPr/>
          </p:nvSpPr>
          <p:spPr bwMode="auto">
            <a:xfrm>
              <a:off x="788" y="1894"/>
              <a:ext cx="188" cy="10"/>
            </a:xfrm>
            <a:custGeom>
              <a:avLst/>
              <a:gdLst>
                <a:gd name="T0" fmla="*/ 188 w 188"/>
                <a:gd name="T1" fmla="*/ 3 h 10"/>
                <a:gd name="T2" fmla="*/ 0 w 188"/>
                <a:gd name="T3" fmla="*/ 10 h 10"/>
                <a:gd name="T4" fmla="*/ 0 w 188"/>
                <a:gd name="T5" fmla="*/ 8 h 10"/>
                <a:gd name="T6" fmla="*/ 188 w 188"/>
                <a:gd name="T7" fmla="*/ 0 h 10"/>
                <a:gd name="T8" fmla="*/ 188 w 188"/>
                <a:gd name="T9" fmla="*/ 3 h 10"/>
                <a:gd name="T10" fmla="*/ 188 w 188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AEAEAE"/>
            </a:solidFill>
            <a:ln w="0">
              <a:solidFill>
                <a:srgbClr val="AEAEA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35" name="Freeform 611"/>
            <p:cNvSpPr>
              <a:spLocks/>
            </p:cNvSpPr>
            <p:nvPr/>
          </p:nvSpPr>
          <p:spPr bwMode="auto">
            <a:xfrm>
              <a:off x="788" y="1893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FAFAF"/>
            </a:solidFill>
            <a:ln w="0">
              <a:solidFill>
                <a:srgbClr val="AFAFA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36" name="Freeform 612"/>
            <p:cNvSpPr>
              <a:spLocks/>
            </p:cNvSpPr>
            <p:nvPr/>
          </p:nvSpPr>
          <p:spPr bwMode="auto">
            <a:xfrm>
              <a:off x="788" y="1891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B0B0B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37" name="Freeform 613"/>
            <p:cNvSpPr>
              <a:spLocks/>
            </p:cNvSpPr>
            <p:nvPr/>
          </p:nvSpPr>
          <p:spPr bwMode="auto">
            <a:xfrm>
              <a:off x="788" y="1888"/>
              <a:ext cx="188" cy="10"/>
            </a:xfrm>
            <a:custGeom>
              <a:avLst/>
              <a:gdLst>
                <a:gd name="T0" fmla="*/ 188 w 188"/>
                <a:gd name="T1" fmla="*/ 3 h 10"/>
                <a:gd name="T2" fmla="*/ 0 w 188"/>
                <a:gd name="T3" fmla="*/ 10 h 10"/>
                <a:gd name="T4" fmla="*/ 0 w 188"/>
                <a:gd name="T5" fmla="*/ 8 h 10"/>
                <a:gd name="T6" fmla="*/ 188 w 188"/>
                <a:gd name="T7" fmla="*/ 0 h 10"/>
                <a:gd name="T8" fmla="*/ 188 w 188"/>
                <a:gd name="T9" fmla="*/ 3 h 10"/>
                <a:gd name="T10" fmla="*/ 188 w 188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B1B1B1"/>
            </a:solidFill>
            <a:ln w="0">
              <a:solidFill>
                <a:srgbClr val="B1B1B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38" name="Freeform 614"/>
            <p:cNvSpPr>
              <a:spLocks/>
            </p:cNvSpPr>
            <p:nvPr/>
          </p:nvSpPr>
          <p:spPr bwMode="auto">
            <a:xfrm>
              <a:off x="788" y="1887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39" name="Freeform 615"/>
            <p:cNvSpPr>
              <a:spLocks/>
            </p:cNvSpPr>
            <p:nvPr/>
          </p:nvSpPr>
          <p:spPr bwMode="auto">
            <a:xfrm>
              <a:off x="788" y="1885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40" name="Freeform 616"/>
            <p:cNvSpPr>
              <a:spLocks/>
            </p:cNvSpPr>
            <p:nvPr/>
          </p:nvSpPr>
          <p:spPr bwMode="auto">
            <a:xfrm>
              <a:off x="788" y="1884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B4B4B4"/>
            </a:solidFill>
            <a:ln w="0">
              <a:solidFill>
                <a:srgbClr val="B4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41" name="Freeform 617"/>
            <p:cNvSpPr>
              <a:spLocks/>
            </p:cNvSpPr>
            <p:nvPr/>
          </p:nvSpPr>
          <p:spPr bwMode="auto">
            <a:xfrm>
              <a:off x="788" y="1881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B5B5B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42" name="Freeform 618"/>
            <p:cNvSpPr>
              <a:spLocks/>
            </p:cNvSpPr>
            <p:nvPr/>
          </p:nvSpPr>
          <p:spPr bwMode="auto">
            <a:xfrm>
              <a:off x="788" y="1879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B6B6B6"/>
            </a:solidFill>
            <a:ln w="0">
              <a:solidFill>
                <a:srgbClr val="B6B6B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43" name="Freeform 619"/>
            <p:cNvSpPr>
              <a:spLocks/>
            </p:cNvSpPr>
            <p:nvPr/>
          </p:nvSpPr>
          <p:spPr bwMode="auto">
            <a:xfrm>
              <a:off x="788" y="1878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B7B7B7"/>
            </a:solidFill>
            <a:ln w="0">
              <a:solidFill>
                <a:srgbClr val="B7B7B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44" name="Freeform 620"/>
            <p:cNvSpPr>
              <a:spLocks/>
            </p:cNvSpPr>
            <p:nvPr/>
          </p:nvSpPr>
          <p:spPr bwMode="auto">
            <a:xfrm>
              <a:off x="788" y="1875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B8B8B8"/>
            </a:solidFill>
            <a:ln w="0">
              <a:solidFill>
                <a:srgbClr val="B8B8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45" name="Freeform 621"/>
            <p:cNvSpPr>
              <a:spLocks/>
            </p:cNvSpPr>
            <p:nvPr/>
          </p:nvSpPr>
          <p:spPr bwMode="auto">
            <a:xfrm>
              <a:off x="788" y="1873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B9B9B9"/>
            </a:solidFill>
            <a:ln w="0">
              <a:solidFill>
                <a:srgbClr val="B9B9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46" name="Freeform 622"/>
            <p:cNvSpPr>
              <a:spLocks/>
            </p:cNvSpPr>
            <p:nvPr/>
          </p:nvSpPr>
          <p:spPr bwMode="auto">
            <a:xfrm>
              <a:off x="788" y="1872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47" name="Freeform 623"/>
            <p:cNvSpPr>
              <a:spLocks/>
            </p:cNvSpPr>
            <p:nvPr/>
          </p:nvSpPr>
          <p:spPr bwMode="auto">
            <a:xfrm>
              <a:off x="788" y="1869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BBBBBB"/>
            </a:solidFill>
            <a:ln w="0">
              <a:solidFill>
                <a:srgbClr val="BBBBB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48" name="Freeform 624"/>
            <p:cNvSpPr>
              <a:spLocks/>
            </p:cNvSpPr>
            <p:nvPr/>
          </p:nvSpPr>
          <p:spPr bwMode="auto">
            <a:xfrm>
              <a:off x="788" y="1868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49" name="Freeform 625"/>
            <p:cNvSpPr>
              <a:spLocks/>
            </p:cNvSpPr>
            <p:nvPr/>
          </p:nvSpPr>
          <p:spPr bwMode="auto">
            <a:xfrm>
              <a:off x="788" y="1866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50" name="Freeform 626"/>
            <p:cNvSpPr>
              <a:spLocks/>
            </p:cNvSpPr>
            <p:nvPr/>
          </p:nvSpPr>
          <p:spPr bwMode="auto">
            <a:xfrm>
              <a:off x="788" y="1863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BEBEBE"/>
            </a:solidFill>
            <a:ln w="0">
              <a:solidFill>
                <a:srgbClr val="BEBEB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51" name="Freeform 627"/>
            <p:cNvSpPr>
              <a:spLocks/>
            </p:cNvSpPr>
            <p:nvPr/>
          </p:nvSpPr>
          <p:spPr bwMode="auto">
            <a:xfrm>
              <a:off x="788" y="1862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52" name="Freeform 628"/>
            <p:cNvSpPr>
              <a:spLocks/>
            </p:cNvSpPr>
            <p:nvPr/>
          </p:nvSpPr>
          <p:spPr bwMode="auto">
            <a:xfrm>
              <a:off x="788" y="1859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53" name="Freeform 629"/>
            <p:cNvSpPr>
              <a:spLocks/>
            </p:cNvSpPr>
            <p:nvPr/>
          </p:nvSpPr>
          <p:spPr bwMode="auto">
            <a:xfrm>
              <a:off x="788" y="1857"/>
              <a:ext cx="188" cy="10"/>
            </a:xfrm>
            <a:custGeom>
              <a:avLst/>
              <a:gdLst>
                <a:gd name="T0" fmla="*/ 188 w 188"/>
                <a:gd name="T1" fmla="*/ 2 h 10"/>
                <a:gd name="T2" fmla="*/ 0 w 188"/>
                <a:gd name="T3" fmla="*/ 10 h 10"/>
                <a:gd name="T4" fmla="*/ 0 w 188"/>
                <a:gd name="T5" fmla="*/ 7 h 10"/>
                <a:gd name="T6" fmla="*/ 188 w 188"/>
                <a:gd name="T7" fmla="*/ 0 h 10"/>
                <a:gd name="T8" fmla="*/ 188 w 188"/>
                <a:gd name="T9" fmla="*/ 2 h 10"/>
                <a:gd name="T10" fmla="*/ 188 w 188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C1C1C1"/>
            </a:solidFill>
            <a:ln w="0">
              <a:solidFill>
                <a:srgbClr val="C1C1C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54" name="Freeform 630"/>
            <p:cNvSpPr>
              <a:spLocks/>
            </p:cNvSpPr>
            <p:nvPr/>
          </p:nvSpPr>
          <p:spPr bwMode="auto">
            <a:xfrm>
              <a:off x="788" y="1856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C2C2C2"/>
            </a:solidFill>
            <a:ln w="0">
              <a:solidFill>
                <a:srgbClr val="C2C2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55" name="Freeform 631"/>
            <p:cNvSpPr>
              <a:spLocks/>
            </p:cNvSpPr>
            <p:nvPr/>
          </p:nvSpPr>
          <p:spPr bwMode="auto">
            <a:xfrm>
              <a:off x="788" y="1853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C3C3C3"/>
            </a:solidFill>
            <a:ln w="0">
              <a:solidFill>
                <a:srgbClr val="C3C3C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56" name="Freeform 632"/>
            <p:cNvSpPr>
              <a:spLocks/>
            </p:cNvSpPr>
            <p:nvPr/>
          </p:nvSpPr>
          <p:spPr bwMode="auto">
            <a:xfrm>
              <a:off x="788" y="1852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C4C4C4"/>
            </a:solidFill>
            <a:ln w="0">
              <a:solidFill>
                <a:srgbClr val="C4C4C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57" name="Freeform 633"/>
            <p:cNvSpPr>
              <a:spLocks/>
            </p:cNvSpPr>
            <p:nvPr/>
          </p:nvSpPr>
          <p:spPr bwMode="auto">
            <a:xfrm>
              <a:off x="788" y="1850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C5C5C5"/>
            </a:solidFill>
            <a:ln w="0">
              <a:solidFill>
                <a:srgbClr val="C5C5C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58" name="Freeform 634"/>
            <p:cNvSpPr>
              <a:spLocks/>
            </p:cNvSpPr>
            <p:nvPr/>
          </p:nvSpPr>
          <p:spPr bwMode="auto">
            <a:xfrm>
              <a:off x="788" y="1847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C6C6C6"/>
            </a:solidFill>
            <a:ln w="0">
              <a:solidFill>
                <a:srgbClr val="C6C6C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59" name="Freeform 635"/>
            <p:cNvSpPr>
              <a:spLocks/>
            </p:cNvSpPr>
            <p:nvPr/>
          </p:nvSpPr>
          <p:spPr bwMode="auto">
            <a:xfrm>
              <a:off x="788" y="1846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C7C7C7"/>
            </a:solidFill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60" name="Freeform 636"/>
            <p:cNvSpPr>
              <a:spLocks/>
            </p:cNvSpPr>
            <p:nvPr/>
          </p:nvSpPr>
          <p:spPr bwMode="auto">
            <a:xfrm>
              <a:off x="788" y="1844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C8C8C8"/>
            </a:solidFill>
            <a:ln w="0">
              <a:solidFill>
                <a:srgbClr val="C8C8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61" name="Freeform 637"/>
            <p:cNvSpPr>
              <a:spLocks/>
            </p:cNvSpPr>
            <p:nvPr/>
          </p:nvSpPr>
          <p:spPr bwMode="auto">
            <a:xfrm>
              <a:off x="788" y="1841"/>
              <a:ext cx="188" cy="10"/>
            </a:xfrm>
            <a:custGeom>
              <a:avLst/>
              <a:gdLst>
                <a:gd name="T0" fmla="*/ 188 w 188"/>
                <a:gd name="T1" fmla="*/ 3 h 10"/>
                <a:gd name="T2" fmla="*/ 0 w 188"/>
                <a:gd name="T3" fmla="*/ 10 h 10"/>
                <a:gd name="T4" fmla="*/ 0 w 188"/>
                <a:gd name="T5" fmla="*/ 8 h 10"/>
                <a:gd name="T6" fmla="*/ 188 w 188"/>
                <a:gd name="T7" fmla="*/ 0 h 10"/>
                <a:gd name="T8" fmla="*/ 188 w 188"/>
                <a:gd name="T9" fmla="*/ 3 h 10"/>
                <a:gd name="T10" fmla="*/ 188 w 188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C9C9C9"/>
            </a:solidFill>
            <a:ln w="0">
              <a:solidFill>
                <a:srgbClr val="C9C9C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62" name="Freeform 638"/>
            <p:cNvSpPr>
              <a:spLocks/>
            </p:cNvSpPr>
            <p:nvPr/>
          </p:nvSpPr>
          <p:spPr bwMode="auto">
            <a:xfrm>
              <a:off x="788" y="1840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CACACA"/>
            </a:solidFill>
            <a:ln w="0">
              <a:solidFill>
                <a:srgbClr val="CACAC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63" name="Freeform 639"/>
            <p:cNvSpPr>
              <a:spLocks/>
            </p:cNvSpPr>
            <p:nvPr/>
          </p:nvSpPr>
          <p:spPr bwMode="auto">
            <a:xfrm>
              <a:off x="788" y="1838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CBCBCB"/>
            </a:solidFill>
            <a:ln w="0">
              <a:solidFill>
                <a:srgbClr val="CBCB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64" name="Freeform 640"/>
            <p:cNvSpPr>
              <a:spLocks/>
            </p:cNvSpPr>
            <p:nvPr/>
          </p:nvSpPr>
          <p:spPr bwMode="auto">
            <a:xfrm>
              <a:off x="788" y="1835"/>
              <a:ext cx="188" cy="10"/>
            </a:xfrm>
            <a:custGeom>
              <a:avLst/>
              <a:gdLst>
                <a:gd name="T0" fmla="*/ 188 w 188"/>
                <a:gd name="T1" fmla="*/ 3 h 10"/>
                <a:gd name="T2" fmla="*/ 0 w 188"/>
                <a:gd name="T3" fmla="*/ 10 h 10"/>
                <a:gd name="T4" fmla="*/ 0 w 188"/>
                <a:gd name="T5" fmla="*/ 8 h 10"/>
                <a:gd name="T6" fmla="*/ 188 w 188"/>
                <a:gd name="T7" fmla="*/ 0 h 10"/>
                <a:gd name="T8" fmla="*/ 188 w 188"/>
                <a:gd name="T9" fmla="*/ 3 h 10"/>
                <a:gd name="T10" fmla="*/ 188 w 188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65" name="Freeform 641"/>
            <p:cNvSpPr>
              <a:spLocks/>
            </p:cNvSpPr>
            <p:nvPr/>
          </p:nvSpPr>
          <p:spPr bwMode="auto">
            <a:xfrm>
              <a:off x="788" y="1834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CDCDCD"/>
            </a:solidFill>
            <a:ln w="0">
              <a:solidFill>
                <a:srgbClr val="CDCDC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66" name="Freeform 642"/>
            <p:cNvSpPr>
              <a:spLocks/>
            </p:cNvSpPr>
            <p:nvPr/>
          </p:nvSpPr>
          <p:spPr bwMode="auto">
            <a:xfrm>
              <a:off x="788" y="1832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CECECE"/>
            </a:solidFill>
            <a:ln w="0">
              <a:solidFill>
                <a:srgbClr val="CECE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67" name="Freeform 643"/>
            <p:cNvSpPr>
              <a:spLocks/>
            </p:cNvSpPr>
            <p:nvPr/>
          </p:nvSpPr>
          <p:spPr bwMode="auto">
            <a:xfrm>
              <a:off x="788" y="1831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CFCFCF"/>
            </a:solidFill>
            <a:ln w="0">
              <a:solidFill>
                <a:srgbClr val="CFCFC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68" name="Freeform 644"/>
            <p:cNvSpPr>
              <a:spLocks/>
            </p:cNvSpPr>
            <p:nvPr/>
          </p:nvSpPr>
          <p:spPr bwMode="auto">
            <a:xfrm>
              <a:off x="788" y="1828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D0D0D0"/>
            </a:solidFill>
            <a:ln w="0">
              <a:solidFill>
                <a:srgbClr val="D0D0D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69" name="Freeform 645"/>
            <p:cNvSpPr>
              <a:spLocks/>
            </p:cNvSpPr>
            <p:nvPr/>
          </p:nvSpPr>
          <p:spPr bwMode="auto">
            <a:xfrm>
              <a:off x="788" y="1826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D1D1D1"/>
            </a:solidFill>
            <a:ln w="0">
              <a:solidFill>
                <a:srgbClr val="D1D1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70" name="Freeform 646"/>
            <p:cNvSpPr>
              <a:spLocks/>
            </p:cNvSpPr>
            <p:nvPr/>
          </p:nvSpPr>
          <p:spPr bwMode="auto">
            <a:xfrm>
              <a:off x="788" y="1824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D2D2D2"/>
            </a:solidFill>
            <a:ln w="0">
              <a:solidFill>
                <a:srgbClr val="D2D2D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71" name="Freeform 647"/>
            <p:cNvSpPr>
              <a:spLocks/>
            </p:cNvSpPr>
            <p:nvPr/>
          </p:nvSpPr>
          <p:spPr bwMode="auto">
            <a:xfrm>
              <a:off x="788" y="1822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D3D3D3"/>
            </a:solidFill>
            <a:ln w="0">
              <a:solidFill>
                <a:srgbClr val="D3D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72" name="Freeform 648"/>
            <p:cNvSpPr>
              <a:spLocks/>
            </p:cNvSpPr>
            <p:nvPr/>
          </p:nvSpPr>
          <p:spPr bwMode="auto">
            <a:xfrm>
              <a:off x="788" y="1820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D4D4D4"/>
            </a:solidFill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73" name="Freeform 649"/>
            <p:cNvSpPr>
              <a:spLocks/>
            </p:cNvSpPr>
            <p:nvPr/>
          </p:nvSpPr>
          <p:spPr bwMode="auto">
            <a:xfrm>
              <a:off x="788" y="1818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D5D5D5"/>
            </a:solidFill>
            <a:ln w="0">
              <a:solidFill>
                <a:srgbClr val="D5D5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74" name="Freeform 650"/>
            <p:cNvSpPr>
              <a:spLocks/>
            </p:cNvSpPr>
            <p:nvPr/>
          </p:nvSpPr>
          <p:spPr bwMode="auto">
            <a:xfrm>
              <a:off x="788" y="1816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D6D6D6"/>
            </a:solidFill>
            <a:ln w="0">
              <a:solidFill>
                <a:srgbClr val="D6D6D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75" name="Freeform 651"/>
            <p:cNvSpPr>
              <a:spLocks/>
            </p:cNvSpPr>
            <p:nvPr/>
          </p:nvSpPr>
          <p:spPr bwMode="auto">
            <a:xfrm>
              <a:off x="788" y="1815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76" name="Freeform 652"/>
            <p:cNvSpPr>
              <a:spLocks/>
            </p:cNvSpPr>
            <p:nvPr/>
          </p:nvSpPr>
          <p:spPr bwMode="auto">
            <a:xfrm>
              <a:off x="788" y="1812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D8D8D8"/>
            </a:solidFill>
            <a:ln w="0">
              <a:solidFill>
                <a:srgbClr val="D8D8D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77" name="Freeform 653"/>
            <p:cNvSpPr>
              <a:spLocks/>
            </p:cNvSpPr>
            <p:nvPr/>
          </p:nvSpPr>
          <p:spPr bwMode="auto">
            <a:xfrm>
              <a:off x="788" y="1810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78" name="Freeform 654"/>
            <p:cNvSpPr>
              <a:spLocks/>
            </p:cNvSpPr>
            <p:nvPr/>
          </p:nvSpPr>
          <p:spPr bwMode="auto">
            <a:xfrm>
              <a:off x="788" y="1809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ADADA"/>
            </a:solidFill>
            <a:ln w="0">
              <a:solidFill>
                <a:srgbClr val="DADAD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79" name="Freeform 655"/>
            <p:cNvSpPr>
              <a:spLocks/>
            </p:cNvSpPr>
            <p:nvPr/>
          </p:nvSpPr>
          <p:spPr bwMode="auto">
            <a:xfrm>
              <a:off x="788" y="1806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DBDBDB"/>
            </a:solidFill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80" name="Freeform 656"/>
            <p:cNvSpPr>
              <a:spLocks/>
            </p:cNvSpPr>
            <p:nvPr/>
          </p:nvSpPr>
          <p:spPr bwMode="auto">
            <a:xfrm>
              <a:off x="788" y="1804"/>
              <a:ext cx="188" cy="10"/>
            </a:xfrm>
            <a:custGeom>
              <a:avLst/>
              <a:gdLst>
                <a:gd name="T0" fmla="*/ 188 w 188"/>
                <a:gd name="T1" fmla="*/ 2 h 10"/>
                <a:gd name="T2" fmla="*/ 0 w 188"/>
                <a:gd name="T3" fmla="*/ 10 h 10"/>
                <a:gd name="T4" fmla="*/ 0 w 188"/>
                <a:gd name="T5" fmla="*/ 7 h 10"/>
                <a:gd name="T6" fmla="*/ 188 w 188"/>
                <a:gd name="T7" fmla="*/ 0 h 10"/>
                <a:gd name="T8" fmla="*/ 188 w 188"/>
                <a:gd name="T9" fmla="*/ 2 h 10"/>
                <a:gd name="T10" fmla="*/ 188 w 188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DCDCDC"/>
            </a:solidFill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81" name="Freeform 657"/>
            <p:cNvSpPr>
              <a:spLocks/>
            </p:cNvSpPr>
            <p:nvPr/>
          </p:nvSpPr>
          <p:spPr bwMode="auto">
            <a:xfrm>
              <a:off x="788" y="1803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82" name="Freeform 658"/>
            <p:cNvSpPr>
              <a:spLocks/>
            </p:cNvSpPr>
            <p:nvPr/>
          </p:nvSpPr>
          <p:spPr bwMode="auto">
            <a:xfrm>
              <a:off x="788" y="1800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DEDEDE"/>
            </a:solidFill>
            <a:ln w="0">
              <a:solidFill>
                <a:srgbClr val="DE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83" name="Freeform 659"/>
            <p:cNvSpPr>
              <a:spLocks/>
            </p:cNvSpPr>
            <p:nvPr/>
          </p:nvSpPr>
          <p:spPr bwMode="auto">
            <a:xfrm>
              <a:off x="788" y="1799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DFDFD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84" name="Freeform 660"/>
            <p:cNvSpPr>
              <a:spLocks/>
            </p:cNvSpPr>
            <p:nvPr/>
          </p:nvSpPr>
          <p:spPr bwMode="auto">
            <a:xfrm>
              <a:off x="788" y="1797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E0E0E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85" name="Freeform 661"/>
            <p:cNvSpPr>
              <a:spLocks/>
            </p:cNvSpPr>
            <p:nvPr/>
          </p:nvSpPr>
          <p:spPr bwMode="auto">
            <a:xfrm>
              <a:off x="788" y="1794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86" name="Freeform 662"/>
            <p:cNvSpPr>
              <a:spLocks/>
            </p:cNvSpPr>
            <p:nvPr/>
          </p:nvSpPr>
          <p:spPr bwMode="auto">
            <a:xfrm>
              <a:off x="788" y="1793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E2E2E2"/>
            </a:solidFill>
            <a:ln w="0">
              <a:solidFill>
                <a:srgbClr val="E2E2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87" name="Freeform 663"/>
            <p:cNvSpPr>
              <a:spLocks/>
            </p:cNvSpPr>
            <p:nvPr/>
          </p:nvSpPr>
          <p:spPr bwMode="auto">
            <a:xfrm>
              <a:off x="788" y="1791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3E3E3"/>
            </a:solidFill>
            <a:ln w="0">
              <a:solidFill>
                <a:srgbClr val="E3E3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88" name="Freeform 664"/>
            <p:cNvSpPr>
              <a:spLocks/>
            </p:cNvSpPr>
            <p:nvPr/>
          </p:nvSpPr>
          <p:spPr bwMode="auto">
            <a:xfrm>
              <a:off x="788" y="1788"/>
              <a:ext cx="188" cy="10"/>
            </a:xfrm>
            <a:custGeom>
              <a:avLst/>
              <a:gdLst>
                <a:gd name="T0" fmla="*/ 188 w 188"/>
                <a:gd name="T1" fmla="*/ 3 h 10"/>
                <a:gd name="T2" fmla="*/ 0 w 188"/>
                <a:gd name="T3" fmla="*/ 10 h 10"/>
                <a:gd name="T4" fmla="*/ 0 w 188"/>
                <a:gd name="T5" fmla="*/ 8 h 10"/>
                <a:gd name="T6" fmla="*/ 188 w 188"/>
                <a:gd name="T7" fmla="*/ 0 h 10"/>
                <a:gd name="T8" fmla="*/ 188 w 188"/>
                <a:gd name="T9" fmla="*/ 3 h 10"/>
                <a:gd name="T10" fmla="*/ 188 w 188"/>
                <a:gd name="T11" fmla="*/ 3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3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E4E4E4"/>
            </a:solidFill>
            <a:ln w="0">
              <a:solidFill>
                <a:srgbClr val="E4E4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89" name="Freeform 665"/>
            <p:cNvSpPr>
              <a:spLocks/>
            </p:cNvSpPr>
            <p:nvPr/>
          </p:nvSpPr>
          <p:spPr bwMode="auto">
            <a:xfrm>
              <a:off x="788" y="1787"/>
              <a:ext cx="188" cy="9"/>
            </a:xfrm>
            <a:custGeom>
              <a:avLst/>
              <a:gdLst>
                <a:gd name="T0" fmla="*/ 188 w 188"/>
                <a:gd name="T1" fmla="*/ 1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1 h 9"/>
                <a:gd name="T10" fmla="*/ 188 w 188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E5E5E5"/>
            </a:solidFill>
            <a:ln w="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90" name="Freeform 666"/>
            <p:cNvSpPr>
              <a:spLocks/>
            </p:cNvSpPr>
            <p:nvPr/>
          </p:nvSpPr>
          <p:spPr bwMode="auto">
            <a:xfrm>
              <a:off x="788" y="1785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91" name="Freeform 667"/>
            <p:cNvSpPr>
              <a:spLocks/>
            </p:cNvSpPr>
            <p:nvPr/>
          </p:nvSpPr>
          <p:spPr bwMode="auto">
            <a:xfrm>
              <a:off x="788" y="1783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7E7E7"/>
            </a:solidFill>
            <a:ln w="0">
              <a:solidFill>
                <a:srgbClr val="E7E7E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92" name="Freeform 668"/>
            <p:cNvSpPr>
              <a:spLocks/>
            </p:cNvSpPr>
            <p:nvPr/>
          </p:nvSpPr>
          <p:spPr bwMode="auto">
            <a:xfrm>
              <a:off x="788" y="1781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8E8E8"/>
            </a:solidFill>
            <a:ln w="0">
              <a:solidFill>
                <a:srgbClr val="E8E8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93" name="Freeform 669"/>
            <p:cNvSpPr>
              <a:spLocks/>
            </p:cNvSpPr>
            <p:nvPr/>
          </p:nvSpPr>
          <p:spPr bwMode="auto">
            <a:xfrm>
              <a:off x="788" y="1779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9E9E9"/>
            </a:solidFill>
            <a:ln w="0">
              <a:solidFill>
                <a:srgbClr val="E9E9E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94" name="Freeform 670"/>
            <p:cNvSpPr>
              <a:spLocks/>
            </p:cNvSpPr>
            <p:nvPr/>
          </p:nvSpPr>
          <p:spPr bwMode="auto">
            <a:xfrm>
              <a:off x="788" y="1777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EAEAE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95" name="Freeform 671"/>
            <p:cNvSpPr>
              <a:spLocks/>
            </p:cNvSpPr>
            <p:nvPr/>
          </p:nvSpPr>
          <p:spPr bwMode="auto">
            <a:xfrm>
              <a:off x="788" y="1775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BEBEB"/>
            </a:solidFill>
            <a:ln w="0">
              <a:solidFill>
                <a:srgbClr val="EBEBE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96" name="Freeform 672"/>
            <p:cNvSpPr>
              <a:spLocks/>
            </p:cNvSpPr>
            <p:nvPr/>
          </p:nvSpPr>
          <p:spPr bwMode="auto">
            <a:xfrm>
              <a:off x="788" y="1773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CECEC"/>
            </a:solidFill>
            <a:ln w="0">
              <a:solidFill>
                <a:srgbClr val="ECECE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97" name="Freeform 673"/>
            <p:cNvSpPr>
              <a:spLocks/>
            </p:cNvSpPr>
            <p:nvPr/>
          </p:nvSpPr>
          <p:spPr bwMode="auto">
            <a:xfrm>
              <a:off x="788" y="1771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DEDED"/>
            </a:solidFill>
            <a:ln w="0">
              <a:solidFill>
                <a:srgbClr val="EDEDE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98" name="Freeform 674"/>
            <p:cNvSpPr>
              <a:spLocks/>
            </p:cNvSpPr>
            <p:nvPr/>
          </p:nvSpPr>
          <p:spPr bwMode="auto">
            <a:xfrm>
              <a:off x="788" y="1769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EEEEE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99" name="Freeform 675"/>
            <p:cNvSpPr>
              <a:spLocks/>
            </p:cNvSpPr>
            <p:nvPr/>
          </p:nvSpPr>
          <p:spPr bwMode="auto">
            <a:xfrm>
              <a:off x="788" y="1767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EFEFEF"/>
            </a:solidFill>
            <a:ln w="0">
              <a:solidFill>
                <a:srgbClr val="EFEFE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00" name="Freeform 676"/>
            <p:cNvSpPr>
              <a:spLocks/>
            </p:cNvSpPr>
            <p:nvPr/>
          </p:nvSpPr>
          <p:spPr bwMode="auto">
            <a:xfrm>
              <a:off x="788" y="1765"/>
              <a:ext cx="188" cy="9"/>
            </a:xfrm>
            <a:custGeom>
              <a:avLst/>
              <a:gdLst>
                <a:gd name="T0" fmla="*/ 188 w 188"/>
                <a:gd name="T1" fmla="*/ 2 h 9"/>
                <a:gd name="T2" fmla="*/ 0 w 188"/>
                <a:gd name="T3" fmla="*/ 9 h 9"/>
                <a:gd name="T4" fmla="*/ 0 w 188"/>
                <a:gd name="T5" fmla="*/ 6 h 9"/>
                <a:gd name="T6" fmla="*/ 188 w 188"/>
                <a:gd name="T7" fmla="*/ 0 h 9"/>
                <a:gd name="T8" fmla="*/ 188 w 188"/>
                <a:gd name="T9" fmla="*/ 2 h 9"/>
                <a:gd name="T10" fmla="*/ 188 w 188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2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01" name="Freeform 677"/>
            <p:cNvSpPr>
              <a:spLocks/>
            </p:cNvSpPr>
            <p:nvPr/>
          </p:nvSpPr>
          <p:spPr bwMode="auto">
            <a:xfrm>
              <a:off x="788" y="1763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7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F1F1F1"/>
            </a:solidFill>
            <a:ln w="0">
              <a:solidFill>
                <a:srgbClr val="F1F1F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02" name="Freeform 678"/>
            <p:cNvSpPr>
              <a:spLocks/>
            </p:cNvSpPr>
            <p:nvPr/>
          </p:nvSpPr>
          <p:spPr bwMode="auto">
            <a:xfrm>
              <a:off x="788" y="1762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03" name="Freeform 679"/>
            <p:cNvSpPr>
              <a:spLocks/>
            </p:cNvSpPr>
            <p:nvPr/>
          </p:nvSpPr>
          <p:spPr bwMode="auto">
            <a:xfrm>
              <a:off x="788" y="1759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F3F3F3"/>
            </a:solidFill>
            <a:ln w="0">
              <a:solidFill>
                <a:srgbClr val="F3F3F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04" name="Freeform 680"/>
            <p:cNvSpPr>
              <a:spLocks/>
            </p:cNvSpPr>
            <p:nvPr/>
          </p:nvSpPr>
          <p:spPr bwMode="auto">
            <a:xfrm>
              <a:off x="788" y="1757"/>
              <a:ext cx="188" cy="10"/>
            </a:xfrm>
            <a:custGeom>
              <a:avLst/>
              <a:gdLst>
                <a:gd name="T0" fmla="*/ 188 w 188"/>
                <a:gd name="T1" fmla="*/ 2 h 10"/>
                <a:gd name="T2" fmla="*/ 0 w 188"/>
                <a:gd name="T3" fmla="*/ 10 h 10"/>
                <a:gd name="T4" fmla="*/ 0 w 188"/>
                <a:gd name="T5" fmla="*/ 7 h 10"/>
                <a:gd name="T6" fmla="*/ 188 w 188"/>
                <a:gd name="T7" fmla="*/ 0 h 10"/>
                <a:gd name="T8" fmla="*/ 188 w 188"/>
                <a:gd name="T9" fmla="*/ 2 h 10"/>
                <a:gd name="T10" fmla="*/ 188 w 188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F4F4F4"/>
            </a:solidFill>
            <a:ln w="0">
              <a:solidFill>
                <a:srgbClr val="F4F4F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05" name="Freeform 681"/>
            <p:cNvSpPr>
              <a:spLocks/>
            </p:cNvSpPr>
            <p:nvPr/>
          </p:nvSpPr>
          <p:spPr bwMode="auto">
            <a:xfrm>
              <a:off x="788" y="1756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06" name="Freeform 682"/>
            <p:cNvSpPr>
              <a:spLocks/>
            </p:cNvSpPr>
            <p:nvPr/>
          </p:nvSpPr>
          <p:spPr bwMode="auto">
            <a:xfrm>
              <a:off x="788" y="1753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8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F6F6F6"/>
            </a:solidFill>
            <a:ln w="0">
              <a:solidFill>
                <a:srgbClr val="F6F6F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07" name="Freeform 683"/>
            <p:cNvSpPr>
              <a:spLocks/>
            </p:cNvSpPr>
            <p:nvPr/>
          </p:nvSpPr>
          <p:spPr bwMode="auto">
            <a:xfrm>
              <a:off x="788" y="1751"/>
              <a:ext cx="188" cy="10"/>
            </a:xfrm>
            <a:custGeom>
              <a:avLst/>
              <a:gdLst>
                <a:gd name="T0" fmla="*/ 188 w 188"/>
                <a:gd name="T1" fmla="*/ 2 h 10"/>
                <a:gd name="T2" fmla="*/ 0 w 188"/>
                <a:gd name="T3" fmla="*/ 10 h 10"/>
                <a:gd name="T4" fmla="*/ 0 w 188"/>
                <a:gd name="T5" fmla="*/ 7 h 10"/>
                <a:gd name="T6" fmla="*/ 188 w 188"/>
                <a:gd name="T7" fmla="*/ 0 h 10"/>
                <a:gd name="T8" fmla="*/ 188 w 188"/>
                <a:gd name="T9" fmla="*/ 2 h 10"/>
                <a:gd name="T10" fmla="*/ 188 w 188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2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F7F7F7"/>
            </a:solidFill>
            <a:ln w="0">
              <a:solidFill>
                <a:srgbClr val="F7F7F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08" name="Freeform 684"/>
            <p:cNvSpPr>
              <a:spLocks/>
            </p:cNvSpPr>
            <p:nvPr/>
          </p:nvSpPr>
          <p:spPr bwMode="auto">
            <a:xfrm>
              <a:off x="788" y="1750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09" name="Freeform 685"/>
            <p:cNvSpPr>
              <a:spLocks/>
            </p:cNvSpPr>
            <p:nvPr/>
          </p:nvSpPr>
          <p:spPr bwMode="auto">
            <a:xfrm>
              <a:off x="788" y="1747"/>
              <a:ext cx="188" cy="9"/>
            </a:xfrm>
            <a:custGeom>
              <a:avLst/>
              <a:gdLst>
                <a:gd name="T0" fmla="*/ 188 w 188"/>
                <a:gd name="T1" fmla="*/ 3 h 9"/>
                <a:gd name="T2" fmla="*/ 0 w 188"/>
                <a:gd name="T3" fmla="*/ 9 h 9"/>
                <a:gd name="T4" fmla="*/ 0 w 188"/>
                <a:gd name="T5" fmla="*/ 7 h 9"/>
                <a:gd name="T6" fmla="*/ 188 w 188"/>
                <a:gd name="T7" fmla="*/ 0 h 9"/>
                <a:gd name="T8" fmla="*/ 188 w 188"/>
                <a:gd name="T9" fmla="*/ 3 h 9"/>
                <a:gd name="T10" fmla="*/ 188 w 188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3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88" y="0"/>
                  </a:lnTo>
                  <a:lnTo>
                    <a:pt x="188" y="3"/>
                  </a:lnTo>
                  <a:close/>
                </a:path>
              </a:pathLst>
            </a:custGeom>
            <a:solidFill>
              <a:srgbClr val="F9F9F9"/>
            </a:solidFill>
            <a:ln w="0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10" name="Freeform 686"/>
            <p:cNvSpPr>
              <a:spLocks/>
            </p:cNvSpPr>
            <p:nvPr/>
          </p:nvSpPr>
          <p:spPr bwMode="auto">
            <a:xfrm>
              <a:off x="788" y="1746"/>
              <a:ext cx="188" cy="8"/>
            </a:xfrm>
            <a:custGeom>
              <a:avLst/>
              <a:gdLst>
                <a:gd name="T0" fmla="*/ 188 w 188"/>
                <a:gd name="T1" fmla="*/ 1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1 h 8"/>
                <a:gd name="T10" fmla="*/ 188 w 188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FAFAFA"/>
            </a:solidFill>
            <a:ln w="0">
              <a:solidFill>
                <a:srgbClr val="FAFA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11" name="Freeform 687"/>
            <p:cNvSpPr>
              <a:spLocks/>
            </p:cNvSpPr>
            <p:nvPr/>
          </p:nvSpPr>
          <p:spPr bwMode="auto">
            <a:xfrm>
              <a:off x="788" y="1744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6 h 8"/>
                <a:gd name="T6" fmla="*/ 188 w 188"/>
                <a:gd name="T7" fmla="*/ 0 h 8"/>
                <a:gd name="T8" fmla="*/ 188 w 188"/>
                <a:gd name="T9" fmla="*/ 2 h 8"/>
                <a:gd name="T10" fmla="*/ 188 w 18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FBFBFB"/>
            </a:solidFill>
            <a:ln w="0">
              <a:solidFill>
                <a:srgbClr val="FBFBF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12" name="Freeform 688"/>
            <p:cNvSpPr>
              <a:spLocks/>
            </p:cNvSpPr>
            <p:nvPr/>
          </p:nvSpPr>
          <p:spPr bwMode="auto">
            <a:xfrm>
              <a:off x="788" y="1742"/>
              <a:ext cx="188" cy="8"/>
            </a:xfrm>
            <a:custGeom>
              <a:avLst/>
              <a:gdLst>
                <a:gd name="T0" fmla="*/ 188 w 188"/>
                <a:gd name="T1" fmla="*/ 2 h 8"/>
                <a:gd name="T2" fmla="*/ 0 w 188"/>
                <a:gd name="T3" fmla="*/ 8 h 8"/>
                <a:gd name="T4" fmla="*/ 0 w 188"/>
                <a:gd name="T5" fmla="*/ 6 h 8"/>
                <a:gd name="T6" fmla="*/ 165 w 188"/>
                <a:gd name="T7" fmla="*/ 0 h 8"/>
                <a:gd name="T8" fmla="*/ 188 w 188"/>
                <a:gd name="T9" fmla="*/ 0 h 8"/>
                <a:gd name="T10" fmla="*/ 188 w 188"/>
                <a:gd name="T11" fmla="*/ 2 h 8"/>
                <a:gd name="T12" fmla="*/ 188 w 188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8"/>
                <a:gd name="T23" fmla="*/ 188 w 18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8">
                  <a:moveTo>
                    <a:pt x="188" y="2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165" y="0"/>
                  </a:lnTo>
                  <a:lnTo>
                    <a:pt x="188" y="0"/>
                  </a:lnTo>
                  <a:lnTo>
                    <a:pt x="188" y="2"/>
                  </a:lnTo>
                  <a:close/>
                </a:path>
              </a:pathLst>
            </a:custGeom>
            <a:solidFill>
              <a:srgbClr val="FCFCFC"/>
            </a:solidFill>
            <a:ln w="0">
              <a:solidFill>
                <a:srgbClr val="FCFCF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13" name="Freeform 689"/>
            <p:cNvSpPr>
              <a:spLocks/>
            </p:cNvSpPr>
            <p:nvPr/>
          </p:nvSpPr>
          <p:spPr bwMode="auto">
            <a:xfrm>
              <a:off x="788" y="1742"/>
              <a:ext cx="165" cy="6"/>
            </a:xfrm>
            <a:custGeom>
              <a:avLst/>
              <a:gdLst>
                <a:gd name="T0" fmla="*/ 165 w 165"/>
                <a:gd name="T1" fmla="*/ 0 h 6"/>
                <a:gd name="T2" fmla="*/ 0 w 165"/>
                <a:gd name="T3" fmla="*/ 6 h 6"/>
                <a:gd name="T4" fmla="*/ 0 w 165"/>
                <a:gd name="T5" fmla="*/ 4 h 6"/>
                <a:gd name="T6" fmla="*/ 111 w 165"/>
                <a:gd name="T7" fmla="*/ 0 h 6"/>
                <a:gd name="T8" fmla="*/ 165 w 165"/>
                <a:gd name="T9" fmla="*/ 0 h 6"/>
                <a:gd name="T10" fmla="*/ 165 w 165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6"/>
                <a:gd name="T20" fmla="*/ 165 w 16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6">
                  <a:moveTo>
                    <a:pt x="165" y="0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111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DFDFD"/>
            </a:solidFill>
            <a:ln w="0">
              <a:solidFill>
                <a:srgbClr val="FDFDF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14" name="Freeform 690"/>
            <p:cNvSpPr>
              <a:spLocks/>
            </p:cNvSpPr>
            <p:nvPr/>
          </p:nvSpPr>
          <p:spPr bwMode="auto">
            <a:xfrm>
              <a:off x="788" y="1742"/>
              <a:ext cx="111" cy="4"/>
            </a:xfrm>
            <a:custGeom>
              <a:avLst/>
              <a:gdLst>
                <a:gd name="T0" fmla="*/ 111 w 111"/>
                <a:gd name="T1" fmla="*/ 0 h 4"/>
                <a:gd name="T2" fmla="*/ 0 w 111"/>
                <a:gd name="T3" fmla="*/ 4 h 4"/>
                <a:gd name="T4" fmla="*/ 0 w 111"/>
                <a:gd name="T5" fmla="*/ 3 h 4"/>
                <a:gd name="T6" fmla="*/ 56 w 111"/>
                <a:gd name="T7" fmla="*/ 0 h 4"/>
                <a:gd name="T8" fmla="*/ 111 w 111"/>
                <a:gd name="T9" fmla="*/ 0 h 4"/>
                <a:gd name="T10" fmla="*/ 111 w 11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4"/>
                <a:gd name="T20" fmla="*/ 111 w 11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4">
                  <a:moveTo>
                    <a:pt x="111" y="0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56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15" name="Freeform 691"/>
            <p:cNvSpPr>
              <a:spLocks/>
            </p:cNvSpPr>
            <p:nvPr/>
          </p:nvSpPr>
          <p:spPr bwMode="auto">
            <a:xfrm>
              <a:off x="788" y="1742"/>
              <a:ext cx="56" cy="3"/>
            </a:xfrm>
            <a:custGeom>
              <a:avLst/>
              <a:gdLst>
                <a:gd name="T0" fmla="*/ 56 w 56"/>
                <a:gd name="T1" fmla="*/ 0 h 3"/>
                <a:gd name="T2" fmla="*/ 0 w 56"/>
                <a:gd name="T3" fmla="*/ 3 h 3"/>
                <a:gd name="T4" fmla="*/ 0 w 56"/>
                <a:gd name="T5" fmla="*/ 0 h 3"/>
                <a:gd name="T6" fmla="*/ 1 w 56"/>
                <a:gd name="T7" fmla="*/ 0 h 3"/>
                <a:gd name="T8" fmla="*/ 56 w 56"/>
                <a:gd name="T9" fmla="*/ 0 h 3"/>
                <a:gd name="T10" fmla="*/ 56 w 56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3"/>
                <a:gd name="T20" fmla="*/ 56 w 56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3">
                  <a:moveTo>
                    <a:pt x="56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16" name="Freeform 692"/>
            <p:cNvSpPr>
              <a:spLocks/>
            </p:cNvSpPr>
            <p:nvPr/>
          </p:nvSpPr>
          <p:spPr bwMode="auto">
            <a:xfrm>
              <a:off x="788" y="1742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17" name="Rectangle 693"/>
            <p:cNvSpPr>
              <a:spLocks noChangeArrowheads="1"/>
            </p:cNvSpPr>
            <p:nvPr/>
          </p:nvSpPr>
          <p:spPr bwMode="auto">
            <a:xfrm>
              <a:off x="788" y="1742"/>
              <a:ext cx="188" cy="24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18" name="Freeform 694"/>
            <p:cNvSpPr>
              <a:spLocks/>
            </p:cNvSpPr>
            <p:nvPr/>
          </p:nvSpPr>
          <p:spPr bwMode="auto">
            <a:xfrm>
              <a:off x="788" y="1986"/>
              <a:ext cx="188" cy="1"/>
            </a:xfrm>
            <a:custGeom>
              <a:avLst/>
              <a:gdLst>
                <a:gd name="T0" fmla="*/ 0 w 188"/>
                <a:gd name="T1" fmla="*/ 0 h 1"/>
                <a:gd name="T2" fmla="*/ 188 w 188"/>
                <a:gd name="T3" fmla="*/ 0 h 1"/>
                <a:gd name="T4" fmla="*/ 0 w 188"/>
                <a:gd name="T5" fmla="*/ 0 h 1"/>
                <a:gd name="T6" fmla="*/ 0 60000 65536"/>
                <a:gd name="T7" fmla="*/ 0 60000 65536"/>
                <a:gd name="T8" fmla="*/ 0 60000 65536"/>
                <a:gd name="T9" fmla="*/ 0 w 188"/>
                <a:gd name="T10" fmla="*/ 0 h 1"/>
                <a:gd name="T11" fmla="*/ 188 w 1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">
                  <a:moveTo>
                    <a:pt x="0" y="0"/>
                  </a:moveTo>
                  <a:lnTo>
                    <a:pt x="1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19" name="Rectangle 695"/>
            <p:cNvSpPr>
              <a:spLocks noChangeArrowheads="1"/>
            </p:cNvSpPr>
            <p:nvPr/>
          </p:nvSpPr>
          <p:spPr bwMode="auto">
            <a:xfrm>
              <a:off x="788" y="1986"/>
              <a:ext cx="188" cy="3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20" name="Rectangle 696"/>
            <p:cNvSpPr>
              <a:spLocks noChangeArrowheads="1"/>
            </p:cNvSpPr>
            <p:nvPr/>
          </p:nvSpPr>
          <p:spPr bwMode="auto">
            <a:xfrm>
              <a:off x="788" y="1989"/>
              <a:ext cx="188" cy="1"/>
            </a:xfrm>
            <a:prstGeom prst="rect">
              <a:avLst/>
            </a:prstGeom>
            <a:solidFill>
              <a:srgbClr val="7E7E7E"/>
            </a:solidFill>
            <a:ln w="0">
              <a:solidFill>
                <a:srgbClr val="7E7E7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21" name="Rectangle 697"/>
            <p:cNvSpPr>
              <a:spLocks noChangeArrowheads="1"/>
            </p:cNvSpPr>
            <p:nvPr/>
          </p:nvSpPr>
          <p:spPr bwMode="auto">
            <a:xfrm>
              <a:off x="788" y="1990"/>
              <a:ext cx="188" cy="2"/>
            </a:xfrm>
            <a:prstGeom prst="rect">
              <a:avLst/>
            </a:prstGeom>
            <a:solidFill>
              <a:srgbClr val="7D7D7D"/>
            </a:solidFill>
            <a:ln w="0">
              <a:solidFill>
                <a:srgbClr val="7D7D7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22" name="Rectangle 698"/>
            <p:cNvSpPr>
              <a:spLocks noChangeArrowheads="1"/>
            </p:cNvSpPr>
            <p:nvPr/>
          </p:nvSpPr>
          <p:spPr bwMode="auto">
            <a:xfrm>
              <a:off x="788" y="1992"/>
              <a:ext cx="188" cy="3"/>
            </a:xfrm>
            <a:prstGeom prst="rect">
              <a:avLst/>
            </a:prstGeom>
            <a:solidFill>
              <a:srgbClr val="7C7C7C"/>
            </a:solidFill>
            <a:ln w="0">
              <a:solidFill>
                <a:srgbClr val="7C7C7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23" name="Rectangle 699"/>
            <p:cNvSpPr>
              <a:spLocks noChangeArrowheads="1"/>
            </p:cNvSpPr>
            <p:nvPr/>
          </p:nvSpPr>
          <p:spPr bwMode="auto">
            <a:xfrm>
              <a:off x="788" y="1995"/>
              <a:ext cx="188" cy="1"/>
            </a:xfrm>
            <a:prstGeom prst="rect">
              <a:avLst/>
            </a:prstGeom>
            <a:solidFill>
              <a:srgbClr val="7B7B7B"/>
            </a:solidFill>
            <a:ln w="0">
              <a:solidFill>
                <a:srgbClr val="7B7B7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24" name="Rectangle 700"/>
            <p:cNvSpPr>
              <a:spLocks noChangeArrowheads="1"/>
            </p:cNvSpPr>
            <p:nvPr/>
          </p:nvSpPr>
          <p:spPr bwMode="auto">
            <a:xfrm>
              <a:off x="788" y="1996"/>
              <a:ext cx="188" cy="2"/>
            </a:xfrm>
            <a:prstGeom prst="rect">
              <a:avLst/>
            </a:prstGeom>
            <a:solidFill>
              <a:srgbClr val="7A7A7A"/>
            </a:solidFill>
            <a:ln w="0">
              <a:solidFill>
                <a:srgbClr val="7A7A7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25" name="Rectangle 701"/>
            <p:cNvSpPr>
              <a:spLocks noChangeArrowheads="1"/>
            </p:cNvSpPr>
            <p:nvPr/>
          </p:nvSpPr>
          <p:spPr bwMode="auto">
            <a:xfrm>
              <a:off x="788" y="1998"/>
              <a:ext cx="188" cy="1"/>
            </a:xfrm>
            <a:prstGeom prst="rect">
              <a:avLst/>
            </a:prstGeom>
            <a:solidFill>
              <a:srgbClr val="797979"/>
            </a:solidFill>
            <a:ln w="0">
              <a:solidFill>
                <a:srgbClr val="79797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26" name="Rectangle 702"/>
            <p:cNvSpPr>
              <a:spLocks noChangeArrowheads="1"/>
            </p:cNvSpPr>
            <p:nvPr/>
          </p:nvSpPr>
          <p:spPr bwMode="auto">
            <a:xfrm>
              <a:off x="788" y="1999"/>
              <a:ext cx="188" cy="3"/>
            </a:xfrm>
            <a:prstGeom prst="rect">
              <a:avLst/>
            </a:prstGeom>
            <a:solidFill>
              <a:srgbClr val="787878"/>
            </a:solidFill>
            <a:ln w="0">
              <a:solidFill>
                <a:srgbClr val="78787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27" name="Rectangle 703"/>
            <p:cNvSpPr>
              <a:spLocks noChangeArrowheads="1"/>
            </p:cNvSpPr>
            <p:nvPr/>
          </p:nvSpPr>
          <p:spPr bwMode="auto">
            <a:xfrm>
              <a:off x="788" y="2002"/>
              <a:ext cx="188" cy="2"/>
            </a:xfrm>
            <a:prstGeom prst="rect">
              <a:avLst/>
            </a:prstGeom>
            <a:solidFill>
              <a:srgbClr val="777777"/>
            </a:solidFill>
            <a:ln w="0">
              <a:solidFill>
                <a:srgbClr val="77777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28" name="Rectangle 704"/>
            <p:cNvSpPr>
              <a:spLocks noChangeArrowheads="1"/>
            </p:cNvSpPr>
            <p:nvPr/>
          </p:nvSpPr>
          <p:spPr bwMode="auto">
            <a:xfrm>
              <a:off x="788" y="2004"/>
              <a:ext cx="188" cy="2"/>
            </a:xfrm>
            <a:prstGeom prst="rect">
              <a:avLst/>
            </a:prstGeom>
            <a:solidFill>
              <a:srgbClr val="767676"/>
            </a:solidFill>
            <a:ln w="0">
              <a:solidFill>
                <a:srgbClr val="76767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29" name="Rectangle 705"/>
            <p:cNvSpPr>
              <a:spLocks noChangeArrowheads="1"/>
            </p:cNvSpPr>
            <p:nvPr/>
          </p:nvSpPr>
          <p:spPr bwMode="auto">
            <a:xfrm>
              <a:off x="788" y="2006"/>
              <a:ext cx="188" cy="2"/>
            </a:xfrm>
            <a:prstGeom prst="rect">
              <a:avLst/>
            </a:prstGeom>
            <a:solidFill>
              <a:srgbClr val="757575"/>
            </a:solidFill>
            <a:ln w="0">
              <a:solidFill>
                <a:srgbClr val="75757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30" name="Rectangle 706"/>
            <p:cNvSpPr>
              <a:spLocks noChangeArrowheads="1"/>
            </p:cNvSpPr>
            <p:nvPr/>
          </p:nvSpPr>
          <p:spPr bwMode="auto">
            <a:xfrm>
              <a:off x="788" y="2008"/>
              <a:ext cx="188" cy="1"/>
            </a:xfrm>
            <a:prstGeom prst="rect">
              <a:avLst/>
            </a:prstGeom>
            <a:solidFill>
              <a:srgbClr val="747474"/>
            </a:solidFill>
            <a:ln w="0">
              <a:solidFill>
                <a:srgbClr val="74747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31" name="Rectangle 707"/>
            <p:cNvSpPr>
              <a:spLocks noChangeArrowheads="1"/>
            </p:cNvSpPr>
            <p:nvPr/>
          </p:nvSpPr>
          <p:spPr bwMode="auto">
            <a:xfrm>
              <a:off x="788" y="2009"/>
              <a:ext cx="188" cy="3"/>
            </a:xfrm>
            <a:prstGeom prst="rect">
              <a:avLst/>
            </a:prstGeom>
            <a:solidFill>
              <a:srgbClr val="737373"/>
            </a:solidFill>
            <a:ln w="0">
              <a:solidFill>
                <a:srgbClr val="73737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32" name="Rectangle 708"/>
            <p:cNvSpPr>
              <a:spLocks noChangeArrowheads="1"/>
            </p:cNvSpPr>
            <p:nvPr/>
          </p:nvSpPr>
          <p:spPr bwMode="auto">
            <a:xfrm>
              <a:off x="788" y="2012"/>
              <a:ext cx="188" cy="1"/>
            </a:xfrm>
            <a:prstGeom prst="rect">
              <a:avLst/>
            </a:prstGeom>
            <a:solidFill>
              <a:srgbClr val="727272"/>
            </a:solidFill>
            <a:ln w="0">
              <a:solidFill>
                <a:srgbClr val="72727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33" name="Rectangle 709"/>
            <p:cNvSpPr>
              <a:spLocks noChangeArrowheads="1"/>
            </p:cNvSpPr>
            <p:nvPr/>
          </p:nvSpPr>
          <p:spPr bwMode="auto">
            <a:xfrm>
              <a:off x="788" y="2013"/>
              <a:ext cx="188" cy="2"/>
            </a:xfrm>
            <a:prstGeom prst="rect">
              <a:avLst/>
            </a:prstGeom>
            <a:solidFill>
              <a:srgbClr val="717171"/>
            </a:solidFill>
            <a:ln w="0">
              <a:solidFill>
                <a:srgbClr val="71717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34" name="Rectangle 710"/>
            <p:cNvSpPr>
              <a:spLocks noChangeArrowheads="1"/>
            </p:cNvSpPr>
            <p:nvPr/>
          </p:nvSpPr>
          <p:spPr bwMode="auto">
            <a:xfrm>
              <a:off x="788" y="2015"/>
              <a:ext cx="188" cy="3"/>
            </a:xfrm>
            <a:prstGeom prst="rect">
              <a:avLst/>
            </a:prstGeom>
            <a:solidFill>
              <a:srgbClr val="707070"/>
            </a:solidFill>
            <a:ln w="0">
              <a:solidFill>
                <a:srgbClr val="70707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35" name="Rectangle 711"/>
            <p:cNvSpPr>
              <a:spLocks noChangeArrowheads="1"/>
            </p:cNvSpPr>
            <p:nvPr/>
          </p:nvSpPr>
          <p:spPr bwMode="auto">
            <a:xfrm>
              <a:off x="788" y="2018"/>
              <a:ext cx="188" cy="1"/>
            </a:xfrm>
            <a:prstGeom prst="rect">
              <a:avLst/>
            </a:prstGeom>
            <a:solidFill>
              <a:srgbClr val="6F6F6F"/>
            </a:solidFill>
            <a:ln w="0">
              <a:solidFill>
                <a:srgbClr val="6F6F6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36" name="Rectangle 712"/>
            <p:cNvSpPr>
              <a:spLocks noChangeArrowheads="1"/>
            </p:cNvSpPr>
            <p:nvPr/>
          </p:nvSpPr>
          <p:spPr bwMode="auto">
            <a:xfrm>
              <a:off x="788" y="2019"/>
              <a:ext cx="188" cy="2"/>
            </a:xfrm>
            <a:prstGeom prst="rect">
              <a:avLst/>
            </a:prstGeom>
            <a:solidFill>
              <a:srgbClr val="6E6E6E"/>
            </a:solidFill>
            <a:ln w="0">
              <a:solidFill>
                <a:srgbClr val="6E6E6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37" name="Rectangle 713"/>
            <p:cNvSpPr>
              <a:spLocks noChangeArrowheads="1"/>
            </p:cNvSpPr>
            <p:nvPr/>
          </p:nvSpPr>
          <p:spPr bwMode="auto">
            <a:xfrm>
              <a:off x="788" y="2021"/>
              <a:ext cx="188" cy="1"/>
            </a:xfrm>
            <a:prstGeom prst="rect">
              <a:avLst/>
            </a:prstGeom>
            <a:solidFill>
              <a:srgbClr val="6D6D6D"/>
            </a:solidFill>
            <a:ln w="0">
              <a:solidFill>
                <a:srgbClr val="6D6D6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38" name="Rectangle 714"/>
            <p:cNvSpPr>
              <a:spLocks noChangeArrowheads="1"/>
            </p:cNvSpPr>
            <p:nvPr/>
          </p:nvSpPr>
          <p:spPr bwMode="auto">
            <a:xfrm>
              <a:off x="788" y="2022"/>
              <a:ext cx="188" cy="3"/>
            </a:xfrm>
            <a:prstGeom prst="rect">
              <a:avLst/>
            </a:prstGeom>
            <a:solidFill>
              <a:srgbClr val="6C6C6C"/>
            </a:solidFill>
            <a:ln w="0">
              <a:solidFill>
                <a:srgbClr val="6C6C6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39" name="Rectangle 715"/>
            <p:cNvSpPr>
              <a:spLocks noChangeArrowheads="1"/>
            </p:cNvSpPr>
            <p:nvPr/>
          </p:nvSpPr>
          <p:spPr bwMode="auto">
            <a:xfrm>
              <a:off x="788" y="2025"/>
              <a:ext cx="188" cy="2"/>
            </a:xfrm>
            <a:prstGeom prst="rect">
              <a:avLst/>
            </a:prstGeom>
            <a:solidFill>
              <a:srgbClr val="6B6B6B"/>
            </a:solidFill>
            <a:ln w="0">
              <a:solidFill>
                <a:srgbClr val="6B6B6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40" name="Rectangle 716"/>
            <p:cNvSpPr>
              <a:spLocks noChangeArrowheads="1"/>
            </p:cNvSpPr>
            <p:nvPr/>
          </p:nvSpPr>
          <p:spPr bwMode="auto">
            <a:xfrm>
              <a:off x="788" y="2027"/>
              <a:ext cx="188" cy="1"/>
            </a:xfrm>
            <a:prstGeom prst="rect">
              <a:avLst/>
            </a:prstGeom>
            <a:solidFill>
              <a:srgbClr val="6A6A6A"/>
            </a:solidFill>
            <a:ln w="0">
              <a:solidFill>
                <a:srgbClr val="6A6A6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41" name="Rectangle 717"/>
            <p:cNvSpPr>
              <a:spLocks noChangeArrowheads="1"/>
            </p:cNvSpPr>
            <p:nvPr/>
          </p:nvSpPr>
          <p:spPr bwMode="auto">
            <a:xfrm>
              <a:off x="788" y="2028"/>
              <a:ext cx="188" cy="3"/>
            </a:xfrm>
            <a:prstGeom prst="rect">
              <a:avLst/>
            </a:prstGeom>
            <a:solidFill>
              <a:srgbClr val="696969"/>
            </a:solidFill>
            <a:ln w="0">
              <a:solidFill>
                <a:srgbClr val="69696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42" name="Rectangle 718"/>
            <p:cNvSpPr>
              <a:spLocks noChangeArrowheads="1"/>
            </p:cNvSpPr>
            <p:nvPr/>
          </p:nvSpPr>
          <p:spPr bwMode="auto">
            <a:xfrm>
              <a:off x="788" y="2031"/>
              <a:ext cx="188" cy="1"/>
            </a:xfrm>
            <a:prstGeom prst="rect">
              <a:avLst/>
            </a:prstGeom>
            <a:solidFill>
              <a:srgbClr val="686868"/>
            </a:solidFill>
            <a:ln w="0">
              <a:solidFill>
                <a:srgbClr val="68686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43" name="Rectangle 719"/>
            <p:cNvSpPr>
              <a:spLocks noChangeArrowheads="1"/>
            </p:cNvSpPr>
            <p:nvPr/>
          </p:nvSpPr>
          <p:spPr bwMode="auto">
            <a:xfrm>
              <a:off x="788" y="2032"/>
              <a:ext cx="188" cy="2"/>
            </a:xfrm>
            <a:prstGeom prst="rect">
              <a:avLst/>
            </a:prstGeom>
            <a:solidFill>
              <a:srgbClr val="676767"/>
            </a:solidFill>
            <a:ln w="0">
              <a:solidFill>
                <a:srgbClr val="67676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44" name="Rectangle 720"/>
            <p:cNvSpPr>
              <a:spLocks noChangeArrowheads="1"/>
            </p:cNvSpPr>
            <p:nvPr/>
          </p:nvSpPr>
          <p:spPr bwMode="auto">
            <a:xfrm>
              <a:off x="788" y="2034"/>
              <a:ext cx="188" cy="2"/>
            </a:xfrm>
            <a:prstGeom prst="rect">
              <a:avLst/>
            </a:prstGeom>
            <a:solidFill>
              <a:srgbClr val="666666"/>
            </a:solidFill>
            <a:ln w="0">
              <a:solidFill>
                <a:srgbClr val="66666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45" name="Rectangle 721"/>
            <p:cNvSpPr>
              <a:spLocks noChangeArrowheads="1"/>
            </p:cNvSpPr>
            <p:nvPr/>
          </p:nvSpPr>
          <p:spPr bwMode="auto">
            <a:xfrm>
              <a:off x="788" y="2036"/>
              <a:ext cx="188" cy="2"/>
            </a:xfrm>
            <a:prstGeom prst="rect">
              <a:avLst/>
            </a:prstGeom>
            <a:solidFill>
              <a:srgbClr val="656565"/>
            </a:solidFill>
            <a:ln w="0">
              <a:solidFill>
                <a:srgbClr val="65656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46" name="Rectangle 722"/>
            <p:cNvSpPr>
              <a:spLocks noChangeArrowheads="1"/>
            </p:cNvSpPr>
            <p:nvPr/>
          </p:nvSpPr>
          <p:spPr bwMode="auto">
            <a:xfrm>
              <a:off x="788" y="2038"/>
              <a:ext cx="188" cy="3"/>
            </a:xfrm>
            <a:prstGeom prst="rect">
              <a:avLst/>
            </a:prstGeom>
            <a:solidFill>
              <a:srgbClr val="646464"/>
            </a:solidFill>
            <a:ln w="0">
              <a:solidFill>
                <a:srgbClr val="64646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47" name="Rectangle 723"/>
            <p:cNvSpPr>
              <a:spLocks noChangeArrowheads="1"/>
            </p:cNvSpPr>
            <p:nvPr/>
          </p:nvSpPr>
          <p:spPr bwMode="auto">
            <a:xfrm>
              <a:off x="788" y="2041"/>
              <a:ext cx="188" cy="1"/>
            </a:xfrm>
            <a:prstGeom prst="rect">
              <a:avLst/>
            </a:prstGeom>
            <a:solidFill>
              <a:srgbClr val="636363"/>
            </a:solidFill>
            <a:ln w="0">
              <a:solidFill>
                <a:srgbClr val="63636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48" name="Rectangle 724"/>
            <p:cNvSpPr>
              <a:spLocks noChangeArrowheads="1"/>
            </p:cNvSpPr>
            <p:nvPr/>
          </p:nvSpPr>
          <p:spPr bwMode="auto">
            <a:xfrm>
              <a:off x="788" y="2042"/>
              <a:ext cx="188" cy="2"/>
            </a:xfrm>
            <a:prstGeom prst="rect">
              <a:avLst/>
            </a:prstGeom>
            <a:solidFill>
              <a:srgbClr val="626262"/>
            </a:solidFill>
            <a:ln w="0">
              <a:solidFill>
                <a:srgbClr val="62626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49" name="Rectangle 725"/>
            <p:cNvSpPr>
              <a:spLocks noChangeArrowheads="1"/>
            </p:cNvSpPr>
            <p:nvPr/>
          </p:nvSpPr>
          <p:spPr bwMode="auto">
            <a:xfrm>
              <a:off x="788" y="2044"/>
              <a:ext cx="188" cy="1"/>
            </a:xfrm>
            <a:prstGeom prst="rect">
              <a:avLst/>
            </a:prstGeom>
            <a:solidFill>
              <a:srgbClr val="616161"/>
            </a:solidFill>
            <a:ln w="0">
              <a:solidFill>
                <a:srgbClr val="61616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50" name="Rectangle 726"/>
            <p:cNvSpPr>
              <a:spLocks noChangeArrowheads="1"/>
            </p:cNvSpPr>
            <p:nvPr/>
          </p:nvSpPr>
          <p:spPr bwMode="auto">
            <a:xfrm>
              <a:off x="788" y="2045"/>
              <a:ext cx="188" cy="3"/>
            </a:xfrm>
            <a:prstGeom prst="rect">
              <a:avLst/>
            </a:prstGeom>
            <a:solidFill>
              <a:srgbClr val="606060"/>
            </a:solidFill>
            <a:ln w="0">
              <a:solidFill>
                <a:srgbClr val="60606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51" name="Rectangle 727"/>
            <p:cNvSpPr>
              <a:spLocks noChangeArrowheads="1"/>
            </p:cNvSpPr>
            <p:nvPr/>
          </p:nvSpPr>
          <p:spPr bwMode="auto">
            <a:xfrm>
              <a:off x="788" y="2048"/>
              <a:ext cx="188" cy="2"/>
            </a:xfrm>
            <a:prstGeom prst="rect">
              <a:avLst/>
            </a:prstGeom>
            <a:solidFill>
              <a:srgbClr val="5F5F5F"/>
            </a:solidFill>
            <a:ln w="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52" name="Rectangle 728"/>
            <p:cNvSpPr>
              <a:spLocks noChangeArrowheads="1"/>
            </p:cNvSpPr>
            <p:nvPr/>
          </p:nvSpPr>
          <p:spPr bwMode="auto">
            <a:xfrm>
              <a:off x="788" y="2050"/>
              <a:ext cx="188" cy="1"/>
            </a:xfrm>
            <a:prstGeom prst="rect">
              <a:avLst/>
            </a:prstGeom>
            <a:solidFill>
              <a:srgbClr val="5E5E5E"/>
            </a:solidFill>
            <a:ln w="0">
              <a:solidFill>
                <a:srgbClr val="5E5E5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53" name="Rectangle 729"/>
            <p:cNvSpPr>
              <a:spLocks noChangeArrowheads="1"/>
            </p:cNvSpPr>
            <p:nvPr/>
          </p:nvSpPr>
          <p:spPr bwMode="auto">
            <a:xfrm>
              <a:off x="788" y="2051"/>
              <a:ext cx="188" cy="3"/>
            </a:xfrm>
            <a:prstGeom prst="rect">
              <a:avLst/>
            </a:prstGeom>
            <a:solidFill>
              <a:srgbClr val="5D5D5D"/>
            </a:solidFill>
            <a:ln w="0">
              <a:solidFill>
                <a:srgbClr val="5D5D5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54" name="Rectangle 730"/>
            <p:cNvSpPr>
              <a:spLocks noChangeArrowheads="1"/>
            </p:cNvSpPr>
            <p:nvPr/>
          </p:nvSpPr>
          <p:spPr bwMode="auto">
            <a:xfrm>
              <a:off x="788" y="2054"/>
              <a:ext cx="188" cy="1"/>
            </a:xfrm>
            <a:prstGeom prst="rect">
              <a:avLst/>
            </a:prstGeom>
            <a:solidFill>
              <a:srgbClr val="5C5C5C"/>
            </a:solidFill>
            <a:ln w="0">
              <a:solidFill>
                <a:srgbClr val="5C5C5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55" name="Rectangle 731"/>
            <p:cNvSpPr>
              <a:spLocks noChangeArrowheads="1"/>
            </p:cNvSpPr>
            <p:nvPr/>
          </p:nvSpPr>
          <p:spPr bwMode="auto">
            <a:xfrm>
              <a:off x="788" y="2055"/>
              <a:ext cx="188" cy="2"/>
            </a:xfrm>
            <a:prstGeom prst="rect">
              <a:avLst/>
            </a:prstGeom>
            <a:solidFill>
              <a:srgbClr val="5B5B5B"/>
            </a:solidFill>
            <a:ln w="0">
              <a:solidFill>
                <a:srgbClr val="5B5B5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56" name="Rectangle 732"/>
            <p:cNvSpPr>
              <a:spLocks noChangeArrowheads="1"/>
            </p:cNvSpPr>
            <p:nvPr/>
          </p:nvSpPr>
          <p:spPr bwMode="auto">
            <a:xfrm>
              <a:off x="788" y="2057"/>
              <a:ext cx="188" cy="3"/>
            </a:xfrm>
            <a:prstGeom prst="rect">
              <a:avLst/>
            </a:prstGeom>
            <a:solidFill>
              <a:srgbClr val="5A5A5A"/>
            </a:solidFill>
            <a:ln w="0">
              <a:solidFill>
                <a:srgbClr val="5A5A5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57" name="Rectangle 733"/>
            <p:cNvSpPr>
              <a:spLocks noChangeArrowheads="1"/>
            </p:cNvSpPr>
            <p:nvPr/>
          </p:nvSpPr>
          <p:spPr bwMode="auto">
            <a:xfrm>
              <a:off x="788" y="2060"/>
              <a:ext cx="188" cy="1"/>
            </a:xfrm>
            <a:prstGeom prst="rect">
              <a:avLst/>
            </a:prstGeom>
            <a:solidFill>
              <a:srgbClr val="595959"/>
            </a:solidFill>
            <a:ln w="0">
              <a:solidFill>
                <a:srgbClr val="59595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58" name="Rectangle 734"/>
            <p:cNvSpPr>
              <a:spLocks noChangeArrowheads="1"/>
            </p:cNvSpPr>
            <p:nvPr/>
          </p:nvSpPr>
          <p:spPr bwMode="auto">
            <a:xfrm>
              <a:off x="788" y="2061"/>
              <a:ext cx="188" cy="2"/>
            </a:xfrm>
            <a:prstGeom prst="rect">
              <a:avLst/>
            </a:prstGeom>
            <a:solidFill>
              <a:srgbClr val="585858"/>
            </a:solidFill>
            <a:ln w="0">
              <a:solidFill>
                <a:srgbClr val="58585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59" name="Rectangle 735"/>
            <p:cNvSpPr>
              <a:spLocks noChangeArrowheads="1"/>
            </p:cNvSpPr>
            <p:nvPr/>
          </p:nvSpPr>
          <p:spPr bwMode="auto">
            <a:xfrm>
              <a:off x="788" y="2063"/>
              <a:ext cx="188" cy="2"/>
            </a:xfrm>
            <a:prstGeom prst="rect">
              <a:avLst/>
            </a:prstGeom>
            <a:solidFill>
              <a:srgbClr val="575757"/>
            </a:solidFill>
            <a:ln w="0">
              <a:solidFill>
                <a:srgbClr val="57575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60" name="Rectangle 736"/>
            <p:cNvSpPr>
              <a:spLocks noChangeArrowheads="1"/>
            </p:cNvSpPr>
            <p:nvPr/>
          </p:nvSpPr>
          <p:spPr bwMode="auto">
            <a:xfrm>
              <a:off x="788" y="2065"/>
              <a:ext cx="188" cy="2"/>
            </a:xfrm>
            <a:prstGeom prst="rect">
              <a:avLst/>
            </a:prstGeom>
            <a:solidFill>
              <a:srgbClr val="565656"/>
            </a:solidFill>
            <a:ln w="0">
              <a:solidFill>
                <a:srgbClr val="56565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61" name="Rectangle 737"/>
            <p:cNvSpPr>
              <a:spLocks noChangeArrowheads="1"/>
            </p:cNvSpPr>
            <p:nvPr/>
          </p:nvSpPr>
          <p:spPr bwMode="auto">
            <a:xfrm>
              <a:off x="788" y="2067"/>
              <a:ext cx="188" cy="1"/>
            </a:xfrm>
            <a:prstGeom prst="rect">
              <a:avLst/>
            </a:prstGeom>
            <a:solidFill>
              <a:srgbClr val="555555"/>
            </a:solidFill>
            <a:ln w="0">
              <a:solidFill>
                <a:srgbClr val="55555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62" name="Rectangle 738"/>
            <p:cNvSpPr>
              <a:spLocks noChangeArrowheads="1"/>
            </p:cNvSpPr>
            <p:nvPr/>
          </p:nvSpPr>
          <p:spPr bwMode="auto">
            <a:xfrm>
              <a:off x="788" y="2068"/>
              <a:ext cx="188" cy="3"/>
            </a:xfrm>
            <a:prstGeom prst="rect">
              <a:avLst/>
            </a:prstGeom>
            <a:solidFill>
              <a:srgbClr val="545454"/>
            </a:solidFill>
            <a:ln w="0">
              <a:solidFill>
                <a:srgbClr val="54545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63" name="Rectangle 739"/>
            <p:cNvSpPr>
              <a:spLocks noChangeArrowheads="1"/>
            </p:cNvSpPr>
            <p:nvPr/>
          </p:nvSpPr>
          <p:spPr bwMode="auto">
            <a:xfrm>
              <a:off x="788" y="2071"/>
              <a:ext cx="188" cy="2"/>
            </a:xfrm>
            <a:prstGeom prst="rect">
              <a:avLst/>
            </a:prstGeom>
            <a:solidFill>
              <a:srgbClr val="535353"/>
            </a:solidFill>
            <a:ln w="0">
              <a:solidFill>
                <a:srgbClr val="53535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64" name="Rectangle 740"/>
            <p:cNvSpPr>
              <a:spLocks noChangeArrowheads="1"/>
            </p:cNvSpPr>
            <p:nvPr/>
          </p:nvSpPr>
          <p:spPr bwMode="auto">
            <a:xfrm>
              <a:off x="788" y="2073"/>
              <a:ext cx="188" cy="1"/>
            </a:xfrm>
            <a:prstGeom prst="rect">
              <a:avLst/>
            </a:prstGeom>
            <a:solidFill>
              <a:srgbClr val="525252"/>
            </a:solidFill>
            <a:ln w="0">
              <a:solidFill>
                <a:srgbClr val="52525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65" name="Rectangle 741"/>
            <p:cNvSpPr>
              <a:spLocks noChangeArrowheads="1"/>
            </p:cNvSpPr>
            <p:nvPr/>
          </p:nvSpPr>
          <p:spPr bwMode="auto">
            <a:xfrm>
              <a:off x="788" y="2074"/>
              <a:ext cx="188" cy="3"/>
            </a:xfrm>
            <a:prstGeom prst="rect">
              <a:avLst/>
            </a:prstGeom>
            <a:solidFill>
              <a:srgbClr val="515151"/>
            </a:solidFill>
            <a:ln w="0">
              <a:solidFill>
                <a:srgbClr val="51515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66" name="Rectangle 742"/>
            <p:cNvSpPr>
              <a:spLocks noChangeArrowheads="1"/>
            </p:cNvSpPr>
            <p:nvPr/>
          </p:nvSpPr>
          <p:spPr bwMode="auto">
            <a:xfrm>
              <a:off x="788" y="2077"/>
              <a:ext cx="188" cy="1"/>
            </a:xfrm>
            <a:prstGeom prst="rect">
              <a:avLst/>
            </a:prstGeom>
            <a:solidFill>
              <a:srgbClr val="505050"/>
            </a:solidFill>
            <a:ln w="0">
              <a:solidFill>
                <a:srgbClr val="50505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67" name="Rectangle 743"/>
            <p:cNvSpPr>
              <a:spLocks noChangeArrowheads="1"/>
            </p:cNvSpPr>
            <p:nvPr/>
          </p:nvSpPr>
          <p:spPr bwMode="auto">
            <a:xfrm>
              <a:off x="788" y="2078"/>
              <a:ext cx="188" cy="2"/>
            </a:xfrm>
            <a:prstGeom prst="rect">
              <a:avLst/>
            </a:prstGeom>
            <a:solidFill>
              <a:srgbClr val="4F4F4F"/>
            </a:solidFill>
            <a:ln w="0">
              <a:solidFill>
                <a:srgbClr val="4F4F4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68" name="Rectangle 744"/>
            <p:cNvSpPr>
              <a:spLocks noChangeArrowheads="1"/>
            </p:cNvSpPr>
            <p:nvPr/>
          </p:nvSpPr>
          <p:spPr bwMode="auto">
            <a:xfrm>
              <a:off x="788" y="2080"/>
              <a:ext cx="188" cy="3"/>
            </a:xfrm>
            <a:prstGeom prst="rect">
              <a:avLst/>
            </a:prstGeom>
            <a:solidFill>
              <a:srgbClr val="4E4E4E"/>
            </a:solidFill>
            <a:ln w="0">
              <a:solidFill>
                <a:srgbClr val="4E4E4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69" name="Rectangle 745"/>
            <p:cNvSpPr>
              <a:spLocks noChangeArrowheads="1"/>
            </p:cNvSpPr>
            <p:nvPr/>
          </p:nvSpPr>
          <p:spPr bwMode="auto">
            <a:xfrm>
              <a:off x="788" y="2083"/>
              <a:ext cx="188" cy="1"/>
            </a:xfrm>
            <a:prstGeom prst="rect">
              <a:avLst/>
            </a:prstGeom>
            <a:solidFill>
              <a:srgbClr val="4D4D4D"/>
            </a:solidFill>
            <a:ln w="0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70" name="Rectangle 746"/>
            <p:cNvSpPr>
              <a:spLocks noChangeArrowheads="1"/>
            </p:cNvSpPr>
            <p:nvPr/>
          </p:nvSpPr>
          <p:spPr bwMode="auto">
            <a:xfrm>
              <a:off x="788" y="2084"/>
              <a:ext cx="188" cy="2"/>
            </a:xfrm>
            <a:prstGeom prst="rect">
              <a:avLst/>
            </a:prstGeom>
            <a:solidFill>
              <a:srgbClr val="4C4C4C"/>
            </a:solidFill>
            <a:ln w="0">
              <a:solidFill>
                <a:srgbClr val="4C4C4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71" name="Rectangle 747"/>
            <p:cNvSpPr>
              <a:spLocks noChangeArrowheads="1"/>
            </p:cNvSpPr>
            <p:nvPr/>
          </p:nvSpPr>
          <p:spPr bwMode="auto">
            <a:xfrm>
              <a:off x="788" y="2086"/>
              <a:ext cx="188" cy="2"/>
            </a:xfrm>
            <a:prstGeom prst="rect">
              <a:avLst/>
            </a:prstGeom>
            <a:solidFill>
              <a:srgbClr val="4B4B4B"/>
            </a:solidFill>
            <a:ln w="0">
              <a:solidFill>
                <a:srgbClr val="4B4B4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72" name="Rectangle 748"/>
            <p:cNvSpPr>
              <a:spLocks noChangeArrowheads="1"/>
            </p:cNvSpPr>
            <p:nvPr/>
          </p:nvSpPr>
          <p:spPr bwMode="auto">
            <a:xfrm>
              <a:off x="788" y="2088"/>
              <a:ext cx="188" cy="2"/>
            </a:xfrm>
            <a:prstGeom prst="rect">
              <a:avLst/>
            </a:prstGeom>
            <a:solidFill>
              <a:srgbClr val="4A4A4A"/>
            </a:solidFill>
            <a:ln w="0">
              <a:solidFill>
                <a:srgbClr val="4A4A4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73" name="Rectangle 749"/>
            <p:cNvSpPr>
              <a:spLocks noChangeArrowheads="1"/>
            </p:cNvSpPr>
            <p:nvPr/>
          </p:nvSpPr>
          <p:spPr bwMode="auto">
            <a:xfrm>
              <a:off x="788" y="2090"/>
              <a:ext cx="188" cy="1"/>
            </a:xfrm>
            <a:prstGeom prst="rect">
              <a:avLst/>
            </a:prstGeom>
            <a:solidFill>
              <a:srgbClr val="494949"/>
            </a:solidFill>
            <a:ln w="0">
              <a:solidFill>
                <a:srgbClr val="49494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74" name="Rectangle 750"/>
            <p:cNvSpPr>
              <a:spLocks noChangeArrowheads="1"/>
            </p:cNvSpPr>
            <p:nvPr/>
          </p:nvSpPr>
          <p:spPr bwMode="auto">
            <a:xfrm>
              <a:off x="788" y="2091"/>
              <a:ext cx="188" cy="3"/>
            </a:xfrm>
            <a:prstGeom prst="rect">
              <a:avLst/>
            </a:prstGeom>
            <a:solidFill>
              <a:srgbClr val="484848"/>
            </a:solidFill>
            <a:ln w="0">
              <a:solidFill>
                <a:srgbClr val="48484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75" name="Rectangle 751"/>
            <p:cNvSpPr>
              <a:spLocks noChangeArrowheads="1"/>
            </p:cNvSpPr>
            <p:nvPr/>
          </p:nvSpPr>
          <p:spPr bwMode="auto">
            <a:xfrm>
              <a:off x="788" y="2094"/>
              <a:ext cx="188" cy="2"/>
            </a:xfrm>
            <a:prstGeom prst="rect">
              <a:avLst/>
            </a:prstGeom>
            <a:solidFill>
              <a:srgbClr val="474747"/>
            </a:solidFill>
            <a:ln w="0">
              <a:solidFill>
                <a:srgbClr val="47474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76" name="Rectangle 752"/>
            <p:cNvSpPr>
              <a:spLocks noChangeArrowheads="1"/>
            </p:cNvSpPr>
            <p:nvPr/>
          </p:nvSpPr>
          <p:spPr bwMode="auto">
            <a:xfrm>
              <a:off x="788" y="2096"/>
              <a:ext cx="188" cy="1"/>
            </a:xfrm>
            <a:prstGeom prst="rect">
              <a:avLst/>
            </a:prstGeom>
            <a:solidFill>
              <a:srgbClr val="464646"/>
            </a:solidFill>
            <a:ln w="0">
              <a:solidFill>
                <a:srgbClr val="46464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77" name="Rectangle 753"/>
            <p:cNvSpPr>
              <a:spLocks noChangeArrowheads="1"/>
            </p:cNvSpPr>
            <p:nvPr/>
          </p:nvSpPr>
          <p:spPr bwMode="auto">
            <a:xfrm>
              <a:off x="788" y="2097"/>
              <a:ext cx="188" cy="3"/>
            </a:xfrm>
            <a:prstGeom prst="rect">
              <a:avLst/>
            </a:prstGeom>
            <a:solidFill>
              <a:srgbClr val="454545"/>
            </a:solidFill>
            <a:ln w="0">
              <a:solidFill>
                <a:srgbClr val="45454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78" name="Rectangle 754"/>
            <p:cNvSpPr>
              <a:spLocks noChangeArrowheads="1"/>
            </p:cNvSpPr>
            <p:nvPr/>
          </p:nvSpPr>
          <p:spPr bwMode="auto">
            <a:xfrm>
              <a:off x="788" y="2100"/>
              <a:ext cx="188" cy="1"/>
            </a:xfrm>
            <a:prstGeom prst="rect">
              <a:avLst/>
            </a:prstGeom>
            <a:solidFill>
              <a:srgbClr val="444444"/>
            </a:solidFill>
            <a:ln w="0">
              <a:solidFill>
                <a:srgbClr val="44444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79" name="Rectangle 755"/>
            <p:cNvSpPr>
              <a:spLocks noChangeArrowheads="1"/>
            </p:cNvSpPr>
            <p:nvPr/>
          </p:nvSpPr>
          <p:spPr bwMode="auto">
            <a:xfrm>
              <a:off x="788" y="2101"/>
              <a:ext cx="188" cy="2"/>
            </a:xfrm>
            <a:prstGeom prst="rect">
              <a:avLst/>
            </a:prstGeom>
            <a:solidFill>
              <a:srgbClr val="434343"/>
            </a:solidFill>
            <a:ln w="0">
              <a:solidFill>
                <a:srgbClr val="43434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80" name="Rectangle 756"/>
            <p:cNvSpPr>
              <a:spLocks noChangeArrowheads="1"/>
            </p:cNvSpPr>
            <p:nvPr/>
          </p:nvSpPr>
          <p:spPr bwMode="auto">
            <a:xfrm>
              <a:off x="788" y="2103"/>
              <a:ext cx="188" cy="3"/>
            </a:xfrm>
            <a:prstGeom prst="rect">
              <a:avLst/>
            </a:prstGeom>
            <a:solidFill>
              <a:srgbClr val="424242"/>
            </a:solidFill>
            <a:ln w="0">
              <a:solidFill>
                <a:srgbClr val="42424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81" name="Rectangle 757"/>
            <p:cNvSpPr>
              <a:spLocks noChangeArrowheads="1"/>
            </p:cNvSpPr>
            <p:nvPr/>
          </p:nvSpPr>
          <p:spPr bwMode="auto">
            <a:xfrm>
              <a:off x="788" y="2106"/>
              <a:ext cx="188" cy="1"/>
            </a:xfrm>
            <a:prstGeom prst="rect">
              <a:avLst/>
            </a:prstGeom>
            <a:solidFill>
              <a:srgbClr val="414141"/>
            </a:solidFill>
            <a:ln w="0">
              <a:solidFill>
                <a:srgbClr val="41414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82" name="Rectangle 758"/>
            <p:cNvSpPr>
              <a:spLocks noChangeArrowheads="1"/>
            </p:cNvSpPr>
            <p:nvPr/>
          </p:nvSpPr>
          <p:spPr bwMode="auto">
            <a:xfrm>
              <a:off x="788" y="2107"/>
              <a:ext cx="188" cy="2"/>
            </a:xfrm>
            <a:prstGeom prst="rect">
              <a:avLst/>
            </a:prstGeom>
            <a:solidFill>
              <a:srgbClr val="404040"/>
            </a:solidFill>
            <a:ln w="0">
              <a:solidFill>
                <a:srgbClr val="40404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83" name="Rectangle 759"/>
            <p:cNvSpPr>
              <a:spLocks noChangeArrowheads="1"/>
            </p:cNvSpPr>
            <p:nvPr/>
          </p:nvSpPr>
          <p:spPr bwMode="auto">
            <a:xfrm>
              <a:off x="788" y="2109"/>
              <a:ext cx="188" cy="2"/>
            </a:xfrm>
            <a:prstGeom prst="rect">
              <a:avLst/>
            </a:prstGeom>
            <a:solidFill>
              <a:srgbClr val="3F3F3F"/>
            </a:solidFill>
            <a:ln w="0">
              <a:solidFill>
                <a:srgbClr val="3F3F3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84" name="Rectangle 760"/>
            <p:cNvSpPr>
              <a:spLocks noChangeArrowheads="1"/>
            </p:cNvSpPr>
            <p:nvPr/>
          </p:nvSpPr>
          <p:spPr bwMode="auto">
            <a:xfrm>
              <a:off x="788" y="2111"/>
              <a:ext cx="188" cy="2"/>
            </a:xfrm>
            <a:prstGeom prst="rect">
              <a:avLst/>
            </a:prstGeom>
            <a:solidFill>
              <a:srgbClr val="3E3E3E"/>
            </a:solidFill>
            <a:ln w="0">
              <a:solidFill>
                <a:srgbClr val="3E3E3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85" name="Rectangle 761"/>
            <p:cNvSpPr>
              <a:spLocks noChangeArrowheads="1"/>
            </p:cNvSpPr>
            <p:nvPr/>
          </p:nvSpPr>
          <p:spPr bwMode="auto">
            <a:xfrm>
              <a:off x="788" y="2113"/>
              <a:ext cx="188" cy="1"/>
            </a:xfrm>
            <a:prstGeom prst="rect">
              <a:avLst/>
            </a:prstGeom>
            <a:solidFill>
              <a:srgbClr val="3D3D3D"/>
            </a:solidFill>
            <a:ln w="0">
              <a:solidFill>
                <a:srgbClr val="3D3D3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86" name="Rectangle 762"/>
            <p:cNvSpPr>
              <a:spLocks noChangeArrowheads="1"/>
            </p:cNvSpPr>
            <p:nvPr/>
          </p:nvSpPr>
          <p:spPr bwMode="auto">
            <a:xfrm>
              <a:off x="788" y="2114"/>
              <a:ext cx="188" cy="3"/>
            </a:xfrm>
            <a:prstGeom prst="rect">
              <a:avLst/>
            </a:prstGeom>
            <a:solidFill>
              <a:srgbClr val="3C3C3C"/>
            </a:solidFill>
            <a:ln w="0">
              <a:solidFill>
                <a:srgbClr val="3C3C3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87" name="Rectangle 763"/>
            <p:cNvSpPr>
              <a:spLocks noChangeArrowheads="1"/>
            </p:cNvSpPr>
            <p:nvPr/>
          </p:nvSpPr>
          <p:spPr bwMode="auto">
            <a:xfrm>
              <a:off x="788" y="2117"/>
              <a:ext cx="188" cy="2"/>
            </a:xfrm>
            <a:prstGeom prst="rect">
              <a:avLst/>
            </a:prstGeom>
            <a:solidFill>
              <a:srgbClr val="3B3B3B"/>
            </a:solidFill>
            <a:ln w="0">
              <a:solidFill>
                <a:srgbClr val="3B3B3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88" name="Rectangle 764"/>
            <p:cNvSpPr>
              <a:spLocks noChangeArrowheads="1"/>
            </p:cNvSpPr>
            <p:nvPr/>
          </p:nvSpPr>
          <p:spPr bwMode="auto">
            <a:xfrm>
              <a:off x="788" y="2119"/>
              <a:ext cx="188" cy="1"/>
            </a:xfrm>
            <a:prstGeom prst="rect">
              <a:avLst/>
            </a:prstGeom>
            <a:solidFill>
              <a:srgbClr val="3A3A3A"/>
            </a:solidFill>
            <a:ln w="0">
              <a:solidFill>
                <a:srgbClr val="3A3A3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89" name="Rectangle 765"/>
            <p:cNvSpPr>
              <a:spLocks noChangeArrowheads="1"/>
            </p:cNvSpPr>
            <p:nvPr/>
          </p:nvSpPr>
          <p:spPr bwMode="auto">
            <a:xfrm>
              <a:off x="788" y="2120"/>
              <a:ext cx="188" cy="3"/>
            </a:xfrm>
            <a:prstGeom prst="rect">
              <a:avLst/>
            </a:prstGeom>
            <a:solidFill>
              <a:srgbClr val="393939"/>
            </a:solidFill>
            <a:ln w="0">
              <a:solidFill>
                <a:srgbClr val="39393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90" name="Rectangle 766"/>
            <p:cNvSpPr>
              <a:spLocks noChangeArrowheads="1"/>
            </p:cNvSpPr>
            <p:nvPr/>
          </p:nvSpPr>
          <p:spPr bwMode="auto">
            <a:xfrm>
              <a:off x="788" y="2123"/>
              <a:ext cx="188" cy="1"/>
            </a:xfrm>
            <a:prstGeom prst="rect">
              <a:avLst/>
            </a:prstGeom>
            <a:solidFill>
              <a:srgbClr val="383838"/>
            </a:solidFill>
            <a:ln w="0">
              <a:solidFill>
                <a:srgbClr val="38383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91" name="Rectangle 767"/>
            <p:cNvSpPr>
              <a:spLocks noChangeArrowheads="1"/>
            </p:cNvSpPr>
            <p:nvPr/>
          </p:nvSpPr>
          <p:spPr bwMode="auto">
            <a:xfrm>
              <a:off x="788" y="2124"/>
              <a:ext cx="188" cy="2"/>
            </a:xfrm>
            <a:prstGeom prst="rect">
              <a:avLst/>
            </a:prstGeom>
            <a:solidFill>
              <a:srgbClr val="373737"/>
            </a:solidFill>
            <a:ln w="0">
              <a:solidFill>
                <a:srgbClr val="37373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92" name="Rectangle 768"/>
            <p:cNvSpPr>
              <a:spLocks noChangeArrowheads="1"/>
            </p:cNvSpPr>
            <p:nvPr/>
          </p:nvSpPr>
          <p:spPr bwMode="auto">
            <a:xfrm>
              <a:off x="788" y="2126"/>
              <a:ext cx="188" cy="3"/>
            </a:xfrm>
            <a:prstGeom prst="rect">
              <a:avLst/>
            </a:prstGeom>
            <a:solidFill>
              <a:srgbClr val="363636"/>
            </a:solidFill>
            <a:ln w="0">
              <a:solidFill>
                <a:srgbClr val="36363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93" name="Rectangle 769"/>
            <p:cNvSpPr>
              <a:spLocks noChangeArrowheads="1"/>
            </p:cNvSpPr>
            <p:nvPr/>
          </p:nvSpPr>
          <p:spPr bwMode="auto">
            <a:xfrm>
              <a:off x="788" y="2129"/>
              <a:ext cx="188" cy="1"/>
            </a:xfrm>
            <a:prstGeom prst="rect">
              <a:avLst/>
            </a:prstGeom>
            <a:solidFill>
              <a:srgbClr val="353535"/>
            </a:solidFill>
            <a:ln w="0">
              <a:solidFill>
                <a:srgbClr val="35353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94" name="Rectangle 770"/>
            <p:cNvSpPr>
              <a:spLocks noChangeArrowheads="1"/>
            </p:cNvSpPr>
            <p:nvPr/>
          </p:nvSpPr>
          <p:spPr bwMode="auto">
            <a:xfrm>
              <a:off x="788" y="2130"/>
              <a:ext cx="188" cy="2"/>
            </a:xfrm>
            <a:prstGeom prst="rect">
              <a:avLst/>
            </a:prstGeom>
            <a:solidFill>
              <a:srgbClr val="343434"/>
            </a:solidFill>
            <a:ln w="0">
              <a:solidFill>
                <a:srgbClr val="34343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95" name="Rectangle 771"/>
            <p:cNvSpPr>
              <a:spLocks noChangeArrowheads="1"/>
            </p:cNvSpPr>
            <p:nvPr/>
          </p:nvSpPr>
          <p:spPr bwMode="auto">
            <a:xfrm>
              <a:off x="788" y="2132"/>
              <a:ext cx="188" cy="1"/>
            </a:xfrm>
            <a:prstGeom prst="rect">
              <a:avLst/>
            </a:prstGeom>
            <a:solidFill>
              <a:srgbClr val="333333"/>
            </a:solidFill>
            <a:ln w="0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96" name="Rectangle 772"/>
            <p:cNvSpPr>
              <a:spLocks noChangeArrowheads="1"/>
            </p:cNvSpPr>
            <p:nvPr/>
          </p:nvSpPr>
          <p:spPr bwMode="auto">
            <a:xfrm>
              <a:off x="788" y="2133"/>
              <a:ext cx="188" cy="3"/>
            </a:xfrm>
            <a:prstGeom prst="rect">
              <a:avLst/>
            </a:prstGeom>
            <a:solidFill>
              <a:srgbClr val="323232"/>
            </a:solidFill>
            <a:ln w="0">
              <a:solidFill>
                <a:srgbClr val="32323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97" name="Rectangle 773"/>
            <p:cNvSpPr>
              <a:spLocks noChangeArrowheads="1"/>
            </p:cNvSpPr>
            <p:nvPr/>
          </p:nvSpPr>
          <p:spPr bwMode="auto">
            <a:xfrm>
              <a:off x="788" y="2136"/>
              <a:ext cx="188" cy="2"/>
            </a:xfrm>
            <a:prstGeom prst="rect">
              <a:avLst/>
            </a:prstGeom>
            <a:solidFill>
              <a:srgbClr val="313131"/>
            </a:solidFill>
            <a:ln w="0">
              <a:solidFill>
                <a:srgbClr val="31313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98" name="Rectangle 774"/>
            <p:cNvSpPr>
              <a:spLocks noChangeArrowheads="1"/>
            </p:cNvSpPr>
            <p:nvPr/>
          </p:nvSpPr>
          <p:spPr bwMode="auto">
            <a:xfrm>
              <a:off x="788" y="2138"/>
              <a:ext cx="188" cy="2"/>
            </a:xfrm>
            <a:prstGeom prst="rect">
              <a:avLst/>
            </a:prstGeom>
            <a:solidFill>
              <a:srgbClr val="303030"/>
            </a:solidFill>
            <a:ln w="0">
              <a:solidFill>
                <a:srgbClr val="30303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099" name="Rectangle 775"/>
            <p:cNvSpPr>
              <a:spLocks noChangeArrowheads="1"/>
            </p:cNvSpPr>
            <p:nvPr/>
          </p:nvSpPr>
          <p:spPr bwMode="auto">
            <a:xfrm>
              <a:off x="788" y="2140"/>
              <a:ext cx="188" cy="2"/>
            </a:xfrm>
            <a:prstGeom prst="rect">
              <a:avLst/>
            </a:prstGeom>
            <a:solidFill>
              <a:srgbClr val="2F2F2F"/>
            </a:solidFill>
            <a:ln w="0">
              <a:solidFill>
                <a:srgbClr val="2F2F2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00" name="Rectangle 776"/>
            <p:cNvSpPr>
              <a:spLocks noChangeArrowheads="1"/>
            </p:cNvSpPr>
            <p:nvPr/>
          </p:nvSpPr>
          <p:spPr bwMode="auto">
            <a:xfrm>
              <a:off x="788" y="2142"/>
              <a:ext cx="188" cy="1"/>
            </a:xfrm>
            <a:prstGeom prst="rect">
              <a:avLst/>
            </a:prstGeom>
            <a:solidFill>
              <a:srgbClr val="2E2E2E"/>
            </a:solidFill>
            <a:ln w="0">
              <a:solidFill>
                <a:srgbClr val="2E2E2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01" name="Rectangle 777"/>
            <p:cNvSpPr>
              <a:spLocks noChangeArrowheads="1"/>
            </p:cNvSpPr>
            <p:nvPr/>
          </p:nvSpPr>
          <p:spPr bwMode="auto">
            <a:xfrm>
              <a:off x="788" y="2143"/>
              <a:ext cx="188" cy="3"/>
            </a:xfrm>
            <a:prstGeom prst="rect">
              <a:avLst/>
            </a:prstGeom>
            <a:solidFill>
              <a:srgbClr val="2D2D2D"/>
            </a:solidFill>
            <a:ln w="0">
              <a:solidFill>
                <a:srgbClr val="2D2D2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02" name="Rectangle 778"/>
            <p:cNvSpPr>
              <a:spLocks noChangeArrowheads="1"/>
            </p:cNvSpPr>
            <p:nvPr/>
          </p:nvSpPr>
          <p:spPr bwMode="auto">
            <a:xfrm>
              <a:off x="788" y="2146"/>
              <a:ext cx="188" cy="1"/>
            </a:xfrm>
            <a:prstGeom prst="rect">
              <a:avLst/>
            </a:prstGeom>
            <a:solidFill>
              <a:srgbClr val="2C2C2C"/>
            </a:solidFill>
            <a:ln w="0">
              <a:solidFill>
                <a:srgbClr val="2C2C2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03" name="Rectangle 779"/>
            <p:cNvSpPr>
              <a:spLocks noChangeArrowheads="1"/>
            </p:cNvSpPr>
            <p:nvPr/>
          </p:nvSpPr>
          <p:spPr bwMode="auto">
            <a:xfrm>
              <a:off x="788" y="2147"/>
              <a:ext cx="188" cy="2"/>
            </a:xfrm>
            <a:prstGeom prst="rect">
              <a:avLst/>
            </a:prstGeom>
            <a:solidFill>
              <a:srgbClr val="2B2B2B"/>
            </a:solidFill>
            <a:ln w="0">
              <a:solidFill>
                <a:srgbClr val="2B2B2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04" name="Rectangle 780"/>
            <p:cNvSpPr>
              <a:spLocks noChangeArrowheads="1"/>
            </p:cNvSpPr>
            <p:nvPr/>
          </p:nvSpPr>
          <p:spPr bwMode="auto">
            <a:xfrm>
              <a:off x="788" y="2149"/>
              <a:ext cx="188" cy="3"/>
            </a:xfrm>
            <a:prstGeom prst="rect">
              <a:avLst/>
            </a:prstGeom>
            <a:solidFill>
              <a:srgbClr val="2A2A2A"/>
            </a:solidFill>
            <a:ln w="0">
              <a:solidFill>
                <a:srgbClr val="2A2A2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05" name="Rectangle 781"/>
            <p:cNvSpPr>
              <a:spLocks noChangeArrowheads="1"/>
            </p:cNvSpPr>
            <p:nvPr/>
          </p:nvSpPr>
          <p:spPr bwMode="auto">
            <a:xfrm>
              <a:off x="788" y="2152"/>
              <a:ext cx="188" cy="1"/>
            </a:xfrm>
            <a:prstGeom prst="rect">
              <a:avLst/>
            </a:prstGeom>
            <a:solidFill>
              <a:srgbClr val="292929"/>
            </a:solidFill>
            <a:ln w="0">
              <a:solidFill>
                <a:srgbClr val="29292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06" name="Rectangle 782"/>
            <p:cNvSpPr>
              <a:spLocks noChangeArrowheads="1"/>
            </p:cNvSpPr>
            <p:nvPr/>
          </p:nvSpPr>
          <p:spPr bwMode="auto">
            <a:xfrm>
              <a:off x="788" y="2153"/>
              <a:ext cx="188" cy="2"/>
            </a:xfrm>
            <a:prstGeom prst="rect">
              <a:avLst/>
            </a:prstGeom>
            <a:solidFill>
              <a:srgbClr val="282828"/>
            </a:solidFill>
            <a:ln w="0">
              <a:solidFill>
                <a:srgbClr val="28282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07" name="Rectangle 783"/>
            <p:cNvSpPr>
              <a:spLocks noChangeArrowheads="1"/>
            </p:cNvSpPr>
            <p:nvPr/>
          </p:nvSpPr>
          <p:spPr bwMode="auto">
            <a:xfrm>
              <a:off x="788" y="2155"/>
              <a:ext cx="188" cy="1"/>
            </a:xfrm>
            <a:prstGeom prst="rect">
              <a:avLst/>
            </a:prstGeom>
            <a:solidFill>
              <a:srgbClr val="272727"/>
            </a:solidFill>
            <a:ln w="0">
              <a:solidFill>
                <a:srgbClr val="27272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08" name="Rectangle 784"/>
            <p:cNvSpPr>
              <a:spLocks noChangeArrowheads="1"/>
            </p:cNvSpPr>
            <p:nvPr/>
          </p:nvSpPr>
          <p:spPr bwMode="auto">
            <a:xfrm>
              <a:off x="788" y="2156"/>
              <a:ext cx="188" cy="3"/>
            </a:xfrm>
            <a:prstGeom prst="rect">
              <a:avLst/>
            </a:prstGeom>
            <a:solidFill>
              <a:srgbClr val="262626"/>
            </a:solidFill>
            <a:ln w="0">
              <a:solidFill>
                <a:srgbClr val="26262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09" name="Rectangle 785"/>
            <p:cNvSpPr>
              <a:spLocks noChangeArrowheads="1"/>
            </p:cNvSpPr>
            <p:nvPr/>
          </p:nvSpPr>
          <p:spPr bwMode="auto">
            <a:xfrm>
              <a:off x="788" y="2159"/>
              <a:ext cx="188" cy="2"/>
            </a:xfrm>
            <a:prstGeom prst="rect">
              <a:avLst/>
            </a:prstGeom>
            <a:solidFill>
              <a:srgbClr val="252525"/>
            </a:solidFill>
            <a:ln w="0">
              <a:solidFill>
                <a:srgbClr val="25252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10" name="Rectangle 786"/>
            <p:cNvSpPr>
              <a:spLocks noChangeArrowheads="1"/>
            </p:cNvSpPr>
            <p:nvPr/>
          </p:nvSpPr>
          <p:spPr bwMode="auto">
            <a:xfrm>
              <a:off x="788" y="2161"/>
              <a:ext cx="188" cy="1"/>
            </a:xfrm>
            <a:prstGeom prst="rect">
              <a:avLst/>
            </a:prstGeom>
            <a:solidFill>
              <a:srgbClr val="242424"/>
            </a:solidFill>
            <a:ln w="0">
              <a:solidFill>
                <a:srgbClr val="24242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11" name="Rectangle 787"/>
            <p:cNvSpPr>
              <a:spLocks noChangeArrowheads="1"/>
            </p:cNvSpPr>
            <p:nvPr/>
          </p:nvSpPr>
          <p:spPr bwMode="auto">
            <a:xfrm>
              <a:off x="788" y="2162"/>
              <a:ext cx="188" cy="3"/>
            </a:xfrm>
            <a:prstGeom prst="rect">
              <a:avLst/>
            </a:prstGeom>
            <a:solidFill>
              <a:srgbClr val="232323"/>
            </a:solidFill>
            <a:ln w="0">
              <a:solidFill>
                <a:srgbClr val="23232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12" name="Rectangle 788"/>
            <p:cNvSpPr>
              <a:spLocks noChangeArrowheads="1"/>
            </p:cNvSpPr>
            <p:nvPr/>
          </p:nvSpPr>
          <p:spPr bwMode="auto">
            <a:xfrm>
              <a:off x="788" y="2165"/>
              <a:ext cx="188" cy="1"/>
            </a:xfrm>
            <a:prstGeom prst="rect">
              <a:avLst/>
            </a:prstGeom>
            <a:solidFill>
              <a:srgbClr val="222222"/>
            </a:solidFill>
            <a:ln w="0">
              <a:solidFill>
                <a:srgbClr val="22222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13" name="Rectangle 789"/>
            <p:cNvSpPr>
              <a:spLocks noChangeArrowheads="1"/>
            </p:cNvSpPr>
            <p:nvPr/>
          </p:nvSpPr>
          <p:spPr bwMode="auto">
            <a:xfrm>
              <a:off x="788" y="2166"/>
              <a:ext cx="188" cy="2"/>
            </a:xfrm>
            <a:prstGeom prst="rect">
              <a:avLst/>
            </a:prstGeom>
            <a:solidFill>
              <a:srgbClr val="212121"/>
            </a:solidFill>
            <a:ln w="0">
              <a:solidFill>
                <a:srgbClr val="21212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14" name="Rectangle 790"/>
            <p:cNvSpPr>
              <a:spLocks noChangeArrowheads="1"/>
            </p:cNvSpPr>
            <p:nvPr/>
          </p:nvSpPr>
          <p:spPr bwMode="auto">
            <a:xfrm>
              <a:off x="788" y="2168"/>
              <a:ext cx="188" cy="2"/>
            </a:xfrm>
            <a:prstGeom prst="rect">
              <a:avLst/>
            </a:prstGeom>
            <a:solidFill>
              <a:srgbClr val="202020"/>
            </a:solidFill>
            <a:ln w="0">
              <a:solidFill>
                <a:srgbClr val="20202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15" name="Rectangle 791"/>
            <p:cNvSpPr>
              <a:spLocks noChangeArrowheads="1"/>
            </p:cNvSpPr>
            <p:nvPr/>
          </p:nvSpPr>
          <p:spPr bwMode="auto">
            <a:xfrm>
              <a:off x="788" y="2170"/>
              <a:ext cx="188" cy="2"/>
            </a:xfrm>
            <a:prstGeom prst="rect">
              <a:avLst/>
            </a:prstGeom>
            <a:solidFill>
              <a:srgbClr val="1F1F1F"/>
            </a:solidFill>
            <a:ln w="0">
              <a:solidFill>
                <a:srgbClr val="1F1F1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16" name="Rectangle 792"/>
            <p:cNvSpPr>
              <a:spLocks noChangeArrowheads="1"/>
            </p:cNvSpPr>
            <p:nvPr/>
          </p:nvSpPr>
          <p:spPr bwMode="auto">
            <a:xfrm>
              <a:off x="788" y="2172"/>
              <a:ext cx="188" cy="3"/>
            </a:xfrm>
            <a:prstGeom prst="rect">
              <a:avLst/>
            </a:prstGeom>
            <a:solidFill>
              <a:srgbClr val="1E1E1E"/>
            </a:solidFill>
            <a:ln w="0">
              <a:solidFill>
                <a:srgbClr val="1E1E1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17" name="Rectangle 793"/>
            <p:cNvSpPr>
              <a:spLocks noChangeArrowheads="1"/>
            </p:cNvSpPr>
            <p:nvPr/>
          </p:nvSpPr>
          <p:spPr bwMode="auto">
            <a:xfrm>
              <a:off x="788" y="2175"/>
              <a:ext cx="188" cy="1"/>
            </a:xfrm>
            <a:prstGeom prst="rect">
              <a:avLst/>
            </a:prstGeom>
            <a:solidFill>
              <a:srgbClr val="1D1D1D"/>
            </a:solidFill>
            <a:ln w="0">
              <a:solidFill>
                <a:srgbClr val="1D1D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18" name="Rectangle 794"/>
            <p:cNvSpPr>
              <a:spLocks noChangeArrowheads="1"/>
            </p:cNvSpPr>
            <p:nvPr/>
          </p:nvSpPr>
          <p:spPr bwMode="auto">
            <a:xfrm>
              <a:off x="788" y="2176"/>
              <a:ext cx="188" cy="2"/>
            </a:xfrm>
            <a:prstGeom prst="rect">
              <a:avLst/>
            </a:prstGeom>
            <a:solidFill>
              <a:srgbClr val="1C1C1C"/>
            </a:solidFill>
            <a:ln w="0">
              <a:solidFill>
                <a:srgbClr val="1C1C1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19" name="Rectangle 795"/>
            <p:cNvSpPr>
              <a:spLocks noChangeArrowheads="1"/>
            </p:cNvSpPr>
            <p:nvPr/>
          </p:nvSpPr>
          <p:spPr bwMode="auto">
            <a:xfrm>
              <a:off x="788" y="2178"/>
              <a:ext cx="188" cy="1"/>
            </a:xfrm>
            <a:prstGeom prst="rect">
              <a:avLst/>
            </a:prstGeom>
            <a:solidFill>
              <a:srgbClr val="1B1B1B"/>
            </a:solidFill>
            <a:ln w="0">
              <a:solidFill>
                <a:srgbClr val="1B1B1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20" name="Rectangle 796"/>
            <p:cNvSpPr>
              <a:spLocks noChangeArrowheads="1"/>
            </p:cNvSpPr>
            <p:nvPr/>
          </p:nvSpPr>
          <p:spPr bwMode="auto">
            <a:xfrm>
              <a:off x="788" y="2179"/>
              <a:ext cx="188" cy="3"/>
            </a:xfrm>
            <a:prstGeom prst="rect">
              <a:avLst/>
            </a:prstGeom>
            <a:solidFill>
              <a:srgbClr val="1A1A1A"/>
            </a:solidFill>
            <a:ln w="0">
              <a:solidFill>
                <a:srgbClr val="1A1A1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21" name="Rectangle 797"/>
            <p:cNvSpPr>
              <a:spLocks noChangeArrowheads="1"/>
            </p:cNvSpPr>
            <p:nvPr/>
          </p:nvSpPr>
          <p:spPr bwMode="auto">
            <a:xfrm>
              <a:off x="788" y="2182"/>
              <a:ext cx="188" cy="2"/>
            </a:xfrm>
            <a:prstGeom prst="rect">
              <a:avLst/>
            </a:prstGeom>
            <a:solidFill>
              <a:srgbClr val="191919"/>
            </a:solidFill>
            <a:ln w="0">
              <a:solidFill>
                <a:srgbClr val="19191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22" name="Rectangle 798"/>
            <p:cNvSpPr>
              <a:spLocks noChangeArrowheads="1"/>
            </p:cNvSpPr>
            <p:nvPr/>
          </p:nvSpPr>
          <p:spPr bwMode="auto">
            <a:xfrm>
              <a:off x="788" y="2184"/>
              <a:ext cx="188" cy="1"/>
            </a:xfrm>
            <a:prstGeom prst="rect">
              <a:avLst/>
            </a:prstGeom>
            <a:solidFill>
              <a:srgbClr val="181818"/>
            </a:solidFill>
            <a:ln w="0">
              <a:solidFill>
                <a:srgbClr val="18181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23" name="Rectangle 799"/>
            <p:cNvSpPr>
              <a:spLocks noChangeArrowheads="1"/>
            </p:cNvSpPr>
            <p:nvPr/>
          </p:nvSpPr>
          <p:spPr bwMode="auto">
            <a:xfrm>
              <a:off x="788" y="2185"/>
              <a:ext cx="188" cy="3"/>
            </a:xfrm>
            <a:prstGeom prst="rect">
              <a:avLst/>
            </a:prstGeom>
            <a:solidFill>
              <a:srgbClr val="171717"/>
            </a:solidFill>
            <a:ln w="0">
              <a:solidFill>
                <a:srgbClr val="17171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24" name="Rectangle 800"/>
            <p:cNvSpPr>
              <a:spLocks noChangeArrowheads="1"/>
            </p:cNvSpPr>
            <p:nvPr/>
          </p:nvSpPr>
          <p:spPr bwMode="auto">
            <a:xfrm>
              <a:off x="788" y="2188"/>
              <a:ext cx="188" cy="1"/>
            </a:xfrm>
            <a:prstGeom prst="rect">
              <a:avLst/>
            </a:prstGeom>
            <a:solidFill>
              <a:srgbClr val="161616"/>
            </a:solidFill>
            <a:ln w="0">
              <a:solidFill>
                <a:srgbClr val="16161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25" name="Rectangle 801"/>
            <p:cNvSpPr>
              <a:spLocks noChangeArrowheads="1"/>
            </p:cNvSpPr>
            <p:nvPr/>
          </p:nvSpPr>
          <p:spPr bwMode="auto">
            <a:xfrm>
              <a:off x="788" y="2189"/>
              <a:ext cx="188" cy="2"/>
            </a:xfrm>
            <a:prstGeom prst="rect">
              <a:avLst/>
            </a:prstGeom>
            <a:solidFill>
              <a:srgbClr val="151515"/>
            </a:solidFill>
            <a:ln w="0">
              <a:solidFill>
                <a:srgbClr val="15151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26" name="Rectangle 802"/>
            <p:cNvSpPr>
              <a:spLocks noChangeArrowheads="1"/>
            </p:cNvSpPr>
            <p:nvPr/>
          </p:nvSpPr>
          <p:spPr bwMode="auto">
            <a:xfrm>
              <a:off x="788" y="2191"/>
              <a:ext cx="188" cy="3"/>
            </a:xfrm>
            <a:prstGeom prst="rect">
              <a:avLst/>
            </a:prstGeom>
            <a:solidFill>
              <a:srgbClr val="141414"/>
            </a:solidFill>
            <a:ln w="0">
              <a:solidFill>
                <a:srgbClr val="14141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27" name="Rectangle 803"/>
            <p:cNvSpPr>
              <a:spLocks noChangeArrowheads="1"/>
            </p:cNvSpPr>
            <p:nvPr/>
          </p:nvSpPr>
          <p:spPr bwMode="auto">
            <a:xfrm>
              <a:off x="788" y="2194"/>
              <a:ext cx="188" cy="1"/>
            </a:xfrm>
            <a:prstGeom prst="rect">
              <a:avLst/>
            </a:prstGeom>
            <a:solidFill>
              <a:srgbClr val="131313"/>
            </a:solidFill>
            <a:ln w="0">
              <a:solidFill>
                <a:srgbClr val="13131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28" name="Rectangle 804"/>
            <p:cNvSpPr>
              <a:spLocks noChangeArrowheads="1"/>
            </p:cNvSpPr>
            <p:nvPr/>
          </p:nvSpPr>
          <p:spPr bwMode="auto">
            <a:xfrm>
              <a:off x="788" y="2195"/>
              <a:ext cx="188" cy="2"/>
            </a:xfrm>
            <a:prstGeom prst="rect">
              <a:avLst/>
            </a:prstGeom>
            <a:solidFill>
              <a:srgbClr val="121212"/>
            </a:solidFill>
            <a:ln w="0">
              <a:solidFill>
                <a:srgbClr val="12121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29" name="Rectangle 805"/>
            <p:cNvSpPr>
              <a:spLocks noChangeArrowheads="1"/>
            </p:cNvSpPr>
            <p:nvPr/>
          </p:nvSpPr>
          <p:spPr bwMode="auto">
            <a:xfrm>
              <a:off x="788" y="2197"/>
              <a:ext cx="188" cy="2"/>
            </a:xfrm>
            <a:prstGeom prst="rect">
              <a:avLst/>
            </a:prstGeom>
            <a:solidFill>
              <a:srgbClr val="111111"/>
            </a:solidFill>
            <a:ln w="0">
              <a:solidFill>
                <a:srgbClr val="11111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30" name="Rectangle 806"/>
            <p:cNvSpPr>
              <a:spLocks noChangeArrowheads="1"/>
            </p:cNvSpPr>
            <p:nvPr/>
          </p:nvSpPr>
          <p:spPr bwMode="auto">
            <a:xfrm>
              <a:off x="788" y="2199"/>
              <a:ext cx="188" cy="2"/>
            </a:xfrm>
            <a:prstGeom prst="rect">
              <a:avLst/>
            </a:prstGeom>
            <a:solidFill>
              <a:srgbClr val="101010"/>
            </a:solidFill>
            <a:ln w="0">
              <a:solidFill>
                <a:srgbClr val="10101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31" name="Rectangle 807"/>
            <p:cNvSpPr>
              <a:spLocks noChangeArrowheads="1"/>
            </p:cNvSpPr>
            <p:nvPr/>
          </p:nvSpPr>
          <p:spPr bwMode="auto">
            <a:xfrm>
              <a:off x="788" y="2201"/>
              <a:ext cx="188" cy="1"/>
            </a:xfrm>
            <a:prstGeom prst="rect">
              <a:avLst/>
            </a:prstGeom>
            <a:solidFill>
              <a:srgbClr val="0F0F0F"/>
            </a:solidFill>
            <a:ln w="0">
              <a:solidFill>
                <a:srgbClr val="0F0F0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32" name="Rectangle 808"/>
            <p:cNvSpPr>
              <a:spLocks noChangeArrowheads="1"/>
            </p:cNvSpPr>
            <p:nvPr/>
          </p:nvSpPr>
          <p:spPr bwMode="auto">
            <a:xfrm>
              <a:off x="788" y="2202"/>
              <a:ext cx="188" cy="3"/>
            </a:xfrm>
            <a:prstGeom prst="rect">
              <a:avLst/>
            </a:prstGeom>
            <a:solidFill>
              <a:srgbClr val="0E0E0E"/>
            </a:solidFill>
            <a:ln w="0">
              <a:solidFill>
                <a:srgbClr val="0E0E0E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33" name="Rectangle 809"/>
            <p:cNvSpPr>
              <a:spLocks noChangeArrowheads="1"/>
            </p:cNvSpPr>
            <p:nvPr/>
          </p:nvSpPr>
          <p:spPr bwMode="auto">
            <a:xfrm>
              <a:off x="788" y="2205"/>
              <a:ext cx="188" cy="2"/>
            </a:xfrm>
            <a:prstGeom prst="rect">
              <a:avLst/>
            </a:prstGeom>
            <a:solidFill>
              <a:srgbClr val="0D0D0D"/>
            </a:solidFill>
            <a:ln w="0">
              <a:solidFill>
                <a:srgbClr val="0D0D0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34" name="Rectangle 810"/>
            <p:cNvSpPr>
              <a:spLocks noChangeArrowheads="1"/>
            </p:cNvSpPr>
            <p:nvPr/>
          </p:nvSpPr>
          <p:spPr bwMode="auto">
            <a:xfrm>
              <a:off x="788" y="2207"/>
              <a:ext cx="188" cy="1"/>
            </a:xfrm>
            <a:prstGeom prst="rect">
              <a:avLst/>
            </a:prstGeom>
            <a:solidFill>
              <a:srgbClr val="0C0C0C"/>
            </a:solidFill>
            <a:ln w="0">
              <a:solidFill>
                <a:srgbClr val="0C0C0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35" name="Rectangle 811"/>
            <p:cNvSpPr>
              <a:spLocks noChangeArrowheads="1"/>
            </p:cNvSpPr>
            <p:nvPr/>
          </p:nvSpPr>
          <p:spPr bwMode="auto">
            <a:xfrm>
              <a:off x="788" y="2208"/>
              <a:ext cx="188" cy="3"/>
            </a:xfrm>
            <a:prstGeom prst="rect">
              <a:avLst/>
            </a:prstGeom>
            <a:solidFill>
              <a:srgbClr val="0B0B0B"/>
            </a:solidFill>
            <a:ln w="0">
              <a:solidFill>
                <a:srgbClr val="0B0B0B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36" name="Rectangle 812"/>
            <p:cNvSpPr>
              <a:spLocks noChangeArrowheads="1"/>
            </p:cNvSpPr>
            <p:nvPr/>
          </p:nvSpPr>
          <p:spPr bwMode="auto">
            <a:xfrm>
              <a:off x="788" y="2211"/>
              <a:ext cx="188" cy="1"/>
            </a:xfrm>
            <a:prstGeom prst="rect">
              <a:avLst/>
            </a:prstGeom>
            <a:solidFill>
              <a:srgbClr val="0A0A0A"/>
            </a:solidFill>
            <a:ln w="0">
              <a:solidFill>
                <a:srgbClr val="0A0A0A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37" name="Rectangle 813"/>
            <p:cNvSpPr>
              <a:spLocks noChangeArrowheads="1"/>
            </p:cNvSpPr>
            <p:nvPr/>
          </p:nvSpPr>
          <p:spPr bwMode="auto">
            <a:xfrm>
              <a:off x="788" y="2212"/>
              <a:ext cx="188" cy="2"/>
            </a:xfrm>
            <a:prstGeom prst="rect">
              <a:avLst/>
            </a:prstGeom>
            <a:solidFill>
              <a:srgbClr val="090909"/>
            </a:solidFill>
            <a:ln w="0">
              <a:solidFill>
                <a:srgbClr val="09090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38" name="Rectangle 814"/>
            <p:cNvSpPr>
              <a:spLocks noChangeArrowheads="1"/>
            </p:cNvSpPr>
            <p:nvPr/>
          </p:nvSpPr>
          <p:spPr bwMode="auto">
            <a:xfrm>
              <a:off x="788" y="2214"/>
              <a:ext cx="188" cy="3"/>
            </a:xfrm>
            <a:prstGeom prst="rect">
              <a:avLst/>
            </a:prstGeom>
            <a:solidFill>
              <a:srgbClr val="080808"/>
            </a:solidFill>
            <a:ln w="0">
              <a:solidFill>
                <a:srgbClr val="080808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39" name="Rectangle 815"/>
            <p:cNvSpPr>
              <a:spLocks noChangeArrowheads="1"/>
            </p:cNvSpPr>
            <p:nvPr/>
          </p:nvSpPr>
          <p:spPr bwMode="auto">
            <a:xfrm>
              <a:off x="788" y="2217"/>
              <a:ext cx="188" cy="1"/>
            </a:xfrm>
            <a:prstGeom prst="rect">
              <a:avLst/>
            </a:prstGeom>
            <a:solidFill>
              <a:srgbClr val="070707"/>
            </a:solidFill>
            <a:ln w="0">
              <a:solidFill>
                <a:srgbClr val="070707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40" name="Rectangle 816"/>
            <p:cNvSpPr>
              <a:spLocks noChangeArrowheads="1"/>
            </p:cNvSpPr>
            <p:nvPr/>
          </p:nvSpPr>
          <p:spPr bwMode="auto">
            <a:xfrm>
              <a:off x="788" y="2218"/>
              <a:ext cx="188" cy="2"/>
            </a:xfrm>
            <a:prstGeom prst="rect">
              <a:avLst/>
            </a:prstGeom>
            <a:solidFill>
              <a:srgbClr val="060606"/>
            </a:solidFill>
            <a:ln w="0">
              <a:solidFill>
                <a:srgbClr val="06060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41" name="Rectangle 817"/>
            <p:cNvSpPr>
              <a:spLocks noChangeArrowheads="1"/>
            </p:cNvSpPr>
            <p:nvPr/>
          </p:nvSpPr>
          <p:spPr bwMode="auto">
            <a:xfrm>
              <a:off x="788" y="2220"/>
              <a:ext cx="188" cy="2"/>
            </a:xfrm>
            <a:prstGeom prst="rect">
              <a:avLst/>
            </a:prstGeom>
            <a:solidFill>
              <a:srgbClr val="050505"/>
            </a:solidFill>
            <a:ln w="0">
              <a:solidFill>
                <a:srgbClr val="05050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42" name="Rectangle 818"/>
            <p:cNvSpPr>
              <a:spLocks noChangeArrowheads="1"/>
            </p:cNvSpPr>
            <p:nvPr/>
          </p:nvSpPr>
          <p:spPr bwMode="auto">
            <a:xfrm>
              <a:off x="788" y="2222"/>
              <a:ext cx="188" cy="2"/>
            </a:xfrm>
            <a:prstGeom prst="rect">
              <a:avLst/>
            </a:prstGeom>
            <a:solidFill>
              <a:srgbClr val="040404"/>
            </a:solidFill>
            <a:ln w="0">
              <a:solidFill>
                <a:srgbClr val="04040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43" name="Rectangle 819"/>
            <p:cNvSpPr>
              <a:spLocks noChangeArrowheads="1"/>
            </p:cNvSpPr>
            <p:nvPr/>
          </p:nvSpPr>
          <p:spPr bwMode="auto">
            <a:xfrm>
              <a:off x="788" y="2224"/>
              <a:ext cx="188" cy="1"/>
            </a:xfrm>
            <a:prstGeom prst="rect">
              <a:avLst/>
            </a:prstGeom>
            <a:solidFill>
              <a:srgbClr val="030303"/>
            </a:solidFill>
            <a:ln w="0">
              <a:solidFill>
                <a:srgbClr val="030303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44" name="Rectangle 820"/>
            <p:cNvSpPr>
              <a:spLocks noChangeArrowheads="1"/>
            </p:cNvSpPr>
            <p:nvPr/>
          </p:nvSpPr>
          <p:spPr bwMode="auto">
            <a:xfrm>
              <a:off x="788" y="2225"/>
              <a:ext cx="188" cy="3"/>
            </a:xfrm>
            <a:prstGeom prst="rect">
              <a:avLst/>
            </a:prstGeom>
            <a:solidFill>
              <a:srgbClr val="020202"/>
            </a:solidFill>
            <a:ln w="0">
              <a:solidFill>
                <a:srgbClr val="02020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45" name="Rectangle 821"/>
            <p:cNvSpPr>
              <a:spLocks noChangeArrowheads="1"/>
            </p:cNvSpPr>
            <p:nvPr/>
          </p:nvSpPr>
          <p:spPr bwMode="auto">
            <a:xfrm>
              <a:off x="788" y="2228"/>
              <a:ext cx="188" cy="2"/>
            </a:xfrm>
            <a:prstGeom prst="rect">
              <a:avLst/>
            </a:prstGeom>
            <a:solidFill>
              <a:srgbClr val="010101"/>
            </a:solidFill>
            <a:ln w="0">
              <a:solidFill>
                <a:srgbClr val="01010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46" name="Rectangle 822"/>
            <p:cNvSpPr>
              <a:spLocks noChangeArrowheads="1"/>
            </p:cNvSpPr>
            <p:nvPr/>
          </p:nvSpPr>
          <p:spPr bwMode="auto">
            <a:xfrm>
              <a:off x="788" y="2230"/>
              <a:ext cx="188" cy="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47" name="Rectangle 823"/>
            <p:cNvSpPr>
              <a:spLocks noChangeArrowheads="1"/>
            </p:cNvSpPr>
            <p:nvPr/>
          </p:nvSpPr>
          <p:spPr bwMode="auto">
            <a:xfrm>
              <a:off x="788" y="1986"/>
              <a:ext cx="188" cy="24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148" name="Freeform 824"/>
            <p:cNvSpPr>
              <a:spLocks/>
            </p:cNvSpPr>
            <p:nvPr/>
          </p:nvSpPr>
          <p:spPr bwMode="auto">
            <a:xfrm>
              <a:off x="788" y="275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49" name="Freeform 825"/>
            <p:cNvSpPr>
              <a:spLocks noEditPoints="1"/>
            </p:cNvSpPr>
            <p:nvPr/>
          </p:nvSpPr>
          <p:spPr bwMode="auto">
            <a:xfrm>
              <a:off x="788" y="2751"/>
              <a:ext cx="50" cy="3"/>
            </a:xfrm>
            <a:custGeom>
              <a:avLst/>
              <a:gdLst>
                <a:gd name="T0" fmla="*/ 0 w 50"/>
                <a:gd name="T1" fmla="*/ 3 h 3"/>
                <a:gd name="T2" fmla="*/ 0 w 50"/>
                <a:gd name="T3" fmla="*/ 3 h 3"/>
                <a:gd name="T4" fmla="*/ 0 w 50"/>
                <a:gd name="T5" fmla="*/ 3 h 3"/>
                <a:gd name="T6" fmla="*/ 0 w 50"/>
                <a:gd name="T7" fmla="*/ 0 h 3"/>
                <a:gd name="T8" fmla="*/ 50 w 50"/>
                <a:gd name="T9" fmla="*/ 3 h 3"/>
                <a:gd name="T10" fmla="*/ 0 w 50"/>
                <a:gd name="T11" fmla="*/ 3 h 3"/>
                <a:gd name="T12" fmla="*/ 0 w 50"/>
                <a:gd name="T13" fmla="*/ 0 h 3"/>
                <a:gd name="T14" fmla="*/ 0 w 50"/>
                <a:gd name="T15" fmla="*/ 3 h 3"/>
                <a:gd name="T16" fmla="*/ 0 w 50"/>
                <a:gd name="T17" fmla="*/ 0 h 3"/>
                <a:gd name="T18" fmla="*/ 0 w 50"/>
                <a:gd name="T19" fmla="*/ 3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"/>
                <a:gd name="T32" fmla="*/ 50 w 50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">
                  <a:moveTo>
                    <a:pt x="0" y="3"/>
                  </a:moveTo>
                  <a:lnTo>
                    <a:pt x="0" y="3"/>
                  </a:lnTo>
                  <a:close/>
                  <a:moveTo>
                    <a:pt x="0" y="0"/>
                  </a:moveTo>
                  <a:lnTo>
                    <a:pt x="50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0" name="Freeform 826"/>
            <p:cNvSpPr>
              <a:spLocks/>
            </p:cNvSpPr>
            <p:nvPr/>
          </p:nvSpPr>
          <p:spPr bwMode="auto">
            <a:xfrm>
              <a:off x="788" y="2750"/>
              <a:ext cx="99" cy="4"/>
            </a:xfrm>
            <a:custGeom>
              <a:avLst/>
              <a:gdLst>
                <a:gd name="T0" fmla="*/ 50 w 99"/>
                <a:gd name="T1" fmla="*/ 4 h 4"/>
                <a:gd name="T2" fmla="*/ 0 w 99"/>
                <a:gd name="T3" fmla="*/ 1 h 4"/>
                <a:gd name="T4" fmla="*/ 0 w 99"/>
                <a:gd name="T5" fmla="*/ 0 h 4"/>
                <a:gd name="T6" fmla="*/ 99 w 99"/>
                <a:gd name="T7" fmla="*/ 4 h 4"/>
                <a:gd name="T8" fmla="*/ 50 w 99"/>
                <a:gd name="T9" fmla="*/ 4 h 4"/>
                <a:gd name="T10" fmla="*/ 50 w 99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"/>
                <a:gd name="T20" fmla="*/ 99 w 99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">
                  <a:moveTo>
                    <a:pt x="50" y="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99" y="4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7E7E7E"/>
            </a:solidFill>
            <a:ln w="0">
              <a:solidFill>
                <a:srgbClr val="7E7E7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1" name="Freeform 827"/>
            <p:cNvSpPr>
              <a:spLocks/>
            </p:cNvSpPr>
            <p:nvPr/>
          </p:nvSpPr>
          <p:spPr bwMode="auto">
            <a:xfrm>
              <a:off x="788" y="2748"/>
              <a:ext cx="149" cy="6"/>
            </a:xfrm>
            <a:custGeom>
              <a:avLst/>
              <a:gdLst>
                <a:gd name="T0" fmla="*/ 99 w 149"/>
                <a:gd name="T1" fmla="*/ 6 h 6"/>
                <a:gd name="T2" fmla="*/ 0 w 149"/>
                <a:gd name="T3" fmla="*/ 2 h 6"/>
                <a:gd name="T4" fmla="*/ 0 w 149"/>
                <a:gd name="T5" fmla="*/ 0 h 6"/>
                <a:gd name="T6" fmla="*/ 149 w 149"/>
                <a:gd name="T7" fmla="*/ 6 h 6"/>
                <a:gd name="T8" fmla="*/ 99 w 149"/>
                <a:gd name="T9" fmla="*/ 6 h 6"/>
                <a:gd name="T10" fmla="*/ 99 w 149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6"/>
                <a:gd name="T20" fmla="*/ 149 w 14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6">
                  <a:moveTo>
                    <a:pt x="99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9" y="6"/>
                  </a:lnTo>
                  <a:lnTo>
                    <a:pt x="99" y="6"/>
                  </a:lnTo>
                  <a:close/>
                </a:path>
              </a:pathLst>
            </a:custGeom>
            <a:solidFill>
              <a:srgbClr val="7D7D7D"/>
            </a:solidFill>
            <a:ln w="0">
              <a:solidFill>
                <a:srgbClr val="7D7D7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2" name="Freeform 828"/>
            <p:cNvSpPr>
              <a:spLocks/>
            </p:cNvSpPr>
            <p:nvPr/>
          </p:nvSpPr>
          <p:spPr bwMode="auto">
            <a:xfrm>
              <a:off x="788" y="2745"/>
              <a:ext cx="188" cy="9"/>
            </a:xfrm>
            <a:custGeom>
              <a:avLst/>
              <a:gdLst>
                <a:gd name="T0" fmla="*/ 149 w 188"/>
                <a:gd name="T1" fmla="*/ 9 h 9"/>
                <a:gd name="T2" fmla="*/ 0 w 188"/>
                <a:gd name="T3" fmla="*/ 3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149 w 188"/>
                <a:gd name="T13" fmla="*/ 9 h 9"/>
                <a:gd name="T14" fmla="*/ 149 w 188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8"/>
                <a:gd name="T25" fmla="*/ 0 h 9"/>
                <a:gd name="T26" fmla="*/ 188 w 188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8" h="9">
                  <a:moveTo>
                    <a:pt x="149" y="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lnTo>
                    <a:pt x="149" y="9"/>
                  </a:lnTo>
                  <a:close/>
                </a:path>
              </a:pathLst>
            </a:custGeom>
            <a:solidFill>
              <a:srgbClr val="7C7C7C"/>
            </a:solidFill>
            <a:ln w="0">
              <a:solidFill>
                <a:srgbClr val="7C7C7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3" name="Freeform 829"/>
            <p:cNvSpPr>
              <a:spLocks/>
            </p:cNvSpPr>
            <p:nvPr/>
          </p:nvSpPr>
          <p:spPr bwMode="auto">
            <a:xfrm>
              <a:off x="788" y="2744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7B7B7B"/>
            </a:solidFill>
            <a:ln w="0">
              <a:solidFill>
                <a:srgbClr val="7B7B7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4" name="Freeform 830"/>
            <p:cNvSpPr>
              <a:spLocks/>
            </p:cNvSpPr>
            <p:nvPr/>
          </p:nvSpPr>
          <p:spPr bwMode="auto">
            <a:xfrm>
              <a:off x="788" y="2742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7A7A7A"/>
            </a:solidFill>
            <a:ln w="0">
              <a:solidFill>
                <a:srgbClr val="7A7A7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5" name="Freeform 831"/>
            <p:cNvSpPr>
              <a:spLocks/>
            </p:cNvSpPr>
            <p:nvPr/>
          </p:nvSpPr>
          <p:spPr bwMode="auto">
            <a:xfrm>
              <a:off x="788" y="2739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797979"/>
            </a:solidFill>
            <a:ln w="0">
              <a:solidFill>
                <a:srgbClr val="7979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6" name="Freeform 832"/>
            <p:cNvSpPr>
              <a:spLocks/>
            </p:cNvSpPr>
            <p:nvPr/>
          </p:nvSpPr>
          <p:spPr bwMode="auto">
            <a:xfrm>
              <a:off x="788" y="2738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787878"/>
            </a:solidFill>
            <a:ln w="0">
              <a:solidFill>
                <a:srgbClr val="78787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7" name="Freeform 833"/>
            <p:cNvSpPr>
              <a:spLocks/>
            </p:cNvSpPr>
            <p:nvPr/>
          </p:nvSpPr>
          <p:spPr bwMode="auto">
            <a:xfrm>
              <a:off x="788" y="2736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777777"/>
            </a:solidFill>
            <a:ln w="0">
              <a:solidFill>
                <a:srgbClr val="77777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8" name="Freeform 834"/>
            <p:cNvSpPr>
              <a:spLocks/>
            </p:cNvSpPr>
            <p:nvPr/>
          </p:nvSpPr>
          <p:spPr bwMode="auto">
            <a:xfrm>
              <a:off x="788" y="2733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767676"/>
            </a:solidFill>
            <a:ln w="0">
              <a:solidFill>
                <a:srgbClr val="76767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9" name="Freeform 835"/>
            <p:cNvSpPr>
              <a:spLocks/>
            </p:cNvSpPr>
            <p:nvPr/>
          </p:nvSpPr>
          <p:spPr bwMode="auto">
            <a:xfrm>
              <a:off x="788" y="2732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757575"/>
            </a:solidFill>
            <a:ln w="0">
              <a:solidFill>
                <a:srgbClr val="75757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0" name="Freeform 836"/>
            <p:cNvSpPr>
              <a:spLocks/>
            </p:cNvSpPr>
            <p:nvPr/>
          </p:nvSpPr>
          <p:spPr bwMode="auto">
            <a:xfrm>
              <a:off x="788" y="2730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747474"/>
            </a:solidFill>
            <a:ln w="0">
              <a:solidFill>
                <a:srgbClr val="74747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1" name="Freeform 837"/>
            <p:cNvSpPr>
              <a:spLocks/>
            </p:cNvSpPr>
            <p:nvPr/>
          </p:nvSpPr>
          <p:spPr bwMode="auto">
            <a:xfrm>
              <a:off x="788" y="2729"/>
              <a:ext cx="188" cy="8"/>
            </a:xfrm>
            <a:custGeom>
              <a:avLst/>
              <a:gdLst>
                <a:gd name="T0" fmla="*/ 188 w 188"/>
                <a:gd name="T1" fmla="*/ 8 h 8"/>
                <a:gd name="T2" fmla="*/ 0 w 188"/>
                <a:gd name="T3" fmla="*/ 1 h 8"/>
                <a:gd name="T4" fmla="*/ 0 w 188"/>
                <a:gd name="T5" fmla="*/ 0 h 8"/>
                <a:gd name="T6" fmla="*/ 188 w 188"/>
                <a:gd name="T7" fmla="*/ 7 h 8"/>
                <a:gd name="T8" fmla="*/ 188 w 188"/>
                <a:gd name="T9" fmla="*/ 8 h 8"/>
                <a:gd name="T10" fmla="*/ 188 w 18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737373"/>
            </a:solidFill>
            <a:ln w="0">
              <a:solidFill>
                <a:srgbClr val="73737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2" name="Freeform 838"/>
            <p:cNvSpPr>
              <a:spLocks/>
            </p:cNvSpPr>
            <p:nvPr/>
          </p:nvSpPr>
          <p:spPr bwMode="auto">
            <a:xfrm>
              <a:off x="788" y="2726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727272"/>
            </a:solidFill>
            <a:ln w="0">
              <a:solidFill>
                <a:srgbClr val="72727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3" name="Freeform 839"/>
            <p:cNvSpPr>
              <a:spLocks/>
            </p:cNvSpPr>
            <p:nvPr/>
          </p:nvSpPr>
          <p:spPr bwMode="auto">
            <a:xfrm>
              <a:off x="788" y="2724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717171"/>
            </a:solidFill>
            <a:ln w="0">
              <a:solidFill>
                <a:srgbClr val="71717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4" name="Freeform 840"/>
            <p:cNvSpPr>
              <a:spLocks/>
            </p:cNvSpPr>
            <p:nvPr/>
          </p:nvSpPr>
          <p:spPr bwMode="auto">
            <a:xfrm>
              <a:off x="788" y="2722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707070"/>
            </a:solidFill>
            <a:ln w="0">
              <a:solidFill>
                <a:srgbClr val="70707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Freeform 841"/>
            <p:cNvSpPr>
              <a:spLocks/>
            </p:cNvSpPr>
            <p:nvPr/>
          </p:nvSpPr>
          <p:spPr bwMode="auto">
            <a:xfrm>
              <a:off x="788" y="2720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6F6F6F"/>
            </a:solidFill>
            <a:ln w="0">
              <a:solidFill>
                <a:srgbClr val="6F6F6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6" name="Freeform 842"/>
            <p:cNvSpPr>
              <a:spLocks/>
            </p:cNvSpPr>
            <p:nvPr/>
          </p:nvSpPr>
          <p:spPr bwMode="auto">
            <a:xfrm>
              <a:off x="788" y="2718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6E6E6E"/>
            </a:solidFill>
            <a:ln w="0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7" name="Freeform 843"/>
            <p:cNvSpPr>
              <a:spLocks/>
            </p:cNvSpPr>
            <p:nvPr/>
          </p:nvSpPr>
          <p:spPr bwMode="auto">
            <a:xfrm>
              <a:off x="788" y="2716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6D6D6D"/>
            </a:solidFill>
            <a:ln w="0">
              <a:solidFill>
                <a:srgbClr val="6D6D6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8" name="Freeform 844"/>
            <p:cNvSpPr>
              <a:spLocks/>
            </p:cNvSpPr>
            <p:nvPr/>
          </p:nvSpPr>
          <p:spPr bwMode="auto">
            <a:xfrm>
              <a:off x="788" y="2714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6C6C6C"/>
            </a:solidFill>
            <a:ln w="0">
              <a:solidFill>
                <a:srgbClr val="6C6C6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9" name="Freeform 845"/>
            <p:cNvSpPr>
              <a:spLocks/>
            </p:cNvSpPr>
            <p:nvPr/>
          </p:nvSpPr>
          <p:spPr bwMode="auto">
            <a:xfrm>
              <a:off x="788" y="2712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6B6B6B"/>
            </a:solidFill>
            <a:ln w="0">
              <a:solidFill>
                <a:srgbClr val="6B6B6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0" name="Freeform 846"/>
            <p:cNvSpPr>
              <a:spLocks/>
            </p:cNvSpPr>
            <p:nvPr/>
          </p:nvSpPr>
          <p:spPr bwMode="auto">
            <a:xfrm>
              <a:off x="788" y="2710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6A6A6A"/>
            </a:solidFill>
            <a:ln w="0">
              <a:solidFill>
                <a:srgbClr val="6A6A6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1" name="Freeform 847"/>
            <p:cNvSpPr>
              <a:spLocks/>
            </p:cNvSpPr>
            <p:nvPr/>
          </p:nvSpPr>
          <p:spPr bwMode="auto">
            <a:xfrm>
              <a:off x="788" y="2708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696969"/>
            </a:solidFill>
            <a:ln w="0">
              <a:solidFill>
                <a:srgbClr val="69696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2" name="Freeform 848"/>
            <p:cNvSpPr>
              <a:spLocks/>
            </p:cNvSpPr>
            <p:nvPr/>
          </p:nvSpPr>
          <p:spPr bwMode="auto">
            <a:xfrm>
              <a:off x="788" y="2707"/>
              <a:ext cx="188" cy="8"/>
            </a:xfrm>
            <a:custGeom>
              <a:avLst/>
              <a:gdLst>
                <a:gd name="T0" fmla="*/ 188 w 188"/>
                <a:gd name="T1" fmla="*/ 8 h 8"/>
                <a:gd name="T2" fmla="*/ 0 w 188"/>
                <a:gd name="T3" fmla="*/ 1 h 8"/>
                <a:gd name="T4" fmla="*/ 0 w 188"/>
                <a:gd name="T5" fmla="*/ 0 h 8"/>
                <a:gd name="T6" fmla="*/ 188 w 188"/>
                <a:gd name="T7" fmla="*/ 7 h 8"/>
                <a:gd name="T8" fmla="*/ 188 w 188"/>
                <a:gd name="T9" fmla="*/ 8 h 8"/>
                <a:gd name="T10" fmla="*/ 188 w 18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686868"/>
            </a:solidFill>
            <a:ln w="0">
              <a:solidFill>
                <a:srgbClr val="68686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3" name="Freeform 849"/>
            <p:cNvSpPr>
              <a:spLocks/>
            </p:cNvSpPr>
            <p:nvPr/>
          </p:nvSpPr>
          <p:spPr bwMode="auto">
            <a:xfrm>
              <a:off x="788" y="2704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676767"/>
            </a:solidFill>
            <a:ln w="0">
              <a:solidFill>
                <a:srgbClr val="67676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4" name="Freeform 850"/>
            <p:cNvSpPr>
              <a:spLocks/>
            </p:cNvSpPr>
            <p:nvPr/>
          </p:nvSpPr>
          <p:spPr bwMode="auto">
            <a:xfrm>
              <a:off x="788" y="2702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666666"/>
            </a:solidFill>
            <a:ln w="0">
              <a:solidFill>
                <a:srgbClr val="6666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5" name="Freeform 851"/>
            <p:cNvSpPr>
              <a:spLocks/>
            </p:cNvSpPr>
            <p:nvPr/>
          </p:nvSpPr>
          <p:spPr bwMode="auto">
            <a:xfrm>
              <a:off x="788" y="2701"/>
              <a:ext cx="188" cy="8"/>
            </a:xfrm>
            <a:custGeom>
              <a:avLst/>
              <a:gdLst>
                <a:gd name="T0" fmla="*/ 188 w 188"/>
                <a:gd name="T1" fmla="*/ 8 h 8"/>
                <a:gd name="T2" fmla="*/ 0 w 188"/>
                <a:gd name="T3" fmla="*/ 1 h 8"/>
                <a:gd name="T4" fmla="*/ 0 w 188"/>
                <a:gd name="T5" fmla="*/ 0 h 8"/>
                <a:gd name="T6" fmla="*/ 188 w 188"/>
                <a:gd name="T7" fmla="*/ 7 h 8"/>
                <a:gd name="T8" fmla="*/ 188 w 188"/>
                <a:gd name="T9" fmla="*/ 8 h 8"/>
                <a:gd name="T10" fmla="*/ 188 w 18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656565"/>
            </a:solidFill>
            <a:ln w="0">
              <a:solidFill>
                <a:srgbClr val="65656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6" name="Freeform 852"/>
            <p:cNvSpPr>
              <a:spLocks/>
            </p:cNvSpPr>
            <p:nvPr/>
          </p:nvSpPr>
          <p:spPr bwMode="auto">
            <a:xfrm>
              <a:off x="788" y="2698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646464"/>
            </a:solidFill>
            <a:ln w="0">
              <a:solidFill>
                <a:srgbClr val="64646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" name="Freeform 853"/>
            <p:cNvSpPr>
              <a:spLocks/>
            </p:cNvSpPr>
            <p:nvPr/>
          </p:nvSpPr>
          <p:spPr bwMode="auto">
            <a:xfrm>
              <a:off x="788" y="2696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636363"/>
            </a:solidFill>
            <a:ln w="0">
              <a:solidFill>
                <a:srgbClr val="63636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" name="Freeform 854"/>
            <p:cNvSpPr>
              <a:spLocks/>
            </p:cNvSpPr>
            <p:nvPr/>
          </p:nvSpPr>
          <p:spPr bwMode="auto">
            <a:xfrm>
              <a:off x="788" y="2695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626262"/>
            </a:solidFill>
            <a:ln w="0">
              <a:solidFill>
                <a:srgbClr val="62626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9" name="Freeform 855"/>
            <p:cNvSpPr>
              <a:spLocks/>
            </p:cNvSpPr>
            <p:nvPr/>
          </p:nvSpPr>
          <p:spPr bwMode="auto">
            <a:xfrm>
              <a:off x="788" y="2692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616161"/>
            </a:solidFill>
            <a:ln w="0">
              <a:solidFill>
                <a:srgbClr val="61616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0" name="Freeform 856"/>
            <p:cNvSpPr>
              <a:spLocks/>
            </p:cNvSpPr>
            <p:nvPr/>
          </p:nvSpPr>
          <p:spPr bwMode="auto">
            <a:xfrm>
              <a:off x="788" y="2690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606060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1" name="Freeform 857"/>
            <p:cNvSpPr>
              <a:spLocks/>
            </p:cNvSpPr>
            <p:nvPr/>
          </p:nvSpPr>
          <p:spPr bwMode="auto">
            <a:xfrm>
              <a:off x="788" y="2689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5F5F5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2" name="Freeform 858"/>
            <p:cNvSpPr>
              <a:spLocks/>
            </p:cNvSpPr>
            <p:nvPr/>
          </p:nvSpPr>
          <p:spPr bwMode="auto">
            <a:xfrm>
              <a:off x="788" y="2686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5E5E5E"/>
            </a:solidFill>
            <a:ln w="0">
              <a:solidFill>
                <a:srgbClr val="5E5E5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3" name="Freeform 859"/>
            <p:cNvSpPr>
              <a:spLocks/>
            </p:cNvSpPr>
            <p:nvPr/>
          </p:nvSpPr>
          <p:spPr bwMode="auto">
            <a:xfrm>
              <a:off x="788" y="2685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5D5D5D"/>
            </a:solidFill>
            <a:ln w="0">
              <a:solidFill>
                <a:srgbClr val="5D5D5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4" name="Freeform 860"/>
            <p:cNvSpPr>
              <a:spLocks/>
            </p:cNvSpPr>
            <p:nvPr/>
          </p:nvSpPr>
          <p:spPr bwMode="auto">
            <a:xfrm>
              <a:off x="788" y="2683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5C5C5C"/>
            </a:solidFill>
            <a:ln w="0">
              <a:solidFill>
                <a:srgbClr val="5C5C5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5" name="Freeform 861"/>
            <p:cNvSpPr>
              <a:spLocks/>
            </p:cNvSpPr>
            <p:nvPr/>
          </p:nvSpPr>
          <p:spPr bwMode="auto">
            <a:xfrm>
              <a:off x="788" y="2680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5B5B5B"/>
            </a:solidFill>
            <a:ln w="0">
              <a:solidFill>
                <a:srgbClr val="5B5B5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6" name="Freeform 862"/>
            <p:cNvSpPr>
              <a:spLocks/>
            </p:cNvSpPr>
            <p:nvPr/>
          </p:nvSpPr>
          <p:spPr bwMode="auto">
            <a:xfrm>
              <a:off x="788" y="2679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5A5A5A"/>
            </a:solidFill>
            <a:ln w="0">
              <a:solidFill>
                <a:srgbClr val="5A5A5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7" name="Freeform 863"/>
            <p:cNvSpPr>
              <a:spLocks/>
            </p:cNvSpPr>
            <p:nvPr/>
          </p:nvSpPr>
          <p:spPr bwMode="auto">
            <a:xfrm>
              <a:off x="788" y="2677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5959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8" name="Freeform 864"/>
            <p:cNvSpPr>
              <a:spLocks/>
            </p:cNvSpPr>
            <p:nvPr/>
          </p:nvSpPr>
          <p:spPr bwMode="auto">
            <a:xfrm>
              <a:off x="788" y="2674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585858"/>
            </a:solidFill>
            <a:ln w="0">
              <a:solidFill>
                <a:srgbClr val="58585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9" name="Freeform 865"/>
            <p:cNvSpPr>
              <a:spLocks/>
            </p:cNvSpPr>
            <p:nvPr/>
          </p:nvSpPr>
          <p:spPr bwMode="auto">
            <a:xfrm>
              <a:off x="788" y="2673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575757"/>
            </a:solidFill>
            <a:ln w="0">
              <a:solidFill>
                <a:srgbClr val="5757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0" name="Freeform 866"/>
            <p:cNvSpPr>
              <a:spLocks/>
            </p:cNvSpPr>
            <p:nvPr/>
          </p:nvSpPr>
          <p:spPr bwMode="auto">
            <a:xfrm>
              <a:off x="788" y="2671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565656"/>
            </a:solidFill>
            <a:ln w="0">
              <a:solidFill>
                <a:srgbClr val="56565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1" name="Freeform 867"/>
            <p:cNvSpPr>
              <a:spLocks/>
            </p:cNvSpPr>
            <p:nvPr/>
          </p:nvSpPr>
          <p:spPr bwMode="auto">
            <a:xfrm>
              <a:off x="788" y="2668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555555"/>
            </a:solidFill>
            <a:ln w="0">
              <a:solidFill>
                <a:srgbClr val="55555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2" name="Freeform 868"/>
            <p:cNvSpPr>
              <a:spLocks/>
            </p:cNvSpPr>
            <p:nvPr/>
          </p:nvSpPr>
          <p:spPr bwMode="auto">
            <a:xfrm>
              <a:off x="788" y="2667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545454"/>
            </a:solidFill>
            <a:ln w="0">
              <a:solidFill>
                <a:srgbClr val="54545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3" name="Freeform 869"/>
            <p:cNvSpPr>
              <a:spLocks/>
            </p:cNvSpPr>
            <p:nvPr/>
          </p:nvSpPr>
          <p:spPr bwMode="auto">
            <a:xfrm>
              <a:off x="788" y="2665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535353"/>
            </a:solidFill>
            <a:ln w="0">
              <a:solidFill>
                <a:srgbClr val="53535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4" name="Freeform 870"/>
            <p:cNvSpPr>
              <a:spLocks/>
            </p:cNvSpPr>
            <p:nvPr/>
          </p:nvSpPr>
          <p:spPr bwMode="auto">
            <a:xfrm>
              <a:off x="788" y="2663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525252"/>
            </a:solidFill>
            <a:ln w="0">
              <a:solidFill>
                <a:srgbClr val="52525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5" name="Freeform 871"/>
            <p:cNvSpPr>
              <a:spLocks/>
            </p:cNvSpPr>
            <p:nvPr/>
          </p:nvSpPr>
          <p:spPr bwMode="auto">
            <a:xfrm>
              <a:off x="788" y="2661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515151"/>
            </a:solidFill>
            <a:ln w="0">
              <a:solidFill>
                <a:srgbClr val="5151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6" name="Freeform 872"/>
            <p:cNvSpPr>
              <a:spLocks/>
            </p:cNvSpPr>
            <p:nvPr/>
          </p:nvSpPr>
          <p:spPr bwMode="auto">
            <a:xfrm>
              <a:off x="788" y="2658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505050"/>
            </a:solidFill>
            <a:ln w="0">
              <a:solidFill>
                <a:srgbClr val="50505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7" name="Freeform 873"/>
            <p:cNvSpPr>
              <a:spLocks/>
            </p:cNvSpPr>
            <p:nvPr/>
          </p:nvSpPr>
          <p:spPr bwMode="auto">
            <a:xfrm>
              <a:off x="788" y="2657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4F4F4F"/>
            </a:solidFill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8" name="Freeform 874"/>
            <p:cNvSpPr>
              <a:spLocks/>
            </p:cNvSpPr>
            <p:nvPr/>
          </p:nvSpPr>
          <p:spPr bwMode="auto">
            <a:xfrm>
              <a:off x="788" y="2655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4E4E4E"/>
            </a:solidFill>
            <a:ln w="0">
              <a:solidFill>
                <a:srgbClr val="4E4E4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99" name="Freeform 875"/>
            <p:cNvSpPr>
              <a:spLocks/>
            </p:cNvSpPr>
            <p:nvPr/>
          </p:nvSpPr>
          <p:spPr bwMode="auto">
            <a:xfrm>
              <a:off x="788" y="2652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0" name="Freeform 876"/>
            <p:cNvSpPr>
              <a:spLocks/>
            </p:cNvSpPr>
            <p:nvPr/>
          </p:nvSpPr>
          <p:spPr bwMode="auto">
            <a:xfrm>
              <a:off x="788" y="2651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4C4C4C"/>
            </a:solidFill>
            <a:ln w="0">
              <a:solidFill>
                <a:srgbClr val="4C4C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1" name="Freeform 877"/>
            <p:cNvSpPr>
              <a:spLocks/>
            </p:cNvSpPr>
            <p:nvPr/>
          </p:nvSpPr>
          <p:spPr bwMode="auto">
            <a:xfrm>
              <a:off x="788" y="2649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4B4B4B"/>
            </a:solidFill>
            <a:ln w="0">
              <a:solidFill>
                <a:srgbClr val="4B4B4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2" name="Freeform 878"/>
            <p:cNvSpPr>
              <a:spLocks/>
            </p:cNvSpPr>
            <p:nvPr/>
          </p:nvSpPr>
          <p:spPr bwMode="auto">
            <a:xfrm>
              <a:off x="788" y="2648"/>
              <a:ext cx="188" cy="8"/>
            </a:xfrm>
            <a:custGeom>
              <a:avLst/>
              <a:gdLst>
                <a:gd name="T0" fmla="*/ 188 w 188"/>
                <a:gd name="T1" fmla="*/ 8 h 8"/>
                <a:gd name="T2" fmla="*/ 0 w 188"/>
                <a:gd name="T3" fmla="*/ 1 h 8"/>
                <a:gd name="T4" fmla="*/ 0 w 188"/>
                <a:gd name="T5" fmla="*/ 0 h 8"/>
                <a:gd name="T6" fmla="*/ 188 w 188"/>
                <a:gd name="T7" fmla="*/ 7 h 8"/>
                <a:gd name="T8" fmla="*/ 188 w 188"/>
                <a:gd name="T9" fmla="*/ 8 h 8"/>
                <a:gd name="T10" fmla="*/ 188 w 18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4A4A4A"/>
            </a:solidFill>
            <a:ln w="0">
              <a:solidFill>
                <a:srgbClr val="4A4A4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3" name="Freeform 879"/>
            <p:cNvSpPr>
              <a:spLocks/>
            </p:cNvSpPr>
            <p:nvPr/>
          </p:nvSpPr>
          <p:spPr bwMode="auto">
            <a:xfrm>
              <a:off x="788" y="2645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494949"/>
            </a:solidFill>
            <a:ln w="0">
              <a:solidFill>
                <a:srgbClr val="49494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4" name="Freeform 880"/>
            <p:cNvSpPr>
              <a:spLocks/>
            </p:cNvSpPr>
            <p:nvPr/>
          </p:nvSpPr>
          <p:spPr bwMode="auto">
            <a:xfrm>
              <a:off x="788" y="2643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484848"/>
            </a:solidFill>
            <a:ln w="0">
              <a:solidFill>
                <a:srgbClr val="48484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5" name="Freeform 881"/>
            <p:cNvSpPr>
              <a:spLocks/>
            </p:cNvSpPr>
            <p:nvPr/>
          </p:nvSpPr>
          <p:spPr bwMode="auto">
            <a:xfrm>
              <a:off x="788" y="2642"/>
              <a:ext cx="188" cy="8"/>
            </a:xfrm>
            <a:custGeom>
              <a:avLst/>
              <a:gdLst>
                <a:gd name="T0" fmla="*/ 188 w 188"/>
                <a:gd name="T1" fmla="*/ 8 h 8"/>
                <a:gd name="T2" fmla="*/ 0 w 188"/>
                <a:gd name="T3" fmla="*/ 1 h 8"/>
                <a:gd name="T4" fmla="*/ 0 w 188"/>
                <a:gd name="T5" fmla="*/ 0 h 8"/>
                <a:gd name="T6" fmla="*/ 188 w 188"/>
                <a:gd name="T7" fmla="*/ 7 h 8"/>
                <a:gd name="T8" fmla="*/ 188 w 188"/>
                <a:gd name="T9" fmla="*/ 8 h 8"/>
                <a:gd name="T10" fmla="*/ 188 w 18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474747"/>
            </a:solidFill>
            <a:ln w="0">
              <a:solidFill>
                <a:srgbClr val="47474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6" name="Freeform 882"/>
            <p:cNvSpPr>
              <a:spLocks/>
            </p:cNvSpPr>
            <p:nvPr/>
          </p:nvSpPr>
          <p:spPr bwMode="auto">
            <a:xfrm>
              <a:off x="788" y="2639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464646"/>
            </a:solidFill>
            <a:ln w="0">
              <a:solidFill>
                <a:srgbClr val="46464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7" name="Freeform 883"/>
            <p:cNvSpPr>
              <a:spLocks/>
            </p:cNvSpPr>
            <p:nvPr/>
          </p:nvSpPr>
          <p:spPr bwMode="auto">
            <a:xfrm>
              <a:off x="788" y="2637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454545"/>
            </a:solidFill>
            <a:ln w="0">
              <a:solidFill>
                <a:srgbClr val="45454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8" name="Freeform 884"/>
            <p:cNvSpPr>
              <a:spLocks/>
            </p:cNvSpPr>
            <p:nvPr/>
          </p:nvSpPr>
          <p:spPr bwMode="auto">
            <a:xfrm>
              <a:off x="788" y="2636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444444"/>
            </a:solidFill>
            <a:ln w="0">
              <a:solidFill>
                <a:srgbClr val="44444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09" name="Freeform 885"/>
            <p:cNvSpPr>
              <a:spLocks/>
            </p:cNvSpPr>
            <p:nvPr/>
          </p:nvSpPr>
          <p:spPr bwMode="auto">
            <a:xfrm>
              <a:off x="788" y="2633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434343"/>
            </a:solidFill>
            <a:ln w="0">
              <a:solidFill>
                <a:srgbClr val="43434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0" name="Freeform 886"/>
            <p:cNvSpPr>
              <a:spLocks/>
            </p:cNvSpPr>
            <p:nvPr/>
          </p:nvSpPr>
          <p:spPr bwMode="auto">
            <a:xfrm>
              <a:off x="788" y="2631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424242"/>
            </a:solidFill>
            <a:ln w="0">
              <a:solidFill>
                <a:srgbClr val="42424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1" name="Freeform 887"/>
            <p:cNvSpPr>
              <a:spLocks/>
            </p:cNvSpPr>
            <p:nvPr/>
          </p:nvSpPr>
          <p:spPr bwMode="auto">
            <a:xfrm>
              <a:off x="788" y="2630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414141"/>
            </a:solidFill>
            <a:ln w="0">
              <a:solidFill>
                <a:srgbClr val="41414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2" name="Freeform 888"/>
            <p:cNvSpPr>
              <a:spLocks/>
            </p:cNvSpPr>
            <p:nvPr/>
          </p:nvSpPr>
          <p:spPr bwMode="auto">
            <a:xfrm>
              <a:off x="788" y="2627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3" name="Freeform 889"/>
            <p:cNvSpPr>
              <a:spLocks/>
            </p:cNvSpPr>
            <p:nvPr/>
          </p:nvSpPr>
          <p:spPr bwMode="auto">
            <a:xfrm>
              <a:off x="788" y="2626"/>
              <a:ext cx="188" cy="8"/>
            </a:xfrm>
            <a:custGeom>
              <a:avLst/>
              <a:gdLst>
                <a:gd name="T0" fmla="*/ 188 w 188"/>
                <a:gd name="T1" fmla="*/ 8 h 8"/>
                <a:gd name="T2" fmla="*/ 0 w 188"/>
                <a:gd name="T3" fmla="*/ 1 h 8"/>
                <a:gd name="T4" fmla="*/ 0 w 188"/>
                <a:gd name="T5" fmla="*/ 0 h 8"/>
                <a:gd name="T6" fmla="*/ 188 w 188"/>
                <a:gd name="T7" fmla="*/ 7 h 8"/>
                <a:gd name="T8" fmla="*/ 188 w 188"/>
                <a:gd name="T9" fmla="*/ 8 h 8"/>
                <a:gd name="T10" fmla="*/ 188 w 18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3F3F3F"/>
            </a:solidFill>
            <a:ln w="0">
              <a:solidFill>
                <a:srgbClr val="3F3F3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4" name="Freeform 890"/>
            <p:cNvSpPr>
              <a:spLocks/>
            </p:cNvSpPr>
            <p:nvPr/>
          </p:nvSpPr>
          <p:spPr bwMode="auto">
            <a:xfrm>
              <a:off x="788" y="2623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3E3E3E"/>
            </a:solidFill>
            <a:ln w="0">
              <a:solidFill>
                <a:srgbClr val="3E3E3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5" name="Freeform 891"/>
            <p:cNvSpPr>
              <a:spLocks/>
            </p:cNvSpPr>
            <p:nvPr/>
          </p:nvSpPr>
          <p:spPr bwMode="auto">
            <a:xfrm>
              <a:off x="788" y="2621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3D3D3D"/>
            </a:solidFill>
            <a:ln w="0">
              <a:solidFill>
                <a:srgbClr val="3D3D3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6" name="Freeform 892"/>
            <p:cNvSpPr>
              <a:spLocks/>
            </p:cNvSpPr>
            <p:nvPr/>
          </p:nvSpPr>
          <p:spPr bwMode="auto">
            <a:xfrm>
              <a:off x="788" y="2620"/>
              <a:ext cx="188" cy="8"/>
            </a:xfrm>
            <a:custGeom>
              <a:avLst/>
              <a:gdLst>
                <a:gd name="T0" fmla="*/ 188 w 188"/>
                <a:gd name="T1" fmla="*/ 8 h 8"/>
                <a:gd name="T2" fmla="*/ 0 w 188"/>
                <a:gd name="T3" fmla="*/ 1 h 8"/>
                <a:gd name="T4" fmla="*/ 0 w 188"/>
                <a:gd name="T5" fmla="*/ 0 h 8"/>
                <a:gd name="T6" fmla="*/ 188 w 188"/>
                <a:gd name="T7" fmla="*/ 7 h 8"/>
                <a:gd name="T8" fmla="*/ 188 w 188"/>
                <a:gd name="T9" fmla="*/ 8 h 8"/>
                <a:gd name="T10" fmla="*/ 188 w 18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3C3C3C"/>
            </a:solidFill>
            <a:ln w="0">
              <a:solidFill>
                <a:srgbClr val="3C3C3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7" name="Freeform 893"/>
            <p:cNvSpPr>
              <a:spLocks/>
            </p:cNvSpPr>
            <p:nvPr/>
          </p:nvSpPr>
          <p:spPr bwMode="auto">
            <a:xfrm>
              <a:off x="788" y="2617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3B3B3B"/>
            </a:solidFill>
            <a:ln w="0">
              <a:solidFill>
                <a:srgbClr val="3B3B3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8" name="Freeform 894"/>
            <p:cNvSpPr>
              <a:spLocks/>
            </p:cNvSpPr>
            <p:nvPr/>
          </p:nvSpPr>
          <p:spPr bwMode="auto">
            <a:xfrm>
              <a:off x="788" y="2615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3A3A3A"/>
            </a:solidFill>
            <a:ln w="0">
              <a:solidFill>
                <a:srgbClr val="3A3A3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19" name="Freeform 895"/>
            <p:cNvSpPr>
              <a:spLocks/>
            </p:cNvSpPr>
            <p:nvPr/>
          </p:nvSpPr>
          <p:spPr bwMode="auto">
            <a:xfrm>
              <a:off x="788" y="2614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393939"/>
            </a:solidFill>
            <a:ln w="0">
              <a:solidFill>
                <a:srgbClr val="39393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20" name="Freeform 896"/>
            <p:cNvSpPr>
              <a:spLocks/>
            </p:cNvSpPr>
            <p:nvPr/>
          </p:nvSpPr>
          <p:spPr bwMode="auto">
            <a:xfrm>
              <a:off x="788" y="2611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383838"/>
            </a:solidFill>
            <a:ln w="0">
              <a:solidFill>
                <a:srgbClr val="38383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21" name="Freeform 897"/>
            <p:cNvSpPr>
              <a:spLocks/>
            </p:cNvSpPr>
            <p:nvPr/>
          </p:nvSpPr>
          <p:spPr bwMode="auto">
            <a:xfrm>
              <a:off x="788" y="2609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373737"/>
            </a:solidFill>
            <a:ln w="0">
              <a:solidFill>
                <a:srgbClr val="37373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22" name="Freeform 898"/>
            <p:cNvSpPr>
              <a:spLocks/>
            </p:cNvSpPr>
            <p:nvPr/>
          </p:nvSpPr>
          <p:spPr bwMode="auto">
            <a:xfrm>
              <a:off x="788" y="2608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3636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23" name="Freeform 899"/>
            <p:cNvSpPr>
              <a:spLocks/>
            </p:cNvSpPr>
            <p:nvPr/>
          </p:nvSpPr>
          <p:spPr bwMode="auto">
            <a:xfrm>
              <a:off x="788" y="2605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353535"/>
            </a:solidFill>
            <a:ln w="0">
              <a:solidFill>
                <a:srgbClr val="35353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24" name="Freeform 900"/>
            <p:cNvSpPr>
              <a:spLocks/>
            </p:cNvSpPr>
            <p:nvPr/>
          </p:nvSpPr>
          <p:spPr bwMode="auto">
            <a:xfrm>
              <a:off x="788" y="2604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343434"/>
            </a:solidFill>
            <a:ln w="0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25" name="Freeform 901"/>
            <p:cNvSpPr>
              <a:spLocks/>
            </p:cNvSpPr>
            <p:nvPr/>
          </p:nvSpPr>
          <p:spPr bwMode="auto">
            <a:xfrm>
              <a:off x="788" y="2602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26" name="Freeform 902"/>
            <p:cNvSpPr>
              <a:spLocks/>
            </p:cNvSpPr>
            <p:nvPr/>
          </p:nvSpPr>
          <p:spPr bwMode="auto">
            <a:xfrm>
              <a:off x="788" y="2599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323232"/>
            </a:solidFill>
            <a:ln w="0">
              <a:solidFill>
                <a:srgbClr val="32323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27" name="Freeform 903"/>
            <p:cNvSpPr>
              <a:spLocks/>
            </p:cNvSpPr>
            <p:nvPr/>
          </p:nvSpPr>
          <p:spPr bwMode="auto">
            <a:xfrm>
              <a:off x="788" y="2598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313131"/>
            </a:solidFill>
            <a:ln w="0">
              <a:solidFill>
                <a:srgbClr val="31313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28" name="Freeform 904"/>
            <p:cNvSpPr>
              <a:spLocks/>
            </p:cNvSpPr>
            <p:nvPr/>
          </p:nvSpPr>
          <p:spPr bwMode="auto">
            <a:xfrm>
              <a:off x="788" y="2596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303030"/>
            </a:solidFill>
            <a:ln w="0">
              <a:solidFill>
                <a:srgbClr val="30303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29" name="Freeform 905"/>
            <p:cNvSpPr>
              <a:spLocks/>
            </p:cNvSpPr>
            <p:nvPr/>
          </p:nvSpPr>
          <p:spPr bwMode="auto">
            <a:xfrm>
              <a:off x="788" y="2593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2F2F2F"/>
            </a:solidFill>
            <a:ln w="0">
              <a:solidFill>
                <a:srgbClr val="2F2F2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0" name="Freeform 906"/>
            <p:cNvSpPr>
              <a:spLocks/>
            </p:cNvSpPr>
            <p:nvPr/>
          </p:nvSpPr>
          <p:spPr bwMode="auto">
            <a:xfrm>
              <a:off x="788" y="2592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2E2E2E"/>
            </a:solidFill>
            <a:ln w="0">
              <a:solidFill>
                <a:srgbClr val="2E2E2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1" name="Freeform 907"/>
            <p:cNvSpPr>
              <a:spLocks/>
            </p:cNvSpPr>
            <p:nvPr/>
          </p:nvSpPr>
          <p:spPr bwMode="auto">
            <a:xfrm>
              <a:off x="788" y="2590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2D2D2D"/>
            </a:solidFill>
            <a:ln w="0">
              <a:solidFill>
                <a:srgbClr val="2D2D2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2" name="Freeform 908"/>
            <p:cNvSpPr>
              <a:spLocks/>
            </p:cNvSpPr>
            <p:nvPr/>
          </p:nvSpPr>
          <p:spPr bwMode="auto">
            <a:xfrm>
              <a:off x="788" y="2587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2C2C2C"/>
            </a:solidFill>
            <a:ln w="0">
              <a:solidFill>
                <a:srgbClr val="2C2C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3" name="Freeform 909"/>
            <p:cNvSpPr>
              <a:spLocks/>
            </p:cNvSpPr>
            <p:nvPr/>
          </p:nvSpPr>
          <p:spPr bwMode="auto">
            <a:xfrm>
              <a:off x="788" y="2586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2B2B2B"/>
            </a:solidFill>
            <a:ln w="0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4" name="Freeform 910"/>
            <p:cNvSpPr>
              <a:spLocks/>
            </p:cNvSpPr>
            <p:nvPr/>
          </p:nvSpPr>
          <p:spPr bwMode="auto">
            <a:xfrm>
              <a:off x="788" y="2584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2A2A2A"/>
            </a:solidFill>
            <a:ln w="0">
              <a:solidFill>
                <a:srgbClr val="2A2A2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5" name="Freeform 911"/>
            <p:cNvSpPr>
              <a:spLocks/>
            </p:cNvSpPr>
            <p:nvPr/>
          </p:nvSpPr>
          <p:spPr bwMode="auto">
            <a:xfrm>
              <a:off x="788" y="2582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292929"/>
            </a:solidFill>
            <a:ln w="0">
              <a:solidFill>
                <a:srgbClr val="29292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6" name="Freeform 912"/>
            <p:cNvSpPr>
              <a:spLocks/>
            </p:cNvSpPr>
            <p:nvPr/>
          </p:nvSpPr>
          <p:spPr bwMode="auto">
            <a:xfrm>
              <a:off x="788" y="2580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282828"/>
            </a:solidFill>
            <a:ln w="0">
              <a:solidFill>
                <a:srgbClr val="28282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7" name="Freeform 913"/>
            <p:cNvSpPr>
              <a:spLocks/>
            </p:cNvSpPr>
            <p:nvPr/>
          </p:nvSpPr>
          <p:spPr bwMode="auto">
            <a:xfrm>
              <a:off x="788" y="2578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272727"/>
            </a:solidFill>
            <a:ln w="0">
              <a:solidFill>
                <a:srgbClr val="27272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8" name="Freeform 914"/>
            <p:cNvSpPr>
              <a:spLocks/>
            </p:cNvSpPr>
            <p:nvPr/>
          </p:nvSpPr>
          <p:spPr bwMode="auto">
            <a:xfrm>
              <a:off x="788" y="2576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262626"/>
            </a:solidFill>
            <a:ln w="0">
              <a:solidFill>
                <a:srgbClr val="26262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9" name="Freeform 915"/>
            <p:cNvSpPr>
              <a:spLocks/>
            </p:cNvSpPr>
            <p:nvPr/>
          </p:nvSpPr>
          <p:spPr bwMode="auto">
            <a:xfrm>
              <a:off x="788" y="2574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252525"/>
            </a:solidFill>
            <a:ln w="0">
              <a:solidFill>
                <a:srgbClr val="25252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40" name="Freeform 916"/>
            <p:cNvSpPr>
              <a:spLocks/>
            </p:cNvSpPr>
            <p:nvPr/>
          </p:nvSpPr>
          <p:spPr bwMode="auto">
            <a:xfrm>
              <a:off x="788" y="2572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242424"/>
            </a:solidFill>
            <a:ln w="0">
              <a:solidFill>
                <a:srgbClr val="24242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41" name="Freeform 917"/>
            <p:cNvSpPr>
              <a:spLocks/>
            </p:cNvSpPr>
            <p:nvPr/>
          </p:nvSpPr>
          <p:spPr bwMode="auto">
            <a:xfrm>
              <a:off x="788" y="2570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232323"/>
            </a:solidFill>
            <a:ln w="0">
              <a:solidFill>
                <a:srgbClr val="2323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42" name="Freeform 918"/>
            <p:cNvSpPr>
              <a:spLocks/>
            </p:cNvSpPr>
            <p:nvPr/>
          </p:nvSpPr>
          <p:spPr bwMode="auto">
            <a:xfrm>
              <a:off x="788" y="2568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222222"/>
            </a:solidFill>
            <a:ln w="0">
              <a:solidFill>
                <a:srgbClr val="22222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43" name="Freeform 919"/>
            <p:cNvSpPr>
              <a:spLocks/>
            </p:cNvSpPr>
            <p:nvPr/>
          </p:nvSpPr>
          <p:spPr bwMode="auto">
            <a:xfrm>
              <a:off x="788" y="2567"/>
              <a:ext cx="188" cy="8"/>
            </a:xfrm>
            <a:custGeom>
              <a:avLst/>
              <a:gdLst>
                <a:gd name="T0" fmla="*/ 188 w 188"/>
                <a:gd name="T1" fmla="*/ 8 h 8"/>
                <a:gd name="T2" fmla="*/ 0 w 188"/>
                <a:gd name="T3" fmla="*/ 1 h 8"/>
                <a:gd name="T4" fmla="*/ 0 w 188"/>
                <a:gd name="T5" fmla="*/ 0 h 8"/>
                <a:gd name="T6" fmla="*/ 188 w 188"/>
                <a:gd name="T7" fmla="*/ 7 h 8"/>
                <a:gd name="T8" fmla="*/ 188 w 188"/>
                <a:gd name="T9" fmla="*/ 8 h 8"/>
                <a:gd name="T10" fmla="*/ 188 w 18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212121"/>
            </a:solidFill>
            <a:ln w="0">
              <a:solidFill>
                <a:srgbClr val="2121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44" name="Freeform 920"/>
            <p:cNvSpPr>
              <a:spLocks/>
            </p:cNvSpPr>
            <p:nvPr/>
          </p:nvSpPr>
          <p:spPr bwMode="auto">
            <a:xfrm>
              <a:off x="788" y="2564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202020"/>
            </a:solidFill>
            <a:ln w="0">
              <a:solidFill>
                <a:srgbClr val="2020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45" name="Freeform 921"/>
            <p:cNvSpPr>
              <a:spLocks/>
            </p:cNvSpPr>
            <p:nvPr/>
          </p:nvSpPr>
          <p:spPr bwMode="auto">
            <a:xfrm>
              <a:off x="788" y="2562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1F1F1F"/>
            </a:solidFill>
            <a:ln w="0">
              <a:solidFill>
                <a:srgbClr val="1F1F1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46" name="Freeform 922"/>
            <p:cNvSpPr>
              <a:spLocks/>
            </p:cNvSpPr>
            <p:nvPr/>
          </p:nvSpPr>
          <p:spPr bwMode="auto">
            <a:xfrm>
              <a:off x="788" y="2561"/>
              <a:ext cx="188" cy="8"/>
            </a:xfrm>
            <a:custGeom>
              <a:avLst/>
              <a:gdLst>
                <a:gd name="T0" fmla="*/ 188 w 188"/>
                <a:gd name="T1" fmla="*/ 8 h 8"/>
                <a:gd name="T2" fmla="*/ 0 w 188"/>
                <a:gd name="T3" fmla="*/ 1 h 8"/>
                <a:gd name="T4" fmla="*/ 0 w 188"/>
                <a:gd name="T5" fmla="*/ 0 h 8"/>
                <a:gd name="T6" fmla="*/ 188 w 188"/>
                <a:gd name="T7" fmla="*/ 7 h 8"/>
                <a:gd name="T8" fmla="*/ 188 w 188"/>
                <a:gd name="T9" fmla="*/ 8 h 8"/>
                <a:gd name="T10" fmla="*/ 188 w 18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1E1E1E"/>
            </a:solidFill>
            <a:ln w="0">
              <a:solidFill>
                <a:srgbClr val="1E1E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47" name="Freeform 923"/>
            <p:cNvSpPr>
              <a:spLocks/>
            </p:cNvSpPr>
            <p:nvPr/>
          </p:nvSpPr>
          <p:spPr bwMode="auto">
            <a:xfrm>
              <a:off x="788" y="2558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1D1D1D"/>
            </a:solidFill>
            <a:ln w="0">
              <a:solidFill>
                <a:srgbClr val="1D1D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48" name="Freeform 924"/>
            <p:cNvSpPr>
              <a:spLocks/>
            </p:cNvSpPr>
            <p:nvPr/>
          </p:nvSpPr>
          <p:spPr bwMode="auto">
            <a:xfrm>
              <a:off x="788" y="2556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1C1C1C"/>
            </a:solidFill>
            <a:ln w="0">
              <a:solidFill>
                <a:srgbClr val="1C1C1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49" name="Freeform 925"/>
            <p:cNvSpPr>
              <a:spLocks/>
            </p:cNvSpPr>
            <p:nvPr/>
          </p:nvSpPr>
          <p:spPr bwMode="auto">
            <a:xfrm>
              <a:off x="788" y="2555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1B1B1B"/>
            </a:solidFill>
            <a:ln w="0">
              <a:solidFill>
                <a:srgbClr val="1B1B1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50" name="Freeform 926"/>
            <p:cNvSpPr>
              <a:spLocks/>
            </p:cNvSpPr>
            <p:nvPr/>
          </p:nvSpPr>
          <p:spPr bwMode="auto">
            <a:xfrm>
              <a:off x="788" y="2552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1A1A1A"/>
            </a:solidFill>
            <a:ln w="0">
              <a:solidFill>
                <a:srgbClr val="1A1A1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51" name="Freeform 927"/>
            <p:cNvSpPr>
              <a:spLocks/>
            </p:cNvSpPr>
            <p:nvPr/>
          </p:nvSpPr>
          <p:spPr bwMode="auto">
            <a:xfrm>
              <a:off x="788" y="2550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191919"/>
            </a:solidFill>
            <a:ln w="0">
              <a:solidFill>
                <a:srgbClr val="19191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52" name="Freeform 928"/>
            <p:cNvSpPr>
              <a:spLocks/>
            </p:cNvSpPr>
            <p:nvPr/>
          </p:nvSpPr>
          <p:spPr bwMode="auto">
            <a:xfrm>
              <a:off x="788" y="2549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181818"/>
            </a:solidFill>
            <a:ln w="0">
              <a:solidFill>
                <a:srgbClr val="18181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53" name="Freeform 929"/>
            <p:cNvSpPr>
              <a:spLocks/>
            </p:cNvSpPr>
            <p:nvPr/>
          </p:nvSpPr>
          <p:spPr bwMode="auto">
            <a:xfrm>
              <a:off x="788" y="2546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171717"/>
            </a:solidFill>
            <a:ln w="0">
              <a:solidFill>
                <a:srgbClr val="1717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54" name="Freeform 930"/>
            <p:cNvSpPr>
              <a:spLocks/>
            </p:cNvSpPr>
            <p:nvPr/>
          </p:nvSpPr>
          <p:spPr bwMode="auto">
            <a:xfrm>
              <a:off x="788" y="2545"/>
              <a:ext cx="188" cy="8"/>
            </a:xfrm>
            <a:custGeom>
              <a:avLst/>
              <a:gdLst>
                <a:gd name="T0" fmla="*/ 188 w 188"/>
                <a:gd name="T1" fmla="*/ 8 h 8"/>
                <a:gd name="T2" fmla="*/ 0 w 188"/>
                <a:gd name="T3" fmla="*/ 1 h 8"/>
                <a:gd name="T4" fmla="*/ 0 w 188"/>
                <a:gd name="T5" fmla="*/ 0 h 8"/>
                <a:gd name="T6" fmla="*/ 188 w 188"/>
                <a:gd name="T7" fmla="*/ 7 h 8"/>
                <a:gd name="T8" fmla="*/ 188 w 188"/>
                <a:gd name="T9" fmla="*/ 8 h 8"/>
                <a:gd name="T10" fmla="*/ 188 w 18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161616"/>
            </a:solidFill>
            <a:ln w="0">
              <a:solidFill>
                <a:srgbClr val="1616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55" name="Freeform 931"/>
            <p:cNvSpPr>
              <a:spLocks/>
            </p:cNvSpPr>
            <p:nvPr/>
          </p:nvSpPr>
          <p:spPr bwMode="auto">
            <a:xfrm>
              <a:off x="788" y="2543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151515"/>
            </a:solidFill>
            <a:ln w="0">
              <a:solidFill>
                <a:srgbClr val="15151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56" name="Freeform 932"/>
            <p:cNvSpPr>
              <a:spLocks/>
            </p:cNvSpPr>
            <p:nvPr/>
          </p:nvSpPr>
          <p:spPr bwMode="auto">
            <a:xfrm>
              <a:off x="788" y="2540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141414"/>
            </a:solidFill>
            <a:ln w="0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57" name="Freeform 933"/>
            <p:cNvSpPr>
              <a:spLocks/>
            </p:cNvSpPr>
            <p:nvPr/>
          </p:nvSpPr>
          <p:spPr bwMode="auto">
            <a:xfrm>
              <a:off x="788" y="2539"/>
              <a:ext cx="188" cy="8"/>
            </a:xfrm>
            <a:custGeom>
              <a:avLst/>
              <a:gdLst>
                <a:gd name="T0" fmla="*/ 188 w 188"/>
                <a:gd name="T1" fmla="*/ 8 h 8"/>
                <a:gd name="T2" fmla="*/ 0 w 188"/>
                <a:gd name="T3" fmla="*/ 1 h 8"/>
                <a:gd name="T4" fmla="*/ 0 w 188"/>
                <a:gd name="T5" fmla="*/ 0 h 8"/>
                <a:gd name="T6" fmla="*/ 188 w 188"/>
                <a:gd name="T7" fmla="*/ 7 h 8"/>
                <a:gd name="T8" fmla="*/ 188 w 188"/>
                <a:gd name="T9" fmla="*/ 8 h 8"/>
                <a:gd name="T10" fmla="*/ 188 w 188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"/>
                <a:gd name="T20" fmla="*/ 188 w 18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">
                  <a:moveTo>
                    <a:pt x="188" y="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8"/>
                  </a:lnTo>
                  <a:close/>
                </a:path>
              </a:pathLst>
            </a:custGeom>
            <a:solidFill>
              <a:srgbClr val="131313"/>
            </a:solidFill>
            <a:ln w="0">
              <a:solidFill>
                <a:srgbClr val="13131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58" name="Freeform 934"/>
            <p:cNvSpPr>
              <a:spLocks/>
            </p:cNvSpPr>
            <p:nvPr/>
          </p:nvSpPr>
          <p:spPr bwMode="auto">
            <a:xfrm>
              <a:off x="788" y="2537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121212"/>
            </a:solidFill>
            <a:ln w="0">
              <a:solidFill>
                <a:srgbClr val="12121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59" name="Freeform 935"/>
            <p:cNvSpPr>
              <a:spLocks/>
            </p:cNvSpPr>
            <p:nvPr/>
          </p:nvSpPr>
          <p:spPr bwMode="auto">
            <a:xfrm>
              <a:off x="788" y="2534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111111"/>
            </a:solidFill>
            <a:ln w="0">
              <a:solidFill>
                <a:srgbClr val="11111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60" name="Freeform 936"/>
            <p:cNvSpPr>
              <a:spLocks/>
            </p:cNvSpPr>
            <p:nvPr/>
          </p:nvSpPr>
          <p:spPr bwMode="auto">
            <a:xfrm>
              <a:off x="788" y="2533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101010"/>
            </a:solidFill>
            <a:ln w="0">
              <a:solidFill>
                <a:srgbClr val="10101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61" name="Freeform 937"/>
            <p:cNvSpPr>
              <a:spLocks/>
            </p:cNvSpPr>
            <p:nvPr/>
          </p:nvSpPr>
          <p:spPr bwMode="auto">
            <a:xfrm>
              <a:off x="788" y="2531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0F0F0F"/>
            </a:solidFill>
            <a:ln w="0">
              <a:solidFill>
                <a:srgbClr val="0F0F0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62" name="Freeform 938"/>
            <p:cNvSpPr>
              <a:spLocks/>
            </p:cNvSpPr>
            <p:nvPr/>
          </p:nvSpPr>
          <p:spPr bwMode="auto">
            <a:xfrm>
              <a:off x="788" y="2528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0E0E0E"/>
            </a:solidFill>
            <a:ln w="0">
              <a:solidFill>
                <a:srgbClr val="0E0E0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63" name="Freeform 939"/>
            <p:cNvSpPr>
              <a:spLocks/>
            </p:cNvSpPr>
            <p:nvPr/>
          </p:nvSpPr>
          <p:spPr bwMode="auto">
            <a:xfrm>
              <a:off x="788" y="2527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0D0D0D"/>
            </a:solidFill>
            <a:ln w="0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64" name="Freeform 940"/>
            <p:cNvSpPr>
              <a:spLocks/>
            </p:cNvSpPr>
            <p:nvPr/>
          </p:nvSpPr>
          <p:spPr bwMode="auto">
            <a:xfrm>
              <a:off x="788" y="2525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0C0C0C"/>
            </a:solidFill>
            <a:ln w="0">
              <a:solidFill>
                <a:srgbClr val="0C0C0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65" name="Freeform 941"/>
            <p:cNvSpPr>
              <a:spLocks/>
            </p:cNvSpPr>
            <p:nvPr/>
          </p:nvSpPr>
          <p:spPr bwMode="auto">
            <a:xfrm>
              <a:off x="788" y="2523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0B0B0B"/>
            </a:solidFill>
            <a:ln w="0">
              <a:solidFill>
                <a:srgbClr val="0B0B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66" name="Freeform 942"/>
            <p:cNvSpPr>
              <a:spLocks/>
            </p:cNvSpPr>
            <p:nvPr/>
          </p:nvSpPr>
          <p:spPr bwMode="auto">
            <a:xfrm>
              <a:off x="788" y="2521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0A0A0A"/>
            </a:solidFill>
            <a:ln w="0">
              <a:solidFill>
                <a:srgbClr val="0A0A0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67" name="Freeform 943"/>
            <p:cNvSpPr>
              <a:spLocks/>
            </p:cNvSpPr>
            <p:nvPr/>
          </p:nvSpPr>
          <p:spPr bwMode="auto">
            <a:xfrm>
              <a:off x="788" y="2518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8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090909"/>
            </a:solidFill>
            <a:ln w="0">
              <a:solidFill>
                <a:srgbClr val="09090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68" name="Freeform 944"/>
            <p:cNvSpPr>
              <a:spLocks/>
            </p:cNvSpPr>
            <p:nvPr/>
          </p:nvSpPr>
          <p:spPr bwMode="auto">
            <a:xfrm>
              <a:off x="788" y="2517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1 h 9"/>
                <a:gd name="T4" fmla="*/ 0 w 188"/>
                <a:gd name="T5" fmla="*/ 0 h 9"/>
                <a:gd name="T6" fmla="*/ 188 w 188"/>
                <a:gd name="T7" fmla="*/ 8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8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080808"/>
            </a:solidFill>
            <a:ln w="0">
              <a:solidFill>
                <a:srgbClr val="08080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69" name="Freeform 945"/>
            <p:cNvSpPr>
              <a:spLocks/>
            </p:cNvSpPr>
            <p:nvPr/>
          </p:nvSpPr>
          <p:spPr bwMode="auto">
            <a:xfrm>
              <a:off x="788" y="2515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2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070707"/>
            </a:solidFill>
            <a:ln w="0">
              <a:solidFill>
                <a:srgbClr val="07070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0" name="Freeform 946"/>
            <p:cNvSpPr>
              <a:spLocks/>
            </p:cNvSpPr>
            <p:nvPr/>
          </p:nvSpPr>
          <p:spPr bwMode="auto">
            <a:xfrm>
              <a:off x="788" y="2512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3 h 10"/>
                <a:gd name="T4" fmla="*/ 0 w 188"/>
                <a:gd name="T5" fmla="*/ 0 h 10"/>
                <a:gd name="T6" fmla="*/ 188 w 188"/>
                <a:gd name="T7" fmla="*/ 9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88" y="9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060606"/>
            </a:solidFill>
            <a:ln w="0">
              <a:solidFill>
                <a:srgbClr val="06060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1" name="Freeform 947"/>
            <p:cNvSpPr>
              <a:spLocks/>
            </p:cNvSpPr>
            <p:nvPr/>
          </p:nvSpPr>
          <p:spPr bwMode="auto">
            <a:xfrm>
              <a:off x="788" y="2511"/>
              <a:ext cx="188" cy="10"/>
            </a:xfrm>
            <a:custGeom>
              <a:avLst/>
              <a:gdLst>
                <a:gd name="T0" fmla="*/ 188 w 188"/>
                <a:gd name="T1" fmla="*/ 10 h 10"/>
                <a:gd name="T2" fmla="*/ 0 w 188"/>
                <a:gd name="T3" fmla="*/ 1 h 10"/>
                <a:gd name="T4" fmla="*/ 0 w 188"/>
                <a:gd name="T5" fmla="*/ 0 h 10"/>
                <a:gd name="T6" fmla="*/ 188 w 188"/>
                <a:gd name="T7" fmla="*/ 7 h 10"/>
                <a:gd name="T8" fmla="*/ 188 w 188"/>
                <a:gd name="T9" fmla="*/ 10 h 10"/>
                <a:gd name="T10" fmla="*/ 188 w 188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10"/>
                <a:gd name="T20" fmla="*/ 188 w 18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10">
                  <a:moveTo>
                    <a:pt x="188" y="1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10"/>
                  </a:lnTo>
                  <a:close/>
                </a:path>
              </a:pathLst>
            </a:custGeom>
            <a:solidFill>
              <a:srgbClr val="050505"/>
            </a:solidFill>
            <a:ln w="0">
              <a:solidFill>
                <a:srgbClr val="05050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2" name="Freeform 948"/>
            <p:cNvSpPr>
              <a:spLocks/>
            </p:cNvSpPr>
            <p:nvPr/>
          </p:nvSpPr>
          <p:spPr bwMode="auto">
            <a:xfrm>
              <a:off x="788" y="2509"/>
              <a:ext cx="188" cy="9"/>
            </a:xfrm>
            <a:custGeom>
              <a:avLst/>
              <a:gdLst>
                <a:gd name="T0" fmla="*/ 188 w 188"/>
                <a:gd name="T1" fmla="*/ 9 h 9"/>
                <a:gd name="T2" fmla="*/ 0 w 188"/>
                <a:gd name="T3" fmla="*/ 2 h 9"/>
                <a:gd name="T4" fmla="*/ 0 w 188"/>
                <a:gd name="T5" fmla="*/ 0 h 9"/>
                <a:gd name="T6" fmla="*/ 188 w 188"/>
                <a:gd name="T7" fmla="*/ 7 h 9"/>
                <a:gd name="T8" fmla="*/ 188 w 188"/>
                <a:gd name="T9" fmla="*/ 9 h 9"/>
                <a:gd name="T10" fmla="*/ 188 w 188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9"/>
                <a:gd name="T20" fmla="*/ 188 w 18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9">
                  <a:moveTo>
                    <a:pt x="188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88" y="7"/>
                  </a:lnTo>
                  <a:lnTo>
                    <a:pt x="188" y="9"/>
                  </a:lnTo>
                  <a:close/>
                </a:path>
              </a:pathLst>
            </a:custGeom>
            <a:solidFill>
              <a:srgbClr val="040404"/>
            </a:solidFill>
            <a:ln w="0">
              <a:solidFill>
                <a:srgbClr val="04040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3" name="Freeform 949"/>
            <p:cNvSpPr>
              <a:spLocks/>
            </p:cNvSpPr>
            <p:nvPr/>
          </p:nvSpPr>
          <p:spPr bwMode="auto">
            <a:xfrm>
              <a:off x="788" y="2509"/>
              <a:ext cx="188" cy="7"/>
            </a:xfrm>
            <a:custGeom>
              <a:avLst/>
              <a:gdLst>
                <a:gd name="T0" fmla="*/ 188 w 188"/>
                <a:gd name="T1" fmla="*/ 7 h 7"/>
                <a:gd name="T2" fmla="*/ 0 w 188"/>
                <a:gd name="T3" fmla="*/ 0 h 7"/>
                <a:gd name="T4" fmla="*/ 0 w 188"/>
                <a:gd name="T5" fmla="*/ 0 h 7"/>
                <a:gd name="T6" fmla="*/ 40 w 188"/>
                <a:gd name="T7" fmla="*/ 0 h 7"/>
                <a:gd name="T8" fmla="*/ 188 w 188"/>
                <a:gd name="T9" fmla="*/ 6 h 7"/>
                <a:gd name="T10" fmla="*/ 188 w 188"/>
                <a:gd name="T11" fmla="*/ 7 h 7"/>
                <a:gd name="T12" fmla="*/ 188 w 188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7"/>
                <a:gd name="T23" fmla="*/ 188 w 188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7">
                  <a:moveTo>
                    <a:pt x="188" y="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188" y="6"/>
                  </a:lnTo>
                  <a:lnTo>
                    <a:pt x="188" y="7"/>
                  </a:lnTo>
                  <a:close/>
                </a:path>
              </a:pathLst>
            </a:custGeom>
            <a:solidFill>
              <a:srgbClr val="030303"/>
            </a:solidFill>
            <a:ln w="0">
              <a:solidFill>
                <a:srgbClr val="03030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4" name="Freeform 950"/>
            <p:cNvSpPr>
              <a:spLocks/>
            </p:cNvSpPr>
            <p:nvPr/>
          </p:nvSpPr>
          <p:spPr bwMode="auto">
            <a:xfrm>
              <a:off x="828" y="2509"/>
              <a:ext cx="148" cy="6"/>
            </a:xfrm>
            <a:custGeom>
              <a:avLst/>
              <a:gdLst>
                <a:gd name="T0" fmla="*/ 148 w 148"/>
                <a:gd name="T1" fmla="*/ 6 h 6"/>
                <a:gd name="T2" fmla="*/ 0 w 148"/>
                <a:gd name="T3" fmla="*/ 0 h 6"/>
                <a:gd name="T4" fmla="*/ 49 w 148"/>
                <a:gd name="T5" fmla="*/ 0 h 6"/>
                <a:gd name="T6" fmla="*/ 148 w 148"/>
                <a:gd name="T7" fmla="*/ 3 h 6"/>
                <a:gd name="T8" fmla="*/ 148 w 148"/>
                <a:gd name="T9" fmla="*/ 6 h 6"/>
                <a:gd name="T10" fmla="*/ 148 w 148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6"/>
                <a:gd name="T20" fmla="*/ 148 w 14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6">
                  <a:moveTo>
                    <a:pt x="148" y="6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148" y="3"/>
                  </a:lnTo>
                  <a:lnTo>
                    <a:pt x="148" y="6"/>
                  </a:lnTo>
                  <a:close/>
                </a:path>
              </a:pathLst>
            </a:custGeom>
            <a:solidFill>
              <a:srgbClr val="020202"/>
            </a:solidFill>
            <a:ln w="0">
              <a:solidFill>
                <a:srgbClr val="02020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5" name="Freeform 951"/>
            <p:cNvSpPr>
              <a:spLocks/>
            </p:cNvSpPr>
            <p:nvPr/>
          </p:nvSpPr>
          <p:spPr bwMode="auto">
            <a:xfrm>
              <a:off x="877" y="2509"/>
              <a:ext cx="99" cy="3"/>
            </a:xfrm>
            <a:custGeom>
              <a:avLst/>
              <a:gdLst>
                <a:gd name="T0" fmla="*/ 99 w 99"/>
                <a:gd name="T1" fmla="*/ 3 h 3"/>
                <a:gd name="T2" fmla="*/ 0 w 99"/>
                <a:gd name="T3" fmla="*/ 0 h 3"/>
                <a:gd name="T4" fmla="*/ 50 w 99"/>
                <a:gd name="T5" fmla="*/ 0 h 3"/>
                <a:gd name="T6" fmla="*/ 99 w 99"/>
                <a:gd name="T7" fmla="*/ 1 h 3"/>
                <a:gd name="T8" fmla="*/ 99 w 99"/>
                <a:gd name="T9" fmla="*/ 3 h 3"/>
                <a:gd name="T10" fmla="*/ 99 w 99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3"/>
                <a:gd name="T20" fmla="*/ 99 w 9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3">
                  <a:moveTo>
                    <a:pt x="99" y="3"/>
                  </a:moveTo>
                  <a:lnTo>
                    <a:pt x="0" y="0"/>
                  </a:lnTo>
                  <a:lnTo>
                    <a:pt x="50" y="0"/>
                  </a:lnTo>
                  <a:lnTo>
                    <a:pt x="99" y="1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010101"/>
            </a:solidFill>
            <a:ln w="0">
              <a:solidFill>
                <a:srgbClr val="01010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6" name="Freeform 952"/>
            <p:cNvSpPr>
              <a:spLocks/>
            </p:cNvSpPr>
            <p:nvPr/>
          </p:nvSpPr>
          <p:spPr bwMode="auto">
            <a:xfrm>
              <a:off x="927" y="2509"/>
              <a:ext cx="49" cy="1"/>
            </a:xfrm>
            <a:custGeom>
              <a:avLst/>
              <a:gdLst>
                <a:gd name="T0" fmla="*/ 49 w 49"/>
                <a:gd name="T1" fmla="*/ 1 h 1"/>
                <a:gd name="T2" fmla="*/ 0 w 49"/>
                <a:gd name="T3" fmla="*/ 0 h 1"/>
                <a:gd name="T4" fmla="*/ 49 w 49"/>
                <a:gd name="T5" fmla="*/ 0 h 1"/>
                <a:gd name="T6" fmla="*/ 49 w 49"/>
                <a:gd name="T7" fmla="*/ 0 h 1"/>
                <a:gd name="T8" fmla="*/ 49 w 49"/>
                <a:gd name="T9" fmla="*/ 1 h 1"/>
                <a:gd name="T10" fmla="*/ 49 w 49"/>
                <a:gd name="T11" fmla="*/ 1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"/>
                <a:gd name="T20" fmla="*/ 49 w 49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">
                  <a:moveTo>
                    <a:pt x="49" y="1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7" name="Freeform 953"/>
            <p:cNvSpPr>
              <a:spLocks/>
            </p:cNvSpPr>
            <p:nvPr/>
          </p:nvSpPr>
          <p:spPr bwMode="auto">
            <a:xfrm>
              <a:off x="976" y="250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78" name="Rectangle 954"/>
            <p:cNvSpPr>
              <a:spLocks noChangeArrowheads="1"/>
            </p:cNvSpPr>
            <p:nvPr/>
          </p:nvSpPr>
          <p:spPr bwMode="auto">
            <a:xfrm>
              <a:off x="788" y="2509"/>
              <a:ext cx="188" cy="24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279" name="Freeform 955"/>
            <p:cNvSpPr>
              <a:spLocks/>
            </p:cNvSpPr>
            <p:nvPr/>
          </p:nvSpPr>
          <p:spPr bwMode="auto">
            <a:xfrm>
              <a:off x="788" y="275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80" name="Freeform 956"/>
            <p:cNvSpPr>
              <a:spLocks/>
            </p:cNvSpPr>
            <p:nvPr/>
          </p:nvSpPr>
          <p:spPr bwMode="auto">
            <a:xfrm>
              <a:off x="788" y="2753"/>
              <a:ext cx="98" cy="2"/>
            </a:xfrm>
            <a:custGeom>
              <a:avLst/>
              <a:gdLst>
                <a:gd name="T0" fmla="*/ 0 w 98"/>
                <a:gd name="T1" fmla="*/ 0 h 2"/>
                <a:gd name="T2" fmla="*/ 0 w 98"/>
                <a:gd name="T3" fmla="*/ 0 h 2"/>
                <a:gd name="T4" fmla="*/ 98 w 98"/>
                <a:gd name="T5" fmla="*/ 0 h 2"/>
                <a:gd name="T6" fmla="*/ 0 w 98"/>
                <a:gd name="T7" fmla="*/ 2 h 2"/>
                <a:gd name="T8" fmla="*/ 0 w 98"/>
                <a:gd name="T9" fmla="*/ 0 h 2"/>
                <a:gd name="T10" fmla="*/ 0 w 98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2"/>
                <a:gd name="T20" fmla="*/ 98 w 9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2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81" name="Freeform 957"/>
            <p:cNvSpPr>
              <a:spLocks/>
            </p:cNvSpPr>
            <p:nvPr/>
          </p:nvSpPr>
          <p:spPr bwMode="auto">
            <a:xfrm>
              <a:off x="788" y="2753"/>
              <a:ext cx="188" cy="4"/>
            </a:xfrm>
            <a:custGeom>
              <a:avLst/>
              <a:gdLst>
                <a:gd name="T0" fmla="*/ 0 w 188"/>
                <a:gd name="T1" fmla="*/ 2 h 4"/>
                <a:gd name="T2" fmla="*/ 98 w 188"/>
                <a:gd name="T3" fmla="*/ 0 h 4"/>
                <a:gd name="T4" fmla="*/ 188 w 188"/>
                <a:gd name="T5" fmla="*/ 0 h 4"/>
                <a:gd name="T6" fmla="*/ 188 w 188"/>
                <a:gd name="T7" fmla="*/ 0 h 4"/>
                <a:gd name="T8" fmla="*/ 188 w 188"/>
                <a:gd name="T9" fmla="*/ 0 h 4"/>
                <a:gd name="T10" fmla="*/ 0 w 188"/>
                <a:gd name="T11" fmla="*/ 4 h 4"/>
                <a:gd name="T12" fmla="*/ 0 w 188"/>
                <a:gd name="T13" fmla="*/ 2 h 4"/>
                <a:gd name="T14" fmla="*/ 0 w 188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8"/>
                <a:gd name="T25" fmla="*/ 0 h 4"/>
                <a:gd name="T26" fmla="*/ 188 w 188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8" h="4">
                  <a:moveTo>
                    <a:pt x="0" y="2"/>
                  </a:moveTo>
                  <a:lnTo>
                    <a:pt x="98" y="0"/>
                  </a:lnTo>
                  <a:lnTo>
                    <a:pt x="188" y="0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18181"/>
            </a:solidFill>
            <a:ln w="0">
              <a:solidFill>
                <a:srgbClr val="8181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82" name="Freeform 958"/>
            <p:cNvSpPr>
              <a:spLocks/>
            </p:cNvSpPr>
            <p:nvPr/>
          </p:nvSpPr>
          <p:spPr bwMode="auto">
            <a:xfrm>
              <a:off x="788" y="2753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28282"/>
            </a:solidFill>
            <a:ln w="0">
              <a:solidFill>
                <a:srgbClr val="82828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83" name="Freeform 959"/>
            <p:cNvSpPr>
              <a:spLocks/>
            </p:cNvSpPr>
            <p:nvPr/>
          </p:nvSpPr>
          <p:spPr bwMode="auto">
            <a:xfrm>
              <a:off x="788" y="2755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83838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84" name="Freeform 960"/>
            <p:cNvSpPr>
              <a:spLocks/>
            </p:cNvSpPr>
            <p:nvPr/>
          </p:nvSpPr>
          <p:spPr bwMode="auto">
            <a:xfrm>
              <a:off x="788" y="2757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2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48484"/>
            </a:solidFill>
            <a:ln w="0">
              <a:solidFill>
                <a:srgbClr val="84848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85" name="Freeform 961"/>
            <p:cNvSpPr>
              <a:spLocks/>
            </p:cNvSpPr>
            <p:nvPr/>
          </p:nvSpPr>
          <p:spPr bwMode="auto">
            <a:xfrm>
              <a:off x="788" y="2759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58585"/>
            </a:solidFill>
            <a:ln w="0">
              <a:solidFill>
                <a:srgbClr val="85858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86" name="Freeform 962"/>
            <p:cNvSpPr>
              <a:spLocks/>
            </p:cNvSpPr>
            <p:nvPr/>
          </p:nvSpPr>
          <p:spPr bwMode="auto">
            <a:xfrm>
              <a:off x="788" y="2761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1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68686"/>
            </a:solidFill>
            <a:ln w="0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87" name="Freeform 963"/>
            <p:cNvSpPr>
              <a:spLocks/>
            </p:cNvSpPr>
            <p:nvPr/>
          </p:nvSpPr>
          <p:spPr bwMode="auto">
            <a:xfrm>
              <a:off x="788" y="2762"/>
              <a:ext cx="188" cy="6"/>
            </a:xfrm>
            <a:custGeom>
              <a:avLst/>
              <a:gdLst>
                <a:gd name="T0" fmla="*/ 0 w 188"/>
                <a:gd name="T1" fmla="*/ 5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5 h 6"/>
                <a:gd name="T10" fmla="*/ 0 w 18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5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78787"/>
            </a:solidFill>
            <a:ln w="0">
              <a:solidFill>
                <a:srgbClr val="8787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88" name="Freeform 964"/>
            <p:cNvSpPr>
              <a:spLocks/>
            </p:cNvSpPr>
            <p:nvPr/>
          </p:nvSpPr>
          <p:spPr bwMode="auto">
            <a:xfrm>
              <a:off x="788" y="2765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88888"/>
            </a:solidFill>
            <a:ln w="0">
              <a:solidFill>
                <a:srgbClr val="88888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89" name="Freeform 965"/>
            <p:cNvSpPr>
              <a:spLocks/>
            </p:cNvSpPr>
            <p:nvPr/>
          </p:nvSpPr>
          <p:spPr bwMode="auto">
            <a:xfrm>
              <a:off x="788" y="2767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98989"/>
            </a:solidFill>
            <a:ln w="0">
              <a:solidFill>
                <a:srgbClr val="89898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0" name="Freeform 966"/>
            <p:cNvSpPr>
              <a:spLocks/>
            </p:cNvSpPr>
            <p:nvPr/>
          </p:nvSpPr>
          <p:spPr bwMode="auto">
            <a:xfrm>
              <a:off x="788" y="2768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A8A8A"/>
            </a:solidFill>
            <a:ln w="0">
              <a:solidFill>
                <a:srgbClr val="8A8A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1" name="Freeform 967"/>
            <p:cNvSpPr>
              <a:spLocks/>
            </p:cNvSpPr>
            <p:nvPr/>
          </p:nvSpPr>
          <p:spPr bwMode="auto">
            <a:xfrm>
              <a:off x="788" y="2771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B8B8B"/>
            </a:solidFill>
            <a:ln w="0">
              <a:solidFill>
                <a:srgbClr val="8B8B8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2" name="Freeform 968"/>
            <p:cNvSpPr>
              <a:spLocks/>
            </p:cNvSpPr>
            <p:nvPr/>
          </p:nvSpPr>
          <p:spPr bwMode="auto">
            <a:xfrm>
              <a:off x="788" y="2773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C8C8C"/>
            </a:solidFill>
            <a:ln w="0">
              <a:solidFill>
                <a:srgbClr val="8C8C8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3" name="Freeform 969"/>
            <p:cNvSpPr>
              <a:spLocks/>
            </p:cNvSpPr>
            <p:nvPr/>
          </p:nvSpPr>
          <p:spPr bwMode="auto">
            <a:xfrm>
              <a:off x="788" y="2774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4" name="Freeform 970"/>
            <p:cNvSpPr>
              <a:spLocks/>
            </p:cNvSpPr>
            <p:nvPr/>
          </p:nvSpPr>
          <p:spPr bwMode="auto">
            <a:xfrm>
              <a:off x="788" y="2777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8E8E8E"/>
            </a:solidFill>
            <a:ln w="0">
              <a:solidFill>
                <a:srgbClr val="8E8E8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5" name="Freeform 971"/>
            <p:cNvSpPr>
              <a:spLocks/>
            </p:cNvSpPr>
            <p:nvPr/>
          </p:nvSpPr>
          <p:spPr bwMode="auto">
            <a:xfrm>
              <a:off x="788" y="2778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F8F8F"/>
            </a:solidFill>
            <a:ln w="0">
              <a:solidFill>
                <a:srgbClr val="8F8F8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6" name="Freeform 972"/>
            <p:cNvSpPr>
              <a:spLocks/>
            </p:cNvSpPr>
            <p:nvPr/>
          </p:nvSpPr>
          <p:spPr bwMode="auto">
            <a:xfrm>
              <a:off x="788" y="2780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09090"/>
            </a:solidFill>
            <a:ln w="0">
              <a:solidFill>
                <a:srgbClr val="90909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7" name="Freeform 973"/>
            <p:cNvSpPr>
              <a:spLocks/>
            </p:cNvSpPr>
            <p:nvPr/>
          </p:nvSpPr>
          <p:spPr bwMode="auto">
            <a:xfrm>
              <a:off x="788" y="2783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19191"/>
            </a:solidFill>
            <a:ln w="0">
              <a:solidFill>
                <a:srgbClr val="91919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8" name="Freeform 974"/>
            <p:cNvSpPr>
              <a:spLocks/>
            </p:cNvSpPr>
            <p:nvPr/>
          </p:nvSpPr>
          <p:spPr bwMode="auto">
            <a:xfrm>
              <a:off x="788" y="2784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29292"/>
            </a:solidFill>
            <a:ln w="0">
              <a:solidFill>
                <a:srgbClr val="92929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9" name="Freeform 975"/>
            <p:cNvSpPr>
              <a:spLocks/>
            </p:cNvSpPr>
            <p:nvPr/>
          </p:nvSpPr>
          <p:spPr bwMode="auto">
            <a:xfrm>
              <a:off x="788" y="2786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39393"/>
            </a:solidFill>
            <a:ln w="0">
              <a:solidFill>
                <a:srgbClr val="93939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00" name="Freeform 976"/>
            <p:cNvSpPr>
              <a:spLocks/>
            </p:cNvSpPr>
            <p:nvPr/>
          </p:nvSpPr>
          <p:spPr bwMode="auto">
            <a:xfrm>
              <a:off x="788" y="2788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49494"/>
            </a:solidFill>
            <a:ln w="0">
              <a:solidFill>
                <a:srgbClr val="94949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01" name="Freeform 977"/>
            <p:cNvSpPr>
              <a:spLocks/>
            </p:cNvSpPr>
            <p:nvPr/>
          </p:nvSpPr>
          <p:spPr bwMode="auto">
            <a:xfrm>
              <a:off x="788" y="2790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59595"/>
            </a:solidFill>
            <a:ln w="0">
              <a:solidFill>
                <a:srgbClr val="95959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02" name="Freeform 978"/>
            <p:cNvSpPr>
              <a:spLocks/>
            </p:cNvSpPr>
            <p:nvPr/>
          </p:nvSpPr>
          <p:spPr bwMode="auto">
            <a:xfrm>
              <a:off x="788" y="2792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2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03" name="Freeform 979"/>
            <p:cNvSpPr>
              <a:spLocks/>
            </p:cNvSpPr>
            <p:nvPr/>
          </p:nvSpPr>
          <p:spPr bwMode="auto">
            <a:xfrm>
              <a:off x="788" y="2794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79797"/>
            </a:solidFill>
            <a:ln w="0">
              <a:solidFill>
                <a:srgbClr val="97979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04" name="Freeform 980"/>
            <p:cNvSpPr>
              <a:spLocks/>
            </p:cNvSpPr>
            <p:nvPr/>
          </p:nvSpPr>
          <p:spPr bwMode="auto">
            <a:xfrm>
              <a:off x="788" y="2796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1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89898"/>
            </a:solidFill>
            <a:ln w="0">
              <a:solidFill>
                <a:srgbClr val="98989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05" name="Freeform 981"/>
            <p:cNvSpPr>
              <a:spLocks/>
            </p:cNvSpPr>
            <p:nvPr/>
          </p:nvSpPr>
          <p:spPr bwMode="auto">
            <a:xfrm>
              <a:off x="788" y="2797"/>
              <a:ext cx="188" cy="6"/>
            </a:xfrm>
            <a:custGeom>
              <a:avLst/>
              <a:gdLst>
                <a:gd name="T0" fmla="*/ 0 w 188"/>
                <a:gd name="T1" fmla="*/ 5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5 h 6"/>
                <a:gd name="T10" fmla="*/ 0 w 18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5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06" name="Freeform 982"/>
            <p:cNvSpPr>
              <a:spLocks/>
            </p:cNvSpPr>
            <p:nvPr/>
          </p:nvSpPr>
          <p:spPr bwMode="auto">
            <a:xfrm>
              <a:off x="788" y="2800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A9A9A"/>
            </a:solidFill>
            <a:ln w="0">
              <a:solidFill>
                <a:srgbClr val="9A9A9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07" name="Freeform 983"/>
            <p:cNvSpPr>
              <a:spLocks/>
            </p:cNvSpPr>
            <p:nvPr/>
          </p:nvSpPr>
          <p:spPr bwMode="auto">
            <a:xfrm>
              <a:off x="788" y="2802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B9B9B"/>
            </a:solidFill>
            <a:ln w="0">
              <a:solidFill>
                <a:srgbClr val="9B9B9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08" name="Freeform 984"/>
            <p:cNvSpPr>
              <a:spLocks/>
            </p:cNvSpPr>
            <p:nvPr/>
          </p:nvSpPr>
          <p:spPr bwMode="auto">
            <a:xfrm>
              <a:off x="788" y="2803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C9C9C"/>
            </a:solidFill>
            <a:ln w="0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09" name="Freeform 985"/>
            <p:cNvSpPr>
              <a:spLocks/>
            </p:cNvSpPr>
            <p:nvPr/>
          </p:nvSpPr>
          <p:spPr bwMode="auto">
            <a:xfrm>
              <a:off x="788" y="2806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D9D9D"/>
            </a:solidFill>
            <a:ln w="0">
              <a:solidFill>
                <a:srgbClr val="9D9D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10" name="Freeform 986"/>
            <p:cNvSpPr>
              <a:spLocks/>
            </p:cNvSpPr>
            <p:nvPr/>
          </p:nvSpPr>
          <p:spPr bwMode="auto">
            <a:xfrm>
              <a:off x="788" y="2808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E9E9E"/>
            </a:solidFill>
            <a:ln w="0">
              <a:solidFill>
                <a:srgbClr val="9E9E9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11" name="Freeform 987"/>
            <p:cNvSpPr>
              <a:spLocks/>
            </p:cNvSpPr>
            <p:nvPr/>
          </p:nvSpPr>
          <p:spPr bwMode="auto">
            <a:xfrm>
              <a:off x="788" y="2809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F9F9F"/>
            </a:solidFill>
            <a:ln w="0">
              <a:solidFill>
                <a:srgbClr val="9F9F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12" name="Freeform 988"/>
            <p:cNvSpPr>
              <a:spLocks/>
            </p:cNvSpPr>
            <p:nvPr/>
          </p:nvSpPr>
          <p:spPr bwMode="auto">
            <a:xfrm>
              <a:off x="788" y="2812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0A0A0"/>
            </a:solidFill>
            <a:ln w="0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13" name="Freeform 989"/>
            <p:cNvSpPr>
              <a:spLocks/>
            </p:cNvSpPr>
            <p:nvPr/>
          </p:nvSpPr>
          <p:spPr bwMode="auto">
            <a:xfrm>
              <a:off x="788" y="2813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A1A1A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14" name="Freeform 990"/>
            <p:cNvSpPr>
              <a:spLocks/>
            </p:cNvSpPr>
            <p:nvPr/>
          </p:nvSpPr>
          <p:spPr bwMode="auto">
            <a:xfrm>
              <a:off x="788" y="2815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2A2A2"/>
            </a:solidFill>
            <a:ln w="0">
              <a:solidFill>
                <a:srgbClr val="A2A2A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15" name="Freeform 991"/>
            <p:cNvSpPr>
              <a:spLocks/>
            </p:cNvSpPr>
            <p:nvPr/>
          </p:nvSpPr>
          <p:spPr bwMode="auto">
            <a:xfrm>
              <a:off x="788" y="2818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A3A3"/>
            </a:solidFill>
            <a:ln w="0">
              <a:solidFill>
                <a:srgbClr val="A3A3A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16" name="Freeform 992"/>
            <p:cNvSpPr>
              <a:spLocks/>
            </p:cNvSpPr>
            <p:nvPr/>
          </p:nvSpPr>
          <p:spPr bwMode="auto">
            <a:xfrm>
              <a:off x="788" y="2819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A4A4"/>
            </a:solidFill>
            <a:ln w="0">
              <a:solidFill>
                <a:srgbClr val="A4A4A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17" name="Freeform 993"/>
            <p:cNvSpPr>
              <a:spLocks/>
            </p:cNvSpPr>
            <p:nvPr/>
          </p:nvSpPr>
          <p:spPr bwMode="auto">
            <a:xfrm>
              <a:off x="788" y="2821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5A5A5"/>
            </a:solidFill>
            <a:ln w="0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18" name="Freeform 994"/>
            <p:cNvSpPr>
              <a:spLocks/>
            </p:cNvSpPr>
            <p:nvPr/>
          </p:nvSpPr>
          <p:spPr bwMode="auto">
            <a:xfrm>
              <a:off x="788" y="2823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19" name="Freeform 995"/>
            <p:cNvSpPr>
              <a:spLocks/>
            </p:cNvSpPr>
            <p:nvPr/>
          </p:nvSpPr>
          <p:spPr bwMode="auto">
            <a:xfrm>
              <a:off x="788" y="2825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7A7A7"/>
            </a:solidFill>
            <a:ln w="0">
              <a:solidFill>
                <a:srgbClr val="A7A7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20" name="Freeform 996"/>
            <p:cNvSpPr>
              <a:spLocks/>
            </p:cNvSpPr>
            <p:nvPr/>
          </p:nvSpPr>
          <p:spPr bwMode="auto">
            <a:xfrm>
              <a:off x="788" y="2827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2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8A8"/>
            </a:solidFill>
            <a:ln w="0">
              <a:solidFill>
                <a:srgbClr val="A8A8A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21" name="Freeform 997"/>
            <p:cNvSpPr>
              <a:spLocks/>
            </p:cNvSpPr>
            <p:nvPr/>
          </p:nvSpPr>
          <p:spPr bwMode="auto">
            <a:xfrm>
              <a:off x="788" y="2829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9A9A9"/>
            </a:solidFill>
            <a:ln w="0">
              <a:solidFill>
                <a:srgbClr val="A9A9A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22" name="Freeform 998"/>
            <p:cNvSpPr>
              <a:spLocks/>
            </p:cNvSpPr>
            <p:nvPr/>
          </p:nvSpPr>
          <p:spPr bwMode="auto">
            <a:xfrm>
              <a:off x="788" y="2831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1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AAAAA"/>
            </a:solidFill>
            <a:ln w="0">
              <a:solidFill>
                <a:srgbClr val="AAAAA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23" name="Freeform 999"/>
            <p:cNvSpPr>
              <a:spLocks/>
            </p:cNvSpPr>
            <p:nvPr/>
          </p:nvSpPr>
          <p:spPr bwMode="auto">
            <a:xfrm>
              <a:off x="788" y="2832"/>
              <a:ext cx="188" cy="6"/>
            </a:xfrm>
            <a:custGeom>
              <a:avLst/>
              <a:gdLst>
                <a:gd name="T0" fmla="*/ 0 w 188"/>
                <a:gd name="T1" fmla="*/ 5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5 h 6"/>
                <a:gd name="T10" fmla="*/ 0 w 18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5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ABABA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24" name="Freeform 1000"/>
            <p:cNvSpPr>
              <a:spLocks/>
            </p:cNvSpPr>
            <p:nvPr/>
          </p:nvSpPr>
          <p:spPr bwMode="auto">
            <a:xfrm>
              <a:off x="788" y="2835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CACAC"/>
            </a:solidFill>
            <a:ln w="0">
              <a:solidFill>
                <a:srgbClr val="AC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25" name="Freeform 1001"/>
            <p:cNvSpPr>
              <a:spLocks/>
            </p:cNvSpPr>
            <p:nvPr/>
          </p:nvSpPr>
          <p:spPr bwMode="auto">
            <a:xfrm>
              <a:off x="788" y="2837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DADAD"/>
            </a:solidFill>
            <a:ln w="0">
              <a:solidFill>
                <a:srgbClr val="ADAD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26" name="Freeform 1002"/>
            <p:cNvSpPr>
              <a:spLocks/>
            </p:cNvSpPr>
            <p:nvPr/>
          </p:nvSpPr>
          <p:spPr bwMode="auto">
            <a:xfrm>
              <a:off x="788" y="2838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EAEAE"/>
            </a:solidFill>
            <a:ln w="0">
              <a:solidFill>
                <a:srgbClr val="AEAEA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27" name="Freeform 1003"/>
            <p:cNvSpPr>
              <a:spLocks/>
            </p:cNvSpPr>
            <p:nvPr/>
          </p:nvSpPr>
          <p:spPr bwMode="auto">
            <a:xfrm>
              <a:off x="788" y="2841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FAFAF"/>
            </a:solidFill>
            <a:ln w="0">
              <a:solidFill>
                <a:srgbClr val="AFAFA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28" name="Freeform 1004"/>
            <p:cNvSpPr>
              <a:spLocks/>
            </p:cNvSpPr>
            <p:nvPr/>
          </p:nvSpPr>
          <p:spPr bwMode="auto">
            <a:xfrm>
              <a:off x="788" y="2843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B0B0B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29" name="Freeform 1005"/>
            <p:cNvSpPr>
              <a:spLocks/>
            </p:cNvSpPr>
            <p:nvPr/>
          </p:nvSpPr>
          <p:spPr bwMode="auto">
            <a:xfrm>
              <a:off x="788" y="2844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1B1B1"/>
            </a:solidFill>
            <a:ln w="0">
              <a:solidFill>
                <a:srgbClr val="B1B1B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30" name="Freeform 1006"/>
            <p:cNvSpPr>
              <a:spLocks/>
            </p:cNvSpPr>
            <p:nvPr/>
          </p:nvSpPr>
          <p:spPr bwMode="auto">
            <a:xfrm>
              <a:off x="788" y="2847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2B2B2"/>
            </a:solidFill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31" name="Freeform 1007"/>
            <p:cNvSpPr>
              <a:spLocks/>
            </p:cNvSpPr>
            <p:nvPr/>
          </p:nvSpPr>
          <p:spPr bwMode="auto">
            <a:xfrm>
              <a:off x="788" y="2848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32" name="Freeform 1008"/>
            <p:cNvSpPr>
              <a:spLocks/>
            </p:cNvSpPr>
            <p:nvPr/>
          </p:nvSpPr>
          <p:spPr bwMode="auto">
            <a:xfrm>
              <a:off x="788" y="2850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4B4B4"/>
            </a:solidFill>
            <a:ln w="0">
              <a:solidFill>
                <a:srgbClr val="B4B4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33" name="Freeform 1009"/>
            <p:cNvSpPr>
              <a:spLocks/>
            </p:cNvSpPr>
            <p:nvPr/>
          </p:nvSpPr>
          <p:spPr bwMode="auto">
            <a:xfrm>
              <a:off x="788" y="2853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5B5B5"/>
            </a:solidFill>
            <a:ln w="0">
              <a:solidFill>
                <a:srgbClr val="B5B5B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34" name="Freeform 1010"/>
            <p:cNvSpPr>
              <a:spLocks/>
            </p:cNvSpPr>
            <p:nvPr/>
          </p:nvSpPr>
          <p:spPr bwMode="auto">
            <a:xfrm>
              <a:off x="788" y="2854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6B6B6"/>
            </a:solidFill>
            <a:ln w="0">
              <a:solidFill>
                <a:srgbClr val="B6B6B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35" name="Freeform 1011"/>
            <p:cNvSpPr>
              <a:spLocks/>
            </p:cNvSpPr>
            <p:nvPr/>
          </p:nvSpPr>
          <p:spPr bwMode="auto">
            <a:xfrm>
              <a:off x="788" y="2856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7B7B7"/>
            </a:solidFill>
            <a:ln w="0">
              <a:solidFill>
                <a:srgbClr val="B7B7B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36" name="Freeform 1012"/>
            <p:cNvSpPr>
              <a:spLocks/>
            </p:cNvSpPr>
            <p:nvPr/>
          </p:nvSpPr>
          <p:spPr bwMode="auto">
            <a:xfrm>
              <a:off x="788" y="2858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8B8B8"/>
            </a:solidFill>
            <a:ln w="0">
              <a:solidFill>
                <a:srgbClr val="B8B8B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37" name="Freeform 1013"/>
            <p:cNvSpPr>
              <a:spLocks/>
            </p:cNvSpPr>
            <p:nvPr/>
          </p:nvSpPr>
          <p:spPr bwMode="auto">
            <a:xfrm>
              <a:off x="788" y="2860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9B9B9"/>
            </a:solidFill>
            <a:ln w="0">
              <a:solidFill>
                <a:srgbClr val="B9B9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38" name="Freeform 1014"/>
            <p:cNvSpPr>
              <a:spLocks/>
            </p:cNvSpPr>
            <p:nvPr/>
          </p:nvSpPr>
          <p:spPr bwMode="auto">
            <a:xfrm>
              <a:off x="788" y="2862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2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ABABA"/>
            </a:solidFill>
            <a:ln w="0">
              <a:solidFill>
                <a:srgbClr val="BABAB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39" name="Freeform 1015"/>
            <p:cNvSpPr>
              <a:spLocks/>
            </p:cNvSpPr>
            <p:nvPr/>
          </p:nvSpPr>
          <p:spPr bwMode="auto">
            <a:xfrm>
              <a:off x="788" y="2864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BBBB"/>
            </a:solidFill>
            <a:ln w="0">
              <a:solidFill>
                <a:srgbClr val="BBBBB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40" name="Freeform 1016"/>
            <p:cNvSpPr>
              <a:spLocks/>
            </p:cNvSpPr>
            <p:nvPr/>
          </p:nvSpPr>
          <p:spPr bwMode="auto">
            <a:xfrm>
              <a:off x="788" y="2866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1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41" name="Freeform 1017"/>
            <p:cNvSpPr>
              <a:spLocks/>
            </p:cNvSpPr>
            <p:nvPr/>
          </p:nvSpPr>
          <p:spPr bwMode="auto">
            <a:xfrm>
              <a:off x="788" y="2867"/>
              <a:ext cx="188" cy="6"/>
            </a:xfrm>
            <a:custGeom>
              <a:avLst/>
              <a:gdLst>
                <a:gd name="T0" fmla="*/ 0 w 188"/>
                <a:gd name="T1" fmla="*/ 5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5 h 6"/>
                <a:gd name="T10" fmla="*/ 0 w 18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5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42" name="Freeform 1018"/>
            <p:cNvSpPr>
              <a:spLocks/>
            </p:cNvSpPr>
            <p:nvPr/>
          </p:nvSpPr>
          <p:spPr bwMode="auto">
            <a:xfrm>
              <a:off x="788" y="2870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EBEBE"/>
            </a:solidFill>
            <a:ln w="0">
              <a:solidFill>
                <a:srgbClr val="BEBEB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43" name="Freeform 1019"/>
            <p:cNvSpPr>
              <a:spLocks/>
            </p:cNvSpPr>
            <p:nvPr/>
          </p:nvSpPr>
          <p:spPr bwMode="auto">
            <a:xfrm>
              <a:off x="788" y="2872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44" name="Freeform 1020"/>
            <p:cNvSpPr>
              <a:spLocks/>
            </p:cNvSpPr>
            <p:nvPr/>
          </p:nvSpPr>
          <p:spPr bwMode="auto">
            <a:xfrm>
              <a:off x="788" y="2873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45" name="Freeform 1021"/>
            <p:cNvSpPr>
              <a:spLocks/>
            </p:cNvSpPr>
            <p:nvPr/>
          </p:nvSpPr>
          <p:spPr bwMode="auto">
            <a:xfrm>
              <a:off x="788" y="2876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1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1C1C1"/>
            </a:solidFill>
            <a:ln w="0">
              <a:solidFill>
                <a:srgbClr val="C1C1C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46" name="Freeform 1022"/>
            <p:cNvSpPr>
              <a:spLocks/>
            </p:cNvSpPr>
            <p:nvPr/>
          </p:nvSpPr>
          <p:spPr bwMode="auto">
            <a:xfrm>
              <a:off x="788" y="2877"/>
              <a:ext cx="188" cy="6"/>
            </a:xfrm>
            <a:custGeom>
              <a:avLst/>
              <a:gdLst>
                <a:gd name="T0" fmla="*/ 0 w 188"/>
                <a:gd name="T1" fmla="*/ 5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5 h 6"/>
                <a:gd name="T10" fmla="*/ 0 w 18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5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2C2C2"/>
            </a:solidFill>
            <a:ln w="0">
              <a:solidFill>
                <a:srgbClr val="C2C2C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47" name="Freeform 1023"/>
            <p:cNvSpPr>
              <a:spLocks/>
            </p:cNvSpPr>
            <p:nvPr/>
          </p:nvSpPr>
          <p:spPr bwMode="auto">
            <a:xfrm>
              <a:off x="788" y="2879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3C3C3"/>
            </a:solidFill>
            <a:ln w="0">
              <a:solidFill>
                <a:srgbClr val="C3C3C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48" name="Freeform 1024"/>
            <p:cNvSpPr>
              <a:spLocks/>
            </p:cNvSpPr>
            <p:nvPr/>
          </p:nvSpPr>
          <p:spPr bwMode="auto">
            <a:xfrm>
              <a:off x="788" y="2882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4C4C4"/>
            </a:solidFill>
            <a:ln w="0">
              <a:solidFill>
                <a:srgbClr val="C4C4C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49" name="Freeform 1025"/>
            <p:cNvSpPr>
              <a:spLocks/>
            </p:cNvSpPr>
            <p:nvPr/>
          </p:nvSpPr>
          <p:spPr bwMode="auto">
            <a:xfrm>
              <a:off x="788" y="2883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5C5C5"/>
            </a:solidFill>
            <a:ln w="0">
              <a:solidFill>
                <a:srgbClr val="C5C5C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50" name="Freeform 1026"/>
            <p:cNvSpPr>
              <a:spLocks/>
            </p:cNvSpPr>
            <p:nvPr/>
          </p:nvSpPr>
          <p:spPr bwMode="auto">
            <a:xfrm>
              <a:off x="788" y="2885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6C6C6"/>
            </a:solidFill>
            <a:ln w="0">
              <a:solidFill>
                <a:srgbClr val="C6C6C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51" name="Freeform 1027"/>
            <p:cNvSpPr>
              <a:spLocks/>
            </p:cNvSpPr>
            <p:nvPr/>
          </p:nvSpPr>
          <p:spPr bwMode="auto">
            <a:xfrm>
              <a:off x="788" y="2888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7C7C7"/>
            </a:solidFill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52" name="Freeform 1028"/>
            <p:cNvSpPr>
              <a:spLocks/>
            </p:cNvSpPr>
            <p:nvPr/>
          </p:nvSpPr>
          <p:spPr bwMode="auto">
            <a:xfrm>
              <a:off x="788" y="2889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8C8"/>
            </a:solidFill>
            <a:ln w="0">
              <a:solidFill>
                <a:srgbClr val="C8C8C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53" name="Freeform 1029"/>
            <p:cNvSpPr>
              <a:spLocks/>
            </p:cNvSpPr>
            <p:nvPr/>
          </p:nvSpPr>
          <p:spPr bwMode="auto">
            <a:xfrm>
              <a:off x="788" y="2891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2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9C9C9"/>
            </a:solidFill>
            <a:ln w="0">
              <a:solidFill>
                <a:srgbClr val="C9C9C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54" name="Freeform 1030"/>
            <p:cNvSpPr>
              <a:spLocks/>
            </p:cNvSpPr>
            <p:nvPr/>
          </p:nvSpPr>
          <p:spPr bwMode="auto">
            <a:xfrm>
              <a:off x="788" y="2893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ACACA"/>
            </a:solidFill>
            <a:ln w="0">
              <a:solidFill>
                <a:srgbClr val="CACAC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55" name="Freeform 1031"/>
            <p:cNvSpPr>
              <a:spLocks/>
            </p:cNvSpPr>
            <p:nvPr/>
          </p:nvSpPr>
          <p:spPr bwMode="auto">
            <a:xfrm>
              <a:off x="788" y="2895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BCBCB"/>
            </a:solidFill>
            <a:ln w="0">
              <a:solidFill>
                <a:srgbClr val="CBCB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56" name="Freeform 1032"/>
            <p:cNvSpPr>
              <a:spLocks/>
            </p:cNvSpPr>
            <p:nvPr/>
          </p:nvSpPr>
          <p:spPr bwMode="auto">
            <a:xfrm>
              <a:off x="788" y="2897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2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57" name="Freeform 1033"/>
            <p:cNvSpPr>
              <a:spLocks/>
            </p:cNvSpPr>
            <p:nvPr/>
          </p:nvSpPr>
          <p:spPr bwMode="auto">
            <a:xfrm>
              <a:off x="788" y="2899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DCDCD"/>
            </a:solidFill>
            <a:ln w="0">
              <a:solidFill>
                <a:srgbClr val="CDCDC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58" name="Freeform 1034"/>
            <p:cNvSpPr>
              <a:spLocks/>
            </p:cNvSpPr>
            <p:nvPr/>
          </p:nvSpPr>
          <p:spPr bwMode="auto">
            <a:xfrm>
              <a:off x="788" y="2901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1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CECE"/>
            </a:solidFill>
            <a:ln w="0">
              <a:solidFill>
                <a:srgbClr val="CECE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59" name="Freeform 1035"/>
            <p:cNvSpPr>
              <a:spLocks/>
            </p:cNvSpPr>
            <p:nvPr/>
          </p:nvSpPr>
          <p:spPr bwMode="auto">
            <a:xfrm>
              <a:off x="788" y="2902"/>
              <a:ext cx="188" cy="6"/>
            </a:xfrm>
            <a:custGeom>
              <a:avLst/>
              <a:gdLst>
                <a:gd name="T0" fmla="*/ 0 w 188"/>
                <a:gd name="T1" fmla="*/ 5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5 h 6"/>
                <a:gd name="T10" fmla="*/ 0 w 18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5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FCFCF"/>
            </a:solidFill>
            <a:ln w="0">
              <a:solidFill>
                <a:srgbClr val="CFCFC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60" name="Freeform 1036"/>
            <p:cNvSpPr>
              <a:spLocks/>
            </p:cNvSpPr>
            <p:nvPr/>
          </p:nvSpPr>
          <p:spPr bwMode="auto">
            <a:xfrm>
              <a:off x="788" y="2905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0D0D0"/>
            </a:solidFill>
            <a:ln w="0">
              <a:solidFill>
                <a:srgbClr val="D0D0D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61" name="Freeform 1037"/>
            <p:cNvSpPr>
              <a:spLocks/>
            </p:cNvSpPr>
            <p:nvPr/>
          </p:nvSpPr>
          <p:spPr bwMode="auto">
            <a:xfrm>
              <a:off x="788" y="2907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1D1D1"/>
            </a:solidFill>
            <a:ln w="0">
              <a:solidFill>
                <a:srgbClr val="D1D1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62" name="Freeform 1038"/>
            <p:cNvSpPr>
              <a:spLocks/>
            </p:cNvSpPr>
            <p:nvPr/>
          </p:nvSpPr>
          <p:spPr bwMode="auto">
            <a:xfrm>
              <a:off x="788" y="2908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2D2D2"/>
            </a:solidFill>
            <a:ln w="0">
              <a:solidFill>
                <a:srgbClr val="D2D2D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63" name="Freeform 1039"/>
            <p:cNvSpPr>
              <a:spLocks/>
            </p:cNvSpPr>
            <p:nvPr/>
          </p:nvSpPr>
          <p:spPr bwMode="auto">
            <a:xfrm>
              <a:off x="788" y="2911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1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3D3D3"/>
            </a:solidFill>
            <a:ln w="0">
              <a:solidFill>
                <a:srgbClr val="D3D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64" name="Freeform 1040"/>
            <p:cNvSpPr>
              <a:spLocks/>
            </p:cNvSpPr>
            <p:nvPr/>
          </p:nvSpPr>
          <p:spPr bwMode="auto">
            <a:xfrm>
              <a:off x="788" y="2912"/>
              <a:ext cx="188" cy="6"/>
            </a:xfrm>
            <a:custGeom>
              <a:avLst/>
              <a:gdLst>
                <a:gd name="T0" fmla="*/ 0 w 188"/>
                <a:gd name="T1" fmla="*/ 5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5 h 6"/>
                <a:gd name="T10" fmla="*/ 0 w 18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5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4D4D4"/>
            </a:solidFill>
            <a:ln w="0">
              <a:solidFill>
                <a:srgbClr val="D4D4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65" name="Freeform 1041"/>
            <p:cNvSpPr>
              <a:spLocks/>
            </p:cNvSpPr>
            <p:nvPr/>
          </p:nvSpPr>
          <p:spPr bwMode="auto">
            <a:xfrm>
              <a:off x="788" y="2914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D5D5"/>
            </a:solidFill>
            <a:ln w="0">
              <a:solidFill>
                <a:srgbClr val="D5D5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66" name="Freeform 1042"/>
            <p:cNvSpPr>
              <a:spLocks/>
            </p:cNvSpPr>
            <p:nvPr/>
          </p:nvSpPr>
          <p:spPr bwMode="auto">
            <a:xfrm>
              <a:off x="788" y="2917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6D6D6"/>
            </a:solidFill>
            <a:ln w="0">
              <a:solidFill>
                <a:srgbClr val="D6D6D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67" name="Freeform 1043"/>
            <p:cNvSpPr>
              <a:spLocks/>
            </p:cNvSpPr>
            <p:nvPr/>
          </p:nvSpPr>
          <p:spPr bwMode="auto">
            <a:xfrm>
              <a:off x="788" y="2918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68" name="Freeform 1044"/>
            <p:cNvSpPr>
              <a:spLocks/>
            </p:cNvSpPr>
            <p:nvPr/>
          </p:nvSpPr>
          <p:spPr bwMode="auto">
            <a:xfrm>
              <a:off x="788" y="2920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w="0">
              <a:solidFill>
                <a:srgbClr val="D8D8D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69" name="Freeform 1045"/>
            <p:cNvSpPr>
              <a:spLocks/>
            </p:cNvSpPr>
            <p:nvPr/>
          </p:nvSpPr>
          <p:spPr bwMode="auto">
            <a:xfrm>
              <a:off x="788" y="2923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70" name="Freeform 1046"/>
            <p:cNvSpPr>
              <a:spLocks/>
            </p:cNvSpPr>
            <p:nvPr/>
          </p:nvSpPr>
          <p:spPr bwMode="auto">
            <a:xfrm>
              <a:off x="788" y="2924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ADADA"/>
            </a:solidFill>
            <a:ln w="0">
              <a:solidFill>
                <a:srgbClr val="DADAD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71" name="Freeform 1047"/>
            <p:cNvSpPr>
              <a:spLocks/>
            </p:cNvSpPr>
            <p:nvPr/>
          </p:nvSpPr>
          <p:spPr bwMode="auto">
            <a:xfrm>
              <a:off x="788" y="2926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2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BDBDB"/>
            </a:solidFill>
            <a:ln w="0">
              <a:solidFill>
                <a:srgbClr val="DBDB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72" name="Freeform 1048"/>
            <p:cNvSpPr>
              <a:spLocks/>
            </p:cNvSpPr>
            <p:nvPr/>
          </p:nvSpPr>
          <p:spPr bwMode="auto">
            <a:xfrm>
              <a:off x="788" y="2928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CDCDC"/>
            </a:solidFill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73" name="Freeform 1049"/>
            <p:cNvSpPr>
              <a:spLocks/>
            </p:cNvSpPr>
            <p:nvPr/>
          </p:nvSpPr>
          <p:spPr bwMode="auto">
            <a:xfrm>
              <a:off x="788" y="2930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74" name="Freeform 1050"/>
            <p:cNvSpPr>
              <a:spLocks/>
            </p:cNvSpPr>
            <p:nvPr/>
          </p:nvSpPr>
          <p:spPr bwMode="auto">
            <a:xfrm>
              <a:off x="788" y="2932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2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EDEDE"/>
            </a:solidFill>
            <a:ln w="0">
              <a:solidFill>
                <a:srgbClr val="DEDED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75" name="Freeform 1051"/>
            <p:cNvSpPr>
              <a:spLocks/>
            </p:cNvSpPr>
            <p:nvPr/>
          </p:nvSpPr>
          <p:spPr bwMode="auto">
            <a:xfrm>
              <a:off x="788" y="2934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FDFDF"/>
            </a:solidFill>
            <a:ln w="0">
              <a:solidFill>
                <a:srgbClr val="DFDFD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76" name="Freeform 1052"/>
            <p:cNvSpPr>
              <a:spLocks/>
            </p:cNvSpPr>
            <p:nvPr/>
          </p:nvSpPr>
          <p:spPr bwMode="auto">
            <a:xfrm>
              <a:off x="788" y="2936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1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E0E0E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77" name="Freeform 1053"/>
            <p:cNvSpPr>
              <a:spLocks/>
            </p:cNvSpPr>
            <p:nvPr/>
          </p:nvSpPr>
          <p:spPr bwMode="auto">
            <a:xfrm>
              <a:off x="788" y="2937"/>
              <a:ext cx="188" cy="6"/>
            </a:xfrm>
            <a:custGeom>
              <a:avLst/>
              <a:gdLst>
                <a:gd name="T0" fmla="*/ 0 w 188"/>
                <a:gd name="T1" fmla="*/ 5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5 h 6"/>
                <a:gd name="T10" fmla="*/ 0 w 18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5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78" name="Freeform 1054"/>
            <p:cNvSpPr>
              <a:spLocks/>
            </p:cNvSpPr>
            <p:nvPr/>
          </p:nvSpPr>
          <p:spPr bwMode="auto">
            <a:xfrm>
              <a:off x="788" y="2940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2E2E2"/>
            </a:solidFill>
            <a:ln w="0">
              <a:solidFill>
                <a:srgbClr val="E2E2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79" name="Freeform 1055"/>
            <p:cNvSpPr>
              <a:spLocks/>
            </p:cNvSpPr>
            <p:nvPr/>
          </p:nvSpPr>
          <p:spPr bwMode="auto">
            <a:xfrm>
              <a:off x="788" y="2942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3E3E3"/>
            </a:solidFill>
            <a:ln w="0">
              <a:solidFill>
                <a:srgbClr val="E3E3E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0" name="Freeform 1056"/>
            <p:cNvSpPr>
              <a:spLocks/>
            </p:cNvSpPr>
            <p:nvPr/>
          </p:nvSpPr>
          <p:spPr bwMode="auto">
            <a:xfrm>
              <a:off x="788" y="2943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4E4E4"/>
            </a:solidFill>
            <a:ln w="0">
              <a:solidFill>
                <a:srgbClr val="E4E4E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1" name="Freeform 1057"/>
            <p:cNvSpPr>
              <a:spLocks/>
            </p:cNvSpPr>
            <p:nvPr/>
          </p:nvSpPr>
          <p:spPr bwMode="auto">
            <a:xfrm>
              <a:off x="788" y="2946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1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5E5E5"/>
            </a:solidFill>
            <a:ln w="0">
              <a:solidFill>
                <a:srgbClr val="E5E5E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2" name="Freeform 1058"/>
            <p:cNvSpPr>
              <a:spLocks/>
            </p:cNvSpPr>
            <p:nvPr/>
          </p:nvSpPr>
          <p:spPr bwMode="auto">
            <a:xfrm>
              <a:off x="788" y="2947"/>
              <a:ext cx="188" cy="6"/>
            </a:xfrm>
            <a:custGeom>
              <a:avLst/>
              <a:gdLst>
                <a:gd name="T0" fmla="*/ 0 w 188"/>
                <a:gd name="T1" fmla="*/ 5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5 h 6"/>
                <a:gd name="T10" fmla="*/ 0 w 18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5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3" name="Freeform 1059"/>
            <p:cNvSpPr>
              <a:spLocks/>
            </p:cNvSpPr>
            <p:nvPr/>
          </p:nvSpPr>
          <p:spPr bwMode="auto">
            <a:xfrm>
              <a:off x="788" y="2949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7E7E7"/>
            </a:solidFill>
            <a:ln w="0">
              <a:solidFill>
                <a:srgbClr val="E7E7E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4" name="Freeform 1060"/>
            <p:cNvSpPr>
              <a:spLocks/>
            </p:cNvSpPr>
            <p:nvPr/>
          </p:nvSpPr>
          <p:spPr bwMode="auto">
            <a:xfrm>
              <a:off x="788" y="2952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8E8E8"/>
            </a:solidFill>
            <a:ln w="0">
              <a:solidFill>
                <a:srgbClr val="E8E8E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5" name="Freeform 1061"/>
            <p:cNvSpPr>
              <a:spLocks/>
            </p:cNvSpPr>
            <p:nvPr/>
          </p:nvSpPr>
          <p:spPr bwMode="auto">
            <a:xfrm>
              <a:off x="788" y="2953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9E9E9"/>
            </a:solidFill>
            <a:ln w="0">
              <a:solidFill>
                <a:srgbClr val="E9E9E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6" name="Freeform 1062"/>
            <p:cNvSpPr>
              <a:spLocks/>
            </p:cNvSpPr>
            <p:nvPr/>
          </p:nvSpPr>
          <p:spPr bwMode="auto">
            <a:xfrm>
              <a:off x="788" y="2955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EAEA"/>
            </a:solidFill>
            <a:ln w="0">
              <a:solidFill>
                <a:srgbClr val="EAEAE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7" name="Freeform 1063"/>
            <p:cNvSpPr>
              <a:spLocks/>
            </p:cNvSpPr>
            <p:nvPr/>
          </p:nvSpPr>
          <p:spPr bwMode="auto">
            <a:xfrm>
              <a:off x="788" y="2958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BEBEB"/>
            </a:solidFill>
            <a:ln w="0">
              <a:solidFill>
                <a:srgbClr val="EBEBE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8" name="Freeform 1064"/>
            <p:cNvSpPr>
              <a:spLocks/>
            </p:cNvSpPr>
            <p:nvPr/>
          </p:nvSpPr>
          <p:spPr bwMode="auto">
            <a:xfrm>
              <a:off x="788" y="2959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CECEC"/>
            </a:solidFill>
            <a:ln w="0">
              <a:solidFill>
                <a:srgbClr val="ECECE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89" name="Freeform 1065"/>
            <p:cNvSpPr>
              <a:spLocks/>
            </p:cNvSpPr>
            <p:nvPr/>
          </p:nvSpPr>
          <p:spPr bwMode="auto">
            <a:xfrm>
              <a:off x="788" y="2961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2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EDED"/>
            </a:solidFill>
            <a:ln w="0">
              <a:solidFill>
                <a:srgbClr val="EDEDE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0" name="Freeform 1066"/>
            <p:cNvSpPr>
              <a:spLocks/>
            </p:cNvSpPr>
            <p:nvPr/>
          </p:nvSpPr>
          <p:spPr bwMode="auto">
            <a:xfrm>
              <a:off x="788" y="2963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EEEEE"/>
            </a:solidFill>
            <a:ln w="0">
              <a:solidFill>
                <a:srgbClr val="EEEEE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1" name="Freeform 1067"/>
            <p:cNvSpPr>
              <a:spLocks/>
            </p:cNvSpPr>
            <p:nvPr/>
          </p:nvSpPr>
          <p:spPr bwMode="auto">
            <a:xfrm>
              <a:off x="788" y="2965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FEFEF"/>
            </a:solidFill>
            <a:ln w="0">
              <a:solidFill>
                <a:srgbClr val="EFEFE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2" name="Freeform 1068"/>
            <p:cNvSpPr>
              <a:spLocks/>
            </p:cNvSpPr>
            <p:nvPr/>
          </p:nvSpPr>
          <p:spPr bwMode="auto">
            <a:xfrm>
              <a:off x="788" y="2967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2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3" name="Freeform 1069"/>
            <p:cNvSpPr>
              <a:spLocks/>
            </p:cNvSpPr>
            <p:nvPr/>
          </p:nvSpPr>
          <p:spPr bwMode="auto">
            <a:xfrm>
              <a:off x="788" y="2969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1F1F1"/>
            </a:solidFill>
            <a:ln w="0">
              <a:solidFill>
                <a:srgbClr val="F1F1F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4" name="Freeform 1070"/>
            <p:cNvSpPr>
              <a:spLocks/>
            </p:cNvSpPr>
            <p:nvPr/>
          </p:nvSpPr>
          <p:spPr bwMode="auto">
            <a:xfrm>
              <a:off x="788" y="2971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1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2F2F2"/>
            </a:solidFill>
            <a:ln w="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5" name="Freeform 1071"/>
            <p:cNvSpPr>
              <a:spLocks/>
            </p:cNvSpPr>
            <p:nvPr/>
          </p:nvSpPr>
          <p:spPr bwMode="auto">
            <a:xfrm>
              <a:off x="788" y="2972"/>
              <a:ext cx="188" cy="6"/>
            </a:xfrm>
            <a:custGeom>
              <a:avLst/>
              <a:gdLst>
                <a:gd name="T0" fmla="*/ 0 w 188"/>
                <a:gd name="T1" fmla="*/ 5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5 h 6"/>
                <a:gd name="T10" fmla="*/ 0 w 18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5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 w="0">
              <a:solidFill>
                <a:srgbClr val="F3F3F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6" name="Freeform 1072"/>
            <p:cNvSpPr>
              <a:spLocks/>
            </p:cNvSpPr>
            <p:nvPr/>
          </p:nvSpPr>
          <p:spPr bwMode="auto">
            <a:xfrm>
              <a:off x="788" y="2975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4F4F4"/>
            </a:solidFill>
            <a:ln w="0">
              <a:solidFill>
                <a:srgbClr val="F4F4F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7" name="Freeform 1073"/>
            <p:cNvSpPr>
              <a:spLocks/>
            </p:cNvSpPr>
            <p:nvPr/>
          </p:nvSpPr>
          <p:spPr bwMode="auto">
            <a:xfrm>
              <a:off x="788" y="2977"/>
              <a:ext cx="188" cy="5"/>
            </a:xfrm>
            <a:custGeom>
              <a:avLst/>
              <a:gdLst>
                <a:gd name="T0" fmla="*/ 0 w 188"/>
                <a:gd name="T1" fmla="*/ 4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4 h 5"/>
                <a:gd name="T10" fmla="*/ 0 w 18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4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8" name="Freeform 1074"/>
            <p:cNvSpPr>
              <a:spLocks/>
            </p:cNvSpPr>
            <p:nvPr/>
          </p:nvSpPr>
          <p:spPr bwMode="auto">
            <a:xfrm>
              <a:off x="788" y="2978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6F6F6"/>
            </a:solidFill>
            <a:ln w="0">
              <a:solidFill>
                <a:srgbClr val="F6F6F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99" name="Freeform 1075"/>
            <p:cNvSpPr>
              <a:spLocks/>
            </p:cNvSpPr>
            <p:nvPr/>
          </p:nvSpPr>
          <p:spPr bwMode="auto">
            <a:xfrm>
              <a:off x="788" y="2981"/>
              <a:ext cx="188" cy="6"/>
            </a:xfrm>
            <a:custGeom>
              <a:avLst/>
              <a:gdLst>
                <a:gd name="T0" fmla="*/ 0 w 188"/>
                <a:gd name="T1" fmla="*/ 3 h 6"/>
                <a:gd name="T2" fmla="*/ 188 w 188"/>
                <a:gd name="T3" fmla="*/ 0 h 6"/>
                <a:gd name="T4" fmla="*/ 188 w 188"/>
                <a:gd name="T5" fmla="*/ 1 h 6"/>
                <a:gd name="T6" fmla="*/ 0 w 188"/>
                <a:gd name="T7" fmla="*/ 6 h 6"/>
                <a:gd name="T8" fmla="*/ 0 w 188"/>
                <a:gd name="T9" fmla="*/ 3 h 6"/>
                <a:gd name="T10" fmla="*/ 0 w 188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7F7F7"/>
            </a:solidFill>
            <a:ln w="0">
              <a:solidFill>
                <a:srgbClr val="F7F7F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00" name="Freeform 1076"/>
            <p:cNvSpPr>
              <a:spLocks/>
            </p:cNvSpPr>
            <p:nvPr/>
          </p:nvSpPr>
          <p:spPr bwMode="auto">
            <a:xfrm>
              <a:off x="788" y="2982"/>
              <a:ext cx="188" cy="6"/>
            </a:xfrm>
            <a:custGeom>
              <a:avLst/>
              <a:gdLst>
                <a:gd name="T0" fmla="*/ 0 w 188"/>
                <a:gd name="T1" fmla="*/ 5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5 h 6"/>
                <a:gd name="T10" fmla="*/ 0 w 188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5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01" name="Freeform 1077"/>
            <p:cNvSpPr>
              <a:spLocks/>
            </p:cNvSpPr>
            <p:nvPr/>
          </p:nvSpPr>
          <p:spPr bwMode="auto">
            <a:xfrm>
              <a:off x="788" y="2984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3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3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F9F9"/>
            </a:solidFill>
            <a:ln w="0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02" name="Freeform 1078"/>
            <p:cNvSpPr>
              <a:spLocks/>
            </p:cNvSpPr>
            <p:nvPr/>
          </p:nvSpPr>
          <p:spPr bwMode="auto">
            <a:xfrm>
              <a:off x="788" y="2987"/>
              <a:ext cx="188" cy="5"/>
            </a:xfrm>
            <a:custGeom>
              <a:avLst/>
              <a:gdLst>
                <a:gd name="T0" fmla="*/ 0 w 188"/>
                <a:gd name="T1" fmla="*/ 3 h 5"/>
                <a:gd name="T2" fmla="*/ 188 w 188"/>
                <a:gd name="T3" fmla="*/ 0 h 5"/>
                <a:gd name="T4" fmla="*/ 188 w 188"/>
                <a:gd name="T5" fmla="*/ 1 h 5"/>
                <a:gd name="T6" fmla="*/ 0 w 188"/>
                <a:gd name="T7" fmla="*/ 5 h 5"/>
                <a:gd name="T8" fmla="*/ 0 w 188"/>
                <a:gd name="T9" fmla="*/ 3 h 5"/>
                <a:gd name="T10" fmla="*/ 0 w 188"/>
                <a:gd name="T11" fmla="*/ 3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5"/>
                <a:gd name="T20" fmla="*/ 188 w 18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5">
                  <a:moveTo>
                    <a:pt x="0" y="3"/>
                  </a:moveTo>
                  <a:lnTo>
                    <a:pt x="188" y="0"/>
                  </a:lnTo>
                  <a:lnTo>
                    <a:pt x="188" y="1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AFAFA"/>
            </a:solidFill>
            <a:ln w="0">
              <a:solidFill>
                <a:srgbClr val="FAFA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03" name="Freeform 1079"/>
            <p:cNvSpPr>
              <a:spLocks/>
            </p:cNvSpPr>
            <p:nvPr/>
          </p:nvSpPr>
          <p:spPr bwMode="auto">
            <a:xfrm>
              <a:off x="788" y="2988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BFBFB"/>
            </a:solidFill>
            <a:ln w="0">
              <a:solidFill>
                <a:srgbClr val="FBFBF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04" name="Freeform 1080"/>
            <p:cNvSpPr>
              <a:spLocks/>
            </p:cNvSpPr>
            <p:nvPr/>
          </p:nvSpPr>
          <p:spPr bwMode="auto">
            <a:xfrm>
              <a:off x="788" y="2990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CFCFC"/>
            </a:solidFill>
            <a:ln w="0">
              <a:solidFill>
                <a:srgbClr val="FCFCF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05" name="Freeform 1081"/>
            <p:cNvSpPr>
              <a:spLocks/>
            </p:cNvSpPr>
            <p:nvPr/>
          </p:nvSpPr>
          <p:spPr bwMode="auto">
            <a:xfrm>
              <a:off x="788" y="2992"/>
              <a:ext cx="188" cy="6"/>
            </a:xfrm>
            <a:custGeom>
              <a:avLst/>
              <a:gdLst>
                <a:gd name="T0" fmla="*/ 0 w 188"/>
                <a:gd name="T1" fmla="*/ 4 h 6"/>
                <a:gd name="T2" fmla="*/ 188 w 188"/>
                <a:gd name="T3" fmla="*/ 0 h 6"/>
                <a:gd name="T4" fmla="*/ 188 w 188"/>
                <a:gd name="T5" fmla="*/ 2 h 6"/>
                <a:gd name="T6" fmla="*/ 0 w 188"/>
                <a:gd name="T7" fmla="*/ 6 h 6"/>
                <a:gd name="T8" fmla="*/ 0 w 188"/>
                <a:gd name="T9" fmla="*/ 4 h 6"/>
                <a:gd name="T10" fmla="*/ 0 w 188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6"/>
                <a:gd name="T20" fmla="*/ 188 w 1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6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DFDFD"/>
            </a:solidFill>
            <a:ln w="0">
              <a:solidFill>
                <a:srgbClr val="FDFDF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06" name="Freeform 1082"/>
            <p:cNvSpPr>
              <a:spLocks/>
            </p:cNvSpPr>
            <p:nvPr/>
          </p:nvSpPr>
          <p:spPr bwMode="auto">
            <a:xfrm>
              <a:off x="788" y="2994"/>
              <a:ext cx="188" cy="4"/>
            </a:xfrm>
            <a:custGeom>
              <a:avLst/>
              <a:gdLst>
                <a:gd name="T0" fmla="*/ 0 w 188"/>
                <a:gd name="T1" fmla="*/ 4 h 4"/>
                <a:gd name="T2" fmla="*/ 188 w 188"/>
                <a:gd name="T3" fmla="*/ 0 h 4"/>
                <a:gd name="T4" fmla="*/ 188 w 188"/>
                <a:gd name="T5" fmla="*/ 2 h 4"/>
                <a:gd name="T6" fmla="*/ 91 w 188"/>
                <a:gd name="T7" fmla="*/ 4 h 4"/>
                <a:gd name="T8" fmla="*/ 0 w 188"/>
                <a:gd name="T9" fmla="*/ 4 h 4"/>
                <a:gd name="T10" fmla="*/ 0 w 188"/>
                <a:gd name="T11" fmla="*/ 4 h 4"/>
                <a:gd name="T12" fmla="*/ 0 w 188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4"/>
                <a:gd name="T23" fmla="*/ 188 w 18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4">
                  <a:moveTo>
                    <a:pt x="0" y="4"/>
                  </a:moveTo>
                  <a:lnTo>
                    <a:pt x="188" y="0"/>
                  </a:lnTo>
                  <a:lnTo>
                    <a:pt x="188" y="2"/>
                  </a:lnTo>
                  <a:lnTo>
                    <a:pt x="91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07" name="Freeform 1083"/>
            <p:cNvSpPr>
              <a:spLocks/>
            </p:cNvSpPr>
            <p:nvPr/>
          </p:nvSpPr>
          <p:spPr bwMode="auto">
            <a:xfrm>
              <a:off x="879" y="2996"/>
              <a:ext cx="97" cy="2"/>
            </a:xfrm>
            <a:custGeom>
              <a:avLst/>
              <a:gdLst>
                <a:gd name="T0" fmla="*/ 0 w 97"/>
                <a:gd name="T1" fmla="*/ 2 h 2"/>
                <a:gd name="T2" fmla="*/ 97 w 97"/>
                <a:gd name="T3" fmla="*/ 0 h 2"/>
                <a:gd name="T4" fmla="*/ 97 w 97"/>
                <a:gd name="T5" fmla="*/ 2 h 2"/>
                <a:gd name="T6" fmla="*/ 96 w 97"/>
                <a:gd name="T7" fmla="*/ 2 h 2"/>
                <a:gd name="T8" fmla="*/ 0 w 97"/>
                <a:gd name="T9" fmla="*/ 2 h 2"/>
                <a:gd name="T10" fmla="*/ 0 w 97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2"/>
                <a:gd name="T20" fmla="*/ 97 w 97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2">
                  <a:moveTo>
                    <a:pt x="0" y="2"/>
                  </a:moveTo>
                  <a:lnTo>
                    <a:pt x="97" y="0"/>
                  </a:lnTo>
                  <a:lnTo>
                    <a:pt x="97" y="2"/>
                  </a:lnTo>
                  <a:lnTo>
                    <a:pt x="96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08" name="Freeform 1084"/>
            <p:cNvSpPr>
              <a:spLocks/>
            </p:cNvSpPr>
            <p:nvPr/>
          </p:nvSpPr>
          <p:spPr bwMode="auto">
            <a:xfrm>
              <a:off x="975" y="2998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09" name="Rectangle 1085"/>
            <p:cNvSpPr>
              <a:spLocks noChangeArrowheads="1"/>
            </p:cNvSpPr>
            <p:nvPr/>
          </p:nvSpPr>
          <p:spPr bwMode="auto">
            <a:xfrm>
              <a:off x="788" y="2753"/>
              <a:ext cx="188" cy="24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410" name="Rectangle 1086"/>
            <p:cNvSpPr>
              <a:spLocks noChangeArrowheads="1"/>
            </p:cNvSpPr>
            <p:nvPr/>
          </p:nvSpPr>
          <p:spPr bwMode="auto">
            <a:xfrm>
              <a:off x="789" y="2232"/>
              <a:ext cx="187" cy="27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411" name="Rectangle 1087"/>
            <p:cNvSpPr>
              <a:spLocks noChangeArrowheads="1"/>
            </p:cNvSpPr>
            <p:nvPr/>
          </p:nvSpPr>
          <p:spPr bwMode="auto">
            <a:xfrm>
              <a:off x="789" y="2232"/>
              <a:ext cx="187" cy="27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412" name="Freeform 1088"/>
            <p:cNvSpPr>
              <a:spLocks/>
            </p:cNvSpPr>
            <p:nvPr/>
          </p:nvSpPr>
          <p:spPr bwMode="auto">
            <a:xfrm>
              <a:off x="256" y="2272"/>
              <a:ext cx="421" cy="192"/>
            </a:xfrm>
            <a:custGeom>
              <a:avLst/>
              <a:gdLst>
                <a:gd name="T0" fmla="*/ 0 w 421"/>
                <a:gd name="T1" fmla="*/ 144 h 192"/>
                <a:gd name="T2" fmla="*/ 211 w 421"/>
                <a:gd name="T3" fmla="*/ 144 h 192"/>
                <a:gd name="T4" fmla="*/ 211 w 421"/>
                <a:gd name="T5" fmla="*/ 192 h 192"/>
                <a:gd name="T6" fmla="*/ 421 w 421"/>
                <a:gd name="T7" fmla="*/ 96 h 192"/>
                <a:gd name="T8" fmla="*/ 211 w 421"/>
                <a:gd name="T9" fmla="*/ 0 h 192"/>
                <a:gd name="T10" fmla="*/ 211 w 421"/>
                <a:gd name="T11" fmla="*/ 47 h 192"/>
                <a:gd name="T12" fmla="*/ 0 w 421"/>
                <a:gd name="T13" fmla="*/ 47 h 192"/>
                <a:gd name="T14" fmla="*/ 0 w 421"/>
                <a:gd name="T15" fmla="*/ 144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1"/>
                <a:gd name="T25" fmla="*/ 0 h 192"/>
                <a:gd name="T26" fmla="*/ 421 w 421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1" h="192">
                  <a:moveTo>
                    <a:pt x="0" y="144"/>
                  </a:moveTo>
                  <a:lnTo>
                    <a:pt x="211" y="144"/>
                  </a:lnTo>
                  <a:lnTo>
                    <a:pt x="211" y="192"/>
                  </a:lnTo>
                  <a:lnTo>
                    <a:pt x="421" y="96"/>
                  </a:lnTo>
                  <a:lnTo>
                    <a:pt x="211" y="0"/>
                  </a:lnTo>
                  <a:lnTo>
                    <a:pt x="211" y="47"/>
                  </a:lnTo>
                  <a:lnTo>
                    <a:pt x="0" y="4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13" name="Freeform 1089"/>
            <p:cNvSpPr>
              <a:spLocks/>
            </p:cNvSpPr>
            <p:nvPr/>
          </p:nvSpPr>
          <p:spPr bwMode="auto">
            <a:xfrm>
              <a:off x="256" y="2272"/>
              <a:ext cx="421" cy="192"/>
            </a:xfrm>
            <a:custGeom>
              <a:avLst/>
              <a:gdLst>
                <a:gd name="T0" fmla="*/ 0 w 421"/>
                <a:gd name="T1" fmla="*/ 144 h 192"/>
                <a:gd name="T2" fmla="*/ 211 w 421"/>
                <a:gd name="T3" fmla="*/ 144 h 192"/>
                <a:gd name="T4" fmla="*/ 211 w 421"/>
                <a:gd name="T5" fmla="*/ 192 h 192"/>
                <a:gd name="T6" fmla="*/ 421 w 421"/>
                <a:gd name="T7" fmla="*/ 96 h 192"/>
                <a:gd name="T8" fmla="*/ 211 w 421"/>
                <a:gd name="T9" fmla="*/ 0 h 192"/>
                <a:gd name="T10" fmla="*/ 211 w 421"/>
                <a:gd name="T11" fmla="*/ 47 h 192"/>
                <a:gd name="T12" fmla="*/ 0 w 421"/>
                <a:gd name="T13" fmla="*/ 47 h 192"/>
                <a:gd name="T14" fmla="*/ 0 w 421"/>
                <a:gd name="T15" fmla="*/ 144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1"/>
                <a:gd name="T25" fmla="*/ 0 h 192"/>
                <a:gd name="T26" fmla="*/ 421 w 421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1" h="192">
                  <a:moveTo>
                    <a:pt x="0" y="144"/>
                  </a:moveTo>
                  <a:lnTo>
                    <a:pt x="211" y="144"/>
                  </a:lnTo>
                  <a:lnTo>
                    <a:pt x="211" y="192"/>
                  </a:lnTo>
                  <a:lnTo>
                    <a:pt x="421" y="96"/>
                  </a:lnTo>
                  <a:lnTo>
                    <a:pt x="211" y="0"/>
                  </a:lnTo>
                  <a:lnTo>
                    <a:pt x="211" y="47"/>
                  </a:lnTo>
                  <a:lnTo>
                    <a:pt x="0" y="47"/>
                  </a:lnTo>
                  <a:lnTo>
                    <a:pt x="0" y="14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14" name="Freeform 1090"/>
            <p:cNvSpPr>
              <a:spLocks/>
            </p:cNvSpPr>
            <p:nvPr/>
          </p:nvSpPr>
          <p:spPr bwMode="auto">
            <a:xfrm>
              <a:off x="1105" y="2325"/>
              <a:ext cx="40" cy="76"/>
            </a:xfrm>
            <a:custGeom>
              <a:avLst/>
              <a:gdLst>
                <a:gd name="T0" fmla="*/ 40 w 40"/>
                <a:gd name="T1" fmla="*/ 75 h 76"/>
                <a:gd name="T2" fmla="*/ 40 w 40"/>
                <a:gd name="T3" fmla="*/ 76 h 76"/>
                <a:gd name="T4" fmla="*/ 0 w 40"/>
                <a:gd name="T5" fmla="*/ 76 h 76"/>
                <a:gd name="T6" fmla="*/ 0 w 40"/>
                <a:gd name="T7" fmla="*/ 75 h 76"/>
                <a:gd name="T8" fmla="*/ 3 w 40"/>
                <a:gd name="T9" fmla="*/ 75 h 76"/>
                <a:gd name="T10" fmla="*/ 5 w 40"/>
                <a:gd name="T11" fmla="*/ 74 h 76"/>
                <a:gd name="T12" fmla="*/ 8 w 40"/>
                <a:gd name="T13" fmla="*/ 74 h 76"/>
                <a:gd name="T14" fmla="*/ 9 w 40"/>
                <a:gd name="T15" fmla="*/ 73 h 76"/>
                <a:gd name="T16" fmla="*/ 10 w 40"/>
                <a:gd name="T17" fmla="*/ 70 h 76"/>
                <a:gd name="T18" fmla="*/ 10 w 40"/>
                <a:gd name="T19" fmla="*/ 69 h 76"/>
                <a:gd name="T20" fmla="*/ 10 w 40"/>
                <a:gd name="T21" fmla="*/ 67 h 76"/>
                <a:gd name="T22" fmla="*/ 10 w 40"/>
                <a:gd name="T23" fmla="*/ 64 h 76"/>
                <a:gd name="T24" fmla="*/ 10 w 40"/>
                <a:gd name="T25" fmla="*/ 14 h 76"/>
                <a:gd name="T26" fmla="*/ 10 w 40"/>
                <a:gd name="T27" fmla="*/ 10 h 76"/>
                <a:gd name="T28" fmla="*/ 10 w 40"/>
                <a:gd name="T29" fmla="*/ 8 h 76"/>
                <a:gd name="T30" fmla="*/ 10 w 40"/>
                <a:gd name="T31" fmla="*/ 6 h 76"/>
                <a:gd name="T32" fmla="*/ 9 w 40"/>
                <a:gd name="T33" fmla="*/ 5 h 76"/>
                <a:gd name="T34" fmla="*/ 8 w 40"/>
                <a:gd name="T35" fmla="*/ 4 h 76"/>
                <a:gd name="T36" fmla="*/ 5 w 40"/>
                <a:gd name="T37" fmla="*/ 3 h 76"/>
                <a:gd name="T38" fmla="*/ 3 w 40"/>
                <a:gd name="T39" fmla="*/ 3 h 76"/>
                <a:gd name="T40" fmla="*/ 0 w 40"/>
                <a:gd name="T41" fmla="*/ 3 h 76"/>
                <a:gd name="T42" fmla="*/ 0 w 40"/>
                <a:gd name="T43" fmla="*/ 0 h 76"/>
                <a:gd name="T44" fmla="*/ 40 w 40"/>
                <a:gd name="T45" fmla="*/ 0 h 76"/>
                <a:gd name="T46" fmla="*/ 40 w 40"/>
                <a:gd name="T47" fmla="*/ 3 h 76"/>
                <a:gd name="T48" fmla="*/ 38 w 40"/>
                <a:gd name="T49" fmla="*/ 3 h 76"/>
                <a:gd name="T50" fmla="*/ 34 w 40"/>
                <a:gd name="T51" fmla="*/ 3 h 76"/>
                <a:gd name="T52" fmla="*/ 32 w 40"/>
                <a:gd name="T53" fmla="*/ 4 h 76"/>
                <a:gd name="T54" fmla="*/ 31 w 40"/>
                <a:gd name="T55" fmla="*/ 5 h 76"/>
                <a:gd name="T56" fmla="*/ 29 w 40"/>
                <a:gd name="T57" fmla="*/ 6 h 76"/>
                <a:gd name="T58" fmla="*/ 29 w 40"/>
                <a:gd name="T59" fmla="*/ 8 h 76"/>
                <a:gd name="T60" fmla="*/ 29 w 40"/>
                <a:gd name="T61" fmla="*/ 10 h 76"/>
                <a:gd name="T62" fmla="*/ 29 w 40"/>
                <a:gd name="T63" fmla="*/ 14 h 76"/>
                <a:gd name="T64" fmla="*/ 29 w 40"/>
                <a:gd name="T65" fmla="*/ 64 h 76"/>
                <a:gd name="T66" fmla="*/ 29 w 40"/>
                <a:gd name="T67" fmla="*/ 67 h 76"/>
                <a:gd name="T68" fmla="*/ 29 w 40"/>
                <a:gd name="T69" fmla="*/ 69 h 76"/>
                <a:gd name="T70" fmla="*/ 29 w 40"/>
                <a:gd name="T71" fmla="*/ 72 h 76"/>
                <a:gd name="T72" fmla="*/ 31 w 40"/>
                <a:gd name="T73" fmla="*/ 73 h 76"/>
                <a:gd name="T74" fmla="*/ 32 w 40"/>
                <a:gd name="T75" fmla="*/ 74 h 76"/>
                <a:gd name="T76" fmla="*/ 34 w 40"/>
                <a:gd name="T77" fmla="*/ 74 h 76"/>
                <a:gd name="T78" fmla="*/ 38 w 40"/>
                <a:gd name="T79" fmla="*/ 75 h 76"/>
                <a:gd name="T80" fmla="*/ 40 w 40"/>
                <a:gd name="T81" fmla="*/ 75 h 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76"/>
                <a:gd name="T125" fmla="*/ 40 w 40"/>
                <a:gd name="T126" fmla="*/ 76 h 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76">
                  <a:moveTo>
                    <a:pt x="40" y="75"/>
                  </a:moveTo>
                  <a:lnTo>
                    <a:pt x="40" y="76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3" y="75"/>
                  </a:lnTo>
                  <a:lnTo>
                    <a:pt x="5" y="74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10" y="70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9" y="5"/>
                  </a:lnTo>
                  <a:lnTo>
                    <a:pt x="8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2" y="4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0"/>
                  </a:lnTo>
                  <a:lnTo>
                    <a:pt x="29" y="14"/>
                  </a:lnTo>
                  <a:lnTo>
                    <a:pt x="29" y="64"/>
                  </a:lnTo>
                  <a:lnTo>
                    <a:pt x="29" y="67"/>
                  </a:lnTo>
                  <a:lnTo>
                    <a:pt x="29" y="69"/>
                  </a:lnTo>
                  <a:lnTo>
                    <a:pt x="29" y="72"/>
                  </a:lnTo>
                  <a:lnTo>
                    <a:pt x="31" y="73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38" y="75"/>
                  </a:lnTo>
                  <a:lnTo>
                    <a:pt x="40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15" name="Freeform 1091"/>
            <p:cNvSpPr>
              <a:spLocks/>
            </p:cNvSpPr>
            <p:nvPr/>
          </p:nvSpPr>
          <p:spPr bwMode="auto">
            <a:xfrm>
              <a:off x="1151" y="2347"/>
              <a:ext cx="90" cy="54"/>
            </a:xfrm>
            <a:custGeom>
              <a:avLst/>
              <a:gdLst>
                <a:gd name="T0" fmla="*/ 22 w 90"/>
                <a:gd name="T1" fmla="*/ 9 h 54"/>
                <a:gd name="T2" fmla="*/ 30 w 90"/>
                <a:gd name="T3" fmla="*/ 3 h 54"/>
                <a:gd name="T4" fmla="*/ 39 w 90"/>
                <a:gd name="T5" fmla="*/ 0 h 54"/>
                <a:gd name="T6" fmla="*/ 47 w 90"/>
                <a:gd name="T7" fmla="*/ 3 h 54"/>
                <a:gd name="T8" fmla="*/ 52 w 90"/>
                <a:gd name="T9" fmla="*/ 10 h 54"/>
                <a:gd name="T10" fmla="*/ 61 w 90"/>
                <a:gd name="T11" fmla="*/ 3 h 54"/>
                <a:gd name="T12" fmla="*/ 69 w 90"/>
                <a:gd name="T13" fmla="*/ 0 h 54"/>
                <a:gd name="T14" fmla="*/ 79 w 90"/>
                <a:gd name="T15" fmla="*/ 3 h 54"/>
                <a:gd name="T16" fmla="*/ 82 w 90"/>
                <a:gd name="T17" fmla="*/ 10 h 54"/>
                <a:gd name="T18" fmla="*/ 84 w 90"/>
                <a:gd name="T19" fmla="*/ 17 h 54"/>
                <a:gd name="T20" fmla="*/ 84 w 90"/>
                <a:gd name="T21" fmla="*/ 44 h 54"/>
                <a:gd name="T22" fmla="*/ 85 w 90"/>
                <a:gd name="T23" fmla="*/ 50 h 54"/>
                <a:gd name="T24" fmla="*/ 87 w 90"/>
                <a:gd name="T25" fmla="*/ 52 h 54"/>
                <a:gd name="T26" fmla="*/ 90 w 90"/>
                <a:gd name="T27" fmla="*/ 54 h 54"/>
                <a:gd name="T28" fmla="*/ 63 w 90"/>
                <a:gd name="T29" fmla="*/ 53 h 54"/>
                <a:gd name="T30" fmla="*/ 68 w 90"/>
                <a:gd name="T31" fmla="*/ 51 h 54"/>
                <a:gd name="T32" fmla="*/ 68 w 90"/>
                <a:gd name="T33" fmla="*/ 47 h 54"/>
                <a:gd name="T34" fmla="*/ 68 w 90"/>
                <a:gd name="T35" fmla="*/ 21 h 54"/>
                <a:gd name="T36" fmla="*/ 68 w 90"/>
                <a:gd name="T37" fmla="*/ 13 h 54"/>
                <a:gd name="T38" fmla="*/ 67 w 90"/>
                <a:gd name="T39" fmla="*/ 10 h 54"/>
                <a:gd name="T40" fmla="*/ 64 w 90"/>
                <a:gd name="T41" fmla="*/ 9 h 54"/>
                <a:gd name="T42" fmla="*/ 61 w 90"/>
                <a:gd name="T43" fmla="*/ 9 h 54"/>
                <a:gd name="T44" fmla="*/ 56 w 90"/>
                <a:gd name="T45" fmla="*/ 12 h 54"/>
                <a:gd name="T46" fmla="*/ 53 w 90"/>
                <a:gd name="T47" fmla="*/ 44 h 54"/>
                <a:gd name="T48" fmla="*/ 53 w 90"/>
                <a:gd name="T49" fmla="*/ 50 h 54"/>
                <a:gd name="T50" fmla="*/ 56 w 90"/>
                <a:gd name="T51" fmla="*/ 52 h 54"/>
                <a:gd name="T52" fmla="*/ 59 w 90"/>
                <a:gd name="T53" fmla="*/ 54 h 54"/>
                <a:gd name="T54" fmla="*/ 32 w 90"/>
                <a:gd name="T55" fmla="*/ 53 h 54"/>
                <a:gd name="T56" fmla="*/ 35 w 90"/>
                <a:gd name="T57" fmla="*/ 52 h 54"/>
                <a:gd name="T58" fmla="*/ 37 w 90"/>
                <a:gd name="T59" fmla="*/ 50 h 54"/>
                <a:gd name="T60" fmla="*/ 38 w 90"/>
                <a:gd name="T61" fmla="*/ 44 h 54"/>
                <a:gd name="T62" fmla="*/ 38 w 90"/>
                <a:gd name="T63" fmla="*/ 17 h 54"/>
                <a:gd name="T64" fmla="*/ 37 w 90"/>
                <a:gd name="T65" fmla="*/ 12 h 54"/>
                <a:gd name="T66" fmla="*/ 35 w 90"/>
                <a:gd name="T67" fmla="*/ 9 h 54"/>
                <a:gd name="T68" fmla="*/ 32 w 90"/>
                <a:gd name="T69" fmla="*/ 7 h 54"/>
                <a:gd name="T70" fmla="*/ 28 w 90"/>
                <a:gd name="T71" fmla="*/ 9 h 54"/>
                <a:gd name="T72" fmla="*/ 22 w 90"/>
                <a:gd name="T73" fmla="*/ 15 h 54"/>
                <a:gd name="T74" fmla="*/ 22 w 90"/>
                <a:gd name="T75" fmla="*/ 47 h 54"/>
                <a:gd name="T76" fmla="*/ 23 w 90"/>
                <a:gd name="T77" fmla="*/ 51 h 54"/>
                <a:gd name="T78" fmla="*/ 28 w 90"/>
                <a:gd name="T79" fmla="*/ 53 h 54"/>
                <a:gd name="T80" fmla="*/ 0 w 90"/>
                <a:gd name="T81" fmla="*/ 54 h 54"/>
                <a:gd name="T82" fmla="*/ 4 w 90"/>
                <a:gd name="T83" fmla="*/ 52 h 54"/>
                <a:gd name="T84" fmla="*/ 6 w 90"/>
                <a:gd name="T85" fmla="*/ 50 h 54"/>
                <a:gd name="T86" fmla="*/ 6 w 90"/>
                <a:gd name="T87" fmla="*/ 44 h 54"/>
                <a:gd name="T88" fmla="*/ 6 w 90"/>
                <a:gd name="T89" fmla="*/ 10 h 54"/>
                <a:gd name="T90" fmla="*/ 5 w 90"/>
                <a:gd name="T91" fmla="*/ 6 h 54"/>
                <a:gd name="T92" fmla="*/ 0 w 90"/>
                <a:gd name="T93" fmla="*/ 4 h 54"/>
                <a:gd name="T94" fmla="*/ 22 w 90"/>
                <a:gd name="T95" fmla="*/ 3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"/>
                <a:gd name="T145" fmla="*/ 0 h 54"/>
                <a:gd name="T146" fmla="*/ 90 w 90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" h="54">
                  <a:moveTo>
                    <a:pt x="22" y="3"/>
                  </a:moveTo>
                  <a:lnTo>
                    <a:pt x="22" y="9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4" y="1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7" y="3"/>
                  </a:lnTo>
                  <a:lnTo>
                    <a:pt x="50" y="6"/>
                  </a:lnTo>
                  <a:lnTo>
                    <a:pt x="52" y="10"/>
                  </a:lnTo>
                  <a:lnTo>
                    <a:pt x="57" y="6"/>
                  </a:lnTo>
                  <a:lnTo>
                    <a:pt x="61" y="3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75" y="1"/>
                  </a:lnTo>
                  <a:lnTo>
                    <a:pt x="79" y="3"/>
                  </a:lnTo>
                  <a:lnTo>
                    <a:pt x="81" y="6"/>
                  </a:lnTo>
                  <a:lnTo>
                    <a:pt x="82" y="10"/>
                  </a:lnTo>
                  <a:lnTo>
                    <a:pt x="84" y="12"/>
                  </a:lnTo>
                  <a:lnTo>
                    <a:pt x="84" y="17"/>
                  </a:lnTo>
                  <a:lnTo>
                    <a:pt x="84" y="22"/>
                  </a:lnTo>
                  <a:lnTo>
                    <a:pt x="84" y="44"/>
                  </a:lnTo>
                  <a:lnTo>
                    <a:pt x="85" y="47"/>
                  </a:lnTo>
                  <a:lnTo>
                    <a:pt x="85" y="50"/>
                  </a:lnTo>
                  <a:lnTo>
                    <a:pt x="85" y="51"/>
                  </a:lnTo>
                  <a:lnTo>
                    <a:pt x="87" y="52"/>
                  </a:lnTo>
                  <a:lnTo>
                    <a:pt x="90" y="53"/>
                  </a:lnTo>
                  <a:lnTo>
                    <a:pt x="90" y="54"/>
                  </a:lnTo>
                  <a:lnTo>
                    <a:pt x="63" y="54"/>
                  </a:lnTo>
                  <a:lnTo>
                    <a:pt x="63" y="53"/>
                  </a:lnTo>
                  <a:lnTo>
                    <a:pt x="65" y="52"/>
                  </a:lnTo>
                  <a:lnTo>
                    <a:pt x="68" y="51"/>
                  </a:lnTo>
                  <a:lnTo>
                    <a:pt x="68" y="48"/>
                  </a:lnTo>
                  <a:lnTo>
                    <a:pt x="68" y="47"/>
                  </a:lnTo>
                  <a:lnTo>
                    <a:pt x="68" y="44"/>
                  </a:lnTo>
                  <a:lnTo>
                    <a:pt x="68" y="21"/>
                  </a:lnTo>
                  <a:lnTo>
                    <a:pt x="68" y="17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7" y="10"/>
                  </a:lnTo>
                  <a:lnTo>
                    <a:pt x="65" y="9"/>
                  </a:lnTo>
                  <a:lnTo>
                    <a:pt x="64" y="9"/>
                  </a:lnTo>
                  <a:lnTo>
                    <a:pt x="63" y="7"/>
                  </a:lnTo>
                  <a:lnTo>
                    <a:pt x="61" y="9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3" y="15"/>
                  </a:lnTo>
                  <a:lnTo>
                    <a:pt x="53" y="44"/>
                  </a:lnTo>
                  <a:lnTo>
                    <a:pt x="53" y="47"/>
                  </a:lnTo>
                  <a:lnTo>
                    <a:pt x="53" y="50"/>
                  </a:lnTo>
                  <a:lnTo>
                    <a:pt x="55" y="51"/>
                  </a:lnTo>
                  <a:lnTo>
                    <a:pt x="56" y="52"/>
                  </a:lnTo>
                  <a:lnTo>
                    <a:pt x="59" y="53"/>
                  </a:lnTo>
                  <a:lnTo>
                    <a:pt x="59" y="54"/>
                  </a:lnTo>
                  <a:lnTo>
                    <a:pt x="32" y="54"/>
                  </a:lnTo>
                  <a:lnTo>
                    <a:pt x="32" y="53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37" y="51"/>
                  </a:lnTo>
                  <a:lnTo>
                    <a:pt x="37" y="50"/>
                  </a:lnTo>
                  <a:lnTo>
                    <a:pt x="38" y="47"/>
                  </a:lnTo>
                  <a:lnTo>
                    <a:pt x="38" y="44"/>
                  </a:lnTo>
                  <a:lnTo>
                    <a:pt x="38" y="21"/>
                  </a:lnTo>
                  <a:lnTo>
                    <a:pt x="38" y="17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2" y="7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6" y="11"/>
                  </a:lnTo>
                  <a:lnTo>
                    <a:pt x="22" y="15"/>
                  </a:lnTo>
                  <a:lnTo>
                    <a:pt x="22" y="44"/>
                  </a:lnTo>
                  <a:lnTo>
                    <a:pt x="22" y="47"/>
                  </a:lnTo>
                  <a:lnTo>
                    <a:pt x="23" y="50"/>
                  </a:lnTo>
                  <a:lnTo>
                    <a:pt x="23" y="51"/>
                  </a:lnTo>
                  <a:lnTo>
                    <a:pt x="26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4" y="52"/>
                  </a:lnTo>
                  <a:lnTo>
                    <a:pt x="5" y="51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16" name="Freeform 1092"/>
            <p:cNvSpPr>
              <a:spLocks noEditPoints="1"/>
            </p:cNvSpPr>
            <p:nvPr/>
          </p:nvSpPr>
          <p:spPr bwMode="auto">
            <a:xfrm>
              <a:off x="1245" y="2347"/>
              <a:ext cx="58" cy="80"/>
            </a:xfrm>
            <a:custGeom>
              <a:avLst/>
              <a:gdLst>
                <a:gd name="T0" fmla="*/ 23 w 58"/>
                <a:gd name="T1" fmla="*/ 69 h 80"/>
                <a:gd name="T2" fmla="*/ 23 w 58"/>
                <a:gd name="T3" fmla="*/ 75 h 80"/>
                <a:gd name="T4" fmla="*/ 26 w 58"/>
                <a:gd name="T5" fmla="*/ 77 h 80"/>
                <a:gd name="T6" fmla="*/ 31 w 58"/>
                <a:gd name="T7" fmla="*/ 77 h 80"/>
                <a:gd name="T8" fmla="*/ 0 w 58"/>
                <a:gd name="T9" fmla="*/ 80 h 80"/>
                <a:gd name="T10" fmla="*/ 4 w 58"/>
                <a:gd name="T11" fmla="*/ 77 h 80"/>
                <a:gd name="T12" fmla="*/ 6 w 58"/>
                <a:gd name="T13" fmla="*/ 74 h 80"/>
                <a:gd name="T14" fmla="*/ 8 w 58"/>
                <a:gd name="T15" fmla="*/ 69 h 80"/>
                <a:gd name="T16" fmla="*/ 8 w 58"/>
                <a:gd name="T17" fmla="*/ 10 h 80"/>
                <a:gd name="T18" fmla="*/ 6 w 58"/>
                <a:gd name="T19" fmla="*/ 6 h 80"/>
                <a:gd name="T20" fmla="*/ 0 w 58"/>
                <a:gd name="T21" fmla="*/ 4 h 80"/>
                <a:gd name="T22" fmla="*/ 23 w 58"/>
                <a:gd name="T23" fmla="*/ 3 h 80"/>
                <a:gd name="T24" fmla="*/ 26 w 58"/>
                <a:gd name="T25" fmla="*/ 6 h 80"/>
                <a:gd name="T26" fmla="*/ 33 w 58"/>
                <a:gd name="T27" fmla="*/ 1 h 80"/>
                <a:gd name="T28" fmla="*/ 44 w 58"/>
                <a:gd name="T29" fmla="*/ 1 h 80"/>
                <a:gd name="T30" fmla="*/ 51 w 58"/>
                <a:gd name="T31" fmla="*/ 7 h 80"/>
                <a:gd name="T32" fmla="*/ 56 w 58"/>
                <a:gd name="T33" fmla="*/ 15 h 80"/>
                <a:gd name="T34" fmla="*/ 58 w 58"/>
                <a:gd name="T35" fmla="*/ 28 h 80"/>
                <a:gd name="T36" fmla="*/ 56 w 58"/>
                <a:gd name="T37" fmla="*/ 42 h 80"/>
                <a:gd name="T38" fmla="*/ 51 w 58"/>
                <a:gd name="T39" fmla="*/ 51 h 80"/>
                <a:gd name="T40" fmla="*/ 43 w 58"/>
                <a:gd name="T41" fmla="*/ 56 h 80"/>
                <a:gd name="T42" fmla="*/ 33 w 58"/>
                <a:gd name="T43" fmla="*/ 56 h 80"/>
                <a:gd name="T44" fmla="*/ 26 w 58"/>
                <a:gd name="T45" fmla="*/ 52 h 80"/>
                <a:gd name="T46" fmla="*/ 23 w 58"/>
                <a:gd name="T47" fmla="*/ 44 h 80"/>
                <a:gd name="T48" fmla="*/ 29 w 58"/>
                <a:gd name="T49" fmla="*/ 50 h 80"/>
                <a:gd name="T50" fmla="*/ 37 w 58"/>
                <a:gd name="T51" fmla="*/ 50 h 80"/>
                <a:gd name="T52" fmla="*/ 40 w 58"/>
                <a:gd name="T53" fmla="*/ 45 h 80"/>
                <a:gd name="T54" fmla="*/ 41 w 58"/>
                <a:gd name="T55" fmla="*/ 35 h 80"/>
                <a:gd name="T56" fmla="*/ 41 w 58"/>
                <a:gd name="T57" fmla="*/ 23 h 80"/>
                <a:gd name="T58" fmla="*/ 40 w 58"/>
                <a:gd name="T59" fmla="*/ 13 h 80"/>
                <a:gd name="T60" fmla="*/ 35 w 58"/>
                <a:gd name="T61" fmla="*/ 9 h 80"/>
                <a:gd name="T62" fmla="*/ 29 w 58"/>
                <a:gd name="T63" fmla="*/ 9 h 80"/>
                <a:gd name="T64" fmla="*/ 23 w 58"/>
                <a:gd name="T65" fmla="*/ 16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"/>
                <a:gd name="T100" fmla="*/ 0 h 80"/>
                <a:gd name="T101" fmla="*/ 58 w 58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" h="80">
                  <a:moveTo>
                    <a:pt x="23" y="50"/>
                  </a:moveTo>
                  <a:lnTo>
                    <a:pt x="23" y="69"/>
                  </a:lnTo>
                  <a:lnTo>
                    <a:pt x="23" y="73"/>
                  </a:lnTo>
                  <a:lnTo>
                    <a:pt x="23" y="75"/>
                  </a:lnTo>
                  <a:lnTo>
                    <a:pt x="25" y="76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3" y="3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8" y="4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49" y="4"/>
                  </a:lnTo>
                  <a:lnTo>
                    <a:pt x="51" y="7"/>
                  </a:lnTo>
                  <a:lnTo>
                    <a:pt x="54" y="10"/>
                  </a:lnTo>
                  <a:lnTo>
                    <a:pt x="56" y="15"/>
                  </a:lnTo>
                  <a:lnTo>
                    <a:pt x="57" y="21"/>
                  </a:lnTo>
                  <a:lnTo>
                    <a:pt x="58" y="28"/>
                  </a:lnTo>
                  <a:lnTo>
                    <a:pt x="57" y="36"/>
                  </a:lnTo>
                  <a:lnTo>
                    <a:pt x="56" y="42"/>
                  </a:lnTo>
                  <a:lnTo>
                    <a:pt x="54" y="47"/>
                  </a:lnTo>
                  <a:lnTo>
                    <a:pt x="51" y="51"/>
                  </a:lnTo>
                  <a:lnTo>
                    <a:pt x="48" y="53"/>
                  </a:lnTo>
                  <a:lnTo>
                    <a:pt x="43" y="56"/>
                  </a:lnTo>
                  <a:lnTo>
                    <a:pt x="37" y="57"/>
                  </a:lnTo>
                  <a:lnTo>
                    <a:pt x="33" y="56"/>
                  </a:lnTo>
                  <a:lnTo>
                    <a:pt x="29" y="54"/>
                  </a:lnTo>
                  <a:lnTo>
                    <a:pt x="26" y="52"/>
                  </a:lnTo>
                  <a:lnTo>
                    <a:pt x="23" y="50"/>
                  </a:lnTo>
                  <a:close/>
                  <a:moveTo>
                    <a:pt x="23" y="44"/>
                  </a:moveTo>
                  <a:lnTo>
                    <a:pt x="27" y="47"/>
                  </a:lnTo>
                  <a:lnTo>
                    <a:pt x="29" y="50"/>
                  </a:lnTo>
                  <a:lnTo>
                    <a:pt x="33" y="51"/>
                  </a:lnTo>
                  <a:lnTo>
                    <a:pt x="37" y="50"/>
                  </a:lnTo>
                  <a:lnTo>
                    <a:pt x="39" y="47"/>
                  </a:lnTo>
                  <a:lnTo>
                    <a:pt x="40" y="45"/>
                  </a:lnTo>
                  <a:lnTo>
                    <a:pt x="40" y="41"/>
                  </a:lnTo>
                  <a:lnTo>
                    <a:pt x="41" y="35"/>
                  </a:lnTo>
                  <a:lnTo>
                    <a:pt x="41" y="29"/>
                  </a:lnTo>
                  <a:lnTo>
                    <a:pt x="41" y="23"/>
                  </a:lnTo>
                  <a:lnTo>
                    <a:pt x="40" y="18"/>
                  </a:lnTo>
                  <a:lnTo>
                    <a:pt x="40" y="13"/>
                  </a:lnTo>
                  <a:lnTo>
                    <a:pt x="38" y="11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29" y="9"/>
                  </a:lnTo>
                  <a:lnTo>
                    <a:pt x="26" y="11"/>
                  </a:lnTo>
                  <a:lnTo>
                    <a:pt x="23" y="16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17" name="Freeform 1093"/>
            <p:cNvSpPr>
              <a:spLocks/>
            </p:cNvSpPr>
            <p:nvPr/>
          </p:nvSpPr>
          <p:spPr bwMode="auto">
            <a:xfrm>
              <a:off x="1311" y="2325"/>
              <a:ext cx="29" cy="76"/>
            </a:xfrm>
            <a:custGeom>
              <a:avLst/>
              <a:gdLst>
                <a:gd name="T0" fmla="*/ 21 w 29"/>
                <a:gd name="T1" fmla="*/ 0 h 76"/>
                <a:gd name="T2" fmla="*/ 21 w 29"/>
                <a:gd name="T3" fmla="*/ 66 h 76"/>
                <a:gd name="T4" fmla="*/ 21 w 29"/>
                <a:gd name="T5" fmla="*/ 69 h 76"/>
                <a:gd name="T6" fmla="*/ 23 w 29"/>
                <a:gd name="T7" fmla="*/ 72 h 76"/>
                <a:gd name="T8" fmla="*/ 23 w 29"/>
                <a:gd name="T9" fmla="*/ 73 h 76"/>
                <a:gd name="T10" fmla="*/ 25 w 29"/>
                <a:gd name="T11" fmla="*/ 74 h 76"/>
                <a:gd name="T12" fmla="*/ 29 w 29"/>
                <a:gd name="T13" fmla="*/ 75 h 76"/>
                <a:gd name="T14" fmla="*/ 29 w 29"/>
                <a:gd name="T15" fmla="*/ 76 h 76"/>
                <a:gd name="T16" fmla="*/ 0 w 29"/>
                <a:gd name="T17" fmla="*/ 76 h 76"/>
                <a:gd name="T18" fmla="*/ 0 w 29"/>
                <a:gd name="T19" fmla="*/ 75 h 76"/>
                <a:gd name="T20" fmla="*/ 2 w 29"/>
                <a:gd name="T21" fmla="*/ 74 h 76"/>
                <a:gd name="T22" fmla="*/ 4 w 29"/>
                <a:gd name="T23" fmla="*/ 73 h 76"/>
                <a:gd name="T24" fmla="*/ 6 w 29"/>
                <a:gd name="T25" fmla="*/ 72 h 76"/>
                <a:gd name="T26" fmla="*/ 6 w 29"/>
                <a:gd name="T27" fmla="*/ 69 h 76"/>
                <a:gd name="T28" fmla="*/ 6 w 29"/>
                <a:gd name="T29" fmla="*/ 66 h 76"/>
                <a:gd name="T30" fmla="*/ 6 w 29"/>
                <a:gd name="T31" fmla="*/ 11 h 76"/>
                <a:gd name="T32" fmla="*/ 6 w 29"/>
                <a:gd name="T33" fmla="*/ 8 h 76"/>
                <a:gd name="T34" fmla="*/ 6 w 29"/>
                <a:gd name="T35" fmla="*/ 5 h 76"/>
                <a:gd name="T36" fmla="*/ 4 w 29"/>
                <a:gd name="T37" fmla="*/ 4 h 76"/>
                <a:gd name="T38" fmla="*/ 3 w 29"/>
                <a:gd name="T39" fmla="*/ 3 h 76"/>
                <a:gd name="T40" fmla="*/ 0 w 29"/>
                <a:gd name="T41" fmla="*/ 3 h 76"/>
                <a:gd name="T42" fmla="*/ 0 w 29"/>
                <a:gd name="T43" fmla="*/ 0 h 76"/>
                <a:gd name="T44" fmla="*/ 21 w 29"/>
                <a:gd name="T45" fmla="*/ 0 h 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76"/>
                <a:gd name="T71" fmla="*/ 29 w 29"/>
                <a:gd name="T72" fmla="*/ 76 h 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76">
                  <a:moveTo>
                    <a:pt x="21" y="0"/>
                  </a:moveTo>
                  <a:lnTo>
                    <a:pt x="21" y="66"/>
                  </a:lnTo>
                  <a:lnTo>
                    <a:pt x="21" y="69"/>
                  </a:lnTo>
                  <a:lnTo>
                    <a:pt x="23" y="72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9" y="75"/>
                  </a:lnTo>
                  <a:lnTo>
                    <a:pt x="29" y="76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6" y="72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6" y="11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18" name="Freeform 1094"/>
            <p:cNvSpPr>
              <a:spLocks noEditPoints="1"/>
            </p:cNvSpPr>
            <p:nvPr/>
          </p:nvSpPr>
          <p:spPr bwMode="auto">
            <a:xfrm>
              <a:off x="1346" y="2347"/>
              <a:ext cx="50" cy="56"/>
            </a:xfrm>
            <a:custGeom>
              <a:avLst/>
              <a:gdLst>
                <a:gd name="T0" fmla="*/ 21 w 50"/>
                <a:gd name="T1" fmla="*/ 52 h 56"/>
                <a:gd name="T2" fmla="*/ 10 w 50"/>
                <a:gd name="T3" fmla="*/ 56 h 56"/>
                <a:gd name="T4" fmla="*/ 2 w 50"/>
                <a:gd name="T5" fmla="*/ 53 h 56"/>
                <a:gd name="T6" fmla="*/ 0 w 50"/>
                <a:gd name="T7" fmla="*/ 45 h 56"/>
                <a:gd name="T8" fmla="*/ 2 w 50"/>
                <a:gd name="T9" fmla="*/ 38 h 56"/>
                <a:gd name="T10" fmla="*/ 13 w 50"/>
                <a:gd name="T11" fmla="*/ 29 h 56"/>
                <a:gd name="T12" fmla="*/ 27 w 50"/>
                <a:gd name="T13" fmla="*/ 16 h 56"/>
                <a:gd name="T14" fmla="*/ 27 w 50"/>
                <a:gd name="T15" fmla="*/ 10 h 56"/>
                <a:gd name="T16" fmla="*/ 26 w 50"/>
                <a:gd name="T17" fmla="*/ 7 h 56"/>
                <a:gd name="T18" fmla="*/ 23 w 50"/>
                <a:gd name="T19" fmla="*/ 5 h 56"/>
                <a:gd name="T20" fmla="*/ 17 w 50"/>
                <a:gd name="T21" fmla="*/ 5 h 56"/>
                <a:gd name="T22" fmla="*/ 13 w 50"/>
                <a:gd name="T23" fmla="*/ 7 h 56"/>
                <a:gd name="T24" fmla="*/ 13 w 50"/>
                <a:gd name="T25" fmla="*/ 10 h 56"/>
                <a:gd name="T26" fmla="*/ 15 w 50"/>
                <a:gd name="T27" fmla="*/ 15 h 56"/>
                <a:gd name="T28" fmla="*/ 15 w 50"/>
                <a:gd name="T29" fmla="*/ 19 h 56"/>
                <a:gd name="T30" fmla="*/ 12 w 50"/>
                <a:gd name="T31" fmla="*/ 23 h 56"/>
                <a:gd name="T32" fmla="*/ 6 w 50"/>
                <a:gd name="T33" fmla="*/ 23 h 56"/>
                <a:gd name="T34" fmla="*/ 1 w 50"/>
                <a:gd name="T35" fmla="*/ 18 h 56"/>
                <a:gd name="T36" fmla="*/ 1 w 50"/>
                <a:gd name="T37" fmla="*/ 12 h 56"/>
                <a:gd name="T38" fmla="*/ 8 w 50"/>
                <a:gd name="T39" fmla="*/ 5 h 56"/>
                <a:gd name="T40" fmla="*/ 19 w 50"/>
                <a:gd name="T41" fmla="*/ 1 h 56"/>
                <a:gd name="T42" fmla="*/ 30 w 50"/>
                <a:gd name="T43" fmla="*/ 1 h 56"/>
                <a:gd name="T44" fmla="*/ 37 w 50"/>
                <a:gd name="T45" fmla="*/ 4 h 56"/>
                <a:gd name="T46" fmla="*/ 42 w 50"/>
                <a:gd name="T47" fmla="*/ 11 h 56"/>
                <a:gd name="T48" fmla="*/ 43 w 50"/>
                <a:gd name="T49" fmla="*/ 17 h 56"/>
                <a:gd name="T50" fmla="*/ 43 w 50"/>
                <a:gd name="T51" fmla="*/ 42 h 56"/>
                <a:gd name="T52" fmla="*/ 43 w 50"/>
                <a:gd name="T53" fmla="*/ 47 h 56"/>
                <a:gd name="T54" fmla="*/ 44 w 50"/>
                <a:gd name="T55" fmla="*/ 48 h 56"/>
                <a:gd name="T56" fmla="*/ 45 w 50"/>
                <a:gd name="T57" fmla="*/ 48 h 56"/>
                <a:gd name="T58" fmla="*/ 48 w 50"/>
                <a:gd name="T59" fmla="*/ 46 h 56"/>
                <a:gd name="T60" fmla="*/ 47 w 50"/>
                <a:gd name="T61" fmla="*/ 51 h 56"/>
                <a:gd name="T62" fmla="*/ 41 w 50"/>
                <a:gd name="T63" fmla="*/ 56 h 56"/>
                <a:gd name="T64" fmla="*/ 33 w 50"/>
                <a:gd name="T65" fmla="*/ 56 h 56"/>
                <a:gd name="T66" fmla="*/ 29 w 50"/>
                <a:gd name="T67" fmla="*/ 51 h 56"/>
                <a:gd name="T68" fmla="*/ 27 w 50"/>
                <a:gd name="T69" fmla="*/ 44 h 56"/>
                <a:gd name="T70" fmla="*/ 21 w 50"/>
                <a:gd name="T71" fmla="*/ 29 h 56"/>
                <a:gd name="T72" fmla="*/ 15 w 50"/>
                <a:gd name="T73" fmla="*/ 38 h 56"/>
                <a:gd name="T74" fmla="*/ 15 w 50"/>
                <a:gd name="T75" fmla="*/ 42 h 56"/>
                <a:gd name="T76" fmla="*/ 19 w 50"/>
                <a:gd name="T77" fmla="*/ 46 h 56"/>
                <a:gd name="T78" fmla="*/ 24 w 50"/>
                <a:gd name="T79" fmla="*/ 45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"/>
                <a:gd name="T121" fmla="*/ 0 h 56"/>
                <a:gd name="T122" fmla="*/ 50 w 50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" h="56">
                  <a:moveTo>
                    <a:pt x="27" y="47"/>
                  </a:moveTo>
                  <a:lnTo>
                    <a:pt x="21" y="52"/>
                  </a:lnTo>
                  <a:lnTo>
                    <a:pt x="15" y="54"/>
                  </a:lnTo>
                  <a:lnTo>
                    <a:pt x="10" y="56"/>
                  </a:lnTo>
                  <a:lnTo>
                    <a:pt x="6" y="54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2" y="38"/>
                  </a:lnTo>
                  <a:lnTo>
                    <a:pt x="4" y="34"/>
                  </a:lnTo>
                  <a:lnTo>
                    <a:pt x="13" y="29"/>
                  </a:lnTo>
                  <a:lnTo>
                    <a:pt x="27" y="22"/>
                  </a:lnTo>
                  <a:lnTo>
                    <a:pt x="27" y="16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5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4" y="21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37" y="4"/>
                  </a:lnTo>
                  <a:lnTo>
                    <a:pt x="41" y="7"/>
                  </a:lnTo>
                  <a:lnTo>
                    <a:pt x="42" y="11"/>
                  </a:lnTo>
                  <a:lnTo>
                    <a:pt x="43" y="13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3" y="42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4" y="48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6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4" y="53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3" y="56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7" y="47"/>
                  </a:lnTo>
                  <a:close/>
                  <a:moveTo>
                    <a:pt x="27" y="44"/>
                  </a:moveTo>
                  <a:lnTo>
                    <a:pt x="27" y="25"/>
                  </a:lnTo>
                  <a:lnTo>
                    <a:pt x="21" y="29"/>
                  </a:lnTo>
                  <a:lnTo>
                    <a:pt x="17" y="34"/>
                  </a:lnTo>
                  <a:lnTo>
                    <a:pt x="15" y="38"/>
                  </a:lnTo>
                  <a:lnTo>
                    <a:pt x="15" y="40"/>
                  </a:lnTo>
                  <a:lnTo>
                    <a:pt x="15" y="42"/>
                  </a:lnTo>
                  <a:lnTo>
                    <a:pt x="17" y="45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4" y="45"/>
                  </a:lnTo>
                  <a:lnTo>
                    <a:pt x="27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19" name="Freeform 1095"/>
            <p:cNvSpPr>
              <a:spLocks/>
            </p:cNvSpPr>
            <p:nvPr/>
          </p:nvSpPr>
          <p:spPr bwMode="auto">
            <a:xfrm>
              <a:off x="1402" y="2347"/>
              <a:ext cx="57" cy="54"/>
            </a:xfrm>
            <a:custGeom>
              <a:avLst/>
              <a:gdLst>
                <a:gd name="T0" fmla="*/ 21 w 57"/>
                <a:gd name="T1" fmla="*/ 3 h 54"/>
                <a:gd name="T2" fmla="*/ 21 w 57"/>
                <a:gd name="T3" fmla="*/ 9 h 54"/>
                <a:gd name="T4" fmla="*/ 26 w 57"/>
                <a:gd name="T5" fmla="*/ 5 h 54"/>
                <a:gd name="T6" fmla="*/ 29 w 57"/>
                <a:gd name="T7" fmla="*/ 3 h 54"/>
                <a:gd name="T8" fmla="*/ 33 w 57"/>
                <a:gd name="T9" fmla="*/ 1 h 54"/>
                <a:gd name="T10" fmla="*/ 38 w 57"/>
                <a:gd name="T11" fmla="*/ 0 h 54"/>
                <a:gd name="T12" fmla="*/ 41 w 57"/>
                <a:gd name="T13" fmla="*/ 1 h 54"/>
                <a:gd name="T14" fmla="*/ 46 w 57"/>
                <a:gd name="T15" fmla="*/ 4 h 54"/>
                <a:gd name="T16" fmla="*/ 49 w 57"/>
                <a:gd name="T17" fmla="*/ 6 h 54"/>
                <a:gd name="T18" fmla="*/ 50 w 57"/>
                <a:gd name="T19" fmla="*/ 11 h 54"/>
                <a:gd name="T20" fmla="*/ 51 w 57"/>
                <a:gd name="T21" fmla="*/ 13 h 54"/>
                <a:gd name="T22" fmla="*/ 51 w 57"/>
                <a:gd name="T23" fmla="*/ 17 h 54"/>
                <a:gd name="T24" fmla="*/ 51 w 57"/>
                <a:gd name="T25" fmla="*/ 23 h 54"/>
                <a:gd name="T26" fmla="*/ 51 w 57"/>
                <a:gd name="T27" fmla="*/ 44 h 54"/>
                <a:gd name="T28" fmla="*/ 51 w 57"/>
                <a:gd name="T29" fmla="*/ 47 h 54"/>
                <a:gd name="T30" fmla="*/ 52 w 57"/>
                <a:gd name="T31" fmla="*/ 50 h 54"/>
                <a:gd name="T32" fmla="*/ 52 w 57"/>
                <a:gd name="T33" fmla="*/ 51 h 54"/>
                <a:gd name="T34" fmla="*/ 53 w 57"/>
                <a:gd name="T35" fmla="*/ 52 h 54"/>
                <a:gd name="T36" fmla="*/ 57 w 57"/>
                <a:gd name="T37" fmla="*/ 53 h 54"/>
                <a:gd name="T38" fmla="*/ 57 w 57"/>
                <a:gd name="T39" fmla="*/ 54 h 54"/>
                <a:gd name="T40" fmla="*/ 31 w 57"/>
                <a:gd name="T41" fmla="*/ 54 h 54"/>
                <a:gd name="T42" fmla="*/ 31 w 57"/>
                <a:gd name="T43" fmla="*/ 53 h 54"/>
                <a:gd name="T44" fmla="*/ 33 w 57"/>
                <a:gd name="T45" fmla="*/ 52 h 54"/>
                <a:gd name="T46" fmla="*/ 34 w 57"/>
                <a:gd name="T47" fmla="*/ 51 h 54"/>
                <a:gd name="T48" fmla="*/ 35 w 57"/>
                <a:gd name="T49" fmla="*/ 48 h 54"/>
                <a:gd name="T50" fmla="*/ 35 w 57"/>
                <a:gd name="T51" fmla="*/ 47 h 54"/>
                <a:gd name="T52" fmla="*/ 35 w 57"/>
                <a:gd name="T53" fmla="*/ 44 h 54"/>
                <a:gd name="T54" fmla="*/ 35 w 57"/>
                <a:gd name="T55" fmla="*/ 19 h 54"/>
                <a:gd name="T56" fmla="*/ 35 w 57"/>
                <a:gd name="T57" fmla="*/ 16 h 54"/>
                <a:gd name="T58" fmla="*/ 35 w 57"/>
                <a:gd name="T59" fmla="*/ 13 h 54"/>
                <a:gd name="T60" fmla="*/ 35 w 57"/>
                <a:gd name="T61" fmla="*/ 12 h 54"/>
                <a:gd name="T62" fmla="*/ 34 w 57"/>
                <a:gd name="T63" fmla="*/ 10 h 54"/>
                <a:gd name="T64" fmla="*/ 33 w 57"/>
                <a:gd name="T65" fmla="*/ 9 h 54"/>
                <a:gd name="T66" fmla="*/ 32 w 57"/>
                <a:gd name="T67" fmla="*/ 9 h 54"/>
                <a:gd name="T68" fmla="*/ 31 w 57"/>
                <a:gd name="T69" fmla="*/ 9 h 54"/>
                <a:gd name="T70" fmla="*/ 27 w 57"/>
                <a:gd name="T71" fmla="*/ 9 h 54"/>
                <a:gd name="T72" fmla="*/ 24 w 57"/>
                <a:gd name="T73" fmla="*/ 11 h 54"/>
                <a:gd name="T74" fmla="*/ 21 w 57"/>
                <a:gd name="T75" fmla="*/ 15 h 54"/>
                <a:gd name="T76" fmla="*/ 21 w 57"/>
                <a:gd name="T77" fmla="*/ 44 h 54"/>
                <a:gd name="T78" fmla="*/ 22 w 57"/>
                <a:gd name="T79" fmla="*/ 47 h 54"/>
                <a:gd name="T80" fmla="*/ 22 w 57"/>
                <a:gd name="T81" fmla="*/ 50 h 54"/>
                <a:gd name="T82" fmla="*/ 22 w 57"/>
                <a:gd name="T83" fmla="*/ 51 h 54"/>
                <a:gd name="T84" fmla="*/ 24 w 57"/>
                <a:gd name="T85" fmla="*/ 52 h 54"/>
                <a:gd name="T86" fmla="*/ 27 w 57"/>
                <a:gd name="T87" fmla="*/ 53 h 54"/>
                <a:gd name="T88" fmla="*/ 27 w 57"/>
                <a:gd name="T89" fmla="*/ 54 h 54"/>
                <a:gd name="T90" fmla="*/ 0 w 57"/>
                <a:gd name="T91" fmla="*/ 54 h 54"/>
                <a:gd name="T92" fmla="*/ 0 w 57"/>
                <a:gd name="T93" fmla="*/ 53 h 54"/>
                <a:gd name="T94" fmla="*/ 3 w 57"/>
                <a:gd name="T95" fmla="*/ 52 h 54"/>
                <a:gd name="T96" fmla="*/ 5 w 57"/>
                <a:gd name="T97" fmla="*/ 51 h 54"/>
                <a:gd name="T98" fmla="*/ 5 w 57"/>
                <a:gd name="T99" fmla="*/ 50 h 54"/>
                <a:gd name="T100" fmla="*/ 5 w 57"/>
                <a:gd name="T101" fmla="*/ 47 h 54"/>
                <a:gd name="T102" fmla="*/ 5 w 57"/>
                <a:gd name="T103" fmla="*/ 44 h 54"/>
                <a:gd name="T104" fmla="*/ 5 w 57"/>
                <a:gd name="T105" fmla="*/ 13 h 54"/>
                <a:gd name="T106" fmla="*/ 5 w 57"/>
                <a:gd name="T107" fmla="*/ 10 h 54"/>
                <a:gd name="T108" fmla="*/ 5 w 57"/>
                <a:gd name="T109" fmla="*/ 7 h 54"/>
                <a:gd name="T110" fmla="*/ 4 w 57"/>
                <a:gd name="T111" fmla="*/ 6 h 54"/>
                <a:gd name="T112" fmla="*/ 3 w 57"/>
                <a:gd name="T113" fmla="*/ 5 h 54"/>
                <a:gd name="T114" fmla="*/ 0 w 57"/>
                <a:gd name="T115" fmla="*/ 4 h 54"/>
                <a:gd name="T116" fmla="*/ 0 w 57"/>
                <a:gd name="T117" fmla="*/ 3 h 54"/>
                <a:gd name="T118" fmla="*/ 21 w 57"/>
                <a:gd name="T119" fmla="*/ 3 h 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"/>
                <a:gd name="T181" fmla="*/ 0 h 54"/>
                <a:gd name="T182" fmla="*/ 57 w 57"/>
                <a:gd name="T183" fmla="*/ 54 h 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" h="54">
                  <a:moveTo>
                    <a:pt x="21" y="3"/>
                  </a:moveTo>
                  <a:lnTo>
                    <a:pt x="21" y="9"/>
                  </a:lnTo>
                  <a:lnTo>
                    <a:pt x="26" y="5"/>
                  </a:lnTo>
                  <a:lnTo>
                    <a:pt x="29" y="3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6" y="4"/>
                  </a:lnTo>
                  <a:lnTo>
                    <a:pt x="49" y="6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7"/>
                  </a:lnTo>
                  <a:lnTo>
                    <a:pt x="51" y="23"/>
                  </a:lnTo>
                  <a:lnTo>
                    <a:pt x="51" y="44"/>
                  </a:lnTo>
                  <a:lnTo>
                    <a:pt x="51" y="47"/>
                  </a:lnTo>
                  <a:lnTo>
                    <a:pt x="52" y="50"/>
                  </a:lnTo>
                  <a:lnTo>
                    <a:pt x="52" y="51"/>
                  </a:lnTo>
                  <a:lnTo>
                    <a:pt x="53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5" y="44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4" y="10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4" y="11"/>
                  </a:lnTo>
                  <a:lnTo>
                    <a:pt x="21" y="15"/>
                  </a:lnTo>
                  <a:lnTo>
                    <a:pt x="21" y="44"/>
                  </a:lnTo>
                  <a:lnTo>
                    <a:pt x="22" y="47"/>
                  </a:lnTo>
                  <a:lnTo>
                    <a:pt x="22" y="50"/>
                  </a:lnTo>
                  <a:lnTo>
                    <a:pt x="22" y="51"/>
                  </a:lnTo>
                  <a:lnTo>
                    <a:pt x="24" y="52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3" y="52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5" y="44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0" name="Freeform 1096"/>
            <p:cNvSpPr>
              <a:spLocks/>
            </p:cNvSpPr>
            <p:nvPr/>
          </p:nvSpPr>
          <p:spPr bwMode="auto">
            <a:xfrm>
              <a:off x="1464" y="2330"/>
              <a:ext cx="36" cy="73"/>
            </a:xfrm>
            <a:custGeom>
              <a:avLst/>
              <a:gdLst>
                <a:gd name="T0" fmla="*/ 23 w 36"/>
                <a:gd name="T1" fmla="*/ 0 h 73"/>
                <a:gd name="T2" fmla="*/ 23 w 36"/>
                <a:gd name="T3" fmla="*/ 20 h 73"/>
                <a:gd name="T4" fmla="*/ 36 w 36"/>
                <a:gd name="T5" fmla="*/ 20 h 73"/>
                <a:gd name="T6" fmla="*/ 36 w 36"/>
                <a:gd name="T7" fmla="*/ 24 h 73"/>
                <a:gd name="T8" fmla="*/ 23 w 36"/>
                <a:gd name="T9" fmla="*/ 24 h 73"/>
                <a:gd name="T10" fmla="*/ 23 w 36"/>
                <a:gd name="T11" fmla="*/ 57 h 73"/>
                <a:gd name="T12" fmla="*/ 23 w 36"/>
                <a:gd name="T13" fmla="*/ 61 h 73"/>
                <a:gd name="T14" fmla="*/ 24 w 36"/>
                <a:gd name="T15" fmla="*/ 63 h 73"/>
                <a:gd name="T16" fmla="*/ 24 w 36"/>
                <a:gd name="T17" fmla="*/ 64 h 73"/>
                <a:gd name="T18" fmla="*/ 25 w 36"/>
                <a:gd name="T19" fmla="*/ 65 h 73"/>
                <a:gd name="T20" fmla="*/ 26 w 36"/>
                <a:gd name="T21" fmla="*/ 65 h 73"/>
                <a:gd name="T22" fmla="*/ 26 w 36"/>
                <a:gd name="T23" fmla="*/ 67 h 73"/>
                <a:gd name="T24" fmla="*/ 29 w 36"/>
                <a:gd name="T25" fmla="*/ 65 h 73"/>
                <a:gd name="T26" fmla="*/ 31 w 36"/>
                <a:gd name="T27" fmla="*/ 64 h 73"/>
                <a:gd name="T28" fmla="*/ 34 w 36"/>
                <a:gd name="T29" fmla="*/ 61 h 73"/>
                <a:gd name="T30" fmla="*/ 36 w 36"/>
                <a:gd name="T31" fmla="*/ 62 h 73"/>
                <a:gd name="T32" fmla="*/ 32 w 36"/>
                <a:gd name="T33" fmla="*/ 67 h 73"/>
                <a:gd name="T34" fmla="*/ 30 w 36"/>
                <a:gd name="T35" fmla="*/ 70 h 73"/>
                <a:gd name="T36" fmla="*/ 25 w 36"/>
                <a:gd name="T37" fmla="*/ 71 h 73"/>
                <a:gd name="T38" fmla="*/ 20 w 36"/>
                <a:gd name="T39" fmla="*/ 73 h 73"/>
                <a:gd name="T40" fmla="*/ 16 w 36"/>
                <a:gd name="T41" fmla="*/ 71 h 73"/>
                <a:gd name="T42" fmla="*/ 12 w 36"/>
                <a:gd name="T43" fmla="*/ 70 h 73"/>
                <a:gd name="T44" fmla="*/ 10 w 36"/>
                <a:gd name="T45" fmla="*/ 67 h 73"/>
                <a:gd name="T46" fmla="*/ 8 w 36"/>
                <a:gd name="T47" fmla="*/ 64 h 73"/>
                <a:gd name="T48" fmla="*/ 7 w 36"/>
                <a:gd name="T49" fmla="*/ 62 h 73"/>
                <a:gd name="T50" fmla="*/ 7 w 36"/>
                <a:gd name="T51" fmla="*/ 58 h 73"/>
                <a:gd name="T52" fmla="*/ 7 w 36"/>
                <a:gd name="T53" fmla="*/ 53 h 73"/>
                <a:gd name="T54" fmla="*/ 7 w 36"/>
                <a:gd name="T55" fmla="*/ 24 h 73"/>
                <a:gd name="T56" fmla="*/ 0 w 36"/>
                <a:gd name="T57" fmla="*/ 24 h 73"/>
                <a:gd name="T58" fmla="*/ 0 w 36"/>
                <a:gd name="T59" fmla="*/ 23 h 73"/>
                <a:gd name="T60" fmla="*/ 7 w 36"/>
                <a:gd name="T61" fmla="*/ 17 h 73"/>
                <a:gd name="T62" fmla="*/ 12 w 36"/>
                <a:gd name="T63" fmla="*/ 12 h 73"/>
                <a:gd name="T64" fmla="*/ 17 w 36"/>
                <a:gd name="T65" fmla="*/ 6 h 73"/>
                <a:gd name="T66" fmla="*/ 22 w 36"/>
                <a:gd name="T67" fmla="*/ 0 h 73"/>
                <a:gd name="T68" fmla="*/ 23 w 36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73"/>
                <a:gd name="T107" fmla="*/ 36 w 36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73">
                  <a:moveTo>
                    <a:pt x="23" y="0"/>
                  </a:moveTo>
                  <a:lnTo>
                    <a:pt x="23" y="20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23" y="24"/>
                  </a:lnTo>
                  <a:lnTo>
                    <a:pt x="23" y="57"/>
                  </a:lnTo>
                  <a:lnTo>
                    <a:pt x="23" y="61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6" y="67"/>
                  </a:lnTo>
                  <a:lnTo>
                    <a:pt x="29" y="65"/>
                  </a:lnTo>
                  <a:lnTo>
                    <a:pt x="31" y="64"/>
                  </a:lnTo>
                  <a:lnTo>
                    <a:pt x="34" y="61"/>
                  </a:lnTo>
                  <a:lnTo>
                    <a:pt x="36" y="62"/>
                  </a:lnTo>
                  <a:lnTo>
                    <a:pt x="32" y="67"/>
                  </a:lnTo>
                  <a:lnTo>
                    <a:pt x="30" y="70"/>
                  </a:lnTo>
                  <a:lnTo>
                    <a:pt x="25" y="71"/>
                  </a:lnTo>
                  <a:lnTo>
                    <a:pt x="20" y="73"/>
                  </a:lnTo>
                  <a:lnTo>
                    <a:pt x="16" y="71"/>
                  </a:lnTo>
                  <a:lnTo>
                    <a:pt x="12" y="70"/>
                  </a:lnTo>
                  <a:lnTo>
                    <a:pt x="10" y="67"/>
                  </a:lnTo>
                  <a:lnTo>
                    <a:pt x="8" y="64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1" name="Freeform 1097"/>
            <p:cNvSpPr>
              <a:spLocks noEditPoints="1"/>
            </p:cNvSpPr>
            <p:nvPr/>
          </p:nvSpPr>
          <p:spPr bwMode="auto">
            <a:xfrm>
              <a:off x="1506" y="2347"/>
              <a:ext cx="51" cy="56"/>
            </a:xfrm>
            <a:custGeom>
              <a:avLst/>
              <a:gdLst>
                <a:gd name="T0" fmla="*/ 22 w 51"/>
                <a:gd name="T1" fmla="*/ 52 h 56"/>
                <a:gd name="T2" fmla="*/ 11 w 51"/>
                <a:gd name="T3" fmla="*/ 56 h 56"/>
                <a:gd name="T4" fmla="*/ 3 w 51"/>
                <a:gd name="T5" fmla="*/ 53 h 56"/>
                <a:gd name="T6" fmla="*/ 0 w 51"/>
                <a:gd name="T7" fmla="*/ 45 h 56"/>
                <a:gd name="T8" fmla="*/ 3 w 51"/>
                <a:gd name="T9" fmla="*/ 38 h 56"/>
                <a:gd name="T10" fmla="*/ 13 w 51"/>
                <a:gd name="T11" fmla="*/ 29 h 56"/>
                <a:gd name="T12" fmla="*/ 28 w 51"/>
                <a:gd name="T13" fmla="*/ 16 h 56"/>
                <a:gd name="T14" fmla="*/ 28 w 51"/>
                <a:gd name="T15" fmla="*/ 10 h 56"/>
                <a:gd name="T16" fmla="*/ 27 w 51"/>
                <a:gd name="T17" fmla="*/ 7 h 56"/>
                <a:gd name="T18" fmla="*/ 23 w 51"/>
                <a:gd name="T19" fmla="*/ 5 h 56"/>
                <a:gd name="T20" fmla="*/ 17 w 51"/>
                <a:gd name="T21" fmla="*/ 5 h 56"/>
                <a:gd name="T22" fmla="*/ 13 w 51"/>
                <a:gd name="T23" fmla="*/ 7 h 56"/>
                <a:gd name="T24" fmla="*/ 13 w 51"/>
                <a:gd name="T25" fmla="*/ 10 h 56"/>
                <a:gd name="T26" fmla="*/ 16 w 51"/>
                <a:gd name="T27" fmla="*/ 15 h 56"/>
                <a:gd name="T28" fmla="*/ 16 w 51"/>
                <a:gd name="T29" fmla="*/ 19 h 56"/>
                <a:gd name="T30" fmla="*/ 12 w 51"/>
                <a:gd name="T31" fmla="*/ 23 h 56"/>
                <a:gd name="T32" fmla="*/ 6 w 51"/>
                <a:gd name="T33" fmla="*/ 23 h 56"/>
                <a:gd name="T34" fmla="*/ 1 w 51"/>
                <a:gd name="T35" fmla="*/ 18 h 56"/>
                <a:gd name="T36" fmla="*/ 1 w 51"/>
                <a:gd name="T37" fmla="*/ 12 h 56"/>
                <a:gd name="T38" fmla="*/ 9 w 51"/>
                <a:gd name="T39" fmla="*/ 5 h 56"/>
                <a:gd name="T40" fmla="*/ 19 w 51"/>
                <a:gd name="T41" fmla="*/ 1 h 56"/>
                <a:gd name="T42" fmla="*/ 30 w 51"/>
                <a:gd name="T43" fmla="*/ 1 h 56"/>
                <a:gd name="T44" fmla="*/ 38 w 51"/>
                <a:gd name="T45" fmla="*/ 4 h 56"/>
                <a:gd name="T46" fmla="*/ 42 w 51"/>
                <a:gd name="T47" fmla="*/ 11 h 56"/>
                <a:gd name="T48" fmla="*/ 44 w 51"/>
                <a:gd name="T49" fmla="*/ 17 h 56"/>
                <a:gd name="T50" fmla="*/ 44 w 51"/>
                <a:gd name="T51" fmla="*/ 42 h 56"/>
                <a:gd name="T52" fmla="*/ 44 w 51"/>
                <a:gd name="T53" fmla="*/ 47 h 56"/>
                <a:gd name="T54" fmla="*/ 45 w 51"/>
                <a:gd name="T55" fmla="*/ 48 h 56"/>
                <a:gd name="T56" fmla="*/ 46 w 51"/>
                <a:gd name="T57" fmla="*/ 48 h 56"/>
                <a:gd name="T58" fmla="*/ 48 w 51"/>
                <a:gd name="T59" fmla="*/ 46 h 56"/>
                <a:gd name="T60" fmla="*/ 47 w 51"/>
                <a:gd name="T61" fmla="*/ 51 h 56"/>
                <a:gd name="T62" fmla="*/ 41 w 51"/>
                <a:gd name="T63" fmla="*/ 56 h 56"/>
                <a:gd name="T64" fmla="*/ 34 w 51"/>
                <a:gd name="T65" fmla="*/ 56 h 56"/>
                <a:gd name="T66" fmla="*/ 29 w 51"/>
                <a:gd name="T67" fmla="*/ 51 h 56"/>
                <a:gd name="T68" fmla="*/ 28 w 51"/>
                <a:gd name="T69" fmla="*/ 44 h 56"/>
                <a:gd name="T70" fmla="*/ 22 w 51"/>
                <a:gd name="T71" fmla="*/ 29 h 56"/>
                <a:gd name="T72" fmla="*/ 16 w 51"/>
                <a:gd name="T73" fmla="*/ 38 h 56"/>
                <a:gd name="T74" fmla="*/ 16 w 51"/>
                <a:gd name="T75" fmla="*/ 42 h 56"/>
                <a:gd name="T76" fmla="*/ 19 w 51"/>
                <a:gd name="T77" fmla="*/ 46 h 56"/>
                <a:gd name="T78" fmla="*/ 24 w 51"/>
                <a:gd name="T79" fmla="*/ 45 h 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"/>
                <a:gd name="T121" fmla="*/ 0 h 56"/>
                <a:gd name="T122" fmla="*/ 51 w 51"/>
                <a:gd name="T123" fmla="*/ 56 h 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" h="56">
                  <a:moveTo>
                    <a:pt x="28" y="47"/>
                  </a:moveTo>
                  <a:lnTo>
                    <a:pt x="22" y="52"/>
                  </a:lnTo>
                  <a:lnTo>
                    <a:pt x="16" y="54"/>
                  </a:lnTo>
                  <a:lnTo>
                    <a:pt x="11" y="56"/>
                  </a:lnTo>
                  <a:lnTo>
                    <a:pt x="6" y="54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3" y="38"/>
                  </a:lnTo>
                  <a:lnTo>
                    <a:pt x="5" y="34"/>
                  </a:lnTo>
                  <a:lnTo>
                    <a:pt x="13" y="29"/>
                  </a:lnTo>
                  <a:lnTo>
                    <a:pt x="28" y="22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4" y="6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6" y="15"/>
                  </a:lnTo>
                  <a:lnTo>
                    <a:pt x="17" y="17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4" y="9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1" y="7"/>
                  </a:lnTo>
                  <a:lnTo>
                    <a:pt x="42" y="11"/>
                  </a:lnTo>
                  <a:lnTo>
                    <a:pt x="44" y="13"/>
                  </a:lnTo>
                  <a:lnTo>
                    <a:pt x="44" y="17"/>
                  </a:lnTo>
                  <a:lnTo>
                    <a:pt x="44" y="22"/>
                  </a:lnTo>
                  <a:lnTo>
                    <a:pt x="44" y="42"/>
                  </a:lnTo>
                  <a:lnTo>
                    <a:pt x="44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8" y="46"/>
                  </a:lnTo>
                  <a:lnTo>
                    <a:pt x="51" y="47"/>
                  </a:lnTo>
                  <a:lnTo>
                    <a:pt x="47" y="51"/>
                  </a:lnTo>
                  <a:lnTo>
                    <a:pt x="45" y="53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8" y="47"/>
                  </a:lnTo>
                  <a:close/>
                  <a:moveTo>
                    <a:pt x="28" y="44"/>
                  </a:moveTo>
                  <a:lnTo>
                    <a:pt x="28" y="25"/>
                  </a:lnTo>
                  <a:lnTo>
                    <a:pt x="22" y="29"/>
                  </a:lnTo>
                  <a:lnTo>
                    <a:pt x="18" y="34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17" y="45"/>
                  </a:lnTo>
                  <a:lnTo>
                    <a:pt x="19" y="46"/>
                  </a:lnTo>
                  <a:lnTo>
                    <a:pt x="21" y="46"/>
                  </a:lnTo>
                  <a:lnTo>
                    <a:pt x="24" y="45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2" name="Freeform 1098"/>
            <p:cNvSpPr>
              <a:spLocks/>
            </p:cNvSpPr>
            <p:nvPr/>
          </p:nvSpPr>
          <p:spPr bwMode="auto">
            <a:xfrm>
              <a:off x="1560" y="2330"/>
              <a:ext cx="35" cy="73"/>
            </a:xfrm>
            <a:custGeom>
              <a:avLst/>
              <a:gdLst>
                <a:gd name="T0" fmla="*/ 23 w 35"/>
                <a:gd name="T1" fmla="*/ 0 h 73"/>
                <a:gd name="T2" fmla="*/ 23 w 35"/>
                <a:gd name="T3" fmla="*/ 20 h 73"/>
                <a:gd name="T4" fmla="*/ 35 w 35"/>
                <a:gd name="T5" fmla="*/ 20 h 73"/>
                <a:gd name="T6" fmla="*/ 35 w 35"/>
                <a:gd name="T7" fmla="*/ 24 h 73"/>
                <a:gd name="T8" fmla="*/ 23 w 35"/>
                <a:gd name="T9" fmla="*/ 24 h 73"/>
                <a:gd name="T10" fmla="*/ 23 w 35"/>
                <a:gd name="T11" fmla="*/ 57 h 73"/>
                <a:gd name="T12" fmla="*/ 23 w 35"/>
                <a:gd name="T13" fmla="*/ 61 h 73"/>
                <a:gd name="T14" fmla="*/ 23 w 35"/>
                <a:gd name="T15" fmla="*/ 63 h 73"/>
                <a:gd name="T16" fmla="*/ 25 w 35"/>
                <a:gd name="T17" fmla="*/ 64 h 73"/>
                <a:gd name="T18" fmla="*/ 26 w 35"/>
                <a:gd name="T19" fmla="*/ 65 h 73"/>
                <a:gd name="T20" fmla="*/ 26 w 35"/>
                <a:gd name="T21" fmla="*/ 65 h 73"/>
                <a:gd name="T22" fmla="*/ 27 w 35"/>
                <a:gd name="T23" fmla="*/ 67 h 73"/>
                <a:gd name="T24" fmla="*/ 29 w 35"/>
                <a:gd name="T25" fmla="*/ 65 h 73"/>
                <a:gd name="T26" fmla="*/ 32 w 35"/>
                <a:gd name="T27" fmla="*/ 64 h 73"/>
                <a:gd name="T28" fmla="*/ 34 w 35"/>
                <a:gd name="T29" fmla="*/ 61 h 73"/>
                <a:gd name="T30" fmla="*/ 35 w 35"/>
                <a:gd name="T31" fmla="*/ 62 h 73"/>
                <a:gd name="T32" fmla="*/ 33 w 35"/>
                <a:gd name="T33" fmla="*/ 67 h 73"/>
                <a:gd name="T34" fmla="*/ 29 w 35"/>
                <a:gd name="T35" fmla="*/ 70 h 73"/>
                <a:gd name="T36" fmla="*/ 26 w 35"/>
                <a:gd name="T37" fmla="*/ 71 h 73"/>
                <a:gd name="T38" fmla="*/ 21 w 35"/>
                <a:gd name="T39" fmla="*/ 73 h 73"/>
                <a:gd name="T40" fmla="*/ 16 w 35"/>
                <a:gd name="T41" fmla="*/ 71 h 73"/>
                <a:gd name="T42" fmla="*/ 12 w 35"/>
                <a:gd name="T43" fmla="*/ 70 h 73"/>
                <a:gd name="T44" fmla="*/ 10 w 35"/>
                <a:gd name="T45" fmla="*/ 67 h 73"/>
                <a:gd name="T46" fmla="*/ 8 w 35"/>
                <a:gd name="T47" fmla="*/ 64 h 73"/>
                <a:gd name="T48" fmla="*/ 8 w 35"/>
                <a:gd name="T49" fmla="*/ 62 h 73"/>
                <a:gd name="T50" fmla="*/ 8 w 35"/>
                <a:gd name="T51" fmla="*/ 58 h 73"/>
                <a:gd name="T52" fmla="*/ 8 w 35"/>
                <a:gd name="T53" fmla="*/ 53 h 73"/>
                <a:gd name="T54" fmla="*/ 8 w 35"/>
                <a:gd name="T55" fmla="*/ 24 h 73"/>
                <a:gd name="T56" fmla="*/ 0 w 35"/>
                <a:gd name="T57" fmla="*/ 24 h 73"/>
                <a:gd name="T58" fmla="*/ 0 w 35"/>
                <a:gd name="T59" fmla="*/ 23 h 73"/>
                <a:gd name="T60" fmla="*/ 8 w 35"/>
                <a:gd name="T61" fmla="*/ 17 h 73"/>
                <a:gd name="T62" fmla="*/ 12 w 35"/>
                <a:gd name="T63" fmla="*/ 12 h 73"/>
                <a:gd name="T64" fmla="*/ 17 w 35"/>
                <a:gd name="T65" fmla="*/ 6 h 73"/>
                <a:gd name="T66" fmla="*/ 21 w 35"/>
                <a:gd name="T67" fmla="*/ 0 h 73"/>
                <a:gd name="T68" fmla="*/ 23 w 35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73"/>
                <a:gd name="T107" fmla="*/ 35 w 35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73">
                  <a:moveTo>
                    <a:pt x="23" y="0"/>
                  </a:moveTo>
                  <a:lnTo>
                    <a:pt x="23" y="20"/>
                  </a:lnTo>
                  <a:lnTo>
                    <a:pt x="35" y="20"/>
                  </a:lnTo>
                  <a:lnTo>
                    <a:pt x="35" y="24"/>
                  </a:lnTo>
                  <a:lnTo>
                    <a:pt x="23" y="24"/>
                  </a:lnTo>
                  <a:lnTo>
                    <a:pt x="23" y="57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5" y="64"/>
                  </a:lnTo>
                  <a:lnTo>
                    <a:pt x="26" y="65"/>
                  </a:lnTo>
                  <a:lnTo>
                    <a:pt x="27" y="67"/>
                  </a:lnTo>
                  <a:lnTo>
                    <a:pt x="29" y="65"/>
                  </a:lnTo>
                  <a:lnTo>
                    <a:pt x="32" y="64"/>
                  </a:lnTo>
                  <a:lnTo>
                    <a:pt x="34" y="61"/>
                  </a:lnTo>
                  <a:lnTo>
                    <a:pt x="35" y="62"/>
                  </a:lnTo>
                  <a:lnTo>
                    <a:pt x="33" y="67"/>
                  </a:lnTo>
                  <a:lnTo>
                    <a:pt x="29" y="70"/>
                  </a:lnTo>
                  <a:lnTo>
                    <a:pt x="26" y="71"/>
                  </a:lnTo>
                  <a:lnTo>
                    <a:pt x="21" y="73"/>
                  </a:lnTo>
                  <a:lnTo>
                    <a:pt x="16" y="71"/>
                  </a:lnTo>
                  <a:lnTo>
                    <a:pt x="12" y="70"/>
                  </a:lnTo>
                  <a:lnTo>
                    <a:pt x="10" y="67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58"/>
                  </a:lnTo>
                  <a:lnTo>
                    <a:pt x="8" y="53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3" name="Freeform 1099"/>
            <p:cNvSpPr>
              <a:spLocks noEditPoints="1"/>
            </p:cNvSpPr>
            <p:nvPr/>
          </p:nvSpPr>
          <p:spPr bwMode="auto">
            <a:xfrm>
              <a:off x="1599" y="2324"/>
              <a:ext cx="29" cy="77"/>
            </a:xfrm>
            <a:custGeom>
              <a:avLst/>
              <a:gdLst>
                <a:gd name="T0" fmla="*/ 15 w 29"/>
                <a:gd name="T1" fmla="*/ 0 h 77"/>
                <a:gd name="T2" fmla="*/ 18 w 29"/>
                <a:gd name="T3" fmla="*/ 0 h 77"/>
                <a:gd name="T4" fmla="*/ 21 w 29"/>
                <a:gd name="T5" fmla="*/ 3 h 77"/>
                <a:gd name="T6" fmla="*/ 23 w 29"/>
                <a:gd name="T7" fmla="*/ 5 h 77"/>
                <a:gd name="T8" fmla="*/ 23 w 29"/>
                <a:gd name="T9" fmla="*/ 9 h 77"/>
                <a:gd name="T10" fmla="*/ 23 w 29"/>
                <a:gd name="T11" fmla="*/ 12 h 77"/>
                <a:gd name="T12" fmla="*/ 21 w 29"/>
                <a:gd name="T13" fmla="*/ 15 h 77"/>
                <a:gd name="T14" fmla="*/ 18 w 29"/>
                <a:gd name="T15" fmla="*/ 16 h 77"/>
                <a:gd name="T16" fmla="*/ 15 w 29"/>
                <a:gd name="T17" fmla="*/ 17 h 77"/>
                <a:gd name="T18" fmla="*/ 11 w 29"/>
                <a:gd name="T19" fmla="*/ 16 h 77"/>
                <a:gd name="T20" fmla="*/ 8 w 29"/>
                <a:gd name="T21" fmla="*/ 15 h 77"/>
                <a:gd name="T22" fmla="*/ 6 w 29"/>
                <a:gd name="T23" fmla="*/ 12 h 77"/>
                <a:gd name="T24" fmla="*/ 6 w 29"/>
                <a:gd name="T25" fmla="*/ 9 h 77"/>
                <a:gd name="T26" fmla="*/ 6 w 29"/>
                <a:gd name="T27" fmla="*/ 5 h 77"/>
                <a:gd name="T28" fmla="*/ 8 w 29"/>
                <a:gd name="T29" fmla="*/ 3 h 77"/>
                <a:gd name="T30" fmla="*/ 11 w 29"/>
                <a:gd name="T31" fmla="*/ 0 h 77"/>
                <a:gd name="T32" fmla="*/ 15 w 29"/>
                <a:gd name="T33" fmla="*/ 0 h 77"/>
                <a:gd name="T34" fmla="*/ 23 w 29"/>
                <a:gd name="T35" fmla="*/ 26 h 77"/>
                <a:gd name="T36" fmla="*/ 23 w 29"/>
                <a:gd name="T37" fmla="*/ 67 h 77"/>
                <a:gd name="T38" fmla="*/ 23 w 29"/>
                <a:gd name="T39" fmla="*/ 70 h 77"/>
                <a:gd name="T40" fmla="*/ 23 w 29"/>
                <a:gd name="T41" fmla="*/ 73 h 77"/>
                <a:gd name="T42" fmla="*/ 24 w 29"/>
                <a:gd name="T43" fmla="*/ 74 h 77"/>
                <a:gd name="T44" fmla="*/ 25 w 29"/>
                <a:gd name="T45" fmla="*/ 75 h 77"/>
                <a:gd name="T46" fmla="*/ 29 w 29"/>
                <a:gd name="T47" fmla="*/ 76 h 77"/>
                <a:gd name="T48" fmla="*/ 29 w 29"/>
                <a:gd name="T49" fmla="*/ 77 h 77"/>
                <a:gd name="T50" fmla="*/ 0 w 29"/>
                <a:gd name="T51" fmla="*/ 77 h 77"/>
                <a:gd name="T52" fmla="*/ 0 w 29"/>
                <a:gd name="T53" fmla="*/ 76 h 77"/>
                <a:gd name="T54" fmla="*/ 4 w 29"/>
                <a:gd name="T55" fmla="*/ 75 h 77"/>
                <a:gd name="T56" fmla="*/ 6 w 29"/>
                <a:gd name="T57" fmla="*/ 74 h 77"/>
                <a:gd name="T58" fmla="*/ 6 w 29"/>
                <a:gd name="T59" fmla="*/ 73 h 77"/>
                <a:gd name="T60" fmla="*/ 6 w 29"/>
                <a:gd name="T61" fmla="*/ 70 h 77"/>
                <a:gd name="T62" fmla="*/ 7 w 29"/>
                <a:gd name="T63" fmla="*/ 67 h 77"/>
                <a:gd name="T64" fmla="*/ 7 w 29"/>
                <a:gd name="T65" fmla="*/ 36 h 77"/>
                <a:gd name="T66" fmla="*/ 6 w 29"/>
                <a:gd name="T67" fmla="*/ 33 h 77"/>
                <a:gd name="T68" fmla="*/ 6 w 29"/>
                <a:gd name="T69" fmla="*/ 30 h 77"/>
                <a:gd name="T70" fmla="*/ 5 w 29"/>
                <a:gd name="T71" fmla="*/ 29 h 77"/>
                <a:gd name="T72" fmla="*/ 4 w 29"/>
                <a:gd name="T73" fmla="*/ 28 h 77"/>
                <a:gd name="T74" fmla="*/ 0 w 29"/>
                <a:gd name="T75" fmla="*/ 27 h 77"/>
                <a:gd name="T76" fmla="*/ 0 w 29"/>
                <a:gd name="T77" fmla="*/ 26 h 77"/>
                <a:gd name="T78" fmla="*/ 23 w 29"/>
                <a:gd name="T79" fmla="*/ 26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77"/>
                <a:gd name="T122" fmla="*/ 29 w 29"/>
                <a:gd name="T123" fmla="*/ 77 h 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77">
                  <a:moveTo>
                    <a:pt x="15" y="0"/>
                  </a:moveTo>
                  <a:lnTo>
                    <a:pt x="18" y="0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8" y="16"/>
                  </a:lnTo>
                  <a:lnTo>
                    <a:pt x="15" y="17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26"/>
                  </a:moveTo>
                  <a:lnTo>
                    <a:pt x="23" y="67"/>
                  </a:lnTo>
                  <a:lnTo>
                    <a:pt x="23" y="70"/>
                  </a:lnTo>
                  <a:lnTo>
                    <a:pt x="23" y="73"/>
                  </a:lnTo>
                  <a:lnTo>
                    <a:pt x="24" y="74"/>
                  </a:lnTo>
                  <a:lnTo>
                    <a:pt x="25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4" y="75"/>
                  </a:lnTo>
                  <a:lnTo>
                    <a:pt x="6" y="74"/>
                  </a:lnTo>
                  <a:lnTo>
                    <a:pt x="6" y="73"/>
                  </a:lnTo>
                  <a:lnTo>
                    <a:pt x="6" y="70"/>
                  </a:lnTo>
                  <a:lnTo>
                    <a:pt x="7" y="67"/>
                  </a:lnTo>
                  <a:lnTo>
                    <a:pt x="7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4" name="Freeform 1100"/>
            <p:cNvSpPr>
              <a:spLocks noEditPoints="1"/>
            </p:cNvSpPr>
            <p:nvPr/>
          </p:nvSpPr>
          <p:spPr bwMode="auto">
            <a:xfrm>
              <a:off x="1633" y="2347"/>
              <a:ext cx="49" cy="57"/>
            </a:xfrm>
            <a:custGeom>
              <a:avLst/>
              <a:gdLst>
                <a:gd name="T0" fmla="*/ 25 w 49"/>
                <a:gd name="T1" fmla="*/ 0 h 57"/>
                <a:gd name="T2" fmla="*/ 31 w 49"/>
                <a:gd name="T3" fmla="*/ 1 h 57"/>
                <a:gd name="T4" fmla="*/ 37 w 49"/>
                <a:gd name="T5" fmla="*/ 4 h 57"/>
                <a:gd name="T6" fmla="*/ 41 w 49"/>
                <a:gd name="T7" fmla="*/ 7 h 57"/>
                <a:gd name="T8" fmla="*/ 44 w 49"/>
                <a:gd name="T9" fmla="*/ 10 h 57"/>
                <a:gd name="T10" fmla="*/ 47 w 49"/>
                <a:gd name="T11" fmla="*/ 15 h 57"/>
                <a:gd name="T12" fmla="*/ 49 w 49"/>
                <a:gd name="T13" fmla="*/ 21 h 57"/>
                <a:gd name="T14" fmla="*/ 49 w 49"/>
                <a:gd name="T15" fmla="*/ 29 h 57"/>
                <a:gd name="T16" fmla="*/ 49 w 49"/>
                <a:gd name="T17" fmla="*/ 35 h 57"/>
                <a:gd name="T18" fmla="*/ 47 w 49"/>
                <a:gd name="T19" fmla="*/ 42 h 57"/>
                <a:gd name="T20" fmla="*/ 44 w 49"/>
                <a:gd name="T21" fmla="*/ 47 h 57"/>
                <a:gd name="T22" fmla="*/ 41 w 49"/>
                <a:gd name="T23" fmla="*/ 51 h 57"/>
                <a:gd name="T24" fmla="*/ 36 w 49"/>
                <a:gd name="T25" fmla="*/ 54 h 57"/>
                <a:gd name="T26" fmla="*/ 31 w 49"/>
                <a:gd name="T27" fmla="*/ 56 h 57"/>
                <a:gd name="T28" fmla="*/ 25 w 49"/>
                <a:gd name="T29" fmla="*/ 57 h 57"/>
                <a:gd name="T30" fmla="*/ 19 w 49"/>
                <a:gd name="T31" fmla="*/ 56 h 57"/>
                <a:gd name="T32" fmla="*/ 14 w 49"/>
                <a:gd name="T33" fmla="*/ 54 h 57"/>
                <a:gd name="T34" fmla="*/ 11 w 49"/>
                <a:gd name="T35" fmla="*/ 52 h 57"/>
                <a:gd name="T36" fmla="*/ 7 w 49"/>
                <a:gd name="T37" fmla="*/ 48 h 57"/>
                <a:gd name="T38" fmla="*/ 2 w 49"/>
                <a:gd name="T39" fmla="*/ 39 h 57"/>
                <a:gd name="T40" fmla="*/ 0 w 49"/>
                <a:gd name="T41" fmla="*/ 29 h 57"/>
                <a:gd name="T42" fmla="*/ 2 w 49"/>
                <a:gd name="T43" fmla="*/ 18 h 57"/>
                <a:gd name="T44" fmla="*/ 7 w 49"/>
                <a:gd name="T45" fmla="*/ 9 h 57"/>
                <a:gd name="T46" fmla="*/ 11 w 49"/>
                <a:gd name="T47" fmla="*/ 5 h 57"/>
                <a:gd name="T48" fmla="*/ 14 w 49"/>
                <a:gd name="T49" fmla="*/ 3 h 57"/>
                <a:gd name="T50" fmla="*/ 19 w 49"/>
                <a:gd name="T51" fmla="*/ 1 h 57"/>
                <a:gd name="T52" fmla="*/ 25 w 49"/>
                <a:gd name="T53" fmla="*/ 0 h 57"/>
                <a:gd name="T54" fmla="*/ 25 w 49"/>
                <a:gd name="T55" fmla="*/ 5 h 57"/>
                <a:gd name="T56" fmla="*/ 23 w 49"/>
                <a:gd name="T57" fmla="*/ 5 h 57"/>
                <a:gd name="T58" fmla="*/ 20 w 49"/>
                <a:gd name="T59" fmla="*/ 6 h 57"/>
                <a:gd name="T60" fmla="*/ 19 w 49"/>
                <a:gd name="T61" fmla="*/ 9 h 57"/>
                <a:gd name="T62" fmla="*/ 18 w 49"/>
                <a:gd name="T63" fmla="*/ 11 h 57"/>
                <a:gd name="T64" fmla="*/ 18 w 49"/>
                <a:gd name="T65" fmla="*/ 16 h 57"/>
                <a:gd name="T66" fmla="*/ 17 w 49"/>
                <a:gd name="T67" fmla="*/ 21 h 57"/>
                <a:gd name="T68" fmla="*/ 17 w 49"/>
                <a:gd name="T69" fmla="*/ 27 h 57"/>
                <a:gd name="T70" fmla="*/ 17 w 49"/>
                <a:gd name="T71" fmla="*/ 33 h 57"/>
                <a:gd name="T72" fmla="*/ 17 w 49"/>
                <a:gd name="T73" fmla="*/ 39 h 57"/>
                <a:gd name="T74" fmla="*/ 18 w 49"/>
                <a:gd name="T75" fmla="*/ 45 h 57"/>
                <a:gd name="T76" fmla="*/ 19 w 49"/>
                <a:gd name="T77" fmla="*/ 48 h 57"/>
                <a:gd name="T78" fmla="*/ 20 w 49"/>
                <a:gd name="T79" fmla="*/ 51 h 57"/>
                <a:gd name="T80" fmla="*/ 23 w 49"/>
                <a:gd name="T81" fmla="*/ 52 h 57"/>
                <a:gd name="T82" fmla="*/ 25 w 49"/>
                <a:gd name="T83" fmla="*/ 52 h 57"/>
                <a:gd name="T84" fmla="*/ 28 w 49"/>
                <a:gd name="T85" fmla="*/ 52 h 57"/>
                <a:gd name="T86" fmla="*/ 29 w 49"/>
                <a:gd name="T87" fmla="*/ 51 h 57"/>
                <a:gd name="T88" fmla="*/ 31 w 49"/>
                <a:gd name="T89" fmla="*/ 48 h 57"/>
                <a:gd name="T90" fmla="*/ 32 w 49"/>
                <a:gd name="T91" fmla="*/ 46 h 57"/>
                <a:gd name="T92" fmla="*/ 32 w 49"/>
                <a:gd name="T93" fmla="*/ 38 h 57"/>
                <a:gd name="T94" fmla="*/ 34 w 49"/>
                <a:gd name="T95" fmla="*/ 24 h 57"/>
                <a:gd name="T96" fmla="*/ 34 w 49"/>
                <a:gd name="T97" fmla="*/ 18 h 57"/>
                <a:gd name="T98" fmla="*/ 32 w 49"/>
                <a:gd name="T99" fmla="*/ 15 h 57"/>
                <a:gd name="T100" fmla="*/ 32 w 49"/>
                <a:gd name="T101" fmla="*/ 11 h 57"/>
                <a:gd name="T102" fmla="*/ 31 w 49"/>
                <a:gd name="T103" fmla="*/ 7 h 57"/>
                <a:gd name="T104" fmla="*/ 29 w 49"/>
                <a:gd name="T105" fmla="*/ 6 h 57"/>
                <a:gd name="T106" fmla="*/ 28 w 49"/>
                <a:gd name="T107" fmla="*/ 5 h 57"/>
                <a:gd name="T108" fmla="*/ 25 w 49"/>
                <a:gd name="T109" fmla="*/ 5 h 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"/>
                <a:gd name="T166" fmla="*/ 0 h 57"/>
                <a:gd name="T167" fmla="*/ 49 w 49"/>
                <a:gd name="T168" fmla="*/ 57 h 5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" h="57">
                  <a:moveTo>
                    <a:pt x="25" y="0"/>
                  </a:moveTo>
                  <a:lnTo>
                    <a:pt x="31" y="1"/>
                  </a:lnTo>
                  <a:lnTo>
                    <a:pt x="37" y="4"/>
                  </a:lnTo>
                  <a:lnTo>
                    <a:pt x="41" y="7"/>
                  </a:lnTo>
                  <a:lnTo>
                    <a:pt x="44" y="10"/>
                  </a:lnTo>
                  <a:lnTo>
                    <a:pt x="47" y="15"/>
                  </a:lnTo>
                  <a:lnTo>
                    <a:pt x="49" y="21"/>
                  </a:lnTo>
                  <a:lnTo>
                    <a:pt x="49" y="29"/>
                  </a:lnTo>
                  <a:lnTo>
                    <a:pt x="49" y="35"/>
                  </a:lnTo>
                  <a:lnTo>
                    <a:pt x="47" y="42"/>
                  </a:lnTo>
                  <a:lnTo>
                    <a:pt x="44" y="47"/>
                  </a:lnTo>
                  <a:lnTo>
                    <a:pt x="41" y="51"/>
                  </a:lnTo>
                  <a:lnTo>
                    <a:pt x="36" y="54"/>
                  </a:lnTo>
                  <a:lnTo>
                    <a:pt x="31" y="56"/>
                  </a:lnTo>
                  <a:lnTo>
                    <a:pt x="25" y="57"/>
                  </a:lnTo>
                  <a:lnTo>
                    <a:pt x="19" y="56"/>
                  </a:lnTo>
                  <a:lnTo>
                    <a:pt x="14" y="54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5" y="0"/>
                  </a:lnTo>
                  <a:close/>
                  <a:moveTo>
                    <a:pt x="25" y="5"/>
                  </a:moveTo>
                  <a:lnTo>
                    <a:pt x="23" y="5"/>
                  </a:lnTo>
                  <a:lnTo>
                    <a:pt x="20" y="6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8" y="16"/>
                  </a:lnTo>
                  <a:lnTo>
                    <a:pt x="17" y="21"/>
                  </a:lnTo>
                  <a:lnTo>
                    <a:pt x="17" y="27"/>
                  </a:lnTo>
                  <a:lnTo>
                    <a:pt x="17" y="33"/>
                  </a:lnTo>
                  <a:lnTo>
                    <a:pt x="17" y="39"/>
                  </a:lnTo>
                  <a:lnTo>
                    <a:pt x="18" y="45"/>
                  </a:lnTo>
                  <a:lnTo>
                    <a:pt x="19" y="48"/>
                  </a:lnTo>
                  <a:lnTo>
                    <a:pt x="20" y="51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8" y="52"/>
                  </a:lnTo>
                  <a:lnTo>
                    <a:pt x="29" y="51"/>
                  </a:lnTo>
                  <a:lnTo>
                    <a:pt x="31" y="48"/>
                  </a:lnTo>
                  <a:lnTo>
                    <a:pt x="32" y="46"/>
                  </a:lnTo>
                  <a:lnTo>
                    <a:pt x="32" y="38"/>
                  </a:lnTo>
                  <a:lnTo>
                    <a:pt x="34" y="24"/>
                  </a:lnTo>
                  <a:lnTo>
                    <a:pt x="34" y="18"/>
                  </a:lnTo>
                  <a:lnTo>
                    <a:pt x="32" y="15"/>
                  </a:lnTo>
                  <a:lnTo>
                    <a:pt x="32" y="11"/>
                  </a:lnTo>
                  <a:lnTo>
                    <a:pt x="31" y="7"/>
                  </a:lnTo>
                  <a:lnTo>
                    <a:pt x="29" y="6"/>
                  </a:lnTo>
                  <a:lnTo>
                    <a:pt x="28" y="5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5" name="Freeform 1101"/>
            <p:cNvSpPr>
              <a:spLocks/>
            </p:cNvSpPr>
            <p:nvPr/>
          </p:nvSpPr>
          <p:spPr bwMode="auto">
            <a:xfrm>
              <a:off x="1691" y="2347"/>
              <a:ext cx="56" cy="54"/>
            </a:xfrm>
            <a:custGeom>
              <a:avLst/>
              <a:gdLst>
                <a:gd name="T0" fmla="*/ 21 w 56"/>
                <a:gd name="T1" fmla="*/ 3 h 54"/>
                <a:gd name="T2" fmla="*/ 21 w 56"/>
                <a:gd name="T3" fmla="*/ 9 h 54"/>
                <a:gd name="T4" fmla="*/ 25 w 56"/>
                <a:gd name="T5" fmla="*/ 5 h 54"/>
                <a:gd name="T6" fmla="*/ 29 w 56"/>
                <a:gd name="T7" fmla="*/ 3 h 54"/>
                <a:gd name="T8" fmla="*/ 34 w 56"/>
                <a:gd name="T9" fmla="*/ 1 h 54"/>
                <a:gd name="T10" fmla="*/ 37 w 56"/>
                <a:gd name="T11" fmla="*/ 0 h 54"/>
                <a:gd name="T12" fmla="*/ 42 w 56"/>
                <a:gd name="T13" fmla="*/ 1 h 54"/>
                <a:gd name="T14" fmla="*/ 46 w 56"/>
                <a:gd name="T15" fmla="*/ 4 h 54"/>
                <a:gd name="T16" fmla="*/ 48 w 56"/>
                <a:gd name="T17" fmla="*/ 6 h 54"/>
                <a:gd name="T18" fmla="*/ 50 w 56"/>
                <a:gd name="T19" fmla="*/ 11 h 54"/>
                <a:gd name="T20" fmla="*/ 50 w 56"/>
                <a:gd name="T21" fmla="*/ 13 h 54"/>
                <a:gd name="T22" fmla="*/ 50 w 56"/>
                <a:gd name="T23" fmla="*/ 17 h 54"/>
                <a:gd name="T24" fmla="*/ 52 w 56"/>
                <a:gd name="T25" fmla="*/ 23 h 54"/>
                <a:gd name="T26" fmla="*/ 52 w 56"/>
                <a:gd name="T27" fmla="*/ 44 h 54"/>
                <a:gd name="T28" fmla="*/ 52 w 56"/>
                <a:gd name="T29" fmla="*/ 47 h 54"/>
                <a:gd name="T30" fmla="*/ 52 w 56"/>
                <a:gd name="T31" fmla="*/ 50 h 54"/>
                <a:gd name="T32" fmla="*/ 52 w 56"/>
                <a:gd name="T33" fmla="*/ 51 h 54"/>
                <a:gd name="T34" fmla="*/ 54 w 56"/>
                <a:gd name="T35" fmla="*/ 52 h 54"/>
                <a:gd name="T36" fmla="*/ 56 w 56"/>
                <a:gd name="T37" fmla="*/ 53 h 54"/>
                <a:gd name="T38" fmla="*/ 56 w 56"/>
                <a:gd name="T39" fmla="*/ 54 h 54"/>
                <a:gd name="T40" fmla="*/ 30 w 56"/>
                <a:gd name="T41" fmla="*/ 54 h 54"/>
                <a:gd name="T42" fmla="*/ 30 w 56"/>
                <a:gd name="T43" fmla="*/ 53 h 54"/>
                <a:gd name="T44" fmla="*/ 32 w 56"/>
                <a:gd name="T45" fmla="*/ 52 h 54"/>
                <a:gd name="T46" fmla="*/ 35 w 56"/>
                <a:gd name="T47" fmla="*/ 51 h 54"/>
                <a:gd name="T48" fmla="*/ 35 w 56"/>
                <a:gd name="T49" fmla="*/ 48 h 54"/>
                <a:gd name="T50" fmla="*/ 35 w 56"/>
                <a:gd name="T51" fmla="*/ 47 h 54"/>
                <a:gd name="T52" fmla="*/ 35 w 56"/>
                <a:gd name="T53" fmla="*/ 44 h 54"/>
                <a:gd name="T54" fmla="*/ 35 w 56"/>
                <a:gd name="T55" fmla="*/ 19 h 54"/>
                <a:gd name="T56" fmla="*/ 35 w 56"/>
                <a:gd name="T57" fmla="*/ 16 h 54"/>
                <a:gd name="T58" fmla="*/ 35 w 56"/>
                <a:gd name="T59" fmla="*/ 13 h 54"/>
                <a:gd name="T60" fmla="*/ 35 w 56"/>
                <a:gd name="T61" fmla="*/ 12 h 54"/>
                <a:gd name="T62" fmla="*/ 34 w 56"/>
                <a:gd name="T63" fmla="*/ 10 h 54"/>
                <a:gd name="T64" fmla="*/ 34 w 56"/>
                <a:gd name="T65" fmla="*/ 9 h 54"/>
                <a:gd name="T66" fmla="*/ 32 w 56"/>
                <a:gd name="T67" fmla="*/ 9 h 54"/>
                <a:gd name="T68" fmla="*/ 30 w 56"/>
                <a:gd name="T69" fmla="*/ 9 h 54"/>
                <a:gd name="T70" fmla="*/ 28 w 56"/>
                <a:gd name="T71" fmla="*/ 9 h 54"/>
                <a:gd name="T72" fmla="*/ 24 w 56"/>
                <a:gd name="T73" fmla="*/ 11 h 54"/>
                <a:gd name="T74" fmla="*/ 21 w 56"/>
                <a:gd name="T75" fmla="*/ 15 h 54"/>
                <a:gd name="T76" fmla="*/ 21 w 56"/>
                <a:gd name="T77" fmla="*/ 44 h 54"/>
                <a:gd name="T78" fmla="*/ 21 w 56"/>
                <a:gd name="T79" fmla="*/ 47 h 54"/>
                <a:gd name="T80" fmla="*/ 21 w 56"/>
                <a:gd name="T81" fmla="*/ 50 h 54"/>
                <a:gd name="T82" fmla="*/ 23 w 56"/>
                <a:gd name="T83" fmla="*/ 51 h 54"/>
                <a:gd name="T84" fmla="*/ 24 w 56"/>
                <a:gd name="T85" fmla="*/ 52 h 54"/>
                <a:gd name="T86" fmla="*/ 26 w 56"/>
                <a:gd name="T87" fmla="*/ 53 h 54"/>
                <a:gd name="T88" fmla="*/ 26 w 56"/>
                <a:gd name="T89" fmla="*/ 54 h 54"/>
                <a:gd name="T90" fmla="*/ 0 w 56"/>
                <a:gd name="T91" fmla="*/ 54 h 54"/>
                <a:gd name="T92" fmla="*/ 0 w 56"/>
                <a:gd name="T93" fmla="*/ 53 h 54"/>
                <a:gd name="T94" fmla="*/ 2 w 56"/>
                <a:gd name="T95" fmla="*/ 52 h 54"/>
                <a:gd name="T96" fmla="*/ 5 w 56"/>
                <a:gd name="T97" fmla="*/ 51 h 54"/>
                <a:gd name="T98" fmla="*/ 5 w 56"/>
                <a:gd name="T99" fmla="*/ 50 h 54"/>
                <a:gd name="T100" fmla="*/ 6 w 56"/>
                <a:gd name="T101" fmla="*/ 47 h 54"/>
                <a:gd name="T102" fmla="*/ 6 w 56"/>
                <a:gd name="T103" fmla="*/ 44 h 54"/>
                <a:gd name="T104" fmla="*/ 6 w 56"/>
                <a:gd name="T105" fmla="*/ 13 h 54"/>
                <a:gd name="T106" fmla="*/ 6 w 56"/>
                <a:gd name="T107" fmla="*/ 10 h 54"/>
                <a:gd name="T108" fmla="*/ 5 w 56"/>
                <a:gd name="T109" fmla="*/ 7 h 54"/>
                <a:gd name="T110" fmla="*/ 5 w 56"/>
                <a:gd name="T111" fmla="*/ 6 h 54"/>
                <a:gd name="T112" fmla="*/ 2 w 56"/>
                <a:gd name="T113" fmla="*/ 5 h 54"/>
                <a:gd name="T114" fmla="*/ 0 w 56"/>
                <a:gd name="T115" fmla="*/ 4 h 54"/>
                <a:gd name="T116" fmla="*/ 0 w 56"/>
                <a:gd name="T117" fmla="*/ 3 h 54"/>
                <a:gd name="T118" fmla="*/ 21 w 56"/>
                <a:gd name="T119" fmla="*/ 3 h 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54"/>
                <a:gd name="T182" fmla="*/ 56 w 56"/>
                <a:gd name="T183" fmla="*/ 54 h 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54">
                  <a:moveTo>
                    <a:pt x="21" y="3"/>
                  </a:moveTo>
                  <a:lnTo>
                    <a:pt x="21" y="9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2" y="1"/>
                  </a:lnTo>
                  <a:lnTo>
                    <a:pt x="46" y="4"/>
                  </a:lnTo>
                  <a:lnTo>
                    <a:pt x="48" y="6"/>
                  </a:lnTo>
                  <a:lnTo>
                    <a:pt x="50" y="11"/>
                  </a:lnTo>
                  <a:lnTo>
                    <a:pt x="50" y="13"/>
                  </a:lnTo>
                  <a:lnTo>
                    <a:pt x="50" y="17"/>
                  </a:lnTo>
                  <a:lnTo>
                    <a:pt x="52" y="23"/>
                  </a:lnTo>
                  <a:lnTo>
                    <a:pt x="52" y="44"/>
                  </a:lnTo>
                  <a:lnTo>
                    <a:pt x="52" y="47"/>
                  </a:lnTo>
                  <a:lnTo>
                    <a:pt x="52" y="50"/>
                  </a:lnTo>
                  <a:lnTo>
                    <a:pt x="52" y="51"/>
                  </a:lnTo>
                  <a:lnTo>
                    <a:pt x="54" y="52"/>
                  </a:lnTo>
                  <a:lnTo>
                    <a:pt x="56" y="53"/>
                  </a:lnTo>
                  <a:lnTo>
                    <a:pt x="56" y="54"/>
                  </a:lnTo>
                  <a:lnTo>
                    <a:pt x="30" y="54"/>
                  </a:lnTo>
                  <a:lnTo>
                    <a:pt x="30" y="53"/>
                  </a:lnTo>
                  <a:lnTo>
                    <a:pt x="32" y="52"/>
                  </a:lnTo>
                  <a:lnTo>
                    <a:pt x="35" y="51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5" y="44"/>
                  </a:lnTo>
                  <a:lnTo>
                    <a:pt x="35" y="19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4" y="11"/>
                  </a:lnTo>
                  <a:lnTo>
                    <a:pt x="21" y="15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21" y="50"/>
                  </a:lnTo>
                  <a:lnTo>
                    <a:pt x="23" y="51"/>
                  </a:lnTo>
                  <a:lnTo>
                    <a:pt x="24" y="52"/>
                  </a:lnTo>
                  <a:lnTo>
                    <a:pt x="26" y="53"/>
                  </a:lnTo>
                  <a:lnTo>
                    <a:pt x="26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2" y="52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5" y="7"/>
                  </a:lnTo>
                  <a:lnTo>
                    <a:pt x="5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6" name="Freeform 1102"/>
            <p:cNvSpPr>
              <a:spLocks/>
            </p:cNvSpPr>
            <p:nvPr/>
          </p:nvSpPr>
          <p:spPr bwMode="auto">
            <a:xfrm>
              <a:off x="1786" y="2324"/>
              <a:ext cx="53" cy="80"/>
            </a:xfrm>
            <a:custGeom>
              <a:avLst/>
              <a:gdLst>
                <a:gd name="T0" fmla="*/ 50 w 53"/>
                <a:gd name="T1" fmla="*/ 26 h 80"/>
                <a:gd name="T2" fmla="*/ 45 w 53"/>
                <a:gd name="T3" fmla="*/ 19 h 80"/>
                <a:gd name="T4" fmla="*/ 39 w 53"/>
                <a:gd name="T5" fmla="*/ 10 h 80"/>
                <a:gd name="T6" fmla="*/ 29 w 53"/>
                <a:gd name="T7" fmla="*/ 5 h 80"/>
                <a:gd name="T8" fmla="*/ 22 w 53"/>
                <a:gd name="T9" fmla="*/ 4 h 80"/>
                <a:gd name="T10" fmla="*/ 16 w 53"/>
                <a:gd name="T11" fmla="*/ 7 h 80"/>
                <a:gd name="T12" fmla="*/ 12 w 53"/>
                <a:gd name="T13" fmla="*/ 13 h 80"/>
                <a:gd name="T14" fmla="*/ 13 w 53"/>
                <a:gd name="T15" fmla="*/ 18 h 80"/>
                <a:gd name="T16" fmla="*/ 18 w 53"/>
                <a:gd name="T17" fmla="*/ 24 h 80"/>
                <a:gd name="T18" fmla="*/ 25 w 53"/>
                <a:gd name="T19" fmla="*/ 28 h 80"/>
                <a:gd name="T20" fmla="*/ 39 w 53"/>
                <a:gd name="T21" fmla="*/ 35 h 80"/>
                <a:gd name="T22" fmla="*/ 50 w 53"/>
                <a:gd name="T23" fmla="*/ 42 h 80"/>
                <a:gd name="T24" fmla="*/ 53 w 53"/>
                <a:gd name="T25" fmla="*/ 51 h 80"/>
                <a:gd name="T26" fmla="*/ 53 w 53"/>
                <a:gd name="T27" fmla="*/ 63 h 80"/>
                <a:gd name="T28" fmla="*/ 46 w 53"/>
                <a:gd name="T29" fmla="*/ 73 h 80"/>
                <a:gd name="T30" fmla="*/ 38 w 53"/>
                <a:gd name="T31" fmla="*/ 77 h 80"/>
                <a:gd name="T32" fmla="*/ 28 w 53"/>
                <a:gd name="T33" fmla="*/ 80 h 80"/>
                <a:gd name="T34" fmla="*/ 21 w 53"/>
                <a:gd name="T35" fmla="*/ 79 h 80"/>
                <a:gd name="T36" fmla="*/ 12 w 53"/>
                <a:gd name="T37" fmla="*/ 76 h 80"/>
                <a:gd name="T38" fmla="*/ 7 w 53"/>
                <a:gd name="T39" fmla="*/ 75 h 80"/>
                <a:gd name="T40" fmla="*/ 5 w 53"/>
                <a:gd name="T41" fmla="*/ 76 h 80"/>
                <a:gd name="T42" fmla="*/ 3 w 53"/>
                <a:gd name="T43" fmla="*/ 80 h 80"/>
                <a:gd name="T44" fmla="*/ 0 w 53"/>
                <a:gd name="T45" fmla="*/ 51 h 80"/>
                <a:gd name="T46" fmla="*/ 4 w 53"/>
                <a:gd name="T47" fmla="*/ 58 h 80"/>
                <a:gd name="T48" fmla="*/ 12 w 53"/>
                <a:gd name="T49" fmla="*/ 69 h 80"/>
                <a:gd name="T50" fmla="*/ 22 w 53"/>
                <a:gd name="T51" fmla="*/ 75 h 80"/>
                <a:gd name="T52" fmla="*/ 31 w 53"/>
                <a:gd name="T53" fmla="*/ 75 h 80"/>
                <a:gd name="T54" fmla="*/ 38 w 53"/>
                <a:gd name="T55" fmla="*/ 73 h 80"/>
                <a:gd name="T56" fmla="*/ 40 w 53"/>
                <a:gd name="T57" fmla="*/ 68 h 80"/>
                <a:gd name="T58" fmla="*/ 40 w 53"/>
                <a:gd name="T59" fmla="*/ 62 h 80"/>
                <a:gd name="T60" fmla="*/ 38 w 53"/>
                <a:gd name="T61" fmla="*/ 57 h 80"/>
                <a:gd name="T62" fmla="*/ 33 w 53"/>
                <a:gd name="T63" fmla="*/ 52 h 80"/>
                <a:gd name="T64" fmla="*/ 24 w 53"/>
                <a:gd name="T65" fmla="*/ 48 h 80"/>
                <a:gd name="T66" fmla="*/ 13 w 53"/>
                <a:gd name="T67" fmla="*/ 42 h 80"/>
                <a:gd name="T68" fmla="*/ 6 w 53"/>
                <a:gd name="T69" fmla="*/ 35 h 80"/>
                <a:gd name="T70" fmla="*/ 1 w 53"/>
                <a:gd name="T71" fmla="*/ 27 h 80"/>
                <a:gd name="T72" fmla="*/ 1 w 53"/>
                <a:gd name="T73" fmla="*/ 16 h 80"/>
                <a:gd name="T74" fmla="*/ 7 w 53"/>
                <a:gd name="T75" fmla="*/ 6 h 80"/>
                <a:gd name="T76" fmla="*/ 17 w 53"/>
                <a:gd name="T77" fmla="*/ 0 h 80"/>
                <a:gd name="T78" fmla="*/ 28 w 53"/>
                <a:gd name="T79" fmla="*/ 0 h 80"/>
                <a:gd name="T80" fmla="*/ 34 w 53"/>
                <a:gd name="T81" fmla="*/ 1 h 80"/>
                <a:gd name="T82" fmla="*/ 41 w 53"/>
                <a:gd name="T83" fmla="*/ 5 h 80"/>
                <a:gd name="T84" fmla="*/ 44 w 53"/>
                <a:gd name="T85" fmla="*/ 5 h 80"/>
                <a:gd name="T86" fmla="*/ 46 w 53"/>
                <a:gd name="T87" fmla="*/ 3 h 80"/>
                <a:gd name="T88" fmla="*/ 48 w 53"/>
                <a:gd name="T89" fmla="*/ 0 h 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"/>
                <a:gd name="T136" fmla="*/ 0 h 80"/>
                <a:gd name="T137" fmla="*/ 53 w 53"/>
                <a:gd name="T138" fmla="*/ 80 h 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" h="80">
                  <a:moveTo>
                    <a:pt x="48" y="0"/>
                  </a:moveTo>
                  <a:lnTo>
                    <a:pt x="50" y="26"/>
                  </a:lnTo>
                  <a:lnTo>
                    <a:pt x="47" y="26"/>
                  </a:lnTo>
                  <a:lnTo>
                    <a:pt x="45" y="19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34" y="6"/>
                  </a:lnTo>
                  <a:lnTo>
                    <a:pt x="29" y="5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6" y="21"/>
                  </a:lnTo>
                  <a:lnTo>
                    <a:pt x="18" y="24"/>
                  </a:lnTo>
                  <a:lnTo>
                    <a:pt x="22" y="26"/>
                  </a:lnTo>
                  <a:lnTo>
                    <a:pt x="25" y="28"/>
                  </a:lnTo>
                  <a:lnTo>
                    <a:pt x="31" y="30"/>
                  </a:lnTo>
                  <a:lnTo>
                    <a:pt x="39" y="35"/>
                  </a:lnTo>
                  <a:lnTo>
                    <a:pt x="45" y="39"/>
                  </a:lnTo>
                  <a:lnTo>
                    <a:pt x="50" y="42"/>
                  </a:lnTo>
                  <a:lnTo>
                    <a:pt x="52" y="47"/>
                  </a:lnTo>
                  <a:lnTo>
                    <a:pt x="53" y="51"/>
                  </a:lnTo>
                  <a:lnTo>
                    <a:pt x="53" y="56"/>
                  </a:lnTo>
                  <a:lnTo>
                    <a:pt x="53" y="63"/>
                  </a:lnTo>
                  <a:lnTo>
                    <a:pt x="51" y="68"/>
                  </a:lnTo>
                  <a:lnTo>
                    <a:pt x="46" y="73"/>
                  </a:lnTo>
                  <a:lnTo>
                    <a:pt x="42" y="76"/>
                  </a:lnTo>
                  <a:lnTo>
                    <a:pt x="38" y="77"/>
                  </a:lnTo>
                  <a:lnTo>
                    <a:pt x="33" y="80"/>
                  </a:lnTo>
                  <a:lnTo>
                    <a:pt x="28" y="80"/>
                  </a:lnTo>
                  <a:lnTo>
                    <a:pt x="24" y="80"/>
                  </a:lnTo>
                  <a:lnTo>
                    <a:pt x="21" y="79"/>
                  </a:lnTo>
                  <a:lnTo>
                    <a:pt x="17" y="77"/>
                  </a:lnTo>
                  <a:lnTo>
                    <a:pt x="12" y="76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5" y="76"/>
                  </a:lnTo>
                  <a:lnTo>
                    <a:pt x="4" y="77"/>
                  </a:lnTo>
                  <a:lnTo>
                    <a:pt x="3" y="80"/>
                  </a:lnTo>
                  <a:lnTo>
                    <a:pt x="0" y="80"/>
                  </a:lnTo>
                  <a:lnTo>
                    <a:pt x="0" y="51"/>
                  </a:lnTo>
                  <a:lnTo>
                    <a:pt x="3" y="51"/>
                  </a:lnTo>
                  <a:lnTo>
                    <a:pt x="4" y="58"/>
                  </a:lnTo>
                  <a:lnTo>
                    <a:pt x="7" y="64"/>
                  </a:lnTo>
                  <a:lnTo>
                    <a:pt x="12" y="69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7" y="76"/>
                  </a:lnTo>
                  <a:lnTo>
                    <a:pt x="31" y="75"/>
                  </a:lnTo>
                  <a:lnTo>
                    <a:pt x="34" y="74"/>
                  </a:lnTo>
                  <a:lnTo>
                    <a:pt x="38" y="73"/>
                  </a:lnTo>
                  <a:lnTo>
                    <a:pt x="39" y="70"/>
                  </a:lnTo>
                  <a:lnTo>
                    <a:pt x="40" y="68"/>
                  </a:lnTo>
                  <a:lnTo>
                    <a:pt x="41" y="64"/>
                  </a:lnTo>
                  <a:lnTo>
                    <a:pt x="40" y="62"/>
                  </a:lnTo>
                  <a:lnTo>
                    <a:pt x="40" y="59"/>
                  </a:lnTo>
                  <a:lnTo>
                    <a:pt x="38" y="57"/>
                  </a:lnTo>
                  <a:lnTo>
                    <a:pt x="35" y="54"/>
                  </a:lnTo>
                  <a:lnTo>
                    <a:pt x="33" y="52"/>
                  </a:lnTo>
                  <a:lnTo>
                    <a:pt x="29" y="51"/>
                  </a:lnTo>
                  <a:lnTo>
                    <a:pt x="24" y="48"/>
                  </a:lnTo>
                  <a:lnTo>
                    <a:pt x="18" y="45"/>
                  </a:lnTo>
                  <a:lnTo>
                    <a:pt x="13" y="42"/>
                  </a:lnTo>
                  <a:lnTo>
                    <a:pt x="10" y="40"/>
                  </a:lnTo>
                  <a:lnTo>
                    <a:pt x="6" y="35"/>
                  </a:lnTo>
                  <a:lnTo>
                    <a:pt x="3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5" y="4"/>
                  </a:lnTo>
                  <a:lnTo>
                    <a:pt x="46" y="3"/>
                  </a:lnTo>
                  <a:lnTo>
                    <a:pt x="47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7" name="Freeform 1103"/>
            <p:cNvSpPr>
              <a:spLocks noEditPoints="1"/>
            </p:cNvSpPr>
            <p:nvPr/>
          </p:nvSpPr>
          <p:spPr bwMode="auto">
            <a:xfrm>
              <a:off x="1846" y="2324"/>
              <a:ext cx="29" cy="77"/>
            </a:xfrm>
            <a:custGeom>
              <a:avLst/>
              <a:gdLst>
                <a:gd name="T0" fmla="*/ 15 w 29"/>
                <a:gd name="T1" fmla="*/ 0 h 77"/>
                <a:gd name="T2" fmla="*/ 19 w 29"/>
                <a:gd name="T3" fmla="*/ 0 h 77"/>
                <a:gd name="T4" fmla="*/ 21 w 29"/>
                <a:gd name="T5" fmla="*/ 3 h 77"/>
                <a:gd name="T6" fmla="*/ 23 w 29"/>
                <a:gd name="T7" fmla="*/ 5 h 77"/>
                <a:gd name="T8" fmla="*/ 23 w 29"/>
                <a:gd name="T9" fmla="*/ 9 h 77"/>
                <a:gd name="T10" fmla="*/ 23 w 29"/>
                <a:gd name="T11" fmla="*/ 12 h 77"/>
                <a:gd name="T12" fmla="*/ 21 w 29"/>
                <a:gd name="T13" fmla="*/ 15 h 77"/>
                <a:gd name="T14" fmla="*/ 19 w 29"/>
                <a:gd name="T15" fmla="*/ 16 h 77"/>
                <a:gd name="T16" fmla="*/ 15 w 29"/>
                <a:gd name="T17" fmla="*/ 17 h 77"/>
                <a:gd name="T18" fmla="*/ 11 w 29"/>
                <a:gd name="T19" fmla="*/ 16 h 77"/>
                <a:gd name="T20" fmla="*/ 9 w 29"/>
                <a:gd name="T21" fmla="*/ 15 h 77"/>
                <a:gd name="T22" fmla="*/ 6 w 29"/>
                <a:gd name="T23" fmla="*/ 12 h 77"/>
                <a:gd name="T24" fmla="*/ 6 w 29"/>
                <a:gd name="T25" fmla="*/ 9 h 77"/>
                <a:gd name="T26" fmla="*/ 6 w 29"/>
                <a:gd name="T27" fmla="*/ 5 h 77"/>
                <a:gd name="T28" fmla="*/ 9 w 29"/>
                <a:gd name="T29" fmla="*/ 3 h 77"/>
                <a:gd name="T30" fmla="*/ 11 w 29"/>
                <a:gd name="T31" fmla="*/ 0 h 77"/>
                <a:gd name="T32" fmla="*/ 15 w 29"/>
                <a:gd name="T33" fmla="*/ 0 h 77"/>
                <a:gd name="T34" fmla="*/ 23 w 29"/>
                <a:gd name="T35" fmla="*/ 26 h 77"/>
                <a:gd name="T36" fmla="*/ 23 w 29"/>
                <a:gd name="T37" fmla="*/ 67 h 77"/>
                <a:gd name="T38" fmla="*/ 23 w 29"/>
                <a:gd name="T39" fmla="*/ 70 h 77"/>
                <a:gd name="T40" fmla="*/ 23 w 29"/>
                <a:gd name="T41" fmla="*/ 73 h 77"/>
                <a:gd name="T42" fmla="*/ 25 w 29"/>
                <a:gd name="T43" fmla="*/ 74 h 77"/>
                <a:gd name="T44" fmla="*/ 26 w 29"/>
                <a:gd name="T45" fmla="*/ 75 h 77"/>
                <a:gd name="T46" fmla="*/ 29 w 29"/>
                <a:gd name="T47" fmla="*/ 76 h 77"/>
                <a:gd name="T48" fmla="*/ 29 w 29"/>
                <a:gd name="T49" fmla="*/ 77 h 77"/>
                <a:gd name="T50" fmla="*/ 0 w 29"/>
                <a:gd name="T51" fmla="*/ 77 h 77"/>
                <a:gd name="T52" fmla="*/ 0 w 29"/>
                <a:gd name="T53" fmla="*/ 76 h 77"/>
                <a:gd name="T54" fmla="*/ 4 w 29"/>
                <a:gd name="T55" fmla="*/ 75 h 77"/>
                <a:gd name="T56" fmla="*/ 6 w 29"/>
                <a:gd name="T57" fmla="*/ 74 h 77"/>
                <a:gd name="T58" fmla="*/ 6 w 29"/>
                <a:gd name="T59" fmla="*/ 73 h 77"/>
                <a:gd name="T60" fmla="*/ 6 w 29"/>
                <a:gd name="T61" fmla="*/ 70 h 77"/>
                <a:gd name="T62" fmla="*/ 6 w 29"/>
                <a:gd name="T63" fmla="*/ 67 h 77"/>
                <a:gd name="T64" fmla="*/ 6 w 29"/>
                <a:gd name="T65" fmla="*/ 36 h 77"/>
                <a:gd name="T66" fmla="*/ 6 w 29"/>
                <a:gd name="T67" fmla="*/ 33 h 77"/>
                <a:gd name="T68" fmla="*/ 6 w 29"/>
                <a:gd name="T69" fmla="*/ 30 h 77"/>
                <a:gd name="T70" fmla="*/ 5 w 29"/>
                <a:gd name="T71" fmla="*/ 29 h 77"/>
                <a:gd name="T72" fmla="*/ 4 w 29"/>
                <a:gd name="T73" fmla="*/ 28 h 77"/>
                <a:gd name="T74" fmla="*/ 0 w 29"/>
                <a:gd name="T75" fmla="*/ 27 h 77"/>
                <a:gd name="T76" fmla="*/ 0 w 29"/>
                <a:gd name="T77" fmla="*/ 26 h 77"/>
                <a:gd name="T78" fmla="*/ 23 w 29"/>
                <a:gd name="T79" fmla="*/ 26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77"/>
                <a:gd name="T122" fmla="*/ 29 w 29"/>
                <a:gd name="T123" fmla="*/ 77 h 7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77">
                  <a:moveTo>
                    <a:pt x="15" y="0"/>
                  </a:moveTo>
                  <a:lnTo>
                    <a:pt x="19" y="0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5" y="17"/>
                  </a:lnTo>
                  <a:lnTo>
                    <a:pt x="11" y="16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5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26"/>
                  </a:moveTo>
                  <a:lnTo>
                    <a:pt x="23" y="67"/>
                  </a:lnTo>
                  <a:lnTo>
                    <a:pt x="23" y="70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6" y="75"/>
                  </a:lnTo>
                  <a:lnTo>
                    <a:pt x="29" y="76"/>
                  </a:lnTo>
                  <a:lnTo>
                    <a:pt x="29" y="77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4" y="75"/>
                  </a:lnTo>
                  <a:lnTo>
                    <a:pt x="6" y="74"/>
                  </a:lnTo>
                  <a:lnTo>
                    <a:pt x="6" y="73"/>
                  </a:lnTo>
                  <a:lnTo>
                    <a:pt x="6" y="70"/>
                  </a:lnTo>
                  <a:lnTo>
                    <a:pt x="6" y="6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8" name="Freeform 1104"/>
            <p:cNvSpPr>
              <a:spLocks/>
            </p:cNvSpPr>
            <p:nvPr/>
          </p:nvSpPr>
          <p:spPr bwMode="auto">
            <a:xfrm>
              <a:off x="1879" y="2330"/>
              <a:ext cx="35" cy="73"/>
            </a:xfrm>
            <a:custGeom>
              <a:avLst/>
              <a:gdLst>
                <a:gd name="T0" fmla="*/ 22 w 35"/>
                <a:gd name="T1" fmla="*/ 0 h 73"/>
                <a:gd name="T2" fmla="*/ 22 w 35"/>
                <a:gd name="T3" fmla="*/ 20 h 73"/>
                <a:gd name="T4" fmla="*/ 35 w 35"/>
                <a:gd name="T5" fmla="*/ 20 h 73"/>
                <a:gd name="T6" fmla="*/ 35 w 35"/>
                <a:gd name="T7" fmla="*/ 24 h 73"/>
                <a:gd name="T8" fmla="*/ 22 w 35"/>
                <a:gd name="T9" fmla="*/ 24 h 73"/>
                <a:gd name="T10" fmla="*/ 22 w 35"/>
                <a:gd name="T11" fmla="*/ 57 h 73"/>
                <a:gd name="T12" fmla="*/ 23 w 35"/>
                <a:gd name="T13" fmla="*/ 61 h 73"/>
                <a:gd name="T14" fmla="*/ 23 w 35"/>
                <a:gd name="T15" fmla="*/ 63 h 73"/>
                <a:gd name="T16" fmla="*/ 23 w 35"/>
                <a:gd name="T17" fmla="*/ 64 h 73"/>
                <a:gd name="T18" fmla="*/ 24 w 35"/>
                <a:gd name="T19" fmla="*/ 65 h 73"/>
                <a:gd name="T20" fmla="*/ 25 w 35"/>
                <a:gd name="T21" fmla="*/ 65 h 73"/>
                <a:gd name="T22" fmla="*/ 27 w 35"/>
                <a:gd name="T23" fmla="*/ 67 h 73"/>
                <a:gd name="T24" fmla="*/ 29 w 35"/>
                <a:gd name="T25" fmla="*/ 65 h 73"/>
                <a:gd name="T26" fmla="*/ 31 w 35"/>
                <a:gd name="T27" fmla="*/ 64 h 73"/>
                <a:gd name="T28" fmla="*/ 33 w 35"/>
                <a:gd name="T29" fmla="*/ 61 h 73"/>
                <a:gd name="T30" fmla="*/ 35 w 35"/>
                <a:gd name="T31" fmla="*/ 62 h 73"/>
                <a:gd name="T32" fmla="*/ 33 w 35"/>
                <a:gd name="T33" fmla="*/ 67 h 73"/>
                <a:gd name="T34" fmla="*/ 29 w 35"/>
                <a:gd name="T35" fmla="*/ 70 h 73"/>
                <a:gd name="T36" fmla="*/ 24 w 35"/>
                <a:gd name="T37" fmla="*/ 71 h 73"/>
                <a:gd name="T38" fmla="*/ 21 w 35"/>
                <a:gd name="T39" fmla="*/ 73 h 73"/>
                <a:gd name="T40" fmla="*/ 16 w 35"/>
                <a:gd name="T41" fmla="*/ 71 h 73"/>
                <a:gd name="T42" fmla="*/ 12 w 35"/>
                <a:gd name="T43" fmla="*/ 70 h 73"/>
                <a:gd name="T44" fmla="*/ 8 w 35"/>
                <a:gd name="T45" fmla="*/ 67 h 73"/>
                <a:gd name="T46" fmla="*/ 7 w 35"/>
                <a:gd name="T47" fmla="*/ 64 h 73"/>
                <a:gd name="T48" fmla="*/ 7 w 35"/>
                <a:gd name="T49" fmla="*/ 62 h 73"/>
                <a:gd name="T50" fmla="*/ 6 w 35"/>
                <a:gd name="T51" fmla="*/ 58 h 73"/>
                <a:gd name="T52" fmla="*/ 6 w 35"/>
                <a:gd name="T53" fmla="*/ 53 h 73"/>
                <a:gd name="T54" fmla="*/ 6 w 35"/>
                <a:gd name="T55" fmla="*/ 24 h 73"/>
                <a:gd name="T56" fmla="*/ 0 w 35"/>
                <a:gd name="T57" fmla="*/ 24 h 73"/>
                <a:gd name="T58" fmla="*/ 0 w 35"/>
                <a:gd name="T59" fmla="*/ 23 h 73"/>
                <a:gd name="T60" fmla="*/ 6 w 35"/>
                <a:gd name="T61" fmla="*/ 17 h 73"/>
                <a:gd name="T62" fmla="*/ 12 w 35"/>
                <a:gd name="T63" fmla="*/ 12 h 73"/>
                <a:gd name="T64" fmla="*/ 17 w 35"/>
                <a:gd name="T65" fmla="*/ 6 h 73"/>
                <a:gd name="T66" fmla="*/ 21 w 35"/>
                <a:gd name="T67" fmla="*/ 0 h 73"/>
                <a:gd name="T68" fmla="*/ 22 w 35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73"/>
                <a:gd name="T107" fmla="*/ 35 w 35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73">
                  <a:moveTo>
                    <a:pt x="22" y="0"/>
                  </a:moveTo>
                  <a:lnTo>
                    <a:pt x="22" y="20"/>
                  </a:lnTo>
                  <a:lnTo>
                    <a:pt x="35" y="20"/>
                  </a:lnTo>
                  <a:lnTo>
                    <a:pt x="35" y="24"/>
                  </a:lnTo>
                  <a:lnTo>
                    <a:pt x="22" y="24"/>
                  </a:lnTo>
                  <a:lnTo>
                    <a:pt x="22" y="57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3" y="64"/>
                  </a:lnTo>
                  <a:lnTo>
                    <a:pt x="24" y="65"/>
                  </a:lnTo>
                  <a:lnTo>
                    <a:pt x="25" y="65"/>
                  </a:lnTo>
                  <a:lnTo>
                    <a:pt x="27" y="67"/>
                  </a:lnTo>
                  <a:lnTo>
                    <a:pt x="29" y="65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5" y="62"/>
                  </a:lnTo>
                  <a:lnTo>
                    <a:pt x="33" y="67"/>
                  </a:lnTo>
                  <a:lnTo>
                    <a:pt x="29" y="70"/>
                  </a:lnTo>
                  <a:lnTo>
                    <a:pt x="24" y="71"/>
                  </a:lnTo>
                  <a:lnTo>
                    <a:pt x="21" y="73"/>
                  </a:lnTo>
                  <a:lnTo>
                    <a:pt x="16" y="71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1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29" name="Freeform 1105"/>
            <p:cNvSpPr>
              <a:spLocks noEditPoints="1"/>
            </p:cNvSpPr>
            <p:nvPr/>
          </p:nvSpPr>
          <p:spPr bwMode="auto">
            <a:xfrm>
              <a:off x="1919" y="2347"/>
              <a:ext cx="44" cy="57"/>
            </a:xfrm>
            <a:custGeom>
              <a:avLst/>
              <a:gdLst>
                <a:gd name="T0" fmla="*/ 44 w 44"/>
                <a:gd name="T1" fmla="*/ 27 h 57"/>
                <a:gd name="T2" fmla="*/ 16 w 44"/>
                <a:gd name="T3" fmla="*/ 27 h 57"/>
                <a:gd name="T4" fmla="*/ 17 w 44"/>
                <a:gd name="T5" fmla="*/ 33 h 57"/>
                <a:gd name="T6" fmla="*/ 18 w 44"/>
                <a:gd name="T7" fmla="*/ 39 h 57"/>
                <a:gd name="T8" fmla="*/ 22 w 44"/>
                <a:gd name="T9" fmla="*/ 44 h 57"/>
                <a:gd name="T10" fmla="*/ 24 w 44"/>
                <a:gd name="T11" fmla="*/ 46 h 57"/>
                <a:gd name="T12" fmla="*/ 28 w 44"/>
                <a:gd name="T13" fmla="*/ 47 h 57"/>
                <a:gd name="T14" fmla="*/ 30 w 44"/>
                <a:gd name="T15" fmla="*/ 48 h 57"/>
                <a:gd name="T16" fmla="*/ 34 w 44"/>
                <a:gd name="T17" fmla="*/ 47 h 57"/>
                <a:gd name="T18" fmla="*/ 37 w 44"/>
                <a:gd name="T19" fmla="*/ 46 h 57"/>
                <a:gd name="T20" fmla="*/ 40 w 44"/>
                <a:gd name="T21" fmla="*/ 44 h 57"/>
                <a:gd name="T22" fmla="*/ 42 w 44"/>
                <a:gd name="T23" fmla="*/ 39 h 57"/>
                <a:gd name="T24" fmla="*/ 44 w 44"/>
                <a:gd name="T25" fmla="*/ 40 h 57"/>
                <a:gd name="T26" fmla="*/ 42 w 44"/>
                <a:gd name="T27" fmla="*/ 46 h 57"/>
                <a:gd name="T28" fmla="*/ 38 w 44"/>
                <a:gd name="T29" fmla="*/ 50 h 57"/>
                <a:gd name="T30" fmla="*/ 35 w 44"/>
                <a:gd name="T31" fmla="*/ 53 h 57"/>
                <a:gd name="T32" fmla="*/ 31 w 44"/>
                <a:gd name="T33" fmla="*/ 54 h 57"/>
                <a:gd name="T34" fmla="*/ 28 w 44"/>
                <a:gd name="T35" fmla="*/ 56 h 57"/>
                <a:gd name="T36" fmla="*/ 23 w 44"/>
                <a:gd name="T37" fmla="*/ 57 h 57"/>
                <a:gd name="T38" fmla="*/ 18 w 44"/>
                <a:gd name="T39" fmla="*/ 56 h 57"/>
                <a:gd name="T40" fmla="*/ 13 w 44"/>
                <a:gd name="T41" fmla="*/ 54 h 57"/>
                <a:gd name="T42" fmla="*/ 8 w 44"/>
                <a:gd name="T43" fmla="*/ 51 h 57"/>
                <a:gd name="T44" fmla="*/ 5 w 44"/>
                <a:gd name="T45" fmla="*/ 47 h 57"/>
                <a:gd name="T46" fmla="*/ 2 w 44"/>
                <a:gd name="T47" fmla="*/ 42 h 57"/>
                <a:gd name="T48" fmla="*/ 1 w 44"/>
                <a:gd name="T49" fmla="*/ 36 h 57"/>
                <a:gd name="T50" fmla="*/ 0 w 44"/>
                <a:gd name="T51" fmla="*/ 29 h 57"/>
                <a:gd name="T52" fmla="*/ 2 w 44"/>
                <a:gd name="T53" fmla="*/ 17 h 57"/>
                <a:gd name="T54" fmla="*/ 7 w 44"/>
                <a:gd name="T55" fmla="*/ 9 h 57"/>
                <a:gd name="T56" fmla="*/ 13 w 44"/>
                <a:gd name="T57" fmla="*/ 4 h 57"/>
                <a:gd name="T58" fmla="*/ 18 w 44"/>
                <a:gd name="T59" fmla="*/ 1 h 57"/>
                <a:gd name="T60" fmla="*/ 24 w 44"/>
                <a:gd name="T61" fmla="*/ 0 h 57"/>
                <a:gd name="T62" fmla="*/ 29 w 44"/>
                <a:gd name="T63" fmla="*/ 1 h 57"/>
                <a:gd name="T64" fmla="*/ 34 w 44"/>
                <a:gd name="T65" fmla="*/ 4 h 57"/>
                <a:gd name="T66" fmla="*/ 38 w 44"/>
                <a:gd name="T67" fmla="*/ 7 h 57"/>
                <a:gd name="T68" fmla="*/ 43 w 44"/>
                <a:gd name="T69" fmla="*/ 16 h 57"/>
                <a:gd name="T70" fmla="*/ 44 w 44"/>
                <a:gd name="T71" fmla="*/ 27 h 57"/>
                <a:gd name="T72" fmla="*/ 31 w 44"/>
                <a:gd name="T73" fmla="*/ 23 h 57"/>
                <a:gd name="T74" fmla="*/ 30 w 44"/>
                <a:gd name="T75" fmla="*/ 17 h 57"/>
                <a:gd name="T76" fmla="*/ 30 w 44"/>
                <a:gd name="T77" fmla="*/ 13 h 57"/>
                <a:gd name="T78" fmla="*/ 30 w 44"/>
                <a:gd name="T79" fmla="*/ 10 h 57"/>
                <a:gd name="T80" fmla="*/ 29 w 44"/>
                <a:gd name="T81" fmla="*/ 7 h 57"/>
                <a:gd name="T82" fmla="*/ 26 w 44"/>
                <a:gd name="T83" fmla="*/ 5 h 57"/>
                <a:gd name="T84" fmla="*/ 25 w 44"/>
                <a:gd name="T85" fmla="*/ 5 h 57"/>
                <a:gd name="T86" fmla="*/ 24 w 44"/>
                <a:gd name="T87" fmla="*/ 4 h 57"/>
                <a:gd name="T88" fmla="*/ 20 w 44"/>
                <a:gd name="T89" fmla="*/ 5 h 57"/>
                <a:gd name="T90" fmla="*/ 19 w 44"/>
                <a:gd name="T91" fmla="*/ 7 h 57"/>
                <a:gd name="T92" fmla="*/ 17 w 44"/>
                <a:gd name="T93" fmla="*/ 11 h 57"/>
                <a:gd name="T94" fmla="*/ 16 w 44"/>
                <a:gd name="T95" fmla="*/ 16 h 57"/>
                <a:gd name="T96" fmla="*/ 16 w 44"/>
                <a:gd name="T97" fmla="*/ 21 h 57"/>
                <a:gd name="T98" fmla="*/ 16 w 44"/>
                <a:gd name="T99" fmla="*/ 23 h 57"/>
                <a:gd name="T100" fmla="*/ 31 w 44"/>
                <a:gd name="T101" fmla="*/ 23 h 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"/>
                <a:gd name="T154" fmla="*/ 0 h 57"/>
                <a:gd name="T155" fmla="*/ 44 w 44"/>
                <a:gd name="T156" fmla="*/ 57 h 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" h="57">
                  <a:moveTo>
                    <a:pt x="44" y="27"/>
                  </a:moveTo>
                  <a:lnTo>
                    <a:pt x="16" y="27"/>
                  </a:lnTo>
                  <a:lnTo>
                    <a:pt x="17" y="33"/>
                  </a:lnTo>
                  <a:lnTo>
                    <a:pt x="18" y="39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8" y="47"/>
                  </a:lnTo>
                  <a:lnTo>
                    <a:pt x="30" y="48"/>
                  </a:lnTo>
                  <a:lnTo>
                    <a:pt x="34" y="47"/>
                  </a:lnTo>
                  <a:lnTo>
                    <a:pt x="37" y="46"/>
                  </a:lnTo>
                  <a:lnTo>
                    <a:pt x="40" y="44"/>
                  </a:lnTo>
                  <a:lnTo>
                    <a:pt x="42" y="39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50"/>
                  </a:lnTo>
                  <a:lnTo>
                    <a:pt x="35" y="53"/>
                  </a:lnTo>
                  <a:lnTo>
                    <a:pt x="31" y="54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8" y="56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7" y="9"/>
                  </a:lnTo>
                  <a:lnTo>
                    <a:pt x="13" y="4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8" y="7"/>
                  </a:lnTo>
                  <a:lnTo>
                    <a:pt x="43" y="16"/>
                  </a:lnTo>
                  <a:lnTo>
                    <a:pt x="44" y="27"/>
                  </a:lnTo>
                  <a:close/>
                  <a:moveTo>
                    <a:pt x="31" y="23"/>
                  </a:moveTo>
                  <a:lnTo>
                    <a:pt x="30" y="17"/>
                  </a:lnTo>
                  <a:lnTo>
                    <a:pt x="30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0" y="5"/>
                  </a:lnTo>
                  <a:lnTo>
                    <a:pt x="19" y="7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30" name="Freeform 1106"/>
            <p:cNvSpPr>
              <a:spLocks noEditPoints="1"/>
            </p:cNvSpPr>
            <p:nvPr/>
          </p:nvSpPr>
          <p:spPr bwMode="auto">
            <a:xfrm>
              <a:off x="292" y="2339"/>
              <a:ext cx="59" cy="64"/>
            </a:xfrm>
            <a:custGeom>
              <a:avLst/>
              <a:gdLst>
                <a:gd name="T0" fmla="*/ 46 w 59"/>
                <a:gd name="T1" fmla="*/ 31 h 64"/>
                <a:gd name="T2" fmla="*/ 53 w 59"/>
                <a:gd name="T3" fmla="*/ 35 h 64"/>
                <a:gd name="T4" fmla="*/ 58 w 59"/>
                <a:gd name="T5" fmla="*/ 42 h 64"/>
                <a:gd name="T6" fmla="*/ 58 w 59"/>
                <a:gd name="T7" fmla="*/ 50 h 64"/>
                <a:gd name="T8" fmla="*/ 53 w 59"/>
                <a:gd name="T9" fmla="*/ 58 h 64"/>
                <a:gd name="T10" fmla="*/ 33 w 59"/>
                <a:gd name="T11" fmla="*/ 64 h 64"/>
                <a:gd name="T12" fmla="*/ 0 w 59"/>
                <a:gd name="T13" fmla="*/ 61 h 64"/>
                <a:gd name="T14" fmla="*/ 6 w 59"/>
                <a:gd name="T15" fmla="*/ 61 h 64"/>
                <a:gd name="T16" fmla="*/ 9 w 59"/>
                <a:gd name="T17" fmla="*/ 59 h 64"/>
                <a:gd name="T18" fmla="*/ 9 w 59"/>
                <a:gd name="T19" fmla="*/ 53 h 64"/>
                <a:gd name="T20" fmla="*/ 9 w 59"/>
                <a:gd name="T21" fmla="*/ 7 h 64"/>
                <a:gd name="T22" fmla="*/ 7 w 59"/>
                <a:gd name="T23" fmla="*/ 3 h 64"/>
                <a:gd name="T24" fmla="*/ 4 w 59"/>
                <a:gd name="T25" fmla="*/ 2 h 64"/>
                <a:gd name="T26" fmla="*/ 0 w 59"/>
                <a:gd name="T27" fmla="*/ 0 h 64"/>
                <a:gd name="T28" fmla="*/ 38 w 59"/>
                <a:gd name="T29" fmla="*/ 0 h 64"/>
                <a:gd name="T30" fmla="*/ 46 w 59"/>
                <a:gd name="T31" fmla="*/ 2 h 64"/>
                <a:gd name="T32" fmla="*/ 53 w 59"/>
                <a:gd name="T33" fmla="*/ 7 h 64"/>
                <a:gd name="T34" fmla="*/ 56 w 59"/>
                <a:gd name="T35" fmla="*/ 15 h 64"/>
                <a:gd name="T36" fmla="*/ 52 w 59"/>
                <a:gd name="T37" fmla="*/ 24 h 64"/>
                <a:gd name="T38" fmla="*/ 46 w 59"/>
                <a:gd name="T39" fmla="*/ 29 h 64"/>
                <a:gd name="T40" fmla="*/ 23 w 59"/>
                <a:gd name="T41" fmla="*/ 29 h 64"/>
                <a:gd name="T42" fmla="*/ 30 w 59"/>
                <a:gd name="T43" fmla="*/ 27 h 64"/>
                <a:gd name="T44" fmla="*/ 36 w 59"/>
                <a:gd name="T45" fmla="*/ 25 h 64"/>
                <a:gd name="T46" fmla="*/ 40 w 59"/>
                <a:gd name="T47" fmla="*/ 19 h 64"/>
                <a:gd name="T48" fmla="*/ 40 w 59"/>
                <a:gd name="T49" fmla="*/ 12 h 64"/>
                <a:gd name="T50" fmla="*/ 36 w 59"/>
                <a:gd name="T51" fmla="*/ 7 h 64"/>
                <a:gd name="T52" fmla="*/ 31 w 59"/>
                <a:gd name="T53" fmla="*/ 3 h 64"/>
                <a:gd name="T54" fmla="*/ 23 w 59"/>
                <a:gd name="T55" fmla="*/ 3 h 64"/>
                <a:gd name="T56" fmla="*/ 23 w 59"/>
                <a:gd name="T57" fmla="*/ 32 h 64"/>
                <a:gd name="T58" fmla="*/ 23 w 59"/>
                <a:gd name="T59" fmla="*/ 55 h 64"/>
                <a:gd name="T60" fmla="*/ 24 w 59"/>
                <a:gd name="T61" fmla="*/ 59 h 64"/>
                <a:gd name="T62" fmla="*/ 29 w 59"/>
                <a:gd name="T63" fmla="*/ 60 h 64"/>
                <a:gd name="T64" fmla="*/ 35 w 59"/>
                <a:gd name="T65" fmla="*/ 59 h 64"/>
                <a:gd name="T66" fmla="*/ 40 w 59"/>
                <a:gd name="T67" fmla="*/ 54 h 64"/>
                <a:gd name="T68" fmla="*/ 42 w 59"/>
                <a:gd name="T69" fmla="*/ 47 h 64"/>
                <a:gd name="T70" fmla="*/ 40 w 59"/>
                <a:gd name="T71" fmla="*/ 38 h 64"/>
                <a:gd name="T72" fmla="*/ 34 w 59"/>
                <a:gd name="T73" fmla="*/ 33 h 64"/>
                <a:gd name="T74" fmla="*/ 28 w 59"/>
                <a:gd name="T75" fmla="*/ 32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9"/>
                <a:gd name="T115" fmla="*/ 0 h 64"/>
                <a:gd name="T116" fmla="*/ 59 w 59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9" h="64">
                  <a:moveTo>
                    <a:pt x="41" y="30"/>
                  </a:moveTo>
                  <a:lnTo>
                    <a:pt x="46" y="31"/>
                  </a:lnTo>
                  <a:lnTo>
                    <a:pt x="51" y="33"/>
                  </a:lnTo>
                  <a:lnTo>
                    <a:pt x="53" y="35"/>
                  </a:lnTo>
                  <a:lnTo>
                    <a:pt x="57" y="38"/>
                  </a:lnTo>
                  <a:lnTo>
                    <a:pt x="58" y="42"/>
                  </a:lnTo>
                  <a:lnTo>
                    <a:pt x="59" y="46"/>
                  </a:lnTo>
                  <a:lnTo>
                    <a:pt x="58" y="50"/>
                  </a:lnTo>
                  <a:lnTo>
                    <a:pt x="56" y="54"/>
                  </a:lnTo>
                  <a:lnTo>
                    <a:pt x="53" y="58"/>
                  </a:lnTo>
                  <a:lnTo>
                    <a:pt x="45" y="62"/>
                  </a:lnTo>
                  <a:lnTo>
                    <a:pt x="33" y="64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4" y="61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9" y="59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2" y="1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3" y="7"/>
                  </a:lnTo>
                  <a:lnTo>
                    <a:pt x="56" y="12"/>
                  </a:lnTo>
                  <a:lnTo>
                    <a:pt x="56" y="15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46" y="29"/>
                  </a:lnTo>
                  <a:lnTo>
                    <a:pt x="41" y="30"/>
                  </a:lnTo>
                  <a:close/>
                  <a:moveTo>
                    <a:pt x="23" y="29"/>
                  </a:moveTo>
                  <a:lnTo>
                    <a:pt x="28" y="29"/>
                  </a:lnTo>
                  <a:lnTo>
                    <a:pt x="30" y="27"/>
                  </a:lnTo>
                  <a:lnTo>
                    <a:pt x="34" y="27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6" y="7"/>
                  </a:lnTo>
                  <a:lnTo>
                    <a:pt x="34" y="4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23" y="29"/>
                  </a:lnTo>
                  <a:close/>
                  <a:moveTo>
                    <a:pt x="23" y="32"/>
                  </a:moveTo>
                  <a:lnTo>
                    <a:pt x="23" y="53"/>
                  </a:lnTo>
                  <a:lnTo>
                    <a:pt x="23" y="55"/>
                  </a:lnTo>
                  <a:lnTo>
                    <a:pt x="24" y="58"/>
                  </a:lnTo>
                  <a:lnTo>
                    <a:pt x="24" y="59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3" y="60"/>
                  </a:lnTo>
                  <a:lnTo>
                    <a:pt x="35" y="59"/>
                  </a:lnTo>
                  <a:lnTo>
                    <a:pt x="39" y="56"/>
                  </a:lnTo>
                  <a:lnTo>
                    <a:pt x="40" y="54"/>
                  </a:lnTo>
                  <a:lnTo>
                    <a:pt x="41" y="50"/>
                  </a:lnTo>
                  <a:lnTo>
                    <a:pt x="42" y="47"/>
                  </a:lnTo>
                  <a:lnTo>
                    <a:pt x="41" y="42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3"/>
                  </a:lnTo>
                  <a:lnTo>
                    <a:pt x="31" y="32"/>
                  </a:lnTo>
                  <a:lnTo>
                    <a:pt x="28" y="32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31" name="Freeform 1107"/>
            <p:cNvSpPr>
              <a:spLocks/>
            </p:cNvSpPr>
            <p:nvPr/>
          </p:nvSpPr>
          <p:spPr bwMode="auto">
            <a:xfrm>
              <a:off x="356" y="2339"/>
              <a:ext cx="58" cy="64"/>
            </a:xfrm>
            <a:custGeom>
              <a:avLst/>
              <a:gdLst>
                <a:gd name="T0" fmla="*/ 24 w 58"/>
                <a:gd name="T1" fmla="*/ 30 h 64"/>
                <a:gd name="T2" fmla="*/ 29 w 58"/>
                <a:gd name="T3" fmla="*/ 29 h 64"/>
                <a:gd name="T4" fmla="*/ 34 w 58"/>
                <a:gd name="T5" fmla="*/ 25 h 64"/>
                <a:gd name="T6" fmla="*/ 37 w 58"/>
                <a:gd name="T7" fmla="*/ 19 h 64"/>
                <a:gd name="T8" fmla="*/ 40 w 58"/>
                <a:gd name="T9" fmla="*/ 14 h 64"/>
                <a:gd name="T10" fmla="*/ 37 w 58"/>
                <a:gd name="T11" fmla="*/ 48 h 64"/>
                <a:gd name="T12" fmla="*/ 35 w 58"/>
                <a:gd name="T13" fmla="*/ 38 h 64"/>
                <a:gd name="T14" fmla="*/ 31 w 58"/>
                <a:gd name="T15" fmla="*/ 35 h 64"/>
                <a:gd name="T16" fmla="*/ 24 w 58"/>
                <a:gd name="T17" fmla="*/ 33 h 64"/>
                <a:gd name="T18" fmla="*/ 24 w 58"/>
                <a:gd name="T19" fmla="*/ 55 h 64"/>
                <a:gd name="T20" fmla="*/ 25 w 58"/>
                <a:gd name="T21" fmla="*/ 59 h 64"/>
                <a:gd name="T22" fmla="*/ 28 w 58"/>
                <a:gd name="T23" fmla="*/ 60 h 64"/>
                <a:gd name="T24" fmla="*/ 34 w 58"/>
                <a:gd name="T25" fmla="*/ 60 h 64"/>
                <a:gd name="T26" fmla="*/ 45 w 58"/>
                <a:gd name="T27" fmla="*/ 58 h 64"/>
                <a:gd name="T28" fmla="*/ 52 w 58"/>
                <a:gd name="T29" fmla="*/ 53 h 64"/>
                <a:gd name="T30" fmla="*/ 57 w 58"/>
                <a:gd name="T31" fmla="*/ 43 h 64"/>
                <a:gd name="T32" fmla="*/ 56 w 58"/>
                <a:gd name="T33" fmla="*/ 64 h 64"/>
                <a:gd name="T34" fmla="*/ 0 w 58"/>
                <a:gd name="T35" fmla="*/ 61 h 64"/>
                <a:gd name="T36" fmla="*/ 5 w 58"/>
                <a:gd name="T37" fmla="*/ 61 h 64"/>
                <a:gd name="T38" fmla="*/ 7 w 58"/>
                <a:gd name="T39" fmla="*/ 60 h 64"/>
                <a:gd name="T40" fmla="*/ 9 w 58"/>
                <a:gd name="T41" fmla="*/ 56 h 64"/>
                <a:gd name="T42" fmla="*/ 9 w 58"/>
                <a:gd name="T43" fmla="*/ 11 h 64"/>
                <a:gd name="T44" fmla="*/ 9 w 58"/>
                <a:gd name="T45" fmla="*/ 6 h 64"/>
                <a:gd name="T46" fmla="*/ 7 w 58"/>
                <a:gd name="T47" fmla="*/ 3 h 64"/>
                <a:gd name="T48" fmla="*/ 2 w 58"/>
                <a:gd name="T49" fmla="*/ 1 h 64"/>
                <a:gd name="T50" fmla="*/ 0 w 58"/>
                <a:gd name="T51" fmla="*/ 0 h 64"/>
                <a:gd name="T52" fmla="*/ 53 w 58"/>
                <a:gd name="T53" fmla="*/ 19 h 64"/>
                <a:gd name="T54" fmla="*/ 51 w 58"/>
                <a:gd name="T55" fmla="*/ 14 h 64"/>
                <a:gd name="T56" fmla="*/ 47 w 58"/>
                <a:gd name="T57" fmla="*/ 8 h 64"/>
                <a:gd name="T58" fmla="*/ 41 w 58"/>
                <a:gd name="T59" fmla="*/ 4 h 64"/>
                <a:gd name="T60" fmla="*/ 35 w 58"/>
                <a:gd name="T61" fmla="*/ 3 h 64"/>
                <a:gd name="T62" fmla="*/ 24 w 58"/>
                <a:gd name="T63" fmla="*/ 3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64"/>
                <a:gd name="T98" fmla="*/ 58 w 58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64">
                  <a:moveTo>
                    <a:pt x="24" y="3"/>
                  </a:moveTo>
                  <a:lnTo>
                    <a:pt x="24" y="30"/>
                  </a:lnTo>
                  <a:lnTo>
                    <a:pt x="25" y="30"/>
                  </a:lnTo>
                  <a:lnTo>
                    <a:pt x="29" y="29"/>
                  </a:lnTo>
                  <a:lnTo>
                    <a:pt x="33" y="27"/>
                  </a:lnTo>
                  <a:lnTo>
                    <a:pt x="34" y="25"/>
                  </a:lnTo>
                  <a:lnTo>
                    <a:pt x="36" y="23"/>
                  </a:lnTo>
                  <a:lnTo>
                    <a:pt x="37" y="19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0" y="48"/>
                  </a:lnTo>
                  <a:lnTo>
                    <a:pt x="37" y="48"/>
                  </a:lnTo>
                  <a:lnTo>
                    <a:pt x="37" y="43"/>
                  </a:lnTo>
                  <a:lnTo>
                    <a:pt x="35" y="38"/>
                  </a:lnTo>
                  <a:lnTo>
                    <a:pt x="34" y="36"/>
                  </a:lnTo>
                  <a:lnTo>
                    <a:pt x="31" y="35"/>
                  </a:lnTo>
                  <a:lnTo>
                    <a:pt x="28" y="33"/>
                  </a:lnTo>
                  <a:lnTo>
                    <a:pt x="24" y="33"/>
                  </a:lnTo>
                  <a:lnTo>
                    <a:pt x="24" y="50"/>
                  </a:lnTo>
                  <a:lnTo>
                    <a:pt x="24" y="55"/>
                  </a:lnTo>
                  <a:lnTo>
                    <a:pt x="24" y="58"/>
                  </a:lnTo>
                  <a:lnTo>
                    <a:pt x="25" y="59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40" y="60"/>
                  </a:lnTo>
                  <a:lnTo>
                    <a:pt x="45" y="58"/>
                  </a:lnTo>
                  <a:lnTo>
                    <a:pt x="48" y="56"/>
                  </a:lnTo>
                  <a:lnTo>
                    <a:pt x="52" y="53"/>
                  </a:lnTo>
                  <a:lnTo>
                    <a:pt x="54" y="48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6" y="64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9" y="59"/>
                  </a:lnTo>
                  <a:lnTo>
                    <a:pt x="9" y="56"/>
                  </a:lnTo>
                  <a:lnTo>
                    <a:pt x="9" y="53"/>
                  </a:lnTo>
                  <a:lnTo>
                    <a:pt x="9" y="11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1" y="14"/>
                  </a:lnTo>
                  <a:lnTo>
                    <a:pt x="50" y="11"/>
                  </a:lnTo>
                  <a:lnTo>
                    <a:pt x="47" y="8"/>
                  </a:lnTo>
                  <a:lnTo>
                    <a:pt x="45" y="6"/>
                  </a:lnTo>
                  <a:lnTo>
                    <a:pt x="41" y="4"/>
                  </a:lnTo>
                  <a:lnTo>
                    <a:pt x="39" y="3"/>
                  </a:lnTo>
                  <a:lnTo>
                    <a:pt x="35" y="3"/>
                  </a:lnTo>
                  <a:lnTo>
                    <a:pt x="31" y="3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32" name="Freeform 1108"/>
            <p:cNvSpPr>
              <a:spLocks noEditPoints="1"/>
            </p:cNvSpPr>
            <p:nvPr/>
          </p:nvSpPr>
          <p:spPr bwMode="auto">
            <a:xfrm>
              <a:off x="419" y="2337"/>
              <a:ext cx="67" cy="66"/>
            </a:xfrm>
            <a:custGeom>
              <a:avLst/>
              <a:gdLst>
                <a:gd name="T0" fmla="*/ 40 w 67"/>
                <a:gd name="T1" fmla="*/ 48 h 66"/>
                <a:gd name="T2" fmla="*/ 17 w 67"/>
                <a:gd name="T3" fmla="*/ 48 h 66"/>
                <a:gd name="T4" fmla="*/ 14 w 67"/>
                <a:gd name="T5" fmla="*/ 54 h 66"/>
                <a:gd name="T6" fmla="*/ 13 w 67"/>
                <a:gd name="T7" fmla="*/ 56 h 66"/>
                <a:gd name="T8" fmla="*/ 13 w 67"/>
                <a:gd name="T9" fmla="*/ 58 h 66"/>
                <a:gd name="T10" fmla="*/ 13 w 67"/>
                <a:gd name="T11" fmla="*/ 61 h 66"/>
                <a:gd name="T12" fmla="*/ 15 w 67"/>
                <a:gd name="T13" fmla="*/ 63 h 66"/>
                <a:gd name="T14" fmla="*/ 17 w 67"/>
                <a:gd name="T15" fmla="*/ 63 h 66"/>
                <a:gd name="T16" fmla="*/ 22 w 67"/>
                <a:gd name="T17" fmla="*/ 63 h 66"/>
                <a:gd name="T18" fmla="*/ 22 w 67"/>
                <a:gd name="T19" fmla="*/ 66 h 66"/>
                <a:gd name="T20" fmla="*/ 0 w 67"/>
                <a:gd name="T21" fmla="*/ 66 h 66"/>
                <a:gd name="T22" fmla="*/ 0 w 67"/>
                <a:gd name="T23" fmla="*/ 63 h 66"/>
                <a:gd name="T24" fmla="*/ 3 w 67"/>
                <a:gd name="T25" fmla="*/ 63 h 66"/>
                <a:gd name="T26" fmla="*/ 6 w 67"/>
                <a:gd name="T27" fmla="*/ 61 h 66"/>
                <a:gd name="T28" fmla="*/ 7 w 67"/>
                <a:gd name="T29" fmla="*/ 58 h 66"/>
                <a:gd name="T30" fmla="*/ 9 w 67"/>
                <a:gd name="T31" fmla="*/ 56 h 66"/>
                <a:gd name="T32" fmla="*/ 11 w 67"/>
                <a:gd name="T33" fmla="*/ 51 h 66"/>
                <a:gd name="T34" fmla="*/ 34 w 67"/>
                <a:gd name="T35" fmla="*/ 0 h 66"/>
                <a:gd name="T36" fmla="*/ 35 w 67"/>
                <a:gd name="T37" fmla="*/ 0 h 66"/>
                <a:gd name="T38" fmla="*/ 58 w 67"/>
                <a:gd name="T39" fmla="*/ 52 h 66"/>
                <a:gd name="T40" fmla="*/ 60 w 67"/>
                <a:gd name="T41" fmla="*/ 57 h 66"/>
                <a:gd name="T42" fmla="*/ 61 w 67"/>
                <a:gd name="T43" fmla="*/ 60 h 66"/>
                <a:gd name="T44" fmla="*/ 64 w 67"/>
                <a:gd name="T45" fmla="*/ 62 h 66"/>
                <a:gd name="T46" fmla="*/ 65 w 67"/>
                <a:gd name="T47" fmla="*/ 63 h 66"/>
                <a:gd name="T48" fmla="*/ 67 w 67"/>
                <a:gd name="T49" fmla="*/ 63 h 66"/>
                <a:gd name="T50" fmla="*/ 67 w 67"/>
                <a:gd name="T51" fmla="*/ 66 h 66"/>
                <a:gd name="T52" fmla="*/ 37 w 67"/>
                <a:gd name="T53" fmla="*/ 66 h 66"/>
                <a:gd name="T54" fmla="*/ 37 w 67"/>
                <a:gd name="T55" fmla="*/ 63 h 66"/>
                <a:gd name="T56" fmla="*/ 38 w 67"/>
                <a:gd name="T57" fmla="*/ 63 h 66"/>
                <a:gd name="T58" fmla="*/ 41 w 67"/>
                <a:gd name="T59" fmla="*/ 63 h 66"/>
                <a:gd name="T60" fmla="*/ 43 w 67"/>
                <a:gd name="T61" fmla="*/ 63 h 66"/>
                <a:gd name="T62" fmla="*/ 44 w 67"/>
                <a:gd name="T63" fmla="*/ 62 h 66"/>
                <a:gd name="T64" fmla="*/ 44 w 67"/>
                <a:gd name="T65" fmla="*/ 61 h 66"/>
                <a:gd name="T66" fmla="*/ 44 w 67"/>
                <a:gd name="T67" fmla="*/ 60 h 66"/>
                <a:gd name="T68" fmla="*/ 44 w 67"/>
                <a:gd name="T69" fmla="*/ 58 h 66"/>
                <a:gd name="T70" fmla="*/ 43 w 67"/>
                <a:gd name="T71" fmla="*/ 57 h 66"/>
                <a:gd name="T72" fmla="*/ 43 w 67"/>
                <a:gd name="T73" fmla="*/ 55 h 66"/>
                <a:gd name="T74" fmla="*/ 40 w 67"/>
                <a:gd name="T75" fmla="*/ 48 h 66"/>
                <a:gd name="T76" fmla="*/ 37 w 67"/>
                <a:gd name="T77" fmla="*/ 44 h 66"/>
                <a:gd name="T78" fmla="*/ 29 w 67"/>
                <a:gd name="T79" fmla="*/ 22 h 66"/>
                <a:gd name="T80" fmla="*/ 18 w 67"/>
                <a:gd name="T81" fmla="*/ 44 h 66"/>
                <a:gd name="T82" fmla="*/ 37 w 67"/>
                <a:gd name="T83" fmla="*/ 4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"/>
                <a:gd name="T127" fmla="*/ 0 h 66"/>
                <a:gd name="T128" fmla="*/ 67 w 67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" h="66">
                  <a:moveTo>
                    <a:pt x="40" y="48"/>
                  </a:moveTo>
                  <a:lnTo>
                    <a:pt x="17" y="48"/>
                  </a:lnTo>
                  <a:lnTo>
                    <a:pt x="14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3" y="61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6" y="61"/>
                  </a:lnTo>
                  <a:lnTo>
                    <a:pt x="7" y="58"/>
                  </a:lnTo>
                  <a:lnTo>
                    <a:pt x="9" y="56"/>
                  </a:lnTo>
                  <a:lnTo>
                    <a:pt x="11" y="5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58" y="52"/>
                  </a:lnTo>
                  <a:lnTo>
                    <a:pt x="60" y="57"/>
                  </a:lnTo>
                  <a:lnTo>
                    <a:pt x="61" y="60"/>
                  </a:lnTo>
                  <a:lnTo>
                    <a:pt x="64" y="62"/>
                  </a:lnTo>
                  <a:lnTo>
                    <a:pt x="65" y="63"/>
                  </a:lnTo>
                  <a:lnTo>
                    <a:pt x="67" y="63"/>
                  </a:lnTo>
                  <a:lnTo>
                    <a:pt x="67" y="66"/>
                  </a:lnTo>
                  <a:lnTo>
                    <a:pt x="37" y="66"/>
                  </a:lnTo>
                  <a:lnTo>
                    <a:pt x="37" y="63"/>
                  </a:lnTo>
                  <a:lnTo>
                    <a:pt x="38" y="63"/>
                  </a:lnTo>
                  <a:lnTo>
                    <a:pt x="41" y="63"/>
                  </a:lnTo>
                  <a:lnTo>
                    <a:pt x="43" y="63"/>
                  </a:lnTo>
                  <a:lnTo>
                    <a:pt x="44" y="62"/>
                  </a:lnTo>
                  <a:lnTo>
                    <a:pt x="44" y="61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0" y="48"/>
                  </a:lnTo>
                  <a:close/>
                  <a:moveTo>
                    <a:pt x="37" y="44"/>
                  </a:moveTo>
                  <a:lnTo>
                    <a:pt x="29" y="22"/>
                  </a:lnTo>
                  <a:lnTo>
                    <a:pt x="18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33" name="Freeform 1109"/>
            <p:cNvSpPr>
              <a:spLocks/>
            </p:cNvSpPr>
            <p:nvPr/>
          </p:nvSpPr>
          <p:spPr bwMode="auto">
            <a:xfrm>
              <a:off x="490" y="2339"/>
              <a:ext cx="87" cy="64"/>
            </a:xfrm>
            <a:custGeom>
              <a:avLst/>
              <a:gdLst>
                <a:gd name="T0" fmla="*/ 43 w 87"/>
                <a:gd name="T1" fmla="*/ 42 h 64"/>
                <a:gd name="T2" fmla="*/ 62 w 87"/>
                <a:gd name="T3" fmla="*/ 0 h 64"/>
                <a:gd name="T4" fmla="*/ 87 w 87"/>
                <a:gd name="T5" fmla="*/ 0 h 64"/>
                <a:gd name="T6" fmla="*/ 87 w 87"/>
                <a:gd name="T7" fmla="*/ 1 h 64"/>
                <a:gd name="T8" fmla="*/ 84 w 87"/>
                <a:gd name="T9" fmla="*/ 1 h 64"/>
                <a:gd name="T10" fmla="*/ 82 w 87"/>
                <a:gd name="T11" fmla="*/ 2 h 64"/>
                <a:gd name="T12" fmla="*/ 81 w 87"/>
                <a:gd name="T13" fmla="*/ 2 h 64"/>
                <a:gd name="T14" fmla="*/ 80 w 87"/>
                <a:gd name="T15" fmla="*/ 3 h 64"/>
                <a:gd name="T16" fmla="*/ 78 w 87"/>
                <a:gd name="T17" fmla="*/ 4 h 64"/>
                <a:gd name="T18" fmla="*/ 78 w 87"/>
                <a:gd name="T19" fmla="*/ 7 h 64"/>
                <a:gd name="T20" fmla="*/ 78 w 87"/>
                <a:gd name="T21" fmla="*/ 11 h 64"/>
                <a:gd name="T22" fmla="*/ 78 w 87"/>
                <a:gd name="T23" fmla="*/ 53 h 64"/>
                <a:gd name="T24" fmla="*/ 78 w 87"/>
                <a:gd name="T25" fmla="*/ 56 h 64"/>
                <a:gd name="T26" fmla="*/ 78 w 87"/>
                <a:gd name="T27" fmla="*/ 59 h 64"/>
                <a:gd name="T28" fmla="*/ 80 w 87"/>
                <a:gd name="T29" fmla="*/ 60 h 64"/>
                <a:gd name="T30" fmla="*/ 81 w 87"/>
                <a:gd name="T31" fmla="*/ 61 h 64"/>
                <a:gd name="T32" fmla="*/ 82 w 87"/>
                <a:gd name="T33" fmla="*/ 61 h 64"/>
                <a:gd name="T34" fmla="*/ 84 w 87"/>
                <a:gd name="T35" fmla="*/ 61 h 64"/>
                <a:gd name="T36" fmla="*/ 87 w 87"/>
                <a:gd name="T37" fmla="*/ 61 h 64"/>
                <a:gd name="T38" fmla="*/ 87 w 87"/>
                <a:gd name="T39" fmla="*/ 64 h 64"/>
                <a:gd name="T40" fmla="*/ 53 w 87"/>
                <a:gd name="T41" fmla="*/ 64 h 64"/>
                <a:gd name="T42" fmla="*/ 53 w 87"/>
                <a:gd name="T43" fmla="*/ 61 h 64"/>
                <a:gd name="T44" fmla="*/ 56 w 87"/>
                <a:gd name="T45" fmla="*/ 61 h 64"/>
                <a:gd name="T46" fmla="*/ 58 w 87"/>
                <a:gd name="T47" fmla="*/ 61 h 64"/>
                <a:gd name="T48" fmla="*/ 60 w 87"/>
                <a:gd name="T49" fmla="*/ 61 h 64"/>
                <a:gd name="T50" fmla="*/ 62 w 87"/>
                <a:gd name="T51" fmla="*/ 60 h 64"/>
                <a:gd name="T52" fmla="*/ 62 w 87"/>
                <a:gd name="T53" fmla="*/ 59 h 64"/>
                <a:gd name="T54" fmla="*/ 63 w 87"/>
                <a:gd name="T55" fmla="*/ 56 h 64"/>
                <a:gd name="T56" fmla="*/ 63 w 87"/>
                <a:gd name="T57" fmla="*/ 53 h 64"/>
                <a:gd name="T58" fmla="*/ 63 w 87"/>
                <a:gd name="T59" fmla="*/ 6 h 64"/>
                <a:gd name="T60" fmla="*/ 39 w 87"/>
                <a:gd name="T61" fmla="*/ 64 h 64"/>
                <a:gd name="T62" fmla="*/ 37 w 87"/>
                <a:gd name="T63" fmla="*/ 64 h 64"/>
                <a:gd name="T64" fmla="*/ 12 w 87"/>
                <a:gd name="T65" fmla="*/ 6 h 64"/>
                <a:gd name="T66" fmla="*/ 12 w 87"/>
                <a:gd name="T67" fmla="*/ 50 h 64"/>
                <a:gd name="T68" fmla="*/ 12 w 87"/>
                <a:gd name="T69" fmla="*/ 54 h 64"/>
                <a:gd name="T70" fmla="*/ 12 w 87"/>
                <a:gd name="T71" fmla="*/ 56 h 64"/>
                <a:gd name="T72" fmla="*/ 13 w 87"/>
                <a:gd name="T73" fmla="*/ 59 h 64"/>
                <a:gd name="T74" fmla="*/ 16 w 87"/>
                <a:gd name="T75" fmla="*/ 60 h 64"/>
                <a:gd name="T76" fmla="*/ 18 w 87"/>
                <a:gd name="T77" fmla="*/ 61 h 64"/>
                <a:gd name="T78" fmla="*/ 22 w 87"/>
                <a:gd name="T79" fmla="*/ 61 h 64"/>
                <a:gd name="T80" fmla="*/ 22 w 87"/>
                <a:gd name="T81" fmla="*/ 64 h 64"/>
                <a:gd name="T82" fmla="*/ 0 w 87"/>
                <a:gd name="T83" fmla="*/ 64 h 64"/>
                <a:gd name="T84" fmla="*/ 0 w 87"/>
                <a:gd name="T85" fmla="*/ 61 h 64"/>
                <a:gd name="T86" fmla="*/ 0 w 87"/>
                <a:gd name="T87" fmla="*/ 61 h 64"/>
                <a:gd name="T88" fmla="*/ 2 w 87"/>
                <a:gd name="T89" fmla="*/ 61 h 64"/>
                <a:gd name="T90" fmla="*/ 5 w 87"/>
                <a:gd name="T91" fmla="*/ 61 h 64"/>
                <a:gd name="T92" fmla="*/ 6 w 87"/>
                <a:gd name="T93" fmla="*/ 60 h 64"/>
                <a:gd name="T94" fmla="*/ 7 w 87"/>
                <a:gd name="T95" fmla="*/ 59 h 64"/>
                <a:gd name="T96" fmla="*/ 8 w 87"/>
                <a:gd name="T97" fmla="*/ 58 h 64"/>
                <a:gd name="T98" fmla="*/ 8 w 87"/>
                <a:gd name="T99" fmla="*/ 55 h 64"/>
                <a:gd name="T100" fmla="*/ 8 w 87"/>
                <a:gd name="T101" fmla="*/ 54 h 64"/>
                <a:gd name="T102" fmla="*/ 8 w 87"/>
                <a:gd name="T103" fmla="*/ 50 h 64"/>
                <a:gd name="T104" fmla="*/ 8 w 87"/>
                <a:gd name="T105" fmla="*/ 11 h 64"/>
                <a:gd name="T106" fmla="*/ 8 w 87"/>
                <a:gd name="T107" fmla="*/ 7 h 64"/>
                <a:gd name="T108" fmla="*/ 8 w 87"/>
                <a:gd name="T109" fmla="*/ 4 h 64"/>
                <a:gd name="T110" fmla="*/ 7 w 87"/>
                <a:gd name="T111" fmla="*/ 3 h 64"/>
                <a:gd name="T112" fmla="*/ 6 w 87"/>
                <a:gd name="T113" fmla="*/ 2 h 64"/>
                <a:gd name="T114" fmla="*/ 4 w 87"/>
                <a:gd name="T115" fmla="*/ 2 h 64"/>
                <a:gd name="T116" fmla="*/ 1 w 87"/>
                <a:gd name="T117" fmla="*/ 1 h 64"/>
                <a:gd name="T118" fmla="*/ 0 w 87"/>
                <a:gd name="T119" fmla="*/ 1 h 64"/>
                <a:gd name="T120" fmla="*/ 0 w 87"/>
                <a:gd name="T121" fmla="*/ 0 h 64"/>
                <a:gd name="T122" fmla="*/ 25 w 87"/>
                <a:gd name="T123" fmla="*/ 0 h 64"/>
                <a:gd name="T124" fmla="*/ 43 w 87"/>
                <a:gd name="T125" fmla="*/ 42 h 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"/>
                <a:gd name="T190" fmla="*/ 0 h 64"/>
                <a:gd name="T191" fmla="*/ 87 w 87"/>
                <a:gd name="T192" fmla="*/ 64 h 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" h="64">
                  <a:moveTo>
                    <a:pt x="43" y="42"/>
                  </a:moveTo>
                  <a:lnTo>
                    <a:pt x="62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4" y="1"/>
                  </a:lnTo>
                  <a:lnTo>
                    <a:pt x="82" y="2"/>
                  </a:lnTo>
                  <a:lnTo>
                    <a:pt x="81" y="2"/>
                  </a:lnTo>
                  <a:lnTo>
                    <a:pt x="80" y="3"/>
                  </a:lnTo>
                  <a:lnTo>
                    <a:pt x="78" y="4"/>
                  </a:lnTo>
                  <a:lnTo>
                    <a:pt x="78" y="7"/>
                  </a:lnTo>
                  <a:lnTo>
                    <a:pt x="78" y="11"/>
                  </a:lnTo>
                  <a:lnTo>
                    <a:pt x="78" y="53"/>
                  </a:lnTo>
                  <a:lnTo>
                    <a:pt x="78" y="56"/>
                  </a:lnTo>
                  <a:lnTo>
                    <a:pt x="78" y="59"/>
                  </a:lnTo>
                  <a:lnTo>
                    <a:pt x="80" y="60"/>
                  </a:lnTo>
                  <a:lnTo>
                    <a:pt x="81" y="61"/>
                  </a:lnTo>
                  <a:lnTo>
                    <a:pt x="82" y="61"/>
                  </a:lnTo>
                  <a:lnTo>
                    <a:pt x="84" y="61"/>
                  </a:lnTo>
                  <a:lnTo>
                    <a:pt x="87" y="61"/>
                  </a:lnTo>
                  <a:lnTo>
                    <a:pt x="87" y="64"/>
                  </a:lnTo>
                  <a:lnTo>
                    <a:pt x="53" y="64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8" y="61"/>
                  </a:lnTo>
                  <a:lnTo>
                    <a:pt x="60" y="61"/>
                  </a:lnTo>
                  <a:lnTo>
                    <a:pt x="62" y="60"/>
                  </a:lnTo>
                  <a:lnTo>
                    <a:pt x="62" y="59"/>
                  </a:lnTo>
                  <a:lnTo>
                    <a:pt x="63" y="56"/>
                  </a:lnTo>
                  <a:lnTo>
                    <a:pt x="63" y="53"/>
                  </a:lnTo>
                  <a:lnTo>
                    <a:pt x="63" y="6"/>
                  </a:lnTo>
                  <a:lnTo>
                    <a:pt x="39" y="64"/>
                  </a:lnTo>
                  <a:lnTo>
                    <a:pt x="37" y="64"/>
                  </a:lnTo>
                  <a:lnTo>
                    <a:pt x="12" y="6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12" y="56"/>
                  </a:lnTo>
                  <a:lnTo>
                    <a:pt x="13" y="59"/>
                  </a:lnTo>
                  <a:lnTo>
                    <a:pt x="16" y="60"/>
                  </a:lnTo>
                  <a:lnTo>
                    <a:pt x="18" y="61"/>
                  </a:lnTo>
                  <a:lnTo>
                    <a:pt x="22" y="61"/>
                  </a:lnTo>
                  <a:lnTo>
                    <a:pt x="22" y="64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6" y="60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8" y="50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34" name="Freeform 1110"/>
            <p:cNvSpPr>
              <a:spLocks/>
            </p:cNvSpPr>
            <p:nvPr/>
          </p:nvSpPr>
          <p:spPr bwMode="auto">
            <a:xfrm>
              <a:off x="1313" y="3360"/>
              <a:ext cx="69" cy="77"/>
            </a:xfrm>
            <a:custGeom>
              <a:avLst/>
              <a:gdLst>
                <a:gd name="T0" fmla="*/ 69 w 69"/>
                <a:gd name="T1" fmla="*/ 0 h 77"/>
                <a:gd name="T2" fmla="*/ 69 w 69"/>
                <a:gd name="T3" fmla="*/ 20 h 77"/>
                <a:gd name="T4" fmla="*/ 66 w 69"/>
                <a:gd name="T5" fmla="*/ 20 h 77"/>
                <a:gd name="T6" fmla="*/ 64 w 69"/>
                <a:gd name="T7" fmla="*/ 14 h 77"/>
                <a:gd name="T8" fmla="*/ 63 w 69"/>
                <a:gd name="T9" fmla="*/ 11 h 77"/>
                <a:gd name="T10" fmla="*/ 59 w 69"/>
                <a:gd name="T11" fmla="*/ 7 h 77"/>
                <a:gd name="T12" fmla="*/ 57 w 69"/>
                <a:gd name="T13" fmla="*/ 6 h 77"/>
                <a:gd name="T14" fmla="*/ 53 w 69"/>
                <a:gd name="T15" fmla="*/ 5 h 77"/>
                <a:gd name="T16" fmla="*/ 48 w 69"/>
                <a:gd name="T17" fmla="*/ 5 h 77"/>
                <a:gd name="T18" fmla="*/ 43 w 69"/>
                <a:gd name="T19" fmla="*/ 5 h 77"/>
                <a:gd name="T20" fmla="*/ 43 w 69"/>
                <a:gd name="T21" fmla="*/ 64 h 77"/>
                <a:gd name="T22" fmla="*/ 43 w 69"/>
                <a:gd name="T23" fmla="*/ 67 h 77"/>
                <a:gd name="T24" fmla="*/ 43 w 69"/>
                <a:gd name="T25" fmla="*/ 70 h 77"/>
                <a:gd name="T26" fmla="*/ 43 w 69"/>
                <a:gd name="T27" fmla="*/ 71 h 77"/>
                <a:gd name="T28" fmla="*/ 45 w 69"/>
                <a:gd name="T29" fmla="*/ 72 h 77"/>
                <a:gd name="T30" fmla="*/ 46 w 69"/>
                <a:gd name="T31" fmla="*/ 73 h 77"/>
                <a:gd name="T32" fmla="*/ 48 w 69"/>
                <a:gd name="T33" fmla="*/ 75 h 77"/>
                <a:gd name="T34" fmla="*/ 52 w 69"/>
                <a:gd name="T35" fmla="*/ 75 h 77"/>
                <a:gd name="T36" fmla="*/ 54 w 69"/>
                <a:gd name="T37" fmla="*/ 75 h 77"/>
                <a:gd name="T38" fmla="*/ 54 w 69"/>
                <a:gd name="T39" fmla="*/ 77 h 77"/>
                <a:gd name="T40" fmla="*/ 13 w 69"/>
                <a:gd name="T41" fmla="*/ 77 h 77"/>
                <a:gd name="T42" fmla="*/ 13 w 69"/>
                <a:gd name="T43" fmla="*/ 75 h 77"/>
                <a:gd name="T44" fmla="*/ 17 w 69"/>
                <a:gd name="T45" fmla="*/ 75 h 77"/>
                <a:gd name="T46" fmla="*/ 19 w 69"/>
                <a:gd name="T47" fmla="*/ 75 h 77"/>
                <a:gd name="T48" fmla="*/ 22 w 69"/>
                <a:gd name="T49" fmla="*/ 73 h 77"/>
                <a:gd name="T50" fmla="*/ 23 w 69"/>
                <a:gd name="T51" fmla="*/ 72 h 77"/>
                <a:gd name="T52" fmla="*/ 24 w 69"/>
                <a:gd name="T53" fmla="*/ 71 h 77"/>
                <a:gd name="T54" fmla="*/ 24 w 69"/>
                <a:gd name="T55" fmla="*/ 69 h 77"/>
                <a:gd name="T56" fmla="*/ 24 w 69"/>
                <a:gd name="T57" fmla="*/ 66 h 77"/>
                <a:gd name="T58" fmla="*/ 24 w 69"/>
                <a:gd name="T59" fmla="*/ 64 h 77"/>
                <a:gd name="T60" fmla="*/ 24 w 69"/>
                <a:gd name="T61" fmla="*/ 5 h 77"/>
                <a:gd name="T62" fmla="*/ 19 w 69"/>
                <a:gd name="T63" fmla="*/ 5 h 77"/>
                <a:gd name="T64" fmla="*/ 15 w 69"/>
                <a:gd name="T65" fmla="*/ 5 h 77"/>
                <a:gd name="T66" fmla="*/ 11 w 69"/>
                <a:gd name="T67" fmla="*/ 6 h 77"/>
                <a:gd name="T68" fmla="*/ 8 w 69"/>
                <a:gd name="T69" fmla="*/ 8 h 77"/>
                <a:gd name="T70" fmla="*/ 5 w 69"/>
                <a:gd name="T71" fmla="*/ 11 h 77"/>
                <a:gd name="T72" fmla="*/ 2 w 69"/>
                <a:gd name="T73" fmla="*/ 15 h 77"/>
                <a:gd name="T74" fmla="*/ 1 w 69"/>
                <a:gd name="T75" fmla="*/ 20 h 77"/>
                <a:gd name="T76" fmla="*/ 0 w 69"/>
                <a:gd name="T77" fmla="*/ 20 h 77"/>
                <a:gd name="T78" fmla="*/ 0 w 69"/>
                <a:gd name="T79" fmla="*/ 0 h 77"/>
                <a:gd name="T80" fmla="*/ 69 w 69"/>
                <a:gd name="T81" fmla="*/ 0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9"/>
                <a:gd name="T124" fmla="*/ 0 h 77"/>
                <a:gd name="T125" fmla="*/ 69 w 69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9" h="77">
                  <a:moveTo>
                    <a:pt x="69" y="0"/>
                  </a:moveTo>
                  <a:lnTo>
                    <a:pt x="69" y="20"/>
                  </a:lnTo>
                  <a:lnTo>
                    <a:pt x="66" y="20"/>
                  </a:lnTo>
                  <a:lnTo>
                    <a:pt x="64" y="14"/>
                  </a:lnTo>
                  <a:lnTo>
                    <a:pt x="63" y="11"/>
                  </a:lnTo>
                  <a:lnTo>
                    <a:pt x="59" y="7"/>
                  </a:lnTo>
                  <a:lnTo>
                    <a:pt x="57" y="6"/>
                  </a:lnTo>
                  <a:lnTo>
                    <a:pt x="53" y="5"/>
                  </a:lnTo>
                  <a:lnTo>
                    <a:pt x="48" y="5"/>
                  </a:lnTo>
                  <a:lnTo>
                    <a:pt x="43" y="5"/>
                  </a:lnTo>
                  <a:lnTo>
                    <a:pt x="43" y="64"/>
                  </a:lnTo>
                  <a:lnTo>
                    <a:pt x="43" y="67"/>
                  </a:lnTo>
                  <a:lnTo>
                    <a:pt x="43" y="70"/>
                  </a:lnTo>
                  <a:lnTo>
                    <a:pt x="43" y="71"/>
                  </a:lnTo>
                  <a:lnTo>
                    <a:pt x="45" y="72"/>
                  </a:lnTo>
                  <a:lnTo>
                    <a:pt x="46" y="73"/>
                  </a:lnTo>
                  <a:lnTo>
                    <a:pt x="48" y="75"/>
                  </a:lnTo>
                  <a:lnTo>
                    <a:pt x="52" y="75"/>
                  </a:lnTo>
                  <a:lnTo>
                    <a:pt x="54" y="75"/>
                  </a:lnTo>
                  <a:lnTo>
                    <a:pt x="54" y="77"/>
                  </a:lnTo>
                  <a:lnTo>
                    <a:pt x="13" y="77"/>
                  </a:lnTo>
                  <a:lnTo>
                    <a:pt x="13" y="75"/>
                  </a:lnTo>
                  <a:lnTo>
                    <a:pt x="17" y="75"/>
                  </a:lnTo>
                  <a:lnTo>
                    <a:pt x="19" y="75"/>
                  </a:lnTo>
                  <a:lnTo>
                    <a:pt x="22" y="73"/>
                  </a:lnTo>
                  <a:lnTo>
                    <a:pt x="23" y="72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1" y="6"/>
                  </a:lnTo>
                  <a:lnTo>
                    <a:pt x="8" y="8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35" name="Freeform 1111"/>
            <p:cNvSpPr>
              <a:spLocks noEditPoints="1"/>
            </p:cNvSpPr>
            <p:nvPr/>
          </p:nvSpPr>
          <p:spPr bwMode="auto">
            <a:xfrm>
              <a:off x="1381" y="3383"/>
              <a:ext cx="50" cy="54"/>
            </a:xfrm>
            <a:custGeom>
              <a:avLst/>
              <a:gdLst>
                <a:gd name="T0" fmla="*/ 20 w 50"/>
                <a:gd name="T1" fmla="*/ 50 h 54"/>
                <a:gd name="T2" fmla="*/ 9 w 50"/>
                <a:gd name="T3" fmla="*/ 54 h 54"/>
                <a:gd name="T4" fmla="*/ 2 w 50"/>
                <a:gd name="T5" fmla="*/ 52 h 54"/>
                <a:gd name="T6" fmla="*/ 0 w 50"/>
                <a:gd name="T7" fmla="*/ 44 h 54"/>
                <a:gd name="T8" fmla="*/ 1 w 50"/>
                <a:gd name="T9" fmla="*/ 36 h 54"/>
                <a:gd name="T10" fmla="*/ 13 w 50"/>
                <a:gd name="T11" fmla="*/ 27 h 54"/>
                <a:gd name="T12" fmla="*/ 27 w 50"/>
                <a:gd name="T13" fmla="*/ 15 h 54"/>
                <a:gd name="T14" fmla="*/ 26 w 50"/>
                <a:gd name="T15" fmla="*/ 9 h 54"/>
                <a:gd name="T16" fmla="*/ 25 w 50"/>
                <a:gd name="T17" fmla="*/ 6 h 54"/>
                <a:gd name="T18" fmla="*/ 21 w 50"/>
                <a:gd name="T19" fmla="*/ 3 h 54"/>
                <a:gd name="T20" fmla="*/ 17 w 50"/>
                <a:gd name="T21" fmla="*/ 3 h 54"/>
                <a:gd name="T22" fmla="*/ 13 w 50"/>
                <a:gd name="T23" fmla="*/ 6 h 54"/>
                <a:gd name="T24" fmla="*/ 13 w 50"/>
                <a:gd name="T25" fmla="*/ 8 h 54"/>
                <a:gd name="T26" fmla="*/ 15 w 50"/>
                <a:gd name="T27" fmla="*/ 13 h 54"/>
                <a:gd name="T28" fmla="*/ 15 w 50"/>
                <a:gd name="T29" fmla="*/ 18 h 54"/>
                <a:gd name="T30" fmla="*/ 12 w 50"/>
                <a:gd name="T31" fmla="*/ 21 h 54"/>
                <a:gd name="T32" fmla="*/ 6 w 50"/>
                <a:gd name="T33" fmla="*/ 21 h 54"/>
                <a:gd name="T34" fmla="*/ 1 w 50"/>
                <a:gd name="T35" fmla="*/ 18 h 54"/>
                <a:gd name="T36" fmla="*/ 1 w 50"/>
                <a:gd name="T37" fmla="*/ 11 h 54"/>
                <a:gd name="T38" fmla="*/ 7 w 50"/>
                <a:gd name="T39" fmla="*/ 3 h 54"/>
                <a:gd name="T40" fmla="*/ 18 w 50"/>
                <a:gd name="T41" fmla="*/ 0 h 54"/>
                <a:gd name="T42" fmla="*/ 29 w 50"/>
                <a:gd name="T43" fmla="*/ 0 h 54"/>
                <a:gd name="T44" fmla="*/ 36 w 50"/>
                <a:gd name="T45" fmla="*/ 2 h 54"/>
                <a:gd name="T46" fmla="*/ 42 w 50"/>
                <a:gd name="T47" fmla="*/ 9 h 54"/>
                <a:gd name="T48" fmla="*/ 43 w 50"/>
                <a:gd name="T49" fmla="*/ 15 h 54"/>
                <a:gd name="T50" fmla="*/ 43 w 50"/>
                <a:gd name="T51" fmla="*/ 41 h 54"/>
                <a:gd name="T52" fmla="*/ 43 w 50"/>
                <a:gd name="T53" fmla="*/ 46 h 54"/>
                <a:gd name="T54" fmla="*/ 44 w 50"/>
                <a:gd name="T55" fmla="*/ 47 h 54"/>
                <a:gd name="T56" fmla="*/ 45 w 50"/>
                <a:gd name="T57" fmla="*/ 47 h 54"/>
                <a:gd name="T58" fmla="*/ 48 w 50"/>
                <a:gd name="T59" fmla="*/ 44 h 54"/>
                <a:gd name="T60" fmla="*/ 47 w 50"/>
                <a:gd name="T61" fmla="*/ 50 h 54"/>
                <a:gd name="T62" fmla="*/ 41 w 50"/>
                <a:gd name="T63" fmla="*/ 54 h 54"/>
                <a:gd name="T64" fmla="*/ 33 w 50"/>
                <a:gd name="T65" fmla="*/ 54 h 54"/>
                <a:gd name="T66" fmla="*/ 27 w 50"/>
                <a:gd name="T67" fmla="*/ 49 h 54"/>
                <a:gd name="T68" fmla="*/ 27 w 50"/>
                <a:gd name="T69" fmla="*/ 42 h 54"/>
                <a:gd name="T70" fmla="*/ 21 w 50"/>
                <a:gd name="T71" fmla="*/ 27 h 54"/>
                <a:gd name="T72" fmla="*/ 15 w 50"/>
                <a:gd name="T73" fmla="*/ 36 h 54"/>
                <a:gd name="T74" fmla="*/ 15 w 50"/>
                <a:gd name="T75" fmla="*/ 41 h 54"/>
                <a:gd name="T76" fmla="*/ 18 w 50"/>
                <a:gd name="T77" fmla="*/ 44 h 54"/>
                <a:gd name="T78" fmla="*/ 24 w 50"/>
                <a:gd name="T79" fmla="*/ 44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"/>
                <a:gd name="T121" fmla="*/ 0 h 54"/>
                <a:gd name="T122" fmla="*/ 50 w 50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" h="54">
                  <a:moveTo>
                    <a:pt x="27" y="46"/>
                  </a:moveTo>
                  <a:lnTo>
                    <a:pt x="20" y="50"/>
                  </a:lnTo>
                  <a:lnTo>
                    <a:pt x="15" y="53"/>
                  </a:lnTo>
                  <a:lnTo>
                    <a:pt x="9" y="54"/>
                  </a:lnTo>
                  <a:lnTo>
                    <a:pt x="6" y="54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4" y="33"/>
                  </a:lnTo>
                  <a:lnTo>
                    <a:pt x="13" y="27"/>
                  </a:lnTo>
                  <a:lnTo>
                    <a:pt x="27" y="20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11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2" y="19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7"/>
                  </a:lnTo>
                  <a:lnTo>
                    <a:pt x="7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6" y="2"/>
                  </a:lnTo>
                  <a:lnTo>
                    <a:pt x="39" y="6"/>
                  </a:lnTo>
                  <a:lnTo>
                    <a:pt x="42" y="9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43" y="20"/>
                  </a:lnTo>
                  <a:lnTo>
                    <a:pt x="43" y="41"/>
                  </a:lnTo>
                  <a:lnTo>
                    <a:pt x="43" y="43"/>
                  </a:lnTo>
                  <a:lnTo>
                    <a:pt x="43" y="46"/>
                  </a:lnTo>
                  <a:lnTo>
                    <a:pt x="44" y="47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48" y="44"/>
                  </a:lnTo>
                  <a:lnTo>
                    <a:pt x="50" y="47"/>
                  </a:lnTo>
                  <a:lnTo>
                    <a:pt x="47" y="50"/>
                  </a:lnTo>
                  <a:lnTo>
                    <a:pt x="44" y="53"/>
                  </a:lnTo>
                  <a:lnTo>
                    <a:pt x="41" y="54"/>
                  </a:lnTo>
                  <a:lnTo>
                    <a:pt x="37" y="54"/>
                  </a:lnTo>
                  <a:lnTo>
                    <a:pt x="33" y="54"/>
                  </a:lnTo>
                  <a:lnTo>
                    <a:pt x="30" y="52"/>
                  </a:lnTo>
                  <a:lnTo>
                    <a:pt x="27" y="49"/>
                  </a:lnTo>
                  <a:lnTo>
                    <a:pt x="27" y="46"/>
                  </a:lnTo>
                  <a:close/>
                  <a:moveTo>
                    <a:pt x="27" y="42"/>
                  </a:moveTo>
                  <a:lnTo>
                    <a:pt x="27" y="24"/>
                  </a:lnTo>
                  <a:lnTo>
                    <a:pt x="21" y="27"/>
                  </a:lnTo>
                  <a:lnTo>
                    <a:pt x="17" y="32"/>
                  </a:lnTo>
                  <a:lnTo>
                    <a:pt x="15" y="36"/>
                  </a:lnTo>
                  <a:lnTo>
                    <a:pt x="14" y="38"/>
                  </a:lnTo>
                  <a:lnTo>
                    <a:pt x="15" y="41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4" y="44"/>
                  </a:lnTo>
                  <a:lnTo>
                    <a:pt x="2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36" name="Freeform 1112"/>
            <p:cNvSpPr>
              <a:spLocks noEditPoints="1"/>
            </p:cNvSpPr>
            <p:nvPr/>
          </p:nvSpPr>
          <p:spPr bwMode="auto">
            <a:xfrm>
              <a:off x="1435" y="3383"/>
              <a:ext cx="57" cy="78"/>
            </a:xfrm>
            <a:custGeom>
              <a:avLst/>
              <a:gdLst>
                <a:gd name="T0" fmla="*/ 22 w 57"/>
                <a:gd name="T1" fmla="*/ 67 h 78"/>
                <a:gd name="T2" fmla="*/ 23 w 57"/>
                <a:gd name="T3" fmla="*/ 73 h 78"/>
                <a:gd name="T4" fmla="*/ 24 w 57"/>
                <a:gd name="T5" fmla="*/ 76 h 78"/>
                <a:gd name="T6" fmla="*/ 30 w 57"/>
                <a:gd name="T7" fmla="*/ 76 h 78"/>
                <a:gd name="T8" fmla="*/ 0 w 57"/>
                <a:gd name="T9" fmla="*/ 78 h 78"/>
                <a:gd name="T10" fmla="*/ 2 w 57"/>
                <a:gd name="T11" fmla="*/ 76 h 78"/>
                <a:gd name="T12" fmla="*/ 6 w 57"/>
                <a:gd name="T13" fmla="*/ 73 h 78"/>
                <a:gd name="T14" fmla="*/ 6 w 57"/>
                <a:gd name="T15" fmla="*/ 67 h 78"/>
                <a:gd name="T16" fmla="*/ 6 w 57"/>
                <a:gd name="T17" fmla="*/ 8 h 78"/>
                <a:gd name="T18" fmla="*/ 5 w 57"/>
                <a:gd name="T19" fmla="*/ 5 h 78"/>
                <a:gd name="T20" fmla="*/ 0 w 57"/>
                <a:gd name="T21" fmla="*/ 3 h 78"/>
                <a:gd name="T22" fmla="*/ 22 w 57"/>
                <a:gd name="T23" fmla="*/ 1 h 78"/>
                <a:gd name="T24" fmla="*/ 25 w 57"/>
                <a:gd name="T25" fmla="*/ 5 h 78"/>
                <a:gd name="T26" fmla="*/ 33 w 57"/>
                <a:gd name="T27" fmla="*/ 0 h 78"/>
                <a:gd name="T28" fmla="*/ 42 w 57"/>
                <a:gd name="T29" fmla="*/ 0 h 78"/>
                <a:gd name="T30" fmla="*/ 51 w 57"/>
                <a:gd name="T31" fmla="*/ 6 h 78"/>
                <a:gd name="T32" fmla="*/ 54 w 57"/>
                <a:gd name="T33" fmla="*/ 13 h 78"/>
                <a:gd name="T34" fmla="*/ 57 w 57"/>
                <a:gd name="T35" fmla="*/ 26 h 78"/>
                <a:gd name="T36" fmla="*/ 54 w 57"/>
                <a:gd name="T37" fmla="*/ 42 h 78"/>
                <a:gd name="T38" fmla="*/ 49 w 57"/>
                <a:gd name="T39" fmla="*/ 49 h 78"/>
                <a:gd name="T40" fmla="*/ 42 w 57"/>
                <a:gd name="T41" fmla="*/ 54 h 78"/>
                <a:gd name="T42" fmla="*/ 31 w 57"/>
                <a:gd name="T43" fmla="*/ 54 h 78"/>
                <a:gd name="T44" fmla="*/ 25 w 57"/>
                <a:gd name="T45" fmla="*/ 52 h 78"/>
                <a:gd name="T46" fmla="*/ 22 w 57"/>
                <a:gd name="T47" fmla="*/ 42 h 78"/>
                <a:gd name="T48" fmla="*/ 29 w 57"/>
                <a:gd name="T49" fmla="*/ 48 h 78"/>
                <a:gd name="T50" fmla="*/ 35 w 57"/>
                <a:gd name="T51" fmla="*/ 48 h 78"/>
                <a:gd name="T52" fmla="*/ 39 w 57"/>
                <a:gd name="T53" fmla="*/ 43 h 78"/>
                <a:gd name="T54" fmla="*/ 40 w 57"/>
                <a:gd name="T55" fmla="*/ 35 h 78"/>
                <a:gd name="T56" fmla="*/ 40 w 57"/>
                <a:gd name="T57" fmla="*/ 21 h 78"/>
                <a:gd name="T58" fmla="*/ 39 w 57"/>
                <a:gd name="T59" fmla="*/ 13 h 78"/>
                <a:gd name="T60" fmla="*/ 35 w 57"/>
                <a:gd name="T61" fmla="*/ 7 h 78"/>
                <a:gd name="T62" fmla="*/ 28 w 57"/>
                <a:gd name="T63" fmla="*/ 7 h 78"/>
                <a:gd name="T64" fmla="*/ 22 w 57"/>
                <a:gd name="T65" fmla="*/ 14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"/>
                <a:gd name="T100" fmla="*/ 0 h 78"/>
                <a:gd name="T101" fmla="*/ 57 w 57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" h="78">
                  <a:moveTo>
                    <a:pt x="22" y="48"/>
                  </a:moveTo>
                  <a:lnTo>
                    <a:pt x="22" y="67"/>
                  </a:lnTo>
                  <a:lnTo>
                    <a:pt x="22" y="71"/>
                  </a:lnTo>
                  <a:lnTo>
                    <a:pt x="23" y="73"/>
                  </a:lnTo>
                  <a:lnTo>
                    <a:pt x="24" y="75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6" y="71"/>
                  </a:lnTo>
                  <a:lnTo>
                    <a:pt x="6" y="67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2" y="1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7" y="3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4" y="13"/>
                  </a:lnTo>
                  <a:lnTo>
                    <a:pt x="57" y="20"/>
                  </a:lnTo>
                  <a:lnTo>
                    <a:pt x="57" y="26"/>
                  </a:lnTo>
                  <a:lnTo>
                    <a:pt x="57" y="35"/>
                  </a:lnTo>
                  <a:lnTo>
                    <a:pt x="54" y="42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7" y="52"/>
                  </a:lnTo>
                  <a:lnTo>
                    <a:pt x="42" y="54"/>
                  </a:lnTo>
                  <a:lnTo>
                    <a:pt x="36" y="55"/>
                  </a:lnTo>
                  <a:lnTo>
                    <a:pt x="31" y="54"/>
                  </a:lnTo>
                  <a:lnTo>
                    <a:pt x="28" y="53"/>
                  </a:lnTo>
                  <a:lnTo>
                    <a:pt x="25" y="52"/>
                  </a:lnTo>
                  <a:lnTo>
                    <a:pt x="22" y="48"/>
                  </a:lnTo>
                  <a:close/>
                  <a:moveTo>
                    <a:pt x="22" y="42"/>
                  </a:moveTo>
                  <a:lnTo>
                    <a:pt x="25" y="47"/>
                  </a:lnTo>
                  <a:lnTo>
                    <a:pt x="29" y="48"/>
                  </a:lnTo>
                  <a:lnTo>
                    <a:pt x="33" y="49"/>
                  </a:lnTo>
                  <a:lnTo>
                    <a:pt x="35" y="48"/>
                  </a:lnTo>
                  <a:lnTo>
                    <a:pt x="37" y="46"/>
                  </a:lnTo>
                  <a:lnTo>
                    <a:pt x="39" y="43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0" y="27"/>
                  </a:lnTo>
                  <a:lnTo>
                    <a:pt x="40" y="21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28" y="7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37" name="Freeform 1113"/>
            <p:cNvSpPr>
              <a:spLocks noEditPoints="1"/>
            </p:cNvSpPr>
            <p:nvPr/>
          </p:nvSpPr>
          <p:spPr bwMode="auto">
            <a:xfrm>
              <a:off x="1501" y="3383"/>
              <a:ext cx="45" cy="55"/>
            </a:xfrm>
            <a:custGeom>
              <a:avLst/>
              <a:gdLst>
                <a:gd name="T0" fmla="*/ 45 w 45"/>
                <a:gd name="T1" fmla="*/ 25 h 55"/>
                <a:gd name="T2" fmla="*/ 16 w 45"/>
                <a:gd name="T3" fmla="*/ 25 h 55"/>
                <a:gd name="T4" fmla="*/ 16 w 45"/>
                <a:gd name="T5" fmla="*/ 32 h 55"/>
                <a:gd name="T6" fmla="*/ 18 w 45"/>
                <a:gd name="T7" fmla="*/ 37 h 55"/>
                <a:gd name="T8" fmla="*/ 21 w 45"/>
                <a:gd name="T9" fmla="*/ 42 h 55"/>
                <a:gd name="T10" fmla="*/ 24 w 45"/>
                <a:gd name="T11" fmla="*/ 44 h 55"/>
                <a:gd name="T12" fmla="*/ 27 w 45"/>
                <a:gd name="T13" fmla="*/ 46 h 55"/>
                <a:gd name="T14" fmla="*/ 30 w 45"/>
                <a:gd name="T15" fmla="*/ 47 h 55"/>
                <a:gd name="T16" fmla="*/ 34 w 45"/>
                <a:gd name="T17" fmla="*/ 46 h 55"/>
                <a:gd name="T18" fmla="*/ 36 w 45"/>
                <a:gd name="T19" fmla="*/ 44 h 55"/>
                <a:gd name="T20" fmla="*/ 40 w 45"/>
                <a:gd name="T21" fmla="*/ 42 h 55"/>
                <a:gd name="T22" fmla="*/ 43 w 45"/>
                <a:gd name="T23" fmla="*/ 38 h 55"/>
                <a:gd name="T24" fmla="*/ 45 w 45"/>
                <a:gd name="T25" fmla="*/ 40 h 55"/>
                <a:gd name="T26" fmla="*/ 41 w 45"/>
                <a:gd name="T27" fmla="*/ 44 h 55"/>
                <a:gd name="T28" fmla="*/ 39 w 45"/>
                <a:gd name="T29" fmla="*/ 48 h 55"/>
                <a:gd name="T30" fmla="*/ 35 w 45"/>
                <a:gd name="T31" fmla="*/ 52 h 55"/>
                <a:gd name="T32" fmla="*/ 32 w 45"/>
                <a:gd name="T33" fmla="*/ 54 h 55"/>
                <a:gd name="T34" fmla="*/ 27 w 45"/>
                <a:gd name="T35" fmla="*/ 55 h 55"/>
                <a:gd name="T36" fmla="*/ 23 w 45"/>
                <a:gd name="T37" fmla="*/ 55 h 55"/>
                <a:gd name="T38" fmla="*/ 17 w 45"/>
                <a:gd name="T39" fmla="*/ 54 h 55"/>
                <a:gd name="T40" fmla="*/ 12 w 45"/>
                <a:gd name="T41" fmla="*/ 53 h 55"/>
                <a:gd name="T42" fmla="*/ 9 w 45"/>
                <a:gd name="T43" fmla="*/ 50 h 55"/>
                <a:gd name="T44" fmla="*/ 5 w 45"/>
                <a:gd name="T45" fmla="*/ 46 h 55"/>
                <a:gd name="T46" fmla="*/ 3 w 45"/>
                <a:gd name="T47" fmla="*/ 41 h 55"/>
                <a:gd name="T48" fmla="*/ 1 w 45"/>
                <a:gd name="T49" fmla="*/ 35 h 55"/>
                <a:gd name="T50" fmla="*/ 0 w 45"/>
                <a:gd name="T51" fmla="*/ 27 h 55"/>
                <a:gd name="T52" fmla="*/ 3 w 45"/>
                <a:gd name="T53" fmla="*/ 17 h 55"/>
                <a:gd name="T54" fmla="*/ 8 w 45"/>
                <a:gd name="T55" fmla="*/ 7 h 55"/>
                <a:gd name="T56" fmla="*/ 12 w 45"/>
                <a:gd name="T57" fmla="*/ 2 h 55"/>
                <a:gd name="T58" fmla="*/ 18 w 45"/>
                <a:gd name="T59" fmla="*/ 0 h 55"/>
                <a:gd name="T60" fmla="*/ 24 w 45"/>
                <a:gd name="T61" fmla="*/ 0 h 55"/>
                <a:gd name="T62" fmla="*/ 29 w 45"/>
                <a:gd name="T63" fmla="*/ 0 h 55"/>
                <a:gd name="T64" fmla="*/ 34 w 45"/>
                <a:gd name="T65" fmla="*/ 2 h 55"/>
                <a:gd name="T66" fmla="*/ 38 w 45"/>
                <a:gd name="T67" fmla="*/ 6 h 55"/>
                <a:gd name="T68" fmla="*/ 43 w 45"/>
                <a:gd name="T69" fmla="*/ 14 h 55"/>
                <a:gd name="T70" fmla="*/ 45 w 45"/>
                <a:gd name="T71" fmla="*/ 25 h 55"/>
                <a:gd name="T72" fmla="*/ 30 w 45"/>
                <a:gd name="T73" fmla="*/ 21 h 55"/>
                <a:gd name="T74" fmla="*/ 30 w 45"/>
                <a:gd name="T75" fmla="*/ 17 h 55"/>
                <a:gd name="T76" fmla="*/ 30 w 45"/>
                <a:gd name="T77" fmla="*/ 12 h 55"/>
                <a:gd name="T78" fmla="*/ 29 w 45"/>
                <a:gd name="T79" fmla="*/ 9 h 55"/>
                <a:gd name="T80" fmla="*/ 28 w 45"/>
                <a:gd name="T81" fmla="*/ 6 h 55"/>
                <a:gd name="T82" fmla="*/ 27 w 45"/>
                <a:gd name="T83" fmla="*/ 3 h 55"/>
                <a:gd name="T84" fmla="*/ 26 w 45"/>
                <a:gd name="T85" fmla="*/ 3 h 55"/>
                <a:gd name="T86" fmla="*/ 23 w 45"/>
                <a:gd name="T87" fmla="*/ 3 h 55"/>
                <a:gd name="T88" fmla="*/ 21 w 45"/>
                <a:gd name="T89" fmla="*/ 3 h 55"/>
                <a:gd name="T90" fmla="*/ 18 w 45"/>
                <a:gd name="T91" fmla="*/ 6 h 55"/>
                <a:gd name="T92" fmla="*/ 17 w 45"/>
                <a:gd name="T93" fmla="*/ 9 h 55"/>
                <a:gd name="T94" fmla="*/ 16 w 45"/>
                <a:gd name="T95" fmla="*/ 14 h 55"/>
                <a:gd name="T96" fmla="*/ 15 w 45"/>
                <a:gd name="T97" fmla="*/ 19 h 55"/>
                <a:gd name="T98" fmla="*/ 15 w 45"/>
                <a:gd name="T99" fmla="*/ 21 h 55"/>
                <a:gd name="T100" fmla="*/ 30 w 45"/>
                <a:gd name="T101" fmla="*/ 21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55"/>
                <a:gd name="T155" fmla="*/ 45 w 45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55">
                  <a:moveTo>
                    <a:pt x="45" y="25"/>
                  </a:moveTo>
                  <a:lnTo>
                    <a:pt x="16" y="25"/>
                  </a:lnTo>
                  <a:lnTo>
                    <a:pt x="16" y="32"/>
                  </a:lnTo>
                  <a:lnTo>
                    <a:pt x="18" y="37"/>
                  </a:lnTo>
                  <a:lnTo>
                    <a:pt x="21" y="42"/>
                  </a:lnTo>
                  <a:lnTo>
                    <a:pt x="24" y="44"/>
                  </a:lnTo>
                  <a:lnTo>
                    <a:pt x="27" y="46"/>
                  </a:lnTo>
                  <a:lnTo>
                    <a:pt x="30" y="47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3" y="38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9" y="48"/>
                  </a:lnTo>
                  <a:lnTo>
                    <a:pt x="35" y="52"/>
                  </a:lnTo>
                  <a:lnTo>
                    <a:pt x="32" y="54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17" y="54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3" y="17"/>
                  </a:lnTo>
                  <a:lnTo>
                    <a:pt x="8" y="7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3" y="14"/>
                  </a:lnTo>
                  <a:lnTo>
                    <a:pt x="45" y="25"/>
                  </a:lnTo>
                  <a:close/>
                  <a:moveTo>
                    <a:pt x="30" y="21"/>
                  </a:moveTo>
                  <a:lnTo>
                    <a:pt x="30" y="17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7" y="9"/>
                  </a:lnTo>
                  <a:lnTo>
                    <a:pt x="16" y="14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38" name="Freeform 1114"/>
            <p:cNvSpPr>
              <a:spLocks noEditPoints="1"/>
            </p:cNvSpPr>
            <p:nvPr/>
          </p:nvSpPr>
          <p:spPr bwMode="auto">
            <a:xfrm>
              <a:off x="1579" y="3360"/>
              <a:ext cx="77" cy="77"/>
            </a:xfrm>
            <a:custGeom>
              <a:avLst/>
              <a:gdLst>
                <a:gd name="T0" fmla="*/ 0 w 77"/>
                <a:gd name="T1" fmla="*/ 77 h 77"/>
                <a:gd name="T2" fmla="*/ 0 w 77"/>
                <a:gd name="T3" fmla="*/ 75 h 77"/>
                <a:gd name="T4" fmla="*/ 2 w 77"/>
                <a:gd name="T5" fmla="*/ 75 h 77"/>
                <a:gd name="T6" fmla="*/ 6 w 77"/>
                <a:gd name="T7" fmla="*/ 75 h 77"/>
                <a:gd name="T8" fmla="*/ 7 w 77"/>
                <a:gd name="T9" fmla="*/ 73 h 77"/>
                <a:gd name="T10" fmla="*/ 9 w 77"/>
                <a:gd name="T11" fmla="*/ 72 h 77"/>
                <a:gd name="T12" fmla="*/ 10 w 77"/>
                <a:gd name="T13" fmla="*/ 71 h 77"/>
                <a:gd name="T14" fmla="*/ 10 w 77"/>
                <a:gd name="T15" fmla="*/ 70 h 77"/>
                <a:gd name="T16" fmla="*/ 10 w 77"/>
                <a:gd name="T17" fmla="*/ 67 h 77"/>
                <a:gd name="T18" fmla="*/ 10 w 77"/>
                <a:gd name="T19" fmla="*/ 64 h 77"/>
                <a:gd name="T20" fmla="*/ 10 w 77"/>
                <a:gd name="T21" fmla="*/ 13 h 77"/>
                <a:gd name="T22" fmla="*/ 10 w 77"/>
                <a:gd name="T23" fmla="*/ 9 h 77"/>
                <a:gd name="T24" fmla="*/ 10 w 77"/>
                <a:gd name="T25" fmla="*/ 7 h 77"/>
                <a:gd name="T26" fmla="*/ 10 w 77"/>
                <a:gd name="T27" fmla="*/ 6 h 77"/>
                <a:gd name="T28" fmla="*/ 9 w 77"/>
                <a:gd name="T29" fmla="*/ 5 h 77"/>
                <a:gd name="T30" fmla="*/ 7 w 77"/>
                <a:gd name="T31" fmla="*/ 3 h 77"/>
                <a:gd name="T32" fmla="*/ 6 w 77"/>
                <a:gd name="T33" fmla="*/ 2 h 77"/>
                <a:gd name="T34" fmla="*/ 2 w 77"/>
                <a:gd name="T35" fmla="*/ 2 h 77"/>
                <a:gd name="T36" fmla="*/ 0 w 77"/>
                <a:gd name="T37" fmla="*/ 2 h 77"/>
                <a:gd name="T38" fmla="*/ 0 w 77"/>
                <a:gd name="T39" fmla="*/ 0 h 77"/>
                <a:gd name="T40" fmla="*/ 33 w 77"/>
                <a:gd name="T41" fmla="*/ 0 h 77"/>
                <a:gd name="T42" fmla="*/ 47 w 77"/>
                <a:gd name="T43" fmla="*/ 1 h 77"/>
                <a:gd name="T44" fmla="*/ 56 w 77"/>
                <a:gd name="T45" fmla="*/ 3 h 77"/>
                <a:gd name="T46" fmla="*/ 62 w 77"/>
                <a:gd name="T47" fmla="*/ 7 h 77"/>
                <a:gd name="T48" fmla="*/ 67 w 77"/>
                <a:gd name="T49" fmla="*/ 12 h 77"/>
                <a:gd name="T50" fmla="*/ 72 w 77"/>
                <a:gd name="T51" fmla="*/ 18 h 77"/>
                <a:gd name="T52" fmla="*/ 76 w 77"/>
                <a:gd name="T53" fmla="*/ 28 h 77"/>
                <a:gd name="T54" fmla="*/ 77 w 77"/>
                <a:gd name="T55" fmla="*/ 38 h 77"/>
                <a:gd name="T56" fmla="*/ 76 w 77"/>
                <a:gd name="T57" fmla="*/ 46 h 77"/>
                <a:gd name="T58" fmla="*/ 74 w 77"/>
                <a:gd name="T59" fmla="*/ 53 h 77"/>
                <a:gd name="T60" fmla="*/ 71 w 77"/>
                <a:gd name="T61" fmla="*/ 60 h 77"/>
                <a:gd name="T62" fmla="*/ 67 w 77"/>
                <a:gd name="T63" fmla="*/ 65 h 77"/>
                <a:gd name="T64" fmla="*/ 63 w 77"/>
                <a:gd name="T65" fmla="*/ 69 h 77"/>
                <a:gd name="T66" fmla="*/ 57 w 77"/>
                <a:gd name="T67" fmla="*/ 72 h 77"/>
                <a:gd name="T68" fmla="*/ 51 w 77"/>
                <a:gd name="T69" fmla="*/ 75 h 77"/>
                <a:gd name="T70" fmla="*/ 44 w 77"/>
                <a:gd name="T71" fmla="*/ 76 h 77"/>
                <a:gd name="T72" fmla="*/ 41 w 77"/>
                <a:gd name="T73" fmla="*/ 76 h 77"/>
                <a:gd name="T74" fmla="*/ 33 w 77"/>
                <a:gd name="T75" fmla="*/ 77 h 77"/>
                <a:gd name="T76" fmla="*/ 0 w 77"/>
                <a:gd name="T77" fmla="*/ 77 h 77"/>
                <a:gd name="T78" fmla="*/ 28 w 77"/>
                <a:gd name="T79" fmla="*/ 5 h 77"/>
                <a:gd name="T80" fmla="*/ 28 w 77"/>
                <a:gd name="T81" fmla="*/ 64 h 77"/>
                <a:gd name="T82" fmla="*/ 28 w 77"/>
                <a:gd name="T83" fmla="*/ 67 h 77"/>
                <a:gd name="T84" fmla="*/ 30 w 77"/>
                <a:gd name="T85" fmla="*/ 70 h 77"/>
                <a:gd name="T86" fmla="*/ 30 w 77"/>
                <a:gd name="T87" fmla="*/ 71 h 77"/>
                <a:gd name="T88" fmla="*/ 31 w 77"/>
                <a:gd name="T89" fmla="*/ 71 h 77"/>
                <a:gd name="T90" fmla="*/ 32 w 77"/>
                <a:gd name="T91" fmla="*/ 72 h 77"/>
                <a:gd name="T92" fmla="*/ 36 w 77"/>
                <a:gd name="T93" fmla="*/ 72 h 77"/>
                <a:gd name="T94" fmla="*/ 39 w 77"/>
                <a:gd name="T95" fmla="*/ 72 h 77"/>
                <a:gd name="T96" fmla="*/ 43 w 77"/>
                <a:gd name="T97" fmla="*/ 71 h 77"/>
                <a:gd name="T98" fmla="*/ 47 w 77"/>
                <a:gd name="T99" fmla="*/ 69 h 77"/>
                <a:gd name="T100" fmla="*/ 49 w 77"/>
                <a:gd name="T101" fmla="*/ 66 h 77"/>
                <a:gd name="T102" fmla="*/ 55 w 77"/>
                <a:gd name="T103" fmla="*/ 55 h 77"/>
                <a:gd name="T104" fmla="*/ 56 w 77"/>
                <a:gd name="T105" fmla="*/ 38 h 77"/>
                <a:gd name="T106" fmla="*/ 55 w 77"/>
                <a:gd name="T107" fmla="*/ 25 h 77"/>
                <a:gd name="T108" fmla="*/ 51 w 77"/>
                <a:gd name="T109" fmla="*/ 15 h 77"/>
                <a:gd name="T110" fmla="*/ 49 w 77"/>
                <a:gd name="T111" fmla="*/ 12 h 77"/>
                <a:gd name="T112" fmla="*/ 45 w 77"/>
                <a:gd name="T113" fmla="*/ 8 h 77"/>
                <a:gd name="T114" fmla="*/ 42 w 77"/>
                <a:gd name="T115" fmla="*/ 6 h 77"/>
                <a:gd name="T116" fmla="*/ 39 w 77"/>
                <a:gd name="T117" fmla="*/ 5 h 77"/>
                <a:gd name="T118" fmla="*/ 35 w 77"/>
                <a:gd name="T119" fmla="*/ 5 h 77"/>
                <a:gd name="T120" fmla="*/ 28 w 77"/>
                <a:gd name="T121" fmla="*/ 5 h 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"/>
                <a:gd name="T184" fmla="*/ 0 h 77"/>
                <a:gd name="T185" fmla="*/ 77 w 77"/>
                <a:gd name="T186" fmla="*/ 77 h 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" h="77">
                  <a:moveTo>
                    <a:pt x="0" y="77"/>
                  </a:moveTo>
                  <a:lnTo>
                    <a:pt x="0" y="75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7" y="73"/>
                  </a:lnTo>
                  <a:lnTo>
                    <a:pt x="9" y="72"/>
                  </a:lnTo>
                  <a:lnTo>
                    <a:pt x="10" y="71"/>
                  </a:lnTo>
                  <a:lnTo>
                    <a:pt x="10" y="70"/>
                  </a:lnTo>
                  <a:lnTo>
                    <a:pt x="10" y="67"/>
                  </a:lnTo>
                  <a:lnTo>
                    <a:pt x="10" y="64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7" y="1"/>
                  </a:lnTo>
                  <a:lnTo>
                    <a:pt x="56" y="3"/>
                  </a:lnTo>
                  <a:lnTo>
                    <a:pt x="62" y="7"/>
                  </a:lnTo>
                  <a:lnTo>
                    <a:pt x="67" y="12"/>
                  </a:lnTo>
                  <a:lnTo>
                    <a:pt x="72" y="18"/>
                  </a:lnTo>
                  <a:lnTo>
                    <a:pt x="76" y="28"/>
                  </a:lnTo>
                  <a:lnTo>
                    <a:pt x="77" y="38"/>
                  </a:lnTo>
                  <a:lnTo>
                    <a:pt x="76" y="46"/>
                  </a:lnTo>
                  <a:lnTo>
                    <a:pt x="74" y="53"/>
                  </a:lnTo>
                  <a:lnTo>
                    <a:pt x="71" y="60"/>
                  </a:lnTo>
                  <a:lnTo>
                    <a:pt x="67" y="65"/>
                  </a:lnTo>
                  <a:lnTo>
                    <a:pt x="63" y="69"/>
                  </a:lnTo>
                  <a:lnTo>
                    <a:pt x="57" y="72"/>
                  </a:lnTo>
                  <a:lnTo>
                    <a:pt x="51" y="75"/>
                  </a:lnTo>
                  <a:lnTo>
                    <a:pt x="44" y="76"/>
                  </a:lnTo>
                  <a:lnTo>
                    <a:pt x="41" y="76"/>
                  </a:lnTo>
                  <a:lnTo>
                    <a:pt x="33" y="77"/>
                  </a:lnTo>
                  <a:lnTo>
                    <a:pt x="0" y="77"/>
                  </a:lnTo>
                  <a:close/>
                  <a:moveTo>
                    <a:pt x="28" y="5"/>
                  </a:moveTo>
                  <a:lnTo>
                    <a:pt x="28" y="64"/>
                  </a:lnTo>
                  <a:lnTo>
                    <a:pt x="28" y="67"/>
                  </a:lnTo>
                  <a:lnTo>
                    <a:pt x="30" y="70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9" y="72"/>
                  </a:lnTo>
                  <a:lnTo>
                    <a:pt x="43" y="71"/>
                  </a:lnTo>
                  <a:lnTo>
                    <a:pt x="47" y="69"/>
                  </a:lnTo>
                  <a:lnTo>
                    <a:pt x="49" y="66"/>
                  </a:lnTo>
                  <a:lnTo>
                    <a:pt x="55" y="55"/>
                  </a:lnTo>
                  <a:lnTo>
                    <a:pt x="56" y="38"/>
                  </a:lnTo>
                  <a:lnTo>
                    <a:pt x="55" y="25"/>
                  </a:lnTo>
                  <a:lnTo>
                    <a:pt x="51" y="15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39" name="Freeform 1115"/>
            <p:cNvSpPr>
              <a:spLocks noEditPoints="1"/>
            </p:cNvSpPr>
            <p:nvPr/>
          </p:nvSpPr>
          <p:spPr bwMode="auto">
            <a:xfrm>
              <a:off x="1663" y="3359"/>
              <a:ext cx="29" cy="78"/>
            </a:xfrm>
            <a:custGeom>
              <a:avLst/>
              <a:gdLst>
                <a:gd name="T0" fmla="*/ 14 w 29"/>
                <a:gd name="T1" fmla="*/ 0 h 78"/>
                <a:gd name="T2" fmla="*/ 18 w 29"/>
                <a:gd name="T3" fmla="*/ 0 h 78"/>
                <a:gd name="T4" fmla="*/ 21 w 29"/>
                <a:gd name="T5" fmla="*/ 2 h 78"/>
                <a:gd name="T6" fmla="*/ 22 w 29"/>
                <a:gd name="T7" fmla="*/ 4 h 78"/>
                <a:gd name="T8" fmla="*/ 23 w 29"/>
                <a:gd name="T9" fmla="*/ 8 h 78"/>
                <a:gd name="T10" fmla="*/ 22 w 29"/>
                <a:gd name="T11" fmla="*/ 12 h 78"/>
                <a:gd name="T12" fmla="*/ 21 w 29"/>
                <a:gd name="T13" fmla="*/ 14 h 78"/>
                <a:gd name="T14" fmla="*/ 18 w 29"/>
                <a:gd name="T15" fmla="*/ 16 h 78"/>
                <a:gd name="T16" fmla="*/ 14 w 29"/>
                <a:gd name="T17" fmla="*/ 16 h 78"/>
                <a:gd name="T18" fmla="*/ 11 w 29"/>
                <a:gd name="T19" fmla="*/ 16 h 78"/>
                <a:gd name="T20" fmla="*/ 8 w 29"/>
                <a:gd name="T21" fmla="*/ 14 h 78"/>
                <a:gd name="T22" fmla="*/ 6 w 29"/>
                <a:gd name="T23" fmla="*/ 12 h 78"/>
                <a:gd name="T24" fmla="*/ 6 w 29"/>
                <a:gd name="T25" fmla="*/ 8 h 78"/>
                <a:gd name="T26" fmla="*/ 6 w 29"/>
                <a:gd name="T27" fmla="*/ 4 h 78"/>
                <a:gd name="T28" fmla="*/ 8 w 29"/>
                <a:gd name="T29" fmla="*/ 2 h 78"/>
                <a:gd name="T30" fmla="*/ 11 w 29"/>
                <a:gd name="T31" fmla="*/ 0 h 78"/>
                <a:gd name="T32" fmla="*/ 14 w 29"/>
                <a:gd name="T33" fmla="*/ 0 h 78"/>
                <a:gd name="T34" fmla="*/ 22 w 29"/>
                <a:gd name="T35" fmla="*/ 25 h 78"/>
                <a:gd name="T36" fmla="*/ 22 w 29"/>
                <a:gd name="T37" fmla="*/ 66 h 78"/>
                <a:gd name="T38" fmla="*/ 22 w 29"/>
                <a:gd name="T39" fmla="*/ 70 h 78"/>
                <a:gd name="T40" fmla="*/ 23 w 29"/>
                <a:gd name="T41" fmla="*/ 72 h 78"/>
                <a:gd name="T42" fmla="*/ 23 w 29"/>
                <a:gd name="T43" fmla="*/ 73 h 78"/>
                <a:gd name="T44" fmla="*/ 25 w 29"/>
                <a:gd name="T45" fmla="*/ 74 h 78"/>
                <a:gd name="T46" fmla="*/ 29 w 29"/>
                <a:gd name="T47" fmla="*/ 76 h 78"/>
                <a:gd name="T48" fmla="*/ 29 w 29"/>
                <a:gd name="T49" fmla="*/ 78 h 78"/>
                <a:gd name="T50" fmla="*/ 0 w 29"/>
                <a:gd name="T51" fmla="*/ 78 h 78"/>
                <a:gd name="T52" fmla="*/ 0 w 29"/>
                <a:gd name="T53" fmla="*/ 76 h 78"/>
                <a:gd name="T54" fmla="*/ 2 w 29"/>
                <a:gd name="T55" fmla="*/ 74 h 78"/>
                <a:gd name="T56" fmla="*/ 5 w 29"/>
                <a:gd name="T57" fmla="*/ 73 h 78"/>
                <a:gd name="T58" fmla="*/ 6 w 29"/>
                <a:gd name="T59" fmla="*/ 72 h 78"/>
                <a:gd name="T60" fmla="*/ 6 w 29"/>
                <a:gd name="T61" fmla="*/ 70 h 78"/>
                <a:gd name="T62" fmla="*/ 6 w 29"/>
                <a:gd name="T63" fmla="*/ 66 h 78"/>
                <a:gd name="T64" fmla="*/ 6 w 29"/>
                <a:gd name="T65" fmla="*/ 36 h 78"/>
                <a:gd name="T66" fmla="*/ 6 w 29"/>
                <a:gd name="T67" fmla="*/ 32 h 78"/>
                <a:gd name="T68" fmla="*/ 6 w 29"/>
                <a:gd name="T69" fmla="*/ 30 h 78"/>
                <a:gd name="T70" fmla="*/ 5 w 29"/>
                <a:gd name="T71" fmla="*/ 29 h 78"/>
                <a:gd name="T72" fmla="*/ 4 w 29"/>
                <a:gd name="T73" fmla="*/ 27 h 78"/>
                <a:gd name="T74" fmla="*/ 0 w 29"/>
                <a:gd name="T75" fmla="*/ 27 h 78"/>
                <a:gd name="T76" fmla="*/ 0 w 29"/>
                <a:gd name="T77" fmla="*/ 25 h 78"/>
                <a:gd name="T78" fmla="*/ 22 w 29"/>
                <a:gd name="T79" fmla="*/ 25 h 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78"/>
                <a:gd name="T122" fmla="*/ 29 w 29"/>
                <a:gd name="T123" fmla="*/ 78 h 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78">
                  <a:moveTo>
                    <a:pt x="14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22" y="25"/>
                  </a:moveTo>
                  <a:lnTo>
                    <a:pt x="22" y="66"/>
                  </a:lnTo>
                  <a:lnTo>
                    <a:pt x="22" y="70"/>
                  </a:lnTo>
                  <a:lnTo>
                    <a:pt x="23" y="72"/>
                  </a:lnTo>
                  <a:lnTo>
                    <a:pt x="23" y="73"/>
                  </a:lnTo>
                  <a:lnTo>
                    <a:pt x="25" y="74"/>
                  </a:lnTo>
                  <a:lnTo>
                    <a:pt x="29" y="76"/>
                  </a:lnTo>
                  <a:lnTo>
                    <a:pt x="29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5" y="73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5" y="29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40" name="Freeform 1116"/>
            <p:cNvSpPr>
              <a:spLocks/>
            </p:cNvSpPr>
            <p:nvPr/>
          </p:nvSpPr>
          <p:spPr bwMode="auto">
            <a:xfrm>
              <a:off x="1697" y="3383"/>
              <a:ext cx="46" cy="54"/>
            </a:xfrm>
            <a:custGeom>
              <a:avLst/>
              <a:gdLst>
                <a:gd name="T0" fmla="*/ 22 w 46"/>
                <a:gd name="T1" fmla="*/ 1 h 54"/>
                <a:gd name="T2" fmla="*/ 22 w 46"/>
                <a:gd name="T3" fmla="*/ 13 h 54"/>
                <a:gd name="T4" fmla="*/ 25 w 46"/>
                <a:gd name="T5" fmla="*/ 8 h 54"/>
                <a:gd name="T6" fmla="*/ 28 w 46"/>
                <a:gd name="T7" fmla="*/ 5 h 54"/>
                <a:gd name="T8" fmla="*/ 31 w 46"/>
                <a:gd name="T9" fmla="*/ 2 h 54"/>
                <a:gd name="T10" fmla="*/ 35 w 46"/>
                <a:gd name="T11" fmla="*/ 0 h 54"/>
                <a:gd name="T12" fmla="*/ 38 w 46"/>
                <a:gd name="T13" fmla="*/ 0 h 54"/>
                <a:gd name="T14" fmla="*/ 41 w 46"/>
                <a:gd name="T15" fmla="*/ 0 h 54"/>
                <a:gd name="T16" fmla="*/ 43 w 46"/>
                <a:gd name="T17" fmla="*/ 1 h 54"/>
                <a:gd name="T18" fmla="*/ 44 w 46"/>
                <a:gd name="T19" fmla="*/ 3 h 54"/>
                <a:gd name="T20" fmla="*/ 46 w 46"/>
                <a:gd name="T21" fmla="*/ 7 h 54"/>
                <a:gd name="T22" fmla="*/ 44 w 46"/>
                <a:gd name="T23" fmla="*/ 9 h 54"/>
                <a:gd name="T24" fmla="*/ 43 w 46"/>
                <a:gd name="T25" fmla="*/ 13 h 54"/>
                <a:gd name="T26" fmla="*/ 41 w 46"/>
                <a:gd name="T27" fmla="*/ 14 h 54"/>
                <a:gd name="T28" fmla="*/ 38 w 46"/>
                <a:gd name="T29" fmla="*/ 14 h 54"/>
                <a:gd name="T30" fmla="*/ 36 w 46"/>
                <a:gd name="T31" fmla="*/ 14 h 54"/>
                <a:gd name="T32" fmla="*/ 34 w 46"/>
                <a:gd name="T33" fmla="*/ 13 h 54"/>
                <a:gd name="T34" fmla="*/ 32 w 46"/>
                <a:gd name="T35" fmla="*/ 11 h 54"/>
                <a:gd name="T36" fmla="*/ 31 w 46"/>
                <a:gd name="T37" fmla="*/ 11 h 54"/>
                <a:gd name="T38" fmla="*/ 31 w 46"/>
                <a:gd name="T39" fmla="*/ 11 h 54"/>
                <a:gd name="T40" fmla="*/ 30 w 46"/>
                <a:gd name="T41" fmla="*/ 11 h 54"/>
                <a:gd name="T42" fmla="*/ 29 w 46"/>
                <a:gd name="T43" fmla="*/ 11 h 54"/>
                <a:gd name="T44" fmla="*/ 26 w 46"/>
                <a:gd name="T45" fmla="*/ 12 h 54"/>
                <a:gd name="T46" fmla="*/ 25 w 46"/>
                <a:gd name="T47" fmla="*/ 14 h 54"/>
                <a:gd name="T48" fmla="*/ 23 w 46"/>
                <a:gd name="T49" fmla="*/ 17 h 54"/>
                <a:gd name="T50" fmla="*/ 22 w 46"/>
                <a:gd name="T51" fmla="*/ 23 h 54"/>
                <a:gd name="T52" fmla="*/ 22 w 46"/>
                <a:gd name="T53" fmla="*/ 29 h 54"/>
                <a:gd name="T54" fmla="*/ 22 w 46"/>
                <a:gd name="T55" fmla="*/ 41 h 54"/>
                <a:gd name="T56" fmla="*/ 22 w 46"/>
                <a:gd name="T57" fmla="*/ 44 h 54"/>
                <a:gd name="T58" fmla="*/ 22 w 46"/>
                <a:gd name="T59" fmla="*/ 47 h 54"/>
                <a:gd name="T60" fmla="*/ 22 w 46"/>
                <a:gd name="T61" fmla="*/ 48 h 54"/>
                <a:gd name="T62" fmla="*/ 23 w 46"/>
                <a:gd name="T63" fmla="*/ 49 h 54"/>
                <a:gd name="T64" fmla="*/ 24 w 46"/>
                <a:gd name="T65" fmla="*/ 50 h 54"/>
                <a:gd name="T66" fmla="*/ 25 w 46"/>
                <a:gd name="T67" fmla="*/ 52 h 54"/>
                <a:gd name="T68" fmla="*/ 29 w 46"/>
                <a:gd name="T69" fmla="*/ 52 h 54"/>
                <a:gd name="T70" fmla="*/ 29 w 46"/>
                <a:gd name="T71" fmla="*/ 54 h 54"/>
                <a:gd name="T72" fmla="*/ 0 w 46"/>
                <a:gd name="T73" fmla="*/ 54 h 54"/>
                <a:gd name="T74" fmla="*/ 0 w 46"/>
                <a:gd name="T75" fmla="*/ 52 h 54"/>
                <a:gd name="T76" fmla="*/ 2 w 46"/>
                <a:gd name="T77" fmla="*/ 50 h 54"/>
                <a:gd name="T78" fmla="*/ 5 w 46"/>
                <a:gd name="T79" fmla="*/ 49 h 54"/>
                <a:gd name="T80" fmla="*/ 6 w 46"/>
                <a:gd name="T81" fmla="*/ 48 h 54"/>
                <a:gd name="T82" fmla="*/ 6 w 46"/>
                <a:gd name="T83" fmla="*/ 46 h 54"/>
                <a:gd name="T84" fmla="*/ 6 w 46"/>
                <a:gd name="T85" fmla="*/ 41 h 54"/>
                <a:gd name="T86" fmla="*/ 6 w 46"/>
                <a:gd name="T87" fmla="*/ 12 h 54"/>
                <a:gd name="T88" fmla="*/ 6 w 46"/>
                <a:gd name="T89" fmla="*/ 8 h 54"/>
                <a:gd name="T90" fmla="*/ 6 w 46"/>
                <a:gd name="T91" fmla="*/ 6 h 54"/>
                <a:gd name="T92" fmla="*/ 5 w 46"/>
                <a:gd name="T93" fmla="*/ 5 h 54"/>
                <a:gd name="T94" fmla="*/ 3 w 46"/>
                <a:gd name="T95" fmla="*/ 3 h 54"/>
                <a:gd name="T96" fmla="*/ 2 w 46"/>
                <a:gd name="T97" fmla="*/ 3 h 54"/>
                <a:gd name="T98" fmla="*/ 0 w 46"/>
                <a:gd name="T99" fmla="*/ 3 h 54"/>
                <a:gd name="T100" fmla="*/ 0 w 46"/>
                <a:gd name="T101" fmla="*/ 1 h 54"/>
                <a:gd name="T102" fmla="*/ 22 w 46"/>
                <a:gd name="T103" fmla="*/ 1 h 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"/>
                <a:gd name="T157" fmla="*/ 0 h 54"/>
                <a:gd name="T158" fmla="*/ 46 w 46"/>
                <a:gd name="T159" fmla="*/ 54 h 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" h="54">
                  <a:moveTo>
                    <a:pt x="22" y="1"/>
                  </a:moveTo>
                  <a:lnTo>
                    <a:pt x="22" y="13"/>
                  </a:lnTo>
                  <a:lnTo>
                    <a:pt x="25" y="8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4" y="9"/>
                  </a:lnTo>
                  <a:lnTo>
                    <a:pt x="43" y="13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3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6" y="12"/>
                  </a:lnTo>
                  <a:lnTo>
                    <a:pt x="25" y="14"/>
                  </a:lnTo>
                  <a:lnTo>
                    <a:pt x="23" y="17"/>
                  </a:lnTo>
                  <a:lnTo>
                    <a:pt x="22" y="23"/>
                  </a:lnTo>
                  <a:lnTo>
                    <a:pt x="22" y="29"/>
                  </a:lnTo>
                  <a:lnTo>
                    <a:pt x="22" y="41"/>
                  </a:lnTo>
                  <a:lnTo>
                    <a:pt x="22" y="44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4" y="50"/>
                  </a:lnTo>
                  <a:lnTo>
                    <a:pt x="25" y="52"/>
                  </a:lnTo>
                  <a:lnTo>
                    <a:pt x="29" y="52"/>
                  </a:lnTo>
                  <a:lnTo>
                    <a:pt x="29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5" y="49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1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41" name="Freeform 1117"/>
            <p:cNvSpPr>
              <a:spLocks noEditPoints="1"/>
            </p:cNvSpPr>
            <p:nvPr/>
          </p:nvSpPr>
          <p:spPr bwMode="auto">
            <a:xfrm>
              <a:off x="1746" y="3383"/>
              <a:ext cx="45" cy="55"/>
            </a:xfrm>
            <a:custGeom>
              <a:avLst/>
              <a:gdLst>
                <a:gd name="T0" fmla="*/ 45 w 45"/>
                <a:gd name="T1" fmla="*/ 25 h 55"/>
                <a:gd name="T2" fmla="*/ 16 w 45"/>
                <a:gd name="T3" fmla="*/ 25 h 55"/>
                <a:gd name="T4" fmla="*/ 16 w 45"/>
                <a:gd name="T5" fmla="*/ 32 h 55"/>
                <a:gd name="T6" fmla="*/ 18 w 45"/>
                <a:gd name="T7" fmla="*/ 37 h 55"/>
                <a:gd name="T8" fmla="*/ 21 w 45"/>
                <a:gd name="T9" fmla="*/ 42 h 55"/>
                <a:gd name="T10" fmla="*/ 24 w 45"/>
                <a:gd name="T11" fmla="*/ 44 h 55"/>
                <a:gd name="T12" fmla="*/ 27 w 45"/>
                <a:gd name="T13" fmla="*/ 46 h 55"/>
                <a:gd name="T14" fmla="*/ 30 w 45"/>
                <a:gd name="T15" fmla="*/ 47 h 55"/>
                <a:gd name="T16" fmla="*/ 34 w 45"/>
                <a:gd name="T17" fmla="*/ 46 h 55"/>
                <a:gd name="T18" fmla="*/ 36 w 45"/>
                <a:gd name="T19" fmla="*/ 44 h 55"/>
                <a:gd name="T20" fmla="*/ 40 w 45"/>
                <a:gd name="T21" fmla="*/ 42 h 55"/>
                <a:gd name="T22" fmla="*/ 43 w 45"/>
                <a:gd name="T23" fmla="*/ 38 h 55"/>
                <a:gd name="T24" fmla="*/ 45 w 45"/>
                <a:gd name="T25" fmla="*/ 40 h 55"/>
                <a:gd name="T26" fmla="*/ 41 w 45"/>
                <a:gd name="T27" fmla="*/ 44 h 55"/>
                <a:gd name="T28" fmla="*/ 39 w 45"/>
                <a:gd name="T29" fmla="*/ 48 h 55"/>
                <a:gd name="T30" fmla="*/ 35 w 45"/>
                <a:gd name="T31" fmla="*/ 52 h 55"/>
                <a:gd name="T32" fmla="*/ 32 w 45"/>
                <a:gd name="T33" fmla="*/ 54 h 55"/>
                <a:gd name="T34" fmla="*/ 27 w 45"/>
                <a:gd name="T35" fmla="*/ 55 h 55"/>
                <a:gd name="T36" fmla="*/ 23 w 45"/>
                <a:gd name="T37" fmla="*/ 55 h 55"/>
                <a:gd name="T38" fmla="*/ 17 w 45"/>
                <a:gd name="T39" fmla="*/ 54 h 55"/>
                <a:gd name="T40" fmla="*/ 12 w 45"/>
                <a:gd name="T41" fmla="*/ 53 h 55"/>
                <a:gd name="T42" fmla="*/ 9 w 45"/>
                <a:gd name="T43" fmla="*/ 50 h 55"/>
                <a:gd name="T44" fmla="*/ 5 w 45"/>
                <a:gd name="T45" fmla="*/ 46 h 55"/>
                <a:gd name="T46" fmla="*/ 3 w 45"/>
                <a:gd name="T47" fmla="*/ 41 h 55"/>
                <a:gd name="T48" fmla="*/ 1 w 45"/>
                <a:gd name="T49" fmla="*/ 35 h 55"/>
                <a:gd name="T50" fmla="*/ 0 w 45"/>
                <a:gd name="T51" fmla="*/ 27 h 55"/>
                <a:gd name="T52" fmla="*/ 3 w 45"/>
                <a:gd name="T53" fmla="*/ 17 h 55"/>
                <a:gd name="T54" fmla="*/ 8 w 45"/>
                <a:gd name="T55" fmla="*/ 7 h 55"/>
                <a:gd name="T56" fmla="*/ 12 w 45"/>
                <a:gd name="T57" fmla="*/ 2 h 55"/>
                <a:gd name="T58" fmla="*/ 18 w 45"/>
                <a:gd name="T59" fmla="*/ 0 h 55"/>
                <a:gd name="T60" fmla="*/ 24 w 45"/>
                <a:gd name="T61" fmla="*/ 0 h 55"/>
                <a:gd name="T62" fmla="*/ 29 w 45"/>
                <a:gd name="T63" fmla="*/ 0 h 55"/>
                <a:gd name="T64" fmla="*/ 34 w 45"/>
                <a:gd name="T65" fmla="*/ 2 h 55"/>
                <a:gd name="T66" fmla="*/ 38 w 45"/>
                <a:gd name="T67" fmla="*/ 6 h 55"/>
                <a:gd name="T68" fmla="*/ 43 w 45"/>
                <a:gd name="T69" fmla="*/ 14 h 55"/>
                <a:gd name="T70" fmla="*/ 45 w 45"/>
                <a:gd name="T71" fmla="*/ 25 h 55"/>
                <a:gd name="T72" fmla="*/ 30 w 45"/>
                <a:gd name="T73" fmla="*/ 21 h 55"/>
                <a:gd name="T74" fmla="*/ 30 w 45"/>
                <a:gd name="T75" fmla="*/ 17 h 55"/>
                <a:gd name="T76" fmla="*/ 30 w 45"/>
                <a:gd name="T77" fmla="*/ 12 h 55"/>
                <a:gd name="T78" fmla="*/ 29 w 45"/>
                <a:gd name="T79" fmla="*/ 9 h 55"/>
                <a:gd name="T80" fmla="*/ 28 w 45"/>
                <a:gd name="T81" fmla="*/ 6 h 55"/>
                <a:gd name="T82" fmla="*/ 27 w 45"/>
                <a:gd name="T83" fmla="*/ 3 h 55"/>
                <a:gd name="T84" fmla="*/ 26 w 45"/>
                <a:gd name="T85" fmla="*/ 3 h 55"/>
                <a:gd name="T86" fmla="*/ 23 w 45"/>
                <a:gd name="T87" fmla="*/ 3 h 55"/>
                <a:gd name="T88" fmla="*/ 21 w 45"/>
                <a:gd name="T89" fmla="*/ 3 h 55"/>
                <a:gd name="T90" fmla="*/ 18 w 45"/>
                <a:gd name="T91" fmla="*/ 6 h 55"/>
                <a:gd name="T92" fmla="*/ 17 w 45"/>
                <a:gd name="T93" fmla="*/ 9 h 55"/>
                <a:gd name="T94" fmla="*/ 16 w 45"/>
                <a:gd name="T95" fmla="*/ 14 h 55"/>
                <a:gd name="T96" fmla="*/ 15 w 45"/>
                <a:gd name="T97" fmla="*/ 19 h 55"/>
                <a:gd name="T98" fmla="*/ 15 w 45"/>
                <a:gd name="T99" fmla="*/ 21 h 55"/>
                <a:gd name="T100" fmla="*/ 30 w 45"/>
                <a:gd name="T101" fmla="*/ 21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55"/>
                <a:gd name="T155" fmla="*/ 45 w 45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55">
                  <a:moveTo>
                    <a:pt x="45" y="25"/>
                  </a:moveTo>
                  <a:lnTo>
                    <a:pt x="16" y="25"/>
                  </a:lnTo>
                  <a:lnTo>
                    <a:pt x="16" y="32"/>
                  </a:lnTo>
                  <a:lnTo>
                    <a:pt x="18" y="37"/>
                  </a:lnTo>
                  <a:lnTo>
                    <a:pt x="21" y="42"/>
                  </a:lnTo>
                  <a:lnTo>
                    <a:pt x="24" y="44"/>
                  </a:lnTo>
                  <a:lnTo>
                    <a:pt x="27" y="46"/>
                  </a:lnTo>
                  <a:lnTo>
                    <a:pt x="30" y="47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3" y="38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9" y="48"/>
                  </a:lnTo>
                  <a:lnTo>
                    <a:pt x="35" y="52"/>
                  </a:lnTo>
                  <a:lnTo>
                    <a:pt x="32" y="54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17" y="54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3" y="17"/>
                  </a:lnTo>
                  <a:lnTo>
                    <a:pt x="8" y="7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3" y="14"/>
                  </a:lnTo>
                  <a:lnTo>
                    <a:pt x="45" y="25"/>
                  </a:lnTo>
                  <a:close/>
                  <a:moveTo>
                    <a:pt x="30" y="21"/>
                  </a:moveTo>
                  <a:lnTo>
                    <a:pt x="30" y="17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8" y="6"/>
                  </a:lnTo>
                  <a:lnTo>
                    <a:pt x="17" y="9"/>
                  </a:lnTo>
                  <a:lnTo>
                    <a:pt x="16" y="14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42" name="Freeform 1118"/>
            <p:cNvSpPr>
              <a:spLocks/>
            </p:cNvSpPr>
            <p:nvPr/>
          </p:nvSpPr>
          <p:spPr bwMode="auto">
            <a:xfrm>
              <a:off x="1798" y="3383"/>
              <a:ext cx="44" cy="55"/>
            </a:xfrm>
            <a:custGeom>
              <a:avLst/>
              <a:gdLst>
                <a:gd name="T0" fmla="*/ 42 w 44"/>
                <a:gd name="T1" fmla="*/ 40 h 55"/>
                <a:gd name="T2" fmla="*/ 44 w 44"/>
                <a:gd name="T3" fmla="*/ 41 h 55"/>
                <a:gd name="T4" fmla="*/ 41 w 44"/>
                <a:gd name="T5" fmla="*/ 46 h 55"/>
                <a:gd name="T6" fmla="*/ 38 w 44"/>
                <a:gd name="T7" fmla="*/ 49 h 55"/>
                <a:gd name="T8" fmla="*/ 35 w 44"/>
                <a:gd name="T9" fmla="*/ 52 h 55"/>
                <a:gd name="T10" fmla="*/ 29 w 44"/>
                <a:gd name="T11" fmla="*/ 54 h 55"/>
                <a:gd name="T12" fmla="*/ 23 w 44"/>
                <a:gd name="T13" fmla="*/ 55 h 55"/>
                <a:gd name="T14" fmla="*/ 18 w 44"/>
                <a:gd name="T15" fmla="*/ 54 h 55"/>
                <a:gd name="T16" fmla="*/ 13 w 44"/>
                <a:gd name="T17" fmla="*/ 53 h 55"/>
                <a:gd name="T18" fmla="*/ 10 w 44"/>
                <a:gd name="T19" fmla="*/ 50 h 55"/>
                <a:gd name="T20" fmla="*/ 6 w 44"/>
                <a:gd name="T21" fmla="*/ 47 h 55"/>
                <a:gd name="T22" fmla="*/ 3 w 44"/>
                <a:gd name="T23" fmla="*/ 42 h 55"/>
                <a:gd name="T24" fmla="*/ 0 w 44"/>
                <a:gd name="T25" fmla="*/ 35 h 55"/>
                <a:gd name="T26" fmla="*/ 0 w 44"/>
                <a:gd name="T27" fmla="*/ 27 h 55"/>
                <a:gd name="T28" fmla="*/ 0 w 44"/>
                <a:gd name="T29" fmla="*/ 21 h 55"/>
                <a:gd name="T30" fmla="*/ 3 w 44"/>
                <a:gd name="T31" fmla="*/ 14 h 55"/>
                <a:gd name="T32" fmla="*/ 5 w 44"/>
                <a:gd name="T33" fmla="*/ 9 h 55"/>
                <a:gd name="T34" fmla="*/ 9 w 44"/>
                <a:gd name="T35" fmla="*/ 5 h 55"/>
                <a:gd name="T36" fmla="*/ 13 w 44"/>
                <a:gd name="T37" fmla="*/ 2 h 55"/>
                <a:gd name="T38" fmla="*/ 18 w 44"/>
                <a:gd name="T39" fmla="*/ 0 h 55"/>
                <a:gd name="T40" fmla="*/ 24 w 44"/>
                <a:gd name="T41" fmla="*/ 0 h 55"/>
                <a:gd name="T42" fmla="*/ 29 w 44"/>
                <a:gd name="T43" fmla="*/ 0 h 55"/>
                <a:gd name="T44" fmla="*/ 34 w 44"/>
                <a:gd name="T45" fmla="*/ 1 h 55"/>
                <a:gd name="T46" fmla="*/ 38 w 44"/>
                <a:gd name="T47" fmla="*/ 3 h 55"/>
                <a:gd name="T48" fmla="*/ 40 w 44"/>
                <a:gd name="T49" fmla="*/ 6 h 55"/>
                <a:gd name="T50" fmla="*/ 41 w 44"/>
                <a:gd name="T51" fmla="*/ 9 h 55"/>
                <a:gd name="T52" fmla="*/ 42 w 44"/>
                <a:gd name="T53" fmla="*/ 13 h 55"/>
                <a:gd name="T54" fmla="*/ 42 w 44"/>
                <a:gd name="T55" fmla="*/ 15 h 55"/>
                <a:gd name="T56" fmla="*/ 40 w 44"/>
                <a:gd name="T57" fmla="*/ 18 h 55"/>
                <a:gd name="T58" fmla="*/ 38 w 44"/>
                <a:gd name="T59" fmla="*/ 19 h 55"/>
                <a:gd name="T60" fmla="*/ 35 w 44"/>
                <a:gd name="T61" fmla="*/ 19 h 55"/>
                <a:gd name="T62" fmla="*/ 33 w 44"/>
                <a:gd name="T63" fmla="*/ 19 h 55"/>
                <a:gd name="T64" fmla="*/ 30 w 44"/>
                <a:gd name="T65" fmla="*/ 18 h 55"/>
                <a:gd name="T66" fmla="*/ 28 w 44"/>
                <a:gd name="T67" fmla="*/ 15 h 55"/>
                <a:gd name="T68" fmla="*/ 28 w 44"/>
                <a:gd name="T69" fmla="*/ 13 h 55"/>
                <a:gd name="T70" fmla="*/ 27 w 44"/>
                <a:gd name="T71" fmla="*/ 9 h 55"/>
                <a:gd name="T72" fmla="*/ 27 w 44"/>
                <a:gd name="T73" fmla="*/ 7 h 55"/>
                <a:gd name="T74" fmla="*/ 26 w 44"/>
                <a:gd name="T75" fmla="*/ 5 h 55"/>
                <a:gd name="T76" fmla="*/ 24 w 44"/>
                <a:gd name="T77" fmla="*/ 3 h 55"/>
                <a:gd name="T78" fmla="*/ 22 w 44"/>
                <a:gd name="T79" fmla="*/ 3 h 55"/>
                <a:gd name="T80" fmla="*/ 19 w 44"/>
                <a:gd name="T81" fmla="*/ 3 h 55"/>
                <a:gd name="T82" fmla="*/ 18 w 44"/>
                <a:gd name="T83" fmla="*/ 6 h 55"/>
                <a:gd name="T84" fmla="*/ 16 w 44"/>
                <a:gd name="T85" fmla="*/ 9 h 55"/>
                <a:gd name="T86" fmla="*/ 15 w 44"/>
                <a:gd name="T87" fmla="*/ 14 h 55"/>
                <a:gd name="T88" fmla="*/ 15 w 44"/>
                <a:gd name="T89" fmla="*/ 19 h 55"/>
                <a:gd name="T90" fmla="*/ 16 w 44"/>
                <a:gd name="T91" fmla="*/ 26 h 55"/>
                <a:gd name="T92" fmla="*/ 17 w 44"/>
                <a:gd name="T93" fmla="*/ 33 h 55"/>
                <a:gd name="T94" fmla="*/ 19 w 44"/>
                <a:gd name="T95" fmla="*/ 37 h 55"/>
                <a:gd name="T96" fmla="*/ 21 w 44"/>
                <a:gd name="T97" fmla="*/ 41 h 55"/>
                <a:gd name="T98" fmla="*/ 24 w 44"/>
                <a:gd name="T99" fmla="*/ 43 h 55"/>
                <a:gd name="T100" fmla="*/ 27 w 44"/>
                <a:gd name="T101" fmla="*/ 46 h 55"/>
                <a:gd name="T102" fmla="*/ 32 w 44"/>
                <a:gd name="T103" fmla="*/ 46 h 55"/>
                <a:gd name="T104" fmla="*/ 34 w 44"/>
                <a:gd name="T105" fmla="*/ 46 h 55"/>
                <a:gd name="T106" fmla="*/ 36 w 44"/>
                <a:gd name="T107" fmla="*/ 44 h 55"/>
                <a:gd name="T108" fmla="*/ 39 w 44"/>
                <a:gd name="T109" fmla="*/ 43 h 55"/>
                <a:gd name="T110" fmla="*/ 42 w 44"/>
                <a:gd name="T111" fmla="*/ 40 h 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"/>
                <a:gd name="T169" fmla="*/ 0 h 55"/>
                <a:gd name="T170" fmla="*/ 44 w 44"/>
                <a:gd name="T171" fmla="*/ 55 h 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" h="55">
                  <a:moveTo>
                    <a:pt x="42" y="40"/>
                  </a:moveTo>
                  <a:lnTo>
                    <a:pt x="44" y="41"/>
                  </a:lnTo>
                  <a:lnTo>
                    <a:pt x="41" y="46"/>
                  </a:lnTo>
                  <a:lnTo>
                    <a:pt x="38" y="49"/>
                  </a:lnTo>
                  <a:lnTo>
                    <a:pt x="35" y="52"/>
                  </a:lnTo>
                  <a:lnTo>
                    <a:pt x="29" y="54"/>
                  </a:lnTo>
                  <a:lnTo>
                    <a:pt x="23" y="55"/>
                  </a:lnTo>
                  <a:lnTo>
                    <a:pt x="18" y="54"/>
                  </a:lnTo>
                  <a:lnTo>
                    <a:pt x="13" y="53"/>
                  </a:lnTo>
                  <a:lnTo>
                    <a:pt x="10" y="50"/>
                  </a:lnTo>
                  <a:lnTo>
                    <a:pt x="6" y="47"/>
                  </a:lnTo>
                  <a:lnTo>
                    <a:pt x="3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5" y="9"/>
                  </a:lnTo>
                  <a:lnTo>
                    <a:pt x="9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0" y="18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0" y="18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8" y="6"/>
                  </a:lnTo>
                  <a:lnTo>
                    <a:pt x="16" y="9"/>
                  </a:lnTo>
                  <a:lnTo>
                    <a:pt x="15" y="14"/>
                  </a:lnTo>
                  <a:lnTo>
                    <a:pt x="15" y="19"/>
                  </a:lnTo>
                  <a:lnTo>
                    <a:pt x="16" y="26"/>
                  </a:lnTo>
                  <a:lnTo>
                    <a:pt x="17" y="33"/>
                  </a:lnTo>
                  <a:lnTo>
                    <a:pt x="19" y="37"/>
                  </a:lnTo>
                  <a:lnTo>
                    <a:pt x="21" y="41"/>
                  </a:lnTo>
                  <a:lnTo>
                    <a:pt x="24" y="43"/>
                  </a:lnTo>
                  <a:lnTo>
                    <a:pt x="27" y="46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39" y="43"/>
                  </a:lnTo>
                  <a:lnTo>
                    <a:pt x="42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43" name="Freeform 1119"/>
            <p:cNvSpPr>
              <a:spLocks/>
            </p:cNvSpPr>
            <p:nvPr/>
          </p:nvSpPr>
          <p:spPr bwMode="auto">
            <a:xfrm>
              <a:off x="1846" y="3365"/>
              <a:ext cx="35" cy="72"/>
            </a:xfrm>
            <a:custGeom>
              <a:avLst/>
              <a:gdLst>
                <a:gd name="T0" fmla="*/ 23 w 35"/>
                <a:gd name="T1" fmla="*/ 0 h 72"/>
                <a:gd name="T2" fmla="*/ 23 w 35"/>
                <a:gd name="T3" fmla="*/ 19 h 72"/>
                <a:gd name="T4" fmla="*/ 35 w 35"/>
                <a:gd name="T5" fmla="*/ 19 h 72"/>
                <a:gd name="T6" fmla="*/ 35 w 35"/>
                <a:gd name="T7" fmla="*/ 24 h 72"/>
                <a:gd name="T8" fmla="*/ 23 w 35"/>
                <a:gd name="T9" fmla="*/ 24 h 72"/>
                <a:gd name="T10" fmla="*/ 23 w 35"/>
                <a:gd name="T11" fmla="*/ 56 h 72"/>
                <a:gd name="T12" fmla="*/ 23 w 35"/>
                <a:gd name="T13" fmla="*/ 61 h 72"/>
                <a:gd name="T14" fmla="*/ 23 w 35"/>
                <a:gd name="T15" fmla="*/ 62 h 72"/>
                <a:gd name="T16" fmla="*/ 25 w 35"/>
                <a:gd name="T17" fmla="*/ 64 h 72"/>
                <a:gd name="T18" fmla="*/ 26 w 35"/>
                <a:gd name="T19" fmla="*/ 65 h 72"/>
                <a:gd name="T20" fmla="*/ 26 w 35"/>
                <a:gd name="T21" fmla="*/ 66 h 72"/>
                <a:gd name="T22" fmla="*/ 27 w 35"/>
                <a:gd name="T23" fmla="*/ 66 h 72"/>
                <a:gd name="T24" fmla="*/ 29 w 35"/>
                <a:gd name="T25" fmla="*/ 65 h 72"/>
                <a:gd name="T26" fmla="*/ 32 w 35"/>
                <a:gd name="T27" fmla="*/ 64 h 72"/>
                <a:gd name="T28" fmla="*/ 34 w 35"/>
                <a:gd name="T29" fmla="*/ 60 h 72"/>
                <a:gd name="T30" fmla="*/ 35 w 35"/>
                <a:gd name="T31" fmla="*/ 61 h 72"/>
                <a:gd name="T32" fmla="*/ 33 w 35"/>
                <a:gd name="T33" fmla="*/ 66 h 72"/>
                <a:gd name="T34" fmla="*/ 29 w 35"/>
                <a:gd name="T35" fmla="*/ 70 h 72"/>
                <a:gd name="T36" fmla="*/ 26 w 35"/>
                <a:gd name="T37" fmla="*/ 72 h 72"/>
                <a:gd name="T38" fmla="*/ 21 w 35"/>
                <a:gd name="T39" fmla="*/ 72 h 72"/>
                <a:gd name="T40" fmla="*/ 16 w 35"/>
                <a:gd name="T41" fmla="*/ 72 h 72"/>
                <a:gd name="T42" fmla="*/ 13 w 35"/>
                <a:gd name="T43" fmla="*/ 70 h 72"/>
                <a:gd name="T44" fmla="*/ 10 w 35"/>
                <a:gd name="T45" fmla="*/ 66 h 72"/>
                <a:gd name="T46" fmla="*/ 8 w 35"/>
                <a:gd name="T47" fmla="*/ 64 h 72"/>
                <a:gd name="T48" fmla="*/ 8 w 35"/>
                <a:gd name="T49" fmla="*/ 61 h 72"/>
                <a:gd name="T50" fmla="*/ 8 w 35"/>
                <a:gd name="T51" fmla="*/ 58 h 72"/>
                <a:gd name="T52" fmla="*/ 8 w 35"/>
                <a:gd name="T53" fmla="*/ 53 h 72"/>
                <a:gd name="T54" fmla="*/ 8 w 35"/>
                <a:gd name="T55" fmla="*/ 24 h 72"/>
                <a:gd name="T56" fmla="*/ 0 w 35"/>
                <a:gd name="T57" fmla="*/ 24 h 72"/>
                <a:gd name="T58" fmla="*/ 0 w 35"/>
                <a:gd name="T59" fmla="*/ 23 h 72"/>
                <a:gd name="T60" fmla="*/ 8 w 35"/>
                <a:gd name="T61" fmla="*/ 18 h 72"/>
                <a:gd name="T62" fmla="*/ 13 w 35"/>
                <a:gd name="T63" fmla="*/ 12 h 72"/>
                <a:gd name="T64" fmla="*/ 17 w 35"/>
                <a:gd name="T65" fmla="*/ 6 h 72"/>
                <a:gd name="T66" fmla="*/ 21 w 35"/>
                <a:gd name="T67" fmla="*/ 0 h 72"/>
                <a:gd name="T68" fmla="*/ 23 w 35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72"/>
                <a:gd name="T107" fmla="*/ 35 w 35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72">
                  <a:moveTo>
                    <a:pt x="23" y="0"/>
                  </a:moveTo>
                  <a:lnTo>
                    <a:pt x="23" y="19"/>
                  </a:lnTo>
                  <a:lnTo>
                    <a:pt x="35" y="19"/>
                  </a:lnTo>
                  <a:lnTo>
                    <a:pt x="35" y="24"/>
                  </a:lnTo>
                  <a:lnTo>
                    <a:pt x="23" y="24"/>
                  </a:lnTo>
                  <a:lnTo>
                    <a:pt x="23" y="56"/>
                  </a:lnTo>
                  <a:lnTo>
                    <a:pt x="23" y="61"/>
                  </a:lnTo>
                  <a:lnTo>
                    <a:pt x="23" y="62"/>
                  </a:lnTo>
                  <a:lnTo>
                    <a:pt x="25" y="64"/>
                  </a:lnTo>
                  <a:lnTo>
                    <a:pt x="26" y="65"/>
                  </a:lnTo>
                  <a:lnTo>
                    <a:pt x="26" y="66"/>
                  </a:lnTo>
                  <a:lnTo>
                    <a:pt x="27" y="66"/>
                  </a:lnTo>
                  <a:lnTo>
                    <a:pt x="29" y="65"/>
                  </a:lnTo>
                  <a:lnTo>
                    <a:pt x="32" y="64"/>
                  </a:lnTo>
                  <a:lnTo>
                    <a:pt x="34" y="60"/>
                  </a:lnTo>
                  <a:lnTo>
                    <a:pt x="35" y="61"/>
                  </a:lnTo>
                  <a:lnTo>
                    <a:pt x="33" y="66"/>
                  </a:lnTo>
                  <a:lnTo>
                    <a:pt x="29" y="70"/>
                  </a:lnTo>
                  <a:lnTo>
                    <a:pt x="26" y="72"/>
                  </a:lnTo>
                  <a:lnTo>
                    <a:pt x="21" y="72"/>
                  </a:lnTo>
                  <a:lnTo>
                    <a:pt x="16" y="72"/>
                  </a:lnTo>
                  <a:lnTo>
                    <a:pt x="13" y="70"/>
                  </a:lnTo>
                  <a:lnTo>
                    <a:pt x="10" y="66"/>
                  </a:lnTo>
                  <a:lnTo>
                    <a:pt x="8" y="64"/>
                  </a:lnTo>
                  <a:lnTo>
                    <a:pt x="8" y="61"/>
                  </a:lnTo>
                  <a:lnTo>
                    <a:pt x="8" y="58"/>
                  </a:lnTo>
                  <a:lnTo>
                    <a:pt x="8" y="53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17" y="6"/>
                  </a:lnTo>
                  <a:lnTo>
                    <a:pt x="2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44" name="Freeform 1120"/>
            <p:cNvSpPr>
              <a:spLocks noEditPoints="1"/>
            </p:cNvSpPr>
            <p:nvPr/>
          </p:nvSpPr>
          <p:spPr bwMode="auto">
            <a:xfrm>
              <a:off x="1885" y="3359"/>
              <a:ext cx="29" cy="78"/>
            </a:xfrm>
            <a:custGeom>
              <a:avLst/>
              <a:gdLst>
                <a:gd name="T0" fmla="*/ 15 w 29"/>
                <a:gd name="T1" fmla="*/ 0 h 78"/>
                <a:gd name="T2" fmla="*/ 18 w 29"/>
                <a:gd name="T3" fmla="*/ 0 h 78"/>
                <a:gd name="T4" fmla="*/ 21 w 29"/>
                <a:gd name="T5" fmla="*/ 2 h 78"/>
                <a:gd name="T6" fmla="*/ 23 w 29"/>
                <a:gd name="T7" fmla="*/ 4 h 78"/>
                <a:gd name="T8" fmla="*/ 23 w 29"/>
                <a:gd name="T9" fmla="*/ 8 h 78"/>
                <a:gd name="T10" fmla="*/ 23 w 29"/>
                <a:gd name="T11" fmla="*/ 12 h 78"/>
                <a:gd name="T12" fmla="*/ 21 w 29"/>
                <a:gd name="T13" fmla="*/ 14 h 78"/>
                <a:gd name="T14" fmla="*/ 18 w 29"/>
                <a:gd name="T15" fmla="*/ 16 h 78"/>
                <a:gd name="T16" fmla="*/ 15 w 29"/>
                <a:gd name="T17" fmla="*/ 16 h 78"/>
                <a:gd name="T18" fmla="*/ 11 w 29"/>
                <a:gd name="T19" fmla="*/ 16 h 78"/>
                <a:gd name="T20" fmla="*/ 8 w 29"/>
                <a:gd name="T21" fmla="*/ 14 h 78"/>
                <a:gd name="T22" fmla="*/ 6 w 29"/>
                <a:gd name="T23" fmla="*/ 12 h 78"/>
                <a:gd name="T24" fmla="*/ 6 w 29"/>
                <a:gd name="T25" fmla="*/ 8 h 78"/>
                <a:gd name="T26" fmla="*/ 6 w 29"/>
                <a:gd name="T27" fmla="*/ 4 h 78"/>
                <a:gd name="T28" fmla="*/ 8 w 29"/>
                <a:gd name="T29" fmla="*/ 2 h 78"/>
                <a:gd name="T30" fmla="*/ 11 w 29"/>
                <a:gd name="T31" fmla="*/ 0 h 78"/>
                <a:gd name="T32" fmla="*/ 15 w 29"/>
                <a:gd name="T33" fmla="*/ 0 h 78"/>
                <a:gd name="T34" fmla="*/ 23 w 29"/>
                <a:gd name="T35" fmla="*/ 25 h 78"/>
                <a:gd name="T36" fmla="*/ 23 w 29"/>
                <a:gd name="T37" fmla="*/ 66 h 78"/>
                <a:gd name="T38" fmla="*/ 23 w 29"/>
                <a:gd name="T39" fmla="*/ 70 h 78"/>
                <a:gd name="T40" fmla="*/ 23 w 29"/>
                <a:gd name="T41" fmla="*/ 72 h 78"/>
                <a:gd name="T42" fmla="*/ 24 w 29"/>
                <a:gd name="T43" fmla="*/ 73 h 78"/>
                <a:gd name="T44" fmla="*/ 25 w 29"/>
                <a:gd name="T45" fmla="*/ 74 h 78"/>
                <a:gd name="T46" fmla="*/ 29 w 29"/>
                <a:gd name="T47" fmla="*/ 76 h 78"/>
                <a:gd name="T48" fmla="*/ 29 w 29"/>
                <a:gd name="T49" fmla="*/ 78 h 78"/>
                <a:gd name="T50" fmla="*/ 0 w 29"/>
                <a:gd name="T51" fmla="*/ 78 h 78"/>
                <a:gd name="T52" fmla="*/ 0 w 29"/>
                <a:gd name="T53" fmla="*/ 76 h 78"/>
                <a:gd name="T54" fmla="*/ 4 w 29"/>
                <a:gd name="T55" fmla="*/ 74 h 78"/>
                <a:gd name="T56" fmla="*/ 6 w 29"/>
                <a:gd name="T57" fmla="*/ 73 h 78"/>
                <a:gd name="T58" fmla="*/ 6 w 29"/>
                <a:gd name="T59" fmla="*/ 72 h 78"/>
                <a:gd name="T60" fmla="*/ 6 w 29"/>
                <a:gd name="T61" fmla="*/ 70 h 78"/>
                <a:gd name="T62" fmla="*/ 6 w 29"/>
                <a:gd name="T63" fmla="*/ 66 h 78"/>
                <a:gd name="T64" fmla="*/ 6 w 29"/>
                <a:gd name="T65" fmla="*/ 36 h 78"/>
                <a:gd name="T66" fmla="*/ 6 w 29"/>
                <a:gd name="T67" fmla="*/ 32 h 78"/>
                <a:gd name="T68" fmla="*/ 6 w 29"/>
                <a:gd name="T69" fmla="*/ 30 h 78"/>
                <a:gd name="T70" fmla="*/ 5 w 29"/>
                <a:gd name="T71" fmla="*/ 29 h 78"/>
                <a:gd name="T72" fmla="*/ 4 w 29"/>
                <a:gd name="T73" fmla="*/ 27 h 78"/>
                <a:gd name="T74" fmla="*/ 0 w 29"/>
                <a:gd name="T75" fmla="*/ 27 h 78"/>
                <a:gd name="T76" fmla="*/ 0 w 29"/>
                <a:gd name="T77" fmla="*/ 25 h 78"/>
                <a:gd name="T78" fmla="*/ 23 w 29"/>
                <a:gd name="T79" fmla="*/ 25 h 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78"/>
                <a:gd name="T122" fmla="*/ 29 w 29"/>
                <a:gd name="T123" fmla="*/ 78 h 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78">
                  <a:moveTo>
                    <a:pt x="15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25"/>
                  </a:moveTo>
                  <a:lnTo>
                    <a:pt x="23" y="66"/>
                  </a:lnTo>
                  <a:lnTo>
                    <a:pt x="23" y="70"/>
                  </a:lnTo>
                  <a:lnTo>
                    <a:pt x="23" y="72"/>
                  </a:lnTo>
                  <a:lnTo>
                    <a:pt x="24" y="73"/>
                  </a:lnTo>
                  <a:lnTo>
                    <a:pt x="25" y="74"/>
                  </a:lnTo>
                  <a:lnTo>
                    <a:pt x="29" y="76"/>
                  </a:lnTo>
                  <a:lnTo>
                    <a:pt x="29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4" y="74"/>
                  </a:lnTo>
                  <a:lnTo>
                    <a:pt x="6" y="73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5" y="29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45" name="Freeform 1121"/>
            <p:cNvSpPr>
              <a:spLocks noEditPoints="1"/>
            </p:cNvSpPr>
            <p:nvPr/>
          </p:nvSpPr>
          <p:spPr bwMode="auto">
            <a:xfrm>
              <a:off x="1919" y="3383"/>
              <a:ext cx="49" cy="55"/>
            </a:xfrm>
            <a:custGeom>
              <a:avLst/>
              <a:gdLst>
                <a:gd name="T0" fmla="*/ 25 w 49"/>
                <a:gd name="T1" fmla="*/ 0 h 55"/>
                <a:gd name="T2" fmla="*/ 31 w 49"/>
                <a:gd name="T3" fmla="*/ 0 h 55"/>
                <a:gd name="T4" fmla="*/ 37 w 49"/>
                <a:gd name="T5" fmla="*/ 2 h 55"/>
                <a:gd name="T6" fmla="*/ 41 w 49"/>
                <a:gd name="T7" fmla="*/ 6 h 55"/>
                <a:gd name="T8" fmla="*/ 44 w 49"/>
                <a:gd name="T9" fmla="*/ 9 h 55"/>
                <a:gd name="T10" fmla="*/ 47 w 49"/>
                <a:gd name="T11" fmla="*/ 13 h 55"/>
                <a:gd name="T12" fmla="*/ 49 w 49"/>
                <a:gd name="T13" fmla="*/ 20 h 55"/>
                <a:gd name="T14" fmla="*/ 49 w 49"/>
                <a:gd name="T15" fmla="*/ 27 h 55"/>
                <a:gd name="T16" fmla="*/ 49 w 49"/>
                <a:gd name="T17" fmla="*/ 35 h 55"/>
                <a:gd name="T18" fmla="*/ 47 w 49"/>
                <a:gd name="T19" fmla="*/ 41 h 55"/>
                <a:gd name="T20" fmla="*/ 44 w 49"/>
                <a:gd name="T21" fmla="*/ 46 h 55"/>
                <a:gd name="T22" fmla="*/ 41 w 49"/>
                <a:gd name="T23" fmla="*/ 50 h 55"/>
                <a:gd name="T24" fmla="*/ 36 w 49"/>
                <a:gd name="T25" fmla="*/ 53 h 55"/>
                <a:gd name="T26" fmla="*/ 31 w 49"/>
                <a:gd name="T27" fmla="*/ 54 h 55"/>
                <a:gd name="T28" fmla="*/ 25 w 49"/>
                <a:gd name="T29" fmla="*/ 55 h 55"/>
                <a:gd name="T30" fmla="*/ 19 w 49"/>
                <a:gd name="T31" fmla="*/ 54 h 55"/>
                <a:gd name="T32" fmla="*/ 14 w 49"/>
                <a:gd name="T33" fmla="*/ 53 h 55"/>
                <a:gd name="T34" fmla="*/ 11 w 49"/>
                <a:gd name="T35" fmla="*/ 50 h 55"/>
                <a:gd name="T36" fmla="*/ 7 w 49"/>
                <a:gd name="T37" fmla="*/ 47 h 55"/>
                <a:gd name="T38" fmla="*/ 2 w 49"/>
                <a:gd name="T39" fmla="*/ 37 h 55"/>
                <a:gd name="T40" fmla="*/ 0 w 49"/>
                <a:gd name="T41" fmla="*/ 27 h 55"/>
                <a:gd name="T42" fmla="*/ 2 w 49"/>
                <a:gd name="T43" fmla="*/ 17 h 55"/>
                <a:gd name="T44" fmla="*/ 7 w 49"/>
                <a:gd name="T45" fmla="*/ 8 h 55"/>
                <a:gd name="T46" fmla="*/ 11 w 49"/>
                <a:gd name="T47" fmla="*/ 3 h 55"/>
                <a:gd name="T48" fmla="*/ 14 w 49"/>
                <a:gd name="T49" fmla="*/ 1 h 55"/>
                <a:gd name="T50" fmla="*/ 19 w 49"/>
                <a:gd name="T51" fmla="*/ 0 h 55"/>
                <a:gd name="T52" fmla="*/ 25 w 49"/>
                <a:gd name="T53" fmla="*/ 0 h 55"/>
                <a:gd name="T54" fmla="*/ 25 w 49"/>
                <a:gd name="T55" fmla="*/ 3 h 55"/>
                <a:gd name="T56" fmla="*/ 23 w 49"/>
                <a:gd name="T57" fmla="*/ 3 h 55"/>
                <a:gd name="T58" fmla="*/ 20 w 49"/>
                <a:gd name="T59" fmla="*/ 6 h 55"/>
                <a:gd name="T60" fmla="*/ 19 w 49"/>
                <a:gd name="T61" fmla="*/ 7 h 55"/>
                <a:gd name="T62" fmla="*/ 18 w 49"/>
                <a:gd name="T63" fmla="*/ 11 h 55"/>
                <a:gd name="T64" fmla="*/ 18 w 49"/>
                <a:gd name="T65" fmla="*/ 14 h 55"/>
                <a:gd name="T66" fmla="*/ 17 w 49"/>
                <a:gd name="T67" fmla="*/ 19 h 55"/>
                <a:gd name="T68" fmla="*/ 17 w 49"/>
                <a:gd name="T69" fmla="*/ 25 h 55"/>
                <a:gd name="T70" fmla="*/ 17 w 49"/>
                <a:gd name="T71" fmla="*/ 32 h 55"/>
                <a:gd name="T72" fmla="*/ 17 w 49"/>
                <a:gd name="T73" fmla="*/ 37 h 55"/>
                <a:gd name="T74" fmla="*/ 18 w 49"/>
                <a:gd name="T75" fmla="*/ 43 h 55"/>
                <a:gd name="T76" fmla="*/ 19 w 49"/>
                <a:gd name="T77" fmla="*/ 47 h 55"/>
                <a:gd name="T78" fmla="*/ 20 w 49"/>
                <a:gd name="T79" fmla="*/ 49 h 55"/>
                <a:gd name="T80" fmla="*/ 23 w 49"/>
                <a:gd name="T81" fmla="*/ 50 h 55"/>
                <a:gd name="T82" fmla="*/ 25 w 49"/>
                <a:gd name="T83" fmla="*/ 52 h 55"/>
                <a:gd name="T84" fmla="*/ 28 w 49"/>
                <a:gd name="T85" fmla="*/ 50 h 55"/>
                <a:gd name="T86" fmla="*/ 29 w 49"/>
                <a:gd name="T87" fmla="*/ 49 h 55"/>
                <a:gd name="T88" fmla="*/ 31 w 49"/>
                <a:gd name="T89" fmla="*/ 48 h 55"/>
                <a:gd name="T90" fmla="*/ 32 w 49"/>
                <a:gd name="T91" fmla="*/ 44 h 55"/>
                <a:gd name="T92" fmla="*/ 32 w 49"/>
                <a:gd name="T93" fmla="*/ 36 h 55"/>
                <a:gd name="T94" fmla="*/ 34 w 49"/>
                <a:gd name="T95" fmla="*/ 23 h 55"/>
                <a:gd name="T96" fmla="*/ 34 w 49"/>
                <a:gd name="T97" fmla="*/ 17 h 55"/>
                <a:gd name="T98" fmla="*/ 32 w 49"/>
                <a:gd name="T99" fmla="*/ 13 h 55"/>
                <a:gd name="T100" fmla="*/ 32 w 49"/>
                <a:gd name="T101" fmla="*/ 9 h 55"/>
                <a:gd name="T102" fmla="*/ 31 w 49"/>
                <a:gd name="T103" fmla="*/ 7 h 55"/>
                <a:gd name="T104" fmla="*/ 29 w 49"/>
                <a:gd name="T105" fmla="*/ 5 h 55"/>
                <a:gd name="T106" fmla="*/ 28 w 49"/>
                <a:gd name="T107" fmla="*/ 3 h 55"/>
                <a:gd name="T108" fmla="*/ 25 w 49"/>
                <a:gd name="T109" fmla="*/ 3 h 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"/>
                <a:gd name="T166" fmla="*/ 0 h 55"/>
                <a:gd name="T167" fmla="*/ 49 w 49"/>
                <a:gd name="T168" fmla="*/ 55 h 5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" h="55">
                  <a:moveTo>
                    <a:pt x="25" y="0"/>
                  </a:moveTo>
                  <a:lnTo>
                    <a:pt x="31" y="0"/>
                  </a:lnTo>
                  <a:lnTo>
                    <a:pt x="37" y="2"/>
                  </a:lnTo>
                  <a:lnTo>
                    <a:pt x="41" y="6"/>
                  </a:lnTo>
                  <a:lnTo>
                    <a:pt x="44" y="9"/>
                  </a:lnTo>
                  <a:lnTo>
                    <a:pt x="47" y="13"/>
                  </a:lnTo>
                  <a:lnTo>
                    <a:pt x="49" y="20"/>
                  </a:lnTo>
                  <a:lnTo>
                    <a:pt x="49" y="27"/>
                  </a:lnTo>
                  <a:lnTo>
                    <a:pt x="49" y="35"/>
                  </a:lnTo>
                  <a:lnTo>
                    <a:pt x="47" y="41"/>
                  </a:lnTo>
                  <a:lnTo>
                    <a:pt x="44" y="46"/>
                  </a:lnTo>
                  <a:lnTo>
                    <a:pt x="41" y="50"/>
                  </a:lnTo>
                  <a:lnTo>
                    <a:pt x="36" y="53"/>
                  </a:lnTo>
                  <a:lnTo>
                    <a:pt x="31" y="54"/>
                  </a:lnTo>
                  <a:lnTo>
                    <a:pt x="25" y="55"/>
                  </a:lnTo>
                  <a:lnTo>
                    <a:pt x="19" y="54"/>
                  </a:lnTo>
                  <a:lnTo>
                    <a:pt x="14" y="53"/>
                  </a:lnTo>
                  <a:lnTo>
                    <a:pt x="11" y="50"/>
                  </a:lnTo>
                  <a:lnTo>
                    <a:pt x="7" y="47"/>
                  </a:lnTo>
                  <a:lnTo>
                    <a:pt x="2" y="37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5" y="0"/>
                  </a:lnTo>
                  <a:close/>
                  <a:moveTo>
                    <a:pt x="25" y="3"/>
                  </a:moveTo>
                  <a:lnTo>
                    <a:pt x="23" y="3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8" y="11"/>
                  </a:lnTo>
                  <a:lnTo>
                    <a:pt x="18" y="14"/>
                  </a:lnTo>
                  <a:lnTo>
                    <a:pt x="17" y="19"/>
                  </a:lnTo>
                  <a:lnTo>
                    <a:pt x="17" y="25"/>
                  </a:lnTo>
                  <a:lnTo>
                    <a:pt x="17" y="32"/>
                  </a:lnTo>
                  <a:lnTo>
                    <a:pt x="17" y="37"/>
                  </a:lnTo>
                  <a:lnTo>
                    <a:pt x="18" y="43"/>
                  </a:lnTo>
                  <a:lnTo>
                    <a:pt x="19" y="47"/>
                  </a:lnTo>
                  <a:lnTo>
                    <a:pt x="20" y="49"/>
                  </a:lnTo>
                  <a:lnTo>
                    <a:pt x="23" y="50"/>
                  </a:lnTo>
                  <a:lnTo>
                    <a:pt x="25" y="52"/>
                  </a:lnTo>
                  <a:lnTo>
                    <a:pt x="28" y="50"/>
                  </a:lnTo>
                  <a:lnTo>
                    <a:pt x="29" y="49"/>
                  </a:lnTo>
                  <a:lnTo>
                    <a:pt x="31" y="48"/>
                  </a:lnTo>
                  <a:lnTo>
                    <a:pt x="32" y="44"/>
                  </a:lnTo>
                  <a:lnTo>
                    <a:pt x="32" y="36"/>
                  </a:lnTo>
                  <a:lnTo>
                    <a:pt x="34" y="23"/>
                  </a:lnTo>
                  <a:lnTo>
                    <a:pt x="34" y="17"/>
                  </a:lnTo>
                  <a:lnTo>
                    <a:pt x="32" y="13"/>
                  </a:lnTo>
                  <a:lnTo>
                    <a:pt x="32" y="9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46" name="Freeform 1122"/>
            <p:cNvSpPr>
              <a:spLocks/>
            </p:cNvSpPr>
            <p:nvPr/>
          </p:nvSpPr>
          <p:spPr bwMode="auto">
            <a:xfrm>
              <a:off x="1977" y="3383"/>
              <a:ext cx="56" cy="54"/>
            </a:xfrm>
            <a:custGeom>
              <a:avLst/>
              <a:gdLst>
                <a:gd name="T0" fmla="*/ 21 w 56"/>
                <a:gd name="T1" fmla="*/ 1 h 54"/>
                <a:gd name="T2" fmla="*/ 21 w 56"/>
                <a:gd name="T3" fmla="*/ 7 h 54"/>
                <a:gd name="T4" fmla="*/ 25 w 56"/>
                <a:gd name="T5" fmla="*/ 3 h 54"/>
                <a:gd name="T6" fmla="*/ 29 w 56"/>
                <a:gd name="T7" fmla="*/ 1 h 54"/>
                <a:gd name="T8" fmla="*/ 34 w 56"/>
                <a:gd name="T9" fmla="*/ 0 h 54"/>
                <a:gd name="T10" fmla="*/ 37 w 56"/>
                <a:gd name="T11" fmla="*/ 0 h 54"/>
                <a:gd name="T12" fmla="*/ 42 w 56"/>
                <a:gd name="T13" fmla="*/ 0 h 54"/>
                <a:gd name="T14" fmla="*/ 46 w 56"/>
                <a:gd name="T15" fmla="*/ 2 h 54"/>
                <a:gd name="T16" fmla="*/ 48 w 56"/>
                <a:gd name="T17" fmla="*/ 6 h 54"/>
                <a:gd name="T18" fmla="*/ 50 w 56"/>
                <a:gd name="T19" fmla="*/ 9 h 54"/>
                <a:gd name="T20" fmla="*/ 50 w 56"/>
                <a:gd name="T21" fmla="*/ 12 h 54"/>
                <a:gd name="T22" fmla="*/ 50 w 56"/>
                <a:gd name="T23" fmla="*/ 15 h 54"/>
                <a:gd name="T24" fmla="*/ 50 w 56"/>
                <a:gd name="T25" fmla="*/ 21 h 54"/>
                <a:gd name="T26" fmla="*/ 50 w 56"/>
                <a:gd name="T27" fmla="*/ 42 h 54"/>
                <a:gd name="T28" fmla="*/ 52 w 56"/>
                <a:gd name="T29" fmla="*/ 46 h 54"/>
                <a:gd name="T30" fmla="*/ 52 w 56"/>
                <a:gd name="T31" fmla="*/ 48 h 54"/>
                <a:gd name="T32" fmla="*/ 52 w 56"/>
                <a:gd name="T33" fmla="*/ 49 h 54"/>
                <a:gd name="T34" fmla="*/ 54 w 56"/>
                <a:gd name="T35" fmla="*/ 50 h 54"/>
                <a:gd name="T36" fmla="*/ 56 w 56"/>
                <a:gd name="T37" fmla="*/ 52 h 54"/>
                <a:gd name="T38" fmla="*/ 56 w 56"/>
                <a:gd name="T39" fmla="*/ 54 h 54"/>
                <a:gd name="T40" fmla="*/ 30 w 56"/>
                <a:gd name="T41" fmla="*/ 54 h 54"/>
                <a:gd name="T42" fmla="*/ 30 w 56"/>
                <a:gd name="T43" fmla="*/ 52 h 54"/>
                <a:gd name="T44" fmla="*/ 32 w 56"/>
                <a:gd name="T45" fmla="*/ 50 h 54"/>
                <a:gd name="T46" fmla="*/ 35 w 56"/>
                <a:gd name="T47" fmla="*/ 49 h 54"/>
                <a:gd name="T48" fmla="*/ 35 w 56"/>
                <a:gd name="T49" fmla="*/ 48 h 54"/>
                <a:gd name="T50" fmla="*/ 35 w 56"/>
                <a:gd name="T51" fmla="*/ 46 h 54"/>
                <a:gd name="T52" fmla="*/ 35 w 56"/>
                <a:gd name="T53" fmla="*/ 42 h 54"/>
                <a:gd name="T54" fmla="*/ 35 w 56"/>
                <a:gd name="T55" fmla="*/ 19 h 54"/>
                <a:gd name="T56" fmla="*/ 35 w 56"/>
                <a:gd name="T57" fmla="*/ 14 h 54"/>
                <a:gd name="T58" fmla="*/ 35 w 56"/>
                <a:gd name="T59" fmla="*/ 12 h 54"/>
                <a:gd name="T60" fmla="*/ 35 w 56"/>
                <a:gd name="T61" fmla="*/ 11 h 54"/>
                <a:gd name="T62" fmla="*/ 34 w 56"/>
                <a:gd name="T63" fmla="*/ 9 h 54"/>
                <a:gd name="T64" fmla="*/ 34 w 56"/>
                <a:gd name="T65" fmla="*/ 8 h 54"/>
                <a:gd name="T66" fmla="*/ 31 w 56"/>
                <a:gd name="T67" fmla="*/ 7 h 54"/>
                <a:gd name="T68" fmla="*/ 30 w 56"/>
                <a:gd name="T69" fmla="*/ 7 h 54"/>
                <a:gd name="T70" fmla="*/ 28 w 56"/>
                <a:gd name="T71" fmla="*/ 7 h 54"/>
                <a:gd name="T72" fmla="*/ 24 w 56"/>
                <a:gd name="T73" fmla="*/ 9 h 54"/>
                <a:gd name="T74" fmla="*/ 21 w 56"/>
                <a:gd name="T75" fmla="*/ 14 h 54"/>
                <a:gd name="T76" fmla="*/ 21 w 56"/>
                <a:gd name="T77" fmla="*/ 42 h 54"/>
                <a:gd name="T78" fmla="*/ 21 w 56"/>
                <a:gd name="T79" fmla="*/ 46 h 54"/>
                <a:gd name="T80" fmla="*/ 21 w 56"/>
                <a:gd name="T81" fmla="*/ 48 h 54"/>
                <a:gd name="T82" fmla="*/ 23 w 56"/>
                <a:gd name="T83" fmla="*/ 49 h 54"/>
                <a:gd name="T84" fmla="*/ 24 w 56"/>
                <a:gd name="T85" fmla="*/ 50 h 54"/>
                <a:gd name="T86" fmla="*/ 26 w 56"/>
                <a:gd name="T87" fmla="*/ 52 h 54"/>
                <a:gd name="T88" fmla="*/ 26 w 56"/>
                <a:gd name="T89" fmla="*/ 54 h 54"/>
                <a:gd name="T90" fmla="*/ 0 w 56"/>
                <a:gd name="T91" fmla="*/ 54 h 54"/>
                <a:gd name="T92" fmla="*/ 0 w 56"/>
                <a:gd name="T93" fmla="*/ 52 h 54"/>
                <a:gd name="T94" fmla="*/ 2 w 56"/>
                <a:gd name="T95" fmla="*/ 50 h 54"/>
                <a:gd name="T96" fmla="*/ 5 w 56"/>
                <a:gd name="T97" fmla="*/ 49 h 54"/>
                <a:gd name="T98" fmla="*/ 5 w 56"/>
                <a:gd name="T99" fmla="*/ 48 h 54"/>
                <a:gd name="T100" fmla="*/ 6 w 56"/>
                <a:gd name="T101" fmla="*/ 46 h 54"/>
                <a:gd name="T102" fmla="*/ 6 w 56"/>
                <a:gd name="T103" fmla="*/ 42 h 54"/>
                <a:gd name="T104" fmla="*/ 6 w 56"/>
                <a:gd name="T105" fmla="*/ 12 h 54"/>
                <a:gd name="T106" fmla="*/ 6 w 56"/>
                <a:gd name="T107" fmla="*/ 8 h 54"/>
                <a:gd name="T108" fmla="*/ 5 w 56"/>
                <a:gd name="T109" fmla="*/ 6 h 54"/>
                <a:gd name="T110" fmla="*/ 5 w 56"/>
                <a:gd name="T111" fmla="*/ 5 h 54"/>
                <a:gd name="T112" fmla="*/ 2 w 56"/>
                <a:gd name="T113" fmla="*/ 3 h 54"/>
                <a:gd name="T114" fmla="*/ 0 w 56"/>
                <a:gd name="T115" fmla="*/ 3 h 54"/>
                <a:gd name="T116" fmla="*/ 0 w 56"/>
                <a:gd name="T117" fmla="*/ 1 h 54"/>
                <a:gd name="T118" fmla="*/ 21 w 56"/>
                <a:gd name="T119" fmla="*/ 1 h 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6"/>
                <a:gd name="T181" fmla="*/ 0 h 54"/>
                <a:gd name="T182" fmla="*/ 56 w 56"/>
                <a:gd name="T183" fmla="*/ 54 h 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6" h="54">
                  <a:moveTo>
                    <a:pt x="21" y="1"/>
                  </a:moveTo>
                  <a:lnTo>
                    <a:pt x="21" y="7"/>
                  </a:lnTo>
                  <a:lnTo>
                    <a:pt x="25" y="3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6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50" y="15"/>
                  </a:lnTo>
                  <a:lnTo>
                    <a:pt x="50" y="21"/>
                  </a:lnTo>
                  <a:lnTo>
                    <a:pt x="50" y="42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49"/>
                  </a:lnTo>
                  <a:lnTo>
                    <a:pt x="54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0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2"/>
                  </a:lnTo>
                  <a:lnTo>
                    <a:pt x="35" y="19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21" y="42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23" y="49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0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47" name="Freeform 1123"/>
            <p:cNvSpPr>
              <a:spLocks/>
            </p:cNvSpPr>
            <p:nvPr/>
          </p:nvSpPr>
          <p:spPr bwMode="auto">
            <a:xfrm>
              <a:off x="1004" y="1213"/>
              <a:ext cx="83" cy="80"/>
            </a:xfrm>
            <a:custGeom>
              <a:avLst/>
              <a:gdLst>
                <a:gd name="T0" fmla="*/ 75 w 83"/>
                <a:gd name="T1" fmla="*/ 27 h 80"/>
                <a:gd name="T2" fmla="*/ 70 w 83"/>
                <a:gd name="T3" fmla="*/ 20 h 80"/>
                <a:gd name="T4" fmla="*/ 62 w 83"/>
                <a:gd name="T5" fmla="*/ 10 h 80"/>
                <a:gd name="T6" fmla="*/ 51 w 83"/>
                <a:gd name="T7" fmla="*/ 6 h 80"/>
                <a:gd name="T8" fmla="*/ 40 w 83"/>
                <a:gd name="T9" fmla="*/ 4 h 80"/>
                <a:gd name="T10" fmla="*/ 30 w 83"/>
                <a:gd name="T11" fmla="*/ 9 h 80"/>
                <a:gd name="T12" fmla="*/ 24 w 83"/>
                <a:gd name="T13" fmla="*/ 18 h 80"/>
                <a:gd name="T14" fmla="*/ 21 w 83"/>
                <a:gd name="T15" fmla="*/ 31 h 80"/>
                <a:gd name="T16" fmla="*/ 21 w 83"/>
                <a:gd name="T17" fmla="*/ 48 h 80"/>
                <a:gd name="T18" fmla="*/ 23 w 83"/>
                <a:gd name="T19" fmla="*/ 60 h 80"/>
                <a:gd name="T20" fmla="*/ 28 w 83"/>
                <a:gd name="T21" fmla="*/ 68 h 80"/>
                <a:gd name="T22" fmla="*/ 35 w 83"/>
                <a:gd name="T23" fmla="*/ 74 h 80"/>
                <a:gd name="T24" fmla="*/ 45 w 83"/>
                <a:gd name="T25" fmla="*/ 76 h 80"/>
                <a:gd name="T26" fmla="*/ 51 w 83"/>
                <a:gd name="T27" fmla="*/ 76 h 80"/>
                <a:gd name="T28" fmla="*/ 57 w 83"/>
                <a:gd name="T29" fmla="*/ 73 h 80"/>
                <a:gd name="T30" fmla="*/ 57 w 83"/>
                <a:gd name="T31" fmla="*/ 54 h 80"/>
                <a:gd name="T32" fmla="*/ 54 w 83"/>
                <a:gd name="T33" fmla="*/ 50 h 80"/>
                <a:gd name="T34" fmla="*/ 51 w 83"/>
                <a:gd name="T35" fmla="*/ 49 h 80"/>
                <a:gd name="T36" fmla="*/ 46 w 83"/>
                <a:gd name="T37" fmla="*/ 48 h 80"/>
                <a:gd name="T38" fmla="*/ 83 w 83"/>
                <a:gd name="T39" fmla="*/ 47 h 80"/>
                <a:gd name="T40" fmla="*/ 80 w 83"/>
                <a:gd name="T41" fmla="*/ 49 h 80"/>
                <a:gd name="T42" fmla="*/ 76 w 83"/>
                <a:gd name="T43" fmla="*/ 50 h 80"/>
                <a:gd name="T44" fmla="*/ 75 w 83"/>
                <a:gd name="T45" fmla="*/ 54 h 80"/>
                <a:gd name="T46" fmla="*/ 75 w 83"/>
                <a:gd name="T47" fmla="*/ 73 h 80"/>
                <a:gd name="T48" fmla="*/ 59 w 83"/>
                <a:gd name="T49" fmla="*/ 78 h 80"/>
                <a:gd name="T50" fmla="*/ 44 w 83"/>
                <a:gd name="T51" fmla="*/ 80 h 80"/>
                <a:gd name="T52" fmla="*/ 30 w 83"/>
                <a:gd name="T53" fmla="*/ 79 h 80"/>
                <a:gd name="T54" fmla="*/ 18 w 83"/>
                <a:gd name="T55" fmla="*/ 73 h 80"/>
                <a:gd name="T56" fmla="*/ 7 w 83"/>
                <a:gd name="T57" fmla="*/ 65 h 80"/>
                <a:gd name="T58" fmla="*/ 1 w 83"/>
                <a:gd name="T59" fmla="*/ 53 h 80"/>
                <a:gd name="T60" fmla="*/ 0 w 83"/>
                <a:gd name="T61" fmla="*/ 41 h 80"/>
                <a:gd name="T62" fmla="*/ 12 w 83"/>
                <a:gd name="T63" fmla="*/ 12 h 80"/>
                <a:gd name="T64" fmla="*/ 42 w 83"/>
                <a:gd name="T65" fmla="*/ 0 h 80"/>
                <a:gd name="T66" fmla="*/ 52 w 83"/>
                <a:gd name="T67" fmla="*/ 1 h 80"/>
                <a:gd name="T68" fmla="*/ 60 w 83"/>
                <a:gd name="T69" fmla="*/ 3 h 80"/>
                <a:gd name="T70" fmla="*/ 66 w 83"/>
                <a:gd name="T71" fmla="*/ 6 h 80"/>
                <a:gd name="T72" fmla="*/ 69 w 83"/>
                <a:gd name="T73" fmla="*/ 6 h 80"/>
                <a:gd name="T74" fmla="*/ 71 w 83"/>
                <a:gd name="T75" fmla="*/ 3 h 80"/>
                <a:gd name="T76" fmla="*/ 75 w 8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80"/>
                <a:gd name="T119" fmla="*/ 83 w 83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80">
                  <a:moveTo>
                    <a:pt x="75" y="0"/>
                  </a:moveTo>
                  <a:lnTo>
                    <a:pt x="75" y="27"/>
                  </a:lnTo>
                  <a:lnTo>
                    <a:pt x="73" y="27"/>
                  </a:lnTo>
                  <a:lnTo>
                    <a:pt x="70" y="20"/>
                  </a:lnTo>
                  <a:lnTo>
                    <a:pt x="66" y="14"/>
                  </a:lnTo>
                  <a:lnTo>
                    <a:pt x="62" y="10"/>
                  </a:lnTo>
                  <a:lnTo>
                    <a:pt x="56" y="7"/>
                  </a:lnTo>
                  <a:lnTo>
                    <a:pt x="51" y="6"/>
                  </a:lnTo>
                  <a:lnTo>
                    <a:pt x="45" y="4"/>
                  </a:lnTo>
                  <a:lnTo>
                    <a:pt x="40" y="4"/>
                  </a:lnTo>
                  <a:lnTo>
                    <a:pt x="35" y="7"/>
                  </a:lnTo>
                  <a:lnTo>
                    <a:pt x="30" y="9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1" y="31"/>
                  </a:lnTo>
                  <a:lnTo>
                    <a:pt x="21" y="41"/>
                  </a:lnTo>
                  <a:lnTo>
                    <a:pt x="21" y="48"/>
                  </a:lnTo>
                  <a:lnTo>
                    <a:pt x="21" y="54"/>
                  </a:lnTo>
                  <a:lnTo>
                    <a:pt x="23" y="60"/>
                  </a:lnTo>
                  <a:lnTo>
                    <a:pt x="24" y="65"/>
                  </a:lnTo>
                  <a:lnTo>
                    <a:pt x="28" y="68"/>
                  </a:lnTo>
                  <a:lnTo>
                    <a:pt x="31" y="72"/>
                  </a:lnTo>
                  <a:lnTo>
                    <a:pt x="35" y="74"/>
                  </a:lnTo>
                  <a:lnTo>
                    <a:pt x="40" y="76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51" y="76"/>
                  </a:lnTo>
                  <a:lnTo>
                    <a:pt x="53" y="74"/>
                  </a:lnTo>
                  <a:lnTo>
                    <a:pt x="57" y="73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53" y="49"/>
                  </a:lnTo>
                  <a:lnTo>
                    <a:pt x="51" y="49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47"/>
                  </a:lnTo>
                  <a:lnTo>
                    <a:pt x="83" y="47"/>
                  </a:lnTo>
                  <a:lnTo>
                    <a:pt x="83" y="48"/>
                  </a:lnTo>
                  <a:lnTo>
                    <a:pt x="80" y="49"/>
                  </a:lnTo>
                  <a:lnTo>
                    <a:pt x="77" y="49"/>
                  </a:lnTo>
                  <a:lnTo>
                    <a:pt x="76" y="50"/>
                  </a:lnTo>
                  <a:lnTo>
                    <a:pt x="75" y="53"/>
                  </a:lnTo>
                  <a:lnTo>
                    <a:pt x="75" y="54"/>
                  </a:lnTo>
                  <a:lnTo>
                    <a:pt x="75" y="57"/>
                  </a:lnTo>
                  <a:lnTo>
                    <a:pt x="75" y="73"/>
                  </a:lnTo>
                  <a:lnTo>
                    <a:pt x="68" y="77"/>
                  </a:lnTo>
                  <a:lnTo>
                    <a:pt x="59" y="78"/>
                  </a:lnTo>
                  <a:lnTo>
                    <a:pt x="51" y="79"/>
                  </a:lnTo>
                  <a:lnTo>
                    <a:pt x="44" y="80"/>
                  </a:lnTo>
                  <a:lnTo>
                    <a:pt x="36" y="79"/>
                  </a:lnTo>
                  <a:lnTo>
                    <a:pt x="30" y="79"/>
                  </a:lnTo>
                  <a:lnTo>
                    <a:pt x="25" y="77"/>
                  </a:lnTo>
                  <a:lnTo>
                    <a:pt x="18" y="73"/>
                  </a:lnTo>
                  <a:lnTo>
                    <a:pt x="12" y="70"/>
                  </a:lnTo>
                  <a:lnTo>
                    <a:pt x="7" y="65"/>
                  </a:lnTo>
                  <a:lnTo>
                    <a:pt x="4" y="59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2" y="12"/>
                  </a:lnTo>
                  <a:lnTo>
                    <a:pt x="25" y="3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6" y="2"/>
                  </a:lnTo>
                  <a:lnTo>
                    <a:pt x="60" y="3"/>
                  </a:lnTo>
                  <a:lnTo>
                    <a:pt x="64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3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48" name="Freeform 1124"/>
            <p:cNvSpPr>
              <a:spLocks noEditPoints="1"/>
            </p:cNvSpPr>
            <p:nvPr/>
          </p:nvSpPr>
          <p:spPr bwMode="auto">
            <a:xfrm>
              <a:off x="1095" y="1237"/>
              <a:ext cx="50" cy="55"/>
            </a:xfrm>
            <a:custGeom>
              <a:avLst/>
              <a:gdLst>
                <a:gd name="T0" fmla="*/ 20 w 50"/>
                <a:gd name="T1" fmla="*/ 52 h 55"/>
                <a:gd name="T2" fmla="*/ 9 w 50"/>
                <a:gd name="T3" fmla="*/ 55 h 55"/>
                <a:gd name="T4" fmla="*/ 2 w 50"/>
                <a:gd name="T5" fmla="*/ 52 h 55"/>
                <a:gd name="T6" fmla="*/ 0 w 50"/>
                <a:gd name="T7" fmla="*/ 44 h 55"/>
                <a:gd name="T8" fmla="*/ 1 w 50"/>
                <a:gd name="T9" fmla="*/ 37 h 55"/>
                <a:gd name="T10" fmla="*/ 13 w 50"/>
                <a:gd name="T11" fmla="*/ 29 h 55"/>
                <a:gd name="T12" fmla="*/ 27 w 50"/>
                <a:gd name="T13" fmla="*/ 15 h 55"/>
                <a:gd name="T14" fmla="*/ 26 w 50"/>
                <a:gd name="T15" fmla="*/ 9 h 55"/>
                <a:gd name="T16" fmla="*/ 25 w 50"/>
                <a:gd name="T17" fmla="*/ 7 h 55"/>
                <a:gd name="T18" fmla="*/ 21 w 50"/>
                <a:gd name="T19" fmla="*/ 5 h 55"/>
                <a:gd name="T20" fmla="*/ 17 w 50"/>
                <a:gd name="T21" fmla="*/ 5 h 55"/>
                <a:gd name="T22" fmla="*/ 13 w 50"/>
                <a:gd name="T23" fmla="*/ 7 h 55"/>
                <a:gd name="T24" fmla="*/ 13 w 50"/>
                <a:gd name="T25" fmla="*/ 9 h 55"/>
                <a:gd name="T26" fmla="*/ 15 w 50"/>
                <a:gd name="T27" fmla="*/ 13 h 55"/>
                <a:gd name="T28" fmla="*/ 15 w 50"/>
                <a:gd name="T29" fmla="*/ 19 h 55"/>
                <a:gd name="T30" fmla="*/ 12 w 50"/>
                <a:gd name="T31" fmla="*/ 23 h 55"/>
                <a:gd name="T32" fmla="*/ 6 w 50"/>
                <a:gd name="T33" fmla="*/ 21 h 55"/>
                <a:gd name="T34" fmla="*/ 1 w 50"/>
                <a:gd name="T35" fmla="*/ 18 h 55"/>
                <a:gd name="T36" fmla="*/ 1 w 50"/>
                <a:gd name="T37" fmla="*/ 12 h 55"/>
                <a:gd name="T38" fmla="*/ 7 w 50"/>
                <a:gd name="T39" fmla="*/ 5 h 55"/>
                <a:gd name="T40" fmla="*/ 18 w 50"/>
                <a:gd name="T41" fmla="*/ 1 h 55"/>
                <a:gd name="T42" fmla="*/ 29 w 50"/>
                <a:gd name="T43" fmla="*/ 1 h 55"/>
                <a:gd name="T44" fmla="*/ 36 w 50"/>
                <a:gd name="T45" fmla="*/ 3 h 55"/>
                <a:gd name="T46" fmla="*/ 42 w 50"/>
                <a:gd name="T47" fmla="*/ 11 h 55"/>
                <a:gd name="T48" fmla="*/ 43 w 50"/>
                <a:gd name="T49" fmla="*/ 15 h 55"/>
                <a:gd name="T50" fmla="*/ 43 w 50"/>
                <a:gd name="T51" fmla="*/ 42 h 55"/>
                <a:gd name="T52" fmla="*/ 43 w 50"/>
                <a:gd name="T53" fmla="*/ 46 h 55"/>
                <a:gd name="T54" fmla="*/ 44 w 50"/>
                <a:gd name="T55" fmla="*/ 47 h 55"/>
                <a:gd name="T56" fmla="*/ 45 w 50"/>
                <a:gd name="T57" fmla="*/ 48 h 55"/>
                <a:gd name="T58" fmla="*/ 48 w 50"/>
                <a:gd name="T59" fmla="*/ 46 h 55"/>
                <a:gd name="T60" fmla="*/ 47 w 50"/>
                <a:gd name="T61" fmla="*/ 50 h 55"/>
                <a:gd name="T62" fmla="*/ 41 w 50"/>
                <a:gd name="T63" fmla="*/ 54 h 55"/>
                <a:gd name="T64" fmla="*/ 33 w 50"/>
                <a:gd name="T65" fmla="*/ 54 h 55"/>
                <a:gd name="T66" fmla="*/ 27 w 50"/>
                <a:gd name="T67" fmla="*/ 50 h 55"/>
                <a:gd name="T68" fmla="*/ 27 w 50"/>
                <a:gd name="T69" fmla="*/ 42 h 55"/>
                <a:gd name="T70" fmla="*/ 21 w 50"/>
                <a:gd name="T71" fmla="*/ 29 h 55"/>
                <a:gd name="T72" fmla="*/ 15 w 50"/>
                <a:gd name="T73" fmla="*/ 36 h 55"/>
                <a:gd name="T74" fmla="*/ 15 w 50"/>
                <a:gd name="T75" fmla="*/ 42 h 55"/>
                <a:gd name="T76" fmla="*/ 18 w 50"/>
                <a:gd name="T77" fmla="*/ 46 h 55"/>
                <a:gd name="T78" fmla="*/ 24 w 50"/>
                <a:gd name="T79" fmla="*/ 44 h 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"/>
                <a:gd name="T121" fmla="*/ 0 h 55"/>
                <a:gd name="T122" fmla="*/ 50 w 50"/>
                <a:gd name="T123" fmla="*/ 55 h 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" h="55">
                  <a:moveTo>
                    <a:pt x="27" y="47"/>
                  </a:moveTo>
                  <a:lnTo>
                    <a:pt x="20" y="52"/>
                  </a:lnTo>
                  <a:lnTo>
                    <a:pt x="15" y="54"/>
                  </a:lnTo>
                  <a:lnTo>
                    <a:pt x="9" y="55"/>
                  </a:lnTo>
                  <a:lnTo>
                    <a:pt x="6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1" y="37"/>
                  </a:lnTo>
                  <a:lnTo>
                    <a:pt x="4" y="33"/>
                  </a:lnTo>
                  <a:lnTo>
                    <a:pt x="13" y="29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27" y="12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3" y="8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9" y="7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43" y="21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3" y="46"/>
                  </a:lnTo>
                  <a:lnTo>
                    <a:pt x="43" y="47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5" y="48"/>
                  </a:lnTo>
                  <a:lnTo>
                    <a:pt x="47" y="47"/>
                  </a:lnTo>
                  <a:lnTo>
                    <a:pt x="48" y="46"/>
                  </a:lnTo>
                  <a:lnTo>
                    <a:pt x="50" y="47"/>
                  </a:lnTo>
                  <a:lnTo>
                    <a:pt x="47" y="50"/>
                  </a:lnTo>
                  <a:lnTo>
                    <a:pt x="44" y="53"/>
                  </a:lnTo>
                  <a:lnTo>
                    <a:pt x="41" y="54"/>
                  </a:lnTo>
                  <a:lnTo>
                    <a:pt x="37" y="55"/>
                  </a:lnTo>
                  <a:lnTo>
                    <a:pt x="33" y="54"/>
                  </a:lnTo>
                  <a:lnTo>
                    <a:pt x="30" y="53"/>
                  </a:lnTo>
                  <a:lnTo>
                    <a:pt x="27" y="50"/>
                  </a:lnTo>
                  <a:lnTo>
                    <a:pt x="27" y="47"/>
                  </a:lnTo>
                  <a:close/>
                  <a:moveTo>
                    <a:pt x="27" y="42"/>
                  </a:moveTo>
                  <a:lnTo>
                    <a:pt x="27" y="25"/>
                  </a:lnTo>
                  <a:lnTo>
                    <a:pt x="21" y="29"/>
                  </a:lnTo>
                  <a:lnTo>
                    <a:pt x="17" y="33"/>
                  </a:lnTo>
                  <a:lnTo>
                    <a:pt x="15" y="36"/>
                  </a:lnTo>
                  <a:lnTo>
                    <a:pt x="14" y="40"/>
                  </a:lnTo>
                  <a:lnTo>
                    <a:pt x="15" y="42"/>
                  </a:lnTo>
                  <a:lnTo>
                    <a:pt x="17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49" name="Freeform 1125"/>
            <p:cNvSpPr>
              <a:spLocks/>
            </p:cNvSpPr>
            <p:nvPr/>
          </p:nvSpPr>
          <p:spPr bwMode="auto">
            <a:xfrm>
              <a:off x="1151" y="1237"/>
              <a:ext cx="37" cy="56"/>
            </a:xfrm>
            <a:custGeom>
              <a:avLst/>
              <a:gdLst>
                <a:gd name="T0" fmla="*/ 34 w 37"/>
                <a:gd name="T1" fmla="*/ 18 h 56"/>
                <a:gd name="T2" fmla="*/ 29 w 37"/>
                <a:gd name="T3" fmla="*/ 13 h 56"/>
                <a:gd name="T4" fmla="*/ 24 w 37"/>
                <a:gd name="T5" fmla="*/ 7 h 56"/>
                <a:gd name="T6" fmla="*/ 17 w 37"/>
                <a:gd name="T7" fmla="*/ 5 h 56"/>
                <a:gd name="T8" fmla="*/ 14 w 37"/>
                <a:gd name="T9" fmla="*/ 6 h 56"/>
                <a:gd name="T10" fmla="*/ 11 w 37"/>
                <a:gd name="T11" fmla="*/ 9 h 56"/>
                <a:gd name="T12" fmla="*/ 12 w 37"/>
                <a:gd name="T13" fmla="*/ 12 h 56"/>
                <a:gd name="T14" fmla="*/ 18 w 37"/>
                <a:gd name="T15" fmla="*/ 17 h 56"/>
                <a:gd name="T16" fmla="*/ 28 w 37"/>
                <a:gd name="T17" fmla="*/ 24 h 56"/>
                <a:gd name="T18" fmla="*/ 34 w 37"/>
                <a:gd name="T19" fmla="*/ 30 h 56"/>
                <a:gd name="T20" fmla="*/ 37 w 37"/>
                <a:gd name="T21" fmla="*/ 38 h 56"/>
                <a:gd name="T22" fmla="*/ 34 w 37"/>
                <a:gd name="T23" fmla="*/ 47 h 56"/>
                <a:gd name="T24" fmla="*/ 28 w 37"/>
                <a:gd name="T25" fmla="*/ 54 h 56"/>
                <a:gd name="T26" fmla="*/ 20 w 37"/>
                <a:gd name="T27" fmla="*/ 56 h 56"/>
                <a:gd name="T28" fmla="*/ 14 w 37"/>
                <a:gd name="T29" fmla="*/ 55 h 56"/>
                <a:gd name="T30" fmla="*/ 8 w 37"/>
                <a:gd name="T31" fmla="*/ 53 h 56"/>
                <a:gd name="T32" fmla="*/ 5 w 37"/>
                <a:gd name="T33" fmla="*/ 54 h 56"/>
                <a:gd name="T34" fmla="*/ 2 w 37"/>
                <a:gd name="T35" fmla="*/ 55 h 56"/>
                <a:gd name="T36" fmla="*/ 3 w 37"/>
                <a:gd name="T37" fmla="*/ 37 h 56"/>
                <a:gd name="T38" fmla="*/ 8 w 37"/>
                <a:gd name="T39" fmla="*/ 46 h 56"/>
                <a:gd name="T40" fmla="*/ 14 w 37"/>
                <a:gd name="T41" fmla="*/ 50 h 56"/>
                <a:gd name="T42" fmla="*/ 21 w 37"/>
                <a:gd name="T43" fmla="*/ 52 h 56"/>
                <a:gd name="T44" fmla="*/ 24 w 37"/>
                <a:gd name="T45" fmla="*/ 48 h 56"/>
                <a:gd name="T46" fmla="*/ 24 w 37"/>
                <a:gd name="T47" fmla="*/ 43 h 56"/>
                <a:gd name="T48" fmla="*/ 21 w 37"/>
                <a:gd name="T49" fmla="*/ 40 h 56"/>
                <a:gd name="T50" fmla="*/ 15 w 37"/>
                <a:gd name="T51" fmla="*/ 35 h 56"/>
                <a:gd name="T52" fmla="*/ 6 w 37"/>
                <a:gd name="T53" fmla="*/ 29 h 56"/>
                <a:gd name="T54" fmla="*/ 2 w 37"/>
                <a:gd name="T55" fmla="*/ 21 h 56"/>
                <a:gd name="T56" fmla="*/ 0 w 37"/>
                <a:gd name="T57" fmla="*/ 12 h 56"/>
                <a:gd name="T58" fmla="*/ 4 w 37"/>
                <a:gd name="T59" fmla="*/ 5 h 56"/>
                <a:gd name="T60" fmla="*/ 11 w 37"/>
                <a:gd name="T61" fmla="*/ 1 h 56"/>
                <a:gd name="T62" fmla="*/ 21 w 37"/>
                <a:gd name="T63" fmla="*/ 1 h 56"/>
                <a:gd name="T64" fmla="*/ 26 w 37"/>
                <a:gd name="T65" fmla="*/ 2 h 56"/>
                <a:gd name="T66" fmla="*/ 28 w 37"/>
                <a:gd name="T67" fmla="*/ 3 h 56"/>
                <a:gd name="T68" fmla="*/ 29 w 37"/>
                <a:gd name="T69" fmla="*/ 2 h 56"/>
                <a:gd name="T70" fmla="*/ 33 w 37"/>
                <a:gd name="T71" fmla="*/ 0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"/>
                <a:gd name="T109" fmla="*/ 0 h 56"/>
                <a:gd name="T110" fmla="*/ 37 w 37"/>
                <a:gd name="T111" fmla="*/ 56 h 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" h="56">
                  <a:moveTo>
                    <a:pt x="33" y="0"/>
                  </a:moveTo>
                  <a:lnTo>
                    <a:pt x="34" y="18"/>
                  </a:lnTo>
                  <a:lnTo>
                    <a:pt x="32" y="18"/>
                  </a:lnTo>
                  <a:lnTo>
                    <a:pt x="29" y="13"/>
                  </a:lnTo>
                  <a:lnTo>
                    <a:pt x="27" y="9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8" y="17"/>
                  </a:lnTo>
                  <a:lnTo>
                    <a:pt x="23" y="20"/>
                  </a:lnTo>
                  <a:lnTo>
                    <a:pt x="28" y="24"/>
                  </a:lnTo>
                  <a:lnTo>
                    <a:pt x="32" y="27"/>
                  </a:lnTo>
                  <a:lnTo>
                    <a:pt x="34" y="30"/>
                  </a:lnTo>
                  <a:lnTo>
                    <a:pt x="35" y="33"/>
                  </a:lnTo>
                  <a:lnTo>
                    <a:pt x="37" y="38"/>
                  </a:lnTo>
                  <a:lnTo>
                    <a:pt x="37" y="43"/>
                  </a:lnTo>
                  <a:lnTo>
                    <a:pt x="34" y="47"/>
                  </a:lnTo>
                  <a:lnTo>
                    <a:pt x="32" y="50"/>
                  </a:lnTo>
                  <a:lnTo>
                    <a:pt x="28" y="54"/>
                  </a:lnTo>
                  <a:lnTo>
                    <a:pt x="24" y="55"/>
                  </a:lnTo>
                  <a:lnTo>
                    <a:pt x="20" y="56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9" y="54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5" y="54"/>
                  </a:lnTo>
                  <a:lnTo>
                    <a:pt x="4" y="55"/>
                  </a:lnTo>
                  <a:lnTo>
                    <a:pt x="2" y="55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5" y="41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1" y="52"/>
                  </a:lnTo>
                  <a:lnTo>
                    <a:pt x="23" y="50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24" y="43"/>
                  </a:lnTo>
                  <a:lnTo>
                    <a:pt x="23" y="41"/>
                  </a:lnTo>
                  <a:lnTo>
                    <a:pt x="21" y="40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0" y="31"/>
                  </a:lnTo>
                  <a:lnTo>
                    <a:pt x="6" y="29"/>
                  </a:lnTo>
                  <a:lnTo>
                    <a:pt x="4" y="26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50" name="Freeform 1126"/>
            <p:cNvSpPr>
              <a:spLocks/>
            </p:cNvSpPr>
            <p:nvPr/>
          </p:nvSpPr>
          <p:spPr bwMode="auto">
            <a:xfrm>
              <a:off x="1225" y="1213"/>
              <a:ext cx="72" cy="80"/>
            </a:xfrm>
            <a:custGeom>
              <a:avLst/>
              <a:gdLst>
                <a:gd name="T0" fmla="*/ 72 w 72"/>
                <a:gd name="T1" fmla="*/ 0 h 80"/>
                <a:gd name="T2" fmla="*/ 72 w 72"/>
                <a:gd name="T3" fmla="*/ 26 h 80"/>
                <a:gd name="T4" fmla="*/ 70 w 72"/>
                <a:gd name="T5" fmla="*/ 26 h 80"/>
                <a:gd name="T6" fmla="*/ 69 w 72"/>
                <a:gd name="T7" fmla="*/ 20 h 80"/>
                <a:gd name="T8" fmla="*/ 65 w 72"/>
                <a:gd name="T9" fmla="*/ 15 h 80"/>
                <a:gd name="T10" fmla="*/ 61 w 72"/>
                <a:gd name="T11" fmla="*/ 10 h 80"/>
                <a:gd name="T12" fmla="*/ 57 w 72"/>
                <a:gd name="T13" fmla="*/ 8 h 80"/>
                <a:gd name="T14" fmla="*/ 52 w 72"/>
                <a:gd name="T15" fmla="*/ 6 h 80"/>
                <a:gd name="T16" fmla="*/ 46 w 72"/>
                <a:gd name="T17" fmla="*/ 6 h 80"/>
                <a:gd name="T18" fmla="*/ 41 w 72"/>
                <a:gd name="T19" fmla="*/ 6 h 80"/>
                <a:gd name="T20" fmla="*/ 37 w 72"/>
                <a:gd name="T21" fmla="*/ 7 h 80"/>
                <a:gd name="T22" fmla="*/ 33 w 72"/>
                <a:gd name="T23" fmla="*/ 9 h 80"/>
                <a:gd name="T24" fmla="*/ 29 w 72"/>
                <a:gd name="T25" fmla="*/ 13 h 80"/>
                <a:gd name="T26" fmla="*/ 26 w 72"/>
                <a:gd name="T27" fmla="*/ 15 h 80"/>
                <a:gd name="T28" fmla="*/ 24 w 72"/>
                <a:gd name="T29" fmla="*/ 20 h 80"/>
                <a:gd name="T30" fmla="*/ 22 w 72"/>
                <a:gd name="T31" fmla="*/ 26 h 80"/>
                <a:gd name="T32" fmla="*/ 20 w 72"/>
                <a:gd name="T33" fmla="*/ 32 h 80"/>
                <a:gd name="T34" fmla="*/ 20 w 72"/>
                <a:gd name="T35" fmla="*/ 39 h 80"/>
                <a:gd name="T36" fmla="*/ 20 w 72"/>
                <a:gd name="T37" fmla="*/ 49 h 80"/>
                <a:gd name="T38" fmla="*/ 23 w 72"/>
                <a:gd name="T39" fmla="*/ 57 h 80"/>
                <a:gd name="T40" fmla="*/ 25 w 72"/>
                <a:gd name="T41" fmla="*/ 62 h 80"/>
                <a:gd name="T42" fmla="*/ 28 w 72"/>
                <a:gd name="T43" fmla="*/ 67 h 80"/>
                <a:gd name="T44" fmla="*/ 31 w 72"/>
                <a:gd name="T45" fmla="*/ 71 h 80"/>
                <a:gd name="T46" fmla="*/ 35 w 72"/>
                <a:gd name="T47" fmla="*/ 73 h 80"/>
                <a:gd name="T48" fmla="*/ 40 w 72"/>
                <a:gd name="T49" fmla="*/ 74 h 80"/>
                <a:gd name="T50" fmla="*/ 46 w 72"/>
                <a:gd name="T51" fmla="*/ 74 h 80"/>
                <a:gd name="T52" fmla="*/ 52 w 72"/>
                <a:gd name="T53" fmla="*/ 74 h 80"/>
                <a:gd name="T54" fmla="*/ 59 w 72"/>
                <a:gd name="T55" fmla="*/ 72 h 80"/>
                <a:gd name="T56" fmla="*/ 63 w 72"/>
                <a:gd name="T57" fmla="*/ 70 h 80"/>
                <a:gd name="T58" fmla="*/ 68 w 72"/>
                <a:gd name="T59" fmla="*/ 66 h 80"/>
                <a:gd name="T60" fmla="*/ 71 w 72"/>
                <a:gd name="T61" fmla="*/ 61 h 80"/>
                <a:gd name="T62" fmla="*/ 71 w 72"/>
                <a:gd name="T63" fmla="*/ 67 h 80"/>
                <a:gd name="T64" fmla="*/ 65 w 72"/>
                <a:gd name="T65" fmla="*/ 73 h 80"/>
                <a:gd name="T66" fmla="*/ 58 w 72"/>
                <a:gd name="T67" fmla="*/ 77 h 80"/>
                <a:gd name="T68" fmla="*/ 53 w 72"/>
                <a:gd name="T69" fmla="*/ 79 h 80"/>
                <a:gd name="T70" fmla="*/ 48 w 72"/>
                <a:gd name="T71" fmla="*/ 79 h 80"/>
                <a:gd name="T72" fmla="*/ 42 w 72"/>
                <a:gd name="T73" fmla="*/ 80 h 80"/>
                <a:gd name="T74" fmla="*/ 30 w 72"/>
                <a:gd name="T75" fmla="*/ 79 h 80"/>
                <a:gd name="T76" fmla="*/ 20 w 72"/>
                <a:gd name="T77" fmla="*/ 76 h 80"/>
                <a:gd name="T78" fmla="*/ 14 w 72"/>
                <a:gd name="T79" fmla="*/ 72 h 80"/>
                <a:gd name="T80" fmla="*/ 10 w 72"/>
                <a:gd name="T81" fmla="*/ 67 h 80"/>
                <a:gd name="T82" fmla="*/ 5 w 72"/>
                <a:gd name="T83" fmla="*/ 61 h 80"/>
                <a:gd name="T84" fmla="*/ 1 w 72"/>
                <a:gd name="T85" fmla="*/ 51 h 80"/>
                <a:gd name="T86" fmla="*/ 0 w 72"/>
                <a:gd name="T87" fmla="*/ 42 h 80"/>
                <a:gd name="T88" fmla="*/ 1 w 72"/>
                <a:gd name="T89" fmla="*/ 31 h 80"/>
                <a:gd name="T90" fmla="*/ 6 w 72"/>
                <a:gd name="T91" fmla="*/ 20 h 80"/>
                <a:gd name="T92" fmla="*/ 10 w 72"/>
                <a:gd name="T93" fmla="*/ 14 h 80"/>
                <a:gd name="T94" fmla="*/ 16 w 72"/>
                <a:gd name="T95" fmla="*/ 9 h 80"/>
                <a:gd name="T96" fmla="*/ 22 w 72"/>
                <a:gd name="T97" fmla="*/ 6 h 80"/>
                <a:gd name="T98" fmla="*/ 31 w 72"/>
                <a:gd name="T99" fmla="*/ 2 h 80"/>
                <a:gd name="T100" fmla="*/ 42 w 72"/>
                <a:gd name="T101" fmla="*/ 0 h 80"/>
                <a:gd name="T102" fmla="*/ 51 w 72"/>
                <a:gd name="T103" fmla="*/ 1 h 80"/>
                <a:gd name="T104" fmla="*/ 59 w 72"/>
                <a:gd name="T105" fmla="*/ 3 h 80"/>
                <a:gd name="T106" fmla="*/ 61 w 72"/>
                <a:gd name="T107" fmla="*/ 4 h 80"/>
                <a:gd name="T108" fmla="*/ 64 w 72"/>
                <a:gd name="T109" fmla="*/ 6 h 80"/>
                <a:gd name="T110" fmla="*/ 65 w 72"/>
                <a:gd name="T111" fmla="*/ 6 h 80"/>
                <a:gd name="T112" fmla="*/ 68 w 72"/>
                <a:gd name="T113" fmla="*/ 6 h 80"/>
                <a:gd name="T114" fmla="*/ 69 w 72"/>
                <a:gd name="T115" fmla="*/ 4 h 80"/>
                <a:gd name="T116" fmla="*/ 70 w 72"/>
                <a:gd name="T117" fmla="*/ 2 h 80"/>
                <a:gd name="T118" fmla="*/ 70 w 72"/>
                <a:gd name="T119" fmla="*/ 0 h 80"/>
                <a:gd name="T120" fmla="*/ 72 w 72"/>
                <a:gd name="T121" fmla="*/ 0 h 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2"/>
                <a:gd name="T184" fmla="*/ 0 h 80"/>
                <a:gd name="T185" fmla="*/ 72 w 72"/>
                <a:gd name="T186" fmla="*/ 80 h 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2" h="80">
                  <a:moveTo>
                    <a:pt x="72" y="0"/>
                  </a:moveTo>
                  <a:lnTo>
                    <a:pt x="72" y="26"/>
                  </a:lnTo>
                  <a:lnTo>
                    <a:pt x="70" y="26"/>
                  </a:lnTo>
                  <a:lnTo>
                    <a:pt x="69" y="20"/>
                  </a:lnTo>
                  <a:lnTo>
                    <a:pt x="65" y="15"/>
                  </a:lnTo>
                  <a:lnTo>
                    <a:pt x="61" y="10"/>
                  </a:lnTo>
                  <a:lnTo>
                    <a:pt x="57" y="8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41" y="6"/>
                  </a:lnTo>
                  <a:lnTo>
                    <a:pt x="37" y="7"/>
                  </a:lnTo>
                  <a:lnTo>
                    <a:pt x="33" y="9"/>
                  </a:lnTo>
                  <a:lnTo>
                    <a:pt x="29" y="13"/>
                  </a:lnTo>
                  <a:lnTo>
                    <a:pt x="26" y="15"/>
                  </a:lnTo>
                  <a:lnTo>
                    <a:pt x="24" y="20"/>
                  </a:lnTo>
                  <a:lnTo>
                    <a:pt x="22" y="26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20" y="49"/>
                  </a:lnTo>
                  <a:lnTo>
                    <a:pt x="23" y="57"/>
                  </a:lnTo>
                  <a:lnTo>
                    <a:pt x="25" y="62"/>
                  </a:lnTo>
                  <a:lnTo>
                    <a:pt x="28" y="67"/>
                  </a:lnTo>
                  <a:lnTo>
                    <a:pt x="31" y="71"/>
                  </a:lnTo>
                  <a:lnTo>
                    <a:pt x="35" y="73"/>
                  </a:lnTo>
                  <a:lnTo>
                    <a:pt x="40" y="74"/>
                  </a:lnTo>
                  <a:lnTo>
                    <a:pt x="46" y="74"/>
                  </a:lnTo>
                  <a:lnTo>
                    <a:pt x="52" y="74"/>
                  </a:lnTo>
                  <a:lnTo>
                    <a:pt x="59" y="72"/>
                  </a:lnTo>
                  <a:lnTo>
                    <a:pt x="63" y="70"/>
                  </a:lnTo>
                  <a:lnTo>
                    <a:pt x="68" y="66"/>
                  </a:lnTo>
                  <a:lnTo>
                    <a:pt x="71" y="61"/>
                  </a:lnTo>
                  <a:lnTo>
                    <a:pt x="71" y="67"/>
                  </a:lnTo>
                  <a:lnTo>
                    <a:pt x="65" y="73"/>
                  </a:lnTo>
                  <a:lnTo>
                    <a:pt x="58" y="77"/>
                  </a:lnTo>
                  <a:lnTo>
                    <a:pt x="53" y="79"/>
                  </a:lnTo>
                  <a:lnTo>
                    <a:pt x="48" y="79"/>
                  </a:lnTo>
                  <a:lnTo>
                    <a:pt x="42" y="80"/>
                  </a:lnTo>
                  <a:lnTo>
                    <a:pt x="30" y="79"/>
                  </a:lnTo>
                  <a:lnTo>
                    <a:pt x="20" y="76"/>
                  </a:lnTo>
                  <a:lnTo>
                    <a:pt x="14" y="72"/>
                  </a:lnTo>
                  <a:lnTo>
                    <a:pt x="10" y="67"/>
                  </a:lnTo>
                  <a:lnTo>
                    <a:pt x="5" y="61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1" y="31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1" y="4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8" y="6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51" name="Freeform 1127"/>
            <p:cNvSpPr>
              <a:spLocks noEditPoints="1"/>
            </p:cNvSpPr>
            <p:nvPr/>
          </p:nvSpPr>
          <p:spPr bwMode="auto">
            <a:xfrm>
              <a:off x="1308" y="1237"/>
              <a:ext cx="50" cy="56"/>
            </a:xfrm>
            <a:custGeom>
              <a:avLst/>
              <a:gdLst>
                <a:gd name="T0" fmla="*/ 24 w 50"/>
                <a:gd name="T1" fmla="*/ 0 h 56"/>
                <a:gd name="T2" fmla="*/ 32 w 50"/>
                <a:gd name="T3" fmla="*/ 1 h 56"/>
                <a:gd name="T4" fmla="*/ 38 w 50"/>
                <a:gd name="T5" fmla="*/ 3 h 56"/>
                <a:gd name="T6" fmla="*/ 41 w 50"/>
                <a:gd name="T7" fmla="*/ 6 h 56"/>
                <a:gd name="T8" fmla="*/ 44 w 50"/>
                <a:gd name="T9" fmla="*/ 9 h 56"/>
                <a:gd name="T10" fmla="*/ 46 w 50"/>
                <a:gd name="T11" fmla="*/ 14 h 56"/>
                <a:gd name="T12" fmla="*/ 48 w 50"/>
                <a:gd name="T13" fmla="*/ 20 h 56"/>
                <a:gd name="T14" fmla="*/ 50 w 50"/>
                <a:gd name="T15" fmla="*/ 27 h 56"/>
                <a:gd name="T16" fmla="*/ 48 w 50"/>
                <a:gd name="T17" fmla="*/ 35 h 56"/>
                <a:gd name="T18" fmla="*/ 47 w 50"/>
                <a:gd name="T19" fmla="*/ 41 h 56"/>
                <a:gd name="T20" fmla="*/ 44 w 50"/>
                <a:gd name="T21" fmla="*/ 47 h 56"/>
                <a:gd name="T22" fmla="*/ 40 w 50"/>
                <a:gd name="T23" fmla="*/ 50 h 56"/>
                <a:gd name="T24" fmla="*/ 35 w 50"/>
                <a:gd name="T25" fmla="*/ 54 h 56"/>
                <a:gd name="T26" fmla="*/ 30 w 50"/>
                <a:gd name="T27" fmla="*/ 55 h 56"/>
                <a:gd name="T28" fmla="*/ 24 w 50"/>
                <a:gd name="T29" fmla="*/ 56 h 56"/>
                <a:gd name="T30" fmla="*/ 20 w 50"/>
                <a:gd name="T31" fmla="*/ 55 h 56"/>
                <a:gd name="T32" fmla="*/ 15 w 50"/>
                <a:gd name="T33" fmla="*/ 54 h 56"/>
                <a:gd name="T34" fmla="*/ 10 w 50"/>
                <a:gd name="T35" fmla="*/ 52 h 56"/>
                <a:gd name="T36" fmla="*/ 6 w 50"/>
                <a:gd name="T37" fmla="*/ 48 h 56"/>
                <a:gd name="T38" fmla="*/ 1 w 50"/>
                <a:gd name="T39" fmla="*/ 38 h 56"/>
                <a:gd name="T40" fmla="*/ 0 w 50"/>
                <a:gd name="T41" fmla="*/ 29 h 56"/>
                <a:gd name="T42" fmla="*/ 1 w 50"/>
                <a:gd name="T43" fmla="*/ 18 h 56"/>
                <a:gd name="T44" fmla="*/ 6 w 50"/>
                <a:gd name="T45" fmla="*/ 8 h 56"/>
                <a:gd name="T46" fmla="*/ 10 w 50"/>
                <a:gd name="T47" fmla="*/ 5 h 56"/>
                <a:gd name="T48" fmla="*/ 15 w 50"/>
                <a:gd name="T49" fmla="*/ 2 h 56"/>
                <a:gd name="T50" fmla="*/ 20 w 50"/>
                <a:gd name="T51" fmla="*/ 1 h 56"/>
                <a:gd name="T52" fmla="*/ 24 w 50"/>
                <a:gd name="T53" fmla="*/ 0 h 56"/>
                <a:gd name="T54" fmla="*/ 26 w 50"/>
                <a:gd name="T55" fmla="*/ 5 h 56"/>
                <a:gd name="T56" fmla="*/ 22 w 50"/>
                <a:gd name="T57" fmla="*/ 5 h 56"/>
                <a:gd name="T58" fmla="*/ 20 w 50"/>
                <a:gd name="T59" fmla="*/ 6 h 56"/>
                <a:gd name="T60" fmla="*/ 18 w 50"/>
                <a:gd name="T61" fmla="*/ 8 h 56"/>
                <a:gd name="T62" fmla="*/ 18 w 50"/>
                <a:gd name="T63" fmla="*/ 11 h 56"/>
                <a:gd name="T64" fmla="*/ 17 w 50"/>
                <a:gd name="T65" fmla="*/ 14 h 56"/>
                <a:gd name="T66" fmla="*/ 17 w 50"/>
                <a:gd name="T67" fmla="*/ 19 h 56"/>
                <a:gd name="T68" fmla="*/ 17 w 50"/>
                <a:gd name="T69" fmla="*/ 25 h 56"/>
                <a:gd name="T70" fmla="*/ 17 w 50"/>
                <a:gd name="T71" fmla="*/ 32 h 56"/>
                <a:gd name="T72" fmla="*/ 17 w 50"/>
                <a:gd name="T73" fmla="*/ 38 h 56"/>
                <a:gd name="T74" fmla="*/ 17 w 50"/>
                <a:gd name="T75" fmla="*/ 44 h 56"/>
                <a:gd name="T76" fmla="*/ 18 w 50"/>
                <a:gd name="T77" fmla="*/ 47 h 56"/>
                <a:gd name="T78" fmla="*/ 21 w 50"/>
                <a:gd name="T79" fmla="*/ 50 h 56"/>
                <a:gd name="T80" fmla="*/ 22 w 50"/>
                <a:gd name="T81" fmla="*/ 52 h 56"/>
                <a:gd name="T82" fmla="*/ 24 w 50"/>
                <a:gd name="T83" fmla="*/ 52 h 56"/>
                <a:gd name="T84" fmla="*/ 27 w 50"/>
                <a:gd name="T85" fmla="*/ 52 h 56"/>
                <a:gd name="T86" fmla="*/ 29 w 50"/>
                <a:gd name="T87" fmla="*/ 50 h 56"/>
                <a:gd name="T88" fmla="*/ 30 w 50"/>
                <a:gd name="T89" fmla="*/ 48 h 56"/>
                <a:gd name="T90" fmla="*/ 32 w 50"/>
                <a:gd name="T91" fmla="*/ 46 h 56"/>
                <a:gd name="T92" fmla="*/ 33 w 50"/>
                <a:gd name="T93" fmla="*/ 37 h 56"/>
                <a:gd name="T94" fmla="*/ 33 w 50"/>
                <a:gd name="T95" fmla="*/ 24 h 56"/>
                <a:gd name="T96" fmla="*/ 33 w 50"/>
                <a:gd name="T97" fmla="*/ 18 h 56"/>
                <a:gd name="T98" fmla="*/ 33 w 50"/>
                <a:gd name="T99" fmla="*/ 13 h 56"/>
                <a:gd name="T100" fmla="*/ 32 w 50"/>
                <a:gd name="T101" fmla="*/ 11 h 56"/>
                <a:gd name="T102" fmla="*/ 30 w 50"/>
                <a:gd name="T103" fmla="*/ 7 h 56"/>
                <a:gd name="T104" fmla="*/ 29 w 50"/>
                <a:gd name="T105" fmla="*/ 6 h 56"/>
                <a:gd name="T106" fmla="*/ 27 w 50"/>
                <a:gd name="T107" fmla="*/ 5 h 56"/>
                <a:gd name="T108" fmla="*/ 26 w 50"/>
                <a:gd name="T109" fmla="*/ 5 h 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"/>
                <a:gd name="T166" fmla="*/ 0 h 56"/>
                <a:gd name="T167" fmla="*/ 50 w 50"/>
                <a:gd name="T168" fmla="*/ 56 h 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" h="56">
                  <a:moveTo>
                    <a:pt x="24" y="0"/>
                  </a:moveTo>
                  <a:lnTo>
                    <a:pt x="32" y="1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4" y="9"/>
                  </a:lnTo>
                  <a:lnTo>
                    <a:pt x="46" y="14"/>
                  </a:lnTo>
                  <a:lnTo>
                    <a:pt x="48" y="20"/>
                  </a:lnTo>
                  <a:lnTo>
                    <a:pt x="50" y="27"/>
                  </a:lnTo>
                  <a:lnTo>
                    <a:pt x="48" y="35"/>
                  </a:lnTo>
                  <a:lnTo>
                    <a:pt x="47" y="41"/>
                  </a:lnTo>
                  <a:lnTo>
                    <a:pt x="44" y="47"/>
                  </a:lnTo>
                  <a:lnTo>
                    <a:pt x="40" y="50"/>
                  </a:lnTo>
                  <a:lnTo>
                    <a:pt x="35" y="54"/>
                  </a:lnTo>
                  <a:lnTo>
                    <a:pt x="30" y="55"/>
                  </a:lnTo>
                  <a:lnTo>
                    <a:pt x="24" y="56"/>
                  </a:lnTo>
                  <a:lnTo>
                    <a:pt x="20" y="55"/>
                  </a:lnTo>
                  <a:lnTo>
                    <a:pt x="15" y="54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1" y="38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4" y="0"/>
                  </a:lnTo>
                  <a:close/>
                  <a:moveTo>
                    <a:pt x="26" y="5"/>
                  </a:moveTo>
                  <a:lnTo>
                    <a:pt x="22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7" y="19"/>
                  </a:lnTo>
                  <a:lnTo>
                    <a:pt x="17" y="25"/>
                  </a:lnTo>
                  <a:lnTo>
                    <a:pt x="17" y="32"/>
                  </a:lnTo>
                  <a:lnTo>
                    <a:pt x="17" y="38"/>
                  </a:lnTo>
                  <a:lnTo>
                    <a:pt x="17" y="44"/>
                  </a:lnTo>
                  <a:lnTo>
                    <a:pt x="18" y="47"/>
                  </a:lnTo>
                  <a:lnTo>
                    <a:pt x="21" y="50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7" y="52"/>
                  </a:lnTo>
                  <a:lnTo>
                    <a:pt x="29" y="50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33" y="37"/>
                  </a:lnTo>
                  <a:lnTo>
                    <a:pt x="33" y="24"/>
                  </a:lnTo>
                  <a:lnTo>
                    <a:pt x="33" y="18"/>
                  </a:lnTo>
                  <a:lnTo>
                    <a:pt x="33" y="13"/>
                  </a:lnTo>
                  <a:lnTo>
                    <a:pt x="32" y="11"/>
                  </a:lnTo>
                  <a:lnTo>
                    <a:pt x="30" y="7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52" name="Freeform 1128"/>
            <p:cNvSpPr>
              <a:spLocks/>
            </p:cNvSpPr>
            <p:nvPr/>
          </p:nvSpPr>
          <p:spPr bwMode="auto">
            <a:xfrm>
              <a:off x="1365" y="1239"/>
              <a:ext cx="58" cy="54"/>
            </a:xfrm>
            <a:custGeom>
              <a:avLst/>
              <a:gdLst>
                <a:gd name="T0" fmla="*/ 52 w 58"/>
                <a:gd name="T1" fmla="*/ 0 h 54"/>
                <a:gd name="T2" fmla="*/ 52 w 58"/>
                <a:gd name="T3" fmla="*/ 41 h 54"/>
                <a:gd name="T4" fmla="*/ 52 w 58"/>
                <a:gd name="T5" fmla="*/ 45 h 54"/>
                <a:gd name="T6" fmla="*/ 52 w 58"/>
                <a:gd name="T7" fmla="*/ 47 h 54"/>
                <a:gd name="T8" fmla="*/ 53 w 58"/>
                <a:gd name="T9" fmla="*/ 48 h 54"/>
                <a:gd name="T10" fmla="*/ 54 w 58"/>
                <a:gd name="T11" fmla="*/ 50 h 54"/>
                <a:gd name="T12" fmla="*/ 58 w 58"/>
                <a:gd name="T13" fmla="*/ 51 h 54"/>
                <a:gd name="T14" fmla="*/ 58 w 58"/>
                <a:gd name="T15" fmla="*/ 52 h 54"/>
                <a:gd name="T16" fmla="*/ 36 w 58"/>
                <a:gd name="T17" fmla="*/ 52 h 54"/>
                <a:gd name="T18" fmla="*/ 36 w 58"/>
                <a:gd name="T19" fmla="*/ 45 h 54"/>
                <a:gd name="T20" fmla="*/ 33 w 58"/>
                <a:gd name="T21" fmla="*/ 50 h 54"/>
                <a:gd name="T22" fmla="*/ 28 w 58"/>
                <a:gd name="T23" fmla="*/ 52 h 54"/>
                <a:gd name="T24" fmla="*/ 24 w 58"/>
                <a:gd name="T25" fmla="*/ 53 h 54"/>
                <a:gd name="T26" fmla="*/ 19 w 58"/>
                <a:gd name="T27" fmla="*/ 54 h 54"/>
                <a:gd name="T28" fmla="*/ 16 w 58"/>
                <a:gd name="T29" fmla="*/ 53 h 54"/>
                <a:gd name="T30" fmla="*/ 12 w 58"/>
                <a:gd name="T31" fmla="*/ 51 h 54"/>
                <a:gd name="T32" fmla="*/ 8 w 58"/>
                <a:gd name="T33" fmla="*/ 48 h 54"/>
                <a:gd name="T34" fmla="*/ 7 w 58"/>
                <a:gd name="T35" fmla="*/ 45 h 54"/>
                <a:gd name="T36" fmla="*/ 6 w 58"/>
                <a:gd name="T37" fmla="*/ 41 h 54"/>
                <a:gd name="T38" fmla="*/ 6 w 58"/>
                <a:gd name="T39" fmla="*/ 38 h 54"/>
                <a:gd name="T40" fmla="*/ 6 w 58"/>
                <a:gd name="T41" fmla="*/ 31 h 54"/>
                <a:gd name="T42" fmla="*/ 6 w 58"/>
                <a:gd name="T43" fmla="*/ 11 h 54"/>
                <a:gd name="T44" fmla="*/ 6 w 58"/>
                <a:gd name="T45" fmla="*/ 7 h 54"/>
                <a:gd name="T46" fmla="*/ 6 w 58"/>
                <a:gd name="T47" fmla="*/ 5 h 54"/>
                <a:gd name="T48" fmla="*/ 5 w 58"/>
                <a:gd name="T49" fmla="*/ 4 h 54"/>
                <a:gd name="T50" fmla="*/ 4 w 58"/>
                <a:gd name="T51" fmla="*/ 3 h 54"/>
                <a:gd name="T52" fmla="*/ 0 w 58"/>
                <a:gd name="T53" fmla="*/ 1 h 54"/>
                <a:gd name="T54" fmla="*/ 0 w 58"/>
                <a:gd name="T55" fmla="*/ 0 h 54"/>
                <a:gd name="T56" fmla="*/ 22 w 58"/>
                <a:gd name="T57" fmla="*/ 0 h 54"/>
                <a:gd name="T58" fmla="*/ 22 w 58"/>
                <a:gd name="T59" fmla="*/ 35 h 54"/>
                <a:gd name="T60" fmla="*/ 22 w 58"/>
                <a:gd name="T61" fmla="*/ 40 h 54"/>
                <a:gd name="T62" fmla="*/ 23 w 58"/>
                <a:gd name="T63" fmla="*/ 42 h 54"/>
                <a:gd name="T64" fmla="*/ 23 w 58"/>
                <a:gd name="T65" fmla="*/ 45 h 54"/>
                <a:gd name="T66" fmla="*/ 24 w 58"/>
                <a:gd name="T67" fmla="*/ 45 h 54"/>
                <a:gd name="T68" fmla="*/ 25 w 58"/>
                <a:gd name="T69" fmla="*/ 46 h 54"/>
                <a:gd name="T70" fmla="*/ 26 w 58"/>
                <a:gd name="T71" fmla="*/ 46 h 54"/>
                <a:gd name="T72" fmla="*/ 29 w 58"/>
                <a:gd name="T73" fmla="*/ 46 h 54"/>
                <a:gd name="T74" fmla="*/ 30 w 58"/>
                <a:gd name="T75" fmla="*/ 45 h 54"/>
                <a:gd name="T76" fmla="*/ 33 w 58"/>
                <a:gd name="T77" fmla="*/ 42 h 54"/>
                <a:gd name="T78" fmla="*/ 36 w 58"/>
                <a:gd name="T79" fmla="*/ 39 h 54"/>
                <a:gd name="T80" fmla="*/ 36 w 58"/>
                <a:gd name="T81" fmla="*/ 11 h 54"/>
                <a:gd name="T82" fmla="*/ 36 w 58"/>
                <a:gd name="T83" fmla="*/ 7 h 54"/>
                <a:gd name="T84" fmla="*/ 35 w 58"/>
                <a:gd name="T85" fmla="*/ 5 h 54"/>
                <a:gd name="T86" fmla="*/ 35 w 58"/>
                <a:gd name="T87" fmla="*/ 4 h 54"/>
                <a:gd name="T88" fmla="*/ 33 w 58"/>
                <a:gd name="T89" fmla="*/ 3 h 54"/>
                <a:gd name="T90" fmla="*/ 30 w 58"/>
                <a:gd name="T91" fmla="*/ 1 h 54"/>
                <a:gd name="T92" fmla="*/ 30 w 58"/>
                <a:gd name="T93" fmla="*/ 0 h 54"/>
                <a:gd name="T94" fmla="*/ 52 w 58"/>
                <a:gd name="T95" fmla="*/ 0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"/>
                <a:gd name="T145" fmla="*/ 0 h 54"/>
                <a:gd name="T146" fmla="*/ 58 w 58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" h="54">
                  <a:moveTo>
                    <a:pt x="52" y="0"/>
                  </a:moveTo>
                  <a:lnTo>
                    <a:pt x="52" y="41"/>
                  </a:lnTo>
                  <a:lnTo>
                    <a:pt x="52" y="45"/>
                  </a:lnTo>
                  <a:lnTo>
                    <a:pt x="52" y="47"/>
                  </a:lnTo>
                  <a:lnTo>
                    <a:pt x="53" y="48"/>
                  </a:lnTo>
                  <a:lnTo>
                    <a:pt x="54" y="50"/>
                  </a:lnTo>
                  <a:lnTo>
                    <a:pt x="58" y="51"/>
                  </a:lnTo>
                  <a:lnTo>
                    <a:pt x="58" y="52"/>
                  </a:lnTo>
                  <a:lnTo>
                    <a:pt x="36" y="52"/>
                  </a:lnTo>
                  <a:lnTo>
                    <a:pt x="36" y="45"/>
                  </a:lnTo>
                  <a:lnTo>
                    <a:pt x="33" y="50"/>
                  </a:lnTo>
                  <a:lnTo>
                    <a:pt x="28" y="52"/>
                  </a:lnTo>
                  <a:lnTo>
                    <a:pt x="24" y="53"/>
                  </a:lnTo>
                  <a:lnTo>
                    <a:pt x="19" y="54"/>
                  </a:lnTo>
                  <a:lnTo>
                    <a:pt x="16" y="53"/>
                  </a:lnTo>
                  <a:lnTo>
                    <a:pt x="12" y="51"/>
                  </a:lnTo>
                  <a:lnTo>
                    <a:pt x="8" y="48"/>
                  </a:lnTo>
                  <a:lnTo>
                    <a:pt x="7" y="45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1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35"/>
                  </a:lnTo>
                  <a:lnTo>
                    <a:pt x="22" y="40"/>
                  </a:lnTo>
                  <a:lnTo>
                    <a:pt x="23" y="42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9" y="46"/>
                  </a:lnTo>
                  <a:lnTo>
                    <a:pt x="30" y="45"/>
                  </a:lnTo>
                  <a:lnTo>
                    <a:pt x="33" y="42"/>
                  </a:lnTo>
                  <a:lnTo>
                    <a:pt x="36" y="39"/>
                  </a:lnTo>
                  <a:lnTo>
                    <a:pt x="36" y="11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3" y="3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53" name="Freeform 1129"/>
            <p:cNvSpPr>
              <a:spLocks/>
            </p:cNvSpPr>
            <p:nvPr/>
          </p:nvSpPr>
          <p:spPr bwMode="auto">
            <a:xfrm>
              <a:off x="1430" y="1237"/>
              <a:ext cx="57" cy="54"/>
            </a:xfrm>
            <a:custGeom>
              <a:avLst/>
              <a:gdLst>
                <a:gd name="T0" fmla="*/ 22 w 57"/>
                <a:gd name="T1" fmla="*/ 2 h 54"/>
                <a:gd name="T2" fmla="*/ 22 w 57"/>
                <a:gd name="T3" fmla="*/ 8 h 54"/>
                <a:gd name="T4" fmla="*/ 25 w 57"/>
                <a:gd name="T5" fmla="*/ 5 h 54"/>
                <a:gd name="T6" fmla="*/ 29 w 57"/>
                <a:gd name="T7" fmla="*/ 2 h 54"/>
                <a:gd name="T8" fmla="*/ 33 w 57"/>
                <a:gd name="T9" fmla="*/ 1 h 54"/>
                <a:gd name="T10" fmla="*/ 38 w 57"/>
                <a:gd name="T11" fmla="*/ 0 h 54"/>
                <a:gd name="T12" fmla="*/ 42 w 57"/>
                <a:gd name="T13" fmla="*/ 1 h 54"/>
                <a:gd name="T14" fmla="*/ 46 w 57"/>
                <a:gd name="T15" fmla="*/ 3 h 54"/>
                <a:gd name="T16" fmla="*/ 48 w 57"/>
                <a:gd name="T17" fmla="*/ 6 h 54"/>
                <a:gd name="T18" fmla="*/ 51 w 57"/>
                <a:gd name="T19" fmla="*/ 9 h 54"/>
                <a:gd name="T20" fmla="*/ 51 w 57"/>
                <a:gd name="T21" fmla="*/ 13 h 54"/>
                <a:gd name="T22" fmla="*/ 51 w 57"/>
                <a:gd name="T23" fmla="*/ 17 h 54"/>
                <a:gd name="T24" fmla="*/ 51 w 57"/>
                <a:gd name="T25" fmla="*/ 23 h 54"/>
                <a:gd name="T26" fmla="*/ 51 w 57"/>
                <a:gd name="T27" fmla="*/ 43 h 54"/>
                <a:gd name="T28" fmla="*/ 51 w 57"/>
                <a:gd name="T29" fmla="*/ 47 h 54"/>
                <a:gd name="T30" fmla="*/ 52 w 57"/>
                <a:gd name="T31" fmla="*/ 49 h 54"/>
                <a:gd name="T32" fmla="*/ 52 w 57"/>
                <a:gd name="T33" fmla="*/ 50 h 54"/>
                <a:gd name="T34" fmla="*/ 54 w 57"/>
                <a:gd name="T35" fmla="*/ 52 h 54"/>
                <a:gd name="T36" fmla="*/ 57 w 57"/>
                <a:gd name="T37" fmla="*/ 53 h 54"/>
                <a:gd name="T38" fmla="*/ 57 w 57"/>
                <a:gd name="T39" fmla="*/ 54 h 54"/>
                <a:gd name="T40" fmla="*/ 30 w 57"/>
                <a:gd name="T41" fmla="*/ 54 h 54"/>
                <a:gd name="T42" fmla="*/ 30 w 57"/>
                <a:gd name="T43" fmla="*/ 53 h 54"/>
                <a:gd name="T44" fmla="*/ 33 w 57"/>
                <a:gd name="T45" fmla="*/ 52 h 54"/>
                <a:gd name="T46" fmla="*/ 35 w 57"/>
                <a:gd name="T47" fmla="*/ 50 h 54"/>
                <a:gd name="T48" fmla="*/ 35 w 57"/>
                <a:gd name="T49" fmla="*/ 48 h 54"/>
                <a:gd name="T50" fmla="*/ 35 w 57"/>
                <a:gd name="T51" fmla="*/ 46 h 54"/>
                <a:gd name="T52" fmla="*/ 35 w 57"/>
                <a:gd name="T53" fmla="*/ 43 h 54"/>
                <a:gd name="T54" fmla="*/ 35 w 57"/>
                <a:gd name="T55" fmla="*/ 19 h 54"/>
                <a:gd name="T56" fmla="*/ 35 w 57"/>
                <a:gd name="T57" fmla="*/ 15 h 54"/>
                <a:gd name="T58" fmla="*/ 35 w 57"/>
                <a:gd name="T59" fmla="*/ 13 h 54"/>
                <a:gd name="T60" fmla="*/ 35 w 57"/>
                <a:gd name="T61" fmla="*/ 11 h 54"/>
                <a:gd name="T62" fmla="*/ 34 w 57"/>
                <a:gd name="T63" fmla="*/ 9 h 54"/>
                <a:gd name="T64" fmla="*/ 33 w 57"/>
                <a:gd name="T65" fmla="*/ 8 h 54"/>
                <a:gd name="T66" fmla="*/ 31 w 57"/>
                <a:gd name="T67" fmla="*/ 8 h 54"/>
                <a:gd name="T68" fmla="*/ 30 w 57"/>
                <a:gd name="T69" fmla="*/ 8 h 54"/>
                <a:gd name="T70" fmla="*/ 28 w 57"/>
                <a:gd name="T71" fmla="*/ 8 h 54"/>
                <a:gd name="T72" fmla="*/ 24 w 57"/>
                <a:gd name="T73" fmla="*/ 11 h 54"/>
                <a:gd name="T74" fmla="*/ 22 w 57"/>
                <a:gd name="T75" fmla="*/ 14 h 54"/>
                <a:gd name="T76" fmla="*/ 22 w 57"/>
                <a:gd name="T77" fmla="*/ 43 h 54"/>
                <a:gd name="T78" fmla="*/ 22 w 57"/>
                <a:gd name="T79" fmla="*/ 47 h 54"/>
                <a:gd name="T80" fmla="*/ 22 w 57"/>
                <a:gd name="T81" fmla="*/ 49 h 54"/>
                <a:gd name="T82" fmla="*/ 23 w 57"/>
                <a:gd name="T83" fmla="*/ 50 h 54"/>
                <a:gd name="T84" fmla="*/ 24 w 57"/>
                <a:gd name="T85" fmla="*/ 52 h 54"/>
                <a:gd name="T86" fmla="*/ 27 w 57"/>
                <a:gd name="T87" fmla="*/ 53 h 54"/>
                <a:gd name="T88" fmla="*/ 27 w 57"/>
                <a:gd name="T89" fmla="*/ 54 h 54"/>
                <a:gd name="T90" fmla="*/ 0 w 57"/>
                <a:gd name="T91" fmla="*/ 54 h 54"/>
                <a:gd name="T92" fmla="*/ 0 w 57"/>
                <a:gd name="T93" fmla="*/ 53 h 54"/>
                <a:gd name="T94" fmla="*/ 3 w 57"/>
                <a:gd name="T95" fmla="*/ 52 h 54"/>
                <a:gd name="T96" fmla="*/ 5 w 57"/>
                <a:gd name="T97" fmla="*/ 50 h 54"/>
                <a:gd name="T98" fmla="*/ 5 w 57"/>
                <a:gd name="T99" fmla="*/ 49 h 54"/>
                <a:gd name="T100" fmla="*/ 6 w 57"/>
                <a:gd name="T101" fmla="*/ 47 h 54"/>
                <a:gd name="T102" fmla="*/ 6 w 57"/>
                <a:gd name="T103" fmla="*/ 43 h 54"/>
                <a:gd name="T104" fmla="*/ 6 w 57"/>
                <a:gd name="T105" fmla="*/ 13 h 54"/>
                <a:gd name="T106" fmla="*/ 6 w 57"/>
                <a:gd name="T107" fmla="*/ 9 h 54"/>
                <a:gd name="T108" fmla="*/ 5 w 57"/>
                <a:gd name="T109" fmla="*/ 7 h 54"/>
                <a:gd name="T110" fmla="*/ 5 w 57"/>
                <a:gd name="T111" fmla="*/ 6 h 54"/>
                <a:gd name="T112" fmla="*/ 3 w 57"/>
                <a:gd name="T113" fmla="*/ 5 h 54"/>
                <a:gd name="T114" fmla="*/ 0 w 57"/>
                <a:gd name="T115" fmla="*/ 3 h 54"/>
                <a:gd name="T116" fmla="*/ 0 w 57"/>
                <a:gd name="T117" fmla="*/ 2 h 54"/>
                <a:gd name="T118" fmla="*/ 22 w 57"/>
                <a:gd name="T119" fmla="*/ 2 h 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"/>
                <a:gd name="T181" fmla="*/ 0 h 54"/>
                <a:gd name="T182" fmla="*/ 57 w 57"/>
                <a:gd name="T183" fmla="*/ 54 h 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" h="54">
                  <a:moveTo>
                    <a:pt x="22" y="2"/>
                  </a:moveTo>
                  <a:lnTo>
                    <a:pt x="22" y="8"/>
                  </a:lnTo>
                  <a:lnTo>
                    <a:pt x="25" y="5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2" y="1"/>
                  </a:lnTo>
                  <a:lnTo>
                    <a:pt x="46" y="3"/>
                  </a:lnTo>
                  <a:lnTo>
                    <a:pt x="48" y="6"/>
                  </a:lnTo>
                  <a:lnTo>
                    <a:pt x="51" y="9"/>
                  </a:lnTo>
                  <a:lnTo>
                    <a:pt x="51" y="13"/>
                  </a:lnTo>
                  <a:lnTo>
                    <a:pt x="51" y="17"/>
                  </a:lnTo>
                  <a:lnTo>
                    <a:pt x="51" y="23"/>
                  </a:lnTo>
                  <a:lnTo>
                    <a:pt x="51" y="43"/>
                  </a:lnTo>
                  <a:lnTo>
                    <a:pt x="51" y="47"/>
                  </a:lnTo>
                  <a:lnTo>
                    <a:pt x="52" y="49"/>
                  </a:lnTo>
                  <a:lnTo>
                    <a:pt x="52" y="50"/>
                  </a:lnTo>
                  <a:lnTo>
                    <a:pt x="54" y="52"/>
                  </a:lnTo>
                  <a:lnTo>
                    <a:pt x="57" y="53"/>
                  </a:lnTo>
                  <a:lnTo>
                    <a:pt x="57" y="54"/>
                  </a:lnTo>
                  <a:lnTo>
                    <a:pt x="30" y="54"/>
                  </a:lnTo>
                  <a:lnTo>
                    <a:pt x="30" y="53"/>
                  </a:lnTo>
                  <a:lnTo>
                    <a:pt x="33" y="52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5" y="19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4" y="9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4" y="11"/>
                  </a:lnTo>
                  <a:lnTo>
                    <a:pt x="22" y="14"/>
                  </a:lnTo>
                  <a:lnTo>
                    <a:pt x="22" y="43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3" y="50"/>
                  </a:lnTo>
                  <a:lnTo>
                    <a:pt x="24" y="52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3" y="52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6" y="43"/>
                  </a:lnTo>
                  <a:lnTo>
                    <a:pt x="6" y="13"/>
                  </a:lnTo>
                  <a:lnTo>
                    <a:pt x="6" y="9"/>
                  </a:lnTo>
                  <a:lnTo>
                    <a:pt x="5" y="7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54" name="Freeform 1130"/>
            <p:cNvSpPr>
              <a:spLocks/>
            </p:cNvSpPr>
            <p:nvPr/>
          </p:nvSpPr>
          <p:spPr bwMode="auto">
            <a:xfrm>
              <a:off x="1493" y="1220"/>
              <a:ext cx="35" cy="72"/>
            </a:xfrm>
            <a:custGeom>
              <a:avLst/>
              <a:gdLst>
                <a:gd name="T0" fmla="*/ 22 w 35"/>
                <a:gd name="T1" fmla="*/ 0 h 72"/>
                <a:gd name="T2" fmla="*/ 22 w 35"/>
                <a:gd name="T3" fmla="*/ 19 h 72"/>
                <a:gd name="T4" fmla="*/ 35 w 35"/>
                <a:gd name="T5" fmla="*/ 19 h 72"/>
                <a:gd name="T6" fmla="*/ 35 w 35"/>
                <a:gd name="T7" fmla="*/ 24 h 72"/>
                <a:gd name="T8" fmla="*/ 22 w 35"/>
                <a:gd name="T9" fmla="*/ 24 h 72"/>
                <a:gd name="T10" fmla="*/ 22 w 35"/>
                <a:gd name="T11" fmla="*/ 57 h 72"/>
                <a:gd name="T12" fmla="*/ 23 w 35"/>
                <a:gd name="T13" fmla="*/ 60 h 72"/>
                <a:gd name="T14" fmla="*/ 23 w 35"/>
                <a:gd name="T15" fmla="*/ 63 h 72"/>
                <a:gd name="T16" fmla="*/ 23 w 35"/>
                <a:gd name="T17" fmla="*/ 64 h 72"/>
                <a:gd name="T18" fmla="*/ 24 w 35"/>
                <a:gd name="T19" fmla="*/ 65 h 72"/>
                <a:gd name="T20" fmla="*/ 25 w 35"/>
                <a:gd name="T21" fmla="*/ 65 h 72"/>
                <a:gd name="T22" fmla="*/ 26 w 35"/>
                <a:gd name="T23" fmla="*/ 65 h 72"/>
                <a:gd name="T24" fmla="*/ 29 w 35"/>
                <a:gd name="T25" fmla="*/ 65 h 72"/>
                <a:gd name="T26" fmla="*/ 31 w 35"/>
                <a:gd name="T27" fmla="*/ 63 h 72"/>
                <a:gd name="T28" fmla="*/ 32 w 35"/>
                <a:gd name="T29" fmla="*/ 60 h 72"/>
                <a:gd name="T30" fmla="*/ 35 w 35"/>
                <a:gd name="T31" fmla="*/ 61 h 72"/>
                <a:gd name="T32" fmla="*/ 32 w 35"/>
                <a:gd name="T33" fmla="*/ 66 h 72"/>
                <a:gd name="T34" fmla="*/ 29 w 35"/>
                <a:gd name="T35" fmla="*/ 70 h 72"/>
                <a:gd name="T36" fmla="*/ 25 w 35"/>
                <a:gd name="T37" fmla="*/ 71 h 72"/>
                <a:gd name="T38" fmla="*/ 20 w 35"/>
                <a:gd name="T39" fmla="*/ 72 h 72"/>
                <a:gd name="T40" fmla="*/ 16 w 35"/>
                <a:gd name="T41" fmla="*/ 71 h 72"/>
                <a:gd name="T42" fmla="*/ 12 w 35"/>
                <a:gd name="T43" fmla="*/ 70 h 72"/>
                <a:gd name="T44" fmla="*/ 8 w 35"/>
                <a:gd name="T45" fmla="*/ 66 h 72"/>
                <a:gd name="T46" fmla="*/ 7 w 35"/>
                <a:gd name="T47" fmla="*/ 63 h 72"/>
                <a:gd name="T48" fmla="*/ 7 w 35"/>
                <a:gd name="T49" fmla="*/ 61 h 72"/>
                <a:gd name="T50" fmla="*/ 6 w 35"/>
                <a:gd name="T51" fmla="*/ 58 h 72"/>
                <a:gd name="T52" fmla="*/ 6 w 35"/>
                <a:gd name="T53" fmla="*/ 53 h 72"/>
                <a:gd name="T54" fmla="*/ 6 w 35"/>
                <a:gd name="T55" fmla="*/ 24 h 72"/>
                <a:gd name="T56" fmla="*/ 0 w 35"/>
                <a:gd name="T57" fmla="*/ 24 h 72"/>
                <a:gd name="T58" fmla="*/ 0 w 35"/>
                <a:gd name="T59" fmla="*/ 23 h 72"/>
                <a:gd name="T60" fmla="*/ 6 w 35"/>
                <a:gd name="T61" fmla="*/ 17 h 72"/>
                <a:gd name="T62" fmla="*/ 12 w 35"/>
                <a:gd name="T63" fmla="*/ 12 h 72"/>
                <a:gd name="T64" fmla="*/ 17 w 35"/>
                <a:gd name="T65" fmla="*/ 6 h 72"/>
                <a:gd name="T66" fmla="*/ 20 w 35"/>
                <a:gd name="T67" fmla="*/ 0 h 72"/>
                <a:gd name="T68" fmla="*/ 22 w 35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72"/>
                <a:gd name="T107" fmla="*/ 35 w 35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72">
                  <a:moveTo>
                    <a:pt x="22" y="0"/>
                  </a:moveTo>
                  <a:lnTo>
                    <a:pt x="22" y="19"/>
                  </a:lnTo>
                  <a:lnTo>
                    <a:pt x="35" y="19"/>
                  </a:lnTo>
                  <a:lnTo>
                    <a:pt x="35" y="24"/>
                  </a:lnTo>
                  <a:lnTo>
                    <a:pt x="22" y="24"/>
                  </a:lnTo>
                  <a:lnTo>
                    <a:pt x="22" y="57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3" y="64"/>
                  </a:lnTo>
                  <a:lnTo>
                    <a:pt x="24" y="65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9" y="65"/>
                  </a:lnTo>
                  <a:lnTo>
                    <a:pt x="31" y="63"/>
                  </a:lnTo>
                  <a:lnTo>
                    <a:pt x="32" y="60"/>
                  </a:lnTo>
                  <a:lnTo>
                    <a:pt x="35" y="61"/>
                  </a:lnTo>
                  <a:lnTo>
                    <a:pt x="32" y="66"/>
                  </a:lnTo>
                  <a:lnTo>
                    <a:pt x="29" y="70"/>
                  </a:lnTo>
                  <a:lnTo>
                    <a:pt x="25" y="71"/>
                  </a:lnTo>
                  <a:lnTo>
                    <a:pt x="20" y="72"/>
                  </a:lnTo>
                  <a:lnTo>
                    <a:pt x="16" y="71"/>
                  </a:lnTo>
                  <a:lnTo>
                    <a:pt x="12" y="70"/>
                  </a:lnTo>
                  <a:lnTo>
                    <a:pt x="8" y="66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55" name="Freeform 1131"/>
            <p:cNvSpPr>
              <a:spLocks noEditPoints="1"/>
            </p:cNvSpPr>
            <p:nvPr/>
          </p:nvSpPr>
          <p:spPr bwMode="auto">
            <a:xfrm>
              <a:off x="1533" y="1237"/>
              <a:ext cx="44" cy="56"/>
            </a:xfrm>
            <a:custGeom>
              <a:avLst/>
              <a:gdLst>
                <a:gd name="T0" fmla="*/ 44 w 44"/>
                <a:gd name="T1" fmla="*/ 26 h 56"/>
                <a:gd name="T2" fmla="*/ 15 w 44"/>
                <a:gd name="T3" fmla="*/ 26 h 56"/>
                <a:gd name="T4" fmla="*/ 17 w 44"/>
                <a:gd name="T5" fmla="*/ 32 h 56"/>
                <a:gd name="T6" fmla="*/ 18 w 44"/>
                <a:gd name="T7" fmla="*/ 38 h 56"/>
                <a:gd name="T8" fmla="*/ 21 w 44"/>
                <a:gd name="T9" fmla="*/ 43 h 56"/>
                <a:gd name="T10" fmla="*/ 24 w 44"/>
                <a:gd name="T11" fmla="*/ 46 h 56"/>
                <a:gd name="T12" fmla="*/ 27 w 44"/>
                <a:gd name="T13" fmla="*/ 47 h 56"/>
                <a:gd name="T14" fmla="*/ 30 w 44"/>
                <a:gd name="T15" fmla="*/ 47 h 56"/>
                <a:gd name="T16" fmla="*/ 33 w 44"/>
                <a:gd name="T17" fmla="*/ 47 h 56"/>
                <a:gd name="T18" fmla="*/ 37 w 44"/>
                <a:gd name="T19" fmla="*/ 46 h 56"/>
                <a:gd name="T20" fmla="*/ 39 w 44"/>
                <a:gd name="T21" fmla="*/ 43 h 56"/>
                <a:gd name="T22" fmla="*/ 42 w 44"/>
                <a:gd name="T23" fmla="*/ 38 h 56"/>
                <a:gd name="T24" fmla="*/ 44 w 44"/>
                <a:gd name="T25" fmla="*/ 40 h 56"/>
                <a:gd name="T26" fmla="*/ 42 w 44"/>
                <a:gd name="T27" fmla="*/ 46 h 56"/>
                <a:gd name="T28" fmla="*/ 38 w 44"/>
                <a:gd name="T29" fmla="*/ 49 h 56"/>
                <a:gd name="T30" fmla="*/ 35 w 44"/>
                <a:gd name="T31" fmla="*/ 53 h 56"/>
                <a:gd name="T32" fmla="*/ 31 w 44"/>
                <a:gd name="T33" fmla="*/ 54 h 56"/>
                <a:gd name="T34" fmla="*/ 27 w 44"/>
                <a:gd name="T35" fmla="*/ 55 h 56"/>
                <a:gd name="T36" fmla="*/ 23 w 44"/>
                <a:gd name="T37" fmla="*/ 56 h 56"/>
                <a:gd name="T38" fmla="*/ 18 w 44"/>
                <a:gd name="T39" fmla="*/ 55 h 56"/>
                <a:gd name="T40" fmla="*/ 13 w 44"/>
                <a:gd name="T41" fmla="*/ 54 h 56"/>
                <a:gd name="T42" fmla="*/ 8 w 44"/>
                <a:gd name="T43" fmla="*/ 50 h 56"/>
                <a:gd name="T44" fmla="*/ 4 w 44"/>
                <a:gd name="T45" fmla="*/ 47 h 56"/>
                <a:gd name="T46" fmla="*/ 2 w 44"/>
                <a:gd name="T47" fmla="*/ 42 h 56"/>
                <a:gd name="T48" fmla="*/ 1 w 44"/>
                <a:gd name="T49" fmla="*/ 36 h 56"/>
                <a:gd name="T50" fmla="*/ 0 w 44"/>
                <a:gd name="T51" fmla="*/ 29 h 56"/>
                <a:gd name="T52" fmla="*/ 2 w 44"/>
                <a:gd name="T53" fmla="*/ 17 h 56"/>
                <a:gd name="T54" fmla="*/ 7 w 44"/>
                <a:gd name="T55" fmla="*/ 8 h 56"/>
                <a:gd name="T56" fmla="*/ 13 w 44"/>
                <a:gd name="T57" fmla="*/ 3 h 56"/>
                <a:gd name="T58" fmla="*/ 18 w 44"/>
                <a:gd name="T59" fmla="*/ 1 h 56"/>
                <a:gd name="T60" fmla="*/ 24 w 44"/>
                <a:gd name="T61" fmla="*/ 0 h 56"/>
                <a:gd name="T62" fmla="*/ 29 w 44"/>
                <a:gd name="T63" fmla="*/ 1 h 56"/>
                <a:gd name="T64" fmla="*/ 33 w 44"/>
                <a:gd name="T65" fmla="*/ 3 h 56"/>
                <a:gd name="T66" fmla="*/ 38 w 44"/>
                <a:gd name="T67" fmla="*/ 7 h 56"/>
                <a:gd name="T68" fmla="*/ 43 w 44"/>
                <a:gd name="T69" fmla="*/ 14 h 56"/>
                <a:gd name="T70" fmla="*/ 44 w 44"/>
                <a:gd name="T71" fmla="*/ 26 h 56"/>
                <a:gd name="T72" fmla="*/ 31 w 44"/>
                <a:gd name="T73" fmla="*/ 23 h 56"/>
                <a:gd name="T74" fmla="*/ 30 w 44"/>
                <a:gd name="T75" fmla="*/ 17 h 56"/>
                <a:gd name="T76" fmla="*/ 30 w 44"/>
                <a:gd name="T77" fmla="*/ 13 h 56"/>
                <a:gd name="T78" fmla="*/ 30 w 44"/>
                <a:gd name="T79" fmla="*/ 9 h 56"/>
                <a:gd name="T80" fmla="*/ 29 w 44"/>
                <a:gd name="T81" fmla="*/ 7 h 56"/>
                <a:gd name="T82" fmla="*/ 26 w 44"/>
                <a:gd name="T83" fmla="*/ 5 h 56"/>
                <a:gd name="T84" fmla="*/ 25 w 44"/>
                <a:gd name="T85" fmla="*/ 3 h 56"/>
                <a:gd name="T86" fmla="*/ 24 w 44"/>
                <a:gd name="T87" fmla="*/ 3 h 56"/>
                <a:gd name="T88" fmla="*/ 20 w 44"/>
                <a:gd name="T89" fmla="*/ 5 h 56"/>
                <a:gd name="T90" fmla="*/ 19 w 44"/>
                <a:gd name="T91" fmla="*/ 7 h 56"/>
                <a:gd name="T92" fmla="*/ 17 w 44"/>
                <a:gd name="T93" fmla="*/ 11 h 56"/>
                <a:gd name="T94" fmla="*/ 15 w 44"/>
                <a:gd name="T95" fmla="*/ 15 h 56"/>
                <a:gd name="T96" fmla="*/ 15 w 44"/>
                <a:gd name="T97" fmla="*/ 20 h 56"/>
                <a:gd name="T98" fmla="*/ 15 w 44"/>
                <a:gd name="T99" fmla="*/ 23 h 56"/>
                <a:gd name="T100" fmla="*/ 31 w 44"/>
                <a:gd name="T101" fmla="*/ 23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"/>
                <a:gd name="T154" fmla="*/ 0 h 56"/>
                <a:gd name="T155" fmla="*/ 44 w 44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" h="56">
                  <a:moveTo>
                    <a:pt x="44" y="26"/>
                  </a:moveTo>
                  <a:lnTo>
                    <a:pt x="15" y="26"/>
                  </a:lnTo>
                  <a:lnTo>
                    <a:pt x="17" y="32"/>
                  </a:lnTo>
                  <a:lnTo>
                    <a:pt x="18" y="38"/>
                  </a:lnTo>
                  <a:lnTo>
                    <a:pt x="21" y="43"/>
                  </a:lnTo>
                  <a:lnTo>
                    <a:pt x="24" y="46"/>
                  </a:lnTo>
                  <a:lnTo>
                    <a:pt x="27" y="47"/>
                  </a:lnTo>
                  <a:lnTo>
                    <a:pt x="30" y="47"/>
                  </a:lnTo>
                  <a:lnTo>
                    <a:pt x="33" y="47"/>
                  </a:lnTo>
                  <a:lnTo>
                    <a:pt x="37" y="46"/>
                  </a:lnTo>
                  <a:lnTo>
                    <a:pt x="39" y="43"/>
                  </a:lnTo>
                  <a:lnTo>
                    <a:pt x="42" y="38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49"/>
                  </a:lnTo>
                  <a:lnTo>
                    <a:pt x="35" y="53"/>
                  </a:lnTo>
                  <a:lnTo>
                    <a:pt x="31" y="54"/>
                  </a:lnTo>
                  <a:lnTo>
                    <a:pt x="27" y="55"/>
                  </a:lnTo>
                  <a:lnTo>
                    <a:pt x="23" y="56"/>
                  </a:lnTo>
                  <a:lnTo>
                    <a:pt x="18" y="55"/>
                  </a:lnTo>
                  <a:lnTo>
                    <a:pt x="13" y="54"/>
                  </a:lnTo>
                  <a:lnTo>
                    <a:pt x="8" y="50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7" y="8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4" y="26"/>
                  </a:lnTo>
                  <a:close/>
                  <a:moveTo>
                    <a:pt x="31" y="23"/>
                  </a:moveTo>
                  <a:lnTo>
                    <a:pt x="30" y="17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0" y="5"/>
                  </a:lnTo>
                  <a:lnTo>
                    <a:pt x="19" y="7"/>
                  </a:lnTo>
                  <a:lnTo>
                    <a:pt x="17" y="11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56" name="Freeform 1132"/>
            <p:cNvSpPr>
              <a:spLocks/>
            </p:cNvSpPr>
            <p:nvPr/>
          </p:nvSpPr>
          <p:spPr bwMode="auto">
            <a:xfrm>
              <a:off x="1585" y="1237"/>
              <a:ext cx="44" cy="54"/>
            </a:xfrm>
            <a:custGeom>
              <a:avLst/>
              <a:gdLst>
                <a:gd name="T0" fmla="*/ 21 w 44"/>
                <a:gd name="T1" fmla="*/ 2 h 54"/>
                <a:gd name="T2" fmla="*/ 21 w 44"/>
                <a:gd name="T3" fmla="*/ 13 h 54"/>
                <a:gd name="T4" fmla="*/ 24 w 44"/>
                <a:gd name="T5" fmla="*/ 8 h 54"/>
                <a:gd name="T6" fmla="*/ 27 w 44"/>
                <a:gd name="T7" fmla="*/ 5 h 54"/>
                <a:gd name="T8" fmla="*/ 30 w 44"/>
                <a:gd name="T9" fmla="*/ 2 h 54"/>
                <a:gd name="T10" fmla="*/ 33 w 44"/>
                <a:gd name="T11" fmla="*/ 1 h 54"/>
                <a:gd name="T12" fmla="*/ 38 w 44"/>
                <a:gd name="T13" fmla="*/ 0 h 54"/>
                <a:gd name="T14" fmla="*/ 41 w 44"/>
                <a:gd name="T15" fmla="*/ 1 h 54"/>
                <a:gd name="T16" fmla="*/ 43 w 44"/>
                <a:gd name="T17" fmla="*/ 2 h 54"/>
                <a:gd name="T18" fmla="*/ 44 w 44"/>
                <a:gd name="T19" fmla="*/ 5 h 54"/>
                <a:gd name="T20" fmla="*/ 44 w 44"/>
                <a:gd name="T21" fmla="*/ 7 h 54"/>
                <a:gd name="T22" fmla="*/ 44 w 44"/>
                <a:gd name="T23" fmla="*/ 11 h 54"/>
                <a:gd name="T24" fmla="*/ 43 w 44"/>
                <a:gd name="T25" fmla="*/ 13 h 54"/>
                <a:gd name="T26" fmla="*/ 41 w 44"/>
                <a:gd name="T27" fmla="*/ 15 h 54"/>
                <a:gd name="T28" fmla="*/ 38 w 44"/>
                <a:gd name="T29" fmla="*/ 15 h 54"/>
                <a:gd name="T30" fmla="*/ 36 w 44"/>
                <a:gd name="T31" fmla="*/ 15 h 54"/>
                <a:gd name="T32" fmla="*/ 33 w 44"/>
                <a:gd name="T33" fmla="*/ 13 h 54"/>
                <a:gd name="T34" fmla="*/ 31 w 44"/>
                <a:gd name="T35" fmla="*/ 12 h 54"/>
                <a:gd name="T36" fmla="*/ 31 w 44"/>
                <a:gd name="T37" fmla="*/ 12 h 54"/>
                <a:gd name="T38" fmla="*/ 30 w 44"/>
                <a:gd name="T39" fmla="*/ 11 h 54"/>
                <a:gd name="T40" fmla="*/ 30 w 44"/>
                <a:gd name="T41" fmla="*/ 11 h 54"/>
                <a:gd name="T42" fmla="*/ 27 w 44"/>
                <a:gd name="T43" fmla="*/ 12 h 54"/>
                <a:gd name="T44" fmla="*/ 26 w 44"/>
                <a:gd name="T45" fmla="*/ 12 h 54"/>
                <a:gd name="T46" fmla="*/ 24 w 44"/>
                <a:gd name="T47" fmla="*/ 14 h 54"/>
                <a:gd name="T48" fmla="*/ 22 w 44"/>
                <a:gd name="T49" fmla="*/ 18 h 54"/>
                <a:gd name="T50" fmla="*/ 21 w 44"/>
                <a:gd name="T51" fmla="*/ 24 h 54"/>
                <a:gd name="T52" fmla="*/ 21 w 44"/>
                <a:gd name="T53" fmla="*/ 30 h 54"/>
                <a:gd name="T54" fmla="*/ 21 w 44"/>
                <a:gd name="T55" fmla="*/ 42 h 54"/>
                <a:gd name="T56" fmla="*/ 21 w 44"/>
                <a:gd name="T57" fmla="*/ 46 h 54"/>
                <a:gd name="T58" fmla="*/ 21 w 44"/>
                <a:gd name="T59" fmla="*/ 48 h 54"/>
                <a:gd name="T60" fmla="*/ 21 w 44"/>
                <a:gd name="T61" fmla="*/ 49 h 54"/>
                <a:gd name="T62" fmla="*/ 22 w 44"/>
                <a:gd name="T63" fmla="*/ 50 h 54"/>
                <a:gd name="T64" fmla="*/ 24 w 44"/>
                <a:gd name="T65" fmla="*/ 52 h 54"/>
                <a:gd name="T66" fmla="*/ 25 w 44"/>
                <a:gd name="T67" fmla="*/ 52 h 54"/>
                <a:gd name="T68" fmla="*/ 27 w 44"/>
                <a:gd name="T69" fmla="*/ 53 h 54"/>
                <a:gd name="T70" fmla="*/ 27 w 44"/>
                <a:gd name="T71" fmla="*/ 54 h 54"/>
                <a:gd name="T72" fmla="*/ 0 w 44"/>
                <a:gd name="T73" fmla="*/ 54 h 54"/>
                <a:gd name="T74" fmla="*/ 0 w 44"/>
                <a:gd name="T75" fmla="*/ 53 h 54"/>
                <a:gd name="T76" fmla="*/ 2 w 44"/>
                <a:gd name="T77" fmla="*/ 52 h 54"/>
                <a:gd name="T78" fmla="*/ 4 w 44"/>
                <a:gd name="T79" fmla="*/ 50 h 54"/>
                <a:gd name="T80" fmla="*/ 4 w 44"/>
                <a:gd name="T81" fmla="*/ 49 h 54"/>
                <a:gd name="T82" fmla="*/ 6 w 44"/>
                <a:gd name="T83" fmla="*/ 46 h 54"/>
                <a:gd name="T84" fmla="*/ 6 w 44"/>
                <a:gd name="T85" fmla="*/ 42 h 54"/>
                <a:gd name="T86" fmla="*/ 6 w 44"/>
                <a:gd name="T87" fmla="*/ 13 h 54"/>
                <a:gd name="T88" fmla="*/ 6 w 44"/>
                <a:gd name="T89" fmla="*/ 9 h 54"/>
                <a:gd name="T90" fmla="*/ 4 w 44"/>
                <a:gd name="T91" fmla="*/ 7 h 54"/>
                <a:gd name="T92" fmla="*/ 4 w 44"/>
                <a:gd name="T93" fmla="*/ 6 h 54"/>
                <a:gd name="T94" fmla="*/ 3 w 44"/>
                <a:gd name="T95" fmla="*/ 5 h 54"/>
                <a:gd name="T96" fmla="*/ 2 w 44"/>
                <a:gd name="T97" fmla="*/ 5 h 54"/>
                <a:gd name="T98" fmla="*/ 0 w 44"/>
                <a:gd name="T99" fmla="*/ 3 h 54"/>
                <a:gd name="T100" fmla="*/ 0 w 44"/>
                <a:gd name="T101" fmla="*/ 2 h 54"/>
                <a:gd name="T102" fmla="*/ 21 w 44"/>
                <a:gd name="T103" fmla="*/ 2 h 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"/>
                <a:gd name="T157" fmla="*/ 0 h 54"/>
                <a:gd name="T158" fmla="*/ 44 w 44"/>
                <a:gd name="T159" fmla="*/ 54 h 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" h="54">
                  <a:moveTo>
                    <a:pt x="21" y="2"/>
                  </a:moveTo>
                  <a:lnTo>
                    <a:pt x="21" y="13"/>
                  </a:lnTo>
                  <a:lnTo>
                    <a:pt x="24" y="8"/>
                  </a:lnTo>
                  <a:lnTo>
                    <a:pt x="27" y="5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4" y="5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3" y="13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6" y="15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30" y="11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2" y="18"/>
                  </a:lnTo>
                  <a:lnTo>
                    <a:pt x="21" y="24"/>
                  </a:lnTo>
                  <a:lnTo>
                    <a:pt x="21" y="30"/>
                  </a:lnTo>
                  <a:lnTo>
                    <a:pt x="21" y="42"/>
                  </a:lnTo>
                  <a:lnTo>
                    <a:pt x="21" y="46"/>
                  </a:lnTo>
                  <a:lnTo>
                    <a:pt x="21" y="48"/>
                  </a:lnTo>
                  <a:lnTo>
                    <a:pt x="21" y="49"/>
                  </a:lnTo>
                  <a:lnTo>
                    <a:pt x="22" y="50"/>
                  </a:lnTo>
                  <a:lnTo>
                    <a:pt x="24" y="52"/>
                  </a:lnTo>
                  <a:lnTo>
                    <a:pt x="25" y="52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6" y="13"/>
                  </a:lnTo>
                  <a:lnTo>
                    <a:pt x="6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57" name="Rectangle 1133"/>
            <p:cNvSpPr>
              <a:spLocks noChangeArrowheads="1"/>
            </p:cNvSpPr>
            <p:nvPr/>
          </p:nvSpPr>
          <p:spPr bwMode="auto">
            <a:xfrm>
              <a:off x="211" y="3599"/>
              <a:ext cx="228" cy="17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458" name="Rectangle 1134"/>
            <p:cNvSpPr>
              <a:spLocks noChangeArrowheads="1"/>
            </p:cNvSpPr>
            <p:nvPr/>
          </p:nvSpPr>
          <p:spPr bwMode="auto">
            <a:xfrm>
              <a:off x="211" y="3599"/>
              <a:ext cx="228" cy="17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459" name="Rectangle 1135"/>
            <p:cNvSpPr>
              <a:spLocks noChangeArrowheads="1"/>
            </p:cNvSpPr>
            <p:nvPr/>
          </p:nvSpPr>
          <p:spPr bwMode="auto">
            <a:xfrm>
              <a:off x="211" y="3771"/>
              <a:ext cx="228" cy="17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460" name="Freeform 1136"/>
            <p:cNvSpPr>
              <a:spLocks/>
            </p:cNvSpPr>
            <p:nvPr/>
          </p:nvSpPr>
          <p:spPr bwMode="auto">
            <a:xfrm>
              <a:off x="484" y="3652"/>
              <a:ext cx="84" cy="76"/>
            </a:xfrm>
            <a:custGeom>
              <a:avLst/>
              <a:gdLst>
                <a:gd name="T0" fmla="*/ 29 w 84"/>
                <a:gd name="T1" fmla="*/ 63 h 76"/>
                <a:gd name="T2" fmla="*/ 29 w 84"/>
                <a:gd name="T3" fmla="*/ 69 h 76"/>
                <a:gd name="T4" fmla="*/ 30 w 84"/>
                <a:gd name="T5" fmla="*/ 71 h 76"/>
                <a:gd name="T6" fmla="*/ 34 w 84"/>
                <a:gd name="T7" fmla="*/ 73 h 76"/>
                <a:gd name="T8" fmla="*/ 40 w 84"/>
                <a:gd name="T9" fmla="*/ 73 h 76"/>
                <a:gd name="T10" fmla="*/ 0 w 84"/>
                <a:gd name="T11" fmla="*/ 76 h 76"/>
                <a:gd name="T12" fmla="*/ 2 w 84"/>
                <a:gd name="T13" fmla="*/ 73 h 76"/>
                <a:gd name="T14" fmla="*/ 7 w 84"/>
                <a:gd name="T15" fmla="*/ 72 h 76"/>
                <a:gd name="T16" fmla="*/ 10 w 84"/>
                <a:gd name="T17" fmla="*/ 70 h 76"/>
                <a:gd name="T18" fmla="*/ 11 w 84"/>
                <a:gd name="T19" fmla="*/ 66 h 76"/>
                <a:gd name="T20" fmla="*/ 11 w 84"/>
                <a:gd name="T21" fmla="*/ 12 h 76"/>
                <a:gd name="T22" fmla="*/ 10 w 84"/>
                <a:gd name="T23" fmla="*/ 7 h 76"/>
                <a:gd name="T24" fmla="*/ 8 w 84"/>
                <a:gd name="T25" fmla="*/ 3 h 76"/>
                <a:gd name="T26" fmla="*/ 5 w 84"/>
                <a:gd name="T27" fmla="*/ 1 h 76"/>
                <a:gd name="T28" fmla="*/ 0 w 84"/>
                <a:gd name="T29" fmla="*/ 1 h 76"/>
                <a:gd name="T30" fmla="*/ 40 w 84"/>
                <a:gd name="T31" fmla="*/ 0 h 76"/>
                <a:gd name="T32" fmla="*/ 37 w 84"/>
                <a:gd name="T33" fmla="*/ 1 h 76"/>
                <a:gd name="T34" fmla="*/ 31 w 84"/>
                <a:gd name="T35" fmla="*/ 2 h 76"/>
                <a:gd name="T36" fmla="*/ 29 w 84"/>
                <a:gd name="T37" fmla="*/ 5 h 76"/>
                <a:gd name="T38" fmla="*/ 29 w 84"/>
                <a:gd name="T39" fmla="*/ 9 h 76"/>
                <a:gd name="T40" fmla="*/ 29 w 84"/>
                <a:gd name="T41" fmla="*/ 34 h 76"/>
                <a:gd name="T42" fmla="*/ 55 w 84"/>
                <a:gd name="T43" fmla="*/ 12 h 76"/>
                <a:gd name="T44" fmla="*/ 55 w 84"/>
                <a:gd name="T45" fmla="*/ 7 h 76"/>
                <a:gd name="T46" fmla="*/ 54 w 84"/>
                <a:gd name="T47" fmla="*/ 3 h 76"/>
                <a:gd name="T48" fmla="*/ 51 w 84"/>
                <a:gd name="T49" fmla="*/ 1 h 76"/>
                <a:gd name="T50" fmla="*/ 45 w 84"/>
                <a:gd name="T51" fmla="*/ 1 h 76"/>
                <a:gd name="T52" fmla="*/ 84 w 84"/>
                <a:gd name="T53" fmla="*/ 0 h 76"/>
                <a:gd name="T54" fmla="*/ 82 w 84"/>
                <a:gd name="T55" fmla="*/ 1 h 76"/>
                <a:gd name="T56" fmla="*/ 77 w 84"/>
                <a:gd name="T57" fmla="*/ 2 h 76"/>
                <a:gd name="T58" fmla="*/ 75 w 84"/>
                <a:gd name="T59" fmla="*/ 5 h 76"/>
                <a:gd name="T60" fmla="*/ 74 w 84"/>
                <a:gd name="T61" fmla="*/ 9 h 76"/>
                <a:gd name="T62" fmla="*/ 74 w 84"/>
                <a:gd name="T63" fmla="*/ 63 h 76"/>
                <a:gd name="T64" fmla="*/ 75 w 84"/>
                <a:gd name="T65" fmla="*/ 69 h 76"/>
                <a:gd name="T66" fmla="*/ 76 w 84"/>
                <a:gd name="T67" fmla="*/ 71 h 76"/>
                <a:gd name="T68" fmla="*/ 80 w 84"/>
                <a:gd name="T69" fmla="*/ 73 h 76"/>
                <a:gd name="T70" fmla="*/ 84 w 84"/>
                <a:gd name="T71" fmla="*/ 73 h 76"/>
                <a:gd name="T72" fmla="*/ 45 w 84"/>
                <a:gd name="T73" fmla="*/ 76 h 76"/>
                <a:gd name="T74" fmla="*/ 47 w 84"/>
                <a:gd name="T75" fmla="*/ 73 h 76"/>
                <a:gd name="T76" fmla="*/ 53 w 84"/>
                <a:gd name="T77" fmla="*/ 72 h 76"/>
                <a:gd name="T78" fmla="*/ 55 w 84"/>
                <a:gd name="T79" fmla="*/ 70 h 76"/>
                <a:gd name="T80" fmla="*/ 55 w 84"/>
                <a:gd name="T81" fmla="*/ 66 h 76"/>
                <a:gd name="T82" fmla="*/ 55 w 84"/>
                <a:gd name="T83" fmla="*/ 38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4"/>
                <a:gd name="T127" fmla="*/ 0 h 76"/>
                <a:gd name="T128" fmla="*/ 84 w 84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4" h="76">
                  <a:moveTo>
                    <a:pt x="29" y="38"/>
                  </a:moveTo>
                  <a:lnTo>
                    <a:pt x="29" y="63"/>
                  </a:lnTo>
                  <a:lnTo>
                    <a:pt x="29" y="66"/>
                  </a:lnTo>
                  <a:lnTo>
                    <a:pt x="29" y="69"/>
                  </a:lnTo>
                  <a:lnTo>
                    <a:pt x="29" y="70"/>
                  </a:lnTo>
                  <a:lnTo>
                    <a:pt x="30" y="71"/>
                  </a:lnTo>
                  <a:lnTo>
                    <a:pt x="31" y="72"/>
                  </a:lnTo>
                  <a:lnTo>
                    <a:pt x="34" y="73"/>
                  </a:lnTo>
                  <a:lnTo>
                    <a:pt x="37" y="73"/>
                  </a:lnTo>
                  <a:lnTo>
                    <a:pt x="40" y="73"/>
                  </a:lnTo>
                  <a:lnTo>
                    <a:pt x="40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10" y="70"/>
                  </a:lnTo>
                  <a:lnTo>
                    <a:pt x="10" y="69"/>
                  </a:lnTo>
                  <a:lnTo>
                    <a:pt x="11" y="66"/>
                  </a:lnTo>
                  <a:lnTo>
                    <a:pt x="11" y="63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29" y="34"/>
                  </a:lnTo>
                  <a:lnTo>
                    <a:pt x="55" y="3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84" y="0"/>
                  </a:lnTo>
                  <a:lnTo>
                    <a:pt x="84" y="1"/>
                  </a:lnTo>
                  <a:lnTo>
                    <a:pt x="82" y="1"/>
                  </a:lnTo>
                  <a:lnTo>
                    <a:pt x="80" y="2"/>
                  </a:lnTo>
                  <a:lnTo>
                    <a:pt x="77" y="2"/>
                  </a:lnTo>
                  <a:lnTo>
                    <a:pt x="76" y="3"/>
                  </a:lnTo>
                  <a:lnTo>
                    <a:pt x="75" y="5"/>
                  </a:lnTo>
                  <a:lnTo>
                    <a:pt x="75" y="7"/>
                  </a:lnTo>
                  <a:lnTo>
                    <a:pt x="74" y="9"/>
                  </a:lnTo>
                  <a:lnTo>
                    <a:pt x="74" y="12"/>
                  </a:lnTo>
                  <a:lnTo>
                    <a:pt x="74" y="63"/>
                  </a:lnTo>
                  <a:lnTo>
                    <a:pt x="74" y="66"/>
                  </a:lnTo>
                  <a:lnTo>
                    <a:pt x="75" y="69"/>
                  </a:lnTo>
                  <a:lnTo>
                    <a:pt x="75" y="70"/>
                  </a:lnTo>
                  <a:lnTo>
                    <a:pt x="76" y="71"/>
                  </a:lnTo>
                  <a:lnTo>
                    <a:pt x="77" y="72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4" y="73"/>
                  </a:lnTo>
                  <a:lnTo>
                    <a:pt x="84" y="76"/>
                  </a:lnTo>
                  <a:lnTo>
                    <a:pt x="45" y="76"/>
                  </a:lnTo>
                  <a:lnTo>
                    <a:pt x="45" y="73"/>
                  </a:lnTo>
                  <a:lnTo>
                    <a:pt x="47" y="73"/>
                  </a:lnTo>
                  <a:lnTo>
                    <a:pt x="51" y="73"/>
                  </a:lnTo>
                  <a:lnTo>
                    <a:pt x="53" y="72"/>
                  </a:lnTo>
                  <a:lnTo>
                    <a:pt x="54" y="71"/>
                  </a:lnTo>
                  <a:lnTo>
                    <a:pt x="55" y="70"/>
                  </a:lnTo>
                  <a:lnTo>
                    <a:pt x="55" y="69"/>
                  </a:lnTo>
                  <a:lnTo>
                    <a:pt x="55" y="66"/>
                  </a:lnTo>
                  <a:lnTo>
                    <a:pt x="55" y="63"/>
                  </a:lnTo>
                  <a:lnTo>
                    <a:pt x="55" y="38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61" name="Freeform 1137"/>
            <p:cNvSpPr>
              <a:spLocks noEditPoints="1"/>
            </p:cNvSpPr>
            <p:nvPr/>
          </p:nvSpPr>
          <p:spPr bwMode="auto">
            <a:xfrm>
              <a:off x="573" y="3649"/>
              <a:ext cx="29" cy="79"/>
            </a:xfrm>
            <a:custGeom>
              <a:avLst/>
              <a:gdLst>
                <a:gd name="T0" fmla="*/ 15 w 29"/>
                <a:gd name="T1" fmla="*/ 0 h 79"/>
                <a:gd name="T2" fmla="*/ 18 w 29"/>
                <a:gd name="T3" fmla="*/ 2 h 79"/>
                <a:gd name="T4" fmla="*/ 21 w 29"/>
                <a:gd name="T5" fmla="*/ 3 h 79"/>
                <a:gd name="T6" fmla="*/ 23 w 29"/>
                <a:gd name="T7" fmla="*/ 6 h 79"/>
                <a:gd name="T8" fmla="*/ 23 w 29"/>
                <a:gd name="T9" fmla="*/ 9 h 79"/>
                <a:gd name="T10" fmla="*/ 23 w 29"/>
                <a:gd name="T11" fmla="*/ 12 h 79"/>
                <a:gd name="T12" fmla="*/ 21 w 29"/>
                <a:gd name="T13" fmla="*/ 15 h 79"/>
                <a:gd name="T14" fmla="*/ 18 w 29"/>
                <a:gd name="T15" fmla="*/ 17 h 79"/>
                <a:gd name="T16" fmla="*/ 15 w 29"/>
                <a:gd name="T17" fmla="*/ 17 h 79"/>
                <a:gd name="T18" fmla="*/ 11 w 29"/>
                <a:gd name="T19" fmla="*/ 17 h 79"/>
                <a:gd name="T20" fmla="*/ 9 w 29"/>
                <a:gd name="T21" fmla="*/ 15 h 79"/>
                <a:gd name="T22" fmla="*/ 6 w 29"/>
                <a:gd name="T23" fmla="*/ 12 h 79"/>
                <a:gd name="T24" fmla="*/ 6 w 29"/>
                <a:gd name="T25" fmla="*/ 9 h 79"/>
                <a:gd name="T26" fmla="*/ 6 w 29"/>
                <a:gd name="T27" fmla="*/ 6 h 79"/>
                <a:gd name="T28" fmla="*/ 9 w 29"/>
                <a:gd name="T29" fmla="*/ 3 h 79"/>
                <a:gd name="T30" fmla="*/ 11 w 29"/>
                <a:gd name="T31" fmla="*/ 2 h 79"/>
                <a:gd name="T32" fmla="*/ 15 w 29"/>
                <a:gd name="T33" fmla="*/ 0 h 79"/>
                <a:gd name="T34" fmla="*/ 22 w 29"/>
                <a:gd name="T35" fmla="*/ 26 h 79"/>
                <a:gd name="T36" fmla="*/ 22 w 29"/>
                <a:gd name="T37" fmla="*/ 68 h 79"/>
                <a:gd name="T38" fmla="*/ 22 w 29"/>
                <a:gd name="T39" fmla="*/ 72 h 79"/>
                <a:gd name="T40" fmla="*/ 23 w 29"/>
                <a:gd name="T41" fmla="*/ 74 h 79"/>
                <a:gd name="T42" fmla="*/ 23 w 29"/>
                <a:gd name="T43" fmla="*/ 75 h 79"/>
                <a:gd name="T44" fmla="*/ 26 w 29"/>
                <a:gd name="T45" fmla="*/ 76 h 79"/>
                <a:gd name="T46" fmla="*/ 29 w 29"/>
                <a:gd name="T47" fmla="*/ 76 h 79"/>
                <a:gd name="T48" fmla="*/ 29 w 29"/>
                <a:gd name="T49" fmla="*/ 79 h 79"/>
                <a:gd name="T50" fmla="*/ 0 w 29"/>
                <a:gd name="T51" fmla="*/ 79 h 79"/>
                <a:gd name="T52" fmla="*/ 0 w 29"/>
                <a:gd name="T53" fmla="*/ 76 h 79"/>
                <a:gd name="T54" fmla="*/ 4 w 29"/>
                <a:gd name="T55" fmla="*/ 76 h 79"/>
                <a:gd name="T56" fmla="*/ 5 w 29"/>
                <a:gd name="T57" fmla="*/ 75 h 79"/>
                <a:gd name="T58" fmla="*/ 6 w 29"/>
                <a:gd name="T59" fmla="*/ 73 h 79"/>
                <a:gd name="T60" fmla="*/ 6 w 29"/>
                <a:gd name="T61" fmla="*/ 72 h 79"/>
                <a:gd name="T62" fmla="*/ 6 w 29"/>
                <a:gd name="T63" fmla="*/ 68 h 79"/>
                <a:gd name="T64" fmla="*/ 6 w 29"/>
                <a:gd name="T65" fmla="*/ 37 h 79"/>
                <a:gd name="T66" fmla="*/ 6 w 29"/>
                <a:gd name="T67" fmla="*/ 34 h 79"/>
                <a:gd name="T68" fmla="*/ 6 w 29"/>
                <a:gd name="T69" fmla="*/ 32 h 79"/>
                <a:gd name="T70" fmla="*/ 5 w 29"/>
                <a:gd name="T71" fmla="*/ 29 h 79"/>
                <a:gd name="T72" fmla="*/ 4 w 29"/>
                <a:gd name="T73" fmla="*/ 28 h 79"/>
                <a:gd name="T74" fmla="*/ 0 w 29"/>
                <a:gd name="T75" fmla="*/ 28 h 79"/>
                <a:gd name="T76" fmla="*/ 0 w 29"/>
                <a:gd name="T77" fmla="*/ 26 h 79"/>
                <a:gd name="T78" fmla="*/ 22 w 29"/>
                <a:gd name="T79" fmla="*/ 26 h 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"/>
                <a:gd name="T121" fmla="*/ 0 h 79"/>
                <a:gd name="T122" fmla="*/ 29 w 29"/>
                <a:gd name="T123" fmla="*/ 79 h 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" h="79">
                  <a:moveTo>
                    <a:pt x="15" y="0"/>
                  </a:moveTo>
                  <a:lnTo>
                    <a:pt x="18" y="2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6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5" y="0"/>
                  </a:lnTo>
                  <a:close/>
                  <a:moveTo>
                    <a:pt x="22" y="26"/>
                  </a:moveTo>
                  <a:lnTo>
                    <a:pt x="22" y="68"/>
                  </a:lnTo>
                  <a:lnTo>
                    <a:pt x="22" y="72"/>
                  </a:lnTo>
                  <a:lnTo>
                    <a:pt x="23" y="74"/>
                  </a:lnTo>
                  <a:lnTo>
                    <a:pt x="23" y="75"/>
                  </a:lnTo>
                  <a:lnTo>
                    <a:pt x="26" y="76"/>
                  </a:lnTo>
                  <a:lnTo>
                    <a:pt x="29" y="76"/>
                  </a:lnTo>
                  <a:lnTo>
                    <a:pt x="29" y="79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5" y="75"/>
                  </a:lnTo>
                  <a:lnTo>
                    <a:pt x="6" y="73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62" name="Freeform 1138"/>
            <p:cNvSpPr>
              <a:spLocks noEditPoints="1"/>
            </p:cNvSpPr>
            <p:nvPr/>
          </p:nvSpPr>
          <p:spPr bwMode="auto">
            <a:xfrm>
              <a:off x="607" y="3674"/>
              <a:ext cx="52" cy="79"/>
            </a:xfrm>
            <a:custGeom>
              <a:avLst/>
              <a:gdLst>
                <a:gd name="T0" fmla="*/ 52 w 52"/>
                <a:gd name="T1" fmla="*/ 2 h 79"/>
                <a:gd name="T2" fmla="*/ 41 w 52"/>
                <a:gd name="T3" fmla="*/ 8 h 79"/>
                <a:gd name="T4" fmla="*/ 45 w 52"/>
                <a:gd name="T5" fmla="*/ 13 h 79"/>
                <a:gd name="T6" fmla="*/ 47 w 52"/>
                <a:gd name="T7" fmla="*/ 19 h 79"/>
                <a:gd name="T8" fmla="*/ 44 w 52"/>
                <a:gd name="T9" fmla="*/ 29 h 79"/>
                <a:gd name="T10" fmla="*/ 35 w 52"/>
                <a:gd name="T11" fmla="*/ 36 h 79"/>
                <a:gd name="T12" fmla="*/ 25 w 52"/>
                <a:gd name="T13" fmla="*/ 38 h 79"/>
                <a:gd name="T14" fmla="*/ 22 w 52"/>
                <a:gd name="T15" fmla="*/ 38 h 79"/>
                <a:gd name="T16" fmla="*/ 16 w 52"/>
                <a:gd name="T17" fmla="*/ 38 h 79"/>
                <a:gd name="T18" fmla="*/ 13 w 52"/>
                <a:gd name="T19" fmla="*/ 41 h 79"/>
                <a:gd name="T20" fmla="*/ 13 w 52"/>
                <a:gd name="T21" fmla="*/ 45 h 79"/>
                <a:gd name="T22" fmla="*/ 16 w 52"/>
                <a:gd name="T23" fmla="*/ 48 h 79"/>
                <a:gd name="T24" fmla="*/ 29 w 52"/>
                <a:gd name="T25" fmla="*/ 48 h 79"/>
                <a:gd name="T26" fmla="*/ 41 w 52"/>
                <a:gd name="T27" fmla="*/ 49 h 79"/>
                <a:gd name="T28" fmla="*/ 48 w 52"/>
                <a:gd name="T29" fmla="*/ 53 h 79"/>
                <a:gd name="T30" fmla="*/ 52 w 52"/>
                <a:gd name="T31" fmla="*/ 61 h 79"/>
                <a:gd name="T32" fmla="*/ 48 w 52"/>
                <a:gd name="T33" fmla="*/ 70 h 79"/>
                <a:gd name="T34" fmla="*/ 41 w 52"/>
                <a:gd name="T35" fmla="*/ 76 h 79"/>
                <a:gd name="T36" fmla="*/ 30 w 52"/>
                <a:gd name="T37" fmla="*/ 78 h 79"/>
                <a:gd name="T38" fmla="*/ 17 w 52"/>
                <a:gd name="T39" fmla="*/ 78 h 79"/>
                <a:gd name="T40" fmla="*/ 6 w 52"/>
                <a:gd name="T41" fmla="*/ 76 h 79"/>
                <a:gd name="T42" fmla="*/ 1 w 52"/>
                <a:gd name="T43" fmla="*/ 71 h 79"/>
                <a:gd name="T44" fmla="*/ 1 w 52"/>
                <a:gd name="T45" fmla="*/ 66 h 79"/>
                <a:gd name="T46" fmla="*/ 5 w 52"/>
                <a:gd name="T47" fmla="*/ 62 h 79"/>
                <a:gd name="T48" fmla="*/ 6 w 52"/>
                <a:gd name="T49" fmla="*/ 57 h 79"/>
                <a:gd name="T50" fmla="*/ 2 w 52"/>
                <a:gd name="T51" fmla="*/ 50 h 79"/>
                <a:gd name="T52" fmla="*/ 5 w 52"/>
                <a:gd name="T53" fmla="*/ 43 h 79"/>
                <a:gd name="T54" fmla="*/ 15 w 52"/>
                <a:gd name="T55" fmla="*/ 36 h 79"/>
                <a:gd name="T56" fmla="*/ 6 w 52"/>
                <a:gd name="T57" fmla="*/ 32 h 79"/>
                <a:gd name="T58" fmla="*/ 2 w 52"/>
                <a:gd name="T59" fmla="*/ 26 h 79"/>
                <a:gd name="T60" fmla="*/ 0 w 52"/>
                <a:gd name="T61" fmla="*/ 19 h 79"/>
                <a:gd name="T62" fmla="*/ 4 w 52"/>
                <a:gd name="T63" fmla="*/ 9 h 79"/>
                <a:gd name="T64" fmla="*/ 11 w 52"/>
                <a:gd name="T65" fmla="*/ 2 h 79"/>
                <a:gd name="T66" fmla="*/ 23 w 52"/>
                <a:gd name="T67" fmla="*/ 0 h 79"/>
                <a:gd name="T68" fmla="*/ 34 w 52"/>
                <a:gd name="T69" fmla="*/ 2 h 79"/>
                <a:gd name="T70" fmla="*/ 21 w 52"/>
                <a:gd name="T71" fmla="*/ 3 h 79"/>
                <a:gd name="T72" fmla="*/ 17 w 52"/>
                <a:gd name="T73" fmla="*/ 9 h 79"/>
                <a:gd name="T74" fmla="*/ 16 w 52"/>
                <a:gd name="T75" fmla="*/ 20 h 79"/>
                <a:gd name="T76" fmla="*/ 17 w 52"/>
                <a:gd name="T77" fmla="*/ 29 h 79"/>
                <a:gd name="T78" fmla="*/ 21 w 52"/>
                <a:gd name="T79" fmla="*/ 33 h 79"/>
                <a:gd name="T80" fmla="*/ 27 w 52"/>
                <a:gd name="T81" fmla="*/ 33 h 79"/>
                <a:gd name="T82" fmla="*/ 30 w 52"/>
                <a:gd name="T83" fmla="*/ 29 h 79"/>
                <a:gd name="T84" fmla="*/ 31 w 52"/>
                <a:gd name="T85" fmla="*/ 19 h 79"/>
                <a:gd name="T86" fmla="*/ 30 w 52"/>
                <a:gd name="T87" fmla="*/ 9 h 79"/>
                <a:gd name="T88" fmla="*/ 27 w 52"/>
                <a:gd name="T89" fmla="*/ 3 h 79"/>
                <a:gd name="T90" fmla="*/ 21 w 52"/>
                <a:gd name="T91" fmla="*/ 61 h 79"/>
                <a:gd name="T92" fmla="*/ 15 w 52"/>
                <a:gd name="T93" fmla="*/ 62 h 79"/>
                <a:gd name="T94" fmla="*/ 11 w 52"/>
                <a:gd name="T95" fmla="*/ 65 h 79"/>
                <a:gd name="T96" fmla="*/ 11 w 52"/>
                <a:gd name="T97" fmla="*/ 70 h 79"/>
                <a:gd name="T98" fmla="*/ 16 w 52"/>
                <a:gd name="T99" fmla="*/ 73 h 79"/>
                <a:gd name="T100" fmla="*/ 25 w 52"/>
                <a:gd name="T101" fmla="*/ 74 h 79"/>
                <a:gd name="T102" fmla="*/ 35 w 52"/>
                <a:gd name="T103" fmla="*/ 74 h 79"/>
                <a:gd name="T104" fmla="*/ 41 w 52"/>
                <a:gd name="T105" fmla="*/ 71 h 79"/>
                <a:gd name="T106" fmla="*/ 42 w 52"/>
                <a:gd name="T107" fmla="*/ 67 h 79"/>
                <a:gd name="T108" fmla="*/ 41 w 52"/>
                <a:gd name="T109" fmla="*/ 65 h 79"/>
                <a:gd name="T110" fmla="*/ 37 w 52"/>
                <a:gd name="T111" fmla="*/ 62 h 79"/>
                <a:gd name="T112" fmla="*/ 31 w 52"/>
                <a:gd name="T113" fmla="*/ 61 h 79"/>
                <a:gd name="T114" fmla="*/ 21 w 52"/>
                <a:gd name="T115" fmla="*/ 61 h 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9"/>
                <a:gd name="T176" fmla="*/ 52 w 52"/>
                <a:gd name="T177" fmla="*/ 79 h 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9">
                  <a:moveTo>
                    <a:pt x="34" y="2"/>
                  </a:moveTo>
                  <a:lnTo>
                    <a:pt x="52" y="2"/>
                  </a:lnTo>
                  <a:lnTo>
                    <a:pt x="52" y="8"/>
                  </a:lnTo>
                  <a:lnTo>
                    <a:pt x="41" y="8"/>
                  </a:lnTo>
                  <a:lnTo>
                    <a:pt x="44" y="10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9"/>
                  </a:lnTo>
                  <a:lnTo>
                    <a:pt x="46" y="25"/>
                  </a:lnTo>
                  <a:lnTo>
                    <a:pt x="44" y="29"/>
                  </a:lnTo>
                  <a:lnTo>
                    <a:pt x="40" y="32"/>
                  </a:lnTo>
                  <a:lnTo>
                    <a:pt x="35" y="36"/>
                  </a:lnTo>
                  <a:lnTo>
                    <a:pt x="30" y="37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3" y="41"/>
                  </a:lnTo>
                  <a:lnTo>
                    <a:pt x="12" y="43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9" y="48"/>
                  </a:lnTo>
                  <a:lnTo>
                    <a:pt x="36" y="48"/>
                  </a:lnTo>
                  <a:lnTo>
                    <a:pt x="41" y="49"/>
                  </a:lnTo>
                  <a:lnTo>
                    <a:pt x="46" y="50"/>
                  </a:lnTo>
                  <a:lnTo>
                    <a:pt x="48" y="53"/>
                  </a:lnTo>
                  <a:lnTo>
                    <a:pt x="51" y="56"/>
                  </a:lnTo>
                  <a:lnTo>
                    <a:pt x="52" y="61"/>
                  </a:lnTo>
                  <a:lnTo>
                    <a:pt x="51" y="66"/>
                  </a:lnTo>
                  <a:lnTo>
                    <a:pt x="48" y="70"/>
                  </a:lnTo>
                  <a:lnTo>
                    <a:pt x="46" y="73"/>
                  </a:lnTo>
                  <a:lnTo>
                    <a:pt x="41" y="76"/>
                  </a:lnTo>
                  <a:lnTo>
                    <a:pt x="36" y="78"/>
                  </a:lnTo>
                  <a:lnTo>
                    <a:pt x="30" y="78"/>
                  </a:lnTo>
                  <a:lnTo>
                    <a:pt x="24" y="79"/>
                  </a:lnTo>
                  <a:lnTo>
                    <a:pt x="17" y="78"/>
                  </a:lnTo>
                  <a:lnTo>
                    <a:pt x="11" y="77"/>
                  </a:lnTo>
                  <a:lnTo>
                    <a:pt x="6" y="76"/>
                  </a:lnTo>
                  <a:lnTo>
                    <a:pt x="2" y="73"/>
                  </a:lnTo>
                  <a:lnTo>
                    <a:pt x="1" y="71"/>
                  </a:lnTo>
                  <a:lnTo>
                    <a:pt x="0" y="68"/>
                  </a:lnTo>
                  <a:lnTo>
                    <a:pt x="1" y="66"/>
                  </a:lnTo>
                  <a:lnTo>
                    <a:pt x="2" y="64"/>
                  </a:lnTo>
                  <a:lnTo>
                    <a:pt x="5" y="62"/>
                  </a:lnTo>
                  <a:lnTo>
                    <a:pt x="10" y="60"/>
                  </a:lnTo>
                  <a:lnTo>
                    <a:pt x="6" y="57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9" y="39"/>
                  </a:lnTo>
                  <a:lnTo>
                    <a:pt x="15" y="36"/>
                  </a:lnTo>
                  <a:lnTo>
                    <a:pt x="10" y="35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2"/>
                  </a:lnTo>
                  <a:close/>
                  <a:moveTo>
                    <a:pt x="24" y="3"/>
                  </a:moveTo>
                  <a:lnTo>
                    <a:pt x="21" y="3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7" y="14"/>
                  </a:lnTo>
                  <a:lnTo>
                    <a:pt x="16" y="20"/>
                  </a:lnTo>
                  <a:lnTo>
                    <a:pt x="17" y="25"/>
                  </a:lnTo>
                  <a:lnTo>
                    <a:pt x="17" y="29"/>
                  </a:lnTo>
                  <a:lnTo>
                    <a:pt x="18" y="31"/>
                  </a:lnTo>
                  <a:lnTo>
                    <a:pt x="21" y="33"/>
                  </a:lnTo>
                  <a:lnTo>
                    <a:pt x="24" y="35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30" y="29"/>
                  </a:lnTo>
                  <a:lnTo>
                    <a:pt x="31" y="25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4" y="3"/>
                  </a:lnTo>
                  <a:close/>
                  <a:moveTo>
                    <a:pt x="21" y="61"/>
                  </a:moveTo>
                  <a:lnTo>
                    <a:pt x="17" y="61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1" y="65"/>
                  </a:lnTo>
                  <a:lnTo>
                    <a:pt x="10" y="67"/>
                  </a:lnTo>
                  <a:lnTo>
                    <a:pt x="11" y="70"/>
                  </a:lnTo>
                  <a:lnTo>
                    <a:pt x="13" y="72"/>
                  </a:lnTo>
                  <a:lnTo>
                    <a:pt x="16" y="73"/>
                  </a:lnTo>
                  <a:lnTo>
                    <a:pt x="21" y="74"/>
                  </a:lnTo>
                  <a:lnTo>
                    <a:pt x="25" y="74"/>
                  </a:lnTo>
                  <a:lnTo>
                    <a:pt x="30" y="74"/>
                  </a:lnTo>
                  <a:lnTo>
                    <a:pt x="35" y="74"/>
                  </a:lnTo>
                  <a:lnTo>
                    <a:pt x="37" y="73"/>
                  </a:lnTo>
                  <a:lnTo>
                    <a:pt x="41" y="71"/>
                  </a:lnTo>
                  <a:lnTo>
                    <a:pt x="42" y="70"/>
                  </a:lnTo>
                  <a:lnTo>
                    <a:pt x="42" y="67"/>
                  </a:lnTo>
                  <a:lnTo>
                    <a:pt x="42" y="66"/>
                  </a:lnTo>
                  <a:lnTo>
                    <a:pt x="41" y="65"/>
                  </a:lnTo>
                  <a:lnTo>
                    <a:pt x="40" y="64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1" y="61"/>
                  </a:lnTo>
                  <a:lnTo>
                    <a:pt x="27" y="61"/>
                  </a:lnTo>
                  <a:lnTo>
                    <a:pt x="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63" name="Freeform 1139"/>
            <p:cNvSpPr>
              <a:spLocks/>
            </p:cNvSpPr>
            <p:nvPr/>
          </p:nvSpPr>
          <p:spPr bwMode="auto">
            <a:xfrm>
              <a:off x="665" y="3652"/>
              <a:ext cx="57" cy="76"/>
            </a:xfrm>
            <a:custGeom>
              <a:avLst/>
              <a:gdLst>
                <a:gd name="T0" fmla="*/ 22 w 57"/>
                <a:gd name="T1" fmla="*/ 0 h 76"/>
                <a:gd name="T2" fmla="*/ 22 w 57"/>
                <a:gd name="T3" fmla="*/ 30 h 76"/>
                <a:gd name="T4" fmla="*/ 25 w 57"/>
                <a:gd name="T5" fmla="*/ 26 h 76"/>
                <a:gd name="T6" fmla="*/ 29 w 57"/>
                <a:gd name="T7" fmla="*/ 23 h 76"/>
                <a:gd name="T8" fmla="*/ 33 w 57"/>
                <a:gd name="T9" fmla="*/ 22 h 76"/>
                <a:gd name="T10" fmla="*/ 36 w 57"/>
                <a:gd name="T11" fmla="*/ 22 h 76"/>
                <a:gd name="T12" fmla="*/ 41 w 57"/>
                <a:gd name="T13" fmla="*/ 22 h 76"/>
                <a:gd name="T14" fmla="*/ 45 w 57"/>
                <a:gd name="T15" fmla="*/ 24 h 76"/>
                <a:gd name="T16" fmla="*/ 48 w 57"/>
                <a:gd name="T17" fmla="*/ 28 h 76"/>
                <a:gd name="T18" fmla="*/ 49 w 57"/>
                <a:gd name="T19" fmla="*/ 31 h 76"/>
                <a:gd name="T20" fmla="*/ 51 w 57"/>
                <a:gd name="T21" fmla="*/ 34 h 76"/>
                <a:gd name="T22" fmla="*/ 51 w 57"/>
                <a:gd name="T23" fmla="*/ 38 h 76"/>
                <a:gd name="T24" fmla="*/ 51 w 57"/>
                <a:gd name="T25" fmla="*/ 43 h 76"/>
                <a:gd name="T26" fmla="*/ 51 w 57"/>
                <a:gd name="T27" fmla="*/ 64 h 76"/>
                <a:gd name="T28" fmla="*/ 51 w 57"/>
                <a:gd name="T29" fmla="*/ 67 h 76"/>
                <a:gd name="T30" fmla="*/ 52 w 57"/>
                <a:gd name="T31" fmla="*/ 70 h 76"/>
                <a:gd name="T32" fmla="*/ 52 w 57"/>
                <a:gd name="T33" fmla="*/ 72 h 76"/>
                <a:gd name="T34" fmla="*/ 54 w 57"/>
                <a:gd name="T35" fmla="*/ 73 h 76"/>
                <a:gd name="T36" fmla="*/ 57 w 57"/>
                <a:gd name="T37" fmla="*/ 73 h 76"/>
                <a:gd name="T38" fmla="*/ 57 w 57"/>
                <a:gd name="T39" fmla="*/ 76 h 76"/>
                <a:gd name="T40" fmla="*/ 30 w 57"/>
                <a:gd name="T41" fmla="*/ 76 h 76"/>
                <a:gd name="T42" fmla="*/ 30 w 57"/>
                <a:gd name="T43" fmla="*/ 73 h 76"/>
                <a:gd name="T44" fmla="*/ 33 w 57"/>
                <a:gd name="T45" fmla="*/ 73 h 76"/>
                <a:gd name="T46" fmla="*/ 34 w 57"/>
                <a:gd name="T47" fmla="*/ 71 h 76"/>
                <a:gd name="T48" fmla="*/ 35 w 57"/>
                <a:gd name="T49" fmla="*/ 70 h 76"/>
                <a:gd name="T50" fmla="*/ 35 w 57"/>
                <a:gd name="T51" fmla="*/ 67 h 76"/>
                <a:gd name="T52" fmla="*/ 35 w 57"/>
                <a:gd name="T53" fmla="*/ 64 h 76"/>
                <a:gd name="T54" fmla="*/ 35 w 57"/>
                <a:gd name="T55" fmla="*/ 41 h 76"/>
                <a:gd name="T56" fmla="*/ 35 w 57"/>
                <a:gd name="T57" fmla="*/ 37 h 76"/>
                <a:gd name="T58" fmla="*/ 35 w 57"/>
                <a:gd name="T59" fmla="*/ 34 h 76"/>
                <a:gd name="T60" fmla="*/ 35 w 57"/>
                <a:gd name="T61" fmla="*/ 32 h 76"/>
                <a:gd name="T62" fmla="*/ 34 w 57"/>
                <a:gd name="T63" fmla="*/ 31 h 76"/>
                <a:gd name="T64" fmla="*/ 33 w 57"/>
                <a:gd name="T65" fmla="*/ 30 h 76"/>
                <a:gd name="T66" fmla="*/ 31 w 57"/>
                <a:gd name="T67" fmla="*/ 29 h 76"/>
                <a:gd name="T68" fmla="*/ 30 w 57"/>
                <a:gd name="T69" fmla="*/ 29 h 76"/>
                <a:gd name="T70" fmla="*/ 28 w 57"/>
                <a:gd name="T71" fmla="*/ 30 h 76"/>
                <a:gd name="T72" fmla="*/ 25 w 57"/>
                <a:gd name="T73" fmla="*/ 30 h 76"/>
                <a:gd name="T74" fmla="*/ 24 w 57"/>
                <a:gd name="T75" fmla="*/ 32 h 76"/>
                <a:gd name="T76" fmla="*/ 22 w 57"/>
                <a:gd name="T77" fmla="*/ 36 h 76"/>
                <a:gd name="T78" fmla="*/ 22 w 57"/>
                <a:gd name="T79" fmla="*/ 64 h 76"/>
                <a:gd name="T80" fmla="*/ 22 w 57"/>
                <a:gd name="T81" fmla="*/ 67 h 76"/>
                <a:gd name="T82" fmla="*/ 22 w 57"/>
                <a:gd name="T83" fmla="*/ 70 h 76"/>
                <a:gd name="T84" fmla="*/ 22 w 57"/>
                <a:gd name="T85" fmla="*/ 71 h 76"/>
                <a:gd name="T86" fmla="*/ 24 w 57"/>
                <a:gd name="T87" fmla="*/ 73 h 76"/>
                <a:gd name="T88" fmla="*/ 27 w 57"/>
                <a:gd name="T89" fmla="*/ 73 h 76"/>
                <a:gd name="T90" fmla="*/ 27 w 57"/>
                <a:gd name="T91" fmla="*/ 76 h 76"/>
                <a:gd name="T92" fmla="*/ 0 w 57"/>
                <a:gd name="T93" fmla="*/ 76 h 76"/>
                <a:gd name="T94" fmla="*/ 0 w 57"/>
                <a:gd name="T95" fmla="*/ 73 h 76"/>
                <a:gd name="T96" fmla="*/ 2 w 57"/>
                <a:gd name="T97" fmla="*/ 73 h 76"/>
                <a:gd name="T98" fmla="*/ 5 w 57"/>
                <a:gd name="T99" fmla="*/ 71 h 76"/>
                <a:gd name="T100" fmla="*/ 5 w 57"/>
                <a:gd name="T101" fmla="*/ 70 h 76"/>
                <a:gd name="T102" fmla="*/ 5 w 57"/>
                <a:gd name="T103" fmla="*/ 67 h 76"/>
                <a:gd name="T104" fmla="*/ 5 w 57"/>
                <a:gd name="T105" fmla="*/ 64 h 76"/>
                <a:gd name="T106" fmla="*/ 5 w 57"/>
                <a:gd name="T107" fmla="*/ 11 h 76"/>
                <a:gd name="T108" fmla="*/ 5 w 57"/>
                <a:gd name="T109" fmla="*/ 7 h 76"/>
                <a:gd name="T110" fmla="*/ 5 w 57"/>
                <a:gd name="T111" fmla="*/ 5 h 76"/>
                <a:gd name="T112" fmla="*/ 5 w 57"/>
                <a:gd name="T113" fmla="*/ 3 h 76"/>
                <a:gd name="T114" fmla="*/ 2 w 57"/>
                <a:gd name="T115" fmla="*/ 2 h 76"/>
                <a:gd name="T116" fmla="*/ 0 w 57"/>
                <a:gd name="T117" fmla="*/ 1 h 76"/>
                <a:gd name="T118" fmla="*/ 0 w 57"/>
                <a:gd name="T119" fmla="*/ 0 h 76"/>
                <a:gd name="T120" fmla="*/ 22 w 57"/>
                <a:gd name="T121" fmla="*/ 0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"/>
                <a:gd name="T184" fmla="*/ 0 h 76"/>
                <a:gd name="T185" fmla="*/ 57 w 57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" h="76">
                  <a:moveTo>
                    <a:pt x="22" y="0"/>
                  </a:moveTo>
                  <a:lnTo>
                    <a:pt x="22" y="30"/>
                  </a:lnTo>
                  <a:lnTo>
                    <a:pt x="25" y="26"/>
                  </a:lnTo>
                  <a:lnTo>
                    <a:pt x="29" y="23"/>
                  </a:lnTo>
                  <a:lnTo>
                    <a:pt x="33" y="22"/>
                  </a:lnTo>
                  <a:lnTo>
                    <a:pt x="36" y="22"/>
                  </a:lnTo>
                  <a:lnTo>
                    <a:pt x="41" y="22"/>
                  </a:lnTo>
                  <a:lnTo>
                    <a:pt x="45" y="24"/>
                  </a:lnTo>
                  <a:lnTo>
                    <a:pt x="48" y="28"/>
                  </a:lnTo>
                  <a:lnTo>
                    <a:pt x="49" y="31"/>
                  </a:lnTo>
                  <a:lnTo>
                    <a:pt x="51" y="34"/>
                  </a:lnTo>
                  <a:lnTo>
                    <a:pt x="51" y="38"/>
                  </a:lnTo>
                  <a:lnTo>
                    <a:pt x="51" y="43"/>
                  </a:lnTo>
                  <a:lnTo>
                    <a:pt x="51" y="64"/>
                  </a:lnTo>
                  <a:lnTo>
                    <a:pt x="51" y="67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4" y="73"/>
                  </a:lnTo>
                  <a:lnTo>
                    <a:pt x="57" y="73"/>
                  </a:lnTo>
                  <a:lnTo>
                    <a:pt x="57" y="76"/>
                  </a:lnTo>
                  <a:lnTo>
                    <a:pt x="30" y="76"/>
                  </a:lnTo>
                  <a:lnTo>
                    <a:pt x="30" y="73"/>
                  </a:lnTo>
                  <a:lnTo>
                    <a:pt x="33" y="73"/>
                  </a:lnTo>
                  <a:lnTo>
                    <a:pt x="34" y="71"/>
                  </a:lnTo>
                  <a:lnTo>
                    <a:pt x="35" y="70"/>
                  </a:lnTo>
                  <a:lnTo>
                    <a:pt x="35" y="67"/>
                  </a:lnTo>
                  <a:lnTo>
                    <a:pt x="35" y="64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3" y="30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5" y="30"/>
                  </a:lnTo>
                  <a:lnTo>
                    <a:pt x="24" y="32"/>
                  </a:lnTo>
                  <a:lnTo>
                    <a:pt x="22" y="36"/>
                  </a:lnTo>
                  <a:lnTo>
                    <a:pt x="22" y="64"/>
                  </a:lnTo>
                  <a:lnTo>
                    <a:pt x="22" y="67"/>
                  </a:lnTo>
                  <a:lnTo>
                    <a:pt x="22" y="70"/>
                  </a:lnTo>
                  <a:lnTo>
                    <a:pt x="22" y="71"/>
                  </a:lnTo>
                  <a:lnTo>
                    <a:pt x="24" y="73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5" y="71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5" y="64"/>
                  </a:lnTo>
                  <a:lnTo>
                    <a:pt x="5" y="11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64" name="Freeform 1140"/>
            <p:cNvSpPr>
              <a:spLocks/>
            </p:cNvSpPr>
            <p:nvPr/>
          </p:nvSpPr>
          <p:spPr bwMode="auto">
            <a:xfrm>
              <a:off x="753" y="3652"/>
              <a:ext cx="81" cy="77"/>
            </a:xfrm>
            <a:custGeom>
              <a:avLst/>
              <a:gdLst>
                <a:gd name="T0" fmla="*/ 81 w 81"/>
                <a:gd name="T1" fmla="*/ 0 h 77"/>
                <a:gd name="T2" fmla="*/ 81 w 81"/>
                <a:gd name="T3" fmla="*/ 1 h 77"/>
                <a:gd name="T4" fmla="*/ 77 w 81"/>
                <a:gd name="T5" fmla="*/ 2 h 77"/>
                <a:gd name="T6" fmla="*/ 74 w 81"/>
                <a:gd name="T7" fmla="*/ 6 h 77"/>
                <a:gd name="T8" fmla="*/ 71 w 81"/>
                <a:gd name="T9" fmla="*/ 8 h 77"/>
                <a:gd name="T10" fmla="*/ 69 w 81"/>
                <a:gd name="T11" fmla="*/ 13 h 77"/>
                <a:gd name="T12" fmla="*/ 66 w 81"/>
                <a:gd name="T13" fmla="*/ 19 h 77"/>
                <a:gd name="T14" fmla="*/ 40 w 81"/>
                <a:gd name="T15" fmla="*/ 77 h 77"/>
                <a:gd name="T16" fmla="*/ 39 w 81"/>
                <a:gd name="T17" fmla="*/ 77 h 77"/>
                <a:gd name="T18" fmla="*/ 12 w 81"/>
                <a:gd name="T19" fmla="*/ 17 h 77"/>
                <a:gd name="T20" fmla="*/ 10 w 81"/>
                <a:gd name="T21" fmla="*/ 12 h 77"/>
                <a:gd name="T22" fmla="*/ 9 w 81"/>
                <a:gd name="T23" fmla="*/ 8 h 77"/>
                <a:gd name="T24" fmla="*/ 7 w 81"/>
                <a:gd name="T25" fmla="*/ 6 h 77"/>
                <a:gd name="T26" fmla="*/ 6 w 81"/>
                <a:gd name="T27" fmla="*/ 3 h 77"/>
                <a:gd name="T28" fmla="*/ 4 w 81"/>
                <a:gd name="T29" fmla="*/ 2 h 77"/>
                <a:gd name="T30" fmla="*/ 0 w 81"/>
                <a:gd name="T31" fmla="*/ 1 h 77"/>
                <a:gd name="T32" fmla="*/ 0 w 81"/>
                <a:gd name="T33" fmla="*/ 0 h 77"/>
                <a:gd name="T34" fmla="*/ 36 w 81"/>
                <a:gd name="T35" fmla="*/ 0 h 77"/>
                <a:gd name="T36" fmla="*/ 36 w 81"/>
                <a:gd name="T37" fmla="*/ 1 h 77"/>
                <a:gd name="T38" fmla="*/ 35 w 81"/>
                <a:gd name="T39" fmla="*/ 1 h 77"/>
                <a:gd name="T40" fmla="*/ 31 w 81"/>
                <a:gd name="T41" fmla="*/ 2 h 77"/>
                <a:gd name="T42" fmla="*/ 28 w 81"/>
                <a:gd name="T43" fmla="*/ 2 h 77"/>
                <a:gd name="T44" fmla="*/ 28 w 81"/>
                <a:gd name="T45" fmla="*/ 3 h 77"/>
                <a:gd name="T46" fmla="*/ 27 w 81"/>
                <a:gd name="T47" fmla="*/ 5 h 77"/>
                <a:gd name="T48" fmla="*/ 27 w 81"/>
                <a:gd name="T49" fmla="*/ 6 h 77"/>
                <a:gd name="T50" fmla="*/ 28 w 81"/>
                <a:gd name="T51" fmla="*/ 7 h 77"/>
                <a:gd name="T52" fmla="*/ 28 w 81"/>
                <a:gd name="T53" fmla="*/ 9 h 77"/>
                <a:gd name="T54" fmla="*/ 29 w 81"/>
                <a:gd name="T55" fmla="*/ 12 h 77"/>
                <a:gd name="T56" fmla="*/ 30 w 81"/>
                <a:gd name="T57" fmla="*/ 14 h 77"/>
                <a:gd name="T58" fmla="*/ 47 w 81"/>
                <a:gd name="T59" fmla="*/ 53 h 77"/>
                <a:gd name="T60" fmla="*/ 62 w 81"/>
                <a:gd name="T61" fmla="*/ 19 h 77"/>
                <a:gd name="T62" fmla="*/ 64 w 81"/>
                <a:gd name="T63" fmla="*/ 16 h 77"/>
                <a:gd name="T64" fmla="*/ 64 w 81"/>
                <a:gd name="T65" fmla="*/ 13 h 77"/>
                <a:gd name="T66" fmla="*/ 65 w 81"/>
                <a:gd name="T67" fmla="*/ 11 h 77"/>
                <a:gd name="T68" fmla="*/ 65 w 81"/>
                <a:gd name="T69" fmla="*/ 9 h 77"/>
                <a:gd name="T70" fmla="*/ 65 w 81"/>
                <a:gd name="T71" fmla="*/ 7 h 77"/>
                <a:gd name="T72" fmla="*/ 65 w 81"/>
                <a:gd name="T73" fmla="*/ 6 h 77"/>
                <a:gd name="T74" fmla="*/ 65 w 81"/>
                <a:gd name="T75" fmla="*/ 5 h 77"/>
                <a:gd name="T76" fmla="*/ 64 w 81"/>
                <a:gd name="T77" fmla="*/ 3 h 77"/>
                <a:gd name="T78" fmla="*/ 63 w 81"/>
                <a:gd name="T79" fmla="*/ 2 h 77"/>
                <a:gd name="T80" fmla="*/ 59 w 81"/>
                <a:gd name="T81" fmla="*/ 1 h 77"/>
                <a:gd name="T82" fmla="*/ 56 w 81"/>
                <a:gd name="T83" fmla="*/ 1 h 77"/>
                <a:gd name="T84" fmla="*/ 56 w 81"/>
                <a:gd name="T85" fmla="*/ 0 h 77"/>
                <a:gd name="T86" fmla="*/ 81 w 81"/>
                <a:gd name="T87" fmla="*/ 0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1"/>
                <a:gd name="T133" fmla="*/ 0 h 77"/>
                <a:gd name="T134" fmla="*/ 81 w 81"/>
                <a:gd name="T135" fmla="*/ 77 h 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1" h="77">
                  <a:moveTo>
                    <a:pt x="81" y="0"/>
                  </a:moveTo>
                  <a:lnTo>
                    <a:pt x="81" y="1"/>
                  </a:lnTo>
                  <a:lnTo>
                    <a:pt x="77" y="2"/>
                  </a:lnTo>
                  <a:lnTo>
                    <a:pt x="74" y="6"/>
                  </a:lnTo>
                  <a:lnTo>
                    <a:pt x="71" y="8"/>
                  </a:lnTo>
                  <a:lnTo>
                    <a:pt x="69" y="13"/>
                  </a:lnTo>
                  <a:lnTo>
                    <a:pt x="66" y="19"/>
                  </a:lnTo>
                  <a:lnTo>
                    <a:pt x="40" y="77"/>
                  </a:lnTo>
                  <a:lnTo>
                    <a:pt x="39" y="77"/>
                  </a:lnTo>
                  <a:lnTo>
                    <a:pt x="12" y="17"/>
                  </a:lnTo>
                  <a:lnTo>
                    <a:pt x="10" y="12"/>
                  </a:lnTo>
                  <a:lnTo>
                    <a:pt x="9" y="8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30" y="14"/>
                  </a:lnTo>
                  <a:lnTo>
                    <a:pt x="47" y="53"/>
                  </a:lnTo>
                  <a:lnTo>
                    <a:pt x="62" y="19"/>
                  </a:lnTo>
                  <a:lnTo>
                    <a:pt x="64" y="16"/>
                  </a:lnTo>
                  <a:lnTo>
                    <a:pt x="64" y="13"/>
                  </a:lnTo>
                  <a:lnTo>
                    <a:pt x="65" y="11"/>
                  </a:lnTo>
                  <a:lnTo>
                    <a:pt x="65" y="9"/>
                  </a:lnTo>
                  <a:lnTo>
                    <a:pt x="65" y="7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4" y="3"/>
                  </a:lnTo>
                  <a:lnTo>
                    <a:pt x="63" y="2"/>
                  </a:lnTo>
                  <a:lnTo>
                    <a:pt x="59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65" name="Freeform 1141"/>
            <p:cNvSpPr>
              <a:spLocks noEditPoints="1"/>
            </p:cNvSpPr>
            <p:nvPr/>
          </p:nvSpPr>
          <p:spPr bwMode="auto">
            <a:xfrm>
              <a:off x="830" y="3674"/>
              <a:ext cx="50" cy="54"/>
            </a:xfrm>
            <a:custGeom>
              <a:avLst/>
              <a:gdLst>
                <a:gd name="T0" fmla="*/ 21 w 50"/>
                <a:gd name="T1" fmla="*/ 50 h 54"/>
                <a:gd name="T2" fmla="*/ 10 w 50"/>
                <a:gd name="T3" fmla="*/ 54 h 54"/>
                <a:gd name="T4" fmla="*/ 3 w 50"/>
                <a:gd name="T5" fmla="*/ 51 h 54"/>
                <a:gd name="T6" fmla="*/ 0 w 50"/>
                <a:gd name="T7" fmla="*/ 44 h 54"/>
                <a:gd name="T8" fmla="*/ 2 w 50"/>
                <a:gd name="T9" fmla="*/ 37 h 54"/>
                <a:gd name="T10" fmla="*/ 14 w 50"/>
                <a:gd name="T11" fmla="*/ 27 h 54"/>
                <a:gd name="T12" fmla="*/ 28 w 50"/>
                <a:gd name="T13" fmla="*/ 15 h 54"/>
                <a:gd name="T14" fmla="*/ 27 w 50"/>
                <a:gd name="T15" fmla="*/ 9 h 54"/>
                <a:gd name="T16" fmla="*/ 26 w 50"/>
                <a:gd name="T17" fmla="*/ 6 h 54"/>
                <a:gd name="T18" fmla="*/ 22 w 50"/>
                <a:gd name="T19" fmla="*/ 4 h 54"/>
                <a:gd name="T20" fmla="*/ 17 w 50"/>
                <a:gd name="T21" fmla="*/ 4 h 54"/>
                <a:gd name="T22" fmla="*/ 14 w 50"/>
                <a:gd name="T23" fmla="*/ 7 h 54"/>
                <a:gd name="T24" fmla="*/ 14 w 50"/>
                <a:gd name="T25" fmla="*/ 9 h 54"/>
                <a:gd name="T26" fmla="*/ 16 w 50"/>
                <a:gd name="T27" fmla="*/ 13 h 54"/>
                <a:gd name="T28" fmla="*/ 16 w 50"/>
                <a:gd name="T29" fmla="*/ 18 h 54"/>
                <a:gd name="T30" fmla="*/ 12 w 50"/>
                <a:gd name="T31" fmla="*/ 21 h 54"/>
                <a:gd name="T32" fmla="*/ 6 w 50"/>
                <a:gd name="T33" fmla="*/ 21 h 54"/>
                <a:gd name="T34" fmla="*/ 2 w 50"/>
                <a:gd name="T35" fmla="*/ 18 h 54"/>
                <a:gd name="T36" fmla="*/ 2 w 50"/>
                <a:gd name="T37" fmla="*/ 10 h 54"/>
                <a:gd name="T38" fmla="*/ 8 w 50"/>
                <a:gd name="T39" fmla="*/ 4 h 54"/>
                <a:gd name="T40" fmla="*/ 18 w 50"/>
                <a:gd name="T41" fmla="*/ 0 h 54"/>
                <a:gd name="T42" fmla="*/ 29 w 50"/>
                <a:gd name="T43" fmla="*/ 0 h 54"/>
                <a:gd name="T44" fmla="*/ 37 w 50"/>
                <a:gd name="T45" fmla="*/ 3 h 54"/>
                <a:gd name="T46" fmla="*/ 43 w 50"/>
                <a:gd name="T47" fmla="*/ 9 h 54"/>
                <a:gd name="T48" fmla="*/ 43 w 50"/>
                <a:gd name="T49" fmla="*/ 15 h 54"/>
                <a:gd name="T50" fmla="*/ 44 w 50"/>
                <a:gd name="T51" fmla="*/ 41 h 54"/>
                <a:gd name="T52" fmla="*/ 44 w 50"/>
                <a:gd name="T53" fmla="*/ 45 h 54"/>
                <a:gd name="T54" fmla="*/ 45 w 50"/>
                <a:gd name="T55" fmla="*/ 47 h 54"/>
                <a:gd name="T56" fmla="*/ 46 w 50"/>
                <a:gd name="T57" fmla="*/ 48 h 54"/>
                <a:gd name="T58" fmla="*/ 49 w 50"/>
                <a:gd name="T59" fmla="*/ 45 h 54"/>
                <a:gd name="T60" fmla="*/ 47 w 50"/>
                <a:gd name="T61" fmla="*/ 50 h 54"/>
                <a:gd name="T62" fmla="*/ 41 w 50"/>
                <a:gd name="T63" fmla="*/ 54 h 54"/>
                <a:gd name="T64" fmla="*/ 34 w 50"/>
                <a:gd name="T65" fmla="*/ 54 h 54"/>
                <a:gd name="T66" fmla="*/ 28 w 50"/>
                <a:gd name="T67" fmla="*/ 50 h 54"/>
                <a:gd name="T68" fmla="*/ 28 w 50"/>
                <a:gd name="T69" fmla="*/ 42 h 54"/>
                <a:gd name="T70" fmla="*/ 22 w 50"/>
                <a:gd name="T71" fmla="*/ 29 h 54"/>
                <a:gd name="T72" fmla="*/ 16 w 50"/>
                <a:gd name="T73" fmla="*/ 36 h 54"/>
                <a:gd name="T74" fmla="*/ 16 w 50"/>
                <a:gd name="T75" fmla="*/ 42 h 54"/>
                <a:gd name="T76" fmla="*/ 18 w 50"/>
                <a:gd name="T77" fmla="*/ 44 h 54"/>
                <a:gd name="T78" fmla="*/ 24 w 50"/>
                <a:gd name="T79" fmla="*/ 44 h 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"/>
                <a:gd name="T121" fmla="*/ 0 h 54"/>
                <a:gd name="T122" fmla="*/ 50 w 50"/>
                <a:gd name="T123" fmla="*/ 54 h 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" h="54">
                  <a:moveTo>
                    <a:pt x="28" y="45"/>
                  </a:moveTo>
                  <a:lnTo>
                    <a:pt x="21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6" y="54"/>
                  </a:lnTo>
                  <a:lnTo>
                    <a:pt x="3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4" y="27"/>
                  </a:lnTo>
                  <a:lnTo>
                    <a:pt x="28" y="20"/>
                  </a:lnTo>
                  <a:lnTo>
                    <a:pt x="28" y="15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7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40" y="6"/>
                  </a:lnTo>
                  <a:lnTo>
                    <a:pt x="43" y="9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4" y="20"/>
                  </a:lnTo>
                  <a:lnTo>
                    <a:pt x="44" y="41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4" y="47"/>
                  </a:lnTo>
                  <a:lnTo>
                    <a:pt x="45" y="47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7" y="50"/>
                  </a:lnTo>
                  <a:lnTo>
                    <a:pt x="45" y="53"/>
                  </a:lnTo>
                  <a:lnTo>
                    <a:pt x="41" y="54"/>
                  </a:lnTo>
                  <a:lnTo>
                    <a:pt x="38" y="54"/>
                  </a:lnTo>
                  <a:lnTo>
                    <a:pt x="34" y="54"/>
                  </a:lnTo>
                  <a:lnTo>
                    <a:pt x="30" y="53"/>
                  </a:lnTo>
                  <a:lnTo>
                    <a:pt x="28" y="50"/>
                  </a:lnTo>
                  <a:lnTo>
                    <a:pt x="28" y="45"/>
                  </a:lnTo>
                  <a:close/>
                  <a:moveTo>
                    <a:pt x="28" y="42"/>
                  </a:moveTo>
                  <a:lnTo>
                    <a:pt x="28" y="24"/>
                  </a:lnTo>
                  <a:lnTo>
                    <a:pt x="22" y="29"/>
                  </a:lnTo>
                  <a:lnTo>
                    <a:pt x="17" y="33"/>
                  </a:lnTo>
                  <a:lnTo>
                    <a:pt x="16" y="36"/>
                  </a:lnTo>
                  <a:lnTo>
                    <a:pt x="15" y="39"/>
                  </a:lnTo>
                  <a:lnTo>
                    <a:pt x="16" y="42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21" y="45"/>
                  </a:lnTo>
                  <a:lnTo>
                    <a:pt x="24" y="4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66" name="Freeform 1142"/>
            <p:cNvSpPr>
              <a:spLocks/>
            </p:cNvSpPr>
            <p:nvPr/>
          </p:nvSpPr>
          <p:spPr bwMode="auto">
            <a:xfrm>
              <a:off x="887" y="3674"/>
              <a:ext cx="43" cy="55"/>
            </a:xfrm>
            <a:custGeom>
              <a:avLst/>
              <a:gdLst>
                <a:gd name="T0" fmla="*/ 42 w 43"/>
                <a:gd name="T1" fmla="*/ 41 h 55"/>
                <a:gd name="T2" fmla="*/ 43 w 43"/>
                <a:gd name="T3" fmla="*/ 42 h 55"/>
                <a:gd name="T4" fmla="*/ 41 w 43"/>
                <a:gd name="T5" fmla="*/ 45 h 55"/>
                <a:gd name="T6" fmla="*/ 39 w 43"/>
                <a:gd name="T7" fmla="*/ 49 h 55"/>
                <a:gd name="T8" fmla="*/ 35 w 43"/>
                <a:gd name="T9" fmla="*/ 51 h 55"/>
                <a:gd name="T10" fmla="*/ 29 w 43"/>
                <a:gd name="T11" fmla="*/ 54 h 55"/>
                <a:gd name="T12" fmla="*/ 23 w 43"/>
                <a:gd name="T13" fmla="*/ 55 h 55"/>
                <a:gd name="T14" fmla="*/ 18 w 43"/>
                <a:gd name="T15" fmla="*/ 55 h 55"/>
                <a:gd name="T16" fmla="*/ 13 w 43"/>
                <a:gd name="T17" fmla="*/ 54 h 55"/>
                <a:gd name="T18" fmla="*/ 10 w 43"/>
                <a:gd name="T19" fmla="*/ 50 h 55"/>
                <a:gd name="T20" fmla="*/ 6 w 43"/>
                <a:gd name="T21" fmla="*/ 48 h 55"/>
                <a:gd name="T22" fmla="*/ 2 w 43"/>
                <a:gd name="T23" fmla="*/ 42 h 55"/>
                <a:gd name="T24" fmla="*/ 0 w 43"/>
                <a:gd name="T25" fmla="*/ 36 h 55"/>
                <a:gd name="T26" fmla="*/ 0 w 43"/>
                <a:gd name="T27" fmla="*/ 29 h 55"/>
                <a:gd name="T28" fmla="*/ 0 w 43"/>
                <a:gd name="T29" fmla="*/ 21 h 55"/>
                <a:gd name="T30" fmla="*/ 2 w 43"/>
                <a:gd name="T31" fmla="*/ 15 h 55"/>
                <a:gd name="T32" fmla="*/ 5 w 43"/>
                <a:gd name="T33" fmla="*/ 9 h 55"/>
                <a:gd name="T34" fmla="*/ 10 w 43"/>
                <a:gd name="T35" fmla="*/ 4 h 55"/>
                <a:gd name="T36" fmla="*/ 13 w 43"/>
                <a:gd name="T37" fmla="*/ 2 h 55"/>
                <a:gd name="T38" fmla="*/ 19 w 43"/>
                <a:gd name="T39" fmla="*/ 0 h 55"/>
                <a:gd name="T40" fmla="*/ 24 w 43"/>
                <a:gd name="T41" fmla="*/ 0 h 55"/>
                <a:gd name="T42" fmla="*/ 30 w 43"/>
                <a:gd name="T43" fmla="*/ 0 h 55"/>
                <a:gd name="T44" fmla="*/ 34 w 43"/>
                <a:gd name="T45" fmla="*/ 1 h 55"/>
                <a:gd name="T46" fmla="*/ 37 w 43"/>
                <a:gd name="T47" fmla="*/ 3 h 55"/>
                <a:gd name="T48" fmla="*/ 40 w 43"/>
                <a:gd name="T49" fmla="*/ 7 h 55"/>
                <a:gd name="T50" fmla="*/ 42 w 43"/>
                <a:gd name="T51" fmla="*/ 9 h 55"/>
                <a:gd name="T52" fmla="*/ 42 w 43"/>
                <a:gd name="T53" fmla="*/ 13 h 55"/>
                <a:gd name="T54" fmla="*/ 42 w 43"/>
                <a:gd name="T55" fmla="*/ 15 h 55"/>
                <a:gd name="T56" fmla="*/ 40 w 43"/>
                <a:gd name="T57" fmla="*/ 18 h 55"/>
                <a:gd name="T58" fmla="*/ 39 w 43"/>
                <a:gd name="T59" fmla="*/ 19 h 55"/>
                <a:gd name="T60" fmla="*/ 35 w 43"/>
                <a:gd name="T61" fmla="*/ 20 h 55"/>
                <a:gd name="T62" fmla="*/ 33 w 43"/>
                <a:gd name="T63" fmla="*/ 19 h 55"/>
                <a:gd name="T64" fmla="*/ 30 w 43"/>
                <a:gd name="T65" fmla="*/ 18 h 55"/>
                <a:gd name="T66" fmla="*/ 29 w 43"/>
                <a:gd name="T67" fmla="*/ 15 h 55"/>
                <a:gd name="T68" fmla="*/ 28 w 43"/>
                <a:gd name="T69" fmla="*/ 13 h 55"/>
                <a:gd name="T70" fmla="*/ 27 w 43"/>
                <a:gd name="T71" fmla="*/ 9 h 55"/>
                <a:gd name="T72" fmla="*/ 27 w 43"/>
                <a:gd name="T73" fmla="*/ 7 h 55"/>
                <a:gd name="T74" fmla="*/ 25 w 43"/>
                <a:gd name="T75" fmla="*/ 4 h 55"/>
                <a:gd name="T76" fmla="*/ 24 w 43"/>
                <a:gd name="T77" fmla="*/ 3 h 55"/>
                <a:gd name="T78" fmla="*/ 23 w 43"/>
                <a:gd name="T79" fmla="*/ 3 h 55"/>
                <a:gd name="T80" fmla="*/ 19 w 43"/>
                <a:gd name="T81" fmla="*/ 4 h 55"/>
                <a:gd name="T82" fmla="*/ 18 w 43"/>
                <a:gd name="T83" fmla="*/ 7 h 55"/>
                <a:gd name="T84" fmla="*/ 16 w 43"/>
                <a:gd name="T85" fmla="*/ 9 h 55"/>
                <a:gd name="T86" fmla="*/ 16 w 43"/>
                <a:gd name="T87" fmla="*/ 14 h 55"/>
                <a:gd name="T88" fmla="*/ 15 w 43"/>
                <a:gd name="T89" fmla="*/ 20 h 55"/>
                <a:gd name="T90" fmla="*/ 16 w 43"/>
                <a:gd name="T91" fmla="*/ 27 h 55"/>
                <a:gd name="T92" fmla="*/ 17 w 43"/>
                <a:gd name="T93" fmla="*/ 33 h 55"/>
                <a:gd name="T94" fmla="*/ 19 w 43"/>
                <a:gd name="T95" fmla="*/ 38 h 55"/>
                <a:gd name="T96" fmla="*/ 22 w 43"/>
                <a:gd name="T97" fmla="*/ 42 h 55"/>
                <a:gd name="T98" fmla="*/ 24 w 43"/>
                <a:gd name="T99" fmla="*/ 44 h 55"/>
                <a:gd name="T100" fmla="*/ 27 w 43"/>
                <a:gd name="T101" fmla="*/ 45 h 55"/>
                <a:gd name="T102" fmla="*/ 31 w 43"/>
                <a:gd name="T103" fmla="*/ 47 h 55"/>
                <a:gd name="T104" fmla="*/ 34 w 43"/>
                <a:gd name="T105" fmla="*/ 45 h 55"/>
                <a:gd name="T106" fmla="*/ 36 w 43"/>
                <a:gd name="T107" fmla="*/ 45 h 55"/>
                <a:gd name="T108" fmla="*/ 39 w 43"/>
                <a:gd name="T109" fmla="*/ 43 h 55"/>
                <a:gd name="T110" fmla="*/ 42 w 43"/>
                <a:gd name="T111" fmla="*/ 41 h 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3"/>
                <a:gd name="T169" fmla="*/ 0 h 55"/>
                <a:gd name="T170" fmla="*/ 43 w 43"/>
                <a:gd name="T171" fmla="*/ 55 h 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3" h="55">
                  <a:moveTo>
                    <a:pt x="42" y="41"/>
                  </a:moveTo>
                  <a:lnTo>
                    <a:pt x="43" y="42"/>
                  </a:lnTo>
                  <a:lnTo>
                    <a:pt x="41" y="45"/>
                  </a:lnTo>
                  <a:lnTo>
                    <a:pt x="39" y="49"/>
                  </a:lnTo>
                  <a:lnTo>
                    <a:pt x="35" y="51"/>
                  </a:lnTo>
                  <a:lnTo>
                    <a:pt x="29" y="54"/>
                  </a:lnTo>
                  <a:lnTo>
                    <a:pt x="23" y="55"/>
                  </a:lnTo>
                  <a:lnTo>
                    <a:pt x="18" y="55"/>
                  </a:lnTo>
                  <a:lnTo>
                    <a:pt x="13" y="54"/>
                  </a:lnTo>
                  <a:lnTo>
                    <a:pt x="10" y="50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40" y="7"/>
                  </a:lnTo>
                  <a:lnTo>
                    <a:pt x="42" y="9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0" y="18"/>
                  </a:lnTo>
                  <a:lnTo>
                    <a:pt x="39" y="19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30" y="18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6" y="14"/>
                  </a:lnTo>
                  <a:lnTo>
                    <a:pt x="15" y="20"/>
                  </a:lnTo>
                  <a:lnTo>
                    <a:pt x="16" y="27"/>
                  </a:lnTo>
                  <a:lnTo>
                    <a:pt x="17" y="33"/>
                  </a:lnTo>
                  <a:lnTo>
                    <a:pt x="19" y="38"/>
                  </a:lnTo>
                  <a:lnTo>
                    <a:pt x="22" y="42"/>
                  </a:lnTo>
                  <a:lnTo>
                    <a:pt x="24" y="44"/>
                  </a:lnTo>
                  <a:lnTo>
                    <a:pt x="27" y="45"/>
                  </a:lnTo>
                  <a:lnTo>
                    <a:pt x="31" y="47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9" y="43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67" name="Freeform 1143"/>
            <p:cNvSpPr>
              <a:spLocks/>
            </p:cNvSpPr>
            <p:nvPr/>
          </p:nvSpPr>
          <p:spPr bwMode="auto">
            <a:xfrm>
              <a:off x="937" y="3675"/>
              <a:ext cx="57" cy="54"/>
            </a:xfrm>
            <a:custGeom>
              <a:avLst/>
              <a:gdLst>
                <a:gd name="T0" fmla="*/ 51 w 57"/>
                <a:gd name="T1" fmla="*/ 0 h 54"/>
                <a:gd name="T2" fmla="*/ 51 w 57"/>
                <a:gd name="T3" fmla="*/ 41 h 54"/>
                <a:gd name="T4" fmla="*/ 51 w 57"/>
                <a:gd name="T5" fmla="*/ 44 h 54"/>
                <a:gd name="T6" fmla="*/ 51 w 57"/>
                <a:gd name="T7" fmla="*/ 47 h 54"/>
                <a:gd name="T8" fmla="*/ 53 w 57"/>
                <a:gd name="T9" fmla="*/ 49 h 54"/>
                <a:gd name="T10" fmla="*/ 54 w 57"/>
                <a:gd name="T11" fmla="*/ 50 h 54"/>
                <a:gd name="T12" fmla="*/ 57 w 57"/>
                <a:gd name="T13" fmla="*/ 50 h 54"/>
                <a:gd name="T14" fmla="*/ 57 w 57"/>
                <a:gd name="T15" fmla="*/ 53 h 54"/>
                <a:gd name="T16" fmla="*/ 36 w 57"/>
                <a:gd name="T17" fmla="*/ 53 h 54"/>
                <a:gd name="T18" fmla="*/ 36 w 57"/>
                <a:gd name="T19" fmla="*/ 46 h 54"/>
                <a:gd name="T20" fmla="*/ 32 w 57"/>
                <a:gd name="T21" fmla="*/ 49 h 54"/>
                <a:gd name="T22" fmla="*/ 28 w 57"/>
                <a:gd name="T23" fmla="*/ 52 h 54"/>
                <a:gd name="T24" fmla="*/ 24 w 57"/>
                <a:gd name="T25" fmla="*/ 54 h 54"/>
                <a:gd name="T26" fmla="*/ 20 w 57"/>
                <a:gd name="T27" fmla="*/ 54 h 54"/>
                <a:gd name="T28" fmla="*/ 15 w 57"/>
                <a:gd name="T29" fmla="*/ 54 h 54"/>
                <a:gd name="T30" fmla="*/ 12 w 57"/>
                <a:gd name="T31" fmla="*/ 52 h 54"/>
                <a:gd name="T32" fmla="*/ 9 w 57"/>
                <a:gd name="T33" fmla="*/ 48 h 54"/>
                <a:gd name="T34" fmla="*/ 7 w 57"/>
                <a:gd name="T35" fmla="*/ 46 h 54"/>
                <a:gd name="T36" fmla="*/ 7 w 57"/>
                <a:gd name="T37" fmla="*/ 42 h 54"/>
                <a:gd name="T38" fmla="*/ 6 w 57"/>
                <a:gd name="T39" fmla="*/ 38 h 54"/>
                <a:gd name="T40" fmla="*/ 6 w 57"/>
                <a:gd name="T41" fmla="*/ 32 h 54"/>
                <a:gd name="T42" fmla="*/ 6 w 57"/>
                <a:gd name="T43" fmla="*/ 12 h 54"/>
                <a:gd name="T44" fmla="*/ 6 w 57"/>
                <a:gd name="T45" fmla="*/ 8 h 54"/>
                <a:gd name="T46" fmla="*/ 6 w 57"/>
                <a:gd name="T47" fmla="*/ 6 h 54"/>
                <a:gd name="T48" fmla="*/ 4 w 57"/>
                <a:gd name="T49" fmla="*/ 5 h 54"/>
                <a:gd name="T50" fmla="*/ 3 w 57"/>
                <a:gd name="T51" fmla="*/ 3 h 54"/>
                <a:gd name="T52" fmla="*/ 0 w 57"/>
                <a:gd name="T53" fmla="*/ 2 h 54"/>
                <a:gd name="T54" fmla="*/ 0 w 57"/>
                <a:gd name="T55" fmla="*/ 0 h 54"/>
                <a:gd name="T56" fmla="*/ 21 w 57"/>
                <a:gd name="T57" fmla="*/ 0 h 54"/>
                <a:gd name="T58" fmla="*/ 21 w 57"/>
                <a:gd name="T59" fmla="*/ 36 h 54"/>
                <a:gd name="T60" fmla="*/ 21 w 57"/>
                <a:gd name="T61" fmla="*/ 41 h 54"/>
                <a:gd name="T62" fmla="*/ 22 w 57"/>
                <a:gd name="T63" fmla="*/ 43 h 54"/>
                <a:gd name="T64" fmla="*/ 22 w 57"/>
                <a:gd name="T65" fmla="*/ 44 h 54"/>
                <a:gd name="T66" fmla="*/ 24 w 57"/>
                <a:gd name="T67" fmla="*/ 46 h 54"/>
                <a:gd name="T68" fmla="*/ 25 w 57"/>
                <a:gd name="T69" fmla="*/ 47 h 54"/>
                <a:gd name="T70" fmla="*/ 26 w 57"/>
                <a:gd name="T71" fmla="*/ 47 h 54"/>
                <a:gd name="T72" fmla="*/ 28 w 57"/>
                <a:gd name="T73" fmla="*/ 47 h 54"/>
                <a:gd name="T74" fmla="*/ 30 w 57"/>
                <a:gd name="T75" fmla="*/ 46 h 54"/>
                <a:gd name="T76" fmla="*/ 32 w 57"/>
                <a:gd name="T77" fmla="*/ 43 h 54"/>
                <a:gd name="T78" fmla="*/ 36 w 57"/>
                <a:gd name="T79" fmla="*/ 40 h 54"/>
                <a:gd name="T80" fmla="*/ 36 w 57"/>
                <a:gd name="T81" fmla="*/ 12 h 54"/>
                <a:gd name="T82" fmla="*/ 36 w 57"/>
                <a:gd name="T83" fmla="*/ 8 h 54"/>
                <a:gd name="T84" fmla="*/ 35 w 57"/>
                <a:gd name="T85" fmla="*/ 6 h 54"/>
                <a:gd name="T86" fmla="*/ 35 w 57"/>
                <a:gd name="T87" fmla="*/ 5 h 54"/>
                <a:gd name="T88" fmla="*/ 33 w 57"/>
                <a:gd name="T89" fmla="*/ 3 h 54"/>
                <a:gd name="T90" fmla="*/ 30 w 57"/>
                <a:gd name="T91" fmla="*/ 2 h 54"/>
                <a:gd name="T92" fmla="*/ 30 w 57"/>
                <a:gd name="T93" fmla="*/ 0 h 54"/>
                <a:gd name="T94" fmla="*/ 51 w 57"/>
                <a:gd name="T95" fmla="*/ 0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54"/>
                <a:gd name="T146" fmla="*/ 57 w 57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54">
                  <a:moveTo>
                    <a:pt x="51" y="0"/>
                  </a:moveTo>
                  <a:lnTo>
                    <a:pt x="51" y="41"/>
                  </a:lnTo>
                  <a:lnTo>
                    <a:pt x="51" y="44"/>
                  </a:lnTo>
                  <a:lnTo>
                    <a:pt x="51" y="47"/>
                  </a:lnTo>
                  <a:lnTo>
                    <a:pt x="53" y="49"/>
                  </a:lnTo>
                  <a:lnTo>
                    <a:pt x="54" y="50"/>
                  </a:lnTo>
                  <a:lnTo>
                    <a:pt x="57" y="50"/>
                  </a:lnTo>
                  <a:lnTo>
                    <a:pt x="57" y="53"/>
                  </a:lnTo>
                  <a:lnTo>
                    <a:pt x="36" y="53"/>
                  </a:lnTo>
                  <a:lnTo>
                    <a:pt x="36" y="46"/>
                  </a:lnTo>
                  <a:lnTo>
                    <a:pt x="32" y="49"/>
                  </a:lnTo>
                  <a:lnTo>
                    <a:pt x="28" y="52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6" y="38"/>
                  </a:lnTo>
                  <a:lnTo>
                    <a:pt x="6" y="3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21" y="41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4" y="46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0" y="46"/>
                  </a:lnTo>
                  <a:lnTo>
                    <a:pt x="32" y="43"/>
                  </a:lnTo>
                  <a:lnTo>
                    <a:pt x="36" y="40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68" name="Freeform 1144"/>
            <p:cNvSpPr>
              <a:spLocks/>
            </p:cNvSpPr>
            <p:nvPr/>
          </p:nvSpPr>
          <p:spPr bwMode="auto">
            <a:xfrm>
              <a:off x="1002" y="3675"/>
              <a:ext cx="56" cy="54"/>
            </a:xfrm>
            <a:custGeom>
              <a:avLst/>
              <a:gdLst>
                <a:gd name="T0" fmla="*/ 50 w 56"/>
                <a:gd name="T1" fmla="*/ 0 h 54"/>
                <a:gd name="T2" fmla="*/ 50 w 56"/>
                <a:gd name="T3" fmla="*/ 41 h 54"/>
                <a:gd name="T4" fmla="*/ 50 w 56"/>
                <a:gd name="T5" fmla="*/ 44 h 54"/>
                <a:gd name="T6" fmla="*/ 52 w 56"/>
                <a:gd name="T7" fmla="*/ 47 h 54"/>
                <a:gd name="T8" fmla="*/ 52 w 56"/>
                <a:gd name="T9" fmla="*/ 49 h 54"/>
                <a:gd name="T10" fmla="*/ 53 w 56"/>
                <a:gd name="T11" fmla="*/ 50 h 54"/>
                <a:gd name="T12" fmla="*/ 56 w 56"/>
                <a:gd name="T13" fmla="*/ 50 h 54"/>
                <a:gd name="T14" fmla="*/ 56 w 56"/>
                <a:gd name="T15" fmla="*/ 53 h 54"/>
                <a:gd name="T16" fmla="*/ 35 w 56"/>
                <a:gd name="T17" fmla="*/ 53 h 54"/>
                <a:gd name="T18" fmla="*/ 35 w 56"/>
                <a:gd name="T19" fmla="*/ 46 h 54"/>
                <a:gd name="T20" fmla="*/ 31 w 56"/>
                <a:gd name="T21" fmla="*/ 49 h 54"/>
                <a:gd name="T22" fmla="*/ 27 w 56"/>
                <a:gd name="T23" fmla="*/ 52 h 54"/>
                <a:gd name="T24" fmla="*/ 23 w 56"/>
                <a:gd name="T25" fmla="*/ 54 h 54"/>
                <a:gd name="T26" fmla="*/ 19 w 56"/>
                <a:gd name="T27" fmla="*/ 54 h 54"/>
                <a:gd name="T28" fmla="*/ 14 w 56"/>
                <a:gd name="T29" fmla="*/ 54 h 54"/>
                <a:gd name="T30" fmla="*/ 11 w 56"/>
                <a:gd name="T31" fmla="*/ 52 h 54"/>
                <a:gd name="T32" fmla="*/ 8 w 56"/>
                <a:gd name="T33" fmla="*/ 48 h 54"/>
                <a:gd name="T34" fmla="*/ 6 w 56"/>
                <a:gd name="T35" fmla="*/ 46 h 54"/>
                <a:gd name="T36" fmla="*/ 6 w 56"/>
                <a:gd name="T37" fmla="*/ 42 h 54"/>
                <a:gd name="T38" fmla="*/ 5 w 56"/>
                <a:gd name="T39" fmla="*/ 38 h 54"/>
                <a:gd name="T40" fmla="*/ 5 w 56"/>
                <a:gd name="T41" fmla="*/ 32 h 54"/>
                <a:gd name="T42" fmla="*/ 5 w 56"/>
                <a:gd name="T43" fmla="*/ 12 h 54"/>
                <a:gd name="T44" fmla="*/ 5 w 56"/>
                <a:gd name="T45" fmla="*/ 8 h 54"/>
                <a:gd name="T46" fmla="*/ 5 w 56"/>
                <a:gd name="T47" fmla="*/ 6 h 54"/>
                <a:gd name="T48" fmla="*/ 3 w 56"/>
                <a:gd name="T49" fmla="*/ 5 h 54"/>
                <a:gd name="T50" fmla="*/ 2 w 56"/>
                <a:gd name="T51" fmla="*/ 3 h 54"/>
                <a:gd name="T52" fmla="*/ 0 w 56"/>
                <a:gd name="T53" fmla="*/ 2 h 54"/>
                <a:gd name="T54" fmla="*/ 0 w 56"/>
                <a:gd name="T55" fmla="*/ 0 h 54"/>
                <a:gd name="T56" fmla="*/ 20 w 56"/>
                <a:gd name="T57" fmla="*/ 0 h 54"/>
                <a:gd name="T58" fmla="*/ 20 w 56"/>
                <a:gd name="T59" fmla="*/ 36 h 54"/>
                <a:gd name="T60" fmla="*/ 21 w 56"/>
                <a:gd name="T61" fmla="*/ 41 h 54"/>
                <a:gd name="T62" fmla="*/ 21 w 56"/>
                <a:gd name="T63" fmla="*/ 43 h 54"/>
                <a:gd name="T64" fmla="*/ 21 w 56"/>
                <a:gd name="T65" fmla="*/ 44 h 54"/>
                <a:gd name="T66" fmla="*/ 23 w 56"/>
                <a:gd name="T67" fmla="*/ 46 h 54"/>
                <a:gd name="T68" fmla="*/ 24 w 56"/>
                <a:gd name="T69" fmla="*/ 47 h 54"/>
                <a:gd name="T70" fmla="*/ 26 w 56"/>
                <a:gd name="T71" fmla="*/ 47 h 54"/>
                <a:gd name="T72" fmla="*/ 27 w 56"/>
                <a:gd name="T73" fmla="*/ 47 h 54"/>
                <a:gd name="T74" fmla="*/ 30 w 56"/>
                <a:gd name="T75" fmla="*/ 46 h 54"/>
                <a:gd name="T76" fmla="*/ 32 w 56"/>
                <a:gd name="T77" fmla="*/ 43 h 54"/>
                <a:gd name="T78" fmla="*/ 35 w 56"/>
                <a:gd name="T79" fmla="*/ 40 h 54"/>
                <a:gd name="T80" fmla="*/ 35 w 56"/>
                <a:gd name="T81" fmla="*/ 12 h 54"/>
                <a:gd name="T82" fmla="*/ 35 w 56"/>
                <a:gd name="T83" fmla="*/ 8 h 54"/>
                <a:gd name="T84" fmla="*/ 35 w 56"/>
                <a:gd name="T85" fmla="*/ 6 h 54"/>
                <a:gd name="T86" fmla="*/ 33 w 56"/>
                <a:gd name="T87" fmla="*/ 5 h 54"/>
                <a:gd name="T88" fmla="*/ 32 w 56"/>
                <a:gd name="T89" fmla="*/ 3 h 54"/>
                <a:gd name="T90" fmla="*/ 29 w 56"/>
                <a:gd name="T91" fmla="*/ 2 h 54"/>
                <a:gd name="T92" fmla="*/ 29 w 56"/>
                <a:gd name="T93" fmla="*/ 0 h 54"/>
                <a:gd name="T94" fmla="*/ 50 w 56"/>
                <a:gd name="T95" fmla="*/ 0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"/>
                <a:gd name="T145" fmla="*/ 0 h 54"/>
                <a:gd name="T146" fmla="*/ 56 w 56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" h="54">
                  <a:moveTo>
                    <a:pt x="50" y="0"/>
                  </a:moveTo>
                  <a:lnTo>
                    <a:pt x="50" y="41"/>
                  </a:lnTo>
                  <a:lnTo>
                    <a:pt x="50" y="44"/>
                  </a:lnTo>
                  <a:lnTo>
                    <a:pt x="52" y="47"/>
                  </a:lnTo>
                  <a:lnTo>
                    <a:pt x="52" y="49"/>
                  </a:lnTo>
                  <a:lnTo>
                    <a:pt x="53" y="50"/>
                  </a:lnTo>
                  <a:lnTo>
                    <a:pt x="56" y="50"/>
                  </a:lnTo>
                  <a:lnTo>
                    <a:pt x="56" y="53"/>
                  </a:lnTo>
                  <a:lnTo>
                    <a:pt x="35" y="53"/>
                  </a:lnTo>
                  <a:lnTo>
                    <a:pt x="35" y="46"/>
                  </a:lnTo>
                  <a:lnTo>
                    <a:pt x="31" y="49"/>
                  </a:lnTo>
                  <a:lnTo>
                    <a:pt x="27" y="52"/>
                  </a:lnTo>
                  <a:lnTo>
                    <a:pt x="23" y="54"/>
                  </a:lnTo>
                  <a:lnTo>
                    <a:pt x="19" y="54"/>
                  </a:lnTo>
                  <a:lnTo>
                    <a:pt x="14" y="54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5" y="38"/>
                  </a:lnTo>
                  <a:lnTo>
                    <a:pt x="5" y="32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6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3" y="46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30" y="46"/>
                  </a:lnTo>
                  <a:lnTo>
                    <a:pt x="32" y="43"/>
                  </a:lnTo>
                  <a:lnTo>
                    <a:pt x="35" y="40"/>
                  </a:lnTo>
                  <a:lnTo>
                    <a:pt x="35" y="12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69" name="Freeform 1145"/>
            <p:cNvSpPr>
              <a:spLocks/>
            </p:cNvSpPr>
            <p:nvPr/>
          </p:nvSpPr>
          <p:spPr bwMode="auto">
            <a:xfrm>
              <a:off x="1066" y="3674"/>
              <a:ext cx="89" cy="54"/>
            </a:xfrm>
            <a:custGeom>
              <a:avLst/>
              <a:gdLst>
                <a:gd name="T0" fmla="*/ 21 w 89"/>
                <a:gd name="T1" fmla="*/ 8 h 54"/>
                <a:gd name="T2" fmla="*/ 30 w 89"/>
                <a:gd name="T3" fmla="*/ 1 h 54"/>
                <a:gd name="T4" fmla="*/ 38 w 89"/>
                <a:gd name="T5" fmla="*/ 0 h 54"/>
                <a:gd name="T6" fmla="*/ 47 w 89"/>
                <a:gd name="T7" fmla="*/ 2 h 54"/>
                <a:gd name="T8" fmla="*/ 52 w 89"/>
                <a:gd name="T9" fmla="*/ 9 h 54"/>
                <a:gd name="T10" fmla="*/ 60 w 89"/>
                <a:gd name="T11" fmla="*/ 2 h 54"/>
                <a:gd name="T12" fmla="*/ 68 w 89"/>
                <a:gd name="T13" fmla="*/ 0 h 54"/>
                <a:gd name="T14" fmla="*/ 78 w 89"/>
                <a:gd name="T15" fmla="*/ 2 h 54"/>
                <a:gd name="T16" fmla="*/ 82 w 89"/>
                <a:gd name="T17" fmla="*/ 8 h 54"/>
                <a:gd name="T18" fmla="*/ 83 w 89"/>
                <a:gd name="T19" fmla="*/ 15 h 54"/>
                <a:gd name="T20" fmla="*/ 83 w 89"/>
                <a:gd name="T21" fmla="*/ 42 h 54"/>
                <a:gd name="T22" fmla="*/ 84 w 89"/>
                <a:gd name="T23" fmla="*/ 48 h 54"/>
                <a:gd name="T24" fmla="*/ 87 w 89"/>
                <a:gd name="T25" fmla="*/ 51 h 54"/>
                <a:gd name="T26" fmla="*/ 89 w 89"/>
                <a:gd name="T27" fmla="*/ 54 h 54"/>
                <a:gd name="T28" fmla="*/ 62 w 89"/>
                <a:gd name="T29" fmla="*/ 51 h 54"/>
                <a:gd name="T30" fmla="*/ 67 w 89"/>
                <a:gd name="T31" fmla="*/ 49 h 54"/>
                <a:gd name="T32" fmla="*/ 67 w 89"/>
                <a:gd name="T33" fmla="*/ 45 h 54"/>
                <a:gd name="T34" fmla="*/ 67 w 89"/>
                <a:gd name="T35" fmla="*/ 20 h 54"/>
                <a:gd name="T36" fmla="*/ 67 w 89"/>
                <a:gd name="T37" fmla="*/ 13 h 54"/>
                <a:gd name="T38" fmla="*/ 66 w 89"/>
                <a:gd name="T39" fmla="*/ 9 h 54"/>
                <a:gd name="T40" fmla="*/ 64 w 89"/>
                <a:gd name="T41" fmla="*/ 7 h 54"/>
                <a:gd name="T42" fmla="*/ 60 w 89"/>
                <a:gd name="T43" fmla="*/ 7 h 54"/>
                <a:gd name="T44" fmla="*/ 55 w 89"/>
                <a:gd name="T45" fmla="*/ 10 h 54"/>
                <a:gd name="T46" fmla="*/ 53 w 89"/>
                <a:gd name="T47" fmla="*/ 42 h 54"/>
                <a:gd name="T48" fmla="*/ 53 w 89"/>
                <a:gd name="T49" fmla="*/ 48 h 54"/>
                <a:gd name="T50" fmla="*/ 55 w 89"/>
                <a:gd name="T51" fmla="*/ 51 h 54"/>
                <a:gd name="T52" fmla="*/ 59 w 89"/>
                <a:gd name="T53" fmla="*/ 54 h 54"/>
                <a:gd name="T54" fmla="*/ 31 w 89"/>
                <a:gd name="T55" fmla="*/ 51 h 54"/>
                <a:gd name="T56" fmla="*/ 35 w 89"/>
                <a:gd name="T57" fmla="*/ 50 h 54"/>
                <a:gd name="T58" fmla="*/ 36 w 89"/>
                <a:gd name="T59" fmla="*/ 48 h 54"/>
                <a:gd name="T60" fmla="*/ 37 w 89"/>
                <a:gd name="T61" fmla="*/ 42 h 54"/>
                <a:gd name="T62" fmla="*/ 37 w 89"/>
                <a:gd name="T63" fmla="*/ 15 h 54"/>
                <a:gd name="T64" fmla="*/ 36 w 89"/>
                <a:gd name="T65" fmla="*/ 10 h 54"/>
                <a:gd name="T66" fmla="*/ 35 w 89"/>
                <a:gd name="T67" fmla="*/ 8 h 54"/>
                <a:gd name="T68" fmla="*/ 31 w 89"/>
                <a:gd name="T69" fmla="*/ 7 h 54"/>
                <a:gd name="T70" fmla="*/ 27 w 89"/>
                <a:gd name="T71" fmla="*/ 8 h 54"/>
                <a:gd name="T72" fmla="*/ 21 w 89"/>
                <a:gd name="T73" fmla="*/ 14 h 54"/>
                <a:gd name="T74" fmla="*/ 21 w 89"/>
                <a:gd name="T75" fmla="*/ 45 h 54"/>
                <a:gd name="T76" fmla="*/ 23 w 89"/>
                <a:gd name="T77" fmla="*/ 49 h 54"/>
                <a:gd name="T78" fmla="*/ 27 w 89"/>
                <a:gd name="T79" fmla="*/ 51 h 54"/>
                <a:gd name="T80" fmla="*/ 0 w 89"/>
                <a:gd name="T81" fmla="*/ 54 h 54"/>
                <a:gd name="T82" fmla="*/ 3 w 89"/>
                <a:gd name="T83" fmla="*/ 51 h 54"/>
                <a:gd name="T84" fmla="*/ 6 w 89"/>
                <a:gd name="T85" fmla="*/ 48 h 54"/>
                <a:gd name="T86" fmla="*/ 6 w 89"/>
                <a:gd name="T87" fmla="*/ 42 h 54"/>
                <a:gd name="T88" fmla="*/ 6 w 89"/>
                <a:gd name="T89" fmla="*/ 9 h 54"/>
                <a:gd name="T90" fmla="*/ 4 w 89"/>
                <a:gd name="T91" fmla="*/ 6 h 54"/>
                <a:gd name="T92" fmla="*/ 0 w 89"/>
                <a:gd name="T93" fmla="*/ 3 h 54"/>
                <a:gd name="T94" fmla="*/ 21 w 89"/>
                <a:gd name="T95" fmla="*/ 1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9"/>
                <a:gd name="T145" fmla="*/ 0 h 54"/>
                <a:gd name="T146" fmla="*/ 89 w 89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9" h="54">
                  <a:moveTo>
                    <a:pt x="21" y="1"/>
                  </a:moveTo>
                  <a:lnTo>
                    <a:pt x="21" y="8"/>
                  </a:lnTo>
                  <a:lnTo>
                    <a:pt x="26" y="4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49" y="4"/>
                  </a:lnTo>
                  <a:lnTo>
                    <a:pt x="52" y="9"/>
                  </a:lnTo>
                  <a:lnTo>
                    <a:pt x="56" y="4"/>
                  </a:lnTo>
                  <a:lnTo>
                    <a:pt x="60" y="2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2" y="8"/>
                  </a:lnTo>
                  <a:lnTo>
                    <a:pt x="83" y="12"/>
                  </a:lnTo>
                  <a:lnTo>
                    <a:pt x="83" y="15"/>
                  </a:lnTo>
                  <a:lnTo>
                    <a:pt x="83" y="20"/>
                  </a:lnTo>
                  <a:lnTo>
                    <a:pt x="83" y="42"/>
                  </a:lnTo>
                  <a:lnTo>
                    <a:pt x="84" y="45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7" y="51"/>
                  </a:lnTo>
                  <a:lnTo>
                    <a:pt x="89" y="51"/>
                  </a:lnTo>
                  <a:lnTo>
                    <a:pt x="89" y="54"/>
                  </a:lnTo>
                  <a:lnTo>
                    <a:pt x="62" y="54"/>
                  </a:lnTo>
                  <a:lnTo>
                    <a:pt x="62" y="51"/>
                  </a:lnTo>
                  <a:lnTo>
                    <a:pt x="65" y="51"/>
                  </a:lnTo>
                  <a:lnTo>
                    <a:pt x="67" y="49"/>
                  </a:lnTo>
                  <a:lnTo>
                    <a:pt x="67" y="48"/>
                  </a:lnTo>
                  <a:lnTo>
                    <a:pt x="67" y="45"/>
                  </a:lnTo>
                  <a:lnTo>
                    <a:pt x="67" y="42"/>
                  </a:lnTo>
                  <a:lnTo>
                    <a:pt x="67" y="20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7" y="10"/>
                  </a:lnTo>
                  <a:lnTo>
                    <a:pt x="66" y="9"/>
                  </a:lnTo>
                  <a:lnTo>
                    <a:pt x="65" y="8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60" y="7"/>
                  </a:lnTo>
                  <a:lnTo>
                    <a:pt x="58" y="8"/>
                  </a:lnTo>
                  <a:lnTo>
                    <a:pt x="55" y="10"/>
                  </a:lnTo>
                  <a:lnTo>
                    <a:pt x="53" y="14"/>
                  </a:lnTo>
                  <a:lnTo>
                    <a:pt x="53" y="42"/>
                  </a:lnTo>
                  <a:lnTo>
                    <a:pt x="53" y="45"/>
                  </a:lnTo>
                  <a:lnTo>
                    <a:pt x="53" y="48"/>
                  </a:lnTo>
                  <a:lnTo>
                    <a:pt x="54" y="49"/>
                  </a:lnTo>
                  <a:lnTo>
                    <a:pt x="55" y="51"/>
                  </a:lnTo>
                  <a:lnTo>
                    <a:pt x="59" y="51"/>
                  </a:lnTo>
                  <a:lnTo>
                    <a:pt x="59" y="54"/>
                  </a:lnTo>
                  <a:lnTo>
                    <a:pt x="31" y="54"/>
                  </a:lnTo>
                  <a:lnTo>
                    <a:pt x="31" y="51"/>
                  </a:lnTo>
                  <a:lnTo>
                    <a:pt x="33" y="51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6" y="48"/>
                  </a:lnTo>
                  <a:lnTo>
                    <a:pt x="37" y="47"/>
                  </a:lnTo>
                  <a:lnTo>
                    <a:pt x="37" y="42"/>
                  </a:lnTo>
                  <a:lnTo>
                    <a:pt x="37" y="20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5" y="10"/>
                  </a:lnTo>
                  <a:lnTo>
                    <a:pt x="21" y="14"/>
                  </a:lnTo>
                  <a:lnTo>
                    <a:pt x="21" y="42"/>
                  </a:lnTo>
                  <a:lnTo>
                    <a:pt x="21" y="45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7" y="54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3" y="51"/>
                  </a:lnTo>
                  <a:lnTo>
                    <a:pt x="4" y="49"/>
                  </a:lnTo>
                  <a:lnTo>
                    <a:pt x="6" y="48"/>
                  </a:lnTo>
                  <a:lnTo>
                    <a:pt x="6" y="45"/>
                  </a:lnTo>
                  <a:lnTo>
                    <a:pt x="6" y="42"/>
                  </a:lnTo>
                  <a:lnTo>
                    <a:pt x="6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70" name="Freeform 1146"/>
            <p:cNvSpPr>
              <a:spLocks noEditPoints="1"/>
            </p:cNvSpPr>
            <p:nvPr/>
          </p:nvSpPr>
          <p:spPr bwMode="auto">
            <a:xfrm>
              <a:off x="482" y="3824"/>
              <a:ext cx="82" cy="78"/>
            </a:xfrm>
            <a:custGeom>
              <a:avLst/>
              <a:gdLst>
                <a:gd name="T0" fmla="*/ 47 w 82"/>
                <a:gd name="T1" fmla="*/ 56 h 78"/>
                <a:gd name="T2" fmla="*/ 20 w 82"/>
                <a:gd name="T3" fmla="*/ 56 h 78"/>
                <a:gd name="T4" fmla="*/ 16 w 82"/>
                <a:gd name="T5" fmla="*/ 63 h 78"/>
                <a:gd name="T6" fmla="*/ 15 w 82"/>
                <a:gd name="T7" fmla="*/ 67 h 78"/>
                <a:gd name="T8" fmla="*/ 15 w 82"/>
                <a:gd name="T9" fmla="*/ 69 h 78"/>
                <a:gd name="T10" fmla="*/ 16 w 82"/>
                <a:gd name="T11" fmla="*/ 73 h 78"/>
                <a:gd name="T12" fmla="*/ 18 w 82"/>
                <a:gd name="T13" fmla="*/ 74 h 78"/>
                <a:gd name="T14" fmla="*/ 20 w 82"/>
                <a:gd name="T15" fmla="*/ 75 h 78"/>
                <a:gd name="T16" fmla="*/ 22 w 82"/>
                <a:gd name="T17" fmla="*/ 75 h 78"/>
                <a:gd name="T18" fmla="*/ 25 w 82"/>
                <a:gd name="T19" fmla="*/ 75 h 78"/>
                <a:gd name="T20" fmla="*/ 25 w 82"/>
                <a:gd name="T21" fmla="*/ 78 h 78"/>
                <a:gd name="T22" fmla="*/ 0 w 82"/>
                <a:gd name="T23" fmla="*/ 78 h 78"/>
                <a:gd name="T24" fmla="*/ 0 w 82"/>
                <a:gd name="T25" fmla="*/ 75 h 78"/>
                <a:gd name="T26" fmla="*/ 4 w 82"/>
                <a:gd name="T27" fmla="*/ 74 h 78"/>
                <a:gd name="T28" fmla="*/ 7 w 82"/>
                <a:gd name="T29" fmla="*/ 73 h 78"/>
                <a:gd name="T30" fmla="*/ 9 w 82"/>
                <a:gd name="T31" fmla="*/ 70 h 78"/>
                <a:gd name="T32" fmla="*/ 10 w 82"/>
                <a:gd name="T33" fmla="*/ 66 h 78"/>
                <a:gd name="T34" fmla="*/ 13 w 82"/>
                <a:gd name="T35" fmla="*/ 61 h 78"/>
                <a:gd name="T36" fmla="*/ 41 w 82"/>
                <a:gd name="T37" fmla="*/ 0 h 78"/>
                <a:gd name="T38" fmla="*/ 42 w 82"/>
                <a:gd name="T39" fmla="*/ 0 h 78"/>
                <a:gd name="T40" fmla="*/ 70 w 82"/>
                <a:gd name="T41" fmla="*/ 62 h 78"/>
                <a:gd name="T42" fmla="*/ 72 w 82"/>
                <a:gd name="T43" fmla="*/ 68 h 78"/>
                <a:gd name="T44" fmla="*/ 74 w 82"/>
                <a:gd name="T45" fmla="*/ 72 h 78"/>
                <a:gd name="T46" fmla="*/ 76 w 82"/>
                <a:gd name="T47" fmla="*/ 74 h 78"/>
                <a:gd name="T48" fmla="*/ 78 w 82"/>
                <a:gd name="T49" fmla="*/ 75 h 78"/>
                <a:gd name="T50" fmla="*/ 82 w 82"/>
                <a:gd name="T51" fmla="*/ 75 h 78"/>
                <a:gd name="T52" fmla="*/ 82 w 82"/>
                <a:gd name="T53" fmla="*/ 78 h 78"/>
                <a:gd name="T54" fmla="*/ 44 w 82"/>
                <a:gd name="T55" fmla="*/ 78 h 78"/>
                <a:gd name="T56" fmla="*/ 44 w 82"/>
                <a:gd name="T57" fmla="*/ 75 h 78"/>
                <a:gd name="T58" fmla="*/ 45 w 82"/>
                <a:gd name="T59" fmla="*/ 75 h 78"/>
                <a:gd name="T60" fmla="*/ 49 w 82"/>
                <a:gd name="T61" fmla="*/ 75 h 78"/>
                <a:gd name="T62" fmla="*/ 51 w 82"/>
                <a:gd name="T63" fmla="*/ 74 h 78"/>
                <a:gd name="T64" fmla="*/ 53 w 82"/>
                <a:gd name="T65" fmla="*/ 73 h 78"/>
                <a:gd name="T66" fmla="*/ 54 w 82"/>
                <a:gd name="T67" fmla="*/ 72 h 78"/>
                <a:gd name="T68" fmla="*/ 53 w 82"/>
                <a:gd name="T69" fmla="*/ 70 h 78"/>
                <a:gd name="T70" fmla="*/ 53 w 82"/>
                <a:gd name="T71" fmla="*/ 70 h 78"/>
                <a:gd name="T72" fmla="*/ 53 w 82"/>
                <a:gd name="T73" fmla="*/ 68 h 78"/>
                <a:gd name="T74" fmla="*/ 51 w 82"/>
                <a:gd name="T75" fmla="*/ 66 h 78"/>
                <a:gd name="T76" fmla="*/ 47 w 82"/>
                <a:gd name="T77" fmla="*/ 56 h 78"/>
                <a:gd name="T78" fmla="*/ 45 w 82"/>
                <a:gd name="T79" fmla="*/ 52 h 78"/>
                <a:gd name="T80" fmla="*/ 33 w 82"/>
                <a:gd name="T81" fmla="*/ 26 h 78"/>
                <a:gd name="T82" fmla="*/ 22 w 82"/>
                <a:gd name="T83" fmla="*/ 52 h 78"/>
                <a:gd name="T84" fmla="*/ 45 w 82"/>
                <a:gd name="T85" fmla="*/ 52 h 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78"/>
                <a:gd name="T131" fmla="*/ 82 w 82"/>
                <a:gd name="T132" fmla="*/ 78 h 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78">
                  <a:moveTo>
                    <a:pt x="47" y="56"/>
                  </a:moveTo>
                  <a:lnTo>
                    <a:pt x="20" y="56"/>
                  </a:lnTo>
                  <a:lnTo>
                    <a:pt x="16" y="63"/>
                  </a:lnTo>
                  <a:lnTo>
                    <a:pt x="15" y="67"/>
                  </a:lnTo>
                  <a:lnTo>
                    <a:pt x="15" y="69"/>
                  </a:lnTo>
                  <a:lnTo>
                    <a:pt x="16" y="73"/>
                  </a:lnTo>
                  <a:lnTo>
                    <a:pt x="18" y="74"/>
                  </a:lnTo>
                  <a:lnTo>
                    <a:pt x="20" y="75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5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4" y="74"/>
                  </a:lnTo>
                  <a:lnTo>
                    <a:pt x="7" y="73"/>
                  </a:lnTo>
                  <a:lnTo>
                    <a:pt x="9" y="70"/>
                  </a:lnTo>
                  <a:lnTo>
                    <a:pt x="10" y="66"/>
                  </a:lnTo>
                  <a:lnTo>
                    <a:pt x="13" y="6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70" y="62"/>
                  </a:lnTo>
                  <a:lnTo>
                    <a:pt x="72" y="68"/>
                  </a:lnTo>
                  <a:lnTo>
                    <a:pt x="74" y="72"/>
                  </a:lnTo>
                  <a:lnTo>
                    <a:pt x="76" y="74"/>
                  </a:lnTo>
                  <a:lnTo>
                    <a:pt x="78" y="75"/>
                  </a:lnTo>
                  <a:lnTo>
                    <a:pt x="82" y="75"/>
                  </a:lnTo>
                  <a:lnTo>
                    <a:pt x="82" y="78"/>
                  </a:lnTo>
                  <a:lnTo>
                    <a:pt x="44" y="78"/>
                  </a:lnTo>
                  <a:lnTo>
                    <a:pt x="44" y="75"/>
                  </a:lnTo>
                  <a:lnTo>
                    <a:pt x="45" y="75"/>
                  </a:lnTo>
                  <a:lnTo>
                    <a:pt x="49" y="75"/>
                  </a:lnTo>
                  <a:lnTo>
                    <a:pt x="51" y="74"/>
                  </a:lnTo>
                  <a:lnTo>
                    <a:pt x="53" y="73"/>
                  </a:lnTo>
                  <a:lnTo>
                    <a:pt x="54" y="72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51" y="66"/>
                  </a:lnTo>
                  <a:lnTo>
                    <a:pt x="47" y="56"/>
                  </a:lnTo>
                  <a:close/>
                  <a:moveTo>
                    <a:pt x="45" y="52"/>
                  </a:moveTo>
                  <a:lnTo>
                    <a:pt x="33" y="26"/>
                  </a:lnTo>
                  <a:lnTo>
                    <a:pt x="22" y="52"/>
                  </a:lnTo>
                  <a:lnTo>
                    <a:pt x="45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71" name="Freeform 1147"/>
            <p:cNvSpPr>
              <a:spLocks/>
            </p:cNvSpPr>
            <p:nvPr/>
          </p:nvSpPr>
          <p:spPr bwMode="auto">
            <a:xfrm>
              <a:off x="567" y="3830"/>
              <a:ext cx="35" cy="73"/>
            </a:xfrm>
            <a:custGeom>
              <a:avLst/>
              <a:gdLst>
                <a:gd name="T0" fmla="*/ 22 w 35"/>
                <a:gd name="T1" fmla="*/ 0 h 73"/>
                <a:gd name="T2" fmla="*/ 22 w 35"/>
                <a:gd name="T3" fmla="*/ 19 h 73"/>
                <a:gd name="T4" fmla="*/ 35 w 35"/>
                <a:gd name="T5" fmla="*/ 19 h 73"/>
                <a:gd name="T6" fmla="*/ 35 w 35"/>
                <a:gd name="T7" fmla="*/ 25 h 73"/>
                <a:gd name="T8" fmla="*/ 22 w 35"/>
                <a:gd name="T9" fmla="*/ 25 h 73"/>
                <a:gd name="T10" fmla="*/ 22 w 35"/>
                <a:gd name="T11" fmla="*/ 57 h 73"/>
                <a:gd name="T12" fmla="*/ 22 w 35"/>
                <a:gd name="T13" fmla="*/ 61 h 73"/>
                <a:gd name="T14" fmla="*/ 23 w 35"/>
                <a:gd name="T15" fmla="*/ 63 h 73"/>
                <a:gd name="T16" fmla="*/ 23 w 35"/>
                <a:gd name="T17" fmla="*/ 64 h 73"/>
                <a:gd name="T18" fmla="*/ 24 w 35"/>
                <a:gd name="T19" fmla="*/ 66 h 73"/>
                <a:gd name="T20" fmla="*/ 26 w 35"/>
                <a:gd name="T21" fmla="*/ 66 h 73"/>
                <a:gd name="T22" fmla="*/ 27 w 35"/>
                <a:gd name="T23" fmla="*/ 66 h 73"/>
                <a:gd name="T24" fmla="*/ 29 w 35"/>
                <a:gd name="T25" fmla="*/ 66 h 73"/>
                <a:gd name="T26" fmla="*/ 30 w 35"/>
                <a:gd name="T27" fmla="*/ 63 h 73"/>
                <a:gd name="T28" fmla="*/ 33 w 35"/>
                <a:gd name="T29" fmla="*/ 61 h 73"/>
                <a:gd name="T30" fmla="*/ 35 w 35"/>
                <a:gd name="T31" fmla="*/ 62 h 73"/>
                <a:gd name="T32" fmla="*/ 32 w 35"/>
                <a:gd name="T33" fmla="*/ 67 h 73"/>
                <a:gd name="T34" fmla="*/ 29 w 35"/>
                <a:gd name="T35" fmla="*/ 70 h 73"/>
                <a:gd name="T36" fmla="*/ 24 w 35"/>
                <a:gd name="T37" fmla="*/ 72 h 73"/>
                <a:gd name="T38" fmla="*/ 20 w 35"/>
                <a:gd name="T39" fmla="*/ 73 h 73"/>
                <a:gd name="T40" fmla="*/ 16 w 35"/>
                <a:gd name="T41" fmla="*/ 72 h 73"/>
                <a:gd name="T42" fmla="*/ 11 w 35"/>
                <a:gd name="T43" fmla="*/ 69 h 73"/>
                <a:gd name="T44" fmla="*/ 9 w 35"/>
                <a:gd name="T45" fmla="*/ 67 h 73"/>
                <a:gd name="T46" fmla="*/ 7 w 35"/>
                <a:gd name="T47" fmla="*/ 63 h 73"/>
                <a:gd name="T48" fmla="*/ 6 w 35"/>
                <a:gd name="T49" fmla="*/ 62 h 73"/>
                <a:gd name="T50" fmla="*/ 6 w 35"/>
                <a:gd name="T51" fmla="*/ 58 h 73"/>
                <a:gd name="T52" fmla="*/ 6 w 35"/>
                <a:gd name="T53" fmla="*/ 54 h 73"/>
                <a:gd name="T54" fmla="*/ 6 w 35"/>
                <a:gd name="T55" fmla="*/ 25 h 73"/>
                <a:gd name="T56" fmla="*/ 0 w 35"/>
                <a:gd name="T57" fmla="*/ 25 h 73"/>
                <a:gd name="T58" fmla="*/ 0 w 35"/>
                <a:gd name="T59" fmla="*/ 22 h 73"/>
                <a:gd name="T60" fmla="*/ 6 w 35"/>
                <a:gd name="T61" fmla="*/ 17 h 73"/>
                <a:gd name="T62" fmla="*/ 12 w 35"/>
                <a:gd name="T63" fmla="*/ 13 h 73"/>
                <a:gd name="T64" fmla="*/ 16 w 35"/>
                <a:gd name="T65" fmla="*/ 6 h 73"/>
                <a:gd name="T66" fmla="*/ 21 w 35"/>
                <a:gd name="T67" fmla="*/ 0 h 73"/>
                <a:gd name="T68" fmla="*/ 22 w 35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73"/>
                <a:gd name="T107" fmla="*/ 35 w 35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73">
                  <a:moveTo>
                    <a:pt x="22" y="0"/>
                  </a:moveTo>
                  <a:lnTo>
                    <a:pt x="22" y="19"/>
                  </a:lnTo>
                  <a:lnTo>
                    <a:pt x="35" y="19"/>
                  </a:lnTo>
                  <a:lnTo>
                    <a:pt x="35" y="25"/>
                  </a:lnTo>
                  <a:lnTo>
                    <a:pt x="22" y="25"/>
                  </a:lnTo>
                  <a:lnTo>
                    <a:pt x="22" y="57"/>
                  </a:lnTo>
                  <a:lnTo>
                    <a:pt x="22" y="61"/>
                  </a:lnTo>
                  <a:lnTo>
                    <a:pt x="23" y="63"/>
                  </a:lnTo>
                  <a:lnTo>
                    <a:pt x="23" y="64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0" y="63"/>
                  </a:lnTo>
                  <a:lnTo>
                    <a:pt x="33" y="61"/>
                  </a:lnTo>
                  <a:lnTo>
                    <a:pt x="35" y="62"/>
                  </a:lnTo>
                  <a:lnTo>
                    <a:pt x="32" y="67"/>
                  </a:lnTo>
                  <a:lnTo>
                    <a:pt x="29" y="70"/>
                  </a:lnTo>
                  <a:lnTo>
                    <a:pt x="24" y="72"/>
                  </a:lnTo>
                  <a:lnTo>
                    <a:pt x="20" y="73"/>
                  </a:lnTo>
                  <a:lnTo>
                    <a:pt x="16" y="72"/>
                  </a:lnTo>
                  <a:lnTo>
                    <a:pt x="11" y="69"/>
                  </a:lnTo>
                  <a:lnTo>
                    <a:pt x="9" y="67"/>
                  </a:lnTo>
                  <a:lnTo>
                    <a:pt x="7" y="63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4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12" y="13"/>
                  </a:lnTo>
                  <a:lnTo>
                    <a:pt x="16" y="6"/>
                  </a:lnTo>
                  <a:lnTo>
                    <a:pt x="21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72" name="Freeform 1148"/>
            <p:cNvSpPr>
              <a:spLocks/>
            </p:cNvSpPr>
            <p:nvPr/>
          </p:nvSpPr>
          <p:spPr bwMode="auto">
            <a:xfrm>
              <a:off x="607" y="3847"/>
              <a:ext cx="89" cy="55"/>
            </a:xfrm>
            <a:custGeom>
              <a:avLst/>
              <a:gdLst>
                <a:gd name="T0" fmla="*/ 22 w 89"/>
                <a:gd name="T1" fmla="*/ 9 h 55"/>
                <a:gd name="T2" fmla="*/ 30 w 89"/>
                <a:gd name="T3" fmla="*/ 3 h 55"/>
                <a:gd name="T4" fmla="*/ 37 w 89"/>
                <a:gd name="T5" fmla="*/ 0 h 55"/>
                <a:gd name="T6" fmla="*/ 46 w 89"/>
                <a:gd name="T7" fmla="*/ 3 h 55"/>
                <a:gd name="T8" fmla="*/ 52 w 89"/>
                <a:gd name="T9" fmla="*/ 10 h 55"/>
                <a:gd name="T10" fmla="*/ 60 w 89"/>
                <a:gd name="T11" fmla="*/ 3 h 55"/>
                <a:gd name="T12" fmla="*/ 69 w 89"/>
                <a:gd name="T13" fmla="*/ 0 h 55"/>
                <a:gd name="T14" fmla="*/ 77 w 89"/>
                <a:gd name="T15" fmla="*/ 3 h 55"/>
                <a:gd name="T16" fmla="*/ 82 w 89"/>
                <a:gd name="T17" fmla="*/ 10 h 55"/>
                <a:gd name="T18" fmla="*/ 83 w 89"/>
                <a:gd name="T19" fmla="*/ 16 h 55"/>
                <a:gd name="T20" fmla="*/ 83 w 89"/>
                <a:gd name="T21" fmla="*/ 44 h 55"/>
                <a:gd name="T22" fmla="*/ 85 w 89"/>
                <a:gd name="T23" fmla="*/ 50 h 55"/>
                <a:gd name="T24" fmla="*/ 86 w 89"/>
                <a:gd name="T25" fmla="*/ 52 h 55"/>
                <a:gd name="T26" fmla="*/ 89 w 89"/>
                <a:gd name="T27" fmla="*/ 55 h 55"/>
                <a:gd name="T28" fmla="*/ 62 w 89"/>
                <a:gd name="T29" fmla="*/ 52 h 55"/>
                <a:gd name="T30" fmla="*/ 66 w 89"/>
                <a:gd name="T31" fmla="*/ 50 h 55"/>
                <a:gd name="T32" fmla="*/ 68 w 89"/>
                <a:gd name="T33" fmla="*/ 46 h 55"/>
                <a:gd name="T34" fmla="*/ 68 w 89"/>
                <a:gd name="T35" fmla="*/ 21 h 55"/>
                <a:gd name="T36" fmla="*/ 68 w 89"/>
                <a:gd name="T37" fmla="*/ 14 h 55"/>
                <a:gd name="T38" fmla="*/ 66 w 89"/>
                <a:gd name="T39" fmla="*/ 10 h 55"/>
                <a:gd name="T40" fmla="*/ 64 w 89"/>
                <a:gd name="T41" fmla="*/ 8 h 55"/>
                <a:gd name="T42" fmla="*/ 60 w 89"/>
                <a:gd name="T43" fmla="*/ 9 h 55"/>
                <a:gd name="T44" fmla="*/ 56 w 89"/>
                <a:gd name="T45" fmla="*/ 12 h 55"/>
                <a:gd name="T46" fmla="*/ 53 w 89"/>
                <a:gd name="T47" fmla="*/ 44 h 55"/>
                <a:gd name="T48" fmla="*/ 53 w 89"/>
                <a:gd name="T49" fmla="*/ 49 h 55"/>
                <a:gd name="T50" fmla="*/ 56 w 89"/>
                <a:gd name="T51" fmla="*/ 52 h 55"/>
                <a:gd name="T52" fmla="*/ 58 w 89"/>
                <a:gd name="T53" fmla="*/ 55 h 55"/>
                <a:gd name="T54" fmla="*/ 31 w 89"/>
                <a:gd name="T55" fmla="*/ 52 h 55"/>
                <a:gd name="T56" fmla="*/ 35 w 89"/>
                <a:gd name="T57" fmla="*/ 52 h 55"/>
                <a:gd name="T58" fmla="*/ 36 w 89"/>
                <a:gd name="T59" fmla="*/ 50 h 55"/>
                <a:gd name="T60" fmla="*/ 36 w 89"/>
                <a:gd name="T61" fmla="*/ 44 h 55"/>
                <a:gd name="T62" fmla="*/ 36 w 89"/>
                <a:gd name="T63" fmla="*/ 16 h 55"/>
                <a:gd name="T64" fmla="*/ 36 w 89"/>
                <a:gd name="T65" fmla="*/ 11 h 55"/>
                <a:gd name="T66" fmla="*/ 34 w 89"/>
                <a:gd name="T67" fmla="*/ 9 h 55"/>
                <a:gd name="T68" fmla="*/ 31 w 89"/>
                <a:gd name="T69" fmla="*/ 8 h 55"/>
                <a:gd name="T70" fmla="*/ 28 w 89"/>
                <a:gd name="T71" fmla="*/ 9 h 55"/>
                <a:gd name="T72" fmla="*/ 22 w 89"/>
                <a:gd name="T73" fmla="*/ 15 h 55"/>
                <a:gd name="T74" fmla="*/ 22 w 89"/>
                <a:gd name="T75" fmla="*/ 46 h 55"/>
                <a:gd name="T76" fmla="*/ 23 w 89"/>
                <a:gd name="T77" fmla="*/ 51 h 55"/>
                <a:gd name="T78" fmla="*/ 28 w 89"/>
                <a:gd name="T79" fmla="*/ 52 h 55"/>
                <a:gd name="T80" fmla="*/ 0 w 89"/>
                <a:gd name="T81" fmla="*/ 55 h 55"/>
                <a:gd name="T82" fmla="*/ 4 w 89"/>
                <a:gd name="T83" fmla="*/ 52 h 55"/>
                <a:gd name="T84" fmla="*/ 6 w 89"/>
                <a:gd name="T85" fmla="*/ 50 h 55"/>
                <a:gd name="T86" fmla="*/ 6 w 89"/>
                <a:gd name="T87" fmla="*/ 44 h 55"/>
                <a:gd name="T88" fmla="*/ 6 w 89"/>
                <a:gd name="T89" fmla="*/ 10 h 55"/>
                <a:gd name="T90" fmla="*/ 5 w 89"/>
                <a:gd name="T91" fmla="*/ 6 h 55"/>
                <a:gd name="T92" fmla="*/ 0 w 89"/>
                <a:gd name="T93" fmla="*/ 4 h 55"/>
                <a:gd name="T94" fmla="*/ 22 w 89"/>
                <a:gd name="T95" fmla="*/ 2 h 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9"/>
                <a:gd name="T145" fmla="*/ 0 h 55"/>
                <a:gd name="T146" fmla="*/ 89 w 89"/>
                <a:gd name="T147" fmla="*/ 55 h 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9" h="55">
                  <a:moveTo>
                    <a:pt x="22" y="2"/>
                  </a:moveTo>
                  <a:lnTo>
                    <a:pt x="22" y="9"/>
                  </a:lnTo>
                  <a:lnTo>
                    <a:pt x="25" y="5"/>
                  </a:lnTo>
                  <a:lnTo>
                    <a:pt x="30" y="3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6" y="3"/>
                  </a:lnTo>
                  <a:lnTo>
                    <a:pt x="50" y="6"/>
                  </a:lnTo>
                  <a:lnTo>
                    <a:pt x="52" y="10"/>
                  </a:lnTo>
                  <a:lnTo>
                    <a:pt x="56" y="5"/>
                  </a:lnTo>
                  <a:lnTo>
                    <a:pt x="60" y="3"/>
                  </a:lnTo>
                  <a:lnTo>
                    <a:pt x="64" y="2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77" y="3"/>
                  </a:lnTo>
                  <a:lnTo>
                    <a:pt x="81" y="6"/>
                  </a:lnTo>
                  <a:lnTo>
                    <a:pt x="82" y="10"/>
                  </a:lnTo>
                  <a:lnTo>
                    <a:pt x="83" y="12"/>
                  </a:lnTo>
                  <a:lnTo>
                    <a:pt x="83" y="16"/>
                  </a:lnTo>
                  <a:lnTo>
                    <a:pt x="83" y="22"/>
                  </a:lnTo>
                  <a:lnTo>
                    <a:pt x="83" y="44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85" y="51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62" y="55"/>
                  </a:lnTo>
                  <a:lnTo>
                    <a:pt x="62" y="52"/>
                  </a:lnTo>
                  <a:lnTo>
                    <a:pt x="65" y="52"/>
                  </a:lnTo>
                  <a:lnTo>
                    <a:pt x="66" y="50"/>
                  </a:lnTo>
                  <a:lnTo>
                    <a:pt x="68" y="49"/>
                  </a:lnTo>
                  <a:lnTo>
                    <a:pt x="68" y="46"/>
                  </a:lnTo>
                  <a:lnTo>
                    <a:pt x="68" y="44"/>
                  </a:lnTo>
                  <a:lnTo>
                    <a:pt x="68" y="21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8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0" y="9"/>
                  </a:lnTo>
                  <a:lnTo>
                    <a:pt x="58" y="10"/>
                  </a:lnTo>
                  <a:lnTo>
                    <a:pt x="56" y="12"/>
                  </a:lnTo>
                  <a:lnTo>
                    <a:pt x="53" y="15"/>
                  </a:lnTo>
                  <a:lnTo>
                    <a:pt x="53" y="44"/>
                  </a:lnTo>
                  <a:lnTo>
                    <a:pt x="53" y="46"/>
                  </a:lnTo>
                  <a:lnTo>
                    <a:pt x="53" y="49"/>
                  </a:lnTo>
                  <a:lnTo>
                    <a:pt x="53" y="51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5"/>
                  </a:lnTo>
                  <a:lnTo>
                    <a:pt x="31" y="55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6" y="21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8" y="9"/>
                  </a:lnTo>
                  <a:lnTo>
                    <a:pt x="24" y="11"/>
                  </a:lnTo>
                  <a:lnTo>
                    <a:pt x="22" y="15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23" y="51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28" y="55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5" y="51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73" name="Freeform 1149"/>
            <p:cNvSpPr>
              <a:spLocks noEditPoints="1"/>
            </p:cNvSpPr>
            <p:nvPr/>
          </p:nvSpPr>
          <p:spPr bwMode="auto">
            <a:xfrm>
              <a:off x="704" y="3847"/>
              <a:ext cx="49" cy="56"/>
            </a:xfrm>
            <a:custGeom>
              <a:avLst/>
              <a:gdLst>
                <a:gd name="T0" fmla="*/ 24 w 49"/>
                <a:gd name="T1" fmla="*/ 0 h 56"/>
                <a:gd name="T2" fmla="*/ 31 w 49"/>
                <a:gd name="T3" fmla="*/ 2 h 56"/>
                <a:gd name="T4" fmla="*/ 37 w 49"/>
                <a:gd name="T5" fmla="*/ 4 h 56"/>
                <a:gd name="T6" fmla="*/ 41 w 49"/>
                <a:gd name="T7" fmla="*/ 6 h 56"/>
                <a:gd name="T8" fmla="*/ 43 w 49"/>
                <a:gd name="T9" fmla="*/ 10 h 56"/>
                <a:gd name="T10" fmla="*/ 45 w 49"/>
                <a:gd name="T11" fmla="*/ 14 h 56"/>
                <a:gd name="T12" fmla="*/ 48 w 49"/>
                <a:gd name="T13" fmla="*/ 21 h 56"/>
                <a:gd name="T14" fmla="*/ 49 w 49"/>
                <a:gd name="T15" fmla="*/ 28 h 56"/>
                <a:gd name="T16" fmla="*/ 48 w 49"/>
                <a:gd name="T17" fmla="*/ 35 h 56"/>
                <a:gd name="T18" fmla="*/ 47 w 49"/>
                <a:gd name="T19" fmla="*/ 41 h 56"/>
                <a:gd name="T20" fmla="*/ 43 w 49"/>
                <a:gd name="T21" fmla="*/ 47 h 56"/>
                <a:gd name="T22" fmla="*/ 39 w 49"/>
                <a:gd name="T23" fmla="*/ 51 h 56"/>
                <a:gd name="T24" fmla="*/ 35 w 49"/>
                <a:gd name="T25" fmla="*/ 55 h 56"/>
                <a:gd name="T26" fmla="*/ 30 w 49"/>
                <a:gd name="T27" fmla="*/ 56 h 56"/>
                <a:gd name="T28" fmla="*/ 24 w 49"/>
                <a:gd name="T29" fmla="*/ 56 h 56"/>
                <a:gd name="T30" fmla="*/ 19 w 49"/>
                <a:gd name="T31" fmla="*/ 56 h 56"/>
                <a:gd name="T32" fmla="*/ 14 w 49"/>
                <a:gd name="T33" fmla="*/ 55 h 56"/>
                <a:gd name="T34" fmla="*/ 9 w 49"/>
                <a:gd name="T35" fmla="*/ 52 h 56"/>
                <a:gd name="T36" fmla="*/ 6 w 49"/>
                <a:gd name="T37" fmla="*/ 49 h 56"/>
                <a:gd name="T38" fmla="*/ 1 w 49"/>
                <a:gd name="T39" fmla="*/ 39 h 56"/>
                <a:gd name="T40" fmla="*/ 0 w 49"/>
                <a:gd name="T41" fmla="*/ 29 h 56"/>
                <a:gd name="T42" fmla="*/ 1 w 49"/>
                <a:gd name="T43" fmla="*/ 18 h 56"/>
                <a:gd name="T44" fmla="*/ 6 w 49"/>
                <a:gd name="T45" fmla="*/ 9 h 56"/>
                <a:gd name="T46" fmla="*/ 9 w 49"/>
                <a:gd name="T47" fmla="*/ 5 h 56"/>
                <a:gd name="T48" fmla="*/ 14 w 49"/>
                <a:gd name="T49" fmla="*/ 3 h 56"/>
                <a:gd name="T50" fmla="*/ 19 w 49"/>
                <a:gd name="T51" fmla="*/ 2 h 56"/>
                <a:gd name="T52" fmla="*/ 24 w 49"/>
                <a:gd name="T53" fmla="*/ 0 h 56"/>
                <a:gd name="T54" fmla="*/ 24 w 49"/>
                <a:gd name="T55" fmla="*/ 4 h 56"/>
                <a:gd name="T56" fmla="*/ 21 w 49"/>
                <a:gd name="T57" fmla="*/ 5 h 56"/>
                <a:gd name="T58" fmla="*/ 19 w 49"/>
                <a:gd name="T59" fmla="*/ 6 h 56"/>
                <a:gd name="T60" fmla="*/ 18 w 49"/>
                <a:gd name="T61" fmla="*/ 9 h 56"/>
                <a:gd name="T62" fmla="*/ 17 w 49"/>
                <a:gd name="T63" fmla="*/ 11 h 56"/>
                <a:gd name="T64" fmla="*/ 17 w 49"/>
                <a:gd name="T65" fmla="*/ 15 h 56"/>
                <a:gd name="T66" fmla="*/ 17 w 49"/>
                <a:gd name="T67" fmla="*/ 20 h 56"/>
                <a:gd name="T68" fmla="*/ 17 w 49"/>
                <a:gd name="T69" fmla="*/ 26 h 56"/>
                <a:gd name="T70" fmla="*/ 15 w 49"/>
                <a:gd name="T71" fmla="*/ 33 h 56"/>
                <a:gd name="T72" fmla="*/ 17 w 49"/>
                <a:gd name="T73" fmla="*/ 39 h 56"/>
                <a:gd name="T74" fmla="*/ 17 w 49"/>
                <a:gd name="T75" fmla="*/ 44 h 56"/>
                <a:gd name="T76" fmla="*/ 18 w 49"/>
                <a:gd name="T77" fmla="*/ 47 h 56"/>
                <a:gd name="T78" fmla="*/ 19 w 49"/>
                <a:gd name="T79" fmla="*/ 51 h 56"/>
                <a:gd name="T80" fmla="*/ 21 w 49"/>
                <a:gd name="T81" fmla="*/ 52 h 56"/>
                <a:gd name="T82" fmla="*/ 24 w 49"/>
                <a:gd name="T83" fmla="*/ 52 h 56"/>
                <a:gd name="T84" fmla="*/ 26 w 49"/>
                <a:gd name="T85" fmla="*/ 52 h 56"/>
                <a:gd name="T86" fmla="*/ 29 w 49"/>
                <a:gd name="T87" fmla="*/ 51 h 56"/>
                <a:gd name="T88" fmla="*/ 30 w 49"/>
                <a:gd name="T89" fmla="*/ 49 h 56"/>
                <a:gd name="T90" fmla="*/ 31 w 49"/>
                <a:gd name="T91" fmla="*/ 46 h 56"/>
                <a:gd name="T92" fmla="*/ 32 w 49"/>
                <a:gd name="T93" fmla="*/ 38 h 56"/>
                <a:gd name="T94" fmla="*/ 32 w 49"/>
                <a:gd name="T95" fmla="*/ 24 h 56"/>
                <a:gd name="T96" fmla="*/ 32 w 49"/>
                <a:gd name="T97" fmla="*/ 18 h 56"/>
                <a:gd name="T98" fmla="*/ 32 w 49"/>
                <a:gd name="T99" fmla="*/ 14 h 56"/>
                <a:gd name="T100" fmla="*/ 31 w 49"/>
                <a:gd name="T101" fmla="*/ 11 h 56"/>
                <a:gd name="T102" fmla="*/ 30 w 49"/>
                <a:gd name="T103" fmla="*/ 8 h 56"/>
                <a:gd name="T104" fmla="*/ 29 w 49"/>
                <a:gd name="T105" fmla="*/ 5 h 56"/>
                <a:gd name="T106" fmla="*/ 26 w 49"/>
                <a:gd name="T107" fmla="*/ 5 h 56"/>
                <a:gd name="T108" fmla="*/ 24 w 49"/>
                <a:gd name="T109" fmla="*/ 4 h 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"/>
                <a:gd name="T166" fmla="*/ 0 h 56"/>
                <a:gd name="T167" fmla="*/ 49 w 49"/>
                <a:gd name="T168" fmla="*/ 56 h 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" h="56">
                  <a:moveTo>
                    <a:pt x="24" y="0"/>
                  </a:moveTo>
                  <a:lnTo>
                    <a:pt x="31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3" y="10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49" y="28"/>
                  </a:lnTo>
                  <a:lnTo>
                    <a:pt x="48" y="35"/>
                  </a:lnTo>
                  <a:lnTo>
                    <a:pt x="47" y="41"/>
                  </a:lnTo>
                  <a:lnTo>
                    <a:pt x="43" y="47"/>
                  </a:lnTo>
                  <a:lnTo>
                    <a:pt x="39" y="51"/>
                  </a:lnTo>
                  <a:lnTo>
                    <a:pt x="35" y="55"/>
                  </a:lnTo>
                  <a:lnTo>
                    <a:pt x="30" y="56"/>
                  </a:lnTo>
                  <a:lnTo>
                    <a:pt x="24" y="56"/>
                  </a:lnTo>
                  <a:lnTo>
                    <a:pt x="19" y="56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6" y="49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6" y="9"/>
                  </a:lnTo>
                  <a:lnTo>
                    <a:pt x="9" y="5"/>
                  </a:lnTo>
                  <a:lnTo>
                    <a:pt x="14" y="3"/>
                  </a:lnTo>
                  <a:lnTo>
                    <a:pt x="19" y="2"/>
                  </a:lnTo>
                  <a:lnTo>
                    <a:pt x="24" y="0"/>
                  </a:lnTo>
                  <a:close/>
                  <a:moveTo>
                    <a:pt x="24" y="4"/>
                  </a:moveTo>
                  <a:lnTo>
                    <a:pt x="21" y="5"/>
                  </a:lnTo>
                  <a:lnTo>
                    <a:pt x="19" y="6"/>
                  </a:lnTo>
                  <a:lnTo>
                    <a:pt x="18" y="9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17" y="20"/>
                  </a:lnTo>
                  <a:lnTo>
                    <a:pt x="17" y="26"/>
                  </a:lnTo>
                  <a:lnTo>
                    <a:pt x="15" y="33"/>
                  </a:lnTo>
                  <a:lnTo>
                    <a:pt x="17" y="39"/>
                  </a:lnTo>
                  <a:lnTo>
                    <a:pt x="17" y="44"/>
                  </a:lnTo>
                  <a:lnTo>
                    <a:pt x="18" y="47"/>
                  </a:lnTo>
                  <a:lnTo>
                    <a:pt x="19" y="51"/>
                  </a:lnTo>
                  <a:lnTo>
                    <a:pt x="21" y="52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9" y="51"/>
                  </a:lnTo>
                  <a:lnTo>
                    <a:pt x="30" y="49"/>
                  </a:lnTo>
                  <a:lnTo>
                    <a:pt x="31" y="46"/>
                  </a:lnTo>
                  <a:lnTo>
                    <a:pt x="32" y="38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74" name="Freeform 1150"/>
            <p:cNvSpPr>
              <a:spLocks/>
            </p:cNvSpPr>
            <p:nvPr/>
          </p:nvSpPr>
          <p:spPr bwMode="auto">
            <a:xfrm>
              <a:off x="762" y="3847"/>
              <a:ext cx="36" cy="56"/>
            </a:xfrm>
            <a:custGeom>
              <a:avLst/>
              <a:gdLst>
                <a:gd name="T0" fmla="*/ 33 w 36"/>
                <a:gd name="T1" fmla="*/ 18 h 56"/>
                <a:gd name="T2" fmla="*/ 28 w 36"/>
                <a:gd name="T3" fmla="*/ 14 h 56"/>
                <a:gd name="T4" fmla="*/ 24 w 36"/>
                <a:gd name="T5" fmla="*/ 8 h 56"/>
                <a:gd name="T6" fmla="*/ 16 w 36"/>
                <a:gd name="T7" fmla="*/ 5 h 56"/>
                <a:gd name="T8" fmla="*/ 13 w 36"/>
                <a:gd name="T9" fmla="*/ 6 h 56"/>
                <a:gd name="T10" fmla="*/ 10 w 36"/>
                <a:gd name="T11" fmla="*/ 10 h 56"/>
                <a:gd name="T12" fmla="*/ 12 w 36"/>
                <a:gd name="T13" fmla="*/ 12 h 56"/>
                <a:gd name="T14" fmla="*/ 18 w 36"/>
                <a:gd name="T15" fmla="*/ 17 h 56"/>
                <a:gd name="T16" fmla="*/ 27 w 36"/>
                <a:gd name="T17" fmla="*/ 24 h 56"/>
                <a:gd name="T18" fmla="*/ 33 w 36"/>
                <a:gd name="T19" fmla="*/ 31 h 56"/>
                <a:gd name="T20" fmla="*/ 36 w 36"/>
                <a:gd name="T21" fmla="*/ 39 h 56"/>
                <a:gd name="T22" fmla="*/ 33 w 36"/>
                <a:gd name="T23" fmla="*/ 47 h 56"/>
                <a:gd name="T24" fmla="*/ 27 w 36"/>
                <a:gd name="T25" fmla="*/ 55 h 56"/>
                <a:gd name="T26" fmla="*/ 19 w 36"/>
                <a:gd name="T27" fmla="*/ 56 h 56"/>
                <a:gd name="T28" fmla="*/ 13 w 36"/>
                <a:gd name="T29" fmla="*/ 56 h 56"/>
                <a:gd name="T30" fmla="*/ 7 w 36"/>
                <a:gd name="T31" fmla="*/ 53 h 56"/>
                <a:gd name="T32" fmla="*/ 4 w 36"/>
                <a:gd name="T33" fmla="*/ 55 h 56"/>
                <a:gd name="T34" fmla="*/ 1 w 36"/>
                <a:gd name="T35" fmla="*/ 56 h 56"/>
                <a:gd name="T36" fmla="*/ 2 w 36"/>
                <a:gd name="T37" fmla="*/ 38 h 56"/>
                <a:gd name="T38" fmla="*/ 7 w 36"/>
                <a:gd name="T39" fmla="*/ 45 h 56"/>
                <a:gd name="T40" fmla="*/ 13 w 36"/>
                <a:gd name="T41" fmla="*/ 51 h 56"/>
                <a:gd name="T42" fmla="*/ 20 w 36"/>
                <a:gd name="T43" fmla="*/ 52 h 56"/>
                <a:gd name="T44" fmla="*/ 24 w 36"/>
                <a:gd name="T45" fmla="*/ 49 h 56"/>
                <a:gd name="T46" fmla="*/ 24 w 36"/>
                <a:gd name="T47" fmla="*/ 44 h 56"/>
                <a:gd name="T48" fmla="*/ 20 w 36"/>
                <a:gd name="T49" fmla="*/ 40 h 56"/>
                <a:gd name="T50" fmla="*/ 14 w 36"/>
                <a:gd name="T51" fmla="*/ 35 h 56"/>
                <a:gd name="T52" fmla="*/ 6 w 36"/>
                <a:gd name="T53" fmla="*/ 29 h 56"/>
                <a:gd name="T54" fmla="*/ 1 w 36"/>
                <a:gd name="T55" fmla="*/ 22 h 56"/>
                <a:gd name="T56" fmla="*/ 0 w 36"/>
                <a:gd name="T57" fmla="*/ 12 h 56"/>
                <a:gd name="T58" fmla="*/ 3 w 36"/>
                <a:gd name="T59" fmla="*/ 5 h 56"/>
                <a:gd name="T60" fmla="*/ 10 w 36"/>
                <a:gd name="T61" fmla="*/ 2 h 56"/>
                <a:gd name="T62" fmla="*/ 20 w 36"/>
                <a:gd name="T63" fmla="*/ 2 h 56"/>
                <a:gd name="T64" fmla="*/ 25 w 36"/>
                <a:gd name="T65" fmla="*/ 3 h 56"/>
                <a:gd name="T66" fmla="*/ 27 w 36"/>
                <a:gd name="T67" fmla="*/ 4 h 56"/>
                <a:gd name="T68" fmla="*/ 28 w 36"/>
                <a:gd name="T69" fmla="*/ 3 h 56"/>
                <a:gd name="T70" fmla="*/ 32 w 36"/>
                <a:gd name="T71" fmla="*/ 0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"/>
                <a:gd name="T109" fmla="*/ 0 h 56"/>
                <a:gd name="T110" fmla="*/ 36 w 36"/>
                <a:gd name="T111" fmla="*/ 56 h 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" h="56">
                  <a:moveTo>
                    <a:pt x="32" y="0"/>
                  </a:moveTo>
                  <a:lnTo>
                    <a:pt x="33" y="18"/>
                  </a:lnTo>
                  <a:lnTo>
                    <a:pt x="31" y="1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4" y="15"/>
                  </a:lnTo>
                  <a:lnTo>
                    <a:pt x="18" y="17"/>
                  </a:lnTo>
                  <a:lnTo>
                    <a:pt x="22" y="21"/>
                  </a:lnTo>
                  <a:lnTo>
                    <a:pt x="27" y="24"/>
                  </a:lnTo>
                  <a:lnTo>
                    <a:pt x="31" y="27"/>
                  </a:lnTo>
                  <a:lnTo>
                    <a:pt x="33" y="31"/>
                  </a:lnTo>
                  <a:lnTo>
                    <a:pt x="35" y="34"/>
                  </a:lnTo>
                  <a:lnTo>
                    <a:pt x="36" y="39"/>
                  </a:lnTo>
                  <a:lnTo>
                    <a:pt x="36" y="44"/>
                  </a:lnTo>
                  <a:lnTo>
                    <a:pt x="33" y="47"/>
                  </a:lnTo>
                  <a:lnTo>
                    <a:pt x="31" y="51"/>
                  </a:lnTo>
                  <a:lnTo>
                    <a:pt x="27" y="55"/>
                  </a:lnTo>
                  <a:lnTo>
                    <a:pt x="24" y="56"/>
                  </a:lnTo>
                  <a:lnTo>
                    <a:pt x="19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8" y="55"/>
                  </a:lnTo>
                  <a:lnTo>
                    <a:pt x="7" y="53"/>
                  </a:lnTo>
                  <a:lnTo>
                    <a:pt x="6" y="53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1" y="5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9" y="49"/>
                  </a:lnTo>
                  <a:lnTo>
                    <a:pt x="13" y="51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1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2" y="41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4" y="35"/>
                  </a:lnTo>
                  <a:lnTo>
                    <a:pt x="9" y="32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3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75" name="Freeform 1151"/>
            <p:cNvSpPr>
              <a:spLocks noEditPoints="1"/>
            </p:cNvSpPr>
            <p:nvPr/>
          </p:nvSpPr>
          <p:spPr bwMode="auto">
            <a:xfrm>
              <a:off x="804" y="3847"/>
              <a:ext cx="56" cy="80"/>
            </a:xfrm>
            <a:custGeom>
              <a:avLst/>
              <a:gdLst>
                <a:gd name="T0" fmla="*/ 23 w 56"/>
                <a:gd name="T1" fmla="*/ 69 h 80"/>
                <a:gd name="T2" fmla="*/ 23 w 56"/>
                <a:gd name="T3" fmla="*/ 75 h 80"/>
                <a:gd name="T4" fmla="*/ 25 w 56"/>
                <a:gd name="T5" fmla="*/ 76 h 80"/>
                <a:gd name="T6" fmla="*/ 30 w 56"/>
                <a:gd name="T7" fmla="*/ 78 h 80"/>
                <a:gd name="T8" fmla="*/ 0 w 56"/>
                <a:gd name="T9" fmla="*/ 80 h 80"/>
                <a:gd name="T10" fmla="*/ 3 w 56"/>
                <a:gd name="T11" fmla="*/ 76 h 80"/>
                <a:gd name="T12" fmla="*/ 6 w 56"/>
                <a:gd name="T13" fmla="*/ 74 h 80"/>
                <a:gd name="T14" fmla="*/ 6 w 56"/>
                <a:gd name="T15" fmla="*/ 69 h 80"/>
                <a:gd name="T16" fmla="*/ 6 w 56"/>
                <a:gd name="T17" fmla="*/ 10 h 80"/>
                <a:gd name="T18" fmla="*/ 5 w 56"/>
                <a:gd name="T19" fmla="*/ 6 h 80"/>
                <a:gd name="T20" fmla="*/ 0 w 56"/>
                <a:gd name="T21" fmla="*/ 4 h 80"/>
                <a:gd name="T22" fmla="*/ 23 w 56"/>
                <a:gd name="T23" fmla="*/ 2 h 80"/>
                <a:gd name="T24" fmla="*/ 25 w 56"/>
                <a:gd name="T25" fmla="*/ 5 h 80"/>
                <a:gd name="T26" fmla="*/ 32 w 56"/>
                <a:gd name="T27" fmla="*/ 2 h 80"/>
                <a:gd name="T28" fmla="*/ 42 w 56"/>
                <a:gd name="T29" fmla="*/ 2 h 80"/>
                <a:gd name="T30" fmla="*/ 50 w 56"/>
                <a:gd name="T31" fmla="*/ 6 h 80"/>
                <a:gd name="T32" fmla="*/ 54 w 56"/>
                <a:gd name="T33" fmla="*/ 15 h 80"/>
                <a:gd name="T34" fmla="*/ 56 w 56"/>
                <a:gd name="T35" fmla="*/ 28 h 80"/>
                <a:gd name="T36" fmla="*/ 54 w 56"/>
                <a:gd name="T37" fmla="*/ 43 h 80"/>
                <a:gd name="T38" fmla="*/ 50 w 56"/>
                <a:gd name="T39" fmla="*/ 50 h 80"/>
                <a:gd name="T40" fmla="*/ 42 w 56"/>
                <a:gd name="T41" fmla="*/ 56 h 80"/>
                <a:gd name="T42" fmla="*/ 32 w 56"/>
                <a:gd name="T43" fmla="*/ 56 h 80"/>
                <a:gd name="T44" fmla="*/ 25 w 56"/>
                <a:gd name="T45" fmla="*/ 52 h 80"/>
                <a:gd name="T46" fmla="*/ 23 w 56"/>
                <a:gd name="T47" fmla="*/ 44 h 80"/>
                <a:gd name="T48" fmla="*/ 29 w 56"/>
                <a:gd name="T49" fmla="*/ 50 h 80"/>
                <a:gd name="T50" fmla="*/ 35 w 56"/>
                <a:gd name="T51" fmla="*/ 50 h 80"/>
                <a:gd name="T52" fmla="*/ 38 w 56"/>
                <a:gd name="T53" fmla="*/ 45 h 80"/>
                <a:gd name="T54" fmla="*/ 41 w 56"/>
                <a:gd name="T55" fmla="*/ 35 h 80"/>
                <a:gd name="T56" fmla="*/ 41 w 56"/>
                <a:gd name="T57" fmla="*/ 23 h 80"/>
                <a:gd name="T58" fmla="*/ 38 w 56"/>
                <a:gd name="T59" fmla="*/ 14 h 80"/>
                <a:gd name="T60" fmla="*/ 35 w 56"/>
                <a:gd name="T61" fmla="*/ 9 h 80"/>
                <a:gd name="T62" fmla="*/ 28 w 56"/>
                <a:gd name="T63" fmla="*/ 9 h 80"/>
                <a:gd name="T64" fmla="*/ 23 w 56"/>
                <a:gd name="T65" fmla="*/ 16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80"/>
                <a:gd name="T101" fmla="*/ 56 w 56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80">
                  <a:moveTo>
                    <a:pt x="23" y="50"/>
                  </a:moveTo>
                  <a:lnTo>
                    <a:pt x="23" y="69"/>
                  </a:lnTo>
                  <a:lnTo>
                    <a:pt x="23" y="73"/>
                  </a:lnTo>
                  <a:lnTo>
                    <a:pt x="23" y="75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6" y="78"/>
                  </a:lnTo>
                  <a:lnTo>
                    <a:pt x="30" y="78"/>
                  </a:lnTo>
                  <a:lnTo>
                    <a:pt x="30" y="80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3" y="76"/>
                  </a:lnTo>
                  <a:lnTo>
                    <a:pt x="6" y="75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6" y="69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6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3" y="2"/>
                  </a:lnTo>
                  <a:lnTo>
                    <a:pt x="23" y="9"/>
                  </a:lnTo>
                  <a:lnTo>
                    <a:pt x="25" y="5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2" y="2"/>
                  </a:lnTo>
                  <a:lnTo>
                    <a:pt x="47" y="4"/>
                  </a:lnTo>
                  <a:lnTo>
                    <a:pt x="50" y="6"/>
                  </a:lnTo>
                  <a:lnTo>
                    <a:pt x="53" y="10"/>
                  </a:lnTo>
                  <a:lnTo>
                    <a:pt x="54" y="15"/>
                  </a:lnTo>
                  <a:lnTo>
                    <a:pt x="56" y="21"/>
                  </a:lnTo>
                  <a:lnTo>
                    <a:pt x="56" y="28"/>
                  </a:lnTo>
                  <a:lnTo>
                    <a:pt x="56" y="35"/>
                  </a:lnTo>
                  <a:lnTo>
                    <a:pt x="54" y="43"/>
                  </a:lnTo>
                  <a:lnTo>
                    <a:pt x="53" y="47"/>
                  </a:lnTo>
                  <a:lnTo>
                    <a:pt x="50" y="50"/>
                  </a:lnTo>
                  <a:lnTo>
                    <a:pt x="47" y="53"/>
                  </a:lnTo>
                  <a:lnTo>
                    <a:pt x="42" y="56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55"/>
                  </a:lnTo>
                  <a:lnTo>
                    <a:pt x="25" y="52"/>
                  </a:lnTo>
                  <a:lnTo>
                    <a:pt x="23" y="50"/>
                  </a:lnTo>
                  <a:close/>
                  <a:moveTo>
                    <a:pt x="23" y="44"/>
                  </a:moveTo>
                  <a:lnTo>
                    <a:pt x="25" y="47"/>
                  </a:lnTo>
                  <a:lnTo>
                    <a:pt x="29" y="50"/>
                  </a:lnTo>
                  <a:lnTo>
                    <a:pt x="32" y="51"/>
                  </a:lnTo>
                  <a:lnTo>
                    <a:pt x="35" y="50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40" y="40"/>
                  </a:lnTo>
                  <a:lnTo>
                    <a:pt x="41" y="35"/>
                  </a:lnTo>
                  <a:lnTo>
                    <a:pt x="41" y="29"/>
                  </a:lnTo>
                  <a:lnTo>
                    <a:pt x="41" y="23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7" y="11"/>
                  </a:lnTo>
                  <a:lnTo>
                    <a:pt x="35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5" y="11"/>
                  </a:lnTo>
                  <a:lnTo>
                    <a:pt x="23" y="16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76" name="Freeform 1152"/>
            <p:cNvSpPr>
              <a:spLocks/>
            </p:cNvSpPr>
            <p:nvPr/>
          </p:nvSpPr>
          <p:spPr bwMode="auto">
            <a:xfrm>
              <a:off x="870" y="3826"/>
              <a:ext cx="57" cy="76"/>
            </a:xfrm>
            <a:custGeom>
              <a:avLst/>
              <a:gdLst>
                <a:gd name="T0" fmla="*/ 22 w 57"/>
                <a:gd name="T1" fmla="*/ 0 h 76"/>
                <a:gd name="T2" fmla="*/ 22 w 57"/>
                <a:gd name="T3" fmla="*/ 30 h 76"/>
                <a:gd name="T4" fmla="*/ 25 w 57"/>
                <a:gd name="T5" fmla="*/ 26 h 76"/>
                <a:gd name="T6" fmla="*/ 29 w 57"/>
                <a:gd name="T7" fmla="*/ 24 h 76"/>
                <a:gd name="T8" fmla="*/ 33 w 57"/>
                <a:gd name="T9" fmla="*/ 23 h 76"/>
                <a:gd name="T10" fmla="*/ 36 w 57"/>
                <a:gd name="T11" fmla="*/ 21 h 76"/>
                <a:gd name="T12" fmla="*/ 41 w 57"/>
                <a:gd name="T13" fmla="*/ 23 h 76"/>
                <a:gd name="T14" fmla="*/ 45 w 57"/>
                <a:gd name="T15" fmla="*/ 25 h 76"/>
                <a:gd name="T16" fmla="*/ 48 w 57"/>
                <a:gd name="T17" fmla="*/ 27 h 76"/>
                <a:gd name="T18" fmla="*/ 50 w 57"/>
                <a:gd name="T19" fmla="*/ 31 h 76"/>
                <a:gd name="T20" fmla="*/ 51 w 57"/>
                <a:gd name="T21" fmla="*/ 35 h 76"/>
                <a:gd name="T22" fmla="*/ 51 w 57"/>
                <a:gd name="T23" fmla="*/ 38 h 76"/>
                <a:gd name="T24" fmla="*/ 51 w 57"/>
                <a:gd name="T25" fmla="*/ 44 h 76"/>
                <a:gd name="T26" fmla="*/ 51 w 57"/>
                <a:gd name="T27" fmla="*/ 65 h 76"/>
                <a:gd name="T28" fmla="*/ 51 w 57"/>
                <a:gd name="T29" fmla="*/ 68 h 76"/>
                <a:gd name="T30" fmla="*/ 52 w 57"/>
                <a:gd name="T31" fmla="*/ 71 h 76"/>
                <a:gd name="T32" fmla="*/ 52 w 57"/>
                <a:gd name="T33" fmla="*/ 72 h 76"/>
                <a:gd name="T34" fmla="*/ 54 w 57"/>
                <a:gd name="T35" fmla="*/ 73 h 76"/>
                <a:gd name="T36" fmla="*/ 57 w 57"/>
                <a:gd name="T37" fmla="*/ 73 h 76"/>
                <a:gd name="T38" fmla="*/ 57 w 57"/>
                <a:gd name="T39" fmla="*/ 76 h 76"/>
                <a:gd name="T40" fmla="*/ 30 w 57"/>
                <a:gd name="T41" fmla="*/ 76 h 76"/>
                <a:gd name="T42" fmla="*/ 30 w 57"/>
                <a:gd name="T43" fmla="*/ 73 h 76"/>
                <a:gd name="T44" fmla="*/ 33 w 57"/>
                <a:gd name="T45" fmla="*/ 73 h 76"/>
                <a:gd name="T46" fmla="*/ 34 w 57"/>
                <a:gd name="T47" fmla="*/ 72 h 76"/>
                <a:gd name="T48" fmla="*/ 35 w 57"/>
                <a:gd name="T49" fmla="*/ 70 h 76"/>
                <a:gd name="T50" fmla="*/ 35 w 57"/>
                <a:gd name="T51" fmla="*/ 67 h 76"/>
                <a:gd name="T52" fmla="*/ 35 w 57"/>
                <a:gd name="T53" fmla="*/ 65 h 76"/>
                <a:gd name="T54" fmla="*/ 35 w 57"/>
                <a:gd name="T55" fmla="*/ 41 h 76"/>
                <a:gd name="T56" fmla="*/ 35 w 57"/>
                <a:gd name="T57" fmla="*/ 37 h 76"/>
                <a:gd name="T58" fmla="*/ 35 w 57"/>
                <a:gd name="T59" fmla="*/ 35 h 76"/>
                <a:gd name="T60" fmla="*/ 35 w 57"/>
                <a:gd name="T61" fmla="*/ 32 h 76"/>
                <a:gd name="T62" fmla="*/ 34 w 57"/>
                <a:gd name="T63" fmla="*/ 31 h 76"/>
                <a:gd name="T64" fmla="*/ 33 w 57"/>
                <a:gd name="T65" fmla="*/ 30 h 76"/>
                <a:gd name="T66" fmla="*/ 32 w 57"/>
                <a:gd name="T67" fmla="*/ 30 h 76"/>
                <a:gd name="T68" fmla="*/ 30 w 57"/>
                <a:gd name="T69" fmla="*/ 29 h 76"/>
                <a:gd name="T70" fmla="*/ 28 w 57"/>
                <a:gd name="T71" fmla="*/ 30 h 76"/>
                <a:gd name="T72" fmla="*/ 25 w 57"/>
                <a:gd name="T73" fmla="*/ 31 h 76"/>
                <a:gd name="T74" fmla="*/ 24 w 57"/>
                <a:gd name="T75" fmla="*/ 33 h 76"/>
                <a:gd name="T76" fmla="*/ 22 w 57"/>
                <a:gd name="T77" fmla="*/ 36 h 76"/>
                <a:gd name="T78" fmla="*/ 22 w 57"/>
                <a:gd name="T79" fmla="*/ 65 h 76"/>
                <a:gd name="T80" fmla="*/ 22 w 57"/>
                <a:gd name="T81" fmla="*/ 67 h 76"/>
                <a:gd name="T82" fmla="*/ 22 w 57"/>
                <a:gd name="T83" fmla="*/ 70 h 76"/>
                <a:gd name="T84" fmla="*/ 22 w 57"/>
                <a:gd name="T85" fmla="*/ 72 h 76"/>
                <a:gd name="T86" fmla="*/ 24 w 57"/>
                <a:gd name="T87" fmla="*/ 73 h 76"/>
                <a:gd name="T88" fmla="*/ 27 w 57"/>
                <a:gd name="T89" fmla="*/ 73 h 76"/>
                <a:gd name="T90" fmla="*/ 27 w 57"/>
                <a:gd name="T91" fmla="*/ 76 h 76"/>
                <a:gd name="T92" fmla="*/ 0 w 57"/>
                <a:gd name="T93" fmla="*/ 76 h 76"/>
                <a:gd name="T94" fmla="*/ 0 w 57"/>
                <a:gd name="T95" fmla="*/ 73 h 76"/>
                <a:gd name="T96" fmla="*/ 3 w 57"/>
                <a:gd name="T97" fmla="*/ 73 h 76"/>
                <a:gd name="T98" fmla="*/ 5 w 57"/>
                <a:gd name="T99" fmla="*/ 72 h 76"/>
                <a:gd name="T100" fmla="*/ 5 w 57"/>
                <a:gd name="T101" fmla="*/ 71 h 76"/>
                <a:gd name="T102" fmla="*/ 5 w 57"/>
                <a:gd name="T103" fmla="*/ 68 h 76"/>
                <a:gd name="T104" fmla="*/ 6 w 57"/>
                <a:gd name="T105" fmla="*/ 65 h 76"/>
                <a:gd name="T106" fmla="*/ 6 w 57"/>
                <a:gd name="T107" fmla="*/ 10 h 76"/>
                <a:gd name="T108" fmla="*/ 5 w 57"/>
                <a:gd name="T109" fmla="*/ 7 h 76"/>
                <a:gd name="T110" fmla="*/ 5 w 57"/>
                <a:gd name="T111" fmla="*/ 4 h 76"/>
                <a:gd name="T112" fmla="*/ 5 w 57"/>
                <a:gd name="T113" fmla="*/ 3 h 76"/>
                <a:gd name="T114" fmla="*/ 3 w 57"/>
                <a:gd name="T115" fmla="*/ 2 h 76"/>
                <a:gd name="T116" fmla="*/ 0 w 57"/>
                <a:gd name="T117" fmla="*/ 2 h 76"/>
                <a:gd name="T118" fmla="*/ 0 w 57"/>
                <a:gd name="T119" fmla="*/ 0 h 76"/>
                <a:gd name="T120" fmla="*/ 22 w 57"/>
                <a:gd name="T121" fmla="*/ 0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"/>
                <a:gd name="T184" fmla="*/ 0 h 76"/>
                <a:gd name="T185" fmla="*/ 57 w 57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" h="76">
                  <a:moveTo>
                    <a:pt x="22" y="0"/>
                  </a:moveTo>
                  <a:lnTo>
                    <a:pt x="22" y="30"/>
                  </a:lnTo>
                  <a:lnTo>
                    <a:pt x="25" y="26"/>
                  </a:lnTo>
                  <a:lnTo>
                    <a:pt x="29" y="24"/>
                  </a:lnTo>
                  <a:lnTo>
                    <a:pt x="33" y="23"/>
                  </a:lnTo>
                  <a:lnTo>
                    <a:pt x="36" y="21"/>
                  </a:lnTo>
                  <a:lnTo>
                    <a:pt x="41" y="23"/>
                  </a:lnTo>
                  <a:lnTo>
                    <a:pt x="45" y="25"/>
                  </a:lnTo>
                  <a:lnTo>
                    <a:pt x="48" y="27"/>
                  </a:lnTo>
                  <a:lnTo>
                    <a:pt x="50" y="31"/>
                  </a:lnTo>
                  <a:lnTo>
                    <a:pt x="51" y="35"/>
                  </a:lnTo>
                  <a:lnTo>
                    <a:pt x="51" y="38"/>
                  </a:lnTo>
                  <a:lnTo>
                    <a:pt x="51" y="44"/>
                  </a:lnTo>
                  <a:lnTo>
                    <a:pt x="51" y="65"/>
                  </a:lnTo>
                  <a:lnTo>
                    <a:pt x="51" y="68"/>
                  </a:lnTo>
                  <a:lnTo>
                    <a:pt x="52" y="71"/>
                  </a:lnTo>
                  <a:lnTo>
                    <a:pt x="52" y="72"/>
                  </a:lnTo>
                  <a:lnTo>
                    <a:pt x="54" y="73"/>
                  </a:lnTo>
                  <a:lnTo>
                    <a:pt x="57" y="73"/>
                  </a:lnTo>
                  <a:lnTo>
                    <a:pt x="57" y="76"/>
                  </a:lnTo>
                  <a:lnTo>
                    <a:pt x="30" y="76"/>
                  </a:lnTo>
                  <a:lnTo>
                    <a:pt x="30" y="73"/>
                  </a:lnTo>
                  <a:lnTo>
                    <a:pt x="33" y="73"/>
                  </a:lnTo>
                  <a:lnTo>
                    <a:pt x="34" y="72"/>
                  </a:lnTo>
                  <a:lnTo>
                    <a:pt x="35" y="70"/>
                  </a:lnTo>
                  <a:lnTo>
                    <a:pt x="35" y="67"/>
                  </a:lnTo>
                  <a:lnTo>
                    <a:pt x="35" y="65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5" y="32"/>
                  </a:lnTo>
                  <a:lnTo>
                    <a:pt x="34" y="31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24" y="33"/>
                  </a:lnTo>
                  <a:lnTo>
                    <a:pt x="22" y="36"/>
                  </a:lnTo>
                  <a:lnTo>
                    <a:pt x="22" y="65"/>
                  </a:lnTo>
                  <a:lnTo>
                    <a:pt x="22" y="67"/>
                  </a:lnTo>
                  <a:lnTo>
                    <a:pt x="22" y="70"/>
                  </a:lnTo>
                  <a:lnTo>
                    <a:pt x="22" y="72"/>
                  </a:lnTo>
                  <a:lnTo>
                    <a:pt x="24" y="73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5" y="72"/>
                  </a:lnTo>
                  <a:lnTo>
                    <a:pt x="5" y="71"/>
                  </a:lnTo>
                  <a:lnTo>
                    <a:pt x="5" y="68"/>
                  </a:lnTo>
                  <a:lnTo>
                    <a:pt x="6" y="65"/>
                  </a:lnTo>
                  <a:lnTo>
                    <a:pt x="6" y="10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77" name="Freeform 1153"/>
            <p:cNvSpPr>
              <a:spLocks noEditPoints="1"/>
            </p:cNvSpPr>
            <p:nvPr/>
          </p:nvSpPr>
          <p:spPr bwMode="auto">
            <a:xfrm>
              <a:off x="934" y="3847"/>
              <a:ext cx="45" cy="56"/>
            </a:xfrm>
            <a:custGeom>
              <a:avLst/>
              <a:gdLst>
                <a:gd name="T0" fmla="*/ 45 w 45"/>
                <a:gd name="T1" fmla="*/ 27 h 56"/>
                <a:gd name="T2" fmla="*/ 16 w 45"/>
                <a:gd name="T3" fmla="*/ 27 h 56"/>
                <a:gd name="T4" fmla="*/ 17 w 45"/>
                <a:gd name="T5" fmla="*/ 33 h 56"/>
                <a:gd name="T6" fmla="*/ 18 w 45"/>
                <a:gd name="T7" fmla="*/ 39 h 56"/>
                <a:gd name="T8" fmla="*/ 22 w 45"/>
                <a:gd name="T9" fmla="*/ 43 h 56"/>
                <a:gd name="T10" fmla="*/ 24 w 45"/>
                <a:gd name="T11" fmla="*/ 46 h 56"/>
                <a:gd name="T12" fmla="*/ 28 w 45"/>
                <a:gd name="T13" fmla="*/ 47 h 56"/>
                <a:gd name="T14" fmla="*/ 30 w 45"/>
                <a:gd name="T15" fmla="*/ 47 h 56"/>
                <a:gd name="T16" fmla="*/ 34 w 45"/>
                <a:gd name="T17" fmla="*/ 47 h 56"/>
                <a:gd name="T18" fmla="*/ 38 w 45"/>
                <a:gd name="T19" fmla="*/ 46 h 56"/>
                <a:gd name="T20" fmla="*/ 40 w 45"/>
                <a:gd name="T21" fmla="*/ 44 h 56"/>
                <a:gd name="T22" fmla="*/ 42 w 45"/>
                <a:gd name="T23" fmla="*/ 39 h 56"/>
                <a:gd name="T24" fmla="*/ 45 w 45"/>
                <a:gd name="T25" fmla="*/ 40 h 56"/>
                <a:gd name="T26" fmla="*/ 42 w 45"/>
                <a:gd name="T27" fmla="*/ 46 h 56"/>
                <a:gd name="T28" fmla="*/ 39 w 45"/>
                <a:gd name="T29" fmla="*/ 50 h 56"/>
                <a:gd name="T30" fmla="*/ 35 w 45"/>
                <a:gd name="T31" fmla="*/ 52 h 56"/>
                <a:gd name="T32" fmla="*/ 31 w 45"/>
                <a:gd name="T33" fmla="*/ 55 h 56"/>
                <a:gd name="T34" fmla="*/ 28 w 45"/>
                <a:gd name="T35" fmla="*/ 56 h 56"/>
                <a:gd name="T36" fmla="*/ 23 w 45"/>
                <a:gd name="T37" fmla="*/ 56 h 56"/>
                <a:gd name="T38" fmla="*/ 18 w 45"/>
                <a:gd name="T39" fmla="*/ 56 h 56"/>
                <a:gd name="T40" fmla="*/ 13 w 45"/>
                <a:gd name="T41" fmla="*/ 55 h 56"/>
                <a:gd name="T42" fmla="*/ 9 w 45"/>
                <a:gd name="T43" fmla="*/ 51 h 56"/>
                <a:gd name="T44" fmla="*/ 5 w 45"/>
                <a:gd name="T45" fmla="*/ 47 h 56"/>
                <a:gd name="T46" fmla="*/ 3 w 45"/>
                <a:gd name="T47" fmla="*/ 43 h 56"/>
                <a:gd name="T48" fmla="*/ 1 w 45"/>
                <a:gd name="T49" fmla="*/ 37 h 56"/>
                <a:gd name="T50" fmla="*/ 0 w 45"/>
                <a:gd name="T51" fmla="*/ 29 h 56"/>
                <a:gd name="T52" fmla="*/ 3 w 45"/>
                <a:gd name="T53" fmla="*/ 17 h 56"/>
                <a:gd name="T54" fmla="*/ 7 w 45"/>
                <a:gd name="T55" fmla="*/ 9 h 56"/>
                <a:gd name="T56" fmla="*/ 13 w 45"/>
                <a:gd name="T57" fmla="*/ 4 h 56"/>
                <a:gd name="T58" fmla="*/ 18 w 45"/>
                <a:gd name="T59" fmla="*/ 2 h 56"/>
                <a:gd name="T60" fmla="*/ 24 w 45"/>
                <a:gd name="T61" fmla="*/ 0 h 56"/>
                <a:gd name="T62" fmla="*/ 29 w 45"/>
                <a:gd name="T63" fmla="*/ 2 h 56"/>
                <a:gd name="T64" fmla="*/ 34 w 45"/>
                <a:gd name="T65" fmla="*/ 4 h 56"/>
                <a:gd name="T66" fmla="*/ 39 w 45"/>
                <a:gd name="T67" fmla="*/ 8 h 56"/>
                <a:gd name="T68" fmla="*/ 44 w 45"/>
                <a:gd name="T69" fmla="*/ 15 h 56"/>
                <a:gd name="T70" fmla="*/ 45 w 45"/>
                <a:gd name="T71" fmla="*/ 27 h 56"/>
                <a:gd name="T72" fmla="*/ 31 w 45"/>
                <a:gd name="T73" fmla="*/ 23 h 56"/>
                <a:gd name="T74" fmla="*/ 30 w 45"/>
                <a:gd name="T75" fmla="*/ 17 h 56"/>
                <a:gd name="T76" fmla="*/ 30 w 45"/>
                <a:gd name="T77" fmla="*/ 14 h 56"/>
                <a:gd name="T78" fmla="*/ 30 w 45"/>
                <a:gd name="T79" fmla="*/ 10 h 56"/>
                <a:gd name="T80" fmla="*/ 29 w 45"/>
                <a:gd name="T81" fmla="*/ 8 h 56"/>
                <a:gd name="T82" fmla="*/ 27 w 45"/>
                <a:gd name="T83" fmla="*/ 5 h 56"/>
                <a:gd name="T84" fmla="*/ 25 w 45"/>
                <a:gd name="T85" fmla="*/ 4 h 56"/>
                <a:gd name="T86" fmla="*/ 24 w 45"/>
                <a:gd name="T87" fmla="*/ 4 h 56"/>
                <a:gd name="T88" fmla="*/ 21 w 45"/>
                <a:gd name="T89" fmla="*/ 5 h 56"/>
                <a:gd name="T90" fmla="*/ 19 w 45"/>
                <a:gd name="T91" fmla="*/ 8 h 56"/>
                <a:gd name="T92" fmla="*/ 17 w 45"/>
                <a:gd name="T93" fmla="*/ 11 h 56"/>
                <a:gd name="T94" fmla="*/ 16 w 45"/>
                <a:gd name="T95" fmla="*/ 16 h 56"/>
                <a:gd name="T96" fmla="*/ 16 w 45"/>
                <a:gd name="T97" fmla="*/ 21 h 56"/>
                <a:gd name="T98" fmla="*/ 16 w 45"/>
                <a:gd name="T99" fmla="*/ 23 h 56"/>
                <a:gd name="T100" fmla="*/ 31 w 45"/>
                <a:gd name="T101" fmla="*/ 23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56"/>
                <a:gd name="T155" fmla="*/ 45 w 45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56">
                  <a:moveTo>
                    <a:pt x="45" y="27"/>
                  </a:moveTo>
                  <a:lnTo>
                    <a:pt x="16" y="27"/>
                  </a:lnTo>
                  <a:lnTo>
                    <a:pt x="17" y="33"/>
                  </a:lnTo>
                  <a:lnTo>
                    <a:pt x="18" y="39"/>
                  </a:lnTo>
                  <a:lnTo>
                    <a:pt x="22" y="43"/>
                  </a:lnTo>
                  <a:lnTo>
                    <a:pt x="24" y="46"/>
                  </a:lnTo>
                  <a:lnTo>
                    <a:pt x="28" y="47"/>
                  </a:lnTo>
                  <a:lnTo>
                    <a:pt x="30" y="47"/>
                  </a:lnTo>
                  <a:lnTo>
                    <a:pt x="34" y="47"/>
                  </a:lnTo>
                  <a:lnTo>
                    <a:pt x="38" y="46"/>
                  </a:lnTo>
                  <a:lnTo>
                    <a:pt x="40" y="44"/>
                  </a:lnTo>
                  <a:lnTo>
                    <a:pt x="42" y="39"/>
                  </a:lnTo>
                  <a:lnTo>
                    <a:pt x="45" y="40"/>
                  </a:lnTo>
                  <a:lnTo>
                    <a:pt x="42" y="46"/>
                  </a:lnTo>
                  <a:lnTo>
                    <a:pt x="39" y="50"/>
                  </a:lnTo>
                  <a:lnTo>
                    <a:pt x="35" y="52"/>
                  </a:lnTo>
                  <a:lnTo>
                    <a:pt x="31" y="55"/>
                  </a:lnTo>
                  <a:lnTo>
                    <a:pt x="28" y="56"/>
                  </a:lnTo>
                  <a:lnTo>
                    <a:pt x="23" y="56"/>
                  </a:lnTo>
                  <a:lnTo>
                    <a:pt x="18" y="56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29"/>
                  </a:lnTo>
                  <a:lnTo>
                    <a:pt x="3" y="17"/>
                  </a:lnTo>
                  <a:lnTo>
                    <a:pt x="7" y="9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39" y="8"/>
                  </a:lnTo>
                  <a:lnTo>
                    <a:pt x="44" y="15"/>
                  </a:lnTo>
                  <a:lnTo>
                    <a:pt x="45" y="27"/>
                  </a:lnTo>
                  <a:close/>
                  <a:moveTo>
                    <a:pt x="31" y="23"/>
                  </a:moveTo>
                  <a:lnTo>
                    <a:pt x="30" y="17"/>
                  </a:lnTo>
                  <a:lnTo>
                    <a:pt x="30" y="14"/>
                  </a:lnTo>
                  <a:lnTo>
                    <a:pt x="30" y="10"/>
                  </a:lnTo>
                  <a:lnTo>
                    <a:pt x="29" y="8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78" name="Freeform 1154"/>
            <p:cNvSpPr>
              <a:spLocks/>
            </p:cNvSpPr>
            <p:nvPr/>
          </p:nvSpPr>
          <p:spPr bwMode="auto">
            <a:xfrm>
              <a:off x="986" y="3847"/>
              <a:ext cx="45" cy="55"/>
            </a:xfrm>
            <a:custGeom>
              <a:avLst/>
              <a:gdLst>
                <a:gd name="T0" fmla="*/ 22 w 45"/>
                <a:gd name="T1" fmla="*/ 2 h 55"/>
                <a:gd name="T2" fmla="*/ 22 w 45"/>
                <a:gd name="T3" fmla="*/ 14 h 55"/>
                <a:gd name="T4" fmla="*/ 24 w 45"/>
                <a:gd name="T5" fmla="*/ 9 h 55"/>
                <a:gd name="T6" fmla="*/ 28 w 45"/>
                <a:gd name="T7" fmla="*/ 5 h 55"/>
                <a:gd name="T8" fmla="*/ 30 w 45"/>
                <a:gd name="T9" fmla="*/ 3 h 55"/>
                <a:gd name="T10" fmla="*/ 34 w 45"/>
                <a:gd name="T11" fmla="*/ 2 h 55"/>
                <a:gd name="T12" fmla="*/ 39 w 45"/>
                <a:gd name="T13" fmla="*/ 0 h 55"/>
                <a:gd name="T14" fmla="*/ 41 w 45"/>
                <a:gd name="T15" fmla="*/ 2 h 55"/>
                <a:gd name="T16" fmla="*/ 43 w 45"/>
                <a:gd name="T17" fmla="*/ 3 h 55"/>
                <a:gd name="T18" fmla="*/ 45 w 45"/>
                <a:gd name="T19" fmla="*/ 5 h 55"/>
                <a:gd name="T20" fmla="*/ 45 w 45"/>
                <a:gd name="T21" fmla="*/ 8 h 55"/>
                <a:gd name="T22" fmla="*/ 45 w 45"/>
                <a:gd name="T23" fmla="*/ 11 h 55"/>
                <a:gd name="T24" fmla="*/ 43 w 45"/>
                <a:gd name="T25" fmla="*/ 14 h 55"/>
                <a:gd name="T26" fmla="*/ 41 w 45"/>
                <a:gd name="T27" fmla="*/ 15 h 55"/>
                <a:gd name="T28" fmla="*/ 39 w 45"/>
                <a:gd name="T29" fmla="*/ 16 h 55"/>
                <a:gd name="T30" fmla="*/ 36 w 45"/>
                <a:gd name="T31" fmla="*/ 16 h 55"/>
                <a:gd name="T32" fmla="*/ 34 w 45"/>
                <a:gd name="T33" fmla="*/ 14 h 55"/>
                <a:gd name="T34" fmla="*/ 31 w 45"/>
                <a:gd name="T35" fmla="*/ 12 h 55"/>
                <a:gd name="T36" fmla="*/ 31 w 45"/>
                <a:gd name="T37" fmla="*/ 12 h 55"/>
                <a:gd name="T38" fmla="*/ 30 w 45"/>
                <a:gd name="T39" fmla="*/ 11 h 55"/>
                <a:gd name="T40" fmla="*/ 30 w 45"/>
                <a:gd name="T41" fmla="*/ 11 h 55"/>
                <a:gd name="T42" fmla="*/ 28 w 45"/>
                <a:gd name="T43" fmla="*/ 12 h 55"/>
                <a:gd name="T44" fmla="*/ 27 w 45"/>
                <a:gd name="T45" fmla="*/ 12 h 55"/>
                <a:gd name="T46" fmla="*/ 24 w 45"/>
                <a:gd name="T47" fmla="*/ 15 h 55"/>
                <a:gd name="T48" fmla="*/ 23 w 45"/>
                <a:gd name="T49" fmla="*/ 18 h 55"/>
                <a:gd name="T50" fmla="*/ 22 w 45"/>
                <a:gd name="T51" fmla="*/ 24 h 55"/>
                <a:gd name="T52" fmla="*/ 22 w 45"/>
                <a:gd name="T53" fmla="*/ 31 h 55"/>
                <a:gd name="T54" fmla="*/ 22 w 45"/>
                <a:gd name="T55" fmla="*/ 43 h 55"/>
                <a:gd name="T56" fmla="*/ 22 w 45"/>
                <a:gd name="T57" fmla="*/ 46 h 55"/>
                <a:gd name="T58" fmla="*/ 22 w 45"/>
                <a:gd name="T59" fmla="*/ 49 h 55"/>
                <a:gd name="T60" fmla="*/ 22 w 45"/>
                <a:gd name="T61" fmla="*/ 50 h 55"/>
                <a:gd name="T62" fmla="*/ 23 w 45"/>
                <a:gd name="T63" fmla="*/ 51 h 55"/>
                <a:gd name="T64" fmla="*/ 24 w 45"/>
                <a:gd name="T65" fmla="*/ 52 h 55"/>
                <a:gd name="T66" fmla="*/ 25 w 45"/>
                <a:gd name="T67" fmla="*/ 52 h 55"/>
                <a:gd name="T68" fmla="*/ 28 w 45"/>
                <a:gd name="T69" fmla="*/ 52 h 55"/>
                <a:gd name="T70" fmla="*/ 28 w 45"/>
                <a:gd name="T71" fmla="*/ 55 h 55"/>
                <a:gd name="T72" fmla="*/ 0 w 45"/>
                <a:gd name="T73" fmla="*/ 55 h 55"/>
                <a:gd name="T74" fmla="*/ 0 w 45"/>
                <a:gd name="T75" fmla="*/ 52 h 55"/>
                <a:gd name="T76" fmla="*/ 2 w 45"/>
                <a:gd name="T77" fmla="*/ 52 h 55"/>
                <a:gd name="T78" fmla="*/ 5 w 45"/>
                <a:gd name="T79" fmla="*/ 51 h 55"/>
                <a:gd name="T80" fmla="*/ 5 w 45"/>
                <a:gd name="T81" fmla="*/ 50 h 55"/>
                <a:gd name="T82" fmla="*/ 6 w 45"/>
                <a:gd name="T83" fmla="*/ 46 h 55"/>
                <a:gd name="T84" fmla="*/ 6 w 45"/>
                <a:gd name="T85" fmla="*/ 43 h 55"/>
                <a:gd name="T86" fmla="*/ 6 w 45"/>
                <a:gd name="T87" fmla="*/ 14 h 55"/>
                <a:gd name="T88" fmla="*/ 6 w 45"/>
                <a:gd name="T89" fmla="*/ 10 h 55"/>
                <a:gd name="T90" fmla="*/ 5 w 45"/>
                <a:gd name="T91" fmla="*/ 8 h 55"/>
                <a:gd name="T92" fmla="*/ 5 w 45"/>
                <a:gd name="T93" fmla="*/ 6 h 55"/>
                <a:gd name="T94" fmla="*/ 4 w 45"/>
                <a:gd name="T95" fmla="*/ 5 h 55"/>
                <a:gd name="T96" fmla="*/ 2 w 45"/>
                <a:gd name="T97" fmla="*/ 5 h 55"/>
                <a:gd name="T98" fmla="*/ 0 w 45"/>
                <a:gd name="T99" fmla="*/ 4 h 55"/>
                <a:gd name="T100" fmla="*/ 0 w 45"/>
                <a:gd name="T101" fmla="*/ 2 h 55"/>
                <a:gd name="T102" fmla="*/ 22 w 45"/>
                <a:gd name="T103" fmla="*/ 2 h 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"/>
                <a:gd name="T157" fmla="*/ 0 h 55"/>
                <a:gd name="T158" fmla="*/ 45 w 45"/>
                <a:gd name="T159" fmla="*/ 55 h 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" h="55">
                  <a:moveTo>
                    <a:pt x="22" y="2"/>
                  </a:moveTo>
                  <a:lnTo>
                    <a:pt x="22" y="14"/>
                  </a:lnTo>
                  <a:lnTo>
                    <a:pt x="24" y="9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4" y="2"/>
                  </a:lnTo>
                  <a:lnTo>
                    <a:pt x="39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5" y="5"/>
                  </a:lnTo>
                  <a:lnTo>
                    <a:pt x="45" y="8"/>
                  </a:lnTo>
                  <a:lnTo>
                    <a:pt x="45" y="11"/>
                  </a:lnTo>
                  <a:lnTo>
                    <a:pt x="43" y="14"/>
                  </a:lnTo>
                  <a:lnTo>
                    <a:pt x="41" y="15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30" y="11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4" y="15"/>
                  </a:lnTo>
                  <a:lnTo>
                    <a:pt x="23" y="18"/>
                  </a:lnTo>
                  <a:lnTo>
                    <a:pt x="22" y="24"/>
                  </a:lnTo>
                  <a:lnTo>
                    <a:pt x="22" y="31"/>
                  </a:lnTo>
                  <a:lnTo>
                    <a:pt x="22" y="43"/>
                  </a:lnTo>
                  <a:lnTo>
                    <a:pt x="22" y="46"/>
                  </a:lnTo>
                  <a:lnTo>
                    <a:pt x="22" y="49"/>
                  </a:lnTo>
                  <a:lnTo>
                    <a:pt x="22" y="50"/>
                  </a:lnTo>
                  <a:lnTo>
                    <a:pt x="23" y="51"/>
                  </a:lnTo>
                  <a:lnTo>
                    <a:pt x="24" y="52"/>
                  </a:lnTo>
                  <a:lnTo>
                    <a:pt x="25" y="52"/>
                  </a:lnTo>
                  <a:lnTo>
                    <a:pt x="28" y="52"/>
                  </a:lnTo>
                  <a:lnTo>
                    <a:pt x="28" y="55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6" y="46"/>
                  </a:lnTo>
                  <a:lnTo>
                    <a:pt x="6" y="43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79" name="Freeform 1155"/>
            <p:cNvSpPr>
              <a:spLocks noEditPoints="1"/>
            </p:cNvSpPr>
            <p:nvPr/>
          </p:nvSpPr>
          <p:spPr bwMode="auto">
            <a:xfrm>
              <a:off x="1035" y="3847"/>
              <a:ext cx="44" cy="56"/>
            </a:xfrm>
            <a:custGeom>
              <a:avLst/>
              <a:gdLst>
                <a:gd name="T0" fmla="*/ 44 w 44"/>
                <a:gd name="T1" fmla="*/ 27 h 56"/>
                <a:gd name="T2" fmla="*/ 15 w 44"/>
                <a:gd name="T3" fmla="*/ 27 h 56"/>
                <a:gd name="T4" fmla="*/ 16 w 44"/>
                <a:gd name="T5" fmla="*/ 33 h 56"/>
                <a:gd name="T6" fmla="*/ 17 w 44"/>
                <a:gd name="T7" fmla="*/ 39 h 56"/>
                <a:gd name="T8" fmla="*/ 21 w 44"/>
                <a:gd name="T9" fmla="*/ 43 h 56"/>
                <a:gd name="T10" fmla="*/ 23 w 44"/>
                <a:gd name="T11" fmla="*/ 46 h 56"/>
                <a:gd name="T12" fmla="*/ 27 w 44"/>
                <a:gd name="T13" fmla="*/ 47 h 56"/>
                <a:gd name="T14" fmla="*/ 31 w 44"/>
                <a:gd name="T15" fmla="*/ 47 h 56"/>
                <a:gd name="T16" fmla="*/ 33 w 44"/>
                <a:gd name="T17" fmla="*/ 47 h 56"/>
                <a:gd name="T18" fmla="*/ 37 w 44"/>
                <a:gd name="T19" fmla="*/ 46 h 56"/>
                <a:gd name="T20" fmla="*/ 39 w 44"/>
                <a:gd name="T21" fmla="*/ 44 h 56"/>
                <a:gd name="T22" fmla="*/ 43 w 44"/>
                <a:gd name="T23" fmla="*/ 39 h 56"/>
                <a:gd name="T24" fmla="*/ 44 w 44"/>
                <a:gd name="T25" fmla="*/ 40 h 56"/>
                <a:gd name="T26" fmla="*/ 42 w 44"/>
                <a:gd name="T27" fmla="*/ 46 h 56"/>
                <a:gd name="T28" fmla="*/ 38 w 44"/>
                <a:gd name="T29" fmla="*/ 50 h 56"/>
                <a:gd name="T30" fmla="*/ 34 w 44"/>
                <a:gd name="T31" fmla="*/ 52 h 56"/>
                <a:gd name="T32" fmla="*/ 31 w 44"/>
                <a:gd name="T33" fmla="*/ 55 h 56"/>
                <a:gd name="T34" fmla="*/ 27 w 44"/>
                <a:gd name="T35" fmla="*/ 56 h 56"/>
                <a:gd name="T36" fmla="*/ 22 w 44"/>
                <a:gd name="T37" fmla="*/ 56 h 56"/>
                <a:gd name="T38" fmla="*/ 17 w 44"/>
                <a:gd name="T39" fmla="*/ 56 h 56"/>
                <a:gd name="T40" fmla="*/ 13 w 44"/>
                <a:gd name="T41" fmla="*/ 55 h 56"/>
                <a:gd name="T42" fmla="*/ 8 w 44"/>
                <a:gd name="T43" fmla="*/ 51 h 56"/>
                <a:gd name="T44" fmla="*/ 5 w 44"/>
                <a:gd name="T45" fmla="*/ 47 h 56"/>
                <a:gd name="T46" fmla="*/ 2 w 44"/>
                <a:gd name="T47" fmla="*/ 43 h 56"/>
                <a:gd name="T48" fmla="*/ 0 w 44"/>
                <a:gd name="T49" fmla="*/ 37 h 56"/>
                <a:gd name="T50" fmla="*/ 0 w 44"/>
                <a:gd name="T51" fmla="*/ 29 h 56"/>
                <a:gd name="T52" fmla="*/ 2 w 44"/>
                <a:gd name="T53" fmla="*/ 17 h 56"/>
                <a:gd name="T54" fmla="*/ 8 w 44"/>
                <a:gd name="T55" fmla="*/ 9 h 56"/>
                <a:gd name="T56" fmla="*/ 13 w 44"/>
                <a:gd name="T57" fmla="*/ 4 h 56"/>
                <a:gd name="T58" fmla="*/ 17 w 44"/>
                <a:gd name="T59" fmla="*/ 2 h 56"/>
                <a:gd name="T60" fmla="*/ 23 w 44"/>
                <a:gd name="T61" fmla="*/ 0 h 56"/>
                <a:gd name="T62" fmla="*/ 29 w 44"/>
                <a:gd name="T63" fmla="*/ 2 h 56"/>
                <a:gd name="T64" fmla="*/ 34 w 44"/>
                <a:gd name="T65" fmla="*/ 4 h 56"/>
                <a:gd name="T66" fmla="*/ 38 w 44"/>
                <a:gd name="T67" fmla="*/ 8 h 56"/>
                <a:gd name="T68" fmla="*/ 43 w 44"/>
                <a:gd name="T69" fmla="*/ 15 h 56"/>
                <a:gd name="T70" fmla="*/ 44 w 44"/>
                <a:gd name="T71" fmla="*/ 27 h 56"/>
                <a:gd name="T72" fmla="*/ 31 w 44"/>
                <a:gd name="T73" fmla="*/ 23 h 56"/>
                <a:gd name="T74" fmla="*/ 31 w 44"/>
                <a:gd name="T75" fmla="*/ 17 h 56"/>
                <a:gd name="T76" fmla="*/ 29 w 44"/>
                <a:gd name="T77" fmla="*/ 14 h 56"/>
                <a:gd name="T78" fmla="*/ 29 w 44"/>
                <a:gd name="T79" fmla="*/ 10 h 56"/>
                <a:gd name="T80" fmla="*/ 28 w 44"/>
                <a:gd name="T81" fmla="*/ 8 h 56"/>
                <a:gd name="T82" fmla="*/ 26 w 44"/>
                <a:gd name="T83" fmla="*/ 5 h 56"/>
                <a:gd name="T84" fmla="*/ 25 w 44"/>
                <a:gd name="T85" fmla="*/ 4 h 56"/>
                <a:gd name="T86" fmla="*/ 23 w 44"/>
                <a:gd name="T87" fmla="*/ 4 h 56"/>
                <a:gd name="T88" fmla="*/ 21 w 44"/>
                <a:gd name="T89" fmla="*/ 5 h 56"/>
                <a:gd name="T90" fmla="*/ 19 w 44"/>
                <a:gd name="T91" fmla="*/ 8 h 56"/>
                <a:gd name="T92" fmla="*/ 16 w 44"/>
                <a:gd name="T93" fmla="*/ 11 h 56"/>
                <a:gd name="T94" fmla="*/ 15 w 44"/>
                <a:gd name="T95" fmla="*/ 16 h 56"/>
                <a:gd name="T96" fmla="*/ 15 w 44"/>
                <a:gd name="T97" fmla="*/ 21 h 56"/>
                <a:gd name="T98" fmla="*/ 15 w 44"/>
                <a:gd name="T99" fmla="*/ 23 h 56"/>
                <a:gd name="T100" fmla="*/ 31 w 44"/>
                <a:gd name="T101" fmla="*/ 23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"/>
                <a:gd name="T154" fmla="*/ 0 h 56"/>
                <a:gd name="T155" fmla="*/ 44 w 44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" h="56">
                  <a:moveTo>
                    <a:pt x="44" y="27"/>
                  </a:moveTo>
                  <a:lnTo>
                    <a:pt x="15" y="27"/>
                  </a:lnTo>
                  <a:lnTo>
                    <a:pt x="16" y="33"/>
                  </a:lnTo>
                  <a:lnTo>
                    <a:pt x="17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7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43" y="39"/>
                  </a:lnTo>
                  <a:lnTo>
                    <a:pt x="44" y="40"/>
                  </a:lnTo>
                  <a:lnTo>
                    <a:pt x="42" y="46"/>
                  </a:lnTo>
                  <a:lnTo>
                    <a:pt x="38" y="50"/>
                  </a:lnTo>
                  <a:lnTo>
                    <a:pt x="34" y="52"/>
                  </a:lnTo>
                  <a:lnTo>
                    <a:pt x="31" y="55"/>
                  </a:lnTo>
                  <a:lnTo>
                    <a:pt x="27" y="56"/>
                  </a:lnTo>
                  <a:lnTo>
                    <a:pt x="22" y="56"/>
                  </a:lnTo>
                  <a:lnTo>
                    <a:pt x="17" y="56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7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3" y="15"/>
                  </a:lnTo>
                  <a:lnTo>
                    <a:pt x="44" y="27"/>
                  </a:lnTo>
                  <a:close/>
                  <a:moveTo>
                    <a:pt x="31" y="23"/>
                  </a:moveTo>
                  <a:lnTo>
                    <a:pt x="31" y="17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1"/>
                  </a:lnTo>
                  <a:lnTo>
                    <a:pt x="15" y="16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80" name="Rectangle 1156"/>
            <p:cNvSpPr>
              <a:spLocks noChangeArrowheads="1"/>
            </p:cNvSpPr>
            <p:nvPr/>
          </p:nvSpPr>
          <p:spPr bwMode="auto">
            <a:xfrm>
              <a:off x="1042" y="1360"/>
              <a:ext cx="19" cy="10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481" name="Rectangle 1157"/>
            <p:cNvSpPr>
              <a:spLocks noChangeArrowheads="1"/>
            </p:cNvSpPr>
            <p:nvPr/>
          </p:nvSpPr>
          <p:spPr bwMode="auto">
            <a:xfrm>
              <a:off x="1000" y="2360"/>
              <a:ext cx="101" cy="2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482" name="Rectangle 1158"/>
            <p:cNvSpPr>
              <a:spLocks noChangeArrowheads="1"/>
            </p:cNvSpPr>
            <p:nvPr/>
          </p:nvSpPr>
          <p:spPr bwMode="auto">
            <a:xfrm>
              <a:off x="1000" y="1350"/>
              <a:ext cx="101" cy="1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endParaRPr lang="en-US">
                <a:latin typeface="+mn-lt"/>
              </a:endParaRPr>
            </a:p>
          </p:txBody>
        </p:sp>
        <p:sp>
          <p:nvSpPr>
            <p:cNvPr id="3483" name="Freeform 1159"/>
            <p:cNvSpPr>
              <a:spLocks noEditPoints="1"/>
            </p:cNvSpPr>
            <p:nvPr/>
          </p:nvSpPr>
          <p:spPr bwMode="auto">
            <a:xfrm>
              <a:off x="1090" y="1692"/>
              <a:ext cx="89" cy="89"/>
            </a:xfrm>
            <a:custGeom>
              <a:avLst/>
              <a:gdLst>
                <a:gd name="T0" fmla="*/ 84 w 89"/>
                <a:gd name="T1" fmla="*/ 1 h 89"/>
                <a:gd name="T2" fmla="*/ 88 w 89"/>
                <a:gd name="T3" fmla="*/ 1 h 89"/>
                <a:gd name="T4" fmla="*/ 85 w 89"/>
                <a:gd name="T5" fmla="*/ 13 h 89"/>
                <a:gd name="T6" fmla="*/ 79 w 89"/>
                <a:gd name="T7" fmla="*/ 21 h 89"/>
                <a:gd name="T8" fmla="*/ 75 w 89"/>
                <a:gd name="T9" fmla="*/ 25 h 89"/>
                <a:gd name="T10" fmla="*/ 70 w 89"/>
                <a:gd name="T11" fmla="*/ 27 h 89"/>
                <a:gd name="T12" fmla="*/ 64 w 89"/>
                <a:gd name="T13" fmla="*/ 29 h 89"/>
                <a:gd name="T14" fmla="*/ 59 w 89"/>
                <a:gd name="T15" fmla="*/ 27 h 89"/>
                <a:gd name="T16" fmla="*/ 54 w 89"/>
                <a:gd name="T17" fmla="*/ 26 h 89"/>
                <a:gd name="T18" fmla="*/ 50 w 89"/>
                <a:gd name="T19" fmla="*/ 25 h 89"/>
                <a:gd name="T20" fmla="*/ 44 w 89"/>
                <a:gd name="T21" fmla="*/ 21 h 89"/>
                <a:gd name="T22" fmla="*/ 38 w 89"/>
                <a:gd name="T23" fmla="*/ 18 h 89"/>
                <a:gd name="T24" fmla="*/ 32 w 89"/>
                <a:gd name="T25" fmla="*/ 15 h 89"/>
                <a:gd name="T26" fmla="*/ 28 w 89"/>
                <a:gd name="T27" fmla="*/ 13 h 89"/>
                <a:gd name="T28" fmla="*/ 24 w 89"/>
                <a:gd name="T29" fmla="*/ 12 h 89"/>
                <a:gd name="T30" fmla="*/ 20 w 89"/>
                <a:gd name="T31" fmla="*/ 12 h 89"/>
                <a:gd name="T32" fmla="*/ 17 w 89"/>
                <a:gd name="T33" fmla="*/ 12 h 89"/>
                <a:gd name="T34" fmla="*/ 14 w 89"/>
                <a:gd name="T35" fmla="*/ 13 h 89"/>
                <a:gd name="T36" fmla="*/ 11 w 89"/>
                <a:gd name="T37" fmla="*/ 15 h 89"/>
                <a:gd name="T38" fmla="*/ 8 w 89"/>
                <a:gd name="T39" fmla="*/ 19 h 89"/>
                <a:gd name="T40" fmla="*/ 7 w 89"/>
                <a:gd name="T41" fmla="*/ 23 h 89"/>
                <a:gd name="T42" fmla="*/ 6 w 89"/>
                <a:gd name="T43" fmla="*/ 27 h 89"/>
                <a:gd name="T44" fmla="*/ 1 w 89"/>
                <a:gd name="T45" fmla="*/ 27 h 89"/>
                <a:gd name="T46" fmla="*/ 5 w 89"/>
                <a:gd name="T47" fmla="*/ 15 h 89"/>
                <a:gd name="T48" fmla="*/ 9 w 89"/>
                <a:gd name="T49" fmla="*/ 7 h 89"/>
                <a:gd name="T50" fmla="*/ 14 w 89"/>
                <a:gd name="T51" fmla="*/ 3 h 89"/>
                <a:gd name="T52" fmla="*/ 19 w 89"/>
                <a:gd name="T53" fmla="*/ 1 h 89"/>
                <a:gd name="T54" fmla="*/ 25 w 89"/>
                <a:gd name="T55" fmla="*/ 0 h 89"/>
                <a:gd name="T56" fmla="*/ 30 w 89"/>
                <a:gd name="T57" fmla="*/ 1 h 89"/>
                <a:gd name="T58" fmla="*/ 35 w 89"/>
                <a:gd name="T59" fmla="*/ 2 h 89"/>
                <a:gd name="T60" fmla="*/ 38 w 89"/>
                <a:gd name="T61" fmla="*/ 3 h 89"/>
                <a:gd name="T62" fmla="*/ 42 w 89"/>
                <a:gd name="T63" fmla="*/ 6 h 89"/>
                <a:gd name="T64" fmla="*/ 47 w 89"/>
                <a:gd name="T65" fmla="*/ 8 h 89"/>
                <a:gd name="T66" fmla="*/ 53 w 89"/>
                <a:gd name="T67" fmla="*/ 11 h 89"/>
                <a:gd name="T68" fmla="*/ 59 w 89"/>
                <a:gd name="T69" fmla="*/ 14 h 89"/>
                <a:gd name="T70" fmla="*/ 65 w 89"/>
                <a:gd name="T71" fmla="*/ 15 h 89"/>
                <a:gd name="T72" fmla="*/ 69 w 89"/>
                <a:gd name="T73" fmla="*/ 17 h 89"/>
                <a:gd name="T74" fmla="*/ 72 w 89"/>
                <a:gd name="T75" fmla="*/ 17 h 89"/>
                <a:gd name="T76" fmla="*/ 76 w 89"/>
                <a:gd name="T77" fmla="*/ 15 h 89"/>
                <a:gd name="T78" fmla="*/ 78 w 89"/>
                <a:gd name="T79" fmla="*/ 13 h 89"/>
                <a:gd name="T80" fmla="*/ 81 w 89"/>
                <a:gd name="T81" fmla="*/ 9 h 89"/>
                <a:gd name="T82" fmla="*/ 83 w 89"/>
                <a:gd name="T83" fmla="*/ 6 h 89"/>
                <a:gd name="T84" fmla="*/ 84 w 89"/>
                <a:gd name="T85" fmla="*/ 1 h 89"/>
                <a:gd name="T86" fmla="*/ 0 w 89"/>
                <a:gd name="T87" fmla="*/ 48 h 89"/>
                <a:gd name="T88" fmla="*/ 89 w 89"/>
                <a:gd name="T89" fmla="*/ 49 h 89"/>
                <a:gd name="T90" fmla="*/ 89 w 89"/>
                <a:gd name="T91" fmla="*/ 58 h 89"/>
                <a:gd name="T92" fmla="*/ 0 w 89"/>
                <a:gd name="T93" fmla="*/ 56 h 89"/>
                <a:gd name="T94" fmla="*/ 0 w 89"/>
                <a:gd name="T95" fmla="*/ 48 h 89"/>
                <a:gd name="T96" fmla="*/ 0 w 89"/>
                <a:gd name="T97" fmla="*/ 81 h 89"/>
                <a:gd name="T98" fmla="*/ 89 w 89"/>
                <a:gd name="T99" fmla="*/ 81 h 89"/>
                <a:gd name="T100" fmla="*/ 89 w 89"/>
                <a:gd name="T101" fmla="*/ 89 h 89"/>
                <a:gd name="T102" fmla="*/ 0 w 89"/>
                <a:gd name="T103" fmla="*/ 88 h 89"/>
                <a:gd name="T104" fmla="*/ 0 w 89"/>
                <a:gd name="T105" fmla="*/ 81 h 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89"/>
                <a:gd name="T161" fmla="*/ 89 w 89"/>
                <a:gd name="T162" fmla="*/ 89 h 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89">
                  <a:moveTo>
                    <a:pt x="84" y="1"/>
                  </a:moveTo>
                  <a:lnTo>
                    <a:pt x="88" y="1"/>
                  </a:lnTo>
                  <a:lnTo>
                    <a:pt x="85" y="13"/>
                  </a:lnTo>
                  <a:lnTo>
                    <a:pt x="79" y="21"/>
                  </a:lnTo>
                  <a:lnTo>
                    <a:pt x="75" y="25"/>
                  </a:lnTo>
                  <a:lnTo>
                    <a:pt x="70" y="27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4" y="26"/>
                  </a:lnTo>
                  <a:lnTo>
                    <a:pt x="50" y="25"/>
                  </a:lnTo>
                  <a:lnTo>
                    <a:pt x="44" y="21"/>
                  </a:lnTo>
                  <a:lnTo>
                    <a:pt x="38" y="18"/>
                  </a:lnTo>
                  <a:lnTo>
                    <a:pt x="32" y="15"/>
                  </a:lnTo>
                  <a:lnTo>
                    <a:pt x="28" y="13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17" y="12"/>
                  </a:lnTo>
                  <a:lnTo>
                    <a:pt x="14" y="13"/>
                  </a:lnTo>
                  <a:lnTo>
                    <a:pt x="11" y="15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6" y="27"/>
                  </a:lnTo>
                  <a:lnTo>
                    <a:pt x="1" y="27"/>
                  </a:lnTo>
                  <a:lnTo>
                    <a:pt x="5" y="15"/>
                  </a:lnTo>
                  <a:lnTo>
                    <a:pt x="9" y="7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38" y="3"/>
                  </a:lnTo>
                  <a:lnTo>
                    <a:pt x="42" y="6"/>
                  </a:lnTo>
                  <a:lnTo>
                    <a:pt x="47" y="8"/>
                  </a:lnTo>
                  <a:lnTo>
                    <a:pt x="53" y="11"/>
                  </a:lnTo>
                  <a:lnTo>
                    <a:pt x="59" y="14"/>
                  </a:lnTo>
                  <a:lnTo>
                    <a:pt x="65" y="15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6" y="15"/>
                  </a:lnTo>
                  <a:lnTo>
                    <a:pt x="78" y="13"/>
                  </a:lnTo>
                  <a:lnTo>
                    <a:pt x="81" y="9"/>
                  </a:lnTo>
                  <a:lnTo>
                    <a:pt x="83" y="6"/>
                  </a:lnTo>
                  <a:lnTo>
                    <a:pt x="84" y="1"/>
                  </a:lnTo>
                  <a:close/>
                  <a:moveTo>
                    <a:pt x="0" y="48"/>
                  </a:moveTo>
                  <a:lnTo>
                    <a:pt x="89" y="49"/>
                  </a:lnTo>
                  <a:lnTo>
                    <a:pt x="89" y="58"/>
                  </a:lnTo>
                  <a:lnTo>
                    <a:pt x="0" y="56"/>
                  </a:lnTo>
                  <a:lnTo>
                    <a:pt x="0" y="48"/>
                  </a:lnTo>
                  <a:close/>
                  <a:moveTo>
                    <a:pt x="0" y="81"/>
                  </a:moveTo>
                  <a:lnTo>
                    <a:pt x="89" y="81"/>
                  </a:lnTo>
                  <a:lnTo>
                    <a:pt x="89" y="89"/>
                  </a:lnTo>
                  <a:lnTo>
                    <a:pt x="0" y="88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84" name="Freeform 1160"/>
            <p:cNvSpPr>
              <a:spLocks/>
            </p:cNvSpPr>
            <p:nvPr/>
          </p:nvSpPr>
          <p:spPr bwMode="auto">
            <a:xfrm>
              <a:off x="1213" y="1704"/>
              <a:ext cx="49" cy="79"/>
            </a:xfrm>
            <a:custGeom>
              <a:avLst/>
              <a:gdLst>
                <a:gd name="T0" fmla="*/ 14 w 49"/>
                <a:gd name="T1" fmla="*/ 37 h 79"/>
                <a:gd name="T2" fmla="*/ 24 w 49"/>
                <a:gd name="T3" fmla="*/ 34 h 79"/>
                <a:gd name="T4" fmla="*/ 28 w 49"/>
                <a:gd name="T5" fmla="*/ 29 h 79"/>
                <a:gd name="T6" fmla="*/ 30 w 49"/>
                <a:gd name="T7" fmla="*/ 22 h 79"/>
                <a:gd name="T8" fmla="*/ 26 w 49"/>
                <a:gd name="T9" fmla="*/ 14 h 79"/>
                <a:gd name="T10" fmla="*/ 22 w 49"/>
                <a:gd name="T11" fmla="*/ 11 h 79"/>
                <a:gd name="T12" fmla="*/ 13 w 49"/>
                <a:gd name="T13" fmla="*/ 12 h 79"/>
                <a:gd name="T14" fmla="*/ 5 w 49"/>
                <a:gd name="T15" fmla="*/ 19 h 79"/>
                <a:gd name="T16" fmla="*/ 6 w 49"/>
                <a:gd name="T17" fmla="*/ 12 h 79"/>
                <a:gd name="T18" fmla="*/ 13 w 49"/>
                <a:gd name="T19" fmla="*/ 5 h 79"/>
                <a:gd name="T20" fmla="*/ 23 w 49"/>
                <a:gd name="T21" fmla="*/ 0 h 79"/>
                <a:gd name="T22" fmla="*/ 32 w 49"/>
                <a:gd name="T23" fmla="*/ 0 h 79"/>
                <a:gd name="T24" fmla="*/ 41 w 49"/>
                <a:gd name="T25" fmla="*/ 5 h 79"/>
                <a:gd name="T26" fmla="*/ 45 w 49"/>
                <a:gd name="T27" fmla="*/ 12 h 79"/>
                <a:gd name="T28" fmla="*/ 45 w 49"/>
                <a:gd name="T29" fmla="*/ 20 h 79"/>
                <a:gd name="T30" fmla="*/ 40 w 49"/>
                <a:gd name="T31" fmla="*/ 28 h 79"/>
                <a:gd name="T32" fmla="*/ 41 w 49"/>
                <a:gd name="T33" fmla="*/ 35 h 79"/>
                <a:gd name="T34" fmla="*/ 47 w 49"/>
                <a:gd name="T35" fmla="*/ 42 h 79"/>
                <a:gd name="T36" fmla="*/ 49 w 49"/>
                <a:gd name="T37" fmla="*/ 50 h 79"/>
                <a:gd name="T38" fmla="*/ 40 w 49"/>
                <a:gd name="T39" fmla="*/ 71 h 79"/>
                <a:gd name="T40" fmla="*/ 17 w 49"/>
                <a:gd name="T41" fmla="*/ 79 h 79"/>
                <a:gd name="T42" fmla="*/ 6 w 49"/>
                <a:gd name="T43" fmla="*/ 77 h 79"/>
                <a:gd name="T44" fmla="*/ 0 w 49"/>
                <a:gd name="T45" fmla="*/ 73 h 79"/>
                <a:gd name="T46" fmla="*/ 0 w 49"/>
                <a:gd name="T47" fmla="*/ 67 h 79"/>
                <a:gd name="T48" fmla="*/ 3 w 49"/>
                <a:gd name="T49" fmla="*/ 64 h 79"/>
                <a:gd name="T50" fmla="*/ 7 w 49"/>
                <a:gd name="T51" fmla="*/ 64 h 79"/>
                <a:gd name="T52" fmla="*/ 11 w 49"/>
                <a:gd name="T53" fmla="*/ 65 h 79"/>
                <a:gd name="T54" fmla="*/ 16 w 49"/>
                <a:gd name="T55" fmla="*/ 70 h 79"/>
                <a:gd name="T56" fmla="*/ 23 w 49"/>
                <a:gd name="T57" fmla="*/ 73 h 79"/>
                <a:gd name="T58" fmla="*/ 30 w 49"/>
                <a:gd name="T59" fmla="*/ 73 h 79"/>
                <a:gd name="T60" fmla="*/ 35 w 49"/>
                <a:gd name="T61" fmla="*/ 67 h 79"/>
                <a:gd name="T62" fmla="*/ 35 w 49"/>
                <a:gd name="T63" fmla="*/ 58 h 79"/>
                <a:gd name="T64" fmla="*/ 31 w 49"/>
                <a:gd name="T65" fmla="*/ 48 h 79"/>
                <a:gd name="T66" fmla="*/ 22 w 49"/>
                <a:gd name="T67" fmla="*/ 4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79"/>
                <a:gd name="T104" fmla="*/ 49 w 49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79">
                  <a:moveTo>
                    <a:pt x="14" y="40"/>
                  </a:moveTo>
                  <a:lnTo>
                    <a:pt x="14" y="37"/>
                  </a:lnTo>
                  <a:lnTo>
                    <a:pt x="20" y="35"/>
                  </a:lnTo>
                  <a:lnTo>
                    <a:pt x="24" y="34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25"/>
                  </a:lnTo>
                  <a:lnTo>
                    <a:pt x="30" y="22"/>
                  </a:lnTo>
                  <a:lnTo>
                    <a:pt x="29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3" y="12"/>
                  </a:lnTo>
                  <a:lnTo>
                    <a:pt x="8" y="14"/>
                  </a:lnTo>
                  <a:lnTo>
                    <a:pt x="5" y="19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1" y="5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6" y="15"/>
                  </a:lnTo>
                  <a:lnTo>
                    <a:pt x="45" y="20"/>
                  </a:lnTo>
                  <a:lnTo>
                    <a:pt x="43" y="24"/>
                  </a:lnTo>
                  <a:lnTo>
                    <a:pt x="40" y="28"/>
                  </a:lnTo>
                  <a:lnTo>
                    <a:pt x="35" y="31"/>
                  </a:lnTo>
                  <a:lnTo>
                    <a:pt x="41" y="35"/>
                  </a:lnTo>
                  <a:lnTo>
                    <a:pt x="46" y="38"/>
                  </a:lnTo>
                  <a:lnTo>
                    <a:pt x="47" y="42"/>
                  </a:lnTo>
                  <a:lnTo>
                    <a:pt x="48" y="46"/>
                  </a:lnTo>
                  <a:lnTo>
                    <a:pt x="49" y="50"/>
                  </a:lnTo>
                  <a:lnTo>
                    <a:pt x="47" y="61"/>
                  </a:lnTo>
                  <a:lnTo>
                    <a:pt x="40" y="71"/>
                  </a:lnTo>
                  <a:lnTo>
                    <a:pt x="30" y="77"/>
                  </a:lnTo>
                  <a:lnTo>
                    <a:pt x="17" y="79"/>
                  </a:lnTo>
                  <a:lnTo>
                    <a:pt x="11" y="78"/>
                  </a:lnTo>
                  <a:lnTo>
                    <a:pt x="6" y="77"/>
                  </a:lnTo>
                  <a:lnTo>
                    <a:pt x="2" y="76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1" y="65"/>
                  </a:lnTo>
                  <a:lnTo>
                    <a:pt x="3" y="64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2" y="67"/>
                  </a:lnTo>
                  <a:lnTo>
                    <a:pt x="16" y="70"/>
                  </a:lnTo>
                  <a:lnTo>
                    <a:pt x="19" y="72"/>
                  </a:lnTo>
                  <a:lnTo>
                    <a:pt x="23" y="73"/>
                  </a:lnTo>
                  <a:lnTo>
                    <a:pt x="25" y="75"/>
                  </a:lnTo>
                  <a:lnTo>
                    <a:pt x="30" y="73"/>
                  </a:lnTo>
                  <a:lnTo>
                    <a:pt x="32" y="71"/>
                  </a:lnTo>
                  <a:lnTo>
                    <a:pt x="35" y="67"/>
                  </a:lnTo>
                  <a:lnTo>
                    <a:pt x="36" y="63"/>
                  </a:lnTo>
                  <a:lnTo>
                    <a:pt x="35" y="58"/>
                  </a:lnTo>
                  <a:lnTo>
                    <a:pt x="34" y="53"/>
                  </a:lnTo>
                  <a:lnTo>
                    <a:pt x="31" y="48"/>
                  </a:lnTo>
                  <a:lnTo>
                    <a:pt x="26" y="44"/>
                  </a:lnTo>
                  <a:lnTo>
                    <a:pt x="22" y="41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85" name="Freeform 1161"/>
            <p:cNvSpPr>
              <a:spLocks noEditPoints="1"/>
            </p:cNvSpPr>
            <p:nvPr/>
          </p:nvSpPr>
          <p:spPr bwMode="auto">
            <a:xfrm>
              <a:off x="1273" y="1704"/>
              <a:ext cx="50" cy="79"/>
            </a:xfrm>
            <a:custGeom>
              <a:avLst/>
              <a:gdLst>
                <a:gd name="T0" fmla="*/ 50 w 50"/>
                <a:gd name="T1" fmla="*/ 0 h 79"/>
                <a:gd name="T2" fmla="*/ 50 w 50"/>
                <a:gd name="T3" fmla="*/ 2 h 79"/>
                <a:gd name="T4" fmla="*/ 44 w 50"/>
                <a:gd name="T5" fmla="*/ 3 h 79"/>
                <a:gd name="T6" fmla="*/ 39 w 50"/>
                <a:gd name="T7" fmla="*/ 6 h 79"/>
                <a:gd name="T8" fmla="*/ 34 w 50"/>
                <a:gd name="T9" fmla="*/ 8 h 79"/>
                <a:gd name="T10" fmla="*/ 28 w 50"/>
                <a:gd name="T11" fmla="*/ 13 h 79"/>
                <a:gd name="T12" fmla="*/ 24 w 50"/>
                <a:gd name="T13" fmla="*/ 18 h 79"/>
                <a:gd name="T14" fmla="*/ 21 w 50"/>
                <a:gd name="T15" fmla="*/ 25 h 79"/>
                <a:gd name="T16" fmla="*/ 18 w 50"/>
                <a:gd name="T17" fmla="*/ 32 h 79"/>
                <a:gd name="T18" fmla="*/ 21 w 50"/>
                <a:gd name="T19" fmla="*/ 31 h 79"/>
                <a:gd name="T20" fmla="*/ 22 w 50"/>
                <a:gd name="T21" fmla="*/ 30 h 79"/>
                <a:gd name="T22" fmla="*/ 26 w 50"/>
                <a:gd name="T23" fmla="*/ 30 h 79"/>
                <a:gd name="T24" fmla="*/ 29 w 50"/>
                <a:gd name="T25" fmla="*/ 29 h 79"/>
                <a:gd name="T26" fmla="*/ 35 w 50"/>
                <a:gd name="T27" fmla="*/ 30 h 79"/>
                <a:gd name="T28" fmla="*/ 40 w 50"/>
                <a:gd name="T29" fmla="*/ 32 h 79"/>
                <a:gd name="T30" fmla="*/ 44 w 50"/>
                <a:gd name="T31" fmla="*/ 36 h 79"/>
                <a:gd name="T32" fmla="*/ 47 w 50"/>
                <a:gd name="T33" fmla="*/ 41 h 79"/>
                <a:gd name="T34" fmla="*/ 48 w 50"/>
                <a:gd name="T35" fmla="*/ 46 h 79"/>
                <a:gd name="T36" fmla="*/ 50 w 50"/>
                <a:gd name="T37" fmla="*/ 53 h 79"/>
                <a:gd name="T38" fmla="*/ 48 w 50"/>
                <a:gd name="T39" fmla="*/ 60 h 79"/>
                <a:gd name="T40" fmla="*/ 46 w 50"/>
                <a:gd name="T41" fmla="*/ 66 h 79"/>
                <a:gd name="T42" fmla="*/ 44 w 50"/>
                <a:gd name="T43" fmla="*/ 70 h 79"/>
                <a:gd name="T44" fmla="*/ 41 w 50"/>
                <a:gd name="T45" fmla="*/ 73 h 79"/>
                <a:gd name="T46" fmla="*/ 38 w 50"/>
                <a:gd name="T47" fmla="*/ 76 h 79"/>
                <a:gd name="T48" fmla="*/ 32 w 50"/>
                <a:gd name="T49" fmla="*/ 78 h 79"/>
                <a:gd name="T50" fmla="*/ 26 w 50"/>
                <a:gd name="T51" fmla="*/ 79 h 79"/>
                <a:gd name="T52" fmla="*/ 21 w 50"/>
                <a:gd name="T53" fmla="*/ 79 h 79"/>
                <a:gd name="T54" fmla="*/ 16 w 50"/>
                <a:gd name="T55" fmla="*/ 78 h 79"/>
                <a:gd name="T56" fmla="*/ 12 w 50"/>
                <a:gd name="T57" fmla="*/ 76 h 79"/>
                <a:gd name="T58" fmla="*/ 9 w 50"/>
                <a:gd name="T59" fmla="*/ 72 h 79"/>
                <a:gd name="T60" fmla="*/ 5 w 50"/>
                <a:gd name="T61" fmla="*/ 69 h 79"/>
                <a:gd name="T62" fmla="*/ 3 w 50"/>
                <a:gd name="T63" fmla="*/ 64 h 79"/>
                <a:gd name="T64" fmla="*/ 0 w 50"/>
                <a:gd name="T65" fmla="*/ 57 h 79"/>
                <a:gd name="T66" fmla="*/ 0 w 50"/>
                <a:gd name="T67" fmla="*/ 48 h 79"/>
                <a:gd name="T68" fmla="*/ 1 w 50"/>
                <a:gd name="T69" fmla="*/ 36 h 79"/>
                <a:gd name="T70" fmla="*/ 6 w 50"/>
                <a:gd name="T71" fmla="*/ 24 h 79"/>
                <a:gd name="T72" fmla="*/ 11 w 50"/>
                <a:gd name="T73" fmla="*/ 17 h 79"/>
                <a:gd name="T74" fmla="*/ 17 w 50"/>
                <a:gd name="T75" fmla="*/ 12 h 79"/>
                <a:gd name="T76" fmla="*/ 24 w 50"/>
                <a:gd name="T77" fmla="*/ 7 h 79"/>
                <a:gd name="T78" fmla="*/ 36 w 50"/>
                <a:gd name="T79" fmla="*/ 2 h 79"/>
                <a:gd name="T80" fmla="*/ 50 w 50"/>
                <a:gd name="T81" fmla="*/ 0 h 79"/>
                <a:gd name="T82" fmla="*/ 17 w 50"/>
                <a:gd name="T83" fmla="*/ 37 h 79"/>
                <a:gd name="T84" fmla="*/ 17 w 50"/>
                <a:gd name="T85" fmla="*/ 43 h 79"/>
                <a:gd name="T86" fmla="*/ 17 w 50"/>
                <a:gd name="T87" fmla="*/ 48 h 79"/>
                <a:gd name="T88" fmla="*/ 17 w 50"/>
                <a:gd name="T89" fmla="*/ 57 h 79"/>
                <a:gd name="T90" fmla="*/ 18 w 50"/>
                <a:gd name="T91" fmla="*/ 64 h 79"/>
                <a:gd name="T92" fmla="*/ 20 w 50"/>
                <a:gd name="T93" fmla="*/ 67 h 79"/>
                <a:gd name="T94" fmla="*/ 21 w 50"/>
                <a:gd name="T95" fmla="*/ 71 h 79"/>
                <a:gd name="T96" fmla="*/ 22 w 50"/>
                <a:gd name="T97" fmla="*/ 73 h 79"/>
                <a:gd name="T98" fmla="*/ 24 w 50"/>
                <a:gd name="T99" fmla="*/ 76 h 79"/>
                <a:gd name="T100" fmla="*/ 27 w 50"/>
                <a:gd name="T101" fmla="*/ 76 h 79"/>
                <a:gd name="T102" fmla="*/ 29 w 50"/>
                <a:gd name="T103" fmla="*/ 75 h 79"/>
                <a:gd name="T104" fmla="*/ 32 w 50"/>
                <a:gd name="T105" fmla="*/ 73 h 79"/>
                <a:gd name="T106" fmla="*/ 33 w 50"/>
                <a:gd name="T107" fmla="*/ 70 h 79"/>
                <a:gd name="T108" fmla="*/ 33 w 50"/>
                <a:gd name="T109" fmla="*/ 66 h 79"/>
                <a:gd name="T110" fmla="*/ 34 w 50"/>
                <a:gd name="T111" fmla="*/ 60 h 79"/>
                <a:gd name="T112" fmla="*/ 33 w 50"/>
                <a:gd name="T113" fmla="*/ 48 h 79"/>
                <a:gd name="T114" fmla="*/ 30 w 50"/>
                <a:gd name="T115" fmla="*/ 40 h 79"/>
                <a:gd name="T116" fmla="*/ 28 w 50"/>
                <a:gd name="T117" fmla="*/ 37 h 79"/>
                <a:gd name="T118" fmla="*/ 26 w 50"/>
                <a:gd name="T119" fmla="*/ 36 h 79"/>
                <a:gd name="T120" fmla="*/ 23 w 50"/>
                <a:gd name="T121" fmla="*/ 35 h 79"/>
                <a:gd name="T122" fmla="*/ 21 w 50"/>
                <a:gd name="T123" fmla="*/ 36 h 79"/>
                <a:gd name="T124" fmla="*/ 17 w 50"/>
                <a:gd name="T125" fmla="*/ 37 h 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"/>
                <a:gd name="T190" fmla="*/ 0 h 79"/>
                <a:gd name="T191" fmla="*/ 50 w 50"/>
                <a:gd name="T192" fmla="*/ 79 h 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" h="79">
                  <a:moveTo>
                    <a:pt x="50" y="0"/>
                  </a:moveTo>
                  <a:lnTo>
                    <a:pt x="50" y="2"/>
                  </a:lnTo>
                  <a:lnTo>
                    <a:pt x="44" y="3"/>
                  </a:lnTo>
                  <a:lnTo>
                    <a:pt x="39" y="6"/>
                  </a:lnTo>
                  <a:lnTo>
                    <a:pt x="34" y="8"/>
                  </a:lnTo>
                  <a:lnTo>
                    <a:pt x="28" y="13"/>
                  </a:lnTo>
                  <a:lnTo>
                    <a:pt x="24" y="18"/>
                  </a:lnTo>
                  <a:lnTo>
                    <a:pt x="21" y="25"/>
                  </a:lnTo>
                  <a:lnTo>
                    <a:pt x="18" y="32"/>
                  </a:lnTo>
                  <a:lnTo>
                    <a:pt x="21" y="31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9" y="29"/>
                  </a:lnTo>
                  <a:lnTo>
                    <a:pt x="35" y="30"/>
                  </a:lnTo>
                  <a:lnTo>
                    <a:pt x="40" y="32"/>
                  </a:lnTo>
                  <a:lnTo>
                    <a:pt x="44" y="36"/>
                  </a:lnTo>
                  <a:lnTo>
                    <a:pt x="47" y="41"/>
                  </a:lnTo>
                  <a:lnTo>
                    <a:pt x="48" y="46"/>
                  </a:lnTo>
                  <a:lnTo>
                    <a:pt x="50" y="53"/>
                  </a:lnTo>
                  <a:lnTo>
                    <a:pt x="48" y="60"/>
                  </a:lnTo>
                  <a:lnTo>
                    <a:pt x="46" y="66"/>
                  </a:lnTo>
                  <a:lnTo>
                    <a:pt x="44" y="70"/>
                  </a:lnTo>
                  <a:lnTo>
                    <a:pt x="41" y="73"/>
                  </a:lnTo>
                  <a:lnTo>
                    <a:pt x="38" y="76"/>
                  </a:lnTo>
                  <a:lnTo>
                    <a:pt x="32" y="78"/>
                  </a:lnTo>
                  <a:lnTo>
                    <a:pt x="26" y="79"/>
                  </a:lnTo>
                  <a:lnTo>
                    <a:pt x="21" y="79"/>
                  </a:lnTo>
                  <a:lnTo>
                    <a:pt x="16" y="78"/>
                  </a:lnTo>
                  <a:lnTo>
                    <a:pt x="12" y="76"/>
                  </a:lnTo>
                  <a:lnTo>
                    <a:pt x="9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1" y="36"/>
                  </a:lnTo>
                  <a:lnTo>
                    <a:pt x="6" y="24"/>
                  </a:lnTo>
                  <a:lnTo>
                    <a:pt x="11" y="17"/>
                  </a:lnTo>
                  <a:lnTo>
                    <a:pt x="17" y="12"/>
                  </a:lnTo>
                  <a:lnTo>
                    <a:pt x="24" y="7"/>
                  </a:lnTo>
                  <a:lnTo>
                    <a:pt x="36" y="2"/>
                  </a:lnTo>
                  <a:lnTo>
                    <a:pt x="50" y="0"/>
                  </a:lnTo>
                  <a:close/>
                  <a:moveTo>
                    <a:pt x="17" y="37"/>
                  </a:moveTo>
                  <a:lnTo>
                    <a:pt x="17" y="43"/>
                  </a:lnTo>
                  <a:lnTo>
                    <a:pt x="17" y="48"/>
                  </a:lnTo>
                  <a:lnTo>
                    <a:pt x="17" y="57"/>
                  </a:lnTo>
                  <a:lnTo>
                    <a:pt x="18" y="64"/>
                  </a:lnTo>
                  <a:lnTo>
                    <a:pt x="20" y="67"/>
                  </a:lnTo>
                  <a:lnTo>
                    <a:pt x="21" y="71"/>
                  </a:lnTo>
                  <a:lnTo>
                    <a:pt x="22" y="73"/>
                  </a:lnTo>
                  <a:lnTo>
                    <a:pt x="24" y="76"/>
                  </a:lnTo>
                  <a:lnTo>
                    <a:pt x="27" y="76"/>
                  </a:lnTo>
                  <a:lnTo>
                    <a:pt x="29" y="75"/>
                  </a:lnTo>
                  <a:lnTo>
                    <a:pt x="32" y="73"/>
                  </a:lnTo>
                  <a:lnTo>
                    <a:pt x="33" y="70"/>
                  </a:lnTo>
                  <a:lnTo>
                    <a:pt x="33" y="66"/>
                  </a:lnTo>
                  <a:lnTo>
                    <a:pt x="34" y="60"/>
                  </a:lnTo>
                  <a:lnTo>
                    <a:pt x="33" y="48"/>
                  </a:lnTo>
                  <a:lnTo>
                    <a:pt x="30" y="40"/>
                  </a:lnTo>
                  <a:lnTo>
                    <a:pt x="28" y="37"/>
                  </a:lnTo>
                  <a:lnTo>
                    <a:pt x="26" y="36"/>
                  </a:lnTo>
                  <a:lnTo>
                    <a:pt x="23" y="35"/>
                  </a:lnTo>
                  <a:lnTo>
                    <a:pt x="21" y="36"/>
                  </a:lnTo>
                  <a:lnTo>
                    <a:pt x="17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86" name="Freeform 1162"/>
            <p:cNvSpPr>
              <a:spLocks/>
            </p:cNvSpPr>
            <p:nvPr/>
          </p:nvSpPr>
          <p:spPr bwMode="auto">
            <a:xfrm>
              <a:off x="1360" y="1728"/>
              <a:ext cx="44" cy="57"/>
            </a:xfrm>
            <a:custGeom>
              <a:avLst/>
              <a:gdLst>
                <a:gd name="T0" fmla="*/ 42 w 44"/>
                <a:gd name="T1" fmla="*/ 41 h 57"/>
                <a:gd name="T2" fmla="*/ 44 w 44"/>
                <a:gd name="T3" fmla="*/ 42 h 57"/>
                <a:gd name="T4" fmla="*/ 41 w 44"/>
                <a:gd name="T5" fmla="*/ 47 h 57"/>
                <a:gd name="T6" fmla="*/ 38 w 44"/>
                <a:gd name="T7" fmla="*/ 51 h 57"/>
                <a:gd name="T8" fmla="*/ 34 w 44"/>
                <a:gd name="T9" fmla="*/ 53 h 57"/>
                <a:gd name="T10" fmla="*/ 29 w 44"/>
                <a:gd name="T11" fmla="*/ 55 h 57"/>
                <a:gd name="T12" fmla="*/ 23 w 44"/>
                <a:gd name="T13" fmla="*/ 57 h 57"/>
                <a:gd name="T14" fmla="*/ 17 w 44"/>
                <a:gd name="T15" fmla="*/ 55 h 57"/>
                <a:gd name="T16" fmla="*/ 13 w 44"/>
                <a:gd name="T17" fmla="*/ 54 h 57"/>
                <a:gd name="T18" fmla="*/ 9 w 44"/>
                <a:gd name="T19" fmla="*/ 52 h 57"/>
                <a:gd name="T20" fmla="*/ 6 w 44"/>
                <a:gd name="T21" fmla="*/ 48 h 57"/>
                <a:gd name="T22" fmla="*/ 3 w 44"/>
                <a:gd name="T23" fmla="*/ 42 h 57"/>
                <a:gd name="T24" fmla="*/ 0 w 44"/>
                <a:gd name="T25" fmla="*/ 36 h 57"/>
                <a:gd name="T26" fmla="*/ 0 w 44"/>
                <a:gd name="T27" fmla="*/ 29 h 57"/>
                <a:gd name="T28" fmla="*/ 0 w 44"/>
                <a:gd name="T29" fmla="*/ 22 h 57"/>
                <a:gd name="T30" fmla="*/ 3 w 44"/>
                <a:gd name="T31" fmla="*/ 16 h 57"/>
                <a:gd name="T32" fmla="*/ 5 w 44"/>
                <a:gd name="T33" fmla="*/ 10 h 57"/>
                <a:gd name="T34" fmla="*/ 10 w 44"/>
                <a:gd name="T35" fmla="*/ 6 h 57"/>
                <a:gd name="T36" fmla="*/ 13 w 44"/>
                <a:gd name="T37" fmla="*/ 2 h 57"/>
                <a:gd name="T38" fmla="*/ 19 w 44"/>
                <a:gd name="T39" fmla="*/ 1 h 57"/>
                <a:gd name="T40" fmla="*/ 24 w 44"/>
                <a:gd name="T41" fmla="*/ 0 h 57"/>
                <a:gd name="T42" fmla="*/ 30 w 44"/>
                <a:gd name="T43" fmla="*/ 1 h 57"/>
                <a:gd name="T44" fmla="*/ 34 w 44"/>
                <a:gd name="T45" fmla="*/ 2 h 57"/>
                <a:gd name="T46" fmla="*/ 38 w 44"/>
                <a:gd name="T47" fmla="*/ 5 h 57"/>
                <a:gd name="T48" fmla="*/ 40 w 44"/>
                <a:gd name="T49" fmla="*/ 7 h 57"/>
                <a:gd name="T50" fmla="*/ 42 w 44"/>
                <a:gd name="T51" fmla="*/ 11 h 57"/>
                <a:gd name="T52" fmla="*/ 42 w 44"/>
                <a:gd name="T53" fmla="*/ 13 h 57"/>
                <a:gd name="T54" fmla="*/ 42 w 44"/>
                <a:gd name="T55" fmla="*/ 17 h 57"/>
                <a:gd name="T56" fmla="*/ 40 w 44"/>
                <a:gd name="T57" fmla="*/ 19 h 57"/>
                <a:gd name="T58" fmla="*/ 39 w 44"/>
                <a:gd name="T59" fmla="*/ 20 h 57"/>
                <a:gd name="T60" fmla="*/ 35 w 44"/>
                <a:gd name="T61" fmla="*/ 20 h 57"/>
                <a:gd name="T62" fmla="*/ 33 w 44"/>
                <a:gd name="T63" fmla="*/ 20 h 57"/>
                <a:gd name="T64" fmla="*/ 30 w 44"/>
                <a:gd name="T65" fmla="*/ 18 h 57"/>
                <a:gd name="T66" fmla="*/ 29 w 44"/>
                <a:gd name="T67" fmla="*/ 17 h 57"/>
                <a:gd name="T68" fmla="*/ 28 w 44"/>
                <a:gd name="T69" fmla="*/ 14 h 57"/>
                <a:gd name="T70" fmla="*/ 27 w 44"/>
                <a:gd name="T71" fmla="*/ 11 h 57"/>
                <a:gd name="T72" fmla="*/ 27 w 44"/>
                <a:gd name="T73" fmla="*/ 7 h 57"/>
                <a:gd name="T74" fmla="*/ 25 w 44"/>
                <a:gd name="T75" fmla="*/ 6 h 57"/>
                <a:gd name="T76" fmla="*/ 24 w 44"/>
                <a:gd name="T77" fmla="*/ 5 h 57"/>
                <a:gd name="T78" fmla="*/ 23 w 44"/>
                <a:gd name="T79" fmla="*/ 5 h 57"/>
                <a:gd name="T80" fmla="*/ 21 w 44"/>
                <a:gd name="T81" fmla="*/ 5 h 57"/>
                <a:gd name="T82" fmla="*/ 18 w 44"/>
                <a:gd name="T83" fmla="*/ 7 h 57"/>
                <a:gd name="T84" fmla="*/ 16 w 44"/>
                <a:gd name="T85" fmla="*/ 11 h 57"/>
                <a:gd name="T86" fmla="*/ 16 w 44"/>
                <a:gd name="T87" fmla="*/ 14 h 57"/>
                <a:gd name="T88" fmla="*/ 15 w 44"/>
                <a:gd name="T89" fmla="*/ 20 h 57"/>
                <a:gd name="T90" fmla="*/ 16 w 44"/>
                <a:gd name="T91" fmla="*/ 28 h 57"/>
                <a:gd name="T92" fmla="*/ 17 w 44"/>
                <a:gd name="T93" fmla="*/ 35 h 57"/>
                <a:gd name="T94" fmla="*/ 19 w 44"/>
                <a:gd name="T95" fmla="*/ 39 h 57"/>
                <a:gd name="T96" fmla="*/ 21 w 44"/>
                <a:gd name="T97" fmla="*/ 42 h 57"/>
                <a:gd name="T98" fmla="*/ 23 w 44"/>
                <a:gd name="T99" fmla="*/ 45 h 57"/>
                <a:gd name="T100" fmla="*/ 27 w 44"/>
                <a:gd name="T101" fmla="*/ 47 h 57"/>
                <a:gd name="T102" fmla="*/ 30 w 44"/>
                <a:gd name="T103" fmla="*/ 47 h 57"/>
                <a:gd name="T104" fmla="*/ 34 w 44"/>
                <a:gd name="T105" fmla="*/ 47 h 57"/>
                <a:gd name="T106" fmla="*/ 36 w 44"/>
                <a:gd name="T107" fmla="*/ 46 h 57"/>
                <a:gd name="T108" fmla="*/ 39 w 44"/>
                <a:gd name="T109" fmla="*/ 45 h 57"/>
                <a:gd name="T110" fmla="*/ 42 w 44"/>
                <a:gd name="T111" fmla="*/ 41 h 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"/>
                <a:gd name="T169" fmla="*/ 0 h 57"/>
                <a:gd name="T170" fmla="*/ 44 w 44"/>
                <a:gd name="T171" fmla="*/ 57 h 5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" h="57">
                  <a:moveTo>
                    <a:pt x="42" y="41"/>
                  </a:moveTo>
                  <a:lnTo>
                    <a:pt x="44" y="42"/>
                  </a:lnTo>
                  <a:lnTo>
                    <a:pt x="41" y="47"/>
                  </a:lnTo>
                  <a:lnTo>
                    <a:pt x="38" y="51"/>
                  </a:lnTo>
                  <a:lnTo>
                    <a:pt x="34" y="53"/>
                  </a:lnTo>
                  <a:lnTo>
                    <a:pt x="29" y="55"/>
                  </a:lnTo>
                  <a:lnTo>
                    <a:pt x="23" y="57"/>
                  </a:lnTo>
                  <a:lnTo>
                    <a:pt x="17" y="55"/>
                  </a:lnTo>
                  <a:lnTo>
                    <a:pt x="13" y="54"/>
                  </a:lnTo>
                  <a:lnTo>
                    <a:pt x="9" y="52"/>
                  </a:lnTo>
                  <a:lnTo>
                    <a:pt x="6" y="48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10" y="6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0" y="7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39" y="20"/>
                  </a:lnTo>
                  <a:lnTo>
                    <a:pt x="35" y="20"/>
                  </a:lnTo>
                  <a:lnTo>
                    <a:pt x="33" y="20"/>
                  </a:lnTo>
                  <a:lnTo>
                    <a:pt x="30" y="18"/>
                  </a:lnTo>
                  <a:lnTo>
                    <a:pt x="29" y="17"/>
                  </a:lnTo>
                  <a:lnTo>
                    <a:pt x="28" y="14"/>
                  </a:lnTo>
                  <a:lnTo>
                    <a:pt x="27" y="11"/>
                  </a:lnTo>
                  <a:lnTo>
                    <a:pt x="27" y="7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6" y="14"/>
                  </a:lnTo>
                  <a:lnTo>
                    <a:pt x="15" y="20"/>
                  </a:lnTo>
                  <a:lnTo>
                    <a:pt x="16" y="28"/>
                  </a:lnTo>
                  <a:lnTo>
                    <a:pt x="17" y="35"/>
                  </a:lnTo>
                  <a:lnTo>
                    <a:pt x="19" y="39"/>
                  </a:lnTo>
                  <a:lnTo>
                    <a:pt x="21" y="42"/>
                  </a:lnTo>
                  <a:lnTo>
                    <a:pt x="23" y="45"/>
                  </a:lnTo>
                  <a:lnTo>
                    <a:pt x="27" y="47"/>
                  </a:lnTo>
                  <a:lnTo>
                    <a:pt x="30" y="47"/>
                  </a:lnTo>
                  <a:lnTo>
                    <a:pt x="34" y="47"/>
                  </a:lnTo>
                  <a:lnTo>
                    <a:pt x="36" y="46"/>
                  </a:lnTo>
                  <a:lnTo>
                    <a:pt x="39" y="45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87" name="Freeform 1163"/>
            <p:cNvSpPr>
              <a:spLocks/>
            </p:cNvSpPr>
            <p:nvPr/>
          </p:nvSpPr>
          <p:spPr bwMode="auto">
            <a:xfrm>
              <a:off x="1411" y="1729"/>
              <a:ext cx="89" cy="54"/>
            </a:xfrm>
            <a:custGeom>
              <a:avLst/>
              <a:gdLst>
                <a:gd name="T0" fmla="*/ 22 w 89"/>
                <a:gd name="T1" fmla="*/ 9 h 54"/>
                <a:gd name="T2" fmla="*/ 30 w 89"/>
                <a:gd name="T3" fmla="*/ 1 h 54"/>
                <a:gd name="T4" fmla="*/ 37 w 89"/>
                <a:gd name="T5" fmla="*/ 0 h 54"/>
                <a:gd name="T6" fmla="*/ 46 w 89"/>
                <a:gd name="T7" fmla="*/ 3 h 54"/>
                <a:gd name="T8" fmla="*/ 52 w 89"/>
                <a:gd name="T9" fmla="*/ 10 h 54"/>
                <a:gd name="T10" fmla="*/ 60 w 89"/>
                <a:gd name="T11" fmla="*/ 3 h 54"/>
                <a:gd name="T12" fmla="*/ 69 w 89"/>
                <a:gd name="T13" fmla="*/ 0 h 54"/>
                <a:gd name="T14" fmla="*/ 77 w 89"/>
                <a:gd name="T15" fmla="*/ 3 h 54"/>
                <a:gd name="T16" fmla="*/ 82 w 89"/>
                <a:gd name="T17" fmla="*/ 9 h 54"/>
                <a:gd name="T18" fmla="*/ 83 w 89"/>
                <a:gd name="T19" fmla="*/ 16 h 54"/>
                <a:gd name="T20" fmla="*/ 83 w 89"/>
                <a:gd name="T21" fmla="*/ 42 h 54"/>
                <a:gd name="T22" fmla="*/ 83 w 89"/>
                <a:gd name="T23" fmla="*/ 50 h 54"/>
                <a:gd name="T24" fmla="*/ 85 w 89"/>
                <a:gd name="T25" fmla="*/ 52 h 54"/>
                <a:gd name="T26" fmla="*/ 89 w 89"/>
                <a:gd name="T27" fmla="*/ 54 h 54"/>
                <a:gd name="T28" fmla="*/ 61 w 89"/>
                <a:gd name="T29" fmla="*/ 52 h 54"/>
                <a:gd name="T30" fmla="*/ 66 w 89"/>
                <a:gd name="T31" fmla="*/ 50 h 54"/>
                <a:gd name="T32" fmla="*/ 67 w 89"/>
                <a:gd name="T33" fmla="*/ 46 h 54"/>
                <a:gd name="T34" fmla="*/ 67 w 89"/>
                <a:gd name="T35" fmla="*/ 21 h 54"/>
                <a:gd name="T36" fmla="*/ 67 w 89"/>
                <a:gd name="T37" fmla="*/ 13 h 54"/>
                <a:gd name="T38" fmla="*/ 66 w 89"/>
                <a:gd name="T39" fmla="*/ 10 h 54"/>
                <a:gd name="T40" fmla="*/ 64 w 89"/>
                <a:gd name="T41" fmla="*/ 7 h 54"/>
                <a:gd name="T42" fmla="*/ 60 w 89"/>
                <a:gd name="T43" fmla="*/ 7 h 54"/>
                <a:gd name="T44" fmla="*/ 55 w 89"/>
                <a:gd name="T45" fmla="*/ 11 h 54"/>
                <a:gd name="T46" fmla="*/ 52 w 89"/>
                <a:gd name="T47" fmla="*/ 42 h 54"/>
                <a:gd name="T48" fmla="*/ 53 w 89"/>
                <a:gd name="T49" fmla="*/ 48 h 54"/>
                <a:gd name="T50" fmla="*/ 55 w 89"/>
                <a:gd name="T51" fmla="*/ 52 h 54"/>
                <a:gd name="T52" fmla="*/ 58 w 89"/>
                <a:gd name="T53" fmla="*/ 54 h 54"/>
                <a:gd name="T54" fmla="*/ 30 w 89"/>
                <a:gd name="T55" fmla="*/ 52 h 54"/>
                <a:gd name="T56" fmla="*/ 34 w 89"/>
                <a:gd name="T57" fmla="*/ 51 h 54"/>
                <a:gd name="T58" fmla="*/ 36 w 89"/>
                <a:gd name="T59" fmla="*/ 48 h 54"/>
                <a:gd name="T60" fmla="*/ 36 w 89"/>
                <a:gd name="T61" fmla="*/ 42 h 54"/>
                <a:gd name="T62" fmla="*/ 36 w 89"/>
                <a:gd name="T63" fmla="*/ 16 h 54"/>
                <a:gd name="T64" fmla="*/ 36 w 89"/>
                <a:gd name="T65" fmla="*/ 11 h 54"/>
                <a:gd name="T66" fmla="*/ 34 w 89"/>
                <a:gd name="T67" fmla="*/ 9 h 54"/>
                <a:gd name="T68" fmla="*/ 31 w 89"/>
                <a:gd name="T69" fmla="*/ 7 h 54"/>
                <a:gd name="T70" fmla="*/ 28 w 89"/>
                <a:gd name="T71" fmla="*/ 9 h 54"/>
                <a:gd name="T72" fmla="*/ 22 w 89"/>
                <a:gd name="T73" fmla="*/ 15 h 54"/>
                <a:gd name="T74" fmla="*/ 22 w 89"/>
                <a:gd name="T75" fmla="*/ 46 h 54"/>
                <a:gd name="T76" fmla="*/ 23 w 89"/>
                <a:gd name="T77" fmla="*/ 50 h 54"/>
                <a:gd name="T78" fmla="*/ 26 w 89"/>
                <a:gd name="T79" fmla="*/ 52 h 54"/>
                <a:gd name="T80" fmla="*/ 0 w 89"/>
                <a:gd name="T81" fmla="*/ 53 h 54"/>
                <a:gd name="T82" fmla="*/ 2 w 89"/>
                <a:gd name="T83" fmla="*/ 51 h 54"/>
                <a:gd name="T84" fmla="*/ 5 w 89"/>
                <a:gd name="T85" fmla="*/ 48 h 54"/>
                <a:gd name="T86" fmla="*/ 6 w 89"/>
                <a:gd name="T87" fmla="*/ 42 h 54"/>
                <a:gd name="T88" fmla="*/ 6 w 89"/>
                <a:gd name="T89" fmla="*/ 9 h 54"/>
                <a:gd name="T90" fmla="*/ 5 w 89"/>
                <a:gd name="T91" fmla="*/ 5 h 54"/>
                <a:gd name="T92" fmla="*/ 0 w 89"/>
                <a:gd name="T93" fmla="*/ 3 h 54"/>
                <a:gd name="T94" fmla="*/ 22 w 89"/>
                <a:gd name="T95" fmla="*/ 1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9"/>
                <a:gd name="T145" fmla="*/ 0 h 54"/>
                <a:gd name="T146" fmla="*/ 89 w 89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9" h="54">
                  <a:moveTo>
                    <a:pt x="22" y="1"/>
                  </a:moveTo>
                  <a:lnTo>
                    <a:pt x="22" y="9"/>
                  </a:lnTo>
                  <a:lnTo>
                    <a:pt x="25" y="4"/>
                  </a:lnTo>
                  <a:lnTo>
                    <a:pt x="30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10"/>
                  </a:lnTo>
                  <a:lnTo>
                    <a:pt x="55" y="5"/>
                  </a:lnTo>
                  <a:lnTo>
                    <a:pt x="60" y="3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3"/>
                  </a:lnTo>
                  <a:lnTo>
                    <a:pt x="81" y="5"/>
                  </a:lnTo>
                  <a:lnTo>
                    <a:pt x="82" y="9"/>
                  </a:lnTo>
                  <a:lnTo>
                    <a:pt x="83" y="12"/>
                  </a:lnTo>
                  <a:lnTo>
                    <a:pt x="83" y="16"/>
                  </a:lnTo>
                  <a:lnTo>
                    <a:pt x="83" y="22"/>
                  </a:lnTo>
                  <a:lnTo>
                    <a:pt x="83" y="42"/>
                  </a:lnTo>
                  <a:lnTo>
                    <a:pt x="83" y="46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5" y="52"/>
                  </a:lnTo>
                  <a:lnTo>
                    <a:pt x="89" y="52"/>
                  </a:lnTo>
                  <a:lnTo>
                    <a:pt x="89" y="54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4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7" y="46"/>
                  </a:lnTo>
                  <a:lnTo>
                    <a:pt x="67" y="42"/>
                  </a:lnTo>
                  <a:lnTo>
                    <a:pt x="67" y="21"/>
                  </a:lnTo>
                  <a:lnTo>
                    <a:pt x="67" y="16"/>
                  </a:lnTo>
                  <a:lnTo>
                    <a:pt x="67" y="13"/>
                  </a:lnTo>
                  <a:lnTo>
                    <a:pt x="67" y="11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4" y="7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8" y="9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52" y="42"/>
                  </a:lnTo>
                  <a:lnTo>
                    <a:pt x="52" y="46"/>
                  </a:lnTo>
                  <a:lnTo>
                    <a:pt x="53" y="48"/>
                  </a:lnTo>
                  <a:lnTo>
                    <a:pt x="53" y="50"/>
                  </a:lnTo>
                  <a:lnTo>
                    <a:pt x="55" y="52"/>
                  </a:lnTo>
                  <a:lnTo>
                    <a:pt x="58" y="52"/>
                  </a:lnTo>
                  <a:lnTo>
                    <a:pt x="58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6" y="19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8" y="9"/>
                  </a:lnTo>
                  <a:lnTo>
                    <a:pt x="24" y="11"/>
                  </a:lnTo>
                  <a:lnTo>
                    <a:pt x="22" y="15"/>
                  </a:lnTo>
                  <a:lnTo>
                    <a:pt x="22" y="42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3" y="50"/>
                  </a:lnTo>
                  <a:lnTo>
                    <a:pt x="24" y="51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2" y="51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6" y="42"/>
                  </a:lnTo>
                  <a:lnTo>
                    <a:pt x="6" y="12"/>
                  </a:lnTo>
                  <a:lnTo>
                    <a:pt x="6" y="9"/>
                  </a:lnTo>
                  <a:lnTo>
                    <a:pt x="5" y="6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88" name="Freeform 1164"/>
            <p:cNvSpPr>
              <a:spLocks noEditPoints="1"/>
            </p:cNvSpPr>
            <p:nvPr/>
          </p:nvSpPr>
          <p:spPr bwMode="auto">
            <a:xfrm>
              <a:off x="1825" y="3833"/>
              <a:ext cx="257" cy="258"/>
            </a:xfrm>
            <a:custGeom>
              <a:avLst/>
              <a:gdLst>
                <a:gd name="T0" fmla="*/ 129 w 257"/>
                <a:gd name="T1" fmla="*/ 0 h 258"/>
                <a:gd name="T2" fmla="*/ 159 w 257"/>
                <a:gd name="T3" fmla="*/ 3 h 258"/>
                <a:gd name="T4" fmla="*/ 186 w 257"/>
                <a:gd name="T5" fmla="*/ 14 h 258"/>
                <a:gd name="T6" fmla="*/ 210 w 257"/>
                <a:gd name="T7" fmla="*/ 29 h 258"/>
                <a:gd name="T8" fmla="*/ 229 w 257"/>
                <a:gd name="T9" fmla="*/ 49 h 258"/>
                <a:gd name="T10" fmla="*/ 245 w 257"/>
                <a:gd name="T11" fmla="*/ 74 h 258"/>
                <a:gd name="T12" fmla="*/ 253 w 257"/>
                <a:gd name="T13" fmla="*/ 101 h 258"/>
                <a:gd name="T14" fmla="*/ 257 w 257"/>
                <a:gd name="T15" fmla="*/ 130 h 258"/>
                <a:gd name="T16" fmla="*/ 253 w 257"/>
                <a:gd name="T17" fmla="*/ 159 h 258"/>
                <a:gd name="T18" fmla="*/ 243 w 257"/>
                <a:gd name="T19" fmla="*/ 187 h 258"/>
                <a:gd name="T20" fmla="*/ 228 w 257"/>
                <a:gd name="T21" fmla="*/ 210 h 258"/>
                <a:gd name="T22" fmla="*/ 207 w 257"/>
                <a:gd name="T23" fmla="*/ 230 h 258"/>
                <a:gd name="T24" fmla="*/ 184 w 257"/>
                <a:gd name="T25" fmla="*/ 245 h 258"/>
                <a:gd name="T26" fmla="*/ 157 w 257"/>
                <a:gd name="T27" fmla="*/ 255 h 258"/>
                <a:gd name="T28" fmla="*/ 128 w 257"/>
                <a:gd name="T29" fmla="*/ 258 h 258"/>
                <a:gd name="T30" fmla="*/ 97 w 257"/>
                <a:gd name="T31" fmla="*/ 255 h 258"/>
                <a:gd name="T32" fmla="*/ 71 w 257"/>
                <a:gd name="T33" fmla="*/ 244 h 258"/>
                <a:gd name="T34" fmla="*/ 47 w 257"/>
                <a:gd name="T35" fmla="*/ 229 h 258"/>
                <a:gd name="T36" fmla="*/ 27 w 257"/>
                <a:gd name="T37" fmla="*/ 209 h 258"/>
                <a:gd name="T38" fmla="*/ 12 w 257"/>
                <a:gd name="T39" fmla="*/ 185 h 258"/>
                <a:gd name="T40" fmla="*/ 3 w 257"/>
                <a:gd name="T41" fmla="*/ 158 h 258"/>
                <a:gd name="T42" fmla="*/ 0 w 257"/>
                <a:gd name="T43" fmla="*/ 128 h 258"/>
                <a:gd name="T44" fmla="*/ 3 w 257"/>
                <a:gd name="T45" fmla="*/ 99 h 258"/>
                <a:gd name="T46" fmla="*/ 13 w 257"/>
                <a:gd name="T47" fmla="*/ 71 h 258"/>
                <a:gd name="T48" fmla="*/ 29 w 257"/>
                <a:gd name="T49" fmla="*/ 48 h 258"/>
                <a:gd name="T50" fmla="*/ 49 w 257"/>
                <a:gd name="T51" fmla="*/ 28 h 258"/>
                <a:gd name="T52" fmla="*/ 73 w 257"/>
                <a:gd name="T53" fmla="*/ 13 h 258"/>
                <a:gd name="T54" fmla="*/ 100 w 257"/>
                <a:gd name="T55" fmla="*/ 3 h 258"/>
                <a:gd name="T56" fmla="*/ 129 w 257"/>
                <a:gd name="T57" fmla="*/ 0 h 258"/>
                <a:gd name="T58" fmla="*/ 158 w 257"/>
                <a:gd name="T59" fmla="*/ 3 h 258"/>
                <a:gd name="T60" fmla="*/ 184 w 257"/>
                <a:gd name="T61" fmla="*/ 13 h 258"/>
                <a:gd name="T62" fmla="*/ 208 w 257"/>
                <a:gd name="T63" fmla="*/ 29 h 258"/>
                <a:gd name="T64" fmla="*/ 229 w 257"/>
                <a:gd name="T65" fmla="*/ 48 h 258"/>
                <a:gd name="T66" fmla="*/ 243 w 257"/>
                <a:gd name="T67" fmla="*/ 72 h 258"/>
                <a:gd name="T68" fmla="*/ 253 w 257"/>
                <a:gd name="T69" fmla="*/ 100 h 258"/>
                <a:gd name="T70" fmla="*/ 257 w 257"/>
                <a:gd name="T71" fmla="*/ 129 h 258"/>
                <a:gd name="T72" fmla="*/ 253 w 257"/>
                <a:gd name="T73" fmla="*/ 158 h 258"/>
                <a:gd name="T74" fmla="*/ 243 w 257"/>
                <a:gd name="T75" fmla="*/ 186 h 258"/>
                <a:gd name="T76" fmla="*/ 229 w 257"/>
                <a:gd name="T77" fmla="*/ 210 h 258"/>
                <a:gd name="T78" fmla="*/ 208 w 257"/>
                <a:gd name="T79" fmla="*/ 229 h 258"/>
                <a:gd name="T80" fmla="*/ 184 w 257"/>
                <a:gd name="T81" fmla="*/ 245 h 258"/>
                <a:gd name="T82" fmla="*/ 158 w 257"/>
                <a:gd name="T83" fmla="*/ 255 h 258"/>
                <a:gd name="T84" fmla="*/ 129 w 257"/>
                <a:gd name="T85" fmla="*/ 258 h 258"/>
                <a:gd name="T86" fmla="*/ 99 w 257"/>
                <a:gd name="T87" fmla="*/ 255 h 258"/>
                <a:gd name="T88" fmla="*/ 72 w 257"/>
                <a:gd name="T89" fmla="*/ 245 h 258"/>
                <a:gd name="T90" fmla="*/ 48 w 257"/>
                <a:gd name="T91" fmla="*/ 229 h 258"/>
                <a:gd name="T92" fmla="*/ 27 w 257"/>
                <a:gd name="T93" fmla="*/ 210 h 258"/>
                <a:gd name="T94" fmla="*/ 13 w 257"/>
                <a:gd name="T95" fmla="*/ 186 h 258"/>
                <a:gd name="T96" fmla="*/ 3 w 257"/>
                <a:gd name="T97" fmla="*/ 158 h 258"/>
                <a:gd name="T98" fmla="*/ 0 w 257"/>
                <a:gd name="T99" fmla="*/ 129 h 258"/>
                <a:gd name="T100" fmla="*/ 3 w 257"/>
                <a:gd name="T101" fmla="*/ 100 h 258"/>
                <a:gd name="T102" fmla="*/ 13 w 257"/>
                <a:gd name="T103" fmla="*/ 72 h 258"/>
                <a:gd name="T104" fmla="*/ 27 w 257"/>
                <a:gd name="T105" fmla="*/ 48 h 258"/>
                <a:gd name="T106" fmla="*/ 48 w 257"/>
                <a:gd name="T107" fmla="*/ 29 h 258"/>
                <a:gd name="T108" fmla="*/ 72 w 257"/>
                <a:gd name="T109" fmla="*/ 13 h 258"/>
                <a:gd name="T110" fmla="*/ 99 w 257"/>
                <a:gd name="T111" fmla="*/ 3 h 258"/>
                <a:gd name="T112" fmla="*/ 129 w 257"/>
                <a:gd name="T113" fmla="*/ 0 h 2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7"/>
                <a:gd name="T172" fmla="*/ 0 h 258"/>
                <a:gd name="T173" fmla="*/ 257 w 257"/>
                <a:gd name="T174" fmla="*/ 258 h 2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7" h="258">
                  <a:moveTo>
                    <a:pt x="129" y="0"/>
                  </a:moveTo>
                  <a:lnTo>
                    <a:pt x="128" y="19"/>
                  </a:lnTo>
                  <a:lnTo>
                    <a:pt x="154" y="23"/>
                  </a:lnTo>
                  <a:lnTo>
                    <a:pt x="157" y="3"/>
                  </a:lnTo>
                  <a:lnTo>
                    <a:pt x="129" y="0"/>
                  </a:lnTo>
                  <a:close/>
                  <a:moveTo>
                    <a:pt x="159" y="3"/>
                  </a:moveTo>
                  <a:lnTo>
                    <a:pt x="152" y="23"/>
                  </a:lnTo>
                  <a:lnTo>
                    <a:pt x="177" y="31"/>
                  </a:lnTo>
                  <a:lnTo>
                    <a:pt x="184" y="13"/>
                  </a:lnTo>
                  <a:lnTo>
                    <a:pt x="159" y="3"/>
                  </a:lnTo>
                  <a:close/>
                  <a:moveTo>
                    <a:pt x="186" y="14"/>
                  </a:moveTo>
                  <a:lnTo>
                    <a:pt x="176" y="30"/>
                  </a:lnTo>
                  <a:lnTo>
                    <a:pt x="198" y="45"/>
                  </a:lnTo>
                  <a:lnTo>
                    <a:pt x="207" y="28"/>
                  </a:lnTo>
                  <a:lnTo>
                    <a:pt x="186" y="14"/>
                  </a:lnTo>
                  <a:close/>
                  <a:moveTo>
                    <a:pt x="210" y="29"/>
                  </a:moveTo>
                  <a:lnTo>
                    <a:pt x="195" y="43"/>
                  </a:lnTo>
                  <a:lnTo>
                    <a:pt x="215" y="61"/>
                  </a:lnTo>
                  <a:lnTo>
                    <a:pt x="228" y="48"/>
                  </a:lnTo>
                  <a:lnTo>
                    <a:pt x="210" y="29"/>
                  </a:lnTo>
                  <a:close/>
                  <a:moveTo>
                    <a:pt x="229" y="49"/>
                  </a:moveTo>
                  <a:lnTo>
                    <a:pt x="213" y="60"/>
                  </a:lnTo>
                  <a:lnTo>
                    <a:pt x="227" y="82"/>
                  </a:lnTo>
                  <a:lnTo>
                    <a:pt x="243" y="71"/>
                  </a:lnTo>
                  <a:lnTo>
                    <a:pt x="229" y="49"/>
                  </a:lnTo>
                  <a:close/>
                  <a:moveTo>
                    <a:pt x="245" y="74"/>
                  </a:moveTo>
                  <a:lnTo>
                    <a:pt x="227" y="80"/>
                  </a:lnTo>
                  <a:lnTo>
                    <a:pt x="235" y="105"/>
                  </a:lnTo>
                  <a:lnTo>
                    <a:pt x="253" y="99"/>
                  </a:lnTo>
                  <a:lnTo>
                    <a:pt x="245" y="74"/>
                  </a:lnTo>
                  <a:close/>
                  <a:moveTo>
                    <a:pt x="253" y="101"/>
                  </a:moveTo>
                  <a:lnTo>
                    <a:pt x="235" y="102"/>
                  </a:lnTo>
                  <a:lnTo>
                    <a:pt x="237" y="130"/>
                  </a:lnTo>
                  <a:lnTo>
                    <a:pt x="257" y="128"/>
                  </a:lnTo>
                  <a:lnTo>
                    <a:pt x="253" y="101"/>
                  </a:lnTo>
                  <a:close/>
                  <a:moveTo>
                    <a:pt x="257" y="130"/>
                  </a:moveTo>
                  <a:lnTo>
                    <a:pt x="237" y="128"/>
                  </a:lnTo>
                  <a:lnTo>
                    <a:pt x="235" y="156"/>
                  </a:lnTo>
                  <a:lnTo>
                    <a:pt x="253" y="158"/>
                  </a:lnTo>
                  <a:lnTo>
                    <a:pt x="257" y="130"/>
                  </a:lnTo>
                  <a:close/>
                  <a:moveTo>
                    <a:pt x="253" y="159"/>
                  </a:moveTo>
                  <a:lnTo>
                    <a:pt x="235" y="153"/>
                  </a:lnTo>
                  <a:lnTo>
                    <a:pt x="227" y="179"/>
                  </a:lnTo>
                  <a:lnTo>
                    <a:pt x="245" y="185"/>
                  </a:lnTo>
                  <a:lnTo>
                    <a:pt x="253" y="159"/>
                  </a:lnTo>
                  <a:close/>
                  <a:moveTo>
                    <a:pt x="243" y="187"/>
                  </a:moveTo>
                  <a:lnTo>
                    <a:pt x="227" y="176"/>
                  </a:lnTo>
                  <a:lnTo>
                    <a:pt x="213" y="198"/>
                  </a:lnTo>
                  <a:lnTo>
                    <a:pt x="229" y="209"/>
                  </a:lnTo>
                  <a:lnTo>
                    <a:pt x="243" y="187"/>
                  </a:lnTo>
                  <a:close/>
                  <a:moveTo>
                    <a:pt x="228" y="210"/>
                  </a:moveTo>
                  <a:lnTo>
                    <a:pt x="215" y="197"/>
                  </a:lnTo>
                  <a:lnTo>
                    <a:pt x="195" y="215"/>
                  </a:lnTo>
                  <a:lnTo>
                    <a:pt x="210" y="229"/>
                  </a:lnTo>
                  <a:lnTo>
                    <a:pt x="228" y="210"/>
                  </a:lnTo>
                  <a:close/>
                  <a:moveTo>
                    <a:pt x="207" y="230"/>
                  </a:moveTo>
                  <a:lnTo>
                    <a:pt x="198" y="214"/>
                  </a:lnTo>
                  <a:lnTo>
                    <a:pt x="176" y="228"/>
                  </a:lnTo>
                  <a:lnTo>
                    <a:pt x="186" y="244"/>
                  </a:lnTo>
                  <a:lnTo>
                    <a:pt x="207" y="230"/>
                  </a:lnTo>
                  <a:close/>
                  <a:moveTo>
                    <a:pt x="184" y="245"/>
                  </a:moveTo>
                  <a:lnTo>
                    <a:pt x="177" y="227"/>
                  </a:lnTo>
                  <a:lnTo>
                    <a:pt x="152" y="236"/>
                  </a:lnTo>
                  <a:lnTo>
                    <a:pt x="159" y="255"/>
                  </a:lnTo>
                  <a:lnTo>
                    <a:pt x="184" y="245"/>
                  </a:lnTo>
                  <a:close/>
                  <a:moveTo>
                    <a:pt x="157" y="255"/>
                  </a:moveTo>
                  <a:lnTo>
                    <a:pt x="154" y="235"/>
                  </a:lnTo>
                  <a:lnTo>
                    <a:pt x="128" y="239"/>
                  </a:lnTo>
                  <a:lnTo>
                    <a:pt x="129" y="258"/>
                  </a:lnTo>
                  <a:lnTo>
                    <a:pt x="157" y="255"/>
                  </a:lnTo>
                  <a:close/>
                  <a:moveTo>
                    <a:pt x="128" y="258"/>
                  </a:moveTo>
                  <a:lnTo>
                    <a:pt x="129" y="239"/>
                  </a:lnTo>
                  <a:lnTo>
                    <a:pt x="102" y="235"/>
                  </a:lnTo>
                  <a:lnTo>
                    <a:pt x="100" y="255"/>
                  </a:lnTo>
                  <a:lnTo>
                    <a:pt x="128" y="258"/>
                  </a:lnTo>
                  <a:close/>
                  <a:moveTo>
                    <a:pt x="97" y="255"/>
                  </a:moveTo>
                  <a:lnTo>
                    <a:pt x="105" y="236"/>
                  </a:lnTo>
                  <a:lnTo>
                    <a:pt x="79" y="227"/>
                  </a:lnTo>
                  <a:lnTo>
                    <a:pt x="73" y="245"/>
                  </a:lnTo>
                  <a:lnTo>
                    <a:pt x="97" y="255"/>
                  </a:lnTo>
                  <a:close/>
                  <a:moveTo>
                    <a:pt x="71" y="244"/>
                  </a:moveTo>
                  <a:lnTo>
                    <a:pt x="82" y="228"/>
                  </a:lnTo>
                  <a:lnTo>
                    <a:pt x="59" y="214"/>
                  </a:lnTo>
                  <a:lnTo>
                    <a:pt x="49" y="230"/>
                  </a:lnTo>
                  <a:lnTo>
                    <a:pt x="71" y="244"/>
                  </a:lnTo>
                  <a:close/>
                  <a:moveTo>
                    <a:pt x="47" y="229"/>
                  </a:moveTo>
                  <a:lnTo>
                    <a:pt x="61" y="215"/>
                  </a:lnTo>
                  <a:lnTo>
                    <a:pt x="42" y="197"/>
                  </a:lnTo>
                  <a:lnTo>
                    <a:pt x="29" y="210"/>
                  </a:lnTo>
                  <a:lnTo>
                    <a:pt x="47" y="229"/>
                  </a:lnTo>
                  <a:close/>
                  <a:moveTo>
                    <a:pt x="27" y="209"/>
                  </a:moveTo>
                  <a:lnTo>
                    <a:pt x="43" y="198"/>
                  </a:lnTo>
                  <a:lnTo>
                    <a:pt x="30" y="176"/>
                  </a:lnTo>
                  <a:lnTo>
                    <a:pt x="13" y="187"/>
                  </a:lnTo>
                  <a:lnTo>
                    <a:pt x="27" y="209"/>
                  </a:lnTo>
                  <a:close/>
                  <a:moveTo>
                    <a:pt x="12" y="185"/>
                  </a:moveTo>
                  <a:lnTo>
                    <a:pt x="30" y="179"/>
                  </a:lnTo>
                  <a:lnTo>
                    <a:pt x="21" y="153"/>
                  </a:lnTo>
                  <a:lnTo>
                    <a:pt x="3" y="159"/>
                  </a:lnTo>
                  <a:lnTo>
                    <a:pt x="12" y="185"/>
                  </a:lnTo>
                  <a:close/>
                  <a:moveTo>
                    <a:pt x="3" y="158"/>
                  </a:moveTo>
                  <a:lnTo>
                    <a:pt x="21" y="156"/>
                  </a:lnTo>
                  <a:lnTo>
                    <a:pt x="19" y="128"/>
                  </a:lnTo>
                  <a:lnTo>
                    <a:pt x="0" y="130"/>
                  </a:lnTo>
                  <a:lnTo>
                    <a:pt x="3" y="158"/>
                  </a:lnTo>
                  <a:close/>
                  <a:moveTo>
                    <a:pt x="0" y="128"/>
                  </a:moveTo>
                  <a:lnTo>
                    <a:pt x="19" y="130"/>
                  </a:lnTo>
                  <a:lnTo>
                    <a:pt x="21" y="102"/>
                  </a:lnTo>
                  <a:lnTo>
                    <a:pt x="3" y="101"/>
                  </a:lnTo>
                  <a:lnTo>
                    <a:pt x="0" y="128"/>
                  </a:lnTo>
                  <a:close/>
                  <a:moveTo>
                    <a:pt x="3" y="99"/>
                  </a:moveTo>
                  <a:lnTo>
                    <a:pt x="21" y="105"/>
                  </a:lnTo>
                  <a:lnTo>
                    <a:pt x="30" y="80"/>
                  </a:lnTo>
                  <a:lnTo>
                    <a:pt x="12" y="74"/>
                  </a:lnTo>
                  <a:lnTo>
                    <a:pt x="3" y="99"/>
                  </a:lnTo>
                  <a:close/>
                  <a:moveTo>
                    <a:pt x="13" y="71"/>
                  </a:moveTo>
                  <a:lnTo>
                    <a:pt x="30" y="82"/>
                  </a:lnTo>
                  <a:lnTo>
                    <a:pt x="43" y="60"/>
                  </a:lnTo>
                  <a:lnTo>
                    <a:pt x="27" y="49"/>
                  </a:lnTo>
                  <a:lnTo>
                    <a:pt x="13" y="71"/>
                  </a:lnTo>
                  <a:close/>
                  <a:moveTo>
                    <a:pt x="29" y="48"/>
                  </a:moveTo>
                  <a:lnTo>
                    <a:pt x="42" y="61"/>
                  </a:lnTo>
                  <a:lnTo>
                    <a:pt x="61" y="43"/>
                  </a:lnTo>
                  <a:lnTo>
                    <a:pt x="47" y="29"/>
                  </a:lnTo>
                  <a:lnTo>
                    <a:pt x="29" y="48"/>
                  </a:lnTo>
                  <a:close/>
                  <a:moveTo>
                    <a:pt x="49" y="28"/>
                  </a:moveTo>
                  <a:lnTo>
                    <a:pt x="59" y="45"/>
                  </a:lnTo>
                  <a:lnTo>
                    <a:pt x="82" y="30"/>
                  </a:lnTo>
                  <a:lnTo>
                    <a:pt x="71" y="14"/>
                  </a:lnTo>
                  <a:lnTo>
                    <a:pt x="49" y="28"/>
                  </a:lnTo>
                  <a:close/>
                  <a:moveTo>
                    <a:pt x="73" y="13"/>
                  </a:moveTo>
                  <a:lnTo>
                    <a:pt x="79" y="31"/>
                  </a:lnTo>
                  <a:lnTo>
                    <a:pt x="105" y="23"/>
                  </a:lnTo>
                  <a:lnTo>
                    <a:pt x="97" y="3"/>
                  </a:lnTo>
                  <a:lnTo>
                    <a:pt x="73" y="13"/>
                  </a:lnTo>
                  <a:close/>
                  <a:moveTo>
                    <a:pt x="100" y="3"/>
                  </a:moveTo>
                  <a:lnTo>
                    <a:pt x="102" y="23"/>
                  </a:lnTo>
                  <a:lnTo>
                    <a:pt x="129" y="19"/>
                  </a:lnTo>
                  <a:lnTo>
                    <a:pt x="128" y="0"/>
                  </a:lnTo>
                  <a:lnTo>
                    <a:pt x="100" y="3"/>
                  </a:lnTo>
                  <a:close/>
                  <a:moveTo>
                    <a:pt x="129" y="0"/>
                  </a:moveTo>
                  <a:lnTo>
                    <a:pt x="129" y="0"/>
                  </a:lnTo>
                  <a:lnTo>
                    <a:pt x="129" y="10"/>
                  </a:lnTo>
                  <a:lnTo>
                    <a:pt x="128" y="0"/>
                  </a:lnTo>
                  <a:lnTo>
                    <a:pt x="129" y="0"/>
                  </a:lnTo>
                  <a:close/>
                  <a:moveTo>
                    <a:pt x="158" y="3"/>
                  </a:moveTo>
                  <a:lnTo>
                    <a:pt x="159" y="3"/>
                  </a:lnTo>
                  <a:lnTo>
                    <a:pt x="155" y="13"/>
                  </a:lnTo>
                  <a:lnTo>
                    <a:pt x="157" y="3"/>
                  </a:lnTo>
                  <a:lnTo>
                    <a:pt x="158" y="3"/>
                  </a:lnTo>
                  <a:close/>
                  <a:moveTo>
                    <a:pt x="184" y="13"/>
                  </a:moveTo>
                  <a:lnTo>
                    <a:pt x="186" y="14"/>
                  </a:lnTo>
                  <a:lnTo>
                    <a:pt x="181" y="22"/>
                  </a:lnTo>
                  <a:lnTo>
                    <a:pt x="184" y="13"/>
                  </a:lnTo>
                  <a:close/>
                  <a:moveTo>
                    <a:pt x="208" y="29"/>
                  </a:moveTo>
                  <a:lnTo>
                    <a:pt x="210" y="29"/>
                  </a:lnTo>
                  <a:lnTo>
                    <a:pt x="202" y="36"/>
                  </a:lnTo>
                  <a:lnTo>
                    <a:pt x="207" y="28"/>
                  </a:lnTo>
                  <a:lnTo>
                    <a:pt x="208" y="29"/>
                  </a:lnTo>
                  <a:close/>
                  <a:moveTo>
                    <a:pt x="229" y="48"/>
                  </a:moveTo>
                  <a:lnTo>
                    <a:pt x="229" y="49"/>
                  </a:lnTo>
                  <a:lnTo>
                    <a:pt x="221" y="54"/>
                  </a:lnTo>
                  <a:lnTo>
                    <a:pt x="228" y="48"/>
                  </a:lnTo>
                  <a:lnTo>
                    <a:pt x="229" y="48"/>
                  </a:lnTo>
                  <a:close/>
                  <a:moveTo>
                    <a:pt x="243" y="72"/>
                  </a:moveTo>
                  <a:lnTo>
                    <a:pt x="245" y="74"/>
                  </a:lnTo>
                  <a:lnTo>
                    <a:pt x="235" y="77"/>
                  </a:lnTo>
                  <a:lnTo>
                    <a:pt x="243" y="71"/>
                  </a:lnTo>
                  <a:lnTo>
                    <a:pt x="243" y="72"/>
                  </a:lnTo>
                  <a:close/>
                  <a:moveTo>
                    <a:pt x="253" y="100"/>
                  </a:moveTo>
                  <a:lnTo>
                    <a:pt x="253" y="101"/>
                  </a:lnTo>
                  <a:lnTo>
                    <a:pt x="245" y="101"/>
                  </a:lnTo>
                  <a:lnTo>
                    <a:pt x="253" y="99"/>
                  </a:lnTo>
                  <a:lnTo>
                    <a:pt x="253" y="100"/>
                  </a:lnTo>
                  <a:close/>
                  <a:moveTo>
                    <a:pt x="257" y="129"/>
                  </a:moveTo>
                  <a:lnTo>
                    <a:pt x="257" y="130"/>
                  </a:lnTo>
                  <a:lnTo>
                    <a:pt x="247" y="129"/>
                  </a:lnTo>
                  <a:lnTo>
                    <a:pt x="257" y="128"/>
                  </a:lnTo>
                  <a:lnTo>
                    <a:pt x="257" y="129"/>
                  </a:lnTo>
                  <a:close/>
                  <a:moveTo>
                    <a:pt x="253" y="158"/>
                  </a:moveTo>
                  <a:lnTo>
                    <a:pt x="253" y="159"/>
                  </a:lnTo>
                  <a:lnTo>
                    <a:pt x="245" y="157"/>
                  </a:lnTo>
                  <a:lnTo>
                    <a:pt x="253" y="158"/>
                  </a:lnTo>
                  <a:close/>
                  <a:moveTo>
                    <a:pt x="243" y="186"/>
                  </a:moveTo>
                  <a:lnTo>
                    <a:pt x="243" y="187"/>
                  </a:lnTo>
                  <a:lnTo>
                    <a:pt x="235" y="181"/>
                  </a:lnTo>
                  <a:lnTo>
                    <a:pt x="245" y="185"/>
                  </a:lnTo>
                  <a:lnTo>
                    <a:pt x="243" y="186"/>
                  </a:lnTo>
                  <a:close/>
                  <a:moveTo>
                    <a:pt x="229" y="210"/>
                  </a:moveTo>
                  <a:lnTo>
                    <a:pt x="228" y="210"/>
                  </a:lnTo>
                  <a:lnTo>
                    <a:pt x="221" y="204"/>
                  </a:lnTo>
                  <a:lnTo>
                    <a:pt x="229" y="209"/>
                  </a:lnTo>
                  <a:lnTo>
                    <a:pt x="229" y="210"/>
                  </a:lnTo>
                  <a:close/>
                  <a:moveTo>
                    <a:pt x="208" y="229"/>
                  </a:moveTo>
                  <a:lnTo>
                    <a:pt x="207" y="230"/>
                  </a:lnTo>
                  <a:lnTo>
                    <a:pt x="202" y="222"/>
                  </a:lnTo>
                  <a:lnTo>
                    <a:pt x="210" y="229"/>
                  </a:lnTo>
                  <a:lnTo>
                    <a:pt x="208" y="229"/>
                  </a:lnTo>
                  <a:close/>
                  <a:moveTo>
                    <a:pt x="184" y="245"/>
                  </a:moveTo>
                  <a:lnTo>
                    <a:pt x="184" y="245"/>
                  </a:lnTo>
                  <a:lnTo>
                    <a:pt x="181" y="236"/>
                  </a:lnTo>
                  <a:lnTo>
                    <a:pt x="186" y="244"/>
                  </a:lnTo>
                  <a:lnTo>
                    <a:pt x="184" y="245"/>
                  </a:lnTo>
                  <a:close/>
                  <a:moveTo>
                    <a:pt x="158" y="255"/>
                  </a:moveTo>
                  <a:lnTo>
                    <a:pt x="157" y="255"/>
                  </a:lnTo>
                  <a:lnTo>
                    <a:pt x="155" y="245"/>
                  </a:lnTo>
                  <a:lnTo>
                    <a:pt x="159" y="255"/>
                  </a:lnTo>
                  <a:lnTo>
                    <a:pt x="158" y="255"/>
                  </a:lnTo>
                  <a:close/>
                  <a:moveTo>
                    <a:pt x="129" y="258"/>
                  </a:moveTo>
                  <a:lnTo>
                    <a:pt x="128" y="258"/>
                  </a:lnTo>
                  <a:lnTo>
                    <a:pt x="129" y="249"/>
                  </a:lnTo>
                  <a:lnTo>
                    <a:pt x="129" y="258"/>
                  </a:lnTo>
                  <a:close/>
                  <a:moveTo>
                    <a:pt x="99" y="255"/>
                  </a:moveTo>
                  <a:lnTo>
                    <a:pt x="97" y="255"/>
                  </a:lnTo>
                  <a:lnTo>
                    <a:pt x="101" y="245"/>
                  </a:lnTo>
                  <a:lnTo>
                    <a:pt x="100" y="255"/>
                  </a:lnTo>
                  <a:lnTo>
                    <a:pt x="99" y="255"/>
                  </a:lnTo>
                  <a:close/>
                  <a:moveTo>
                    <a:pt x="72" y="245"/>
                  </a:moveTo>
                  <a:lnTo>
                    <a:pt x="71" y="244"/>
                  </a:lnTo>
                  <a:lnTo>
                    <a:pt x="76" y="236"/>
                  </a:lnTo>
                  <a:lnTo>
                    <a:pt x="73" y="245"/>
                  </a:lnTo>
                  <a:lnTo>
                    <a:pt x="72" y="245"/>
                  </a:lnTo>
                  <a:close/>
                  <a:moveTo>
                    <a:pt x="48" y="229"/>
                  </a:moveTo>
                  <a:lnTo>
                    <a:pt x="47" y="229"/>
                  </a:lnTo>
                  <a:lnTo>
                    <a:pt x="54" y="222"/>
                  </a:lnTo>
                  <a:lnTo>
                    <a:pt x="49" y="230"/>
                  </a:lnTo>
                  <a:lnTo>
                    <a:pt x="48" y="229"/>
                  </a:lnTo>
                  <a:close/>
                  <a:moveTo>
                    <a:pt x="27" y="210"/>
                  </a:moveTo>
                  <a:lnTo>
                    <a:pt x="27" y="209"/>
                  </a:lnTo>
                  <a:lnTo>
                    <a:pt x="36" y="204"/>
                  </a:lnTo>
                  <a:lnTo>
                    <a:pt x="29" y="210"/>
                  </a:lnTo>
                  <a:lnTo>
                    <a:pt x="27" y="210"/>
                  </a:lnTo>
                  <a:close/>
                  <a:moveTo>
                    <a:pt x="13" y="186"/>
                  </a:moveTo>
                  <a:lnTo>
                    <a:pt x="12" y="185"/>
                  </a:lnTo>
                  <a:lnTo>
                    <a:pt x="21" y="181"/>
                  </a:lnTo>
                  <a:lnTo>
                    <a:pt x="13" y="187"/>
                  </a:lnTo>
                  <a:lnTo>
                    <a:pt x="13" y="186"/>
                  </a:lnTo>
                  <a:close/>
                  <a:moveTo>
                    <a:pt x="3" y="158"/>
                  </a:moveTo>
                  <a:lnTo>
                    <a:pt x="3" y="158"/>
                  </a:lnTo>
                  <a:lnTo>
                    <a:pt x="13" y="157"/>
                  </a:lnTo>
                  <a:lnTo>
                    <a:pt x="3" y="159"/>
                  </a:lnTo>
                  <a:lnTo>
                    <a:pt x="3" y="158"/>
                  </a:lnTo>
                  <a:close/>
                  <a:moveTo>
                    <a:pt x="0" y="129"/>
                  </a:moveTo>
                  <a:lnTo>
                    <a:pt x="0" y="128"/>
                  </a:lnTo>
                  <a:lnTo>
                    <a:pt x="9" y="129"/>
                  </a:lnTo>
                  <a:lnTo>
                    <a:pt x="0" y="130"/>
                  </a:lnTo>
                  <a:lnTo>
                    <a:pt x="0" y="129"/>
                  </a:lnTo>
                  <a:close/>
                  <a:moveTo>
                    <a:pt x="3" y="100"/>
                  </a:moveTo>
                  <a:lnTo>
                    <a:pt x="3" y="99"/>
                  </a:lnTo>
                  <a:lnTo>
                    <a:pt x="13" y="101"/>
                  </a:lnTo>
                  <a:lnTo>
                    <a:pt x="3" y="101"/>
                  </a:lnTo>
                  <a:lnTo>
                    <a:pt x="3" y="100"/>
                  </a:lnTo>
                  <a:close/>
                  <a:moveTo>
                    <a:pt x="13" y="72"/>
                  </a:moveTo>
                  <a:lnTo>
                    <a:pt x="13" y="71"/>
                  </a:lnTo>
                  <a:lnTo>
                    <a:pt x="21" y="77"/>
                  </a:lnTo>
                  <a:lnTo>
                    <a:pt x="12" y="74"/>
                  </a:lnTo>
                  <a:lnTo>
                    <a:pt x="13" y="72"/>
                  </a:lnTo>
                  <a:close/>
                  <a:moveTo>
                    <a:pt x="27" y="48"/>
                  </a:moveTo>
                  <a:lnTo>
                    <a:pt x="29" y="48"/>
                  </a:lnTo>
                  <a:lnTo>
                    <a:pt x="36" y="54"/>
                  </a:lnTo>
                  <a:lnTo>
                    <a:pt x="27" y="49"/>
                  </a:lnTo>
                  <a:lnTo>
                    <a:pt x="27" y="48"/>
                  </a:lnTo>
                  <a:close/>
                  <a:moveTo>
                    <a:pt x="48" y="29"/>
                  </a:moveTo>
                  <a:lnTo>
                    <a:pt x="49" y="28"/>
                  </a:lnTo>
                  <a:lnTo>
                    <a:pt x="54" y="36"/>
                  </a:lnTo>
                  <a:lnTo>
                    <a:pt x="47" y="29"/>
                  </a:lnTo>
                  <a:lnTo>
                    <a:pt x="48" y="29"/>
                  </a:lnTo>
                  <a:close/>
                  <a:moveTo>
                    <a:pt x="72" y="13"/>
                  </a:moveTo>
                  <a:lnTo>
                    <a:pt x="73" y="13"/>
                  </a:lnTo>
                  <a:lnTo>
                    <a:pt x="76" y="22"/>
                  </a:lnTo>
                  <a:lnTo>
                    <a:pt x="71" y="14"/>
                  </a:lnTo>
                  <a:lnTo>
                    <a:pt x="72" y="13"/>
                  </a:lnTo>
                  <a:close/>
                  <a:moveTo>
                    <a:pt x="99" y="3"/>
                  </a:moveTo>
                  <a:lnTo>
                    <a:pt x="100" y="3"/>
                  </a:lnTo>
                  <a:lnTo>
                    <a:pt x="101" y="13"/>
                  </a:lnTo>
                  <a:lnTo>
                    <a:pt x="97" y="3"/>
                  </a:lnTo>
                  <a:lnTo>
                    <a:pt x="99" y="3"/>
                  </a:lnTo>
                  <a:close/>
                  <a:moveTo>
                    <a:pt x="129" y="0"/>
                  </a:moveTo>
                  <a:lnTo>
                    <a:pt x="129" y="0"/>
                  </a:lnTo>
                  <a:lnTo>
                    <a:pt x="129" y="10"/>
                  </a:lnTo>
                  <a:lnTo>
                    <a:pt x="128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31" name="Rectangle 2330"/>
          <p:cNvSpPr/>
          <p:nvPr/>
        </p:nvSpPr>
        <p:spPr>
          <a:xfrm>
            <a:off x="1735563" y="1695129"/>
            <a:ext cx="882128" cy="646514"/>
          </a:xfrm>
          <a:prstGeom prst="rect">
            <a:avLst/>
          </a:prstGeom>
          <a:noFill/>
          <a:ln w="63500">
            <a:solidFill>
              <a:schemeClr val="accent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5121259" y="571772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4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P Greek Century" pitchFamily="2" charset="2"/>
              </a:rPr>
              <a:t>π</a:t>
            </a:r>
            <a:r>
              <a:rPr lang="en-US" sz="2400" dirty="0">
                <a:cs typeface="Times New Roman" panose="02020603050405020304" pitchFamily="18" charset="0"/>
                <a:sym typeface="WP Greek Century" pitchFamily="2" charset="2"/>
              </a:rPr>
              <a:t> continuous-flow gas-</a:t>
            </a:r>
            <a:r>
              <a:rPr lang="en-US" sz="2400" dirty="0"/>
              <a:t>proportional counter and fast tape transport system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8704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TC104033937[[fn=Vapor]]</Template>
  <TotalTime>7510</TotalTime>
  <Words>1954</Words>
  <Application>Microsoft Office PowerPoint</Application>
  <PresentationFormat>Personalizzato</PresentationFormat>
  <Paragraphs>314</Paragraphs>
  <Slides>27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Vapor Trail</vt:lpstr>
      <vt:lpstr>High-Precision Half-Life and Branching Ratio Measurements for Superallowed Fermi β Emitters at TRIUMF–ISAC</vt:lpstr>
      <vt:lpstr>Extracting Vud from Superallowed Fermi β Decay</vt:lpstr>
      <vt:lpstr>β Decay ft Values</vt:lpstr>
      <vt:lpstr>Superallowed ft Values</vt:lpstr>
      <vt:lpstr>Superallowed Fermi β Decay: Corrections</vt:lpstr>
      <vt:lpstr>Presentazione standard di PowerPoint</vt:lpstr>
      <vt:lpstr>Testing Extensions of the SM</vt:lpstr>
      <vt:lpstr>TRIUMF–ISAC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14O Half-Life Measurement</vt:lpstr>
      <vt:lpstr>14O Half-Life Measurement</vt:lpstr>
      <vt:lpstr>Presentazione standard di PowerPoint</vt:lpstr>
      <vt:lpstr>Status of 14O Half-Life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Superallowed b decay  studies at ISAC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Laffoley</dc:creator>
  <cp:lastModifiedBy>tecno</cp:lastModifiedBy>
  <cp:revision>161</cp:revision>
  <dcterms:created xsi:type="dcterms:W3CDTF">2013-05-16T17:04:37Z</dcterms:created>
  <dcterms:modified xsi:type="dcterms:W3CDTF">2013-06-03T11:12:56Z</dcterms:modified>
</cp:coreProperties>
</file>