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87" r:id="rId1"/>
  </p:sldMasterIdLst>
  <p:notesMasterIdLst>
    <p:notesMasterId r:id="rId16"/>
  </p:notesMasterIdLst>
  <p:sldIdLst>
    <p:sldId id="256" r:id="rId2"/>
    <p:sldId id="257" r:id="rId3"/>
    <p:sldId id="259" r:id="rId4"/>
    <p:sldId id="276" r:id="rId5"/>
    <p:sldId id="265" r:id="rId6"/>
    <p:sldId id="277" r:id="rId7"/>
    <p:sldId id="260" r:id="rId8"/>
    <p:sldId id="282" r:id="rId9"/>
    <p:sldId id="261" r:id="rId10"/>
    <p:sldId id="283" r:id="rId11"/>
    <p:sldId id="284" r:id="rId12"/>
    <p:sldId id="280" r:id="rId13"/>
    <p:sldId id="281" r:id="rId14"/>
    <p:sldId id="27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97"/>
    <a:srgbClr val="055F55"/>
    <a:srgbClr val="2EA1BF"/>
    <a:srgbClr val="0000AD"/>
    <a:srgbClr val="CE5200"/>
    <a:srgbClr val="AA020F"/>
    <a:srgbClr val="B14700"/>
    <a:srgbClr val="FFFF99"/>
    <a:srgbClr val="3333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 preferSingleView="1">
    <p:restoredLeft sz="15587" autoAdjust="0"/>
    <p:restoredTop sz="90397" autoAdjust="0"/>
  </p:normalViewPr>
  <p:slideViewPr>
    <p:cSldViewPr snapToGrid="0" snapToObjects="1">
      <p:cViewPr>
        <p:scale>
          <a:sx n="108" d="100"/>
          <a:sy n="108" d="100"/>
        </p:scale>
        <p:origin x="-384" y="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2B3D04F-1AE6-47D9-9DC5-C0F7329191A0}" type="datetimeFigureOut">
              <a:rPr lang="en-US"/>
              <a:pPr>
                <a:defRPr/>
              </a:pPr>
              <a:t>6/5/2013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10AC6C2-EA16-426E-9A4B-D51606B5089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62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11A40B-6EA9-4F78-9911-CB210B5BAC1A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E80666-FB37-4B36-9149-507F3B0178E3}" type="datetimeFigureOut">
              <a:rPr lang="en-US" smtClean="0"/>
              <a:pPr>
                <a:defRPr/>
              </a:pPr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23013-AE53-409B-841C-892F47BB43B9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24EB8F-4D80-467C-9271-A2F0C7BAD21E}" type="datetime1">
              <a:rPr lang="en-US" smtClean="0"/>
              <a:pPr>
                <a:defRPr/>
              </a:pPr>
              <a:t>6/5/2013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FDDAC-D233-4054-993E-7AE646E614D3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FF899-BDC4-4BF9-8966-A5A97123E2CB}" type="datetime1">
              <a:rPr lang="en-US" smtClean="0"/>
              <a:pPr>
                <a:defRPr/>
              </a:pPr>
              <a:t>6/5/2013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D75E9-97E3-43CF-BE6F-772C83A48EA1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F8E5AE-2E7C-4103-8C99-E3197E67668D}" type="datetime1">
              <a:rPr lang="en-US" smtClean="0"/>
              <a:pPr>
                <a:defRPr/>
              </a:pPr>
              <a:t>6/5/2013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A903B-4F72-4F65-ACF0-0F18EECD70CB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E80666-FB37-4B36-9149-507F3B0178E3}" type="datetimeFigureOut">
              <a:rPr lang="en-US" smtClean="0"/>
              <a:pPr>
                <a:defRPr/>
              </a:pPr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3BAC7-2D9F-49CE-B4EA-4DE872BA3646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F2E712-AB88-471A-90BB-9D033A7D48CC}" type="datetime1">
              <a:rPr lang="en-US" smtClean="0"/>
              <a:pPr>
                <a:defRPr/>
              </a:pPr>
              <a:t>6/5/2013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153B6-C361-478E-8083-19C2F2C1179A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80314A-F3D2-459B-A7AC-752C35427430}" type="datetime1">
              <a:rPr lang="en-US" smtClean="0"/>
              <a:pPr>
                <a:defRPr/>
              </a:pPr>
              <a:t>6/5/2013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AB591-7D44-40E6-92DF-DFB5599665DB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1907AE-B84F-4705-9056-52B43F793471}" type="datetime1">
              <a:rPr lang="en-US" smtClean="0"/>
              <a:pPr>
                <a:defRPr/>
              </a:pPr>
              <a:t>6/5/2013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594CF-21A0-4CEA-B479-768DA56AAF30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FD4A4-D383-4D10-9CA4-AE26FC6B723B}" type="datetime1">
              <a:rPr lang="en-US" smtClean="0"/>
              <a:pPr>
                <a:defRPr/>
              </a:pPr>
              <a:t>6/5/2013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431DE-1F8B-4839-BA30-C896799D741C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086294-64F6-4120-A955-D68D18A89894}" type="datetime1">
              <a:rPr lang="en-US" smtClean="0"/>
              <a:pPr>
                <a:defRPr/>
              </a:pPr>
              <a:t>6/5/2013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0F1E2-7EF4-4F31-B5F6-572345317F47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B5091C-7B6F-4A4D-9A04-E39D2180DD9D}" type="datetime1">
              <a:rPr lang="en-US" smtClean="0"/>
              <a:pPr>
                <a:defRPr/>
              </a:pPr>
              <a:t>6/5/2013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96841-EA21-40EA-83D5-6B72D32D856C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15FE1A-564C-4B51-B0AF-CE54017CCCFA}" type="datetime1">
              <a:rPr lang="en-US" smtClean="0"/>
              <a:pPr>
                <a:defRPr/>
              </a:pPr>
              <a:t>6/5/2013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8AC258-D98C-40B7-9945-EB58FEF1050D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8" r:id="rId1"/>
    <p:sldLayoutId id="2147484889" r:id="rId2"/>
    <p:sldLayoutId id="2147484890" r:id="rId3"/>
    <p:sldLayoutId id="2147484891" r:id="rId4"/>
    <p:sldLayoutId id="2147484892" r:id="rId5"/>
    <p:sldLayoutId id="2147484893" r:id="rId6"/>
    <p:sldLayoutId id="2147484894" r:id="rId7"/>
    <p:sldLayoutId id="2147484895" r:id="rId8"/>
    <p:sldLayoutId id="2147484896" r:id="rId9"/>
    <p:sldLayoutId id="2147484897" r:id="rId10"/>
    <p:sldLayoutId id="2147484898" r:id="rId11"/>
  </p:sldLayoutIdLst>
  <p:transition>
    <p:wipe dir="d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8.emf"/><Relationship Id="rId11" Type="http://schemas.openxmlformats.org/officeDocument/2006/relationships/image" Target="../media/image53.gi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49.emf"/><Relationship Id="rId4" Type="http://schemas.openxmlformats.org/officeDocument/2006/relationships/image" Target="../media/image50.png"/><Relationship Id="rId9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20.png"/><Relationship Id="rId10" Type="http://schemas.openxmlformats.org/officeDocument/2006/relationships/image" Target="../media/image16.e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8.png"/><Relationship Id="rId12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jpe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6.jpeg"/><Relationship Id="rId10" Type="http://schemas.openxmlformats.org/officeDocument/2006/relationships/image" Target="../media/image39.png"/><Relationship Id="rId4" Type="http://schemas.openxmlformats.org/officeDocument/2006/relationships/image" Target="../media/image35.jpeg"/><Relationship Id="rId9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466206"/>
            <a:ext cx="9143999" cy="2438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GDR in highly excited nuclei</a:t>
            </a:r>
            <a:endParaRPr 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4659" y="3967670"/>
            <a:ext cx="6400800" cy="1528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Nguyen Dinh Dang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RIKEN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</a:rPr>
              <a:t>Nishina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Center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15875"/>
            <a:ext cx="9144000" cy="4619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INPC 2013, Florence, June 2 – 7, 2013</a:t>
            </a:r>
            <a:endParaRPr kumimoji="0" lang="en-US" sz="2400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_di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8" y="500631"/>
            <a:ext cx="3220497" cy="3996661"/>
          </a:xfrm>
          <a:prstGeom prst="rect">
            <a:avLst/>
          </a:prstGeom>
        </p:spPr>
      </p:pic>
      <p:pic>
        <p:nvPicPr>
          <p:cNvPr id="9" name="Picture 8" descr="savM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941" y="702235"/>
            <a:ext cx="4975412" cy="5819632"/>
          </a:xfrm>
          <a:prstGeom prst="rect">
            <a:avLst/>
          </a:prstGeom>
        </p:spPr>
      </p:pic>
      <p:pic>
        <p:nvPicPr>
          <p:cNvPr id="10" name="Picture 9" descr="J_dis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5" y="4497293"/>
            <a:ext cx="3339309" cy="20245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05380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NDD, </a:t>
            </a:r>
            <a:r>
              <a:rPr lang="en-US" dirty="0" err="1" smtClean="0">
                <a:solidFill>
                  <a:srgbClr val="008000"/>
                </a:solidFill>
              </a:rPr>
              <a:t>Ciemala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Kmiecik</a:t>
            </a:r>
            <a:r>
              <a:rPr lang="en-US" dirty="0" smtClean="0">
                <a:solidFill>
                  <a:srgbClr val="008000"/>
                </a:solidFill>
              </a:rPr>
              <a:t>, and </a:t>
            </a:r>
            <a:r>
              <a:rPr lang="en-US" dirty="0" err="1" smtClean="0">
                <a:solidFill>
                  <a:srgbClr val="008000"/>
                </a:solidFill>
              </a:rPr>
              <a:t>Maj</a:t>
            </a:r>
            <a:r>
              <a:rPr lang="en-US" dirty="0" smtClean="0">
                <a:solidFill>
                  <a:srgbClr val="008000"/>
                </a:solidFill>
              </a:rPr>
              <a:t>, PRC 87 (2013) 054313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57" y="-22589"/>
            <a:ext cx="912579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aseline="30000" dirty="0" smtClean="0">
                <a:solidFill>
                  <a:schemeClr val="accent2">
                    <a:lumMod val="75000"/>
                  </a:schemeClr>
                </a:solidFill>
                <a:latin typeface="Helvetica"/>
                <a:cs typeface="Helvetica"/>
              </a:rPr>
              <a:t>48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Helvetica"/>
                <a:cs typeface="Helvetica"/>
              </a:rPr>
              <a:t>Ti + </a:t>
            </a:r>
            <a:r>
              <a:rPr lang="en-US" sz="2800" baseline="30000" dirty="0" smtClean="0">
                <a:solidFill>
                  <a:schemeClr val="accent2">
                    <a:lumMod val="75000"/>
                  </a:schemeClr>
                </a:solidFill>
                <a:latin typeface="Helvetica"/>
                <a:cs typeface="Helvetica"/>
              </a:rPr>
              <a:t>40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Helvetica"/>
                <a:cs typeface="Helvetica"/>
              </a:rPr>
              <a:t>Ca  </a:t>
            </a:r>
            <a:r>
              <a:rPr lang="en-US" sz="1600" spc="600" dirty="0" smtClean="0">
                <a:solidFill>
                  <a:schemeClr val="accent2">
                    <a:lumMod val="75000"/>
                  </a:schemeClr>
                </a:solidFill>
                <a:latin typeface="Helvetica"/>
                <a:ea typeface="Wingdings"/>
                <a:cs typeface="Helvetica"/>
                <a:sym typeface="Wingdings"/>
              </a:rPr>
              <a:t></a:t>
            </a:r>
            <a:r>
              <a:rPr lang="en-US" sz="2800" baseline="30000" dirty="0" smtClean="0">
                <a:solidFill>
                  <a:schemeClr val="accent2">
                    <a:lumMod val="75000"/>
                  </a:schemeClr>
                </a:solidFill>
                <a:latin typeface="Helvetica"/>
                <a:ea typeface="Wingdings"/>
                <a:cs typeface="Helvetica"/>
                <a:sym typeface="Wingdings"/>
              </a:rPr>
              <a:t>88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Helvetica"/>
                <a:ea typeface="Wingdings"/>
                <a:cs typeface="Helvetica"/>
                <a:sym typeface="Wingdings"/>
              </a:rPr>
              <a:t>Mo*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Helvetica"/>
                <a:ea typeface="Wingdings"/>
                <a:cs typeface="Helvetica"/>
                <a:sym typeface="Wingdings"/>
              </a:rPr>
              <a:t>at various E* between 58 and 308 MeV</a:t>
            </a:r>
          </a:p>
        </p:txBody>
      </p:sp>
    </p:spTree>
    <p:extLst>
      <p:ext uri="{BB962C8B-B14F-4D97-AF65-F5344CB8AC3E}">
        <p14:creationId xmlns:p14="http://schemas.microsoft.com/office/powerpoint/2010/main" val="293712831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thMo_TJ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0" y="64860"/>
            <a:ext cx="4629005" cy="3120803"/>
          </a:xfrm>
          <a:prstGeom prst="rect">
            <a:avLst/>
          </a:prstGeom>
        </p:spPr>
      </p:pic>
      <p:pic>
        <p:nvPicPr>
          <p:cNvPr id="5" name="Picture 4" descr="widthM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300" y="70269"/>
            <a:ext cx="4410473" cy="3116124"/>
          </a:xfrm>
          <a:prstGeom prst="rect">
            <a:avLst/>
          </a:prstGeom>
        </p:spPr>
      </p:pic>
      <p:pic>
        <p:nvPicPr>
          <p:cNvPr id="2" name="Picture 1" descr="300_6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0" y="3150388"/>
            <a:ext cx="8966045" cy="34852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5901" y="6491935"/>
            <a:ext cx="4729793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CE5200"/>
                </a:solidFill>
              </a:rPr>
              <a:t>Ciemala</a:t>
            </a:r>
            <a:r>
              <a:rPr lang="en-US" sz="1400" dirty="0" smtClean="0">
                <a:solidFill>
                  <a:srgbClr val="CE5200"/>
                </a:solidFill>
              </a:rPr>
              <a:t>, PhD thesis (2013) &amp; talk at INPC2013 on June 4, 2013</a:t>
            </a:r>
            <a:endParaRPr lang="en-US" sz="1400" dirty="0">
              <a:solidFill>
                <a:srgbClr val="CE52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790" y="3565546"/>
            <a:ext cx="999363" cy="392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9743" y="3576886"/>
            <a:ext cx="930466" cy="40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0809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5" name="Title 1"/>
          <p:cNvSpPr>
            <a:spLocks noGrp="1"/>
          </p:cNvSpPr>
          <p:nvPr>
            <p:ph type="title"/>
          </p:nvPr>
        </p:nvSpPr>
        <p:spPr>
          <a:xfrm>
            <a:off x="1" y="-3483"/>
            <a:ext cx="9155112" cy="628650"/>
          </a:xfrm>
          <a:solidFill>
            <a:srgbClr val="2EA1B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altLang="ja-JP" sz="4000" dirty="0" smtClean="0">
                <a:solidFill>
                  <a:srgbClr val="FFF397"/>
                </a:solidFill>
              </a:rPr>
              <a:t>Shear viscosity </a:t>
            </a:r>
            <a:r>
              <a:rPr lang="en-US" altLang="ja-JP" sz="4000" i="1" dirty="0" smtClean="0">
                <a:solidFill>
                  <a:srgbClr val="FFF397"/>
                </a:solidFill>
              </a:rPr>
              <a:t>η</a:t>
            </a:r>
          </a:p>
        </p:txBody>
      </p:sp>
      <p:sp>
        <p:nvSpPr>
          <p:cNvPr id="8216" name="Content Placeholder 2"/>
          <p:cNvSpPr>
            <a:spLocks noGrp="1"/>
          </p:cNvSpPr>
          <p:nvPr>
            <p:ph idx="1"/>
          </p:nvPr>
        </p:nvSpPr>
        <p:spPr>
          <a:xfrm>
            <a:off x="457200" y="652463"/>
            <a:ext cx="8229600" cy="47545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altLang="ja-JP" sz="2000" dirty="0" smtClean="0"/>
              <a:t>Resistance of a fluid (liquid or gas) to flow</a:t>
            </a:r>
          </a:p>
        </p:txBody>
      </p:sp>
      <p:pic>
        <p:nvPicPr>
          <p:cNvPr id="8217" name="Picture 3" descr="350px-Laminar_shear.sv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363" y="1019175"/>
            <a:ext cx="3509962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213" name="Object 21"/>
          <p:cNvGraphicFramePr>
            <a:graphicFrameLocks noChangeAspect="1"/>
          </p:cNvGraphicFramePr>
          <p:nvPr/>
        </p:nvGraphicFramePr>
        <p:xfrm>
          <a:off x="1103313" y="3425825"/>
          <a:ext cx="142240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8" name="Equation" r:id="rId5" imgW="658080" imgH="420480" progId="Equation.3">
                  <p:embed/>
                </p:oleObj>
              </mc:Choice>
              <mc:Fallback>
                <p:oleObj name="Equation" r:id="rId5" imgW="658080" imgH="42048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3425825"/>
                        <a:ext cx="1422400" cy="912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73413" y="4709086"/>
            <a:ext cx="3258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2000" b="1" dirty="0">
                <a:solidFill>
                  <a:srgbClr val="00B0F0"/>
                </a:solidFill>
                <a:latin typeface="Calibri" pitchFamily="34" charset="0"/>
              </a:rPr>
              <a:t>NDD, PRC 84 (2011) 034309: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5588" y="5211483"/>
            <a:ext cx="4049712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01738" y="5227358"/>
            <a:ext cx="27717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952500" y="5113899"/>
            <a:ext cx="7262813" cy="9144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aphicFrame>
        <p:nvGraphicFramePr>
          <p:cNvPr id="18" name="Object 22"/>
          <p:cNvGraphicFramePr>
            <a:graphicFrameLocks noChangeAspect="1"/>
          </p:cNvGraphicFramePr>
          <p:nvPr/>
        </p:nvGraphicFramePr>
        <p:xfrm>
          <a:off x="2397656" y="6197430"/>
          <a:ext cx="4760258" cy="44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9" name="Equation" r:id="rId9" imgW="2678760" imgH="237600" progId="Equation.3">
                  <p:embed/>
                </p:oleObj>
              </mc:Choice>
              <mc:Fallback>
                <p:oleObj name="Equation" r:id="rId9" imgW="2678760" imgH="2376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656" y="6197430"/>
                        <a:ext cx="4760258" cy="44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26" name="Picture 34" descr="lumpy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2263" y="1356554"/>
            <a:ext cx="4822825" cy="2869883"/>
          </a:xfrm>
          <a:prstGeom prst="rect">
            <a:avLst/>
          </a:prstGeom>
          <a:noFill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08513" y="1844225"/>
            <a:ext cx="4822825" cy="126188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2400" dirty="0" smtClean="0">
                <a:latin typeface="Calibri" pitchFamily="34" charset="0"/>
              </a:rPr>
              <a:t>2001: Kovtun – Son – Starinets (KSS)</a:t>
            </a:r>
          </a:p>
          <a:p>
            <a:pPr algn="ctr"/>
            <a:r>
              <a:rPr kumimoji="0" lang="en-US" altLang="ja-JP" sz="2000" dirty="0" smtClean="0">
                <a:latin typeface="Calibri" pitchFamily="34" charset="0"/>
              </a:rPr>
              <a:t> conjectured the lower bound for all fluids:</a:t>
            </a:r>
            <a:endParaRPr kumimoji="0" lang="en-US" altLang="ja-JP" sz="2000" dirty="0">
              <a:latin typeface="Calibri" pitchFamily="34" charset="0"/>
            </a:endParaRPr>
          </a:p>
          <a:p>
            <a:pPr algn="ctr"/>
            <a:r>
              <a:rPr kumimoji="0" lang="en-US" altLang="ja-JP" sz="3200" i="1" dirty="0">
                <a:solidFill>
                  <a:srgbClr val="A94100"/>
                </a:solidFill>
                <a:latin typeface="Calibri" pitchFamily="34" charset="0"/>
              </a:rPr>
              <a:t>η</a:t>
            </a:r>
            <a:r>
              <a:rPr kumimoji="0" lang="en-US" altLang="ja-JP" sz="3200" dirty="0">
                <a:solidFill>
                  <a:srgbClr val="A94100"/>
                </a:solidFill>
                <a:latin typeface="Calibri" pitchFamily="34" charset="0"/>
              </a:rPr>
              <a:t>/</a:t>
            </a:r>
            <a:r>
              <a:rPr kumimoji="0" lang="en-US" altLang="ja-JP" sz="3200" i="1" dirty="0">
                <a:solidFill>
                  <a:srgbClr val="A94100"/>
                </a:solidFill>
                <a:latin typeface="Calibri" pitchFamily="34" charset="0"/>
              </a:rPr>
              <a:t>s</a:t>
            </a:r>
            <a:r>
              <a:rPr kumimoji="0" lang="en-US" altLang="ja-JP" sz="3200" dirty="0">
                <a:solidFill>
                  <a:srgbClr val="A94100"/>
                </a:solidFill>
                <a:latin typeface="Calibri" pitchFamily="34" charset="0"/>
              </a:rPr>
              <a:t> ≥ </a:t>
            </a:r>
            <a:r>
              <a:rPr kumimoji="0" lang="en-US" altLang="ja-JP" sz="3200" i="1" dirty="0">
                <a:solidFill>
                  <a:srgbClr val="A94100"/>
                </a:solidFill>
                <a:latin typeface="Calibri" pitchFamily="34" charset="0"/>
              </a:rPr>
              <a:t>ħ</a:t>
            </a:r>
            <a:r>
              <a:rPr kumimoji="0" lang="en-US" altLang="ja-JP" sz="3200" dirty="0">
                <a:solidFill>
                  <a:srgbClr val="A94100"/>
                </a:solidFill>
                <a:latin typeface="Calibri" pitchFamily="34" charset="0"/>
              </a:rPr>
              <a:t>/(4π</a:t>
            </a:r>
            <a:r>
              <a:rPr kumimoji="0" lang="en-US" altLang="ja-JP" sz="3200" i="1" dirty="0">
                <a:solidFill>
                  <a:srgbClr val="A94100"/>
                </a:solidFill>
                <a:latin typeface="Calibri" pitchFamily="34" charset="0"/>
              </a:rPr>
              <a:t>k</a:t>
            </a:r>
            <a:r>
              <a:rPr kumimoji="0" lang="en-US" altLang="ja-JP" sz="3200" baseline="-25000" dirty="0">
                <a:solidFill>
                  <a:srgbClr val="A94100"/>
                </a:solidFill>
                <a:latin typeface="Calibri" pitchFamily="34" charset="0"/>
              </a:rPr>
              <a:t>B</a:t>
            </a:r>
            <a:r>
              <a:rPr kumimoji="0" lang="en-US" altLang="ja-JP" sz="3200" dirty="0">
                <a:solidFill>
                  <a:srgbClr val="A94100"/>
                </a:solidFill>
                <a:latin typeface="Calibri" pitchFamily="34" charset="0"/>
              </a:rPr>
              <a:t>)</a:t>
            </a:r>
            <a:endParaRPr kumimoji="0" lang="en-US" altLang="ja-JP" sz="3200" baseline="-25000" dirty="0">
              <a:solidFill>
                <a:srgbClr val="A94100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671888" y="3508375"/>
            <a:ext cx="5483225" cy="1077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sz="2000" dirty="0">
                <a:latin typeface="Calibri" pitchFamily="34" charset="0"/>
              </a:rPr>
              <a:t>First estimation for hot nuclei (using FLDM): </a:t>
            </a:r>
          </a:p>
          <a:p>
            <a:pPr algn="ctr"/>
            <a:r>
              <a:rPr kumimoji="0" lang="en-US" altLang="ja-JP" sz="2000" b="1" dirty="0">
                <a:solidFill>
                  <a:srgbClr val="02C919"/>
                </a:solidFill>
                <a:latin typeface="Calibri" pitchFamily="34" charset="0"/>
              </a:rPr>
              <a:t>Auerbach &amp; Shlomo</a:t>
            </a:r>
            <a:r>
              <a:rPr kumimoji="0" lang="en-US" altLang="ja-JP" sz="2000" dirty="0">
                <a:latin typeface="Calibri" pitchFamily="34" charset="0"/>
              </a:rPr>
              <a:t>, PRL 103 (2009) 172501: </a:t>
            </a:r>
          </a:p>
          <a:p>
            <a:pPr algn="ctr"/>
            <a:r>
              <a:rPr kumimoji="0" lang="en-US" altLang="ja-JP" sz="2400" dirty="0">
                <a:solidFill>
                  <a:srgbClr val="FF0000"/>
                </a:solidFill>
                <a:latin typeface="Calibri" pitchFamily="34" charset="0"/>
              </a:rPr>
              <a:t>4 ≤ </a:t>
            </a:r>
            <a:r>
              <a:rPr kumimoji="0" lang="en-US" altLang="ja-JP" sz="2400" i="1" dirty="0">
                <a:solidFill>
                  <a:srgbClr val="FF0000"/>
                </a:solidFill>
                <a:latin typeface="Calibri" pitchFamily="34" charset="0"/>
              </a:rPr>
              <a:t>η</a:t>
            </a:r>
            <a:r>
              <a:rPr kumimoji="0" lang="en-US" altLang="ja-JP" sz="2400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kumimoji="0" lang="en-US" altLang="ja-JP" sz="2400" i="1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kumimoji="0" lang="en-US" altLang="ja-JP" sz="2400" dirty="0">
                <a:solidFill>
                  <a:srgbClr val="FF0000"/>
                </a:solidFill>
                <a:latin typeface="Calibri" pitchFamily="34" charset="0"/>
              </a:rPr>
              <a:t> ≤ 19 KSS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0999" y="1078550"/>
            <a:ext cx="1114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QGP at RHIC</a:t>
            </a:r>
            <a:endParaRPr kumimoji="1" lang="ja-JP" altLang="en-US" sz="1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7" grpId="0" animBg="1"/>
      <p:bldP spid="16" grpId="0" animBg="1"/>
      <p:bldP spid="1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5" descr="etarati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7594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2-Point Star 3"/>
          <p:cNvSpPr/>
          <p:nvPr/>
        </p:nvSpPr>
        <p:spPr>
          <a:xfrm>
            <a:off x="762000" y="1759527"/>
            <a:ext cx="7594600" cy="3186546"/>
          </a:xfrm>
          <a:prstGeom prst="star3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1.3 ≤ </a:t>
            </a:r>
            <a:r>
              <a:rPr kumimoji="1" lang="el-GR" altLang="ja-JP" sz="3200" i="1" dirty="0" smtClean="0"/>
              <a:t>η</a:t>
            </a:r>
            <a:r>
              <a:rPr kumimoji="1" lang="en-US" altLang="ja-JP" sz="3200" dirty="0" smtClean="0"/>
              <a:t>/</a:t>
            </a:r>
            <a:r>
              <a:rPr kumimoji="1" lang="en-US" altLang="ja-JP" sz="3200" i="1" dirty="0" smtClean="0"/>
              <a:t>s</a:t>
            </a:r>
            <a:r>
              <a:rPr kumimoji="1" lang="en-US" altLang="ja-JP" sz="3200" dirty="0" smtClean="0"/>
              <a:t> ≤ 4 </a:t>
            </a:r>
            <a:r>
              <a:rPr kumimoji="1" lang="az-Cyrl-AZ" altLang="ja-JP" sz="3200" i="1" dirty="0" smtClean="0"/>
              <a:t>ћ</a:t>
            </a:r>
            <a:r>
              <a:rPr kumimoji="1" lang="en-US" altLang="ja-JP" sz="3200" dirty="0" smtClean="0"/>
              <a:t>/(4</a:t>
            </a:r>
            <a:r>
              <a:rPr kumimoji="1" lang="el-GR" altLang="ja-JP" sz="3200" i="1" dirty="0" smtClean="0"/>
              <a:t>π</a:t>
            </a:r>
            <a:r>
              <a:rPr kumimoji="1" lang="en-US" altLang="ja-JP" sz="3200" i="1" dirty="0" smtClean="0"/>
              <a:t>k</a:t>
            </a:r>
            <a:r>
              <a:rPr kumimoji="1" lang="en-US" altLang="ja-JP" sz="3200" i="1" baseline="-25000" dirty="0" smtClean="0"/>
              <a:t>B</a:t>
            </a:r>
            <a:r>
              <a:rPr kumimoji="1" lang="en-US" altLang="ja-JP" sz="3200" dirty="0" smtClean="0"/>
              <a:t>) </a:t>
            </a:r>
          </a:p>
          <a:p>
            <a:pPr algn="ctr"/>
            <a:r>
              <a:rPr kumimoji="1" lang="en-US" altLang="ja-JP" sz="2400" dirty="0" smtClean="0"/>
              <a:t>at </a:t>
            </a:r>
            <a:r>
              <a:rPr kumimoji="1" lang="en-US" altLang="ja-JP" sz="2400" i="1" dirty="0" smtClean="0"/>
              <a:t>T</a:t>
            </a:r>
            <a:r>
              <a:rPr kumimoji="1" lang="en-US" altLang="ja-JP" sz="2400" dirty="0" smtClean="0"/>
              <a:t> = 5 MeV</a:t>
            </a:r>
            <a:endParaRPr kumimoji="1" lang="ja-JP" altLang="en-US" sz="2400" baseline="-25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0" y="6349"/>
            <a:ext cx="9144000" cy="84529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altLang="ja-JP" sz="4000" dirty="0" smtClean="0">
                <a:solidFill>
                  <a:srgbClr val="FF6600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40" y="1008216"/>
            <a:ext cx="8888413" cy="5585135"/>
          </a:xfrm>
        </p:spPr>
        <p:txBody>
          <a:bodyPr>
            <a:normAutofit fontScale="92500"/>
          </a:bodyPr>
          <a:lstStyle/>
          <a:p>
            <a:pPr marL="457200" indent="-457200" eaLnBrk="1" hangingPunct="1">
              <a:lnSpc>
                <a:spcPct val="80000"/>
              </a:lnSpc>
              <a:buFont typeface="+mj-lt"/>
              <a:buAutoNum type="arabicParenR"/>
            </a:pPr>
            <a:r>
              <a:rPr lang="en-US" altLang="ja-JP" sz="2000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The PDM describes reasonably well the GDR’s width and line shape as functions of temperature </a:t>
            </a:r>
            <a:r>
              <a:rPr lang="en-US" altLang="ja-JP" sz="2000" i="1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T</a:t>
            </a:r>
            <a:r>
              <a:rPr lang="en-US" altLang="ja-JP" sz="2000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 and angular momentum </a:t>
            </a:r>
            <a:r>
              <a:rPr lang="en-US" altLang="ja-JP" sz="2000" i="1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J</a:t>
            </a:r>
            <a:r>
              <a:rPr lang="en-US" altLang="ja-JP" sz="2000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.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arenR"/>
            </a:pPr>
            <a:endParaRPr lang="en-US" altLang="ja-JP" sz="2000" dirty="0" smtClean="0">
              <a:latin typeface="Helvetica" pitchFamily="34" charset="0"/>
              <a:ea typeface="Arial Unicode MS" pitchFamily="50" charset="-128"/>
              <a:cs typeface="Helvetica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arenR"/>
            </a:pPr>
            <a:r>
              <a:rPr lang="en-US" altLang="ja-JP" sz="2000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The mechanism of this dependence on </a:t>
            </a:r>
            <a:r>
              <a:rPr lang="en-US" altLang="ja-JP" sz="2000" i="1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T</a:t>
            </a:r>
            <a:r>
              <a:rPr lang="en-US" altLang="ja-JP" sz="2000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 and </a:t>
            </a:r>
            <a:r>
              <a:rPr lang="en-US" altLang="ja-JP" sz="2000" i="1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J</a:t>
            </a:r>
            <a:r>
              <a:rPr lang="en-US" altLang="ja-JP" sz="2000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 resides in the coupling of GDR to </a:t>
            </a:r>
            <a:r>
              <a:rPr lang="en-US" altLang="ja-JP" sz="2000" i="1" dirty="0" err="1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ph</a:t>
            </a:r>
            <a:r>
              <a:rPr lang="en-US" altLang="ja-JP" sz="2000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, </a:t>
            </a:r>
            <a:r>
              <a:rPr lang="en-US" altLang="ja-JP" sz="2000" i="1" dirty="0" err="1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pp</a:t>
            </a:r>
            <a:r>
              <a:rPr lang="en-US" altLang="ja-JP" sz="2000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 and </a:t>
            </a:r>
            <a:r>
              <a:rPr lang="en-US" altLang="ja-JP" sz="2000" i="1" dirty="0" err="1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hh</a:t>
            </a:r>
            <a:r>
              <a:rPr lang="en-US" altLang="ja-JP" sz="2000" i="1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 </a:t>
            </a:r>
            <a:r>
              <a:rPr lang="en-US" altLang="ja-JP" sz="2000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configurations at T≠ 0.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arenR"/>
            </a:pPr>
            <a:endParaRPr lang="en-US" altLang="ja-JP" sz="2000" dirty="0" smtClean="0">
              <a:solidFill>
                <a:srgbClr val="008000"/>
              </a:solidFill>
              <a:latin typeface="Helvetica" pitchFamily="34" charset="0"/>
              <a:ea typeface="Arial Unicode MS" pitchFamily="50" charset="-128"/>
              <a:cs typeface="Helvetica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arenR"/>
            </a:pPr>
            <a:r>
              <a:rPr lang="en-US" altLang="ja-JP" sz="2000" dirty="0" smtClean="0">
                <a:solidFill>
                  <a:srgbClr val="008000"/>
                </a:solidFill>
                <a:latin typeface="Helvetica" pitchFamily="34" charset="0"/>
                <a:ea typeface="Arial Unicode MS" pitchFamily="50" charset="-128"/>
                <a:cs typeface="Helvetica" pitchFamily="34" charset="0"/>
              </a:rPr>
              <a:t>As a function of </a:t>
            </a:r>
            <a:r>
              <a:rPr lang="en-US" altLang="ja-JP" sz="2000" i="1" dirty="0" smtClean="0">
                <a:solidFill>
                  <a:srgbClr val="008000"/>
                </a:solidFill>
                <a:latin typeface="Helvetica" pitchFamily="34" charset="0"/>
                <a:ea typeface="Arial Unicode MS" pitchFamily="50" charset="-128"/>
                <a:cs typeface="Helvetica" pitchFamily="34" charset="0"/>
              </a:rPr>
              <a:t>T</a:t>
            </a:r>
            <a:r>
              <a:rPr lang="en-US" altLang="ja-JP" sz="2000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: The </a:t>
            </a:r>
            <a:r>
              <a:rPr lang="en-US" altLang="ja-JP" sz="2000" dirty="0" err="1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quantal</a:t>
            </a:r>
            <a:r>
              <a:rPr lang="en-US" altLang="ja-JP" sz="2000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 width (owing to coupling to </a:t>
            </a:r>
            <a:r>
              <a:rPr lang="en-US" altLang="ja-JP" sz="2000" i="1" dirty="0" err="1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ph</a:t>
            </a:r>
            <a:r>
              <a:rPr lang="en-US" altLang="ja-JP" sz="2000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 configurations) slightly decreases as </a:t>
            </a:r>
            <a:r>
              <a:rPr lang="en-US" altLang="ja-JP" sz="2000" i="1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T</a:t>
            </a:r>
            <a:r>
              <a:rPr lang="en-US" altLang="ja-JP" sz="2000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 increases. The thermal width (owing to coupling to </a:t>
            </a:r>
            <a:r>
              <a:rPr lang="en-US" altLang="ja-JP" sz="2000" i="1" dirty="0" err="1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pp</a:t>
            </a:r>
            <a:r>
              <a:rPr lang="en-US" altLang="ja-JP" sz="2000" i="1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 </a:t>
            </a:r>
            <a:r>
              <a:rPr lang="en-US" altLang="ja-JP" sz="2000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and</a:t>
            </a:r>
            <a:r>
              <a:rPr lang="en-US" altLang="ja-JP" sz="2000" i="1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 </a:t>
            </a:r>
            <a:r>
              <a:rPr lang="en-US" altLang="ja-JP" sz="2000" i="1" dirty="0" err="1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hh</a:t>
            </a:r>
            <a:r>
              <a:rPr lang="en-US" altLang="ja-JP" sz="2000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 configurations) increases with </a:t>
            </a:r>
            <a:r>
              <a:rPr lang="en-US" altLang="ja-JP" sz="2000" i="1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T</a:t>
            </a:r>
            <a:r>
              <a:rPr lang="en-US" altLang="ja-JP" sz="2000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 up to </a:t>
            </a:r>
            <a:r>
              <a:rPr lang="en-US" altLang="ja-JP" sz="2000" i="1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T</a:t>
            </a:r>
            <a:r>
              <a:rPr lang="en-US" altLang="ja-JP" sz="2000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 ≈ 4 MeV, so does the total width. The width saturates at </a:t>
            </a:r>
            <a:r>
              <a:rPr lang="en-US" altLang="ja-JP" sz="2000" i="1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T</a:t>
            </a:r>
            <a:r>
              <a:rPr lang="en-US" altLang="ja-JP" sz="2000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 ≥ 4 MeV. </a:t>
            </a:r>
            <a:r>
              <a:rPr lang="en-US" altLang="ja-JP" sz="2000" dirty="0" smtClean="0">
                <a:solidFill>
                  <a:srgbClr val="FF0000"/>
                </a:solidFill>
                <a:latin typeface="Helvetica" pitchFamily="34" charset="0"/>
                <a:ea typeface="Arial Unicode MS" pitchFamily="50" charset="-128"/>
                <a:cs typeface="Helvetica" pitchFamily="34" charset="0"/>
              </a:rPr>
              <a:t>Pairing plays a crucial role in keeping the GDR’s width nearly constant at T≤ 1 MeV. 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arenR"/>
            </a:pPr>
            <a:endParaRPr lang="en-US" altLang="ja-JP" sz="2000" dirty="0" smtClean="0">
              <a:solidFill>
                <a:srgbClr val="008000"/>
              </a:solidFill>
              <a:latin typeface="Helvetica" pitchFamily="34" charset="0"/>
              <a:ea typeface="Arial Unicode MS" pitchFamily="50" charset="-128"/>
              <a:cs typeface="Helvetica" pitchFamily="34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arenR"/>
            </a:pPr>
            <a:r>
              <a:rPr lang="en-US" altLang="ja-JP" sz="2000" dirty="0" smtClean="0">
                <a:solidFill>
                  <a:srgbClr val="008000"/>
                </a:solidFill>
                <a:latin typeface="Helvetica" pitchFamily="34" charset="0"/>
                <a:ea typeface="Arial Unicode MS" pitchFamily="50" charset="-128"/>
                <a:cs typeface="Helvetica" pitchFamily="34" charset="0"/>
              </a:rPr>
              <a:t>As a function of </a:t>
            </a:r>
            <a:r>
              <a:rPr lang="en-US" altLang="ja-JP" sz="2000" i="1" dirty="0" smtClean="0">
                <a:solidFill>
                  <a:srgbClr val="008000"/>
                </a:solidFill>
                <a:latin typeface="Helvetica" pitchFamily="34" charset="0"/>
                <a:ea typeface="Arial Unicode MS" pitchFamily="50" charset="-128"/>
                <a:cs typeface="Helvetica" pitchFamily="34" charset="0"/>
              </a:rPr>
              <a:t>J</a:t>
            </a:r>
            <a:r>
              <a:rPr lang="en-US" altLang="ja-JP" sz="2000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:  The GDR width approaches a saturation at high </a:t>
            </a:r>
            <a:r>
              <a:rPr lang="en-US" altLang="ja-JP" sz="2000" i="1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T</a:t>
            </a:r>
            <a:r>
              <a:rPr lang="en-US" altLang="ja-JP" sz="2000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= 4 MeV when </a:t>
            </a:r>
            <a:r>
              <a:rPr lang="en-US" altLang="ja-JP" sz="2000" i="1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J</a:t>
            </a:r>
            <a:r>
              <a:rPr lang="en-US" altLang="ja-JP" sz="2000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 &gt; 50</a:t>
            </a:r>
            <a:r>
              <a:rPr lang="en-US" altLang="ja-JP" sz="2000" i="1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ħ</a:t>
            </a:r>
            <a:r>
              <a:rPr lang="en-US" altLang="ja-JP" sz="2000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. At J≥70</a:t>
            </a:r>
            <a:r>
              <a:rPr lang="en-US" altLang="ja-JP" sz="2000" i="1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ħ</a:t>
            </a:r>
            <a:r>
              <a:rPr lang="en-US" altLang="ja-JP" sz="2000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, the width saturation shows up at any </a:t>
            </a:r>
            <a:r>
              <a:rPr lang="en-US" altLang="ja-JP" sz="2000" i="1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T</a:t>
            </a:r>
            <a:r>
              <a:rPr lang="en-US" altLang="ja-JP" sz="2000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arenR"/>
            </a:pPr>
            <a:endParaRPr lang="en-US" sz="2000" dirty="0" smtClean="0">
              <a:latin typeface="Helvetica" pitchFamily="34" charset="0"/>
              <a:ea typeface="Arial Unicode MS" pitchFamily="50" charset="-128"/>
              <a:cs typeface="Helvetica" pitchFamily="34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arenR"/>
            </a:pPr>
            <a:r>
              <a:rPr lang="en-US" sz="2000" dirty="0" smtClean="0">
                <a:latin typeface="Helvetica"/>
                <a:cs typeface="Helvetica"/>
              </a:rPr>
              <a:t>The two ways of generating the GDR linear line shape, namely by averaging the strength function over the </a:t>
            </a:r>
            <a:r>
              <a:rPr lang="en-US" sz="2000" i="1" dirty="0" smtClean="0">
                <a:latin typeface="Helvetica"/>
                <a:cs typeface="Helvetica"/>
              </a:rPr>
              <a:t>T</a:t>
            </a:r>
            <a:r>
              <a:rPr lang="en-US" sz="2000" dirty="0" smtClean="0">
                <a:latin typeface="Helvetica"/>
                <a:cs typeface="Helvetica"/>
              </a:rPr>
              <a:t>- and </a:t>
            </a:r>
            <a:r>
              <a:rPr lang="en-US" sz="2000" i="1" dirty="0" smtClean="0">
                <a:latin typeface="Helvetica"/>
                <a:cs typeface="Helvetica"/>
              </a:rPr>
              <a:t>J</a:t>
            </a:r>
            <a:r>
              <a:rPr lang="en-US" sz="2000" dirty="0" smtClean="0">
                <a:latin typeface="Helvetica"/>
                <a:cs typeface="Helvetica"/>
              </a:rPr>
              <a:t>- probability distributions and by calculating the strength function at average </a:t>
            </a:r>
            <a:r>
              <a:rPr lang="en-US" sz="2000" i="1" dirty="0" smtClean="0">
                <a:latin typeface="Helvetica"/>
                <a:cs typeface="Helvetica"/>
              </a:rPr>
              <a:t>T</a:t>
            </a:r>
            <a:r>
              <a:rPr lang="en-US" sz="2000" dirty="0" smtClean="0">
                <a:latin typeface="Helvetica"/>
                <a:cs typeface="Helvetica"/>
              </a:rPr>
              <a:t> and </a:t>
            </a:r>
            <a:r>
              <a:rPr lang="en-US" sz="2000" i="1" dirty="0" smtClean="0">
                <a:latin typeface="Helvetica"/>
                <a:cs typeface="Helvetica"/>
              </a:rPr>
              <a:t>J</a:t>
            </a:r>
            <a:r>
              <a:rPr lang="en-US" sz="2000" dirty="0" smtClean="0">
                <a:latin typeface="Helvetica"/>
                <a:cs typeface="Helvetica"/>
              </a:rPr>
              <a:t>, yield very similar results.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arenR"/>
            </a:pPr>
            <a:endParaRPr lang="en-US" altLang="ja-JP" sz="2000" dirty="0" smtClean="0">
              <a:solidFill>
                <a:srgbClr val="008000"/>
              </a:solidFill>
              <a:latin typeface="Helvetica" pitchFamily="34" charset="0"/>
              <a:ea typeface="Arial Unicode MS" pitchFamily="50" charset="-128"/>
              <a:cs typeface="Helvetica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arenR"/>
            </a:pPr>
            <a:r>
              <a:rPr lang="en-US" altLang="ja-JP" sz="2000" dirty="0" smtClean="0">
                <a:solidFill>
                  <a:srgbClr val="008000"/>
                </a:solidFill>
                <a:latin typeface="Helvetica" pitchFamily="34" charset="0"/>
                <a:ea typeface="Arial Unicode MS" pitchFamily="50" charset="-128"/>
                <a:cs typeface="Helvetica" pitchFamily="34" charset="0"/>
              </a:rPr>
              <a:t>The specific shear viscosity </a:t>
            </a:r>
            <a:r>
              <a:rPr lang="en-US" altLang="ja-JP" sz="2000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in heavy nuclei can be as low as </a:t>
            </a:r>
            <a:r>
              <a:rPr lang="en-US" altLang="ja-JP" sz="2000" dirty="0" smtClean="0">
                <a:solidFill>
                  <a:srgbClr val="008000"/>
                </a:solidFill>
                <a:latin typeface="Helvetica" pitchFamily="34" charset="0"/>
                <a:ea typeface="Arial Unicode MS" pitchFamily="50" charset="-128"/>
                <a:cs typeface="Helvetica" pitchFamily="34" charset="0"/>
              </a:rPr>
              <a:t>1.3 ~ 4 KSS </a:t>
            </a:r>
            <a:r>
              <a:rPr lang="en-US" altLang="ja-JP" sz="2000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at </a:t>
            </a:r>
            <a:r>
              <a:rPr lang="en-US" altLang="ja-JP" sz="2000" i="1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T</a:t>
            </a:r>
            <a:r>
              <a:rPr lang="en-US" altLang="ja-JP" sz="2000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 = 5 MeV, the same as that of QGP at T&gt; 170 MeV (</a:t>
            </a:r>
            <a:r>
              <a:rPr lang="en-US" altLang="ja-JP" sz="2000" dirty="0" smtClean="0">
                <a:solidFill>
                  <a:srgbClr val="FF0000"/>
                </a:solidFill>
                <a:latin typeface="Helvetica" pitchFamily="34" charset="0"/>
                <a:ea typeface="Arial Unicode MS" pitchFamily="50" charset="-128"/>
                <a:cs typeface="Helvetica" pitchFamily="34" charset="0"/>
              </a:rPr>
              <a:t>1.5 ~ 2.5 KSS</a:t>
            </a:r>
            <a:r>
              <a:rPr lang="en-US" altLang="ja-JP" sz="2000" dirty="0" smtClean="0">
                <a:latin typeface="Helvetica" pitchFamily="34" charset="0"/>
                <a:ea typeface="Arial Unicode MS" pitchFamily="50" charset="-128"/>
                <a:cs typeface="Helvetica" pitchFamily="34" charset="0"/>
              </a:rPr>
              <a:t>).</a:t>
            </a:r>
          </a:p>
          <a:p>
            <a:pPr marL="457200" indent="-457200" eaLnBrk="1" hangingPunct="1">
              <a:lnSpc>
                <a:spcPct val="80000"/>
              </a:lnSpc>
              <a:buFont typeface="+mj-ea"/>
              <a:buAutoNum type="circleNumDbPlain"/>
            </a:pPr>
            <a:endParaRPr lang="en-US" altLang="ja-JP" sz="1800" dirty="0" smtClean="0">
              <a:latin typeface="Helvetica" pitchFamily="34" charset="0"/>
              <a:ea typeface="Arial Unicode MS" pitchFamily="50" charset="-128"/>
              <a:cs typeface="Helvetica" pitchFamily="34" charset="0"/>
            </a:endParaRPr>
          </a:p>
          <a:p>
            <a:pPr eaLnBrk="1" hangingPunct="1">
              <a:lnSpc>
                <a:spcPct val="80000"/>
              </a:lnSpc>
              <a:buFont typeface="+mj-ea"/>
              <a:buAutoNum type="circleNumDbPlain"/>
            </a:pPr>
            <a:endParaRPr lang="en-US" altLang="ja-JP" sz="1300" dirty="0" smtClean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659" y="1"/>
            <a:ext cx="9143999" cy="87345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altLang="ja-JP" dirty="0" smtClean="0">
                <a:solidFill>
                  <a:srgbClr val="FFFF00"/>
                </a:solidFill>
              </a:rPr>
              <a:t>Experimental systematics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9" y="1210262"/>
            <a:ext cx="8922701" cy="452127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ja-JP" sz="3000" b="1" dirty="0" smtClean="0"/>
              <a:t>GDR built on the ground state: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ja-JP" sz="1700" dirty="0" smtClean="0"/>
              <a:t>First observed in </a:t>
            </a:r>
            <a:r>
              <a:rPr lang="en-US" altLang="ja-JP" sz="1700" b="1" dirty="0" smtClean="0"/>
              <a:t>1947</a:t>
            </a:r>
            <a:r>
              <a:rPr lang="en-US" altLang="ja-JP" sz="1700" dirty="0" smtClean="0"/>
              <a:t> (Baldwin &amp; Klaiber) in photonuclear reactions.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ja-JP" sz="3000" dirty="0" smtClean="0"/>
              <a:t>  </a:t>
            </a:r>
            <a:r>
              <a:rPr lang="en-US" altLang="ja-JP" sz="1900" dirty="0" smtClean="0"/>
              <a:t>- </a:t>
            </a:r>
            <a:r>
              <a:rPr lang="en-US" altLang="ja-JP" sz="1900" dirty="0" smtClean="0">
                <a:solidFill>
                  <a:srgbClr val="FF0000"/>
                </a:solidFill>
              </a:rPr>
              <a:t>EWSR:</a:t>
            </a:r>
            <a:r>
              <a:rPr lang="en-US" altLang="ja-JP" sz="1900" dirty="0" smtClean="0"/>
              <a:t> </a:t>
            </a:r>
            <a:r>
              <a:rPr lang="en-US" altLang="ja-JP" sz="1900" dirty="0" smtClean="0">
                <a:solidFill>
                  <a:srgbClr val="FF0000"/>
                </a:solidFill>
              </a:rPr>
              <a:t>60 NZ/A</a:t>
            </a:r>
            <a:r>
              <a:rPr lang="en-US" altLang="ja-JP" sz="1900" dirty="0" smtClean="0"/>
              <a:t> (1+ </a:t>
            </a:r>
            <a:r>
              <a:rPr lang="en-US" altLang="ja-JP" sz="1900" dirty="0" smtClean="0">
                <a:solidFill>
                  <a:srgbClr val="0000FF"/>
                </a:solidFill>
              </a:rPr>
              <a:t>ζ</a:t>
            </a:r>
            <a:r>
              <a:rPr lang="en-US" altLang="ja-JP" sz="1900" dirty="0" smtClean="0"/>
              <a:t>) MeV mb, </a:t>
            </a:r>
            <a:r>
              <a:rPr lang="en-US" altLang="ja-JP" sz="1900" dirty="0" smtClean="0">
                <a:solidFill>
                  <a:srgbClr val="0000FF"/>
                </a:solidFill>
              </a:rPr>
              <a:t>ζ </a:t>
            </a:r>
            <a:r>
              <a:rPr lang="en-US" altLang="ja-JP" sz="1900" dirty="0" smtClean="0"/>
              <a:t>is around 0.5 – 0.7  between 30 ~ 140 MeV;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ja-JP" sz="1900" dirty="0" smtClean="0"/>
              <a:t>   - </a:t>
            </a:r>
            <a:r>
              <a:rPr lang="en-US" altLang="ja-JP" sz="1900" dirty="0" smtClean="0">
                <a:solidFill>
                  <a:srgbClr val="FF0000"/>
                </a:solidFill>
              </a:rPr>
              <a:t>E</a:t>
            </a:r>
            <a:r>
              <a:rPr lang="en-US" altLang="ja-JP" sz="1900" baseline="-25000" dirty="0" smtClean="0">
                <a:solidFill>
                  <a:srgbClr val="FF0000"/>
                </a:solidFill>
              </a:rPr>
              <a:t>GDR </a:t>
            </a:r>
            <a:r>
              <a:rPr lang="en-US" altLang="ja-JP" sz="1900" dirty="0" smtClean="0">
                <a:solidFill>
                  <a:srgbClr val="FF0000"/>
                </a:solidFill>
              </a:rPr>
              <a:t>~ 79 A</a:t>
            </a:r>
            <a:r>
              <a:rPr lang="en-US" altLang="ja-JP" sz="1900" baseline="30000" dirty="0" smtClean="0">
                <a:solidFill>
                  <a:srgbClr val="FF0000"/>
                </a:solidFill>
              </a:rPr>
              <a:t>-1/3</a:t>
            </a:r>
            <a:r>
              <a:rPr lang="en-US" altLang="ja-JP" sz="1900" dirty="0" smtClean="0">
                <a:solidFill>
                  <a:srgbClr val="FF0000"/>
                </a:solidFill>
              </a:rPr>
              <a:t> MeV;</a:t>
            </a:r>
            <a:endParaRPr lang="en-US" altLang="ja-JP" sz="1900" baseline="30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ja-JP" sz="1900" dirty="0" smtClean="0"/>
              <a:t>   - </a:t>
            </a:r>
            <a:r>
              <a:rPr lang="en-US" altLang="ja-JP" sz="1900" dirty="0" smtClean="0">
                <a:solidFill>
                  <a:srgbClr val="FF0000"/>
                </a:solidFill>
              </a:rPr>
              <a:t>FWHM: ~ 4 – 5 MeV (≈ 0.3 E</a:t>
            </a:r>
            <a:r>
              <a:rPr lang="en-US" altLang="ja-JP" sz="1900" baseline="-25000" dirty="0" smtClean="0">
                <a:solidFill>
                  <a:srgbClr val="FF0000"/>
                </a:solidFill>
              </a:rPr>
              <a:t>GDR</a:t>
            </a:r>
            <a:r>
              <a:rPr lang="en-US" altLang="ja-JP" sz="1900" dirty="0" smtClean="0">
                <a:solidFill>
                  <a:srgbClr val="FF0000"/>
                </a:solidFill>
              </a:rPr>
              <a:t>) </a:t>
            </a:r>
            <a:r>
              <a:rPr lang="en-US" altLang="ja-JP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en-US" altLang="ja-JP" sz="1900" dirty="0" smtClean="0">
                <a:solidFill>
                  <a:srgbClr val="E46C0A"/>
                </a:solidFill>
              </a:rPr>
              <a:t> </a:t>
            </a:r>
            <a:r>
              <a:rPr lang="en-US" altLang="ja-JP" sz="1900" dirty="0" smtClean="0"/>
              <a:t>heavy nuclei;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ja-JP" sz="1900" dirty="0" smtClean="0"/>
              <a:t>   - can be fitted well with Lorentzian or Breit-Wigner curves.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ja-JP" sz="19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ja-JP" sz="3000" b="1" dirty="0" smtClean="0"/>
              <a:t>GDR in highly-excited nuclei (T ≠ 0, J ≠ 0):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ja-JP" sz="1700" dirty="0" smtClean="0"/>
              <a:t>First observed in </a:t>
            </a:r>
            <a:r>
              <a:rPr lang="en-US" altLang="ja-JP" sz="1700" b="1" dirty="0" smtClean="0"/>
              <a:t>1981</a:t>
            </a:r>
            <a:r>
              <a:rPr lang="en-US" altLang="ja-JP" sz="1700" dirty="0" smtClean="0"/>
              <a:t> (Newton et al.) in heavy-ion fusion reactions. </a:t>
            </a:r>
            <a:r>
              <a:rPr lang="en-US" altLang="ja-JP" sz="1700" dirty="0" smtClean="0">
                <a:solidFill>
                  <a:srgbClr val="FF6600"/>
                </a:solidFill>
              </a:rPr>
              <a:t>Limitation:</a:t>
            </a:r>
            <a:r>
              <a:rPr lang="en-US" altLang="ja-JP" sz="1700" dirty="0" smtClean="0"/>
              <a:t>  1) very difficult at low </a:t>
            </a:r>
            <a:r>
              <a:rPr lang="en-US" altLang="ja-JP" sz="1700" i="1" dirty="0" smtClean="0"/>
              <a:t>T</a:t>
            </a:r>
            <a:r>
              <a:rPr lang="en-US" altLang="ja-JP" sz="1700" dirty="0" smtClean="0"/>
              <a:t> because of large Coulomb barrier, 2) broad J distribution.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ja-JP" sz="1700" dirty="0" smtClean="0"/>
              <a:t>Inelastic scattering of light particles on heavy targets (mainly </a:t>
            </a:r>
            <a:r>
              <a:rPr lang="en-US" altLang="ja-JP" sz="1700" i="1" dirty="0" smtClean="0"/>
              <a:t>T</a:t>
            </a:r>
            <a:r>
              <a:rPr lang="en-US" altLang="ja-JP" sz="1700" dirty="0" smtClean="0"/>
              <a:t>). </a:t>
            </a:r>
            <a:r>
              <a:rPr lang="en-US" altLang="ja-JP" sz="1700" dirty="0" smtClean="0">
                <a:solidFill>
                  <a:srgbClr val="FF6600"/>
                </a:solidFill>
              </a:rPr>
              <a:t>Limitation:</a:t>
            </a:r>
            <a:r>
              <a:rPr lang="en-US" altLang="ja-JP" sz="1700" dirty="0" smtClean="0"/>
              <a:t> Large uncertainty in extracting </a:t>
            </a:r>
            <a:r>
              <a:rPr lang="en-US" altLang="ja-JP" sz="1700" i="1" dirty="0" smtClean="0"/>
              <a:t>T </a:t>
            </a:r>
            <a:r>
              <a:rPr lang="en-US" altLang="ja-JP" sz="1700" dirty="0" smtClean="0"/>
              <a:t>because of large excitation energy windows ~ 10 MeV.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ja-JP" sz="1700" dirty="0" smtClean="0"/>
              <a:t>Alpha induced fusion </a:t>
            </a:r>
            <a:r>
              <a:rPr lang="en-US" altLang="ja-JP" sz="1700" b="1" dirty="0" smtClean="0">
                <a:solidFill>
                  <a:srgbClr val="02C919"/>
                </a:solidFill>
              </a:rPr>
              <a:t>(2012)</a:t>
            </a:r>
            <a:r>
              <a:rPr lang="en-US" altLang="ja-JP" sz="1700" dirty="0" smtClean="0">
                <a:solidFill>
                  <a:srgbClr val="02C919"/>
                </a:solidFill>
              </a:rPr>
              <a:t>:</a:t>
            </a:r>
            <a:r>
              <a:rPr lang="en-US" altLang="ja-JP" sz="1700" dirty="0" smtClean="0"/>
              <a:t> precise extraction of </a:t>
            </a:r>
            <a:r>
              <a:rPr lang="en-US" altLang="ja-JP" sz="1700" i="1" dirty="0" smtClean="0"/>
              <a:t>T</a:t>
            </a:r>
            <a:r>
              <a:rPr lang="en-US" altLang="ja-JP" sz="1700" dirty="0" smtClean="0"/>
              <a:t> and low </a:t>
            </a:r>
            <a:r>
              <a:rPr lang="en-US" altLang="ja-JP" sz="1700" i="1" dirty="0" smtClean="0"/>
              <a:t>J</a:t>
            </a:r>
            <a:r>
              <a:rPr lang="en-US" altLang="ja-JP" sz="17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ja-JP" sz="1700" dirty="0" smtClean="0"/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9382" y="5581404"/>
            <a:ext cx="8585860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FWHM changes slightly at T≤ 1 MeV, increases with T at 1 &lt; T &lt; 3 - 4 MeV.  </a:t>
            </a:r>
          </a:p>
          <a:p>
            <a:pPr algn="ctr"/>
            <a:r>
              <a:rPr lang="en-US" altLang="ja-JP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At T&gt; 4 MeV the GDR width seems to saturate.</a:t>
            </a:r>
            <a:endParaRPr kumimoji="1" lang="ja-JP" altLang="en-US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Kusnez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2550" y="588963"/>
            <a:ext cx="5114925" cy="626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1" descr="Herman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3675063"/>
            <a:ext cx="3889375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713086" y="219075"/>
            <a:ext cx="3133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dirty="0">
                <a:latin typeface="Calibri" pitchFamily="34" charset="0"/>
              </a:rPr>
              <a:t>Dependence of GDR width on T</a:t>
            </a: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4648200" y="242888"/>
            <a:ext cx="4094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>
                <a:latin typeface="Calibri" pitchFamily="34" charset="0"/>
              </a:rPr>
              <a:t>Dependence of GDR width on J</a:t>
            </a:r>
          </a:p>
        </p:txBody>
      </p:sp>
      <p:pic>
        <p:nvPicPr>
          <p:cNvPr id="18437" name="Picture 5" descr="Ender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685800"/>
            <a:ext cx="3783013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" y="588963"/>
            <a:ext cx="38893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9289" y="2463755"/>
            <a:ext cx="3241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Kelly et al. (1999)</a:t>
            </a:r>
            <a:r>
              <a:rPr lang="ja-JP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altLang="ja-JP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included pre-equilibrium </a:t>
            </a:r>
          </a:p>
          <a:p>
            <a:pPr algn="ctr"/>
            <a:r>
              <a:rPr lang="en-US" altLang="ja-JP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(dynamic dipole) emission</a:t>
            </a:r>
            <a:endParaRPr kumimoji="1" lang="ja-JP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6124" y="691097"/>
            <a:ext cx="3197521" cy="23414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1) Pre-equilibrium emission is proportional to (N/Z)</a:t>
            </a:r>
            <a:r>
              <a:rPr lang="en-US" altLang="ja-JP" sz="1600" baseline="-25000" dirty="0" smtClean="0"/>
              <a:t>p</a:t>
            </a:r>
            <a:r>
              <a:rPr lang="en-US" altLang="ja-JP" sz="1600" dirty="0" smtClean="0"/>
              <a:t> – (N/Z)</a:t>
            </a:r>
            <a:r>
              <a:rPr lang="en-US" altLang="ja-JP" sz="1600" baseline="-25000" dirty="0" smtClean="0"/>
              <a:t>t</a:t>
            </a:r>
            <a:r>
              <a:rPr lang="en-US" altLang="ja-JP" sz="1600" dirty="0" smtClean="0"/>
              <a:t> </a:t>
            </a:r>
          </a:p>
          <a:p>
            <a:pPr algn="ctr"/>
            <a:endParaRPr kumimoji="1" lang="en-US" altLang="ja-JP" sz="1600" dirty="0" smtClean="0"/>
          </a:p>
          <a:p>
            <a:pPr algn="ctr"/>
            <a:r>
              <a:rPr lang="en-US" altLang="ja-JP" sz="1600" dirty="0" smtClean="0"/>
              <a:t>2) Pre-equilibrium emission lowers the CN excitation energy</a:t>
            </a:r>
            <a:endParaRPr kumimoji="1" lang="ja-JP" altLang="en-US" sz="1600" dirty="0"/>
          </a:p>
        </p:txBody>
      </p:sp>
      <p:sp>
        <p:nvSpPr>
          <p:cNvPr id="12" name="32-Point Star 11"/>
          <p:cNvSpPr/>
          <p:nvPr/>
        </p:nvSpPr>
        <p:spPr>
          <a:xfrm>
            <a:off x="44152" y="329606"/>
            <a:ext cx="4281714" cy="3009014"/>
          </a:xfrm>
          <a:prstGeom prst="star32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i="1" dirty="0" smtClean="0">
                <a:solidFill>
                  <a:srgbClr val="FF0000"/>
                </a:solidFill>
              </a:rPr>
              <a:t>To saturate, or not to saturate, that is the question.</a:t>
            </a:r>
            <a:endParaRPr kumimoji="1" lang="ja-JP" altLang="en-US" sz="2400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5030" y="4814845"/>
            <a:ext cx="954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pTSPM</a:t>
            </a:r>
            <a:endParaRPr kumimoji="1" lang="ja-JP" altLang="en-US" sz="1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9" grpId="0"/>
      <p:bldP spid="11" grpId="0" animBg="1"/>
      <p:bldP spid="11" grpId="1" animBg="1"/>
      <p:bldP spid="12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6877"/>
            <a:ext cx="9144000" cy="81209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8000"/>
                </a:solidFill>
              </a:rPr>
              <a:t>Mechanism of GDR damping at T = 0</a:t>
            </a:r>
            <a:endParaRPr lang="en-US" sz="4000" dirty="0">
              <a:solidFill>
                <a:srgbClr val="008000"/>
              </a:solidFill>
            </a:endParaRPr>
          </a:p>
        </p:txBody>
      </p:sp>
      <p:pic>
        <p:nvPicPr>
          <p:cNvPr id="7" name="Picture 6" descr="fig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1938" y="1246188"/>
            <a:ext cx="6173787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ig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2763" y="1520825"/>
            <a:ext cx="54102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2750" y="2538413"/>
            <a:ext cx="5778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fig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4975" y="1654175"/>
            <a:ext cx="56197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94200" y="2359025"/>
            <a:ext cx="1006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9563" y="2308225"/>
            <a:ext cx="5794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65888" y="2322513"/>
            <a:ext cx="5556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40438" y="2452688"/>
            <a:ext cx="3619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34950" y="5661025"/>
            <a:ext cx="87804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dirty="0">
                <a:latin typeface="Calibri" pitchFamily="34" charset="0"/>
              </a:rPr>
              <a:t>The variance                                          of the  distribution of </a:t>
            </a:r>
            <a:r>
              <a:rPr kumimoji="0" lang="en-US" altLang="ja-JP" i="1" dirty="0">
                <a:latin typeface="Calibri" pitchFamily="34" charset="0"/>
              </a:rPr>
              <a:t>ph</a:t>
            </a:r>
            <a:r>
              <a:rPr kumimoji="0" lang="en-US" altLang="ja-JP" dirty="0">
                <a:latin typeface="Calibri" pitchFamily="34" charset="0"/>
              </a:rPr>
              <a:t> states is the Landau width </a:t>
            </a:r>
            <a:r>
              <a:rPr kumimoji="0" lang="en-US" altLang="ja-JP" dirty="0">
                <a:latin typeface="Symbol" pitchFamily="18" charset="2"/>
              </a:rPr>
              <a:t>G</a:t>
            </a:r>
            <a:r>
              <a:rPr kumimoji="0" lang="en-US" altLang="ja-JP" baseline="30000" dirty="0">
                <a:latin typeface="Calibri" pitchFamily="34" charset="0"/>
              </a:rPr>
              <a:t>LD</a:t>
            </a:r>
            <a:r>
              <a:rPr kumimoji="0" lang="en-US" altLang="ja-JP" dirty="0">
                <a:latin typeface="Calibri" pitchFamily="34" charset="0"/>
              </a:rPr>
              <a:t> </a:t>
            </a:r>
          </a:p>
          <a:p>
            <a:endParaRPr kumimoji="0" lang="en-US" altLang="ja-JP" dirty="0">
              <a:latin typeface="Calibri" pitchFamily="34" charset="0"/>
            </a:endParaRPr>
          </a:p>
          <a:p>
            <a:r>
              <a:rPr kumimoji="0" lang="en-US" altLang="ja-JP" dirty="0">
                <a:latin typeface="Calibri" pitchFamily="34" charset="0"/>
              </a:rPr>
              <a:t>to be added into </a:t>
            </a:r>
            <a:r>
              <a:rPr kumimoji="0" lang="en-US" altLang="ja-JP" dirty="0">
                <a:latin typeface="Symbol" pitchFamily="18" charset="2"/>
              </a:rPr>
              <a:t>G </a:t>
            </a:r>
            <a:r>
              <a:rPr kumimoji="0" lang="en-US" altLang="ja-JP" dirty="0">
                <a:latin typeface="Calibri" pitchFamily="34" charset="0"/>
              </a:rPr>
              <a:t>(</a:t>
            </a:r>
            <a:r>
              <a:rPr kumimoji="0" lang="en-US" altLang="ja-JP" b="1" dirty="0">
                <a:solidFill>
                  <a:srgbClr val="0000FF"/>
                </a:solidFill>
                <a:latin typeface="Calibri" pitchFamily="34" charset="0"/>
              </a:rPr>
              <a:t>the quantal width</a:t>
            </a:r>
            <a:r>
              <a:rPr kumimoji="0" lang="en-US" altLang="ja-JP" dirty="0">
                <a:latin typeface="Calibri" pitchFamily="34" charset="0"/>
              </a:rPr>
              <a:t>) </a:t>
            </a:r>
            <a:r>
              <a:rPr kumimoji="0" lang="en-US" altLang="ja-JP" dirty="0">
                <a:latin typeface="Symbol" pitchFamily="18" charset="2"/>
              </a:rPr>
              <a:t>.</a:t>
            </a:r>
            <a:endParaRPr kumimoji="0" lang="en-US" altLang="ja-JP" baseline="30000" dirty="0">
              <a:latin typeface="Symbol" pitchFamily="18" charset="2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27188" y="5676900"/>
            <a:ext cx="201453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ular Callout 34"/>
          <p:cNvSpPr/>
          <p:nvPr/>
        </p:nvSpPr>
        <p:spPr>
          <a:xfrm>
            <a:off x="5437188" y="3465513"/>
            <a:ext cx="1912937" cy="612775"/>
          </a:xfrm>
          <a:prstGeom prst="wedgeRectCallout">
            <a:avLst>
              <a:gd name="adj1" fmla="val 11323"/>
              <a:gd name="adj2" fmla="val -14992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/>
              <a:t>Few hundreds </a:t>
            </a:r>
            <a:r>
              <a:rPr kumimoji="0" lang="en-US" dirty="0" err="1"/>
              <a:t>keV</a:t>
            </a:r>
            <a:endParaRPr kumimoji="0" lang="en-US" dirty="0"/>
          </a:p>
        </p:txBody>
      </p:sp>
      <p:sp>
        <p:nvSpPr>
          <p:cNvPr id="36" name="Rectangular Callout 35"/>
          <p:cNvSpPr/>
          <p:nvPr/>
        </p:nvSpPr>
        <p:spPr>
          <a:xfrm>
            <a:off x="4800600" y="1363663"/>
            <a:ext cx="1239838" cy="581025"/>
          </a:xfrm>
          <a:prstGeom prst="wedgeRectCallout">
            <a:avLst>
              <a:gd name="adj1" fmla="val 18407"/>
              <a:gd name="adj2" fmla="val 13549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/>
              <a:t>Few MeV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0" y="4785"/>
            <a:ext cx="9144000" cy="676253"/>
          </a:xfr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altLang="ja-JP" sz="4000" dirty="0" smtClean="0">
                <a:solidFill>
                  <a:srgbClr val="C00000"/>
                </a:solidFill>
              </a:rPr>
              <a:t>GDR damping at T≠0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92475" y="720725"/>
            <a:ext cx="235108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3600" dirty="0">
                <a:latin typeface="Symbol" charset="2"/>
                <a:ea typeface="+mn-ea"/>
                <a:cs typeface="Symbol" charset="2"/>
              </a:rPr>
              <a:t>G = G</a:t>
            </a:r>
            <a:r>
              <a:rPr kumimoji="0" lang="en-US" sz="3600" baseline="-25000" dirty="0">
                <a:latin typeface="+mj-lt"/>
                <a:ea typeface="+mn-ea"/>
                <a:cs typeface="Symbol" charset="2"/>
              </a:rPr>
              <a:t>Q</a:t>
            </a:r>
            <a:r>
              <a:rPr kumimoji="0" lang="en-US" sz="3600" dirty="0">
                <a:latin typeface="Symbol" charset="2"/>
                <a:ea typeface="+mn-ea"/>
                <a:cs typeface="Symbol" charset="2"/>
              </a:rPr>
              <a:t> + G</a:t>
            </a:r>
            <a:r>
              <a:rPr kumimoji="0" lang="en-US" sz="3600" baseline="-25000" dirty="0">
                <a:latin typeface="+mj-lt"/>
                <a:ea typeface="+mn-ea"/>
                <a:cs typeface="Symbol" charset="2"/>
              </a:rPr>
              <a:t>T</a:t>
            </a:r>
            <a:endParaRPr kumimoji="0" lang="en-US" sz="3600" baseline="-25000" dirty="0">
              <a:latin typeface="Symbol" charset="2"/>
              <a:ea typeface="+mn-ea"/>
              <a:cs typeface="Symbol" charset="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82038" y="1426319"/>
            <a:ext cx="360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>
                <a:latin typeface="Calibri" pitchFamily="34" charset="0"/>
              </a:rPr>
              <a:t>Coupling to 2 phonons </a:t>
            </a:r>
          </a:p>
          <a:p>
            <a:pPr algn="ctr"/>
            <a:r>
              <a:rPr kumimoji="0" lang="en-US" altLang="ja-JP">
                <a:latin typeface="Calibri" pitchFamily="34" charset="0"/>
              </a:rPr>
              <a:t>NDD, NPA 504 (</a:t>
            </a:r>
            <a:r>
              <a:rPr kumimoji="0" lang="en-US" altLang="ja-JP">
                <a:solidFill>
                  <a:srgbClr val="FF0000"/>
                </a:solidFill>
                <a:latin typeface="Calibri" pitchFamily="34" charset="0"/>
              </a:rPr>
              <a:t>1989</a:t>
            </a:r>
            <a:r>
              <a:rPr kumimoji="0" lang="en-US" altLang="ja-JP">
                <a:latin typeface="Calibri" pitchFamily="34" charset="0"/>
              </a:rPr>
              <a:t>) 143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2925" y="1428750"/>
            <a:ext cx="3687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dirty="0">
                <a:latin typeface="Calibri" pitchFamily="34" charset="0"/>
              </a:rPr>
              <a:t>ph + phonon coupling</a:t>
            </a:r>
          </a:p>
          <a:p>
            <a:pPr algn="ctr"/>
            <a:r>
              <a:rPr kumimoji="0" lang="en-US" altLang="ja-JP" dirty="0">
                <a:latin typeface="Calibri" pitchFamily="34" charset="0"/>
              </a:rPr>
              <a:t>Bortignon </a:t>
            </a:r>
            <a:r>
              <a:rPr kumimoji="0" lang="en-US" altLang="ja-JP" i="1" dirty="0">
                <a:latin typeface="Calibri" pitchFamily="34" charset="0"/>
              </a:rPr>
              <a:t>et al. </a:t>
            </a:r>
            <a:r>
              <a:rPr kumimoji="0" lang="en-US" altLang="ja-JP" dirty="0">
                <a:latin typeface="Calibri" pitchFamily="34" charset="0"/>
              </a:rPr>
              <a:t>NPA 460 (</a:t>
            </a:r>
            <a:r>
              <a:rPr kumimoji="0" lang="en-US" altLang="ja-JP" dirty="0">
                <a:solidFill>
                  <a:srgbClr val="FF0000"/>
                </a:solidFill>
                <a:latin typeface="Calibri" pitchFamily="34" charset="0"/>
              </a:rPr>
              <a:t>1986</a:t>
            </a:r>
            <a:r>
              <a:rPr kumimoji="0" lang="en-US" altLang="ja-JP" dirty="0">
                <a:latin typeface="Calibri" pitchFamily="34" charset="0"/>
              </a:rPr>
              <a:t>) 149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052888" y="1257300"/>
            <a:ext cx="458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2400">
                <a:solidFill>
                  <a:srgbClr val="FF0000"/>
                </a:solidFill>
                <a:latin typeface="Wingdings" pitchFamily="2" charset="2"/>
              </a:rPr>
              <a:t></a:t>
            </a:r>
            <a:endParaRPr kumimoji="0" lang="en-US" altLang="ja-JP" sz="24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7" name="Picture 16" descr="Zr90Bortign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3425"/>
            <a:ext cx="43894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28975" y="2638425"/>
            <a:ext cx="644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2400" baseline="30000">
                <a:latin typeface="Calibri" pitchFamily="34" charset="0"/>
              </a:rPr>
              <a:t>90</a:t>
            </a:r>
            <a:r>
              <a:rPr kumimoji="0" lang="en-US" altLang="ja-JP" sz="2400">
                <a:latin typeface="Calibri" pitchFamily="34" charset="0"/>
              </a:rPr>
              <a:t>Zr</a:t>
            </a:r>
          </a:p>
        </p:txBody>
      </p:sp>
      <p:sp>
        <p:nvSpPr>
          <p:cNvPr id="20" name="Round Single Corner Rectangle 19"/>
          <p:cNvSpPr/>
          <p:nvPr/>
        </p:nvSpPr>
        <p:spPr>
          <a:xfrm>
            <a:off x="7866063" y="2870200"/>
            <a:ext cx="530225" cy="368300"/>
          </a:xfrm>
          <a:prstGeom prst="round1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035050" y="3867150"/>
            <a:ext cx="528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>
                <a:latin typeface="Calibri" pitchFamily="34" charset="0"/>
              </a:rPr>
              <a:t>T=0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222375" y="4913313"/>
            <a:ext cx="1025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>
                <a:latin typeface="Calibri" pitchFamily="34" charset="0"/>
              </a:rPr>
              <a:t>T=3 MeV</a:t>
            </a:r>
          </a:p>
        </p:txBody>
      </p:sp>
      <p:pic>
        <p:nvPicPr>
          <p:cNvPr id="26" name="Picture 25" descr="Zr9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9438" y="2049463"/>
            <a:ext cx="4610100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002588" y="2701925"/>
            <a:ext cx="644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2400" baseline="30000">
                <a:latin typeface="Calibri" pitchFamily="34" charset="0"/>
              </a:rPr>
              <a:t>90</a:t>
            </a:r>
            <a:r>
              <a:rPr kumimoji="0" lang="en-US" altLang="ja-JP" sz="2400">
                <a:latin typeface="Calibri" pitchFamily="34" charset="0"/>
              </a:rPr>
              <a:t>Zr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461250" y="3849688"/>
            <a:ext cx="528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>
                <a:latin typeface="Calibri" pitchFamily="34" charset="0"/>
              </a:rPr>
              <a:t>T=0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450138" y="4541838"/>
            <a:ext cx="1025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>
                <a:latin typeface="Calibri" pitchFamily="34" charset="0"/>
              </a:rPr>
              <a:t>T=1 MeV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467600" y="5127625"/>
            <a:ext cx="1025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>
                <a:latin typeface="Calibri" pitchFamily="34" charset="0"/>
              </a:rPr>
              <a:t>T=3 MeV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rot="-5400000">
            <a:off x="3492500" y="3475038"/>
            <a:ext cx="2244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ja-JP">
                <a:latin typeface="Calibri" pitchFamily="34" charset="0"/>
              </a:rPr>
              <a:t>b(E1, E) (e</a:t>
            </a:r>
            <a:r>
              <a:rPr kumimoji="0" lang="en-US" altLang="ja-JP" baseline="30000">
                <a:latin typeface="Calibri" pitchFamily="34" charset="0"/>
              </a:rPr>
              <a:t>2 </a:t>
            </a:r>
            <a:r>
              <a:rPr kumimoji="0" lang="en-US" altLang="ja-JP">
                <a:latin typeface="Calibri" pitchFamily="34" charset="0"/>
              </a:rPr>
              <a:t>fm</a:t>
            </a:r>
            <a:r>
              <a:rPr kumimoji="0" lang="en-US" altLang="ja-JP" baseline="30000">
                <a:latin typeface="Calibri" pitchFamily="34" charset="0"/>
              </a:rPr>
              <a:t>4</a:t>
            </a:r>
            <a:r>
              <a:rPr kumimoji="0" lang="en-US" altLang="ja-JP">
                <a:latin typeface="Calibri" pitchFamily="34" charset="0"/>
              </a:rPr>
              <a:t> Mev</a:t>
            </a:r>
            <a:r>
              <a:rPr kumimoji="0" lang="en-US" altLang="ja-JP" baseline="30000">
                <a:latin typeface="Calibri" pitchFamily="34" charset="0"/>
              </a:rPr>
              <a:t>-1</a:t>
            </a:r>
            <a:r>
              <a:rPr kumimoji="0" lang="en-US" altLang="ja-JP">
                <a:latin typeface="Calibri" pitchFamily="34" charset="0"/>
              </a:rPr>
              <a:t>)</a:t>
            </a:r>
            <a:endParaRPr kumimoji="0" lang="en-US" altLang="ja-JP" baseline="30000">
              <a:latin typeface="Calibri" pitchFamily="34" charset="0"/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5998237" y="735630"/>
            <a:ext cx="2919413" cy="711200"/>
          </a:xfrm>
          <a:prstGeom prst="wedgeEllipseCallout">
            <a:avLst>
              <a:gd name="adj1" fmla="val -68893"/>
              <a:gd name="adj2" fmla="val -514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/>
              <a:t>How to describe the thermal width?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0" y="6138840"/>
            <a:ext cx="9144000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sz="2400" dirty="0">
                <a:solidFill>
                  <a:srgbClr val="FF0000"/>
                </a:solidFill>
                <a:latin typeface="Calibri" pitchFamily="34" charset="0"/>
              </a:rPr>
              <a:t>The quantal width (spreading width) does NOT increase with T.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  <p:bldP spid="18" grpId="0"/>
      <p:bldP spid="21" grpId="0"/>
      <p:bldP spid="22" grpId="0"/>
      <p:bldP spid="27" grpId="0"/>
      <p:bldP spid="28" grpId="0"/>
      <p:bldP spid="29" grpId="0"/>
      <p:bldP spid="30" grpId="0"/>
      <p:bldP spid="31" grpId="0"/>
      <p:bldP spid="33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9144000" cy="8731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Phonon Damping Model (PDM)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000" dirty="0" smtClean="0"/>
              <a:t>NDD &amp; Arima, PRL 80 (1998) 4145</a:t>
            </a:r>
            <a:endParaRPr lang="en-US" sz="2000" dirty="0"/>
          </a:p>
        </p:txBody>
      </p:sp>
      <p:sp>
        <p:nvSpPr>
          <p:cNvPr id="5223" name="Line 18"/>
          <p:cNvSpPr>
            <a:spLocks noChangeShapeType="1"/>
          </p:cNvSpPr>
          <p:nvPr/>
        </p:nvSpPr>
        <p:spPr bwMode="auto">
          <a:xfrm flipV="1">
            <a:off x="484188" y="4359275"/>
            <a:ext cx="2860675" cy="127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4" name="Line 40"/>
          <p:cNvSpPr>
            <a:spLocks noChangeShapeType="1"/>
          </p:cNvSpPr>
          <p:nvPr/>
        </p:nvSpPr>
        <p:spPr bwMode="auto">
          <a:xfrm>
            <a:off x="484188" y="4740275"/>
            <a:ext cx="2860675" cy="0"/>
          </a:xfrm>
          <a:prstGeom prst="line">
            <a:avLst/>
          </a:prstGeom>
          <a:noFill/>
          <a:ln w="28575">
            <a:solidFill>
              <a:srgbClr val="00F7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5" name="Line 43"/>
          <p:cNvSpPr>
            <a:spLocks noChangeShapeType="1"/>
          </p:cNvSpPr>
          <p:nvPr/>
        </p:nvSpPr>
        <p:spPr bwMode="auto">
          <a:xfrm>
            <a:off x="484188" y="5197475"/>
            <a:ext cx="2860675" cy="0"/>
          </a:xfrm>
          <a:prstGeom prst="line">
            <a:avLst/>
          </a:prstGeom>
          <a:noFill/>
          <a:ln w="28575">
            <a:solidFill>
              <a:srgbClr val="00F7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6" name="Line 46"/>
          <p:cNvSpPr>
            <a:spLocks noChangeShapeType="1"/>
          </p:cNvSpPr>
          <p:nvPr/>
        </p:nvSpPr>
        <p:spPr bwMode="auto">
          <a:xfrm>
            <a:off x="484188" y="5654675"/>
            <a:ext cx="2860675" cy="0"/>
          </a:xfrm>
          <a:prstGeom prst="line">
            <a:avLst/>
          </a:prstGeom>
          <a:noFill/>
          <a:ln w="28575">
            <a:solidFill>
              <a:srgbClr val="00F7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7" name="Line 49"/>
          <p:cNvSpPr>
            <a:spLocks noChangeShapeType="1"/>
          </p:cNvSpPr>
          <p:nvPr/>
        </p:nvSpPr>
        <p:spPr bwMode="auto">
          <a:xfrm>
            <a:off x="484188" y="6111875"/>
            <a:ext cx="2860675" cy="0"/>
          </a:xfrm>
          <a:prstGeom prst="line">
            <a:avLst/>
          </a:prstGeom>
          <a:noFill/>
          <a:ln w="28575">
            <a:solidFill>
              <a:srgbClr val="00F7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8" name="Line 52"/>
          <p:cNvSpPr>
            <a:spLocks noChangeShapeType="1"/>
          </p:cNvSpPr>
          <p:nvPr/>
        </p:nvSpPr>
        <p:spPr bwMode="auto">
          <a:xfrm>
            <a:off x="471488" y="2162175"/>
            <a:ext cx="2873375" cy="0"/>
          </a:xfrm>
          <a:prstGeom prst="line">
            <a:avLst/>
          </a:prstGeom>
          <a:noFill/>
          <a:ln w="28575">
            <a:solidFill>
              <a:srgbClr val="00F7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9" name="Line 53"/>
          <p:cNvSpPr>
            <a:spLocks noChangeShapeType="1"/>
          </p:cNvSpPr>
          <p:nvPr/>
        </p:nvSpPr>
        <p:spPr bwMode="auto">
          <a:xfrm>
            <a:off x="495300" y="2619375"/>
            <a:ext cx="2849563" cy="0"/>
          </a:xfrm>
          <a:prstGeom prst="line">
            <a:avLst/>
          </a:prstGeom>
          <a:noFill/>
          <a:ln w="28575">
            <a:solidFill>
              <a:srgbClr val="00F7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30" name="Line 54"/>
          <p:cNvSpPr>
            <a:spLocks noChangeShapeType="1"/>
          </p:cNvSpPr>
          <p:nvPr/>
        </p:nvSpPr>
        <p:spPr bwMode="auto">
          <a:xfrm>
            <a:off x="471488" y="3076575"/>
            <a:ext cx="2873375" cy="0"/>
          </a:xfrm>
          <a:prstGeom prst="line">
            <a:avLst/>
          </a:prstGeom>
          <a:noFill/>
          <a:ln w="28575">
            <a:solidFill>
              <a:srgbClr val="00F7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31" name="Line 55"/>
          <p:cNvSpPr>
            <a:spLocks noChangeShapeType="1"/>
          </p:cNvSpPr>
          <p:nvPr/>
        </p:nvSpPr>
        <p:spPr bwMode="auto">
          <a:xfrm>
            <a:off x="471488" y="3533775"/>
            <a:ext cx="2873375" cy="0"/>
          </a:xfrm>
          <a:prstGeom prst="line">
            <a:avLst/>
          </a:prstGeom>
          <a:noFill/>
          <a:ln w="28575">
            <a:solidFill>
              <a:srgbClr val="00F7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32" name="Line 56"/>
          <p:cNvSpPr>
            <a:spLocks noChangeShapeType="1"/>
          </p:cNvSpPr>
          <p:nvPr/>
        </p:nvSpPr>
        <p:spPr bwMode="auto">
          <a:xfrm>
            <a:off x="471488" y="3990975"/>
            <a:ext cx="2873375" cy="0"/>
          </a:xfrm>
          <a:prstGeom prst="line">
            <a:avLst/>
          </a:prstGeom>
          <a:noFill/>
          <a:ln w="28575">
            <a:solidFill>
              <a:srgbClr val="00F7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33" name="Line 58"/>
          <p:cNvSpPr>
            <a:spLocks noChangeShapeType="1"/>
          </p:cNvSpPr>
          <p:nvPr/>
        </p:nvSpPr>
        <p:spPr bwMode="auto">
          <a:xfrm>
            <a:off x="484188" y="6569075"/>
            <a:ext cx="2860675" cy="12700"/>
          </a:xfrm>
          <a:prstGeom prst="line">
            <a:avLst/>
          </a:prstGeom>
          <a:noFill/>
          <a:ln w="28575">
            <a:solidFill>
              <a:srgbClr val="00F7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" name="Arc 271"/>
          <p:cNvSpPr>
            <a:spLocks/>
          </p:cNvSpPr>
          <p:nvPr/>
        </p:nvSpPr>
        <p:spPr bwMode="auto">
          <a:xfrm flipV="1">
            <a:off x="1833563" y="2162175"/>
            <a:ext cx="1511300" cy="2209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" name="Arc 272"/>
          <p:cNvSpPr>
            <a:spLocks/>
          </p:cNvSpPr>
          <p:nvPr/>
        </p:nvSpPr>
        <p:spPr bwMode="auto">
          <a:xfrm flipH="1">
            <a:off x="508000" y="4371975"/>
            <a:ext cx="1485900" cy="2209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5" name="Straight Connector 4"/>
          <p:cNvCxnSpPr>
            <a:stCxn id="5223" idx="0"/>
            <a:endCxn id="51" idx="1"/>
          </p:cNvCxnSpPr>
          <p:nvPr/>
        </p:nvCxnSpPr>
        <p:spPr>
          <a:xfrm>
            <a:off x="484188" y="4371975"/>
            <a:ext cx="23812" cy="2209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0" idx="1"/>
            <a:endCxn id="5223" idx="1"/>
          </p:cNvCxnSpPr>
          <p:nvPr/>
        </p:nvCxnSpPr>
        <p:spPr>
          <a:xfrm>
            <a:off x="3344863" y="2162175"/>
            <a:ext cx="0" cy="2197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223" idx="0"/>
            <a:endCxn id="5223" idx="1"/>
          </p:cNvCxnSpPr>
          <p:nvPr/>
        </p:nvCxnSpPr>
        <p:spPr>
          <a:xfrm flipV="1">
            <a:off x="484188" y="4359275"/>
            <a:ext cx="2860675" cy="127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1893888" y="3983038"/>
            <a:ext cx="0" cy="75723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863600" y="4740275"/>
            <a:ext cx="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2994660" y="3076575"/>
            <a:ext cx="0" cy="9064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2843848" y="2708275"/>
            <a:ext cx="363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ja-JP">
                <a:latin typeface="Calibri" pitchFamily="34" charset="0"/>
              </a:rPr>
              <a:t>p’</a:t>
            </a:r>
          </a:p>
        </p:txBody>
      </p:sp>
      <p:sp>
        <p:nvSpPr>
          <p:cNvPr id="5243" name="TextBox 96"/>
          <p:cNvSpPr txBox="1">
            <a:spLocks noChangeArrowheads="1"/>
          </p:cNvSpPr>
          <p:nvPr/>
        </p:nvSpPr>
        <p:spPr bwMode="auto">
          <a:xfrm>
            <a:off x="1731963" y="3557588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ja-JP">
                <a:latin typeface="Calibri" pitchFamily="34" charset="0"/>
              </a:rPr>
              <a:t>p</a:t>
            </a:r>
          </a:p>
        </p:txBody>
      </p:sp>
      <p:sp>
        <p:nvSpPr>
          <p:cNvPr id="5244" name="TextBox 97"/>
          <p:cNvSpPr txBox="1">
            <a:spLocks noChangeArrowheads="1"/>
          </p:cNvSpPr>
          <p:nvPr/>
        </p:nvSpPr>
        <p:spPr bwMode="auto">
          <a:xfrm>
            <a:off x="1758950" y="4687888"/>
            <a:ext cx="306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ja-JP">
                <a:latin typeface="Calibri" pitchFamily="34" charset="0"/>
              </a:rPr>
              <a:t>h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696913" y="4418013"/>
            <a:ext cx="363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ja-JP">
                <a:latin typeface="Calibri" pitchFamily="34" charset="0"/>
              </a:rPr>
              <a:t>h’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706438" y="5576888"/>
            <a:ext cx="306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ja-JP">
                <a:latin typeface="Calibri" pitchFamily="34" charset="0"/>
              </a:rPr>
              <a:t>h</a:t>
            </a: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2843848" y="3889375"/>
            <a:ext cx="306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ja-JP">
                <a:latin typeface="Calibri" pitchFamily="34" charset="0"/>
              </a:rPr>
              <a:t>p</a:t>
            </a: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288" y="1009650"/>
            <a:ext cx="40322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5050" y="1035050"/>
            <a:ext cx="34591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4788" y="1749425"/>
            <a:ext cx="3960812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3" name="Object 98"/>
          <p:cNvGraphicFramePr>
            <a:graphicFrameLocks noChangeAspect="1"/>
          </p:cNvGraphicFramePr>
          <p:nvPr/>
        </p:nvGraphicFramePr>
        <p:xfrm>
          <a:off x="4895850" y="4271963"/>
          <a:ext cx="28352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" name="Equation" r:id="rId7" imgW="1523880" imgH="241200" progId="Equation.3">
                  <p:embed/>
                </p:oleObj>
              </mc:Choice>
              <mc:Fallback>
                <p:oleObj name="Equation" r:id="rId7" imgW="1523880" imgH="241200" progId="Equation.3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4271963"/>
                        <a:ext cx="2835275" cy="4476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3989388" y="4699000"/>
            <a:ext cx="4354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>
                <a:latin typeface="Calibri" pitchFamily="34" charset="0"/>
              </a:rPr>
              <a:t>Quantal: </a:t>
            </a:r>
            <a:r>
              <a:rPr kumimoji="0" lang="en-US" altLang="ja-JP" i="1">
                <a:latin typeface="Calibri" pitchFamily="34" charset="0"/>
              </a:rPr>
              <a:t>ss’ = ph</a:t>
            </a:r>
            <a:r>
              <a:rPr kumimoji="0" lang="en-US" altLang="ja-JP">
                <a:latin typeface="Calibri" pitchFamily="34" charset="0"/>
              </a:rPr>
              <a:t>        Thermal: </a:t>
            </a:r>
            <a:r>
              <a:rPr kumimoji="0" lang="en-US" altLang="ja-JP" i="1">
                <a:latin typeface="Calibri" pitchFamily="34" charset="0"/>
              </a:rPr>
              <a:t>ss’ = pp’ ,  hh’</a:t>
            </a:r>
          </a:p>
        </p:txBody>
      </p:sp>
      <p:graphicFrame>
        <p:nvGraphicFramePr>
          <p:cNvPr id="125" name="Object 99"/>
          <p:cNvGraphicFramePr>
            <a:graphicFrameLocks noChangeAspect="1"/>
          </p:cNvGraphicFramePr>
          <p:nvPr/>
        </p:nvGraphicFramePr>
        <p:xfrm>
          <a:off x="3802063" y="5037138"/>
          <a:ext cx="5357812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" name="Equation" r:id="rId9" imgW="3391920" imgH="319680" progId="Equation.3">
                  <p:embed/>
                </p:oleObj>
              </mc:Choice>
              <mc:Fallback>
                <p:oleObj name="Equation" r:id="rId9" imgW="3391920" imgH="319680" progId="Equation.3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63" y="5037138"/>
                        <a:ext cx="5357812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100"/>
          <p:cNvGraphicFramePr>
            <a:graphicFrameLocks noChangeAspect="1"/>
          </p:cNvGraphicFramePr>
          <p:nvPr/>
        </p:nvGraphicFramePr>
        <p:xfrm>
          <a:off x="4024313" y="2295525"/>
          <a:ext cx="5011737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" name="Equation" r:id="rId11" imgW="2742840" imgH="1069560" progId="Equation.3">
                  <p:embed/>
                </p:oleObj>
              </mc:Choice>
              <mc:Fallback>
                <p:oleObj name="Equation" r:id="rId11" imgW="2742840" imgH="1069560" progId="Equation.3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313" y="2295525"/>
                        <a:ext cx="5011737" cy="196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101"/>
          <p:cNvGraphicFramePr>
            <a:graphicFrameLocks noChangeAspect="1"/>
          </p:cNvGraphicFramePr>
          <p:nvPr/>
        </p:nvGraphicFramePr>
        <p:xfrm>
          <a:off x="4727575" y="5995988"/>
          <a:ext cx="335280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" name="Equation" r:id="rId13" imgW="1942920" imgH="482400" progId="Equation.3">
                  <p:embed/>
                </p:oleObj>
              </mc:Choice>
              <mc:Fallback>
                <p:oleObj name="Equation" r:id="rId13" imgW="1942920" imgH="482400" progId="Equation.3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575" y="5995988"/>
                        <a:ext cx="3352800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4002088" y="5656263"/>
            <a:ext cx="2338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>
                <a:latin typeface="Calibri" pitchFamily="34" charset="0"/>
              </a:rPr>
              <a:t>GDR strenght function:</a:t>
            </a:r>
          </a:p>
        </p:txBody>
      </p:sp>
      <p:sp>
        <p:nvSpPr>
          <p:cNvPr id="38" name="Rounded Rectangular Callout 37"/>
          <p:cNvSpPr/>
          <p:nvPr/>
        </p:nvSpPr>
        <p:spPr>
          <a:xfrm>
            <a:off x="4543051" y="1500188"/>
            <a:ext cx="3734046" cy="1765300"/>
          </a:xfrm>
          <a:prstGeom prst="wedgeRoundRectCallout">
            <a:avLst>
              <a:gd name="adj1" fmla="val -31691"/>
              <a:gd name="adj2" fmla="val 103535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NB: This model does NOT include the pre-equilibrium effect and the evaporation width of the CN states</a:t>
            </a:r>
            <a:endParaRPr kumimoji="1" lang="ja-JP" alt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95" grpId="0"/>
      <p:bldP spid="99" grpId="0"/>
      <p:bldP spid="100" grpId="0"/>
      <p:bldP spid="104" grpId="0"/>
      <p:bldP spid="124" grpId="0"/>
      <p:bldP spid="130" grpId="0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dthEX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300" y="0"/>
            <a:ext cx="4846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PDM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6300" y="0"/>
            <a:ext cx="4846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PD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6300" y="0"/>
            <a:ext cx="4846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TSP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6300" y="0"/>
            <a:ext cx="4846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widthAlla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6300" y="0"/>
            <a:ext cx="4846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526213" y="3984625"/>
            <a:ext cx="2300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ja-JP" sz="2000" baseline="30000">
                <a:latin typeface="Calibri" pitchFamily="34" charset="0"/>
              </a:rPr>
              <a:t>120</a:t>
            </a:r>
            <a:r>
              <a:rPr kumimoji="0" lang="en-US" altLang="ja-JP" sz="2000">
                <a:latin typeface="Calibri" pitchFamily="34" charset="0"/>
              </a:rPr>
              <a:t>Sn </a:t>
            </a:r>
            <a:r>
              <a:rPr kumimoji="0" lang="en-US" altLang="ja-JP" sz="1600">
                <a:latin typeface="Calibri" pitchFamily="34" charset="0"/>
              </a:rPr>
              <a:t>&amp;</a:t>
            </a:r>
            <a:r>
              <a:rPr kumimoji="0" lang="en-US" altLang="ja-JP" sz="2000">
                <a:latin typeface="Calibri" pitchFamily="34" charset="0"/>
              </a:rPr>
              <a:t> </a:t>
            </a:r>
            <a:r>
              <a:rPr kumimoji="0" lang="en-US" altLang="ja-JP" sz="2000" baseline="30000">
                <a:latin typeface="Calibri" pitchFamily="34" charset="0"/>
              </a:rPr>
              <a:t>208 </a:t>
            </a:r>
            <a:r>
              <a:rPr kumimoji="0" lang="en-US" altLang="ja-JP" sz="2000">
                <a:latin typeface="Calibri" pitchFamily="34" charset="0"/>
              </a:rPr>
              <a:t>Pb</a:t>
            </a:r>
          </a:p>
          <a:p>
            <a:pPr algn="ctr"/>
            <a:r>
              <a:rPr kumimoji="0" lang="en-US" altLang="ja-JP" sz="1200">
                <a:latin typeface="Calibri" pitchFamily="34" charset="0"/>
              </a:rPr>
              <a:t>NDD &amp; Arima, PRL 80 (1998) 4145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489700" y="3016250"/>
            <a:ext cx="2474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ja-JP" sz="1200">
                <a:latin typeface="Calibri" pitchFamily="34" charset="0"/>
              </a:rPr>
              <a:t>NDD &amp; Arima, PRC 68 (2003) 044303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746875" y="633413"/>
            <a:ext cx="19240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ja-JP" sz="2000" baseline="30000">
                <a:latin typeface="Calibri" pitchFamily="34" charset="0"/>
              </a:rPr>
              <a:t>63</a:t>
            </a:r>
            <a:r>
              <a:rPr kumimoji="0" lang="en-US" altLang="ja-JP" sz="2000">
                <a:latin typeface="Calibri" pitchFamily="34" charset="0"/>
              </a:rPr>
              <a:t>Cu</a:t>
            </a:r>
          </a:p>
          <a:p>
            <a:pPr algn="ctr"/>
            <a:r>
              <a:rPr kumimoji="0" lang="en-US" altLang="ja-JP" sz="1200">
                <a:latin typeface="Calibri" pitchFamily="34" charset="0"/>
              </a:rPr>
              <a:t>NDD, PRC 84 (2011) 034309 </a:t>
            </a:r>
          </a:p>
        </p:txBody>
      </p:sp>
      <p:sp>
        <p:nvSpPr>
          <p:cNvPr id="30736" name="TextBox 39"/>
          <p:cNvSpPr txBox="1">
            <a:spLocks noChangeArrowheads="1"/>
          </p:cNvSpPr>
          <p:nvPr/>
        </p:nvSpPr>
        <p:spPr bwMode="auto">
          <a:xfrm>
            <a:off x="6267450" y="103188"/>
            <a:ext cx="2895600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>
                <a:solidFill>
                  <a:srgbClr val="A94100"/>
                </a:solidFill>
                <a:latin typeface="Calibri" pitchFamily="34" charset="0"/>
              </a:rPr>
              <a:t>GDR width as a function of T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23400" y="2135232"/>
            <a:ext cx="3928378" cy="250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210342" y="3195969"/>
            <a:ext cx="865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rPr>
              <a:t>Tin region</a:t>
            </a:r>
            <a:endParaRPr kumimoji="1" lang="ja-JP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3940" y="3848954"/>
            <a:ext cx="1058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T</a:t>
            </a:r>
            <a:r>
              <a:rPr kumimoji="1" lang="en-US" altLang="ja-JP" sz="1200" baseline="-25000" dirty="0" smtClean="0">
                <a:solidFill>
                  <a:srgbClr val="FF0000"/>
                </a:solidFill>
              </a:rPr>
              <a:t>c </a:t>
            </a:r>
            <a:r>
              <a:rPr kumimoji="1" lang="en-US" altLang="ja-JP" sz="1200" dirty="0" smtClean="0">
                <a:solidFill>
                  <a:srgbClr val="FF0000"/>
                </a:solidFill>
              </a:rPr>
              <a:t>≈ 0.57</a:t>
            </a:r>
            <a:r>
              <a:rPr kumimoji="1" lang="el-GR" altLang="ja-JP" sz="1200" dirty="0" smtClean="0">
                <a:solidFill>
                  <a:srgbClr val="FF0000"/>
                </a:solidFill>
              </a:rPr>
              <a:t>Δ</a:t>
            </a:r>
            <a:r>
              <a:rPr kumimoji="1" lang="en-US" altLang="ja-JP" sz="1200" dirty="0" smtClean="0">
                <a:solidFill>
                  <a:srgbClr val="FF0000"/>
                </a:solidFill>
              </a:rPr>
              <a:t>(0)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 flipH="1">
            <a:off x="3623695" y="4139444"/>
            <a:ext cx="45719" cy="55562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7168" y="263208"/>
            <a:ext cx="21781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dirty="0" smtClean="0">
                <a:solidFill>
                  <a:srgbClr val="00B050"/>
                </a:solidFill>
              </a:rPr>
              <a:t>pTSFM </a:t>
            </a:r>
          </a:p>
          <a:p>
            <a:pPr algn="ctr"/>
            <a:r>
              <a:rPr kumimoji="1" lang="en-US" altLang="ja-JP" sz="1200" dirty="0" smtClean="0">
                <a:solidFill>
                  <a:srgbClr val="00B050"/>
                </a:solidFill>
              </a:rPr>
              <a:t>(Kusnezov, Alhassid, Snover)</a:t>
            </a:r>
            <a:endParaRPr kumimoji="1" lang="ja-JP" altLang="en-US" sz="1200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15" y="827373"/>
            <a:ext cx="2707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>
                <a:solidFill>
                  <a:srgbClr val="00B050"/>
                </a:solidFill>
              </a:rPr>
              <a:t>AM</a:t>
            </a:r>
          </a:p>
          <a:p>
            <a:pPr algn="ctr"/>
            <a:r>
              <a:rPr lang="en-US" altLang="ja-JP" sz="1200" dirty="0" smtClean="0">
                <a:solidFill>
                  <a:srgbClr val="00B050"/>
                </a:solidFill>
              </a:rPr>
              <a:t>(Ormand, Bortignon, Broglia, Bracco)</a:t>
            </a:r>
            <a:endParaRPr kumimoji="1" lang="ja-JP" altLang="en-US" sz="1200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1246" y="1412786"/>
            <a:ext cx="17792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rgbClr val="00B050"/>
                </a:solidFill>
              </a:rPr>
              <a:t>FLDM</a:t>
            </a:r>
          </a:p>
          <a:p>
            <a:pPr algn="ctr"/>
            <a:r>
              <a:rPr lang="en-US" altLang="ja-JP" sz="1200" dirty="0" smtClean="0">
                <a:solidFill>
                  <a:srgbClr val="00B050"/>
                </a:solidFill>
              </a:rPr>
              <a:t>(Auerbach, Shlomo)</a:t>
            </a:r>
            <a:endParaRPr kumimoji="1" lang="ja-JP" altLang="en-US" sz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19" grpId="0"/>
      <p:bldP spid="19" grpId="1"/>
      <p:bldP spid="20" grpId="0"/>
      <p:bldP spid="20" grpId="1"/>
      <p:bldP spid="21" grpId="0" animBg="1"/>
      <p:bldP spid="21" grpId="1" animBg="1"/>
      <p:bldP spid="25" grpId="0"/>
      <p:bldP spid="30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640279" y="255312"/>
            <a:ext cx="611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Tl</a:t>
            </a:r>
            <a:endParaRPr kumimoji="1" lang="ja-JP" alt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2124918" y="214491"/>
            <a:ext cx="69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201</a:t>
            </a:r>
            <a:endParaRPr kumimoji="1" lang="ja-JP" alt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990601" y="942394"/>
            <a:ext cx="41692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2">
                    <a:lumMod val="10000"/>
                  </a:schemeClr>
                </a:solidFill>
              </a:rPr>
              <a:t>New </a:t>
            </a:r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</a:rPr>
              <a:t>d</a:t>
            </a:r>
            <a:r>
              <a:rPr kumimoji="1" lang="en-US" altLang="ja-JP" dirty="0" smtClean="0">
                <a:solidFill>
                  <a:schemeClr val="bg2">
                    <a:lumMod val="10000"/>
                  </a:schemeClr>
                </a:solidFill>
              </a:rPr>
              <a:t>ata at low </a:t>
            </a:r>
            <a:r>
              <a:rPr kumimoji="1" lang="en-US" altLang="ja-JP" i="1" dirty="0" smtClean="0">
                <a:solidFill>
                  <a:schemeClr val="bg2">
                    <a:lumMod val="10000"/>
                  </a:schemeClr>
                </a:solidFill>
              </a:rPr>
              <a:t>T</a:t>
            </a:r>
            <a:r>
              <a:rPr kumimoji="1" lang="en-US" altLang="ja-JP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pPr algn="ctr"/>
            <a:r>
              <a:rPr kumimoji="1" lang="en-US" altLang="ja-JP" dirty="0" smtClean="0">
                <a:solidFill>
                  <a:schemeClr val="bg2">
                    <a:lumMod val="10000"/>
                  </a:schemeClr>
                </a:solidFill>
              </a:rPr>
              <a:t>D. Pandit et al. PLB 713 (2012) 434</a:t>
            </a:r>
            <a:endParaRPr kumimoji="1" lang="ja-JP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1" name="Picture 20" descr="stre_tes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211" y="202746"/>
            <a:ext cx="3267075" cy="64960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08428" y="5792364"/>
            <a:ext cx="3985464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NDD &amp; N. Quang Hung PRC 86 (2012) 044333</a:t>
            </a:r>
            <a:endParaRPr kumimoji="1" lang="ja-JP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" name="Picture 29" descr="width1_tes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218" y="2114550"/>
            <a:ext cx="4799611" cy="3565812"/>
          </a:xfrm>
          <a:prstGeom prst="rect">
            <a:avLst/>
          </a:prstGeom>
        </p:spPr>
      </p:pic>
      <p:pic>
        <p:nvPicPr>
          <p:cNvPr id="31" name="Picture 30" descr="width2_tes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218" y="2114550"/>
            <a:ext cx="4799611" cy="3565812"/>
          </a:xfrm>
          <a:prstGeom prst="rect">
            <a:avLst/>
          </a:prstGeom>
        </p:spPr>
      </p:pic>
      <p:pic>
        <p:nvPicPr>
          <p:cNvPr id="32" name="Picture 31" descr="width3_test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0218" y="2114550"/>
            <a:ext cx="4799611" cy="356581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920849" y="4184080"/>
            <a:ext cx="1802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no</a:t>
            </a:r>
            <a:r>
              <a:rPr kumimoji="1"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pairing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3362184" y="4696728"/>
            <a:ext cx="572521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376034" y="4364203"/>
            <a:ext cx="544801" cy="1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920845" y="4530450"/>
            <a:ext cx="135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with</a:t>
            </a:r>
            <a:r>
              <a:rPr kumimoji="1"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pairing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3376029" y="4031678"/>
            <a:ext cx="544801" cy="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934699" y="3851555"/>
            <a:ext cx="1802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aseline="30000" dirty="0" smtClean="0"/>
              <a:t>208</a:t>
            </a:r>
            <a:r>
              <a:rPr lang="en-US" altLang="ja-JP" sz="1600" dirty="0" smtClean="0"/>
              <a:t>Pb</a:t>
            </a:r>
            <a:endParaRPr kumimoji="1" lang="en-US" altLang="ja-JP" sz="1600" dirty="0" smtClean="0"/>
          </a:p>
        </p:txBody>
      </p:sp>
      <p:sp>
        <p:nvSpPr>
          <p:cNvPr id="16" name="Flowchart: Connector 15"/>
          <p:cNvSpPr/>
          <p:nvPr/>
        </p:nvSpPr>
        <p:spPr>
          <a:xfrm flipH="1" flipV="1">
            <a:off x="1006744" y="4275064"/>
            <a:ext cx="45719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Flowchart: Connector 21"/>
          <p:cNvSpPr/>
          <p:nvPr/>
        </p:nvSpPr>
        <p:spPr>
          <a:xfrm flipH="1">
            <a:off x="1384533" y="2821502"/>
            <a:ext cx="76200" cy="76200"/>
          </a:xfrm>
          <a:prstGeom prst="flowChartConnector">
            <a:avLst/>
          </a:prstGeom>
          <a:solidFill>
            <a:schemeClr val="tx1">
              <a:lumMod val="95000"/>
              <a:lumOff val="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Flowchart: Connector 22"/>
          <p:cNvSpPr/>
          <p:nvPr/>
        </p:nvSpPr>
        <p:spPr>
          <a:xfrm flipH="1" flipV="1">
            <a:off x="1391160" y="2658923"/>
            <a:ext cx="45719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Rectangle 23"/>
          <p:cNvSpPr/>
          <p:nvPr/>
        </p:nvSpPr>
        <p:spPr>
          <a:xfrm flipV="1">
            <a:off x="1398878" y="247819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1549021" y="2383464"/>
            <a:ext cx="16067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Baumann 1998</a:t>
            </a:r>
          </a:p>
          <a:p>
            <a:r>
              <a:rPr lang="en-US" altLang="ja-JP" sz="1100" dirty="0" smtClean="0"/>
              <a:t>Junghans 2008</a:t>
            </a:r>
          </a:p>
          <a:p>
            <a:r>
              <a:rPr lang="en-US" altLang="ja-JP" sz="1100" dirty="0" smtClean="0"/>
              <a:t>Pandit 2012</a:t>
            </a:r>
            <a:endParaRPr kumimoji="1" lang="ja-JP" altLang="en-US" sz="1100" dirty="0"/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78591" y="2305050"/>
            <a:ext cx="3688013" cy="282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6153150" y="2033200"/>
            <a:ext cx="2464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Exact canonical pairing gaps</a:t>
            </a:r>
            <a:endParaRPr kumimoji="1" lang="ja-JP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/>
      <p:bldP spid="39" grpId="0"/>
      <p:bldP spid="16" grpId="0" animBg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" name="Title 1"/>
          <p:cNvSpPr>
            <a:spLocks noGrp="1"/>
          </p:cNvSpPr>
          <p:nvPr>
            <p:ph type="title"/>
          </p:nvPr>
        </p:nvSpPr>
        <p:spPr>
          <a:xfrm>
            <a:off x="0" y="-3438"/>
            <a:ext cx="9144000" cy="90805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altLang="ja-JP" sz="4000" dirty="0" smtClean="0">
                <a:solidFill>
                  <a:schemeClr val="accent2">
                    <a:lumMod val="50000"/>
                  </a:schemeClr>
                </a:solidFill>
              </a:rPr>
              <a:t>PDM at T≠0 &amp; J=M≠0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2200" dirty="0" smtClean="0">
                <a:solidFill>
                  <a:srgbClr val="FF0000"/>
                </a:solidFill>
              </a:rPr>
              <a:t>NDD, PRC 85 (2012) 064323</a:t>
            </a:r>
            <a:endParaRPr lang="en-US" altLang="ja-JP" sz="4000" dirty="0" smtClean="0">
              <a:solidFill>
                <a:srgbClr val="FF0000"/>
              </a:solidFill>
            </a:endParaRPr>
          </a:p>
        </p:txBody>
      </p:sp>
      <p:pic>
        <p:nvPicPr>
          <p:cNvPr id="7209" name="Picture 3" descr="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8" y="1346200"/>
            <a:ext cx="17970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0" name="Picture 6" descr="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2825" y="1298575"/>
            <a:ext cx="2554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1" name="Picture 7" descr="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7950" y="1246188"/>
            <a:ext cx="389096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01738" y="2863850"/>
            <a:ext cx="6923087" cy="17287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</p:spPr>
      </p:pic>
      <p:graphicFrame>
        <p:nvGraphicFramePr>
          <p:cNvPr id="11" name="Object 38"/>
          <p:cNvGraphicFramePr>
            <a:graphicFrameLocks noChangeAspect="1"/>
          </p:cNvGraphicFramePr>
          <p:nvPr/>
        </p:nvGraphicFramePr>
        <p:xfrm>
          <a:off x="2157413" y="4816475"/>
          <a:ext cx="50038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5" name="Equation" r:id="rId8" imgW="2733480" imgH="292320" progId="Equation.3">
                  <p:embed/>
                </p:oleObj>
              </mc:Choice>
              <mc:Fallback>
                <p:oleObj name="Equation" r:id="rId8" imgW="2733480" imgH="29232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4816475"/>
                        <a:ext cx="50038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78013" y="5594350"/>
            <a:ext cx="5611812" cy="1106488"/>
          </a:xfrm>
          <a:prstGeom prst="rect">
            <a:avLst/>
          </a:prstGeom>
          <a:solidFill>
            <a:srgbClr val="008000"/>
          </a:solidFill>
          <a:ln w="28575">
            <a:solidFill>
              <a:srgbClr val="02C919"/>
            </a:solidFill>
            <a:miter lim="800000"/>
            <a:headEnd/>
            <a:tailEnd/>
          </a:ln>
        </p:spPr>
      </p:pic>
      <p:graphicFrame>
        <p:nvGraphicFramePr>
          <p:cNvPr id="3" name="Object 39"/>
          <p:cNvGraphicFramePr>
            <a:graphicFrameLocks noChangeAspect="1"/>
          </p:cNvGraphicFramePr>
          <p:nvPr/>
        </p:nvGraphicFramePr>
        <p:xfrm>
          <a:off x="133350" y="1954213"/>
          <a:ext cx="89820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6" name="Equation" r:id="rId11" imgW="5092560" imgH="383760" progId="Equation.3">
                  <p:embed/>
                </p:oleObj>
              </mc:Choice>
              <mc:Fallback>
                <p:oleObj name="Equation" r:id="rId11" imgW="5092560" imgH="38376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" y="1954213"/>
                        <a:ext cx="8982075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4384</TotalTime>
  <Words>976</Words>
  <Application>Microsoft Office PowerPoint</Application>
  <PresentationFormat>Presentazione su schermo (4:3)</PresentationFormat>
  <Paragraphs>116</Paragraphs>
  <Slides>14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GDR in highly excited nuclei</vt:lpstr>
      <vt:lpstr>Experimental systematics</vt:lpstr>
      <vt:lpstr>Presentazione standard di PowerPoint</vt:lpstr>
      <vt:lpstr>Mechanism of GDR damping at T = 0</vt:lpstr>
      <vt:lpstr>GDR damping at T≠0</vt:lpstr>
      <vt:lpstr>Phonon Damping Model (PDM) NDD &amp; Arima, PRL 80 (1998) 4145</vt:lpstr>
      <vt:lpstr>Presentazione standard di PowerPoint</vt:lpstr>
      <vt:lpstr>Presentazione standard di PowerPoint</vt:lpstr>
      <vt:lpstr>PDM at T≠0 &amp; J=M≠0 NDD, PRC 85 (2012) 064323</vt:lpstr>
      <vt:lpstr>Presentazione standard di PowerPoint</vt:lpstr>
      <vt:lpstr>Presentazione standard di PowerPoint</vt:lpstr>
      <vt:lpstr>Shear viscosity η</vt:lpstr>
      <vt:lpstr>Presentazione standard di PowerPoint</vt:lpstr>
      <vt:lpstr>Conclusions</vt:lpstr>
    </vt:vector>
  </TitlesOfParts>
  <Company>RIKEN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Damping of GDR in Hot Rotating Nuclei</dc:title>
  <dc:creator>Nguyen Dinh Dang</dc:creator>
  <cp:lastModifiedBy>tecno</cp:lastModifiedBy>
  <cp:revision>331</cp:revision>
  <dcterms:created xsi:type="dcterms:W3CDTF">2012-06-25T05:55:21Z</dcterms:created>
  <dcterms:modified xsi:type="dcterms:W3CDTF">2013-06-05T06:19:17Z</dcterms:modified>
</cp:coreProperties>
</file>