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593" r:id="rId3"/>
    <p:sldId id="416" r:id="rId4"/>
    <p:sldId id="456" r:id="rId5"/>
    <p:sldId id="418" r:id="rId6"/>
    <p:sldId id="420" r:id="rId7"/>
    <p:sldId id="421" r:id="rId8"/>
    <p:sldId id="495" r:id="rId9"/>
    <p:sldId id="423" r:id="rId10"/>
    <p:sldId id="424" r:id="rId11"/>
    <p:sldId id="582" r:id="rId12"/>
    <p:sldId id="583" r:id="rId13"/>
    <p:sldId id="413" r:id="rId14"/>
    <p:sldId id="397" r:id="rId15"/>
    <p:sldId id="398" r:id="rId16"/>
    <p:sldId id="561" r:id="rId17"/>
    <p:sldId id="457" r:id="rId18"/>
    <p:sldId id="501" r:id="rId19"/>
    <p:sldId id="597" r:id="rId20"/>
    <p:sldId id="598" r:id="rId21"/>
    <p:sldId id="604" r:id="rId22"/>
    <p:sldId id="466" r:id="rId23"/>
    <p:sldId id="467" r:id="rId24"/>
    <p:sldId id="596" r:id="rId25"/>
    <p:sldId id="595" r:id="rId26"/>
    <p:sldId id="605" r:id="rId27"/>
    <p:sldId id="453" r:id="rId2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3300"/>
    <a:srgbClr val="404040"/>
    <a:srgbClr val="5C0426"/>
    <a:srgbClr val="4B5C29"/>
    <a:srgbClr val="00FFFF"/>
    <a:srgbClr val="87F7FD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14355" autoAdjust="0"/>
    <p:restoredTop sz="93349" autoAdjust="0"/>
  </p:normalViewPr>
  <p:slideViewPr>
    <p:cSldViewPr snapToGrid="0">
      <p:cViewPr>
        <p:scale>
          <a:sx n="100" d="100"/>
          <a:sy n="100" d="100"/>
        </p:scale>
        <p:origin x="-96" y="1080"/>
      </p:cViewPr>
      <p:guideLst>
        <p:guide orient="horz" pos="4224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56"/>
    </p:cViewPr>
  </p:sorterViewPr>
  <p:notesViewPr>
    <p:cSldViewPr snapToGrid="0">
      <p:cViewPr varScale="1">
        <p:scale>
          <a:sx n="53" d="100"/>
          <a:sy n="53" d="100"/>
        </p:scale>
        <p:origin x="-2172" y="-102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image" Target="../media/image27.emf"/><Relationship Id="rId4" Type="http://schemas.openxmlformats.org/officeDocument/2006/relationships/image" Target="../media/image3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image" Target="../media/image57.emf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 descr="slide footer_gray_4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04250"/>
            <a:ext cx="91440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4" descr="slide header_gray_4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0" y="0"/>
            <a:ext cx="9144000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152400"/>
            <a:ext cx="2971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57D1F13F-7012-421A-88D0-94316DADE363}" type="datetime1">
              <a:rPr lang="en-US"/>
              <a:pPr>
                <a:defRPr/>
              </a:pPr>
              <a:t>6/4/2013</a:t>
            </a:fld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762000" y="8610600"/>
            <a:ext cx="4800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Go to "View | Header and Footer" to add your organization, sponsor, meeting name here; then, click "Apply to All"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91200" y="8685213"/>
            <a:ext cx="1065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72FF74C0-6609-4D6D-AC1A-0DF77313BCC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6377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5054978C-76E0-4364-9D3F-D5057DBE9B42}" type="datetime1">
              <a:rPr lang="en-US"/>
              <a:pPr>
                <a:defRPr/>
              </a:pPr>
              <a:t>6/4/2013</a:t>
            </a:fld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Go to "View | Header and Footer" to add your organization, sponsor, meeting name here; then, click "Apply to All"</a:t>
            </a:r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748CF83C-9B82-4417-AB5C-6D70C7337468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58332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>
                <a:latin typeface="Arial" pitchFamily="34" charset="0"/>
              </a:rPr>
              <a:t>Go to "View | Header and Footer" to add your organization, sponsor, meeting name here; then, click "Apply to All"</a:t>
            </a:r>
          </a:p>
        </p:txBody>
      </p:sp>
      <p:sp>
        <p:nvSpPr>
          <p:cNvPr id="614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75FE3B61-6B0A-412C-839C-52FE394E2833}" type="slidenum">
              <a:rPr lang="en-US">
                <a:latin typeface="Arial" pitchFamily="34" charset="0"/>
              </a:rPr>
              <a:pPr eaLnBrk="1" hangingPunct="1"/>
              <a:t>1</a:t>
            </a:fld>
            <a:endParaRPr lang="en-US">
              <a:latin typeface="Arial" pitchFamily="34" charset="0"/>
            </a:endParaRPr>
          </a:p>
        </p:txBody>
      </p:sp>
      <p:sp>
        <p:nvSpPr>
          <p:cNvPr id="61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99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3587" cy="3430588"/>
          </a:xfrm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6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b="1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475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3587" cy="3430588"/>
          </a:xfrm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2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03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4051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latin typeface="Arial" pitchFamily="34" charset="0"/>
              </a:rPr>
              <a:t>mention these trends are consistent with JYFLTRAP seen in other elements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6339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oe_black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963" y="6456363"/>
            <a:ext cx="96043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title header_gray_4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title footer_gray_41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75450"/>
            <a:ext cx="9144000" cy="8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5838" y="1671638"/>
            <a:ext cx="7696200" cy="1069975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5838" y="3125788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73494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6DFE7-7997-4743-9080-53F5070707D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Guy Savard, Argonne National Laboratory  	                   INPC 2013, Firenze,  June 4, 2013</a:t>
            </a:r>
          </a:p>
        </p:txBody>
      </p:sp>
    </p:spTree>
    <p:extLst>
      <p:ext uri="{BB962C8B-B14F-4D97-AF65-F5344CB8AC3E}">
        <p14:creationId xmlns:p14="http://schemas.microsoft.com/office/powerpoint/2010/main" val="1775520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BF7C53-A6D7-4542-AF08-B8FA46493D5D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Guy Savard, Argonne National Laboratory  	                   INPC 2013, Firenze,  June 4, 2013</a:t>
            </a:r>
          </a:p>
        </p:txBody>
      </p:sp>
    </p:spTree>
    <p:extLst>
      <p:ext uri="{BB962C8B-B14F-4D97-AF65-F5344CB8AC3E}">
        <p14:creationId xmlns:p14="http://schemas.microsoft.com/office/powerpoint/2010/main" val="2858904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olo, ClipArt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lipArt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>
          <a:xfrm>
            <a:off x="8610600" y="6542088"/>
            <a:ext cx="3841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F7E46-2155-42B4-A3FC-E2BF997F541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2590800" y="6540500"/>
            <a:ext cx="5972175" cy="317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Guy Savard, Argonne National Laboratory  	                   INPC 2013, Firenze,  June 4, 2013</a:t>
            </a:r>
          </a:p>
        </p:txBody>
      </p:sp>
    </p:spTree>
    <p:extLst>
      <p:ext uri="{BB962C8B-B14F-4D97-AF65-F5344CB8AC3E}">
        <p14:creationId xmlns:p14="http://schemas.microsoft.com/office/powerpoint/2010/main" val="1019505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7165E-7D39-4CB5-94BD-386CA316685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Guy Savard, Argonne National Laboratory  	                   INPC 2013, Firenze,  June 4, 2013</a:t>
            </a:r>
          </a:p>
        </p:txBody>
      </p:sp>
    </p:spTree>
    <p:extLst>
      <p:ext uri="{BB962C8B-B14F-4D97-AF65-F5344CB8AC3E}">
        <p14:creationId xmlns:p14="http://schemas.microsoft.com/office/powerpoint/2010/main" val="1973414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6DEFFF-D83F-4FA8-AC38-1D8DBAC2A60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Guy Savard, Argonne National Laboratory  	                   INPC 2013, Firenze,  June 4, 2013</a:t>
            </a:r>
          </a:p>
        </p:txBody>
      </p:sp>
    </p:spTree>
    <p:extLst>
      <p:ext uri="{BB962C8B-B14F-4D97-AF65-F5344CB8AC3E}">
        <p14:creationId xmlns:p14="http://schemas.microsoft.com/office/powerpoint/2010/main" val="622987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046E39-8C80-43DD-8584-69935D5021A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Guy Savard, Argonne National Laboratory  	                   INPC 2013, Firenze,  June 4, 2013</a:t>
            </a:r>
          </a:p>
        </p:txBody>
      </p:sp>
    </p:spTree>
    <p:extLst>
      <p:ext uri="{BB962C8B-B14F-4D97-AF65-F5344CB8AC3E}">
        <p14:creationId xmlns:p14="http://schemas.microsoft.com/office/powerpoint/2010/main" val="2173244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18D29-9D55-4BC8-B6DE-01D4722B6DD0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Guy Savard, Argonne National Laboratory  	                   INPC 2013, Firenze,  June 4, 2013</a:t>
            </a:r>
          </a:p>
        </p:txBody>
      </p:sp>
    </p:spTree>
    <p:extLst>
      <p:ext uri="{BB962C8B-B14F-4D97-AF65-F5344CB8AC3E}">
        <p14:creationId xmlns:p14="http://schemas.microsoft.com/office/powerpoint/2010/main" val="312922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EDCBA-ABCC-4563-B6A9-5CDC7CB1B82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Guy Savard, Argonne National Laboratory  	                   INPC 2013, Firenze,  June 4, 2013</a:t>
            </a:r>
          </a:p>
        </p:txBody>
      </p:sp>
    </p:spTree>
    <p:extLst>
      <p:ext uri="{BB962C8B-B14F-4D97-AF65-F5344CB8AC3E}">
        <p14:creationId xmlns:p14="http://schemas.microsoft.com/office/powerpoint/2010/main" val="1558894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A63E3A-28F3-4474-8A18-6C4E959DEE8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Guy Savard, Argonne National Laboratory  	                   INPC 2013, Firenze,  June 4, 2013</a:t>
            </a:r>
          </a:p>
        </p:txBody>
      </p:sp>
    </p:spTree>
    <p:extLst>
      <p:ext uri="{BB962C8B-B14F-4D97-AF65-F5344CB8AC3E}">
        <p14:creationId xmlns:p14="http://schemas.microsoft.com/office/powerpoint/2010/main" val="3247007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17D31F-D854-4107-8243-66C3CDFE4A40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Guy Savard, Argonne National Laboratory  	                   INPC 2013, Firenze,  June 4, 2013</a:t>
            </a:r>
          </a:p>
        </p:txBody>
      </p:sp>
    </p:spTree>
    <p:extLst>
      <p:ext uri="{BB962C8B-B14F-4D97-AF65-F5344CB8AC3E}">
        <p14:creationId xmlns:p14="http://schemas.microsoft.com/office/powerpoint/2010/main" val="3092848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EC5EE2-D042-4635-BB67-57E3A666E52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Guy Savard, Argonne National Laboratory  	                   INPC 2013, Firenze,  June 4, 2013</a:t>
            </a:r>
          </a:p>
        </p:txBody>
      </p:sp>
    </p:spTree>
    <p:extLst>
      <p:ext uri="{BB962C8B-B14F-4D97-AF65-F5344CB8AC3E}">
        <p14:creationId xmlns:p14="http://schemas.microsoft.com/office/powerpoint/2010/main" val="2227307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slide footer_gray_417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8250"/>
            <a:ext cx="91440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6" descr="slide footer_green_378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7775"/>
            <a:ext cx="91440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542088"/>
            <a:ext cx="3841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 smtClean="0"/>
            </a:lvl1pPr>
          </a:lstStyle>
          <a:p>
            <a:pPr>
              <a:defRPr/>
            </a:pPr>
            <a:fld id="{1EBD8371-EE00-434B-A271-05F316F05C9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pic>
        <p:nvPicPr>
          <p:cNvPr id="1032" name="Picture 4" descr="slide header_gray_417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90800" y="6540500"/>
            <a:ext cx="59721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en-US"/>
              <a:t>Guy Savard, Argonne National Laboratory  	                   INPC 2013, Firenze,  June 4, 2013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04040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04040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04040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04040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rgbClr val="404040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rgbClr val="404040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rgbClr val="404040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rgbClr val="404040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Font typeface="Arial" pitchFamily="34" charset="0"/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3.png"/><Relationship Id="rId4" Type="http://schemas.openxmlformats.org/officeDocument/2006/relationships/oleObject" Target="../embeddings/oleObject6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emf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7.emf"/><Relationship Id="rId5" Type="http://schemas.openxmlformats.org/officeDocument/2006/relationships/oleObject" Target="../embeddings/Foglio_di_lavoro_di_Microsoft_Excel_97-20031.xls"/><Relationship Id="rId10" Type="http://schemas.openxmlformats.org/officeDocument/2006/relationships/image" Target="../media/image58.emf"/><Relationship Id="rId4" Type="http://schemas.openxmlformats.org/officeDocument/2006/relationships/oleObject" Target="../embeddings/oleObject7.bin"/><Relationship Id="rId9" Type="http://schemas.openxmlformats.org/officeDocument/2006/relationships/oleObject" Target="../embeddings/Foglio_di_lavoro_di_Microsoft_Excel_97-20032.xls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4.w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4.png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3.bin"/><Relationship Id="rId12" Type="http://schemas.openxmlformats.org/officeDocument/2006/relationships/image" Target="../media/image3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1.wmf"/><Relationship Id="rId11" Type="http://schemas.openxmlformats.org/officeDocument/2006/relationships/oleObject" Target="../embeddings/oleObject5.bin"/><Relationship Id="rId5" Type="http://schemas.openxmlformats.org/officeDocument/2006/relationships/image" Target="../media/image27.emf"/><Relationship Id="rId10" Type="http://schemas.openxmlformats.org/officeDocument/2006/relationships/image" Target="../media/image29.emf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4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05000" y="1671638"/>
            <a:ext cx="5245100" cy="1069975"/>
          </a:xfrm>
        </p:spPr>
        <p:txBody>
          <a:bodyPr/>
          <a:lstStyle/>
          <a:p>
            <a:pPr algn="ctr" eaLnBrk="1" hangingPunct="1"/>
            <a:r>
              <a:rPr lang="en-US" sz="2800" smtClean="0">
                <a:solidFill>
                  <a:srgbClr val="151515"/>
                </a:solidFill>
                <a:latin typeface="Times New Roman" pitchFamily="18" charset="0"/>
                <a:cs typeface="Times New Roman" pitchFamily="18" charset="0"/>
              </a:rPr>
              <a:t>Studies of neutron-rich isotopes at the CARIBU facility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392488"/>
            <a:ext cx="9144000" cy="3122612"/>
          </a:xfrm>
        </p:spPr>
        <p:txBody>
          <a:bodyPr/>
          <a:lstStyle/>
          <a:p>
            <a:pPr algn="ctr" eaLnBrk="1" hangingPunct="1"/>
            <a:r>
              <a:rPr lang="en-US" sz="2000" b="1" smtClean="0">
                <a:solidFill>
                  <a:srgbClr val="151515"/>
                </a:solidFill>
                <a:latin typeface="Times New Roman" pitchFamily="18" charset="0"/>
                <a:cs typeface="Times New Roman" pitchFamily="18" charset="0"/>
              </a:rPr>
              <a:t>Guy Savard</a:t>
            </a:r>
          </a:p>
          <a:p>
            <a:pPr algn="ctr" eaLnBrk="1" hangingPunct="1"/>
            <a:r>
              <a:rPr lang="en-US" b="1" i="1" smtClean="0">
                <a:solidFill>
                  <a:srgbClr val="151515"/>
                </a:solidFill>
                <a:latin typeface="Times New Roman" pitchFamily="18" charset="0"/>
                <a:cs typeface="Times New Roman" pitchFamily="18" charset="0"/>
              </a:rPr>
              <a:t>Argonne National Laboratory</a:t>
            </a:r>
          </a:p>
          <a:p>
            <a:pPr algn="ctr" eaLnBrk="1" hangingPunct="1"/>
            <a:r>
              <a:rPr lang="en-US" b="1" i="1" smtClean="0">
                <a:solidFill>
                  <a:srgbClr val="151515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</a:p>
          <a:p>
            <a:pPr algn="ctr" eaLnBrk="1" hangingPunct="1"/>
            <a:r>
              <a:rPr lang="en-US" b="1" i="1" smtClean="0">
                <a:solidFill>
                  <a:srgbClr val="151515"/>
                </a:solidFill>
                <a:latin typeface="Times New Roman" pitchFamily="18" charset="0"/>
                <a:cs typeface="Times New Roman" pitchFamily="18" charset="0"/>
              </a:rPr>
              <a:t>University of Chicago</a:t>
            </a:r>
          </a:p>
          <a:p>
            <a:pPr algn="ctr" eaLnBrk="1" hangingPunct="1"/>
            <a:endParaRPr lang="en-US" sz="2000" b="1" i="1" smtClean="0">
              <a:solidFill>
                <a:srgbClr val="151515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sz="2000" b="1" i="1" smtClean="0">
              <a:solidFill>
                <a:srgbClr val="151515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b="1" i="1" smtClean="0">
                <a:solidFill>
                  <a:srgbClr val="151515"/>
                </a:solidFill>
                <a:latin typeface="Times New Roman" pitchFamily="18" charset="0"/>
                <a:cs typeface="Times New Roman" pitchFamily="18" charset="0"/>
              </a:rPr>
              <a:t>INPC 2013</a:t>
            </a:r>
          </a:p>
          <a:p>
            <a:pPr algn="ctr" eaLnBrk="1" hangingPunct="1"/>
            <a:r>
              <a:rPr lang="en-US" b="1" i="1" smtClean="0">
                <a:solidFill>
                  <a:srgbClr val="151515"/>
                </a:solidFill>
                <a:latin typeface="Times New Roman" pitchFamily="18" charset="0"/>
                <a:cs typeface="Times New Roman" pitchFamily="18" charset="0"/>
              </a:rPr>
              <a:t>June 2-7 2013, Firenze, Italy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B5627B-82E4-4990-92D9-A81A8CB600A7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57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Guy Savard, Argonne National Laboratory  	                   INPC 2013, Firenze,  June 4, 2013</a:t>
            </a:r>
          </a:p>
        </p:txBody>
      </p:sp>
      <p:sp>
        <p:nvSpPr>
          <p:cNvPr id="244738" name="Rectangle 2"/>
          <p:cNvSpPr>
            <a:spLocks noChangeArrowheads="1"/>
          </p:cNvSpPr>
          <p:nvPr/>
        </p:nvSpPr>
        <p:spPr bwMode="auto">
          <a:xfrm>
            <a:off x="0" y="701675"/>
            <a:ext cx="9144000" cy="5699125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244770" name="Group 34"/>
          <p:cNvGrpSpPr>
            <a:grpSpLocks/>
          </p:cNvGrpSpPr>
          <p:nvPr/>
        </p:nvGrpSpPr>
        <p:grpSpPr bwMode="auto">
          <a:xfrm>
            <a:off x="3568700" y="1454150"/>
            <a:ext cx="5397500" cy="4908550"/>
            <a:chOff x="2248" y="916"/>
            <a:chExt cx="3400" cy="3092"/>
          </a:xfrm>
        </p:grpSpPr>
        <p:pic>
          <p:nvPicPr>
            <p:cNvPr id="244771" name="Picture 3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90" t="9023" r="29900" b="14436"/>
            <a:stretch>
              <a:fillRect/>
            </a:stretch>
          </p:blipFill>
          <p:spPr bwMode="auto">
            <a:xfrm>
              <a:off x="2248" y="916"/>
              <a:ext cx="3400" cy="30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4772" name="Line 36"/>
            <p:cNvSpPr>
              <a:spLocks noChangeShapeType="1"/>
            </p:cNvSpPr>
            <p:nvPr/>
          </p:nvSpPr>
          <p:spPr bwMode="auto">
            <a:xfrm flipH="1">
              <a:off x="3301" y="2315"/>
              <a:ext cx="86" cy="85"/>
            </a:xfrm>
            <a:prstGeom prst="line">
              <a:avLst/>
            </a:prstGeom>
            <a:noFill/>
            <a:ln w="31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44773" name="Line 37"/>
            <p:cNvSpPr>
              <a:spLocks noChangeShapeType="1"/>
            </p:cNvSpPr>
            <p:nvPr/>
          </p:nvSpPr>
          <p:spPr bwMode="auto">
            <a:xfrm flipH="1">
              <a:off x="3287" y="2318"/>
              <a:ext cx="73" cy="71"/>
            </a:xfrm>
            <a:prstGeom prst="line">
              <a:avLst/>
            </a:prstGeom>
            <a:noFill/>
            <a:ln w="31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44774" name="Line 38"/>
            <p:cNvSpPr>
              <a:spLocks noChangeShapeType="1"/>
            </p:cNvSpPr>
            <p:nvPr/>
          </p:nvSpPr>
          <p:spPr bwMode="auto">
            <a:xfrm>
              <a:off x="3282" y="2382"/>
              <a:ext cx="23" cy="23"/>
            </a:xfrm>
            <a:prstGeom prst="line">
              <a:avLst/>
            </a:prstGeom>
            <a:noFill/>
            <a:ln w="31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44775" name="Line 39"/>
            <p:cNvSpPr>
              <a:spLocks noChangeShapeType="1"/>
            </p:cNvSpPr>
            <p:nvPr/>
          </p:nvSpPr>
          <p:spPr bwMode="auto">
            <a:xfrm>
              <a:off x="3280" y="2386"/>
              <a:ext cx="23" cy="23"/>
            </a:xfrm>
            <a:prstGeom prst="line">
              <a:avLst/>
            </a:prstGeom>
            <a:noFill/>
            <a:ln w="31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44776" name="Line 40"/>
            <p:cNvSpPr>
              <a:spLocks noChangeShapeType="1"/>
            </p:cNvSpPr>
            <p:nvPr/>
          </p:nvSpPr>
          <p:spPr bwMode="auto">
            <a:xfrm flipH="1">
              <a:off x="3294" y="2309"/>
              <a:ext cx="86" cy="85"/>
            </a:xfrm>
            <a:prstGeom prst="line">
              <a:avLst/>
            </a:prstGeom>
            <a:noFill/>
            <a:ln w="3175">
              <a:solidFill>
                <a:srgbClr val="FF3300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44777" name="Line 41"/>
            <p:cNvSpPr>
              <a:spLocks noChangeShapeType="1"/>
            </p:cNvSpPr>
            <p:nvPr/>
          </p:nvSpPr>
          <p:spPr bwMode="auto">
            <a:xfrm flipH="1">
              <a:off x="3160" y="2217"/>
              <a:ext cx="117" cy="0"/>
            </a:xfrm>
            <a:prstGeom prst="line">
              <a:avLst/>
            </a:prstGeom>
            <a:noFill/>
            <a:ln w="31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44778" name="Line 42"/>
            <p:cNvSpPr>
              <a:spLocks noChangeShapeType="1"/>
            </p:cNvSpPr>
            <p:nvPr/>
          </p:nvSpPr>
          <p:spPr bwMode="auto">
            <a:xfrm flipH="1">
              <a:off x="3162" y="2202"/>
              <a:ext cx="96" cy="0"/>
            </a:xfrm>
            <a:prstGeom prst="line">
              <a:avLst/>
            </a:prstGeom>
            <a:noFill/>
            <a:ln w="31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44779" name="Line 43"/>
            <p:cNvSpPr>
              <a:spLocks noChangeShapeType="1"/>
            </p:cNvSpPr>
            <p:nvPr/>
          </p:nvSpPr>
          <p:spPr bwMode="auto">
            <a:xfrm flipH="1">
              <a:off x="3154" y="2210"/>
              <a:ext cx="126" cy="0"/>
            </a:xfrm>
            <a:prstGeom prst="line">
              <a:avLst/>
            </a:prstGeom>
            <a:noFill/>
            <a:ln w="3175">
              <a:solidFill>
                <a:srgbClr val="FF3300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44780" name="Line 44"/>
            <p:cNvSpPr>
              <a:spLocks noChangeShapeType="1"/>
            </p:cNvSpPr>
            <p:nvPr/>
          </p:nvSpPr>
          <p:spPr bwMode="auto">
            <a:xfrm>
              <a:off x="3157" y="2192"/>
              <a:ext cx="0" cy="36"/>
            </a:xfrm>
            <a:prstGeom prst="line">
              <a:avLst/>
            </a:prstGeom>
            <a:noFill/>
            <a:ln w="31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44781" name="Line 45"/>
            <p:cNvSpPr>
              <a:spLocks noChangeShapeType="1"/>
            </p:cNvSpPr>
            <p:nvPr/>
          </p:nvSpPr>
          <p:spPr bwMode="auto">
            <a:xfrm>
              <a:off x="3153" y="2192"/>
              <a:ext cx="0" cy="36"/>
            </a:xfrm>
            <a:prstGeom prst="line">
              <a:avLst/>
            </a:prstGeom>
            <a:noFill/>
            <a:ln w="31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44782" name="Line 46"/>
            <p:cNvSpPr>
              <a:spLocks noChangeShapeType="1"/>
            </p:cNvSpPr>
            <p:nvPr/>
          </p:nvSpPr>
          <p:spPr bwMode="auto">
            <a:xfrm flipV="1">
              <a:off x="3280" y="1875"/>
              <a:ext cx="0" cy="335"/>
            </a:xfrm>
            <a:prstGeom prst="line">
              <a:avLst/>
            </a:prstGeom>
            <a:noFill/>
            <a:ln w="3175">
              <a:solidFill>
                <a:srgbClr val="FF3300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44783" name="Line 47"/>
            <p:cNvSpPr>
              <a:spLocks noChangeShapeType="1"/>
            </p:cNvSpPr>
            <p:nvPr/>
          </p:nvSpPr>
          <p:spPr bwMode="auto">
            <a:xfrm flipV="1">
              <a:off x="3289" y="1876"/>
              <a:ext cx="0" cy="332"/>
            </a:xfrm>
            <a:prstGeom prst="line">
              <a:avLst/>
            </a:prstGeom>
            <a:noFill/>
            <a:ln w="31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44784" name="Line 48"/>
            <p:cNvSpPr>
              <a:spLocks noChangeShapeType="1"/>
            </p:cNvSpPr>
            <p:nvPr/>
          </p:nvSpPr>
          <p:spPr bwMode="auto">
            <a:xfrm flipV="1">
              <a:off x="3272" y="1875"/>
              <a:ext cx="0" cy="317"/>
            </a:xfrm>
            <a:prstGeom prst="line">
              <a:avLst/>
            </a:prstGeom>
            <a:noFill/>
            <a:ln w="31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44785" name="Line 49"/>
            <p:cNvSpPr>
              <a:spLocks noChangeShapeType="1"/>
            </p:cNvSpPr>
            <p:nvPr/>
          </p:nvSpPr>
          <p:spPr bwMode="auto">
            <a:xfrm flipH="1">
              <a:off x="3267" y="1877"/>
              <a:ext cx="30" cy="0"/>
            </a:xfrm>
            <a:prstGeom prst="line">
              <a:avLst/>
            </a:prstGeom>
            <a:noFill/>
            <a:ln w="31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44786" name="Line 50"/>
            <p:cNvSpPr>
              <a:spLocks noChangeShapeType="1"/>
            </p:cNvSpPr>
            <p:nvPr/>
          </p:nvSpPr>
          <p:spPr bwMode="auto">
            <a:xfrm flipH="1">
              <a:off x="3266" y="1873"/>
              <a:ext cx="30" cy="0"/>
            </a:xfrm>
            <a:prstGeom prst="line">
              <a:avLst/>
            </a:prstGeom>
            <a:noFill/>
            <a:ln w="31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44787" name="Line 51"/>
            <p:cNvSpPr>
              <a:spLocks noChangeShapeType="1"/>
            </p:cNvSpPr>
            <p:nvPr/>
          </p:nvSpPr>
          <p:spPr bwMode="auto">
            <a:xfrm flipH="1">
              <a:off x="3160" y="2217"/>
              <a:ext cx="117" cy="0"/>
            </a:xfrm>
            <a:prstGeom prst="line">
              <a:avLst/>
            </a:prstGeom>
            <a:noFill/>
            <a:ln w="31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44788" name="Line 52"/>
            <p:cNvSpPr>
              <a:spLocks noChangeShapeType="1"/>
            </p:cNvSpPr>
            <p:nvPr/>
          </p:nvSpPr>
          <p:spPr bwMode="auto">
            <a:xfrm flipH="1">
              <a:off x="3162" y="2202"/>
              <a:ext cx="96" cy="0"/>
            </a:xfrm>
            <a:prstGeom prst="line">
              <a:avLst/>
            </a:prstGeom>
            <a:noFill/>
            <a:ln w="31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44789" name="Line 53"/>
            <p:cNvSpPr>
              <a:spLocks noChangeShapeType="1"/>
            </p:cNvSpPr>
            <p:nvPr/>
          </p:nvSpPr>
          <p:spPr bwMode="auto">
            <a:xfrm>
              <a:off x="3153" y="2192"/>
              <a:ext cx="0" cy="36"/>
            </a:xfrm>
            <a:prstGeom prst="line">
              <a:avLst/>
            </a:prstGeom>
            <a:noFill/>
            <a:ln w="31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44790" name="Line 54"/>
            <p:cNvSpPr>
              <a:spLocks noChangeShapeType="1"/>
            </p:cNvSpPr>
            <p:nvPr/>
          </p:nvSpPr>
          <p:spPr bwMode="auto">
            <a:xfrm flipV="1">
              <a:off x="3280" y="1875"/>
              <a:ext cx="0" cy="335"/>
            </a:xfrm>
            <a:prstGeom prst="line">
              <a:avLst/>
            </a:prstGeom>
            <a:noFill/>
            <a:ln w="3175">
              <a:solidFill>
                <a:srgbClr val="FF3300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44791" name="Line 55"/>
            <p:cNvSpPr>
              <a:spLocks noChangeShapeType="1"/>
            </p:cNvSpPr>
            <p:nvPr/>
          </p:nvSpPr>
          <p:spPr bwMode="auto">
            <a:xfrm flipV="1">
              <a:off x="3289" y="1876"/>
              <a:ext cx="0" cy="329"/>
            </a:xfrm>
            <a:prstGeom prst="line">
              <a:avLst/>
            </a:prstGeom>
            <a:noFill/>
            <a:ln w="31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44792" name="Line 56"/>
            <p:cNvSpPr>
              <a:spLocks noChangeShapeType="1"/>
            </p:cNvSpPr>
            <p:nvPr/>
          </p:nvSpPr>
          <p:spPr bwMode="auto">
            <a:xfrm flipV="1">
              <a:off x="3272" y="1875"/>
              <a:ext cx="0" cy="314"/>
            </a:xfrm>
            <a:prstGeom prst="line">
              <a:avLst/>
            </a:prstGeom>
            <a:noFill/>
            <a:ln w="31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447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Beam Delivery</a:t>
            </a:r>
          </a:p>
        </p:txBody>
      </p:sp>
      <p:sp>
        <p:nvSpPr>
          <p:cNvPr id="244741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195263" y="725488"/>
            <a:ext cx="3949700" cy="4697412"/>
          </a:xfrm>
        </p:spPr>
        <p:txBody>
          <a:bodyPr/>
          <a:lstStyle/>
          <a:p>
            <a:r>
              <a:rPr lang="en-US" b="1" smtClean="0"/>
              <a:t>After isobar separation, two options for beam use</a:t>
            </a:r>
          </a:p>
          <a:p>
            <a:r>
              <a:rPr lang="en-US" b="1" smtClean="0"/>
              <a:t>Low energy experiments </a:t>
            </a:r>
            <a:r>
              <a:rPr lang="en-US" b="1" smtClean="0">
                <a:solidFill>
                  <a:srgbClr val="FF3300"/>
                </a:solidFill>
              </a:rPr>
              <a:t>after beam bunching</a:t>
            </a:r>
          </a:p>
          <a:p>
            <a:pPr lvl="1"/>
            <a:r>
              <a:rPr lang="en-US" b="1" smtClean="0"/>
              <a:t>Mass measurement</a:t>
            </a:r>
          </a:p>
          <a:p>
            <a:pPr lvl="1"/>
            <a:r>
              <a:rPr lang="en-US" b="1" smtClean="0"/>
              <a:t>Laser Spectroscopy</a:t>
            </a:r>
          </a:p>
          <a:p>
            <a:pPr lvl="1"/>
            <a:r>
              <a:rPr lang="en-US" b="1" smtClean="0"/>
              <a:t>Beta decay studies</a:t>
            </a:r>
          </a:p>
          <a:p>
            <a:r>
              <a:rPr lang="en-US" b="1" smtClean="0"/>
              <a:t>Reaccelerated Beams</a:t>
            </a:r>
          </a:p>
          <a:p>
            <a:pPr lvl="1"/>
            <a:r>
              <a:rPr lang="en-US" b="1" smtClean="0"/>
              <a:t>Use ECR-1 as charge breeder</a:t>
            </a:r>
          </a:p>
          <a:p>
            <a:pPr lvl="1"/>
            <a:r>
              <a:rPr lang="en-US" b="1" smtClean="0"/>
              <a:t>Inject ions into ATLAS in high charge state (q/m &gt; 0.15) and energy           (~100-200 keV)</a:t>
            </a:r>
          </a:p>
          <a:p>
            <a:endParaRPr lang="en-US" b="1" smtClean="0"/>
          </a:p>
        </p:txBody>
      </p:sp>
      <p:sp>
        <p:nvSpPr>
          <p:cNvPr id="244742" name="Line 6"/>
          <p:cNvSpPr>
            <a:spLocks noChangeShapeType="1"/>
          </p:cNvSpPr>
          <p:nvPr/>
        </p:nvSpPr>
        <p:spPr bwMode="auto">
          <a:xfrm>
            <a:off x="5715000" y="1143000"/>
            <a:ext cx="762000" cy="12192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it-IT"/>
          </a:p>
        </p:txBody>
      </p:sp>
      <p:sp>
        <p:nvSpPr>
          <p:cNvPr id="244743" name="Line 7"/>
          <p:cNvSpPr>
            <a:spLocks noChangeShapeType="1"/>
          </p:cNvSpPr>
          <p:nvPr/>
        </p:nvSpPr>
        <p:spPr bwMode="auto">
          <a:xfrm>
            <a:off x="3505200" y="3276600"/>
            <a:ext cx="3911600" cy="1878013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it-IT"/>
          </a:p>
        </p:txBody>
      </p:sp>
      <p:sp>
        <p:nvSpPr>
          <p:cNvPr id="244744" name="Line 8"/>
          <p:cNvSpPr>
            <a:spLocks noChangeShapeType="1"/>
          </p:cNvSpPr>
          <p:nvPr/>
        </p:nvSpPr>
        <p:spPr bwMode="auto">
          <a:xfrm>
            <a:off x="3505200" y="1981200"/>
            <a:ext cx="1295400" cy="1447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it-IT"/>
          </a:p>
        </p:txBody>
      </p:sp>
      <p:grpSp>
        <p:nvGrpSpPr>
          <p:cNvPr id="244745" name="Group 9"/>
          <p:cNvGrpSpPr>
            <a:grpSpLocks/>
          </p:cNvGrpSpPr>
          <p:nvPr/>
        </p:nvGrpSpPr>
        <p:grpSpPr bwMode="auto">
          <a:xfrm>
            <a:off x="5899150" y="2298700"/>
            <a:ext cx="882650" cy="212725"/>
            <a:chOff x="3716" y="1448"/>
            <a:chExt cx="556" cy="134"/>
          </a:xfrm>
        </p:grpSpPr>
        <p:sp>
          <p:nvSpPr>
            <p:cNvPr id="244746" name="Line 10"/>
            <p:cNvSpPr>
              <a:spLocks noChangeShapeType="1"/>
            </p:cNvSpPr>
            <p:nvPr/>
          </p:nvSpPr>
          <p:spPr bwMode="auto">
            <a:xfrm flipV="1">
              <a:off x="4056" y="1526"/>
              <a:ext cx="0" cy="44"/>
            </a:xfrm>
            <a:prstGeom prst="line">
              <a:avLst/>
            </a:prstGeom>
            <a:noFill/>
            <a:ln w="19050">
              <a:solidFill>
                <a:srgbClr val="EC008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44747" name="Line 11"/>
            <p:cNvSpPr>
              <a:spLocks noChangeShapeType="1"/>
            </p:cNvSpPr>
            <p:nvPr/>
          </p:nvSpPr>
          <p:spPr bwMode="auto">
            <a:xfrm flipV="1">
              <a:off x="4056" y="1524"/>
              <a:ext cx="160" cy="2"/>
            </a:xfrm>
            <a:prstGeom prst="line">
              <a:avLst/>
            </a:prstGeom>
            <a:noFill/>
            <a:ln w="19050">
              <a:solidFill>
                <a:srgbClr val="EC008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44748" name="Line 12"/>
            <p:cNvSpPr>
              <a:spLocks noChangeShapeType="1"/>
            </p:cNvSpPr>
            <p:nvPr/>
          </p:nvSpPr>
          <p:spPr bwMode="auto">
            <a:xfrm>
              <a:off x="4218" y="1524"/>
              <a:ext cx="54" cy="52"/>
            </a:xfrm>
            <a:prstGeom prst="line">
              <a:avLst/>
            </a:prstGeom>
            <a:noFill/>
            <a:ln w="19050">
              <a:solidFill>
                <a:srgbClr val="EC008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44749" name="Line 13"/>
            <p:cNvSpPr>
              <a:spLocks noChangeShapeType="1"/>
            </p:cNvSpPr>
            <p:nvPr/>
          </p:nvSpPr>
          <p:spPr bwMode="auto">
            <a:xfrm flipH="1">
              <a:off x="3984" y="1570"/>
              <a:ext cx="72" cy="0"/>
            </a:xfrm>
            <a:prstGeom prst="line">
              <a:avLst/>
            </a:prstGeom>
            <a:noFill/>
            <a:ln w="19050">
              <a:solidFill>
                <a:srgbClr val="EC008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44750" name="Line 14"/>
            <p:cNvSpPr>
              <a:spLocks noChangeShapeType="1"/>
            </p:cNvSpPr>
            <p:nvPr/>
          </p:nvSpPr>
          <p:spPr bwMode="auto">
            <a:xfrm flipV="1">
              <a:off x="3982" y="1448"/>
              <a:ext cx="0" cy="122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44751" name="Line 15"/>
            <p:cNvSpPr>
              <a:spLocks noChangeShapeType="1"/>
            </p:cNvSpPr>
            <p:nvPr/>
          </p:nvSpPr>
          <p:spPr bwMode="auto">
            <a:xfrm flipH="1">
              <a:off x="3718" y="1448"/>
              <a:ext cx="264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44752" name="Line 16"/>
            <p:cNvSpPr>
              <a:spLocks noChangeShapeType="1"/>
            </p:cNvSpPr>
            <p:nvPr/>
          </p:nvSpPr>
          <p:spPr bwMode="auto">
            <a:xfrm>
              <a:off x="3716" y="1448"/>
              <a:ext cx="0" cy="134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44753" name="Line 17"/>
            <p:cNvSpPr>
              <a:spLocks noChangeShapeType="1"/>
            </p:cNvSpPr>
            <p:nvPr/>
          </p:nvSpPr>
          <p:spPr bwMode="auto">
            <a:xfrm flipH="1">
              <a:off x="3716" y="1568"/>
              <a:ext cx="264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244754" name="Group 18"/>
          <p:cNvGrpSpPr>
            <a:grpSpLocks/>
          </p:cNvGrpSpPr>
          <p:nvPr/>
        </p:nvGrpSpPr>
        <p:grpSpPr bwMode="auto">
          <a:xfrm flipV="1">
            <a:off x="5899150" y="2517775"/>
            <a:ext cx="882650" cy="212725"/>
            <a:chOff x="3716" y="1448"/>
            <a:chExt cx="556" cy="134"/>
          </a:xfrm>
        </p:grpSpPr>
        <p:sp>
          <p:nvSpPr>
            <p:cNvPr id="244755" name="Line 19"/>
            <p:cNvSpPr>
              <a:spLocks noChangeShapeType="1"/>
            </p:cNvSpPr>
            <p:nvPr/>
          </p:nvSpPr>
          <p:spPr bwMode="auto">
            <a:xfrm flipV="1">
              <a:off x="4056" y="1526"/>
              <a:ext cx="0" cy="44"/>
            </a:xfrm>
            <a:prstGeom prst="line">
              <a:avLst/>
            </a:prstGeom>
            <a:noFill/>
            <a:ln w="19050">
              <a:solidFill>
                <a:srgbClr val="EC008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44756" name="Line 20"/>
            <p:cNvSpPr>
              <a:spLocks noChangeShapeType="1"/>
            </p:cNvSpPr>
            <p:nvPr/>
          </p:nvSpPr>
          <p:spPr bwMode="auto">
            <a:xfrm flipV="1">
              <a:off x="4056" y="1524"/>
              <a:ext cx="160" cy="2"/>
            </a:xfrm>
            <a:prstGeom prst="line">
              <a:avLst/>
            </a:prstGeom>
            <a:noFill/>
            <a:ln w="19050">
              <a:solidFill>
                <a:srgbClr val="EC008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44757" name="Line 21"/>
            <p:cNvSpPr>
              <a:spLocks noChangeShapeType="1"/>
            </p:cNvSpPr>
            <p:nvPr/>
          </p:nvSpPr>
          <p:spPr bwMode="auto">
            <a:xfrm>
              <a:off x="4218" y="1524"/>
              <a:ext cx="54" cy="52"/>
            </a:xfrm>
            <a:prstGeom prst="line">
              <a:avLst/>
            </a:prstGeom>
            <a:noFill/>
            <a:ln w="19050">
              <a:solidFill>
                <a:srgbClr val="EC008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44758" name="Line 22"/>
            <p:cNvSpPr>
              <a:spLocks noChangeShapeType="1"/>
            </p:cNvSpPr>
            <p:nvPr/>
          </p:nvSpPr>
          <p:spPr bwMode="auto">
            <a:xfrm flipH="1">
              <a:off x="3984" y="1570"/>
              <a:ext cx="72" cy="0"/>
            </a:xfrm>
            <a:prstGeom prst="line">
              <a:avLst/>
            </a:prstGeom>
            <a:noFill/>
            <a:ln w="19050">
              <a:solidFill>
                <a:srgbClr val="EC008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44759" name="Line 23"/>
            <p:cNvSpPr>
              <a:spLocks noChangeShapeType="1"/>
            </p:cNvSpPr>
            <p:nvPr/>
          </p:nvSpPr>
          <p:spPr bwMode="auto">
            <a:xfrm flipV="1">
              <a:off x="3982" y="1448"/>
              <a:ext cx="0" cy="122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44760" name="Line 24"/>
            <p:cNvSpPr>
              <a:spLocks noChangeShapeType="1"/>
            </p:cNvSpPr>
            <p:nvPr/>
          </p:nvSpPr>
          <p:spPr bwMode="auto">
            <a:xfrm flipH="1">
              <a:off x="3718" y="1448"/>
              <a:ext cx="264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44761" name="Line 25"/>
            <p:cNvSpPr>
              <a:spLocks noChangeShapeType="1"/>
            </p:cNvSpPr>
            <p:nvPr/>
          </p:nvSpPr>
          <p:spPr bwMode="auto">
            <a:xfrm>
              <a:off x="3716" y="1448"/>
              <a:ext cx="0" cy="134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44762" name="Line 26"/>
            <p:cNvSpPr>
              <a:spLocks noChangeShapeType="1"/>
            </p:cNvSpPr>
            <p:nvPr/>
          </p:nvSpPr>
          <p:spPr bwMode="auto">
            <a:xfrm flipH="1">
              <a:off x="3716" y="1568"/>
              <a:ext cx="264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44763" name="AutoShape 27"/>
          <p:cNvSpPr>
            <a:spLocks noChangeArrowheads="1"/>
          </p:cNvSpPr>
          <p:nvPr/>
        </p:nvSpPr>
        <p:spPr bwMode="auto">
          <a:xfrm>
            <a:off x="6343650" y="2493963"/>
            <a:ext cx="106363" cy="42862"/>
          </a:xfrm>
          <a:prstGeom prst="roundRect">
            <a:avLst>
              <a:gd name="adj" fmla="val 16667"/>
            </a:avLst>
          </a:prstGeom>
          <a:solidFill>
            <a:srgbClr val="2E3192"/>
          </a:solidFill>
          <a:ln w="9525">
            <a:solidFill>
              <a:srgbClr val="2E319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44764" name="Text Box 28"/>
          <p:cNvSpPr txBox="1">
            <a:spLocks noChangeArrowheads="1"/>
          </p:cNvSpPr>
          <p:nvPr/>
        </p:nvSpPr>
        <p:spPr bwMode="auto">
          <a:xfrm>
            <a:off x="4572000" y="838200"/>
            <a:ext cx="2514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>
                <a:latin typeface="Arial" pitchFamily="34" charset="0"/>
                <a:ea typeface="ＭＳ Ｐゴシック" pitchFamily="34" charset="-128"/>
              </a:rPr>
              <a:t>Source / Gas Catcher</a:t>
            </a:r>
          </a:p>
        </p:txBody>
      </p:sp>
      <p:sp>
        <p:nvSpPr>
          <p:cNvPr id="244765" name="Line 29"/>
          <p:cNvSpPr>
            <a:spLocks noChangeShapeType="1"/>
          </p:cNvSpPr>
          <p:nvPr/>
        </p:nvSpPr>
        <p:spPr bwMode="auto">
          <a:xfrm>
            <a:off x="7924800" y="1447800"/>
            <a:ext cx="152400" cy="11430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it-IT"/>
          </a:p>
        </p:txBody>
      </p:sp>
      <p:sp>
        <p:nvSpPr>
          <p:cNvPr id="244766" name="Text Box 30"/>
          <p:cNvSpPr txBox="1">
            <a:spLocks noChangeArrowheads="1"/>
          </p:cNvSpPr>
          <p:nvPr/>
        </p:nvSpPr>
        <p:spPr bwMode="auto">
          <a:xfrm>
            <a:off x="7086600" y="1143000"/>
            <a:ext cx="1905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>
                <a:latin typeface="Arial" pitchFamily="34" charset="0"/>
                <a:ea typeface="ＭＳ Ｐゴシック" pitchFamily="34" charset="-128"/>
              </a:rPr>
              <a:t>Isobar Separator</a:t>
            </a:r>
          </a:p>
        </p:txBody>
      </p:sp>
      <p:sp>
        <p:nvSpPr>
          <p:cNvPr id="244767" name="Line 31"/>
          <p:cNvSpPr>
            <a:spLocks noChangeShapeType="1"/>
          </p:cNvSpPr>
          <p:nvPr/>
        </p:nvSpPr>
        <p:spPr bwMode="auto">
          <a:xfrm>
            <a:off x="3505200" y="4419600"/>
            <a:ext cx="1887538" cy="1408113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it-IT"/>
          </a:p>
        </p:txBody>
      </p:sp>
      <p:sp>
        <p:nvSpPr>
          <p:cNvPr id="244768" name="Line 32"/>
          <p:cNvSpPr>
            <a:spLocks noChangeShapeType="1"/>
          </p:cNvSpPr>
          <p:nvPr/>
        </p:nvSpPr>
        <p:spPr bwMode="auto">
          <a:xfrm flipH="1" flipV="1">
            <a:off x="4427538" y="5805488"/>
            <a:ext cx="971550" cy="28575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it-IT"/>
          </a:p>
        </p:txBody>
      </p:sp>
      <p:sp>
        <p:nvSpPr>
          <p:cNvPr id="244769" name="Line 33"/>
          <p:cNvSpPr>
            <a:spLocks noChangeShapeType="1"/>
          </p:cNvSpPr>
          <p:nvPr/>
        </p:nvSpPr>
        <p:spPr bwMode="auto">
          <a:xfrm>
            <a:off x="3619500" y="1924050"/>
            <a:ext cx="2373313" cy="163195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it-IT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pPr>
              <a:defRPr/>
            </a:pPr>
            <a:fld id="{C54D09CA-B073-4D57-BC02-2BB26BAEFE99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7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en-US"/>
              <a:t>Guy Savard, Argonne National Laboratory  	                   INPC 2013, Firenze,  June 4, 2013</a:t>
            </a:r>
          </a:p>
        </p:txBody>
      </p:sp>
      <p:sp>
        <p:nvSpPr>
          <p:cNvPr id="474114" name="AutoShape 2"/>
          <p:cNvSpPr>
            <a:spLocks noChangeArrowheads="1"/>
          </p:cNvSpPr>
          <p:nvPr/>
        </p:nvSpPr>
        <p:spPr bwMode="auto">
          <a:xfrm>
            <a:off x="3473450" y="3698875"/>
            <a:ext cx="4470400" cy="240030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ED181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it-IT"/>
          </a:p>
        </p:txBody>
      </p:sp>
      <p:sp>
        <p:nvSpPr>
          <p:cNvPr id="474115" name="AutoShape 3"/>
          <p:cNvSpPr>
            <a:spLocks noChangeArrowheads="1"/>
          </p:cNvSpPr>
          <p:nvPr/>
        </p:nvSpPr>
        <p:spPr bwMode="auto">
          <a:xfrm>
            <a:off x="320675" y="1250950"/>
            <a:ext cx="2349500" cy="488950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ED181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it-IT"/>
          </a:p>
        </p:txBody>
      </p:sp>
      <p:sp>
        <p:nvSpPr>
          <p:cNvPr id="474116" name="Rectangle 4"/>
          <p:cNvSpPr>
            <a:spLocks noGrp="1" noChangeArrowheads="1"/>
          </p:cNvSpPr>
          <p:nvPr>
            <p:ph type="title"/>
          </p:nvPr>
        </p:nvSpPr>
        <p:spPr>
          <a:xfrm>
            <a:off x="314325" y="190500"/>
            <a:ext cx="7954963" cy="347663"/>
          </a:xfrm>
        </p:spPr>
        <p:txBody>
          <a:bodyPr/>
          <a:lstStyle/>
          <a:p>
            <a:r>
              <a:rPr lang="en-US" smtClean="0"/>
              <a:t>CARIBU ECR Charge-Breeder System</a:t>
            </a:r>
            <a:endParaRPr lang="en-US" i="1" u="sng" smtClean="0">
              <a:solidFill>
                <a:srgbClr val="000099"/>
              </a:solidFill>
            </a:endParaRPr>
          </a:p>
        </p:txBody>
      </p:sp>
      <p:sp>
        <p:nvSpPr>
          <p:cNvPr id="474117" name="Line 5"/>
          <p:cNvSpPr>
            <a:spLocks noChangeShapeType="1"/>
          </p:cNvSpPr>
          <p:nvPr/>
        </p:nvSpPr>
        <p:spPr bwMode="auto">
          <a:xfrm>
            <a:off x="1087438" y="2344738"/>
            <a:ext cx="0" cy="259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74118" name="Rectangle 6"/>
          <p:cNvSpPr>
            <a:spLocks noChangeArrowheads="1"/>
          </p:cNvSpPr>
          <p:nvPr/>
        </p:nvSpPr>
        <p:spPr bwMode="auto">
          <a:xfrm>
            <a:off x="1011238" y="2878138"/>
            <a:ext cx="152400" cy="381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474119" name="Group 7"/>
          <p:cNvGrpSpPr>
            <a:grpSpLocks/>
          </p:cNvGrpSpPr>
          <p:nvPr/>
        </p:nvGrpSpPr>
        <p:grpSpPr bwMode="auto">
          <a:xfrm>
            <a:off x="838200" y="4729163"/>
            <a:ext cx="687388" cy="723900"/>
            <a:chOff x="528" y="2829"/>
            <a:chExt cx="433" cy="456"/>
          </a:xfrm>
        </p:grpSpPr>
        <p:sp>
          <p:nvSpPr>
            <p:cNvPr id="474120" name="AutoShape 8"/>
            <p:cNvSpPr>
              <a:spLocks noChangeArrowheads="1"/>
            </p:cNvSpPr>
            <p:nvPr/>
          </p:nvSpPr>
          <p:spPr bwMode="auto">
            <a:xfrm rot="-6859026">
              <a:off x="542" y="2815"/>
              <a:ext cx="311" cy="340"/>
            </a:xfrm>
            <a:custGeom>
              <a:avLst/>
              <a:gdLst>
                <a:gd name="G0" fmla="+- 8781 0 0"/>
                <a:gd name="G1" fmla="+- 21600 0 8781"/>
                <a:gd name="G2" fmla="*/ 8781 1 2"/>
                <a:gd name="G3" fmla="+- 21600 0 G2"/>
                <a:gd name="G4" fmla="+/ 8781 21600 2"/>
                <a:gd name="G5" fmla="+/ G1 0 2"/>
                <a:gd name="G6" fmla="*/ 21600 21600 8781"/>
                <a:gd name="G7" fmla="*/ G6 1 2"/>
                <a:gd name="G8" fmla="+- 21600 0 G7"/>
                <a:gd name="G9" fmla="*/ 21600 1 2"/>
                <a:gd name="G10" fmla="+- 8781 0 G9"/>
                <a:gd name="G11" fmla="?: G10 G8 0"/>
                <a:gd name="G12" fmla="?: G10 G7 21600"/>
                <a:gd name="T0" fmla="*/ 17209 w 21600"/>
                <a:gd name="T1" fmla="*/ 10800 h 21600"/>
                <a:gd name="T2" fmla="*/ 10800 w 21600"/>
                <a:gd name="T3" fmla="*/ 21600 h 21600"/>
                <a:gd name="T4" fmla="*/ 4391 w 21600"/>
                <a:gd name="T5" fmla="*/ 10800 h 21600"/>
                <a:gd name="T6" fmla="*/ 10800 w 21600"/>
                <a:gd name="T7" fmla="*/ 0 h 21600"/>
                <a:gd name="T8" fmla="*/ 6191 w 21600"/>
                <a:gd name="T9" fmla="*/ 6191 h 21600"/>
                <a:gd name="T10" fmla="*/ 15409 w 21600"/>
                <a:gd name="T11" fmla="*/ 1540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8781" y="21600"/>
                  </a:lnTo>
                  <a:lnTo>
                    <a:pt x="1281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74121" name="AutoShape 9"/>
            <p:cNvSpPr>
              <a:spLocks noChangeArrowheads="1"/>
            </p:cNvSpPr>
            <p:nvPr/>
          </p:nvSpPr>
          <p:spPr bwMode="auto">
            <a:xfrm rot="12409427">
              <a:off x="672" y="2937"/>
              <a:ext cx="289" cy="348"/>
            </a:xfrm>
            <a:custGeom>
              <a:avLst/>
              <a:gdLst>
                <a:gd name="G0" fmla="+- 8459 0 0"/>
                <a:gd name="G1" fmla="+- 21600 0 8459"/>
                <a:gd name="G2" fmla="*/ 8459 1 2"/>
                <a:gd name="G3" fmla="+- 21600 0 G2"/>
                <a:gd name="G4" fmla="+/ 8459 21600 2"/>
                <a:gd name="G5" fmla="+/ G1 0 2"/>
                <a:gd name="G6" fmla="*/ 21600 21600 8459"/>
                <a:gd name="G7" fmla="*/ G6 1 2"/>
                <a:gd name="G8" fmla="+- 21600 0 G7"/>
                <a:gd name="G9" fmla="*/ 21600 1 2"/>
                <a:gd name="G10" fmla="+- 8459 0 G9"/>
                <a:gd name="G11" fmla="?: G10 G8 0"/>
                <a:gd name="G12" fmla="?: G10 G7 21600"/>
                <a:gd name="T0" fmla="*/ 17370 w 21600"/>
                <a:gd name="T1" fmla="*/ 10800 h 21600"/>
                <a:gd name="T2" fmla="*/ 10800 w 21600"/>
                <a:gd name="T3" fmla="*/ 21600 h 21600"/>
                <a:gd name="T4" fmla="*/ 4230 w 21600"/>
                <a:gd name="T5" fmla="*/ 10800 h 21600"/>
                <a:gd name="T6" fmla="*/ 10800 w 21600"/>
                <a:gd name="T7" fmla="*/ 0 h 21600"/>
                <a:gd name="T8" fmla="*/ 6030 w 21600"/>
                <a:gd name="T9" fmla="*/ 6030 h 21600"/>
                <a:gd name="T10" fmla="*/ 15570 w 21600"/>
                <a:gd name="T11" fmla="*/ 1557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8459" y="21600"/>
                  </a:lnTo>
                  <a:lnTo>
                    <a:pt x="1314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474122" name="Line 10"/>
          <p:cNvSpPr>
            <a:spLocks noChangeShapeType="1"/>
          </p:cNvSpPr>
          <p:nvPr/>
        </p:nvSpPr>
        <p:spPr bwMode="auto">
          <a:xfrm>
            <a:off x="1420813" y="5192713"/>
            <a:ext cx="518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74123" name="Rectangle 11"/>
          <p:cNvSpPr>
            <a:spLocks noChangeArrowheads="1"/>
          </p:cNvSpPr>
          <p:nvPr/>
        </p:nvSpPr>
        <p:spPr bwMode="auto">
          <a:xfrm>
            <a:off x="935038" y="3563938"/>
            <a:ext cx="263525" cy="88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74124" name="Line 12"/>
          <p:cNvSpPr>
            <a:spLocks noChangeShapeType="1"/>
          </p:cNvSpPr>
          <p:nvPr/>
        </p:nvSpPr>
        <p:spPr bwMode="auto">
          <a:xfrm>
            <a:off x="858838" y="4097338"/>
            <a:ext cx="152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74125" name="Line 13"/>
          <p:cNvSpPr>
            <a:spLocks noChangeShapeType="1"/>
          </p:cNvSpPr>
          <p:nvPr/>
        </p:nvSpPr>
        <p:spPr bwMode="auto">
          <a:xfrm>
            <a:off x="1163638" y="4097338"/>
            <a:ext cx="152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74126" name="Line 14"/>
          <p:cNvSpPr>
            <a:spLocks noChangeShapeType="1"/>
          </p:cNvSpPr>
          <p:nvPr/>
        </p:nvSpPr>
        <p:spPr bwMode="auto">
          <a:xfrm flipV="1">
            <a:off x="2154238" y="4859338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74127" name="Line 15"/>
          <p:cNvSpPr>
            <a:spLocks noChangeShapeType="1"/>
          </p:cNvSpPr>
          <p:nvPr/>
        </p:nvSpPr>
        <p:spPr bwMode="auto">
          <a:xfrm>
            <a:off x="2154238" y="5316538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74128" name="Rectangle 16"/>
          <p:cNvSpPr>
            <a:spLocks noChangeArrowheads="1"/>
          </p:cNvSpPr>
          <p:nvPr/>
        </p:nvSpPr>
        <p:spPr bwMode="auto">
          <a:xfrm rot="-5400000">
            <a:off x="2901156" y="5139532"/>
            <a:ext cx="263525" cy="1000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74129" name="Rectangle 17"/>
          <p:cNvSpPr>
            <a:spLocks noChangeArrowheads="1"/>
          </p:cNvSpPr>
          <p:nvPr/>
        </p:nvSpPr>
        <p:spPr bwMode="auto">
          <a:xfrm rot="-5400000">
            <a:off x="3678238" y="5011738"/>
            <a:ext cx="152400" cy="381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474130" name="Group 18"/>
          <p:cNvGrpSpPr>
            <a:grpSpLocks/>
          </p:cNvGrpSpPr>
          <p:nvPr/>
        </p:nvGrpSpPr>
        <p:grpSpPr bwMode="auto">
          <a:xfrm>
            <a:off x="4430713" y="4851400"/>
            <a:ext cx="736600" cy="679450"/>
            <a:chOff x="2791" y="2906"/>
            <a:chExt cx="464" cy="428"/>
          </a:xfrm>
        </p:grpSpPr>
        <p:sp>
          <p:nvSpPr>
            <p:cNvPr id="474131" name="Rectangle 19"/>
            <p:cNvSpPr>
              <a:spLocks noChangeArrowheads="1"/>
            </p:cNvSpPr>
            <p:nvPr/>
          </p:nvSpPr>
          <p:spPr bwMode="auto">
            <a:xfrm>
              <a:off x="2795" y="2906"/>
              <a:ext cx="172" cy="428"/>
            </a:xfrm>
            <a:prstGeom prst="rect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74132" name="Rectangle 20"/>
            <p:cNvSpPr>
              <a:spLocks noChangeArrowheads="1"/>
            </p:cNvSpPr>
            <p:nvPr/>
          </p:nvSpPr>
          <p:spPr bwMode="auto">
            <a:xfrm>
              <a:off x="3082" y="2906"/>
              <a:ext cx="173" cy="428"/>
            </a:xfrm>
            <a:prstGeom prst="rect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74133" name="Rectangle 21"/>
            <p:cNvSpPr>
              <a:spLocks noChangeArrowheads="1"/>
            </p:cNvSpPr>
            <p:nvPr/>
          </p:nvSpPr>
          <p:spPr bwMode="auto">
            <a:xfrm>
              <a:off x="2795" y="3063"/>
              <a:ext cx="460" cy="105"/>
            </a:xfrm>
            <a:prstGeom prst="rect">
              <a:avLst/>
            </a:prstGeom>
            <a:solidFill>
              <a:srgbClr val="66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74134" name="Rectangle 22"/>
            <p:cNvSpPr>
              <a:spLocks noChangeArrowheads="1"/>
            </p:cNvSpPr>
            <p:nvPr/>
          </p:nvSpPr>
          <p:spPr bwMode="auto">
            <a:xfrm>
              <a:off x="2791" y="3088"/>
              <a:ext cx="457" cy="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74135" name="Oval 23"/>
            <p:cNvSpPr>
              <a:spLocks noChangeArrowheads="1"/>
            </p:cNvSpPr>
            <p:nvPr/>
          </p:nvSpPr>
          <p:spPr bwMode="auto">
            <a:xfrm>
              <a:off x="2924" y="3097"/>
              <a:ext cx="230" cy="36"/>
            </a:xfrm>
            <a:prstGeom prst="ellipse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474136" name="Group 24"/>
          <p:cNvGrpSpPr>
            <a:grpSpLocks/>
          </p:cNvGrpSpPr>
          <p:nvPr/>
        </p:nvGrpSpPr>
        <p:grpSpPr bwMode="auto">
          <a:xfrm>
            <a:off x="6257925" y="4764088"/>
            <a:ext cx="723900" cy="688975"/>
            <a:chOff x="3942" y="2851"/>
            <a:chExt cx="456" cy="434"/>
          </a:xfrm>
        </p:grpSpPr>
        <p:sp>
          <p:nvSpPr>
            <p:cNvPr id="474137" name="AutoShape 25"/>
            <p:cNvSpPr>
              <a:spLocks noChangeArrowheads="1"/>
            </p:cNvSpPr>
            <p:nvPr/>
          </p:nvSpPr>
          <p:spPr bwMode="auto">
            <a:xfrm rot="-12259026">
              <a:off x="3942" y="2945"/>
              <a:ext cx="311" cy="340"/>
            </a:xfrm>
            <a:custGeom>
              <a:avLst/>
              <a:gdLst>
                <a:gd name="G0" fmla="+- 8781 0 0"/>
                <a:gd name="G1" fmla="+- 21600 0 8781"/>
                <a:gd name="G2" fmla="*/ 8781 1 2"/>
                <a:gd name="G3" fmla="+- 21600 0 G2"/>
                <a:gd name="G4" fmla="+/ 8781 21600 2"/>
                <a:gd name="G5" fmla="+/ G1 0 2"/>
                <a:gd name="G6" fmla="*/ 21600 21600 8781"/>
                <a:gd name="G7" fmla="*/ G6 1 2"/>
                <a:gd name="G8" fmla="+- 21600 0 G7"/>
                <a:gd name="G9" fmla="*/ 21600 1 2"/>
                <a:gd name="G10" fmla="+- 8781 0 G9"/>
                <a:gd name="G11" fmla="?: G10 G8 0"/>
                <a:gd name="G12" fmla="?: G10 G7 21600"/>
                <a:gd name="T0" fmla="*/ 17209 w 21600"/>
                <a:gd name="T1" fmla="*/ 10800 h 21600"/>
                <a:gd name="T2" fmla="*/ 10800 w 21600"/>
                <a:gd name="T3" fmla="*/ 21600 h 21600"/>
                <a:gd name="T4" fmla="*/ 4391 w 21600"/>
                <a:gd name="T5" fmla="*/ 10800 h 21600"/>
                <a:gd name="T6" fmla="*/ 10800 w 21600"/>
                <a:gd name="T7" fmla="*/ 0 h 21600"/>
                <a:gd name="T8" fmla="*/ 6191 w 21600"/>
                <a:gd name="T9" fmla="*/ 6191 h 21600"/>
                <a:gd name="T10" fmla="*/ 15409 w 21600"/>
                <a:gd name="T11" fmla="*/ 1540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8781" y="21600"/>
                  </a:lnTo>
                  <a:lnTo>
                    <a:pt x="1281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74138" name="AutoShape 26"/>
            <p:cNvSpPr>
              <a:spLocks noChangeArrowheads="1"/>
            </p:cNvSpPr>
            <p:nvPr/>
          </p:nvSpPr>
          <p:spPr bwMode="auto">
            <a:xfrm rot="7009427">
              <a:off x="4079" y="2822"/>
              <a:ext cx="289" cy="348"/>
            </a:xfrm>
            <a:custGeom>
              <a:avLst/>
              <a:gdLst>
                <a:gd name="G0" fmla="+- 8459 0 0"/>
                <a:gd name="G1" fmla="+- 21600 0 8459"/>
                <a:gd name="G2" fmla="*/ 8459 1 2"/>
                <a:gd name="G3" fmla="+- 21600 0 G2"/>
                <a:gd name="G4" fmla="+/ 8459 21600 2"/>
                <a:gd name="G5" fmla="+/ G1 0 2"/>
                <a:gd name="G6" fmla="*/ 21600 21600 8459"/>
                <a:gd name="G7" fmla="*/ G6 1 2"/>
                <a:gd name="G8" fmla="+- 21600 0 G7"/>
                <a:gd name="G9" fmla="*/ 21600 1 2"/>
                <a:gd name="G10" fmla="+- 8459 0 G9"/>
                <a:gd name="G11" fmla="?: G10 G8 0"/>
                <a:gd name="G12" fmla="?: G10 G7 21600"/>
                <a:gd name="T0" fmla="*/ 17370 w 21600"/>
                <a:gd name="T1" fmla="*/ 10800 h 21600"/>
                <a:gd name="T2" fmla="*/ 10800 w 21600"/>
                <a:gd name="T3" fmla="*/ 21600 h 21600"/>
                <a:gd name="T4" fmla="*/ 4230 w 21600"/>
                <a:gd name="T5" fmla="*/ 10800 h 21600"/>
                <a:gd name="T6" fmla="*/ 10800 w 21600"/>
                <a:gd name="T7" fmla="*/ 0 h 21600"/>
                <a:gd name="T8" fmla="*/ 6030 w 21600"/>
                <a:gd name="T9" fmla="*/ 6030 h 21600"/>
                <a:gd name="T10" fmla="*/ 15570 w 21600"/>
                <a:gd name="T11" fmla="*/ 1557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8459" y="21600"/>
                  </a:lnTo>
                  <a:lnTo>
                    <a:pt x="1314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474139" name="Line 27"/>
          <p:cNvSpPr>
            <a:spLocks noChangeShapeType="1"/>
          </p:cNvSpPr>
          <p:nvPr/>
        </p:nvSpPr>
        <p:spPr bwMode="auto">
          <a:xfrm flipV="1">
            <a:off x="6716713" y="3963988"/>
            <a:ext cx="0" cy="895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74140" name="AutoShape 28"/>
          <p:cNvSpPr>
            <a:spLocks noChangeArrowheads="1"/>
          </p:cNvSpPr>
          <p:nvPr/>
        </p:nvSpPr>
        <p:spPr bwMode="auto">
          <a:xfrm>
            <a:off x="6602413" y="3763963"/>
            <a:ext cx="219075" cy="457200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74141" name="Line 29"/>
          <p:cNvSpPr>
            <a:spLocks noChangeShapeType="1"/>
          </p:cNvSpPr>
          <p:nvPr/>
        </p:nvSpPr>
        <p:spPr bwMode="auto">
          <a:xfrm>
            <a:off x="6802438" y="4002088"/>
            <a:ext cx="2571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74142" name="Text Box 30"/>
          <p:cNvSpPr txBox="1">
            <a:spLocks noChangeArrowheads="1"/>
          </p:cNvSpPr>
          <p:nvPr/>
        </p:nvSpPr>
        <p:spPr bwMode="auto">
          <a:xfrm>
            <a:off x="1752600" y="1609725"/>
            <a:ext cx="1524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latin typeface="Times New Roman" pitchFamily="18" charset="0"/>
                <a:ea typeface="ＭＳ Ｐゴシック" pitchFamily="34" charset="-128"/>
              </a:rPr>
              <a:t>Fission Source</a:t>
            </a:r>
          </a:p>
        </p:txBody>
      </p:sp>
      <p:sp>
        <p:nvSpPr>
          <p:cNvPr id="474143" name="Line 31"/>
          <p:cNvSpPr>
            <a:spLocks noChangeShapeType="1"/>
          </p:cNvSpPr>
          <p:nvPr/>
        </p:nvSpPr>
        <p:spPr bwMode="auto">
          <a:xfrm flipV="1">
            <a:off x="1143000" y="1838325"/>
            <a:ext cx="619125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74144" name="Text Box 32"/>
          <p:cNvSpPr txBox="1">
            <a:spLocks noChangeArrowheads="1"/>
          </p:cNvSpPr>
          <p:nvPr/>
        </p:nvSpPr>
        <p:spPr bwMode="auto">
          <a:xfrm>
            <a:off x="2078038" y="3201988"/>
            <a:ext cx="1085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latin typeface="Times New Roman" pitchFamily="18" charset="0"/>
                <a:ea typeface="ＭＳ Ｐゴシック" pitchFamily="34" charset="-128"/>
              </a:rPr>
              <a:t>Einzel Lens</a:t>
            </a:r>
          </a:p>
        </p:txBody>
      </p:sp>
      <p:sp>
        <p:nvSpPr>
          <p:cNvPr id="474145" name="Line 33"/>
          <p:cNvSpPr>
            <a:spLocks noChangeShapeType="1"/>
          </p:cNvSpPr>
          <p:nvPr/>
        </p:nvSpPr>
        <p:spPr bwMode="auto">
          <a:xfrm flipH="1" flipV="1">
            <a:off x="1258888" y="3154363"/>
            <a:ext cx="66675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74146" name="Line 34"/>
          <p:cNvSpPr>
            <a:spLocks noChangeShapeType="1"/>
          </p:cNvSpPr>
          <p:nvPr/>
        </p:nvSpPr>
        <p:spPr bwMode="auto">
          <a:xfrm>
            <a:off x="3021013" y="3478213"/>
            <a:ext cx="590550" cy="150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74147" name="Text Box 35"/>
          <p:cNvSpPr txBox="1">
            <a:spLocks noChangeArrowheads="1"/>
          </p:cNvSpPr>
          <p:nvPr/>
        </p:nvSpPr>
        <p:spPr bwMode="auto">
          <a:xfrm>
            <a:off x="1563688" y="3963988"/>
            <a:ext cx="16573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latin typeface="Times New Roman" pitchFamily="18" charset="0"/>
                <a:ea typeface="ＭＳ Ｐゴシック" pitchFamily="34" charset="-128"/>
              </a:rPr>
              <a:t>Steering Correction</a:t>
            </a:r>
          </a:p>
        </p:txBody>
      </p:sp>
      <p:sp>
        <p:nvSpPr>
          <p:cNvPr id="474148" name="Line 36"/>
          <p:cNvSpPr>
            <a:spLocks noChangeShapeType="1"/>
          </p:cNvSpPr>
          <p:nvPr/>
        </p:nvSpPr>
        <p:spPr bwMode="auto">
          <a:xfrm flipH="1" flipV="1">
            <a:off x="1258888" y="3706813"/>
            <a:ext cx="59055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74149" name="Line 37"/>
          <p:cNvSpPr>
            <a:spLocks noChangeShapeType="1"/>
          </p:cNvSpPr>
          <p:nvPr/>
        </p:nvSpPr>
        <p:spPr bwMode="auto">
          <a:xfrm>
            <a:off x="2362200" y="4429125"/>
            <a:ext cx="582613" cy="5445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74150" name="AutoShape 38"/>
          <p:cNvSpPr>
            <a:spLocks noChangeArrowheads="1"/>
          </p:cNvSpPr>
          <p:nvPr/>
        </p:nvSpPr>
        <p:spPr bwMode="auto">
          <a:xfrm rot="5400000">
            <a:off x="2170112" y="4951413"/>
            <a:ext cx="219075" cy="431800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74151" name="Line 39"/>
          <p:cNvSpPr>
            <a:spLocks noChangeShapeType="1"/>
          </p:cNvSpPr>
          <p:nvPr/>
        </p:nvSpPr>
        <p:spPr bwMode="auto">
          <a:xfrm rot="5400000">
            <a:off x="2176462" y="5386388"/>
            <a:ext cx="2571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74152" name="Line 40"/>
          <p:cNvSpPr>
            <a:spLocks noChangeShapeType="1"/>
          </p:cNvSpPr>
          <p:nvPr/>
        </p:nvSpPr>
        <p:spPr bwMode="auto">
          <a:xfrm flipV="1">
            <a:off x="4151313" y="5583238"/>
            <a:ext cx="349250" cy="425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74153" name="Text Box 41"/>
          <p:cNvSpPr txBox="1">
            <a:spLocks noChangeArrowheads="1"/>
          </p:cNvSpPr>
          <p:nvPr/>
        </p:nvSpPr>
        <p:spPr bwMode="auto">
          <a:xfrm>
            <a:off x="1268413" y="5735638"/>
            <a:ext cx="1362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latin typeface="Times New Roman" pitchFamily="18" charset="0"/>
                <a:ea typeface="ＭＳ Ｐゴシック" pitchFamily="34" charset="-128"/>
              </a:rPr>
              <a:t>Mass Analysis</a:t>
            </a:r>
          </a:p>
        </p:txBody>
      </p:sp>
      <p:sp>
        <p:nvSpPr>
          <p:cNvPr id="474154" name="Line 42"/>
          <p:cNvSpPr>
            <a:spLocks noChangeShapeType="1"/>
          </p:cNvSpPr>
          <p:nvPr/>
        </p:nvSpPr>
        <p:spPr bwMode="auto">
          <a:xfrm flipH="1" flipV="1">
            <a:off x="1125538" y="5449888"/>
            <a:ext cx="180975" cy="361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74155" name="Text Box 43"/>
          <p:cNvSpPr txBox="1">
            <a:spLocks noChangeArrowheads="1"/>
          </p:cNvSpPr>
          <p:nvPr/>
        </p:nvSpPr>
        <p:spPr bwMode="auto">
          <a:xfrm>
            <a:off x="6049963" y="5754688"/>
            <a:ext cx="14859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latin typeface="Times New Roman" pitchFamily="18" charset="0"/>
                <a:ea typeface="ＭＳ Ｐゴシック" pitchFamily="34" charset="-128"/>
              </a:rPr>
              <a:t>Charge Analysis</a:t>
            </a:r>
          </a:p>
        </p:txBody>
      </p:sp>
      <p:sp>
        <p:nvSpPr>
          <p:cNvPr id="474156" name="Line 44"/>
          <p:cNvSpPr>
            <a:spLocks noChangeShapeType="1"/>
          </p:cNvSpPr>
          <p:nvPr/>
        </p:nvSpPr>
        <p:spPr bwMode="auto">
          <a:xfrm flipH="1" flipV="1">
            <a:off x="7011988" y="5259388"/>
            <a:ext cx="209550" cy="466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74157" name="Text Box 45"/>
          <p:cNvSpPr txBox="1">
            <a:spLocks noChangeArrowheads="1"/>
          </p:cNvSpPr>
          <p:nvPr/>
        </p:nvSpPr>
        <p:spPr bwMode="auto">
          <a:xfrm>
            <a:off x="7050088" y="3678238"/>
            <a:ext cx="11049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latin typeface="Times New Roman" pitchFamily="18" charset="0"/>
                <a:ea typeface="ＭＳ Ｐゴシック" pitchFamily="34" charset="-128"/>
              </a:rPr>
              <a:t>Faraday Cup/MCP Diagnostics</a:t>
            </a:r>
          </a:p>
        </p:txBody>
      </p:sp>
      <p:sp>
        <p:nvSpPr>
          <p:cNvPr id="474158" name="Rectangle 46"/>
          <p:cNvSpPr>
            <a:spLocks noChangeArrowheads="1"/>
          </p:cNvSpPr>
          <p:nvPr/>
        </p:nvSpPr>
        <p:spPr bwMode="auto">
          <a:xfrm>
            <a:off x="4465638" y="3881438"/>
            <a:ext cx="787400" cy="3810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74159" name="Freeform 47"/>
          <p:cNvSpPr>
            <a:spLocks/>
          </p:cNvSpPr>
          <p:nvPr/>
        </p:nvSpPr>
        <p:spPr bwMode="auto">
          <a:xfrm>
            <a:off x="1681163" y="2303463"/>
            <a:ext cx="1908175" cy="257175"/>
          </a:xfrm>
          <a:custGeom>
            <a:avLst/>
            <a:gdLst>
              <a:gd name="T0" fmla="*/ 1496 w 1496"/>
              <a:gd name="T1" fmla="*/ 192 h 192"/>
              <a:gd name="T2" fmla="*/ 0 w 1496"/>
              <a:gd name="T3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96" h="192">
                <a:moveTo>
                  <a:pt x="1496" y="192"/>
                </a:moveTo>
                <a:cubicBezTo>
                  <a:pt x="868" y="108"/>
                  <a:pt x="241" y="25"/>
                  <a:pt x="0" y="0"/>
                </a:cubicBezTo>
              </a:path>
            </a:pathLst>
          </a:custGeom>
          <a:solidFill>
            <a:schemeClr val="hlink"/>
          </a:solidFill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74160" name="Freeform 48"/>
          <p:cNvSpPr>
            <a:spLocks/>
          </p:cNvSpPr>
          <p:nvPr/>
        </p:nvSpPr>
        <p:spPr bwMode="auto">
          <a:xfrm>
            <a:off x="4427538" y="2827338"/>
            <a:ext cx="241300" cy="1054100"/>
          </a:xfrm>
          <a:custGeom>
            <a:avLst/>
            <a:gdLst>
              <a:gd name="T0" fmla="*/ 0 w 152"/>
              <a:gd name="T1" fmla="*/ 0 h 664"/>
              <a:gd name="T2" fmla="*/ 152 w 152"/>
              <a:gd name="T3" fmla="*/ 664 h 66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2" h="664">
                <a:moveTo>
                  <a:pt x="0" y="0"/>
                </a:moveTo>
                <a:cubicBezTo>
                  <a:pt x="55" y="280"/>
                  <a:pt x="111" y="561"/>
                  <a:pt x="152" y="664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74161" name="Freeform 49"/>
          <p:cNvSpPr>
            <a:spLocks/>
          </p:cNvSpPr>
          <p:nvPr/>
        </p:nvSpPr>
        <p:spPr bwMode="auto">
          <a:xfrm>
            <a:off x="4732338" y="4262438"/>
            <a:ext cx="42862" cy="438150"/>
          </a:xfrm>
          <a:custGeom>
            <a:avLst/>
            <a:gdLst>
              <a:gd name="T0" fmla="*/ 0 w 48"/>
              <a:gd name="T1" fmla="*/ 0 h 528"/>
              <a:gd name="T2" fmla="*/ 48 w 48"/>
              <a:gd name="T3" fmla="*/ 528 h 52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8" h="528">
                <a:moveTo>
                  <a:pt x="0" y="0"/>
                </a:moveTo>
                <a:cubicBezTo>
                  <a:pt x="12" y="201"/>
                  <a:pt x="25" y="403"/>
                  <a:pt x="48" y="528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74162" name="Text Box 50"/>
          <p:cNvSpPr txBox="1">
            <a:spLocks noChangeArrowheads="1"/>
          </p:cNvSpPr>
          <p:nvPr/>
        </p:nvSpPr>
        <p:spPr bwMode="auto">
          <a:xfrm>
            <a:off x="4592638" y="3917950"/>
            <a:ext cx="698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latin typeface="Times New Roman" pitchFamily="18" charset="0"/>
                <a:ea typeface="ＭＳ Ｐゴシック" pitchFamily="34" charset="-128"/>
                <a:sym typeface="Symbol" pitchFamily="18" charset="2"/>
              </a:rPr>
              <a:t> V</a:t>
            </a:r>
            <a:endParaRPr lang="en-US" sz="1400" b="1">
              <a:latin typeface="Times New Roman" pitchFamily="18" charset="0"/>
              <a:ea typeface="ＭＳ Ｐゴシック" pitchFamily="34" charset="-128"/>
            </a:endParaRPr>
          </a:p>
        </p:txBody>
      </p:sp>
      <p:graphicFrame>
        <p:nvGraphicFramePr>
          <p:cNvPr id="474163" name="Object 51"/>
          <p:cNvGraphicFramePr>
            <a:graphicFrameLocks noChangeAspect="1"/>
          </p:cNvGraphicFramePr>
          <p:nvPr/>
        </p:nvGraphicFramePr>
        <p:xfrm>
          <a:off x="5641975" y="1381125"/>
          <a:ext cx="2974975" cy="178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187" name="Photo Editor Photo" r:id="rId4" imgW="9888330" imgH="4238095" progId="MSPhotoEd.3">
                  <p:embed/>
                </p:oleObj>
              </mc:Choice>
              <mc:Fallback>
                <p:oleObj name="Photo Editor Photo" r:id="rId4" imgW="9888330" imgH="4238095" progId="MSPhotoEd.3">
                  <p:embed/>
                  <p:pic>
                    <p:nvPicPr>
                      <p:cNvPr id="0" name="Object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1975" y="1381125"/>
                        <a:ext cx="2974975" cy="178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4164" name="Line 52"/>
          <p:cNvSpPr>
            <a:spLocks noChangeShapeType="1"/>
          </p:cNvSpPr>
          <p:nvPr/>
        </p:nvSpPr>
        <p:spPr bwMode="auto">
          <a:xfrm flipH="1">
            <a:off x="4924425" y="3214688"/>
            <a:ext cx="1438275" cy="18557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74165" name="Text Box 53"/>
          <p:cNvSpPr txBox="1">
            <a:spLocks noChangeArrowheads="1"/>
          </p:cNvSpPr>
          <p:nvPr/>
        </p:nvSpPr>
        <p:spPr bwMode="auto">
          <a:xfrm>
            <a:off x="6523038" y="3157538"/>
            <a:ext cx="1612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Times New Roman" pitchFamily="18" charset="0"/>
                <a:ea typeface="ＭＳ Ｐゴシック" pitchFamily="34" charset="-128"/>
              </a:rPr>
              <a:t>Source Z-axis</a:t>
            </a:r>
          </a:p>
        </p:txBody>
      </p:sp>
      <p:grpSp>
        <p:nvGrpSpPr>
          <p:cNvPr id="474166" name="Group 54"/>
          <p:cNvGrpSpPr>
            <a:grpSpLocks/>
          </p:cNvGrpSpPr>
          <p:nvPr/>
        </p:nvGrpSpPr>
        <p:grpSpPr bwMode="auto">
          <a:xfrm rot="-10800000">
            <a:off x="838200" y="1838325"/>
            <a:ext cx="457200" cy="971550"/>
            <a:chOff x="2820" y="1602"/>
            <a:chExt cx="288" cy="612"/>
          </a:xfrm>
        </p:grpSpPr>
        <p:sp>
          <p:nvSpPr>
            <p:cNvPr id="474167" name="Freeform 55"/>
            <p:cNvSpPr>
              <a:spLocks/>
            </p:cNvSpPr>
            <p:nvPr/>
          </p:nvSpPr>
          <p:spPr bwMode="auto">
            <a:xfrm>
              <a:off x="2820" y="1974"/>
              <a:ext cx="288" cy="240"/>
            </a:xfrm>
            <a:custGeom>
              <a:avLst/>
              <a:gdLst>
                <a:gd name="T0" fmla="*/ 0 w 288"/>
                <a:gd name="T1" fmla="*/ 12 h 240"/>
                <a:gd name="T2" fmla="*/ 0 w 288"/>
                <a:gd name="T3" fmla="*/ 240 h 240"/>
                <a:gd name="T4" fmla="*/ 288 w 288"/>
                <a:gd name="T5" fmla="*/ 240 h 240"/>
                <a:gd name="T6" fmla="*/ 288 w 288"/>
                <a:gd name="T7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8" h="240">
                  <a:moveTo>
                    <a:pt x="0" y="12"/>
                  </a:moveTo>
                  <a:lnTo>
                    <a:pt x="0" y="240"/>
                  </a:lnTo>
                  <a:lnTo>
                    <a:pt x="288" y="240"/>
                  </a:lnTo>
                  <a:lnTo>
                    <a:pt x="288" y="0"/>
                  </a:lnTo>
                </a:path>
              </a:pathLst>
            </a:custGeom>
            <a:noFill/>
            <a:ln w="76200" cap="flat" cmpd="sng">
              <a:solidFill>
                <a:srgbClr val="FF99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grpSp>
          <p:nvGrpSpPr>
            <p:cNvPr id="474168" name="Group 56"/>
            <p:cNvGrpSpPr>
              <a:grpSpLocks/>
            </p:cNvGrpSpPr>
            <p:nvPr/>
          </p:nvGrpSpPr>
          <p:grpSpPr bwMode="auto">
            <a:xfrm rot="-5400000">
              <a:off x="2848" y="1952"/>
              <a:ext cx="224" cy="160"/>
              <a:chOff x="3520" y="1664"/>
              <a:chExt cx="1248" cy="960"/>
            </a:xfrm>
          </p:grpSpPr>
          <p:sp>
            <p:nvSpPr>
              <p:cNvPr id="474169" name="Rectangle 57"/>
              <p:cNvSpPr>
                <a:spLocks noChangeArrowheads="1"/>
              </p:cNvSpPr>
              <p:nvPr/>
            </p:nvSpPr>
            <p:spPr bwMode="auto">
              <a:xfrm>
                <a:off x="3520" y="1664"/>
                <a:ext cx="1248" cy="96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74170" name="AutoShape 58"/>
              <p:cNvSpPr>
                <a:spLocks noChangeArrowheads="1"/>
              </p:cNvSpPr>
              <p:nvPr/>
            </p:nvSpPr>
            <p:spPr bwMode="auto">
              <a:xfrm flipH="1">
                <a:off x="4384" y="2144"/>
                <a:ext cx="336" cy="432"/>
              </a:xfrm>
              <a:prstGeom prst="rtTriangle">
                <a:avLst/>
              </a:prstGeom>
              <a:solidFill>
                <a:srgbClr val="FF9933"/>
              </a:solidFill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74171" name="AutoShape 59"/>
              <p:cNvSpPr>
                <a:spLocks noChangeArrowheads="1"/>
              </p:cNvSpPr>
              <p:nvPr/>
            </p:nvSpPr>
            <p:spPr bwMode="auto">
              <a:xfrm flipH="1" flipV="1">
                <a:off x="4384" y="1712"/>
                <a:ext cx="336" cy="432"/>
              </a:xfrm>
              <a:prstGeom prst="rtTriangle">
                <a:avLst/>
              </a:prstGeom>
              <a:solidFill>
                <a:srgbClr val="FF9933"/>
              </a:solidFill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74172" name="Line 60"/>
              <p:cNvSpPr>
                <a:spLocks noChangeShapeType="1"/>
              </p:cNvSpPr>
              <p:nvPr/>
            </p:nvSpPr>
            <p:spPr bwMode="auto">
              <a:xfrm>
                <a:off x="3568" y="2048"/>
                <a:ext cx="0" cy="192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474173" name="Rectangle 61"/>
            <p:cNvSpPr>
              <a:spLocks noChangeArrowheads="1"/>
            </p:cNvSpPr>
            <p:nvPr/>
          </p:nvSpPr>
          <p:spPr bwMode="auto">
            <a:xfrm>
              <a:off x="2908" y="1602"/>
              <a:ext cx="96" cy="300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474174" name="Text Box 62"/>
          <p:cNvSpPr txBox="1">
            <a:spLocks noChangeArrowheads="1"/>
          </p:cNvSpPr>
          <p:nvPr/>
        </p:nvSpPr>
        <p:spPr bwMode="auto">
          <a:xfrm>
            <a:off x="433388" y="1254125"/>
            <a:ext cx="8937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BF5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9900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400" b="1">
                <a:latin typeface="Times New Roman" pitchFamily="18" charset="0"/>
                <a:ea typeface="ＭＳ Ｐゴシック" pitchFamily="34" charset="-128"/>
              </a:rPr>
              <a:t>Shielding</a:t>
            </a:r>
          </a:p>
        </p:txBody>
      </p:sp>
      <p:sp>
        <p:nvSpPr>
          <p:cNvPr id="474175" name="Text Box 63"/>
          <p:cNvSpPr txBox="1">
            <a:spLocks noChangeArrowheads="1"/>
          </p:cNvSpPr>
          <p:nvPr/>
        </p:nvSpPr>
        <p:spPr bwMode="auto">
          <a:xfrm>
            <a:off x="1970088" y="1939925"/>
            <a:ext cx="10890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BF5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9900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400" b="1">
                <a:latin typeface="Times New Roman" pitchFamily="18" charset="0"/>
                <a:ea typeface="ＭＳ Ｐゴシック" pitchFamily="34" charset="-128"/>
              </a:rPr>
              <a:t>Gas catcher</a:t>
            </a:r>
          </a:p>
        </p:txBody>
      </p:sp>
      <p:sp>
        <p:nvSpPr>
          <p:cNvPr id="474176" name="Text Box 64"/>
          <p:cNvSpPr txBox="1">
            <a:spLocks noChangeArrowheads="1"/>
          </p:cNvSpPr>
          <p:nvPr/>
        </p:nvSpPr>
        <p:spPr bwMode="auto">
          <a:xfrm>
            <a:off x="1892300" y="2625725"/>
            <a:ext cx="1068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BF5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9900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400" b="1">
                <a:latin typeface="Times New Roman" pitchFamily="18" charset="0"/>
                <a:ea typeface="ＭＳ Ｐゴシック" pitchFamily="34" charset="-128"/>
              </a:rPr>
              <a:t>RFQ cooler</a:t>
            </a:r>
          </a:p>
        </p:txBody>
      </p:sp>
      <p:sp>
        <p:nvSpPr>
          <p:cNvPr id="474177" name="Line 65"/>
          <p:cNvSpPr>
            <a:spLocks noChangeShapeType="1"/>
          </p:cNvSpPr>
          <p:nvPr/>
        </p:nvSpPr>
        <p:spPr bwMode="auto">
          <a:xfrm flipH="1">
            <a:off x="1143000" y="2066925"/>
            <a:ext cx="685800" cy="762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it-IT"/>
          </a:p>
        </p:txBody>
      </p:sp>
      <p:sp>
        <p:nvSpPr>
          <p:cNvPr id="474178" name="Line 66"/>
          <p:cNvSpPr>
            <a:spLocks noChangeShapeType="1"/>
          </p:cNvSpPr>
          <p:nvPr/>
        </p:nvSpPr>
        <p:spPr bwMode="auto">
          <a:xfrm flipH="1" flipV="1">
            <a:off x="1219200" y="2600325"/>
            <a:ext cx="609600" cy="1524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it-IT"/>
          </a:p>
        </p:txBody>
      </p:sp>
      <p:sp>
        <p:nvSpPr>
          <p:cNvPr id="474179" name="Line 67"/>
          <p:cNvSpPr>
            <a:spLocks noChangeShapeType="1"/>
          </p:cNvSpPr>
          <p:nvPr/>
        </p:nvSpPr>
        <p:spPr bwMode="auto">
          <a:xfrm>
            <a:off x="838200" y="1533525"/>
            <a:ext cx="76200" cy="2286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it-IT"/>
          </a:p>
        </p:txBody>
      </p:sp>
      <p:sp>
        <p:nvSpPr>
          <p:cNvPr id="474180" name="Text Box 68"/>
          <p:cNvSpPr txBox="1">
            <a:spLocks noChangeArrowheads="1"/>
          </p:cNvSpPr>
          <p:nvPr/>
        </p:nvSpPr>
        <p:spPr bwMode="auto">
          <a:xfrm>
            <a:off x="2971800" y="5876925"/>
            <a:ext cx="11287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BF5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9900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400" b="1">
                <a:latin typeface="Times New Roman" pitchFamily="18" charset="0"/>
                <a:ea typeface="ＭＳ Ｐゴシック" pitchFamily="34" charset="-128"/>
              </a:rPr>
              <a:t>ECR Source</a:t>
            </a:r>
          </a:p>
        </p:txBody>
      </p:sp>
      <p:sp>
        <p:nvSpPr>
          <p:cNvPr id="474181" name="Line 69"/>
          <p:cNvSpPr>
            <a:spLocks noChangeShapeType="1"/>
          </p:cNvSpPr>
          <p:nvPr/>
        </p:nvSpPr>
        <p:spPr bwMode="auto">
          <a:xfrm>
            <a:off x="2489200" y="5286375"/>
            <a:ext cx="241300" cy="342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74182" name="Text Box 70"/>
          <p:cNvSpPr txBox="1">
            <a:spLocks noChangeArrowheads="1"/>
          </p:cNvSpPr>
          <p:nvPr/>
        </p:nvSpPr>
        <p:spPr bwMode="auto">
          <a:xfrm>
            <a:off x="2546350" y="5534025"/>
            <a:ext cx="156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>
                <a:latin typeface="Times New Roman" pitchFamily="18" charset="0"/>
                <a:ea typeface="ＭＳ Ｐゴシック" pitchFamily="34" charset="-128"/>
              </a:rPr>
              <a:t>MCP Diagnostics</a:t>
            </a:r>
          </a:p>
        </p:txBody>
      </p:sp>
      <p:sp>
        <p:nvSpPr>
          <p:cNvPr id="474183" name="AutoShape 71"/>
          <p:cNvSpPr>
            <a:spLocks noChangeArrowheads="1"/>
          </p:cNvSpPr>
          <p:nvPr/>
        </p:nvSpPr>
        <p:spPr bwMode="auto">
          <a:xfrm>
            <a:off x="523875" y="1631950"/>
            <a:ext cx="1168400" cy="1231900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it-IT"/>
          </a:p>
        </p:txBody>
      </p:sp>
      <p:sp>
        <p:nvSpPr>
          <p:cNvPr id="474184" name="AutoShape 72"/>
          <p:cNvSpPr>
            <a:spLocks noChangeArrowheads="1"/>
          </p:cNvSpPr>
          <p:nvPr/>
        </p:nvSpPr>
        <p:spPr bwMode="auto">
          <a:xfrm>
            <a:off x="4124325" y="4721225"/>
            <a:ext cx="1397000" cy="914400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it-IT"/>
          </a:p>
        </p:txBody>
      </p:sp>
      <p:sp>
        <p:nvSpPr>
          <p:cNvPr id="474185" name="Text Box 73"/>
          <p:cNvSpPr txBox="1">
            <a:spLocks noChangeArrowheads="1"/>
          </p:cNvSpPr>
          <p:nvPr/>
        </p:nvSpPr>
        <p:spPr bwMode="auto">
          <a:xfrm>
            <a:off x="3586163" y="2271713"/>
            <a:ext cx="1136650" cy="561975"/>
          </a:xfrm>
          <a:prstGeom prst="rect">
            <a:avLst/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15000"/>
              </a:spcBef>
            </a:pPr>
            <a:r>
              <a:rPr lang="en-US" sz="1400" b="1">
                <a:latin typeface="Times New Roman" pitchFamily="18" charset="0"/>
                <a:ea typeface="ＭＳ Ｐゴシック" pitchFamily="34" charset="-128"/>
              </a:rPr>
              <a:t>50 kV</a:t>
            </a:r>
          </a:p>
          <a:p>
            <a:pPr algn="ctr">
              <a:spcBef>
                <a:spcPct val="15000"/>
              </a:spcBef>
            </a:pPr>
            <a:r>
              <a:rPr lang="en-US" sz="1400" b="1">
                <a:latin typeface="Times New Roman" pitchFamily="18" charset="0"/>
                <a:ea typeface="ＭＳ Ｐゴシック" pitchFamily="34" charset="-128"/>
              </a:rPr>
              <a:t> HV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pPr>
              <a:defRPr/>
            </a:pPr>
            <a:fld id="{0AAF1F08-D5E3-4E6E-84EB-9173958FB9CF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en-US"/>
              <a:t>Guy Savard, Argonne National Laboratory  	                   INPC 2013, Firenze,  June 4, 2013</a:t>
            </a:r>
          </a:p>
        </p:txBody>
      </p:sp>
      <p:pic>
        <p:nvPicPr>
          <p:cNvPr id="8195" name="Picture 2" descr="C:\Users\pardo\Documents\Caribu\Photos\RF_Discharge_Src_ECRCB_C_04-13-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4515" y="371044"/>
            <a:ext cx="3371234" cy="252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92075"/>
            <a:ext cx="9144000" cy="514350"/>
          </a:xfrm>
          <a:prstGeom prst="rect">
            <a:avLst/>
          </a:prstGeom>
        </p:spPr>
        <p:txBody>
          <a:bodyPr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2500" b="1">
                <a:latin typeface="Trebuchet MS" pitchFamily="34" charset="0"/>
              </a:rPr>
              <a:t>ECR Charge Breeder Results</a:t>
            </a:r>
          </a:p>
        </p:txBody>
      </p:sp>
      <p:sp>
        <p:nvSpPr>
          <p:cNvPr id="476164" name="TextBox 7"/>
          <p:cNvSpPr txBox="1">
            <a:spLocks noChangeArrowheads="1"/>
          </p:cNvSpPr>
          <p:nvPr/>
        </p:nvSpPr>
        <p:spPr bwMode="auto">
          <a:xfrm>
            <a:off x="187325" y="549275"/>
            <a:ext cx="4826000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600" b="1">
                <a:latin typeface="Arial" pitchFamily="34" charset="0"/>
              </a:rPr>
              <a:t>In order to accelerate beams in ATLAS the charge-to-mass ration (q/m) must be raised to &gt;1/8 (depending on the desired energy).</a:t>
            </a:r>
            <a:r>
              <a:rPr lang="en-US">
                <a:latin typeface="Arial" pitchFamily="34" charset="0"/>
              </a:rPr>
              <a:t> </a:t>
            </a:r>
          </a:p>
          <a:p>
            <a:endParaRPr lang="en-US" sz="1600">
              <a:latin typeface="Arial" pitchFamily="34" charset="0"/>
            </a:endParaRPr>
          </a:p>
        </p:txBody>
      </p:sp>
      <p:pic>
        <p:nvPicPr>
          <p:cNvPr id="476165" name="Picture 17" descr="img 040_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663" y="3187700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Connector 19"/>
          <p:cNvCxnSpPr/>
          <p:nvPr/>
        </p:nvCxnSpPr>
        <p:spPr bwMode="auto">
          <a:xfrm rot="16200000" flipH="1">
            <a:off x="6250782" y="3234531"/>
            <a:ext cx="2197100" cy="151606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rot="5400000">
            <a:off x="5854700" y="2906713"/>
            <a:ext cx="3767137" cy="101123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44475" y="4408488"/>
            <a:ext cx="46164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Best breeding efficiencies:  11-16% for all gases, solid, &amp; RIBs</a:t>
            </a:r>
            <a:r>
              <a:rPr lang="en-US" sz="1600" dirty="0">
                <a:latin typeface="Arial" pitchFamily="34" charset="0"/>
              </a:rPr>
              <a:t>.</a:t>
            </a:r>
          </a:p>
        </p:txBody>
      </p:sp>
      <p:pic>
        <p:nvPicPr>
          <p:cNvPr id="476169" name="Picture 8" descr="ChargeBreedingEfficiency_May3_201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t="10590" r="5455" b="10590"/>
          <a:stretch>
            <a:fillRect/>
          </a:stretch>
        </p:blipFill>
        <p:spPr bwMode="auto">
          <a:xfrm>
            <a:off x="0" y="1419225"/>
            <a:ext cx="4975225" cy="309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617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8"/>
          <a:stretch>
            <a:fillRect/>
          </a:stretch>
        </p:blipFill>
        <p:spPr bwMode="auto">
          <a:xfrm>
            <a:off x="1714500" y="4924425"/>
            <a:ext cx="3167063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6171" name="TextBox 5"/>
          <p:cNvSpPr txBox="1">
            <a:spLocks noChangeArrowheads="1"/>
          </p:cNvSpPr>
          <p:nvPr/>
        </p:nvSpPr>
        <p:spPr bwMode="auto">
          <a:xfrm>
            <a:off x="0" y="5175250"/>
            <a:ext cx="1871663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1200" b="1">
                <a:latin typeface="Arial" pitchFamily="34" charset="0"/>
              </a:rPr>
              <a:t>Rate and Efficiency  for Mass 142/25+, </a:t>
            </a:r>
            <a:r>
              <a:rPr lang="en-US" sz="1200" b="1" baseline="30000">
                <a:latin typeface="Arial" pitchFamily="34" charset="0"/>
              </a:rPr>
              <a:t>129</a:t>
            </a:r>
            <a:r>
              <a:rPr lang="en-US" sz="1200" b="1">
                <a:latin typeface="Arial" pitchFamily="34" charset="0"/>
              </a:rPr>
              <a:t>Xe</a:t>
            </a:r>
            <a:r>
              <a:rPr lang="en-US" sz="1200" b="1" baseline="30000">
                <a:latin typeface="Arial" pitchFamily="34" charset="0"/>
              </a:rPr>
              <a:t>25+</a:t>
            </a:r>
            <a:r>
              <a:rPr lang="en-US" sz="1200" b="1">
                <a:latin typeface="Arial" pitchFamily="34" charset="0"/>
              </a:rPr>
              <a:t> and </a:t>
            </a:r>
            <a:r>
              <a:rPr lang="en-US" sz="1200" b="1" baseline="30000">
                <a:latin typeface="Arial" pitchFamily="34" charset="0"/>
              </a:rPr>
              <a:t>133</a:t>
            </a:r>
            <a:r>
              <a:rPr lang="en-US" sz="1200" b="1">
                <a:latin typeface="Arial" pitchFamily="34" charset="0"/>
              </a:rPr>
              <a:t>Cs</a:t>
            </a:r>
            <a:r>
              <a:rPr lang="en-US" sz="1200" b="1" baseline="30000">
                <a:latin typeface="Arial" pitchFamily="34" charset="0"/>
              </a:rPr>
              <a:t>26+ </a:t>
            </a:r>
            <a:r>
              <a:rPr lang="en-US" sz="1200" b="1">
                <a:latin typeface="Arial" pitchFamily="34" charset="0"/>
              </a:rPr>
              <a:t>as function of Voltage difference between ECRCB &amp; 1+ source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pPr>
              <a:defRPr/>
            </a:pPr>
            <a:fld id="{EBE6AC03-621D-460F-9754-C877DC95FE23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en-US"/>
              <a:t>Guy Savard, Argonne National Laboratory  	                   INPC 2013, Firenze,  June 4, 2013</a:t>
            </a:r>
          </a:p>
        </p:txBody>
      </p:sp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>
          <a:xfrm>
            <a:off x="153988" y="209550"/>
            <a:ext cx="8761412" cy="388938"/>
          </a:xfrm>
        </p:spPr>
        <p:txBody>
          <a:bodyPr/>
          <a:lstStyle/>
          <a:p>
            <a:r>
              <a:rPr lang="en-US" sz="2900" smtClean="0"/>
              <a:t>CARIBU beams reaccelerated to Gammasphere  (… and HELIOS)</a:t>
            </a:r>
          </a:p>
        </p:txBody>
      </p:sp>
      <p:pic>
        <p:nvPicPr>
          <p:cNvPr id="231427" name="Picture 3" descr="ATLAS floor plan-Jan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1395413"/>
            <a:ext cx="8434387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1428" name="Rectangle 4"/>
          <p:cNvSpPr>
            <a:spLocks noChangeArrowheads="1"/>
          </p:cNvSpPr>
          <p:nvPr/>
        </p:nvSpPr>
        <p:spPr bwMode="auto">
          <a:xfrm>
            <a:off x="5326063" y="2728913"/>
            <a:ext cx="1235075" cy="3190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31440" name="Line 16"/>
          <p:cNvSpPr>
            <a:spLocks noChangeShapeType="1"/>
          </p:cNvSpPr>
          <p:nvPr/>
        </p:nvSpPr>
        <p:spPr bwMode="auto">
          <a:xfrm>
            <a:off x="6838950" y="3476625"/>
            <a:ext cx="428625" cy="10477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231442" name="Picture 6" descr="Gammasphe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288" y="866775"/>
            <a:ext cx="2660650" cy="938213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1446" name="Line 22"/>
          <p:cNvSpPr>
            <a:spLocks noChangeShapeType="1"/>
          </p:cNvSpPr>
          <p:nvPr/>
        </p:nvSpPr>
        <p:spPr bwMode="auto">
          <a:xfrm>
            <a:off x="6616700" y="1803400"/>
            <a:ext cx="558800" cy="55245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31450" name="Freeform 26"/>
          <p:cNvSpPr>
            <a:spLocks/>
          </p:cNvSpPr>
          <p:nvPr/>
        </p:nvSpPr>
        <p:spPr bwMode="auto">
          <a:xfrm>
            <a:off x="1571625" y="3833813"/>
            <a:ext cx="414338" cy="585787"/>
          </a:xfrm>
          <a:custGeom>
            <a:avLst/>
            <a:gdLst>
              <a:gd name="T0" fmla="*/ 0 w 261"/>
              <a:gd name="T1" fmla="*/ 0 h 369"/>
              <a:gd name="T2" fmla="*/ 213 w 261"/>
              <a:gd name="T3" fmla="*/ 0 h 369"/>
              <a:gd name="T4" fmla="*/ 261 w 261"/>
              <a:gd name="T5" fmla="*/ 51 h 369"/>
              <a:gd name="T6" fmla="*/ 198 w 261"/>
              <a:gd name="T7" fmla="*/ 171 h 369"/>
              <a:gd name="T8" fmla="*/ 198 w 261"/>
              <a:gd name="T9" fmla="*/ 369 h 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1" h="369">
                <a:moveTo>
                  <a:pt x="0" y="0"/>
                </a:moveTo>
                <a:lnTo>
                  <a:pt x="213" y="0"/>
                </a:lnTo>
                <a:lnTo>
                  <a:pt x="261" y="51"/>
                </a:lnTo>
                <a:lnTo>
                  <a:pt x="198" y="171"/>
                </a:lnTo>
                <a:lnTo>
                  <a:pt x="198" y="369"/>
                </a:lnTo>
              </a:path>
            </a:pathLst>
          </a:custGeom>
          <a:noFill/>
          <a:ln w="38100" cap="flat" cmpd="sng">
            <a:solidFill>
              <a:srgbClr val="0099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31451" name="Freeform 27"/>
          <p:cNvSpPr>
            <a:spLocks/>
          </p:cNvSpPr>
          <p:nvPr/>
        </p:nvSpPr>
        <p:spPr bwMode="auto">
          <a:xfrm>
            <a:off x="1193800" y="2457450"/>
            <a:ext cx="6057900" cy="2520950"/>
          </a:xfrm>
          <a:custGeom>
            <a:avLst/>
            <a:gdLst>
              <a:gd name="T0" fmla="*/ 436 w 3816"/>
              <a:gd name="T1" fmla="*/ 1236 h 1588"/>
              <a:gd name="T2" fmla="*/ 432 w 3816"/>
              <a:gd name="T3" fmla="*/ 1308 h 1588"/>
              <a:gd name="T4" fmla="*/ 408 w 3816"/>
              <a:gd name="T5" fmla="*/ 1336 h 1588"/>
              <a:gd name="T6" fmla="*/ 8 w 3816"/>
              <a:gd name="T7" fmla="*/ 1336 h 1588"/>
              <a:gd name="T8" fmla="*/ 0 w 3816"/>
              <a:gd name="T9" fmla="*/ 1588 h 1588"/>
              <a:gd name="T10" fmla="*/ 1984 w 3816"/>
              <a:gd name="T11" fmla="*/ 1584 h 1588"/>
              <a:gd name="T12" fmla="*/ 3340 w 3816"/>
              <a:gd name="T13" fmla="*/ 460 h 1588"/>
              <a:gd name="T14" fmla="*/ 3696 w 3816"/>
              <a:gd name="T15" fmla="*/ 156 h 1588"/>
              <a:gd name="T16" fmla="*/ 3816 w 3816"/>
              <a:gd name="T17" fmla="*/ 0 h 1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16" h="1588">
                <a:moveTo>
                  <a:pt x="436" y="1236"/>
                </a:moveTo>
                <a:lnTo>
                  <a:pt x="432" y="1308"/>
                </a:lnTo>
                <a:lnTo>
                  <a:pt x="408" y="1336"/>
                </a:lnTo>
                <a:lnTo>
                  <a:pt x="8" y="1336"/>
                </a:lnTo>
                <a:lnTo>
                  <a:pt x="0" y="1588"/>
                </a:lnTo>
                <a:lnTo>
                  <a:pt x="1984" y="1584"/>
                </a:lnTo>
                <a:lnTo>
                  <a:pt x="3340" y="460"/>
                </a:lnTo>
                <a:lnTo>
                  <a:pt x="3696" y="156"/>
                </a:lnTo>
                <a:lnTo>
                  <a:pt x="3816" y="0"/>
                </a:lnTo>
              </a:path>
            </a:pathLst>
          </a:custGeom>
          <a:noFill/>
          <a:ln w="38100" cap="flat" cmpd="sng">
            <a:solidFill>
              <a:srgbClr val="FF33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450" grpId="0" animBg="1"/>
      <p:bldP spid="23145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pPr>
              <a:defRPr/>
            </a:pPr>
            <a:fld id="{DAE841F4-A56F-4144-BEA6-1187FE69A9D1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en-US"/>
              <a:t>Guy Savard, Argonne National Laboratory  	                   INPC 2013, Firenze,  June 4, 2013</a:t>
            </a:r>
          </a:p>
        </p:txBody>
      </p:sp>
      <p:pic>
        <p:nvPicPr>
          <p:cNvPr id="2109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70038"/>
            <a:ext cx="7239000" cy="405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09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914400"/>
            <a:ext cx="4221163" cy="583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217488"/>
            <a:ext cx="8229600" cy="639762"/>
          </a:xfrm>
        </p:spPr>
        <p:txBody>
          <a:bodyPr/>
          <a:lstStyle/>
          <a:p>
            <a:r>
              <a:rPr lang="en-US" smtClean="0"/>
              <a:t>Decay of </a:t>
            </a:r>
            <a:r>
              <a:rPr lang="en-US" baseline="30000" smtClean="0"/>
              <a:t>142</a:t>
            </a:r>
            <a:r>
              <a:rPr lang="en-US" smtClean="0"/>
              <a:t>Cs in Gammasphere: Expanded </a:t>
            </a:r>
            <a:r>
              <a:rPr lang="en-US" smtClean="0">
                <a:latin typeface="Symbol" pitchFamily="18" charset="2"/>
              </a:rPr>
              <a:t>b</a:t>
            </a:r>
            <a:r>
              <a:rPr lang="en-US" smtClean="0"/>
              <a:t>-decay level scheme of </a:t>
            </a:r>
            <a:r>
              <a:rPr lang="en-US" baseline="30000" smtClean="0"/>
              <a:t>142</a:t>
            </a:r>
            <a:r>
              <a:rPr lang="en-US" smtClean="0"/>
              <a:t>Ba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09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09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09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0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pPr>
              <a:defRPr/>
            </a:pPr>
            <a:fld id="{245C75D5-1B7C-40CF-8B1B-674B609412F4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en-US"/>
              <a:t>Guy Savard, Argonne National Laboratory  	                   INPC 2013, Firenze,  June 4, 2013</a:t>
            </a:r>
          </a:p>
        </p:txBody>
      </p:sp>
      <p:pic>
        <p:nvPicPr>
          <p:cNvPr id="211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49438"/>
            <a:ext cx="4419600" cy="287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19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power of Gammasphere: Spin-Parity Assignments via Angular Correlations</a:t>
            </a:r>
          </a:p>
        </p:txBody>
      </p:sp>
      <p:pic>
        <p:nvPicPr>
          <p:cNvPr id="2119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4371975" cy="279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19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47800"/>
            <a:ext cx="3351213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197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600200"/>
            <a:ext cx="4267200" cy="310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1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1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pPr>
              <a:defRPr/>
            </a:pPr>
            <a:fld id="{EA7D53C6-94A5-4344-832C-7C96CA64F10C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3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en-US"/>
              <a:t>Guy Savard, Argonne National Laboratory  	                   INPC 2013, Firenze,  June 4, 2013</a:t>
            </a:r>
          </a:p>
        </p:txBody>
      </p:sp>
      <p:pic>
        <p:nvPicPr>
          <p:cNvPr id="449538" name="Picture 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1381125"/>
            <a:ext cx="3986212" cy="223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9539" name="Group 35"/>
          <p:cNvGrpSpPr>
            <a:grpSpLocks/>
          </p:cNvGrpSpPr>
          <p:nvPr/>
        </p:nvGrpSpPr>
        <p:grpSpPr bwMode="auto">
          <a:xfrm>
            <a:off x="4343400" y="3657600"/>
            <a:ext cx="5029200" cy="3124200"/>
            <a:chOff x="2544" y="2208"/>
            <a:chExt cx="3168" cy="1968"/>
          </a:xfrm>
        </p:grpSpPr>
        <p:grpSp>
          <p:nvGrpSpPr>
            <p:cNvPr id="449540" name="Group 34"/>
            <p:cNvGrpSpPr>
              <a:grpSpLocks/>
            </p:cNvGrpSpPr>
            <p:nvPr/>
          </p:nvGrpSpPr>
          <p:grpSpPr bwMode="auto">
            <a:xfrm>
              <a:off x="2544" y="2208"/>
              <a:ext cx="3168" cy="1968"/>
              <a:chOff x="2592" y="2352"/>
              <a:chExt cx="3168" cy="1968"/>
            </a:xfrm>
          </p:grpSpPr>
          <p:pic>
            <p:nvPicPr>
              <p:cNvPr id="449541" name="Picture 17" descr="file:///C:/Documents%20and%20Settings/Shaofei%20Zhu/My%20Documents/Downloads/Gamma.gif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2" y="2352"/>
                <a:ext cx="3168" cy="19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49542" name="Text Box 8"/>
              <p:cNvSpPr txBox="1">
                <a:spLocks noChangeArrowheads="1"/>
              </p:cNvSpPr>
              <p:nvPr/>
            </p:nvSpPr>
            <p:spPr bwMode="auto">
              <a:xfrm rot="-5400000">
                <a:off x="3210" y="2761"/>
                <a:ext cx="427" cy="1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US" sz="1000" baseline="30000">
                    <a:solidFill>
                      <a:srgbClr val="5C0426"/>
                    </a:solidFill>
                    <a:ea typeface="ＭＳ Ｐゴシック" pitchFamily="34" charset="-128"/>
                  </a:rPr>
                  <a:t>144</a:t>
                </a:r>
                <a:r>
                  <a:rPr lang="en-US" sz="1000">
                    <a:solidFill>
                      <a:srgbClr val="5C0426"/>
                    </a:solidFill>
                    <a:ea typeface="ＭＳ Ｐゴシック" pitchFamily="34" charset="-128"/>
                  </a:rPr>
                  <a:t>Ba: 2</a:t>
                </a:r>
                <a:r>
                  <a:rPr lang="en-US" sz="1000" baseline="30000">
                    <a:solidFill>
                      <a:srgbClr val="5C0426"/>
                    </a:solidFill>
                    <a:ea typeface="ＭＳ Ｐゴシック" pitchFamily="34" charset="-128"/>
                  </a:rPr>
                  <a:t>+</a:t>
                </a:r>
              </a:p>
            </p:txBody>
          </p:sp>
          <p:sp>
            <p:nvSpPr>
              <p:cNvPr id="449543" name="Text Box 9"/>
              <p:cNvSpPr txBox="1">
                <a:spLocks noChangeArrowheads="1"/>
              </p:cNvSpPr>
              <p:nvPr/>
            </p:nvSpPr>
            <p:spPr bwMode="auto">
              <a:xfrm rot="-5400000">
                <a:off x="3624" y="2962"/>
                <a:ext cx="427" cy="1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US" sz="1000" baseline="30000">
                    <a:solidFill>
                      <a:srgbClr val="5C0426"/>
                    </a:solidFill>
                    <a:ea typeface="ＭＳ Ｐゴシック" pitchFamily="34" charset="-128"/>
                  </a:rPr>
                  <a:t>144</a:t>
                </a:r>
                <a:r>
                  <a:rPr lang="en-US" sz="1000">
                    <a:solidFill>
                      <a:srgbClr val="5C0426"/>
                    </a:solidFill>
                    <a:ea typeface="ＭＳ Ｐゴシック" pitchFamily="34" charset="-128"/>
                  </a:rPr>
                  <a:t>Ba: 4</a:t>
                </a:r>
                <a:r>
                  <a:rPr lang="en-US" sz="1000" baseline="30000">
                    <a:solidFill>
                      <a:srgbClr val="5C0426"/>
                    </a:solidFill>
                    <a:ea typeface="ＭＳ Ｐゴシック" pitchFamily="34" charset="-128"/>
                  </a:rPr>
                  <a:t>+</a:t>
                </a:r>
              </a:p>
            </p:txBody>
          </p:sp>
          <p:sp>
            <p:nvSpPr>
              <p:cNvPr id="449544" name="Text Box 11"/>
              <p:cNvSpPr txBox="1">
                <a:spLocks noChangeArrowheads="1"/>
              </p:cNvSpPr>
              <p:nvPr/>
            </p:nvSpPr>
            <p:spPr bwMode="auto">
              <a:xfrm rot="-5400000">
                <a:off x="4613" y="2731"/>
                <a:ext cx="432" cy="1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US" sz="1000" baseline="30000">
                    <a:solidFill>
                      <a:srgbClr val="5C0426"/>
                    </a:solidFill>
                    <a:ea typeface="ＭＳ Ｐゴシック" pitchFamily="34" charset="-128"/>
                  </a:rPr>
                  <a:t>144</a:t>
                </a:r>
                <a:r>
                  <a:rPr lang="en-US" sz="1000">
                    <a:solidFill>
                      <a:srgbClr val="5C0426"/>
                    </a:solidFill>
                    <a:ea typeface="ＭＳ Ｐゴシック" pitchFamily="34" charset="-128"/>
                  </a:rPr>
                  <a:t>Nd: 2</a:t>
                </a:r>
                <a:r>
                  <a:rPr lang="en-US" sz="1000" baseline="30000">
                    <a:solidFill>
                      <a:srgbClr val="5C0426"/>
                    </a:solidFill>
                    <a:ea typeface="ＭＳ Ｐゴシック" pitchFamily="34" charset="-128"/>
                  </a:rPr>
                  <a:t>+</a:t>
                </a:r>
              </a:p>
            </p:txBody>
          </p:sp>
          <p:sp>
            <p:nvSpPr>
              <p:cNvPr id="449545" name="Text Box 18"/>
              <p:cNvSpPr txBox="1">
                <a:spLocks noChangeArrowheads="1"/>
              </p:cNvSpPr>
              <p:nvPr/>
            </p:nvSpPr>
            <p:spPr bwMode="auto">
              <a:xfrm rot="-5400000">
                <a:off x="2648" y="3196"/>
                <a:ext cx="41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US" sz="1200"/>
                  <a:t>Counts</a:t>
                </a:r>
              </a:p>
            </p:txBody>
          </p:sp>
          <p:sp>
            <p:nvSpPr>
              <p:cNvPr id="449546" name="Text Box 10"/>
              <p:cNvSpPr txBox="1">
                <a:spLocks noChangeArrowheads="1"/>
              </p:cNvSpPr>
              <p:nvPr/>
            </p:nvSpPr>
            <p:spPr bwMode="auto">
              <a:xfrm rot="-5400000">
                <a:off x="3960" y="3482"/>
                <a:ext cx="372" cy="2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US" sz="1000" baseline="30000">
                    <a:solidFill>
                      <a:srgbClr val="5C0426"/>
                    </a:solidFill>
                    <a:ea typeface="ＭＳ Ｐゴシック" pitchFamily="34" charset="-128"/>
                  </a:rPr>
                  <a:t>144</a:t>
                </a:r>
                <a:r>
                  <a:rPr lang="en-US" sz="1000">
                    <a:solidFill>
                      <a:srgbClr val="5C0426"/>
                    </a:solidFill>
                    <a:ea typeface="ＭＳ Ｐゴシック" pitchFamily="34" charset="-128"/>
                  </a:rPr>
                  <a:t>Ba: 6</a:t>
                </a:r>
                <a:r>
                  <a:rPr lang="en-US" sz="1000" baseline="30000">
                    <a:solidFill>
                      <a:srgbClr val="5C0426"/>
                    </a:solidFill>
                    <a:ea typeface="ＭＳ Ｐゴシック" pitchFamily="34" charset="-128"/>
                  </a:rPr>
                  <a:t>+</a:t>
                </a:r>
              </a:p>
            </p:txBody>
          </p:sp>
          <p:sp>
            <p:nvSpPr>
              <p:cNvPr id="449547" name="Text Box 20"/>
              <p:cNvSpPr txBox="1">
                <a:spLocks noChangeArrowheads="1"/>
              </p:cNvSpPr>
              <p:nvPr/>
            </p:nvSpPr>
            <p:spPr bwMode="auto">
              <a:xfrm rot="-5400000">
                <a:off x="4475" y="3415"/>
                <a:ext cx="432" cy="1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US" sz="1000" baseline="30000">
                    <a:solidFill>
                      <a:srgbClr val="5C0426"/>
                    </a:solidFill>
                    <a:ea typeface="ＭＳ Ｐゴシック" pitchFamily="34" charset="-128"/>
                  </a:rPr>
                  <a:t>144</a:t>
                </a:r>
                <a:r>
                  <a:rPr lang="en-US" sz="1000">
                    <a:solidFill>
                      <a:srgbClr val="5C0426"/>
                    </a:solidFill>
                    <a:ea typeface="ＭＳ Ｐゴシック" pitchFamily="34" charset="-128"/>
                  </a:rPr>
                  <a:t>Nd: 4</a:t>
                </a:r>
                <a:r>
                  <a:rPr lang="en-US" sz="1000" baseline="30000">
                    <a:solidFill>
                      <a:srgbClr val="5C0426"/>
                    </a:solidFill>
                    <a:ea typeface="ＭＳ Ｐゴシック" pitchFamily="34" charset="-128"/>
                  </a:rPr>
                  <a:t>+</a:t>
                </a:r>
              </a:p>
            </p:txBody>
          </p:sp>
          <p:sp>
            <p:nvSpPr>
              <p:cNvPr id="449548" name="Text Box 21"/>
              <p:cNvSpPr txBox="1">
                <a:spLocks noChangeArrowheads="1"/>
              </p:cNvSpPr>
              <p:nvPr/>
            </p:nvSpPr>
            <p:spPr bwMode="auto">
              <a:xfrm rot="-5400000">
                <a:off x="3309" y="3304"/>
                <a:ext cx="410" cy="1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US" sz="1000" baseline="30000">
                    <a:solidFill>
                      <a:srgbClr val="5C0426"/>
                    </a:solidFill>
                    <a:ea typeface="ＭＳ Ｐゴシック" pitchFamily="34" charset="-128"/>
                  </a:rPr>
                  <a:t>180</a:t>
                </a:r>
                <a:r>
                  <a:rPr lang="en-US" sz="1000">
                    <a:solidFill>
                      <a:srgbClr val="5C0426"/>
                    </a:solidFill>
                    <a:ea typeface="ＭＳ Ｐゴシック" pitchFamily="34" charset="-128"/>
                  </a:rPr>
                  <a:t>Hf: 4</a:t>
                </a:r>
                <a:r>
                  <a:rPr lang="en-US" sz="1000" baseline="30000">
                    <a:solidFill>
                      <a:srgbClr val="5C0426"/>
                    </a:solidFill>
                    <a:ea typeface="ＭＳ Ｐゴシック" pitchFamily="34" charset="-128"/>
                  </a:rPr>
                  <a:t>+</a:t>
                </a:r>
              </a:p>
            </p:txBody>
          </p:sp>
          <p:sp>
            <p:nvSpPr>
              <p:cNvPr id="449549" name="Line 22"/>
              <p:cNvSpPr>
                <a:spLocks noChangeShapeType="1"/>
              </p:cNvSpPr>
              <p:nvPr/>
            </p:nvSpPr>
            <p:spPr bwMode="auto">
              <a:xfrm flipH="1">
                <a:off x="3408" y="3552"/>
                <a:ext cx="96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449550" name="Text Box 19"/>
            <p:cNvSpPr txBox="1">
              <a:spLocks noChangeArrowheads="1"/>
            </p:cNvSpPr>
            <p:nvPr/>
          </p:nvSpPr>
          <p:spPr bwMode="auto">
            <a:xfrm>
              <a:off x="3940" y="3955"/>
              <a:ext cx="46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sz="1200"/>
                <a:t>E</a:t>
              </a:r>
              <a:r>
                <a:rPr lang="en-US" sz="1200" baseline="-25000">
                  <a:latin typeface="Symbol" pitchFamily="18" charset="2"/>
                </a:rPr>
                <a:t>g</a:t>
              </a:r>
              <a:r>
                <a:rPr lang="en-US" sz="1200"/>
                <a:t> (keV)</a:t>
              </a:r>
            </a:p>
          </p:txBody>
        </p:sp>
      </p:grpSp>
      <p:sp>
        <p:nvSpPr>
          <p:cNvPr id="449551" name="Slide Number Placeholder 1"/>
          <p:cNvSpPr txBox="1">
            <a:spLocks noGrp="1"/>
          </p:cNvSpPr>
          <p:nvPr/>
        </p:nvSpPr>
        <p:spPr bwMode="auto">
          <a:xfrm>
            <a:off x="8610600" y="6489700"/>
            <a:ext cx="3841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/>
            <a:fld id="{3F7E0941-24D7-4D56-8503-A395F8E8AC4A}" type="slidenum">
              <a:rPr lang="en-US" sz="900"/>
              <a:pPr algn="r" eaLnBrk="1" hangingPunct="1"/>
              <a:t>16</a:t>
            </a:fld>
            <a:endParaRPr lang="en-US" sz="900"/>
          </a:p>
        </p:txBody>
      </p:sp>
      <p:sp>
        <p:nvSpPr>
          <p:cNvPr id="449552" name="Footer Placeholder 2"/>
          <p:cNvSpPr txBox="1">
            <a:spLocks noGrp="1"/>
          </p:cNvSpPr>
          <p:nvPr/>
        </p:nvSpPr>
        <p:spPr bwMode="auto">
          <a:xfrm>
            <a:off x="657225" y="6307138"/>
            <a:ext cx="594201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it-IT" sz="900"/>
          </a:p>
        </p:txBody>
      </p:sp>
      <p:grpSp>
        <p:nvGrpSpPr>
          <p:cNvPr id="449553" name="Group 33"/>
          <p:cNvGrpSpPr>
            <a:grpSpLocks/>
          </p:cNvGrpSpPr>
          <p:nvPr/>
        </p:nvGrpSpPr>
        <p:grpSpPr bwMode="auto">
          <a:xfrm>
            <a:off x="0" y="3733800"/>
            <a:ext cx="4572000" cy="2895600"/>
            <a:chOff x="288" y="288"/>
            <a:chExt cx="3216" cy="2199"/>
          </a:xfrm>
        </p:grpSpPr>
        <p:pic>
          <p:nvPicPr>
            <p:cNvPr id="449554" name="Picture 25" descr="file:///C:/Documents%20and%20Settings/Shaofei%20Zhu/My%20Documents/Downloads/MASSL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288"/>
              <a:ext cx="3216" cy="2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9555" name="Text Box 14"/>
            <p:cNvSpPr txBox="1">
              <a:spLocks noChangeArrowheads="1"/>
            </p:cNvSpPr>
            <p:nvPr/>
          </p:nvSpPr>
          <p:spPr bwMode="auto">
            <a:xfrm>
              <a:off x="2241" y="1632"/>
              <a:ext cx="351" cy="1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sz="1400" baseline="30000">
                  <a:ea typeface="ＭＳ Ｐゴシック" pitchFamily="34" charset="-128"/>
                </a:rPr>
                <a:t>72</a:t>
              </a:r>
              <a:r>
                <a:rPr lang="en-US" sz="1400">
                  <a:ea typeface="ＭＳ Ｐゴシック" pitchFamily="34" charset="-128"/>
                </a:rPr>
                <a:t>Ge</a:t>
              </a:r>
            </a:p>
          </p:txBody>
        </p:sp>
        <p:sp>
          <p:nvSpPr>
            <p:cNvPr id="449556" name="Text Box 26"/>
            <p:cNvSpPr txBox="1">
              <a:spLocks noChangeArrowheads="1"/>
            </p:cNvSpPr>
            <p:nvPr/>
          </p:nvSpPr>
          <p:spPr bwMode="auto">
            <a:xfrm rot="-5400000">
              <a:off x="301" y="1139"/>
              <a:ext cx="39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>
                  <a:latin typeface="Symbol" pitchFamily="18" charset="2"/>
                </a:rPr>
                <a:t>D</a:t>
              </a:r>
              <a:r>
                <a:rPr lang="en-US"/>
                <a:t>T</a:t>
              </a:r>
              <a:r>
                <a:rPr lang="en-US" baseline="-25000"/>
                <a:t>12</a:t>
              </a:r>
            </a:p>
          </p:txBody>
        </p:sp>
        <p:sp>
          <p:nvSpPr>
            <p:cNvPr id="449557" name="Line 27"/>
            <p:cNvSpPr>
              <a:spLocks noChangeShapeType="1"/>
            </p:cNvSpPr>
            <p:nvPr/>
          </p:nvSpPr>
          <p:spPr bwMode="auto">
            <a:xfrm flipV="1">
              <a:off x="1728" y="1344"/>
              <a:ext cx="19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49558" name="Line 28"/>
            <p:cNvSpPr>
              <a:spLocks noChangeShapeType="1"/>
            </p:cNvSpPr>
            <p:nvPr/>
          </p:nvSpPr>
          <p:spPr bwMode="auto">
            <a:xfrm flipH="1">
              <a:off x="2064" y="1344"/>
              <a:ext cx="28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49559" name="Line 29"/>
            <p:cNvSpPr>
              <a:spLocks noChangeShapeType="1"/>
            </p:cNvSpPr>
            <p:nvPr/>
          </p:nvSpPr>
          <p:spPr bwMode="auto">
            <a:xfrm flipH="1" flipV="1">
              <a:off x="2160" y="1536"/>
              <a:ext cx="19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49560" name="Text Box 12"/>
            <p:cNvSpPr txBox="1">
              <a:spLocks noChangeArrowheads="1"/>
            </p:cNvSpPr>
            <p:nvPr/>
          </p:nvSpPr>
          <p:spPr bwMode="auto">
            <a:xfrm>
              <a:off x="1428" y="1392"/>
              <a:ext cx="354" cy="1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sz="1400" baseline="30000">
                  <a:ea typeface="ＭＳ Ｐゴシック" pitchFamily="34" charset="-128"/>
                </a:rPr>
                <a:t>180</a:t>
              </a:r>
              <a:r>
                <a:rPr lang="en-US" sz="1400">
                  <a:ea typeface="ＭＳ Ｐゴシック" pitchFamily="34" charset="-128"/>
                </a:rPr>
                <a:t>Hf</a:t>
              </a:r>
            </a:p>
          </p:txBody>
        </p:sp>
        <p:sp>
          <p:nvSpPr>
            <p:cNvPr id="449561" name="Text Box 13"/>
            <p:cNvSpPr txBox="1">
              <a:spLocks noChangeArrowheads="1"/>
            </p:cNvSpPr>
            <p:nvPr/>
          </p:nvSpPr>
          <p:spPr bwMode="auto">
            <a:xfrm>
              <a:off x="2333" y="1200"/>
              <a:ext cx="553" cy="1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sz="1400" baseline="30000">
                  <a:ea typeface="ＭＳ Ｐゴシック" pitchFamily="34" charset="-128"/>
                </a:rPr>
                <a:t>144</a:t>
              </a:r>
              <a:r>
                <a:rPr lang="en-US" sz="1400">
                  <a:ea typeface="ＭＳ Ｐゴシック" pitchFamily="34" charset="-128"/>
                </a:rPr>
                <a:t>Ba/Nd</a:t>
              </a:r>
            </a:p>
          </p:txBody>
        </p:sp>
        <p:sp>
          <p:nvSpPr>
            <p:cNvPr id="449562" name="Line 31"/>
            <p:cNvSpPr>
              <a:spLocks noChangeShapeType="1"/>
            </p:cNvSpPr>
            <p:nvPr/>
          </p:nvSpPr>
          <p:spPr bwMode="auto">
            <a:xfrm>
              <a:off x="1776" y="1008"/>
              <a:ext cx="288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49563" name="Text Box 30"/>
            <p:cNvSpPr txBox="1">
              <a:spLocks noChangeArrowheads="1"/>
            </p:cNvSpPr>
            <p:nvPr/>
          </p:nvSpPr>
          <p:spPr bwMode="auto">
            <a:xfrm>
              <a:off x="1445" y="858"/>
              <a:ext cx="379" cy="1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sz="1400" baseline="30000">
                  <a:ea typeface="ＭＳ Ｐゴシック" pitchFamily="34" charset="-128"/>
                </a:rPr>
                <a:t>208</a:t>
              </a:r>
              <a:r>
                <a:rPr lang="en-US" sz="1400">
                  <a:ea typeface="ＭＳ Ｐゴシック" pitchFamily="34" charset="-128"/>
                </a:rPr>
                <a:t>Pb</a:t>
              </a:r>
            </a:p>
          </p:txBody>
        </p:sp>
        <p:sp>
          <p:nvSpPr>
            <p:cNvPr id="449564" name="Text Box 32"/>
            <p:cNvSpPr txBox="1">
              <a:spLocks noChangeArrowheads="1"/>
            </p:cNvSpPr>
            <p:nvPr/>
          </p:nvSpPr>
          <p:spPr bwMode="auto">
            <a:xfrm>
              <a:off x="1873" y="2256"/>
              <a:ext cx="19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>
                  <a:latin typeface="Symbol" pitchFamily="18" charset="2"/>
                  <a:sym typeface="Symbol" pitchFamily="18" charset="2"/>
                </a:rPr>
                <a:t></a:t>
              </a:r>
              <a:endParaRPr lang="en-US"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708025" y="1027113"/>
            <a:ext cx="3235325" cy="33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600-MeV </a:t>
            </a:r>
            <a:r>
              <a:rPr lang="en-US" sz="1600" b="1" baseline="30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141</a:t>
            </a:r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Cs + </a:t>
            </a:r>
            <a:r>
              <a:rPr lang="en-US" sz="1600" b="1" baseline="30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208</a:t>
            </a:r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Pb (50 mg/cm</a:t>
            </a:r>
            <a:r>
              <a:rPr lang="en-US" sz="1600" b="1" baseline="30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0" y="3590925"/>
            <a:ext cx="92964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650-MeV </a:t>
            </a:r>
            <a:r>
              <a:rPr lang="en-US" sz="1600" b="1" baseline="30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144</a:t>
            </a:r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Ba + </a:t>
            </a:r>
            <a:r>
              <a:rPr lang="en-US" sz="1600" b="1" baseline="30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208</a:t>
            </a:r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Pb (1mg/cm</a:t>
            </a:r>
            <a:r>
              <a:rPr lang="en-US" sz="1600" b="1" baseline="30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) first Digital GS + CHICO2 expt. </a:t>
            </a:r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 Rochester – LLNL – ANL </a:t>
            </a:r>
            <a:r>
              <a:rPr lang="en-US" sz="16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collab</a:t>
            </a:r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 </a:t>
            </a:r>
            <a:endParaRPr lang="en-US" sz="16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9567" name="Rectangle 31"/>
          <p:cNvSpPr>
            <a:spLocks noChangeArrowheads="1"/>
          </p:cNvSpPr>
          <p:nvPr/>
        </p:nvSpPr>
        <p:spPr bwMode="auto">
          <a:xfrm>
            <a:off x="384175" y="18891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2600" b="1">
                <a:solidFill>
                  <a:srgbClr val="404040"/>
                </a:solidFill>
                <a:latin typeface="Trebuchet MS" pitchFamily="34" charset="0"/>
              </a:rPr>
              <a:t>First Coulomb excitation measurements with CARIBU beams</a:t>
            </a:r>
          </a:p>
        </p:txBody>
      </p:sp>
      <p:sp>
        <p:nvSpPr>
          <p:cNvPr id="9223" name="TextBox 3"/>
          <p:cNvSpPr txBox="1">
            <a:spLocks noChangeArrowheads="1"/>
          </p:cNvSpPr>
          <p:nvPr/>
        </p:nvSpPr>
        <p:spPr bwMode="auto">
          <a:xfrm>
            <a:off x="4473575" y="711200"/>
            <a:ext cx="4670425" cy="2854325"/>
          </a:xfrm>
          <a:prstGeom prst="rect">
            <a:avLst/>
          </a:prstGeom>
          <a:solidFill>
            <a:srgbClr val="FFFFCC"/>
          </a:solidFill>
          <a:ln w="12700" algn="ctr">
            <a:solidFill>
              <a:srgbClr val="4B5C29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231775" indent="-231775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566738" indent="-219075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US" u="sng">
                <a:solidFill>
                  <a:srgbClr val="151515"/>
                </a:solidFill>
                <a:ea typeface="PMingLiU" pitchFamily="18" charset="-120"/>
              </a:rPr>
              <a:t>First Coulex </a:t>
            </a:r>
            <a:r>
              <a:rPr lang="en-US">
                <a:solidFill>
                  <a:srgbClr val="151515"/>
                </a:solidFill>
                <a:ea typeface="PMingLiU" pitchFamily="18" charset="-120"/>
              </a:rPr>
              <a:t>with </a:t>
            </a:r>
            <a:r>
              <a:rPr lang="en-US" baseline="30000">
                <a:solidFill>
                  <a:srgbClr val="151515"/>
                </a:solidFill>
                <a:ea typeface="PMingLiU" pitchFamily="18" charset="-120"/>
              </a:rPr>
              <a:t>141</a:t>
            </a:r>
            <a:r>
              <a:rPr lang="en-US">
                <a:solidFill>
                  <a:srgbClr val="151515"/>
                </a:solidFill>
                <a:ea typeface="PMingLiU" pitchFamily="18" charset="-120"/>
              </a:rPr>
              <a:t>Cs – two goals:</a:t>
            </a:r>
          </a:p>
          <a:p>
            <a:pPr lvl="1">
              <a:buFont typeface="Arial" pitchFamily="34" charset="0"/>
              <a:buNone/>
            </a:pPr>
            <a:r>
              <a:rPr lang="en-US" sz="1600">
                <a:solidFill>
                  <a:srgbClr val="151515"/>
                </a:solidFill>
                <a:ea typeface="PMingLiU" pitchFamily="18" charset="-120"/>
              </a:rPr>
              <a:t>1. Demonstrate feasibility &amp; study backgrounds from stable beam contamination</a:t>
            </a:r>
          </a:p>
          <a:p>
            <a:pPr lvl="1"/>
            <a:r>
              <a:rPr lang="en-US" sz="1600">
                <a:solidFill>
                  <a:srgbClr val="151515"/>
                </a:solidFill>
                <a:ea typeface="PMingLiU" pitchFamily="18" charset="-120"/>
              </a:rPr>
              <a:t>2. Measure B(E2) of the 11/2</a:t>
            </a:r>
            <a:r>
              <a:rPr lang="en-US" sz="1600" baseline="30000">
                <a:solidFill>
                  <a:srgbClr val="151515"/>
                </a:solidFill>
                <a:ea typeface="PMingLiU" pitchFamily="18" charset="-120"/>
              </a:rPr>
              <a:t>+</a:t>
            </a:r>
            <a:r>
              <a:rPr lang="en-US" sz="1600">
                <a:solidFill>
                  <a:srgbClr val="151515"/>
                </a:solidFill>
                <a:ea typeface="PMingLiU" pitchFamily="18" charset="-120"/>
              </a:rPr>
              <a:t> state in </a:t>
            </a:r>
            <a:r>
              <a:rPr lang="en-US" sz="1600" baseline="30000">
                <a:solidFill>
                  <a:srgbClr val="151515"/>
                </a:solidFill>
                <a:ea typeface="PMingLiU" pitchFamily="18" charset="-120"/>
              </a:rPr>
              <a:t>141</a:t>
            </a:r>
            <a:r>
              <a:rPr lang="en-US" sz="1600">
                <a:solidFill>
                  <a:srgbClr val="151515"/>
                </a:solidFill>
                <a:ea typeface="PMingLiU" pitchFamily="18" charset="-120"/>
              </a:rPr>
              <a:t>Cs</a:t>
            </a:r>
          </a:p>
          <a:p>
            <a:pPr lvl="1"/>
            <a:endParaRPr lang="en-US" sz="1600">
              <a:solidFill>
                <a:srgbClr val="151515"/>
              </a:solidFill>
              <a:ea typeface="PMingLiU" pitchFamily="18" charset="-120"/>
            </a:endParaRPr>
          </a:p>
          <a:p>
            <a:pPr>
              <a:buFont typeface="Arial" pitchFamily="34" charset="0"/>
              <a:buChar char="•"/>
            </a:pPr>
            <a:r>
              <a:rPr lang="en-US">
                <a:solidFill>
                  <a:srgbClr val="151515"/>
                </a:solidFill>
                <a:ea typeface="PMingLiU" pitchFamily="18" charset="-120"/>
              </a:rPr>
              <a:t>Improved system to study </a:t>
            </a:r>
            <a:r>
              <a:rPr lang="en-US" baseline="30000">
                <a:solidFill>
                  <a:srgbClr val="151515"/>
                </a:solidFill>
                <a:ea typeface="PMingLiU" pitchFamily="18" charset="-120"/>
              </a:rPr>
              <a:t>144</a:t>
            </a:r>
            <a:r>
              <a:rPr lang="en-US">
                <a:solidFill>
                  <a:srgbClr val="151515"/>
                </a:solidFill>
                <a:ea typeface="PMingLiU" pitchFamily="18" charset="-120"/>
              </a:rPr>
              <a:t>Ba </a:t>
            </a:r>
          </a:p>
          <a:p>
            <a:pPr lvl="1">
              <a:buFont typeface="Arial" pitchFamily="34" charset="0"/>
              <a:buAutoNum type="arabicPeriod"/>
            </a:pPr>
            <a:r>
              <a:rPr lang="en-US" sz="1600">
                <a:solidFill>
                  <a:srgbClr val="151515"/>
                </a:solidFill>
                <a:ea typeface="PMingLiU" pitchFamily="18" charset="-120"/>
              </a:rPr>
              <a:t>Use CHICO to detect recoil and provide kinematic selection and better Doppler correction</a:t>
            </a:r>
          </a:p>
          <a:p>
            <a:pPr lvl="1">
              <a:buFont typeface="Arial" pitchFamily="34" charset="0"/>
              <a:buAutoNum type="arabicPeriod"/>
            </a:pPr>
            <a:r>
              <a:rPr lang="en-US" sz="1600">
                <a:solidFill>
                  <a:srgbClr val="151515"/>
                </a:solidFill>
                <a:ea typeface="PMingLiU" pitchFamily="18" charset="-120"/>
              </a:rPr>
              <a:t>Measure B(E2) and B(E3) to study onset of octupole deformation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9B9700-5E81-482A-A303-D161CDD0E0A3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57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Guy Savard, Argonne National Laboratory  	                   INPC 2013, Firenze,  June 4, 2013</a:t>
            </a:r>
          </a:p>
        </p:txBody>
      </p:sp>
      <p:sp>
        <p:nvSpPr>
          <p:cNvPr id="288770" name="Rectangle 2"/>
          <p:cNvSpPr>
            <a:spLocks noChangeArrowheads="1"/>
          </p:cNvSpPr>
          <p:nvPr/>
        </p:nvSpPr>
        <p:spPr bwMode="auto">
          <a:xfrm>
            <a:off x="0" y="701675"/>
            <a:ext cx="9144000" cy="5699125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288771" name="Group 3"/>
          <p:cNvGrpSpPr>
            <a:grpSpLocks/>
          </p:cNvGrpSpPr>
          <p:nvPr/>
        </p:nvGrpSpPr>
        <p:grpSpPr bwMode="auto">
          <a:xfrm>
            <a:off x="3568700" y="1454150"/>
            <a:ext cx="5397500" cy="4908550"/>
            <a:chOff x="2248" y="916"/>
            <a:chExt cx="3400" cy="3092"/>
          </a:xfrm>
        </p:grpSpPr>
        <p:pic>
          <p:nvPicPr>
            <p:cNvPr id="288772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90" t="9023" r="29900" b="14436"/>
            <a:stretch>
              <a:fillRect/>
            </a:stretch>
          </p:blipFill>
          <p:spPr bwMode="auto">
            <a:xfrm>
              <a:off x="2248" y="916"/>
              <a:ext cx="3400" cy="30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8773" name="Line 5"/>
            <p:cNvSpPr>
              <a:spLocks noChangeShapeType="1"/>
            </p:cNvSpPr>
            <p:nvPr/>
          </p:nvSpPr>
          <p:spPr bwMode="auto">
            <a:xfrm flipH="1">
              <a:off x="3301" y="2315"/>
              <a:ext cx="86" cy="85"/>
            </a:xfrm>
            <a:prstGeom prst="line">
              <a:avLst/>
            </a:prstGeom>
            <a:noFill/>
            <a:ln w="31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8774" name="Line 6"/>
            <p:cNvSpPr>
              <a:spLocks noChangeShapeType="1"/>
            </p:cNvSpPr>
            <p:nvPr/>
          </p:nvSpPr>
          <p:spPr bwMode="auto">
            <a:xfrm flipH="1">
              <a:off x="3287" y="2318"/>
              <a:ext cx="73" cy="71"/>
            </a:xfrm>
            <a:prstGeom prst="line">
              <a:avLst/>
            </a:prstGeom>
            <a:noFill/>
            <a:ln w="31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8775" name="Line 7"/>
            <p:cNvSpPr>
              <a:spLocks noChangeShapeType="1"/>
            </p:cNvSpPr>
            <p:nvPr/>
          </p:nvSpPr>
          <p:spPr bwMode="auto">
            <a:xfrm>
              <a:off x="3282" y="2382"/>
              <a:ext cx="23" cy="23"/>
            </a:xfrm>
            <a:prstGeom prst="line">
              <a:avLst/>
            </a:prstGeom>
            <a:noFill/>
            <a:ln w="31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8776" name="Line 8"/>
            <p:cNvSpPr>
              <a:spLocks noChangeShapeType="1"/>
            </p:cNvSpPr>
            <p:nvPr/>
          </p:nvSpPr>
          <p:spPr bwMode="auto">
            <a:xfrm>
              <a:off x="3280" y="2386"/>
              <a:ext cx="23" cy="23"/>
            </a:xfrm>
            <a:prstGeom prst="line">
              <a:avLst/>
            </a:prstGeom>
            <a:noFill/>
            <a:ln w="31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8777" name="Line 9"/>
            <p:cNvSpPr>
              <a:spLocks noChangeShapeType="1"/>
            </p:cNvSpPr>
            <p:nvPr/>
          </p:nvSpPr>
          <p:spPr bwMode="auto">
            <a:xfrm flipH="1">
              <a:off x="3294" y="2309"/>
              <a:ext cx="86" cy="85"/>
            </a:xfrm>
            <a:prstGeom prst="line">
              <a:avLst/>
            </a:prstGeom>
            <a:noFill/>
            <a:ln w="3175">
              <a:solidFill>
                <a:srgbClr val="FF3300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8778" name="Line 10"/>
            <p:cNvSpPr>
              <a:spLocks noChangeShapeType="1"/>
            </p:cNvSpPr>
            <p:nvPr/>
          </p:nvSpPr>
          <p:spPr bwMode="auto">
            <a:xfrm flipH="1">
              <a:off x="3160" y="2217"/>
              <a:ext cx="117" cy="0"/>
            </a:xfrm>
            <a:prstGeom prst="line">
              <a:avLst/>
            </a:prstGeom>
            <a:noFill/>
            <a:ln w="31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8779" name="Line 11"/>
            <p:cNvSpPr>
              <a:spLocks noChangeShapeType="1"/>
            </p:cNvSpPr>
            <p:nvPr/>
          </p:nvSpPr>
          <p:spPr bwMode="auto">
            <a:xfrm flipH="1">
              <a:off x="3162" y="2202"/>
              <a:ext cx="96" cy="0"/>
            </a:xfrm>
            <a:prstGeom prst="line">
              <a:avLst/>
            </a:prstGeom>
            <a:noFill/>
            <a:ln w="31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8780" name="Line 12"/>
            <p:cNvSpPr>
              <a:spLocks noChangeShapeType="1"/>
            </p:cNvSpPr>
            <p:nvPr/>
          </p:nvSpPr>
          <p:spPr bwMode="auto">
            <a:xfrm flipH="1">
              <a:off x="3154" y="2210"/>
              <a:ext cx="126" cy="0"/>
            </a:xfrm>
            <a:prstGeom prst="line">
              <a:avLst/>
            </a:prstGeom>
            <a:noFill/>
            <a:ln w="3175">
              <a:solidFill>
                <a:srgbClr val="FF3300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8781" name="Line 13"/>
            <p:cNvSpPr>
              <a:spLocks noChangeShapeType="1"/>
            </p:cNvSpPr>
            <p:nvPr/>
          </p:nvSpPr>
          <p:spPr bwMode="auto">
            <a:xfrm>
              <a:off x="3157" y="2192"/>
              <a:ext cx="0" cy="36"/>
            </a:xfrm>
            <a:prstGeom prst="line">
              <a:avLst/>
            </a:prstGeom>
            <a:noFill/>
            <a:ln w="31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8782" name="Line 14"/>
            <p:cNvSpPr>
              <a:spLocks noChangeShapeType="1"/>
            </p:cNvSpPr>
            <p:nvPr/>
          </p:nvSpPr>
          <p:spPr bwMode="auto">
            <a:xfrm>
              <a:off x="3153" y="2192"/>
              <a:ext cx="0" cy="36"/>
            </a:xfrm>
            <a:prstGeom prst="line">
              <a:avLst/>
            </a:prstGeom>
            <a:noFill/>
            <a:ln w="31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8783" name="Line 15"/>
            <p:cNvSpPr>
              <a:spLocks noChangeShapeType="1"/>
            </p:cNvSpPr>
            <p:nvPr/>
          </p:nvSpPr>
          <p:spPr bwMode="auto">
            <a:xfrm flipV="1">
              <a:off x="3280" y="1875"/>
              <a:ext cx="0" cy="335"/>
            </a:xfrm>
            <a:prstGeom prst="line">
              <a:avLst/>
            </a:prstGeom>
            <a:noFill/>
            <a:ln w="3175">
              <a:solidFill>
                <a:srgbClr val="FF3300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8784" name="Line 16"/>
            <p:cNvSpPr>
              <a:spLocks noChangeShapeType="1"/>
            </p:cNvSpPr>
            <p:nvPr/>
          </p:nvSpPr>
          <p:spPr bwMode="auto">
            <a:xfrm flipV="1">
              <a:off x="3289" y="1876"/>
              <a:ext cx="0" cy="332"/>
            </a:xfrm>
            <a:prstGeom prst="line">
              <a:avLst/>
            </a:prstGeom>
            <a:noFill/>
            <a:ln w="31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8785" name="Line 17"/>
            <p:cNvSpPr>
              <a:spLocks noChangeShapeType="1"/>
            </p:cNvSpPr>
            <p:nvPr/>
          </p:nvSpPr>
          <p:spPr bwMode="auto">
            <a:xfrm flipV="1">
              <a:off x="3272" y="1875"/>
              <a:ext cx="0" cy="317"/>
            </a:xfrm>
            <a:prstGeom prst="line">
              <a:avLst/>
            </a:prstGeom>
            <a:noFill/>
            <a:ln w="31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8786" name="Line 18"/>
            <p:cNvSpPr>
              <a:spLocks noChangeShapeType="1"/>
            </p:cNvSpPr>
            <p:nvPr/>
          </p:nvSpPr>
          <p:spPr bwMode="auto">
            <a:xfrm flipH="1">
              <a:off x="3267" y="1877"/>
              <a:ext cx="30" cy="0"/>
            </a:xfrm>
            <a:prstGeom prst="line">
              <a:avLst/>
            </a:prstGeom>
            <a:noFill/>
            <a:ln w="31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8787" name="Line 19"/>
            <p:cNvSpPr>
              <a:spLocks noChangeShapeType="1"/>
            </p:cNvSpPr>
            <p:nvPr/>
          </p:nvSpPr>
          <p:spPr bwMode="auto">
            <a:xfrm flipH="1">
              <a:off x="3266" y="1873"/>
              <a:ext cx="30" cy="0"/>
            </a:xfrm>
            <a:prstGeom prst="line">
              <a:avLst/>
            </a:prstGeom>
            <a:noFill/>
            <a:ln w="31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8788" name="Line 20"/>
            <p:cNvSpPr>
              <a:spLocks noChangeShapeType="1"/>
            </p:cNvSpPr>
            <p:nvPr/>
          </p:nvSpPr>
          <p:spPr bwMode="auto">
            <a:xfrm flipH="1">
              <a:off x="3160" y="2217"/>
              <a:ext cx="117" cy="0"/>
            </a:xfrm>
            <a:prstGeom prst="line">
              <a:avLst/>
            </a:prstGeom>
            <a:noFill/>
            <a:ln w="31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8789" name="Line 21"/>
            <p:cNvSpPr>
              <a:spLocks noChangeShapeType="1"/>
            </p:cNvSpPr>
            <p:nvPr/>
          </p:nvSpPr>
          <p:spPr bwMode="auto">
            <a:xfrm flipH="1">
              <a:off x="3162" y="2202"/>
              <a:ext cx="96" cy="0"/>
            </a:xfrm>
            <a:prstGeom prst="line">
              <a:avLst/>
            </a:prstGeom>
            <a:noFill/>
            <a:ln w="31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8790" name="Line 22"/>
            <p:cNvSpPr>
              <a:spLocks noChangeShapeType="1"/>
            </p:cNvSpPr>
            <p:nvPr/>
          </p:nvSpPr>
          <p:spPr bwMode="auto">
            <a:xfrm>
              <a:off x="3153" y="2192"/>
              <a:ext cx="0" cy="36"/>
            </a:xfrm>
            <a:prstGeom prst="line">
              <a:avLst/>
            </a:prstGeom>
            <a:noFill/>
            <a:ln w="31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8791" name="Line 23"/>
            <p:cNvSpPr>
              <a:spLocks noChangeShapeType="1"/>
            </p:cNvSpPr>
            <p:nvPr/>
          </p:nvSpPr>
          <p:spPr bwMode="auto">
            <a:xfrm flipV="1">
              <a:off x="3280" y="1875"/>
              <a:ext cx="0" cy="335"/>
            </a:xfrm>
            <a:prstGeom prst="line">
              <a:avLst/>
            </a:prstGeom>
            <a:noFill/>
            <a:ln w="3175">
              <a:solidFill>
                <a:srgbClr val="FF3300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8792" name="Line 24"/>
            <p:cNvSpPr>
              <a:spLocks noChangeShapeType="1"/>
            </p:cNvSpPr>
            <p:nvPr/>
          </p:nvSpPr>
          <p:spPr bwMode="auto">
            <a:xfrm flipV="1">
              <a:off x="3289" y="1876"/>
              <a:ext cx="0" cy="329"/>
            </a:xfrm>
            <a:prstGeom prst="line">
              <a:avLst/>
            </a:prstGeom>
            <a:noFill/>
            <a:ln w="31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8793" name="Line 25"/>
            <p:cNvSpPr>
              <a:spLocks noChangeShapeType="1"/>
            </p:cNvSpPr>
            <p:nvPr/>
          </p:nvSpPr>
          <p:spPr bwMode="auto">
            <a:xfrm flipV="1">
              <a:off x="3272" y="1875"/>
              <a:ext cx="0" cy="314"/>
            </a:xfrm>
            <a:prstGeom prst="line">
              <a:avLst/>
            </a:prstGeom>
            <a:noFill/>
            <a:ln w="31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88794" name="Rectangle 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Beam Delivery</a:t>
            </a:r>
          </a:p>
        </p:txBody>
      </p:sp>
      <p:sp>
        <p:nvSpPr>
          <p:cNvPr id="288795" name="Rectangle 27"/>
          <p:cNvSpPr>
            <a:spLocks noGrp="1" noChangeArrowheads="1"/>
          </p:cNvSpPr>
          <p:nvPr>
            <p:ph type="body" sz="half" idx="2"/>
          </p:nvPr>
        </p:nvSpPr>
        <p:spPr>
          <a:xfrm>
            <a:off x="195263" y="725488"/>
            <a:ext cx="3949700" cy="4697412"/>
          </a:xfrm>
        </p:spPr>
        <p:txBody>
          <a:bodyPr/>
          <a:lstStyle/>
          <a:p>
            <a:r>
              <a:rPr lang="en-US" b="1" smtClean="0"/>
              <a:t>After isobar separation, two options for beam use</a:t>
            </a:r>
          </a:p>
          <a:p>
            <a:r>
              <a:rPr lang="en-US" b="1" smtClean="0"/>
              <a:t>Low energy experiments </a:t>
            </a:r>
            <a:r>
              <a:rPr lang="en-US" b="1" smtClean="0">
                <a:solidFill>
                  <a:srgbClr val="FF3300"/>
                </a:solidFill>
              </a:rPr>
              <a:t>after beam bunching</a:t>
            </a:r>
          </a:p>
          <a:p>
            <a:pPr lvl="1"/>
            <a:r>
              <a:rPr lang="en-US" b="1" smtClean="0"/>
              <a:t>Mass measurement</a:t>
            </a:r>
          </a:p>
          <a:p>
            <a:pPr lvl="1"/>
            <a:r>
              <a:rPr lang="en-US" b="1" smtClean="0"/>
              <a:t>Laser Spectroscopy</a:t>
            </a:r>
          </a:p>
          <a:p>
            <a:pPr lvl="1"/>
            <a:r>
              <a:rPr lang="en-US" b="1" smtClean="0"/>
              <a:t>Beta decay studies</a:t>
            </a:r>
          </a:p>
          <a:p>
            <a:r>
              <a:rPr lang="en-US" b="1" smtClean="0"/>
              <a:t>Reaccelerated Beams</a:t>
            </a:r>
          </a:p>
          <a:p>
            <a:pPr lvl="1"/>
            <a:r>
              <a:rPr lang="en-US" b="1" smtClean="0"/>
              <a:t>Use ECR-1 as charge breeder</a:t>
            </a:r>
          </a:p>
          <a:p>
            <a:pPr lvl="1"/>
            <a:r>
              <a:rPr lang="en-US" b="1" smtClean="0"/>
              <a:t>Inject ions into ATLAS in high charge state (q/m &gt; 0.15) and energy           (~100-200 keV)</a:t>
            </a:r>
          </a:p>
          <a:p>
            <a:endParaRPr lang="en-US" b="1" smtClean="0"/>
          </a:p>
        </p:txBody>
      </p:sp>
      <p:sp>
        <p:nvSpPr>
          <p:cNvPr id="288796" name="Line 28"/>
          <p:cNvSpPr>
            <a:spLocks noChangeShapeType="1"/>
          </p:cNvSpPr>
          <p:nvPr/>
        </p:nvSpPr>
        <p:spPr bwMode="auto">
          <a:xfrm>
            <a:off x="5715000" y="1143000"/>
            <a:ext cx="762000" cy="12192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it-IT"/>
          </a:p>
        </p:txBody>
      </p:sp>
      <p:sp>
        <p:nvSpPr>
          <p:cNvPr id="288797" name="Line 29"/>
          <p:cNvSpPr>
            <a:spLocks noChangeShapeType="1"/>
          </p:cNvSpPr>
          <p:nvPr/>
        </p:nvSpPr>
        <p:spPr bwMode="auto">
          <a:xfrm>
            <a:off x="3505200" y="3276600"/>
            <a:ext cx="3911600" cy="1878013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it-IT"/>
          </a:p>
        </p:txBody>
      </p:sp>
      <p:sp>
        <p:nvSpPr>
          <p:cNvPr id="288798" name="Line 30"/>
          <p:cNvSpPr>
            <a:spLocks noChangeShapeType="1"/>
          </p:cNvSpPr>
          <p:nvPr/>
        </p:nvSpPr>
        <p:spPr bwMode="auto">
          <a:xfrm>
            <a:off x="3505200" y="1981200"/>
            <a:ext cx="1295400" cy="1447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it-IT"/>
          </a:p>
        </p:txBody>
      </p:sp>
      <p:grpSp>
        <p:nvGrpSpPr>
          <p:cNvPr id="288799" name="Group 31"/>
          <p:cNvGrpSpPr>
            <a:grpSpLocks/>
          </p:cNvGrpSpPr>
          <p:nvPr/>
        </p:nvGrpSpPr>
        <p:grpSpPr bwMode="auto">
          <a:xfrm>
            <a:off x="5899150" y="2298700"/>
            <a:ext cx="882650" cy="212725"/>
            <a:chOff x="3716" y="1448"/>
            <a:chExt cx="556" cy="134"/>
          </a:xfrm>
        </p:grpSpPr>
        <p:sp>
          <p:nvSpPr>
            <p:cNvPr id="288800" name="Line 32"/>
            <p:cNvSpPr>
              <a:spLocks noChangeShapeType="1"/>
            </p:cNvSpPr>
            <p:nvPr/>
          </p:nvSpPr>
          <p:spPr bwMode="auto">
            <a:xfrm flipV="1">
              <a:off x="4056" y="1526"/>
              <a:ext cx="0" cy="44"/>
            </a:xfrm>
            <a:prstGeom prst="line">
              <a:avLst/>
            </a:prstGeom>
            <a:noFill/>
            <a:ln w="19050">
              <a:solidFill>
                <a:srgbClr val="EC008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8801" name="Line 33"/>
            <p:cNvSpPr>
              <a:spLocks noChangeShapeType="1"/>
            </p:cNvSpPr>
            <p:nvPr/>
          </p:nvSpPr>
          <p:spPr bwMode="auto">
            <a:xfrm flipV="1">
              <a:off x="4056" y="1524"/>
              <a:ext cx="160" cy="2"/>
            </a:xfrm>
            <a:prstGeom prst="line">
              <a:avLst/>
            </a:prstGeom>
            <a:noFill/>
            <a:ln w="19050">
              <a:solidFill>
                <a:srgbClr val="EC008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8802" name="Line 34"/>
            <p:cNvSpPr>
              <a:spLocks noChangeShapeType="1"/>
            </p:cNvSpPr>
            <p:nvPr/>
          </p:nvSpPr>
          <p:spPr bwMode="auto">
            <a:xfrm>
              <a:off x="4218" y="1524"/>
              <a:ext cx="54" cy="52"/>
            </a:xfrm>
            <a:prstGeom prst="line">
              <a:avLst/>
            </a:prstGeom>
            <a:noFill/>
            <a:ln w="19050">
              <a:solidFill>
                <a:srgbClr val="EC008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8803" name="Line 35"/>
            <p:cNvSpPr>
              <a:spLocks noChangeShapeType="1"/>
            </p:cNvSpPr>
            <p:nvPr/>
          </p:nvSpPr>
          <p:spPr bwMode="auto">
            <a:xfrm flipH="1">
              <a:off x="3984" y="1570"/>
              <a:ext cx="72" cy="0"/>
            </a:xfrm>
            <a:prstGeom prst="line">
              <a:avLst/>
            </a:prstGeom>
            <a:noFill/>
            <a:ln w="19050">
              <a:solidFill>
                <a:srgbClr val="EC008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8804" name="Line 36"/>
            <p:cNvSpPr>
              <a:spLocks noChangeShapeType="1"/>
            </p:cNvSpPr>
            <p:nvPr/>
          </p:nvSpPr>
          <p:spPr bwMode="auto">
            <a:xfrm flipV="1">
              <a:off x="3982" y="1448"/>
              <a:ext cx="0" cy="122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8805" name="Line 37"/>
            <p:cNvSpPr>
              <a:spLocks noChangeShapeType="1"/>
            </p:cNvSpPr>
            <p:nvPr/>
          </p:nvSpPr>
          <p:spPr bwMode="auto">
            <a:xfrm flipH="1">
              <a:off x="3718" y="1448"/>
              <a:ext cx="264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8806" name="Line 38"/>
            <p:cNvSpPr>
              <a:spLocks noChangeShapeType="1"/>
            </p:cNvSpPr>
            <p:nvPr/>
          </p:nvSpPr>
          <p:spPr bwMode="auto">
            <a:xfrm>
              <a:off x="3716" y="1448"/>
              <a:ext cx="0" cy="134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8807" name="Line 39"/>
            <p:cNvSpPr>
              <a:spLocks noChangeShapeType="1"/>
            </p:cNvSpPr>
            <p:nvPr/>
          </p:nvSpPr>
          <p:spPr bwMode="auto">
            <a:xfrm flipH="1">
              <a:off x="3716" y="1568"/>
              <a:ext cx="264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288808" name="Group 40"/>
          <p:cNvGrpSpPr>
            <a:grpSpLocks/>
          </p:cNvGrpSpPr>
          <p:nvPr/>
        </p:nvGrpSpPr>
        <p:grpSpPr bwMode="auto">
          <a:xfrm flipV="1">
            <a:off x="5899150" y="2517775"/>
            <a:ext cx="882650" cy="212725"/>
            <a:chOff x="3716" y="1448"/>
            <a:chExt cx="556" cy="134"/>
          </a:xfrm>
        </p:grpSpPr>
        <p:sp>
          <p:nvSpPr>
            <p:cNvPr id="288809" name="Line 41"/>
            <p:cNvSpPr>
              <a:spLocks noChangeShapeType="1"/>
            </p:cNvSpPr>
            <p:nvPr/>
          </p:nvSpPr>
          <p:spPr bwMode="auto">
            <a:xfrm flipV="1">
              <a:off x="4056" y="1526"/>
              <a:ext cx="0" cy="44"/>
            </a:xfrm>
            <a:prstGeom prst="line">
              <a:avLst/>
            </a:prstGeom>
            <a:noFill/>
            <a:ln w="19050">
              <a:solidFill>
                <a:srgbClr val="EC008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8810" name="Line 42"/>
            <p:cNvSpPr>
              <a:spLocks noChangeShapeType="1"/>
            </p:cNvSpPr>
            <p:nvPr/>
          </p:nvSpPr>
          <p:spPr bwMode="auto">
            <a:xfrm flipV="1">
              <a:off x="4056" y="1524"/>
              <a:ext cx="160" cy="2"/>
            </a:xfrm>
            <a:prstGeom prst="line">
              <a:avLst/>
            </a:prstGeom>
            <a:noFill/>
            <a:ln w="19050">
              <a:solidFill>
                <a:srgbClr val="EC008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8811" name="Line 43"/>
            <p:cNvSpPr>
              <a:spLocks noChangeShapeType="1"/>
            </p:cNvSpPr>
            <p:nvPr/>
          </p:nvSpPr>
          <p:spPr bwMode="auto">
            <a:xfrm>
              <a:off x="4218" y="1524"/>
              <a:ext cx="54" cy="52"/>
            </a:xfrm>
            <a:prstGeom prst="line">
              <a:avLst/>
            </a:prstGeom>
            <a:noFill/>
            <a:ln w="19050">
              <a:solidFill>
                <a:srgbClr val="EC008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8812" name="Line 44"/>
            <p:cNvSpPr>
              <a:spLocks noChangeShapeType="1"/>
            </p:cNvSpPr>
            <p:nvPr/>
          </p:nvSpPr>
          <p:spPr bwMode="auto">
            <a:xfrm flipH="1">
              <a:off x="3984" y="1570"/>
              <a:ext cx="72" cy="0"/>
            </a:xfrm>
            <a:prstGeom prst="line">
              <a:avLst/>
            </a:prstGeom>
            <a:noFill/>
            <a:ln w="19050">
              <a:solidFill>
                <a:srgbClr val="EC008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8813" name="Line 45"/>
            <p:cNvSpPr>
              <a:spLocks noChangeShapeType="1"/>
            </p:cNvSpPr>
            <p:nvPr/>
          </p:nvSpPr>
          <p:spPr bwMode="auto">
            <a:xfrm flipV="1">
              <a:off x="3982" y="1448"/>
              <a:ext cx="0" cy="122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8814" name="Line 46"/>
            <p:cNvSpPr>
              <a:spLocks noChangeShapeType="1"/>
            </p:cNvSpPr>
            <p:nvPr/>
          </p:nvSpPr>
          <p:spPr bwMode="auto">
            <a:xfrm flipH="1">
              <a:off x="3718" y="1448"/>
              <a:ext cx="264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8815" name="Line 47"/>
            <p:cNvSpPr>
              <a:spLocks noChangeShapeType="1"/>
            </p:cNvSpPr>
            <p:nvPr/>
          </p:nvSpPr>
          <p:spPr bwMode="auto">
            <a:xfrm>
              <a:off x="3716" y="1448"/>
              <a:ext cx="0" cy="134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8816" name="Line 48"/>
            <p:cNvSpPr>
              <a:spLocks noChangeShapeType="1"/>
            </p:cNvSpPr>
            <p:nvPr/>
          </p:nvSpPr>
          <p:spPr bwMode="auto">
            <a:xfrm flipH="1">
              <a:off x="3716" y="1568"/>
              <a:ext cx="264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88817" name="AutoShape 49"/>
          <p:cNvSpPr>
            <a:spLocks noChangeArrowheads="1"/>
          </p:cNvSpPr>
          <p:nvPr/>
        </p:nvSpPr>
        <p:spPr bwMode="auto">
          <a:xfrm>
            <a:off x="6343650" y="2493963"/>
            <a:ext cx="106363" cy="42862"/>
          </a:xfrm>
          <a:prstGeom prst="roundRect">
            <a:avLst>
              <a:gd name="adj" fmla="val 16667"/>
            </a:avLst>
          </a:prstGeom>
          <a:solidFill>
            <a:srgbClr val="2E3192"/>
          </a:solidFill>
          <a:ln w="9525">
            <a:solidFill>
              <a:srgbClr val="2E319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88818" name="Text Box 50"/>
          <p:cNvSpPr txBox="1">
            <a:spLocks noChangeArrowheads="1"/>
          </p:cNvSpPr>
          <p:nvPr/>
        </p:nvSpPr>
        <p:spPr bwMode="auto">
          <a:xfrm>
            <a:off x="4572000" y="838200"/>
            <a:ext cx="2514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>
                <a:latin typeface="Arial" pitchFamily="34" charset="0"/>
                <a:ea typeface="ＭＳ Ｐゴシック" pitchFamily="34" charset="-128"/>
              </a:rPr>
              <a:t>Source / Gas Catcher</a:t>
            </a:r>
          </a:p>
        </p:txBody>
      </p:sp>
      <p:sp>
        <p:nvSpPr>
          <p:cNvPr id="288819" name="Line 51"/>
          <p:cNvSpPr>
            <a:spLocks noChangeShapeType="1"/>
          </p:cNvSpPr>
          <p:nvPr/>
        </p:nvSpPr>
        <p:spPr bwMode="auto">
          <a:xfrm>
            <a:off x="7924800" y="1447800"/>
            <a:ext cx="152400" cy="11430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it-IT"/>
          </a:p>
        </p:txBody>
      </p:sp>
      <p:sp>
        <p:nvSpPr>
          <p:cNvPr id="288820" name="Text Box 52"/>
          <p:cNvSpPr txBox="1">
            <a:spLocks noChangeArrowheads="1"/>
          </p:cNvSpPr>
          <p:nvPr/>
        </p:nvSpPr>
        <p:spPr bwMode="auto">
          <a:xfrm>
            <a:off x="7086600" y="1143000"/>
            <a:ext cx="1905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>
                <a:latin typeface="Arial" pitchFamily="34" charset="0"/>
                <a:ea typeface="ＭＳ Ｐゴシック" pitchFamily="34" charset="-128"/>
              </a:rPr>
              <a:t>Isobar Separator</a:t>
            </a:r>
          </a:p>
        </p:txBody>
      </p:sp>
      <p:sp>
        <p:nvSpPr>
          <p:cNvPr id="288821" name="Line 53"/>
          <p:cNvSpPr>
            <a:spLocks noChangeShapeType="1"/>
          </p:cNvSpPr>
          <p:nvPr/>
        </p:nvSpPr>
        <p:spPr bwMode="auto">
          <a:xfrm>
            <a:off x="3505200" y="4419600"/>
            <a:ext cx="1887538" cy="1408113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it-IT"/>
          </a:p>
        </p:txBody>
      </p:sp>
      <p:sp>
        <p:nvSpPr>
          <p:cNvPr id="288822" name="Line 54"/>
          <p:cNvSpPr>
            <a:spLocks noChangeShapeType="1"/>
          </p:cNvSpPr>
          <p:nvPr/>
        </p:nvSpPr>
        <p:spPr bwMode="auto">
          <a:xfrm flipH="1" flipV="1">
            <a:off x="4427538" y="5805488"/>
            <a:ext cx="971550" cy="28575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it-IT"/>
          </a:p>
        </p:txBody>
      </p:sp>
      <p:sp>
        <p:nvSpPr>
          <p:cNvPr id="288823" name="Line 55"/>
          <p:cNvSpPr>
            <a:spLocks noChangeShapeType="1"/>
          </p:cNvSpPr>
          <p:nvPr/>
        </p:nvSpPr>
        <p:spPr bwMode="auto">
          <a:xfrm>
            <a:off x="3619500" y="1924050"/>
            <a:ext cx="2373313" cy="163195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it-IT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pPr>
              <a:defRPr/>
            </a:pPr>
            <a:fld id="{425BE888-B6F3-4A9D-8EEC-43D4474D2E7E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19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en-US"/>
              <a:t>Guy Savard, Argonne National Laboratory  	                   INPC 2013, Firenze,  June 4, 2013</a:t>
            </a:r>
          </a:p>
        </p:txBody>
      </p:sp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CARIBU low-energy experimental area</a:t>
            </a:r>
          </a:p>
        </p:txBody>
      </p:sp>
      <p:pic>
        <p:nvPicPr>
          <p:cNvPr id="357379" name="Picture 3" descr="Picture 36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3"/>
          <a:stretch>
            <a:fillRect/>
          </a:stretch>
        </p:blipFill>
        <p:spPr bwMode="auto">
          <a:xfrm>
            <a:off x="5462588" y="3956050"/>
            <a:ext cx="126523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7380" name="Picture 4" descr="Picture 46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9" t="24538"/>
          <a:stretch>
            <a:fillRect/>
          </a:stretch>
        </p:blipFill>
        <p:spPr bwMode="auto">
          <a:xfrm>
            <a:off x="3194050" y="3956050"/>
            <a:ext cx="1676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7381" name="Text Box 5"/>
          <p:cNvSpPr txBox="1">
            <a:spLocks noChangeArrowheads="1"/>
          </p:cNvSpPr>
          <p:nvPr/>
        </p:nvSpPr>
        <p:spPr bwMode="auto">
          <a:xfrm>
            <a:off x="631825" y="1195388"/>
            <a:ext cx="336708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sz="1600" b="1">
                <a:solidFill>
                  <a:srgbClr val="0033CC"/>
                </a:solidFill>
                <a:latin typeface="Times New Roman" pitchFamily="18" charset="0"/>
              </a:rPr>
              <a:t> Delivers 1.5 kV to 10 kV beam to experimental stations</a:t>
            </a:r>
          </a:p>
        </p:txBody>
      </p:sp>
      <p:sp>
        <p:nvSpPr>
          <p:cNvPr id="357382" name="Text Box 6"/>
          <p:cNvSpPr txBox="1">
            <a:spLocks noChangeArrowheads="1"/>
          </p:cNvSpPr>
          <p:nvPr/>
        </p:nvSpPr>
        <p:spPr bwMode="auto">
          <a:xfrm>
            <a:off x="3157538" y="3249613"/>
            <a:ext cx="1751012" cy="70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 b="1">
                <a:solidFill>
                  <a:srgbClr val="0033CC"/>
                </a:solidFill>
                <a:latin typeface="Times New Roman" pitchFamily="18" charset="0"/>
              </a:rPr>
              <a:t>TAPE STATION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1600" b="1">
                <a:solidFill>
                  <a:srgbClr val="0033CC"/>
                </a:solidFill>
                <a:latin typeface="Times New Roman" pitchFamily="18" charset="0"/>
              </a:rPr>
              <a:t>(installed)</a:t>
            </a:r>
          </a:p>
        </p:txBody>
      </p:sp>
      <p:sp>
        <p:nvSpPr>
          <p:cNvPr id="357383" name="Text Box 7"/>
          <p:cNvSpPr txBox="1">
            <a:spLocks noChangeArrowheads="1"/>
          </p:cNvSpPr>
          <p:nvPr/>
        </p:nvSpPr>
        <p:spPr bwMode="auto">
          <a:xfrm>
            <a:off x="1271588" y="3279775"/>
            <a:ext cx="1069975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 b="1">
                <a:solidFill>
                  <a:srgbClr val="0033CC"/>
                </a:solidFill>
                <a:latin typeface="Times New Roman" pitchFamily="18" charset="0"/>
              </a:rPr>
              <a:t>CPT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1600" b="1">
                <a:solidFill>
                  <a:srgbClr val="0033CC"/>
                </a:solidFill>
                <a:latin typeface="Times New Roman" pitchFamily="18" charset="0"/>
              </a:rPr>
              <a:t>(installed)</a:t>
            </a:r>
          </a:p>
        </p:txBody>
      </p:sp>
      <p:sp>
        <p:nvSpPr>
          <p:cNvPr id="357384" name="Text Box 8"/>
          <p:cNvSpPr txBox="1">
            <a:spLocks noChangeArrowheads="1"/>
          </p:cNvSpPr>
          <p:nvPr/>
        </p:nvSpPr>
        <p:spPr bwMode="auto">
          <a:xfrm>
            <a:off x="5391150" y="3265488"/>
            <a:ext cx="1409700" cy="70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 b="1">
                <a:solidFill>
                  <a:srgbClr val="0033CC"/>
                </a:solidFill>
                <a:latin typeface="Times New Roman" pitchFamily="18" charset="0"/>
              </a:rPr>
              <a:t>X-ARRAY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1600" b="1">
                <a:solidFill>
                  <a:srgbClr val="0033CC"/>
                </a:solidFill>
                <a:latin typeface="Times New Roman" pitchFamily="18" charset="0"/>
              </a:rPr>
              <a:t>(installed)</a:t>
            </a:r>
          </a:p>
        </p:txBody>
      </p:sp>
      <p:sp>
        <p:nvSpPr>
          <p:cNvPr id="357385" name="Text Box 9"/>
          <p:cNvSpPr txBox="1">
            <a:spLocks noChangeArrowheads="1"/>
          </p:cNvSpPr>
          <p:nvPr/>
        </p:nvSpPr>
        <p:spPr bwMode="auto">
          <a:xfrm>
            <a:off x="7453313" y="3265488"/>
            <a:ext cx="1173162" cy="70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 b="1">
                <a:solidFill>
                  <a:srgbClr val="0033CC"/>
                </a:solidFill>
                <a:latin typeface="Times New Roman" pitchFamily="18" charset="0"/>
              </a:rPr>
              <a:t>BPT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1600" b="1">
                <a:solidFill>
                  <a:srgbClr val="0033CC"/>
                </a:solidFill>
                <a:latin typeface="Times New Roman" pitchFamily="18" charset="0"/>
              </a:rPr>
              <a:t>(late 2013)</a:t>
            </a:r>
          </a:p>
        </p:txBody>
      </p:sp>
      <p:sp>
        <p:nvSpPr>
          <p:cNvPr id="357386" name="Text Box 10"/>
          <p:cNvSpPr txBox="1">
            <a:spLocks noChangeArrowheads="1"/>
          </p:cNvSpPr>
          <p:nvPr/>
        </p:nvSpPr>
        <p:spPr bwMode="auto">
          <a:xfrm>
            <a:off x="631825" y="1812925"/>
            <a:ext cx="30178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sz="1600" b="1">
                <a:solidFill>
                  <a:srgbClr val="0033CC"/>
                </a:solidFill>
                <a:latin typeface="Times New Roman" pitchFamily="18" charset="0"/>
              </a:rPr>
              <a:t> Pulsed beams with rates from ~ 50 ms to seconds</a:t>
            </a:r>
          </a:p>
        </p:txBody>
      </p:sp>
      <p:sp>
        <p:nvSpPr>
          <p:cNvPr id="357387" name="Text Box 11"/>
          <p:cNvSpPr txBox="1">
            <a:spLocks noChangeArrowheads="1"/>
          </p:cNvSpPr>
          <p:nvPr/>
        </p:nvSpPr>
        <p:spPr bwMode="auto">
          <a:xfrm>
            <a:off x="887413" y="5954713"/>
            <a:ext cx="59134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1">
                <a:solidFill>
                  <a:srgbClr val="0033CC"/>
                </a:solidFill>
                <a:latin typeface="Times New Roman" pitchFamily="18" charset="0"/>
              </a:rPr>
              <a:t>LASER SPECTROSCOPY:  After CPT move (2013/2014)</a:t>
            </a:r>
          </a:p>
        </p:txBody>
      </p:sp>
      <p:sp>
        <p:nvSpPr>
          <p:cNvPr id="357388" name="Text Box 12"/>
          <p:cNvSpPr txBox="1">
            <a:spLocks noChangeArrowheads="1"/>
          </p:cNvSpPr>
          <p:nvPr/>
        </p:nvSpPr>
        <p:spPr bwMode="auto">
          <a:xfrm>
            <a:off x="631825" y="2416175"/>
            <a:ext cx="33670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sz="1600" b="1">
                <a:solidFill>
                  <a:srgbClr val="0033CC"/>
                </a:solidFill>
                <a:latin typeface="Times New Roman" pitchFamily="18" charset="0"/>
              </a:rPr>
              <a:t> Low emittance</a:t>
            </a:r>
          </a:p>
        </p:txBody>
      </p:sp>
      <p:sp>
        <p:nvSpPr>
          <p:cNvPr id="357389" name="Text Box 13"/>
          <p:cNvSpPr txBox="1">
            <a:spLocks noChangeArrowheads="1"/>
          </p:cNvSpPr>
          <p:nvPr/>
        </p:nvSpPr>
        <p:spPr bwMode="auto">
          <a:xfrm>
            <a:off x="631825" y="2863850"/>
            <a:ext cx="33670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sz="1600" b="1">
                <a:solidFill>
                  <a:srgbClr val="0033CC"/>
                </a:solidFill>
                <a:latin typeface="Times New Roman" pitchFamily="18" charset="0"/>
              </a:rPr>
              <a:t> Experimental stations:</a:t>
            </a:r>
          </a:p>
        </p:txBody>
      </p:sp>
      <p:pic>
        <p:nvPicPr>
          <p:cNvPr id="307205" name="Picture 5" descr="PICT01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438" y="3956050"/>
            <a:ext cx="14859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7391" name="Picture 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3" y="3956050"/>
            <a:ext cx="1571625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7392" name="Text Box 16"/>
          <p:cNvSpPr txBox="1">
            <a:spLocks noChangeArrowheads="1"/>
          </p:cNvSpPr>
          <p:nvPr/>
        </p:nvSpPr>
        <p:spPr bwMode="auto">
          <a:xfrm>
            <a:off x="457200" y="6269038"/>
            <a:ext cx="8686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sz="1600" b="1">
                <a:solidFill>
                  <a:srgbClr val="0033CC"/>
                </a:solidFill>
                <a:latin typeface="Times New Roman" pitchFamily="18" charset="0"/>
              </a:rPr>
              <a:t> Limited amount of space … removal of Tandem will provide new experimental area</a:t>
            </a:r>
          </a:p>
        </p:txBody>
      </p:sp>
      <p:pic>
        <p:nvPicPr>
          <p:cNvPr id="357393" name="Picture 17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0175" y="784225"/>
            <a:ext cx="5051425" cy="2484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pPr>
              <a:defRPr/>
            </a:pPr>
            <a:fld id="{B68AA008-F9D8-4B7F-B7C3-37EE6BA3C9D1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2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en-US"/>
              <a:t>Guy Savard, Argonne National Laboratory  	                   INPC 2013, Firenze,  June 4, 2013</a:t>
            </a:r>
          </a:p>
        </p:txBody>
      </p:sp>
      <p:sp>
        <p:nvSpPr>
          <p:cNvPr id="51097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2400" smtClean="0">
                <a:solidFill>
                  <a:srgbClr val="000000"/>
                </a:solidFill>
                <a:latin typeface="Times New Roman" pitchFamily="18" charset="0"/>
              </a:rPr>
              <a:t>Mass measurements of neutron-rich nuclides</a:t>
            </a:r>
          </a:p>
        </p:txBody>
      </p:sp>
      <p:sp>
        <p:nvSpPr>
          <p:cNvPr id="510979" name="Text Box 9"/>
          <p:cNvSpPr txBox="1">
            <a:spLocks noChangeArrowheads="1"/>
          </p:cNvSpPr>
          <p:nvPr/>
        </p:nvSpPr>
        <p:spPr bwMode="auto">
          <a:xfrm>
            <a:off x="0" y="2803525"/>
            <a:ext cx="3879850" cy="290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sz="1600" b="1">
                <a:solidFill>
                  <a:srgbClr val="000000"/>
                </a:solidFill>
                <a:latin typeface="Times New Roman" pitchFamily="18" charset="0"/>
              </a:rPr>
              <a:t> Canadian Penning Trap (CPT) has measured more than 100 neutron-rich nuclides, including more than 70 from CARIBU (including 6 isomers)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600" b="1">
                <a:solidFill>
                  <a:srgbClr val="000000"/>
                </a:solidFill>
                <a:latin typeface="Times New Roman" pitchFamily="18" charset="0"/>
              </a:rPr>
              <a:t> ~ 20 had never been previously measured by any technique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600" b="1">
                <a:solidFill>
                  <a:srgbClr val="000000"/>
                </a:solidFill>
                <a:latin typeface="Times New Roman" pitchFamily="18" charset="0"/>
              </a:rPr>
              <a:t> Currently reaching isotopes produced at the 10</a:t>
            </a:r>
            <a:r>
              <a:rPr lang="en-US" sz="1600" b="1" baseline="30000">
                <a:solidFill>
                  <a:srgbClr val="000000"/>
                </a:solidFill>
                <a:latin typeface="Times New Roman" pitchFamily="18" charset="0"/>
              </a:rPr>
              <a:t>-6</a:t>
            </a:r>
            <a:r>
              <a:rPr lang="en-US" sz="1600" b="1">
                <a:solidFill>
                  <a:srgbClr val="000000"/>
                </a:solidFill>
                <a:latin typeface="Times New Roman" pitchFamily="18" charset="0"/>
              </a:rPr>
              <a:t> fission branch level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600" b="1">
                <a:solidFill>
                  <a:srgbClr val="000000"/>
                </a:solidFill>
                <a:latin typeface="Times New Roman" pitchFamily="18" charset="0"/>
              </a:rPr>
              <a:t> For some nuclei, no prior information on the nuclide existed!</a:t>
            </a:r>
          </a:p>
        </p:txBody>
      </p:sp>
      <p:pic>
        <p:nvPicPr>
          <p:cNvPr id="510980" name="Picture 10" descr="with-Eu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839788"/>
            <a:ext cx="2227262" cy="167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0981" name="Text Box 11"/>
          <p:cNvSpPr txBox="1">
            <a:spLocks noChangeArrowheads="1"/>
          </p:cNvSpPr>
          <p:nvPr/>
        </p:nvSpPr>
        <p:spPr bwMode="auto">
          <a:xfrm>
            <a:off x="2684463" y="1309688"/>
            <a:ext cx="61864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sz="1600" b="1">
                <a:solidFill>
                  <a:srgbClr val="000000"/>
                </a:solidFill>
                <a:latin typeface="Times New Roman" pitchFamily="18" charset="0"/>
              </a:rPr>
              <a:t> Can measure the mass with a production rate of ~ 1 ion / s</a:t>
            </a:r>
          </a:p>
        </p:txBody>
      </p:sp>
      <p:sp>
        <p:nvSpPr>
          <p:cNvPr id="510982" name="Text Box 12"/>
          <p:cNvSpPr txBox="1">
            <a:spLocks noChangeArrowheads="1"/>
          </p:cNvSpPr>
          <p:nvPr/>
        </p:nvSpPr>
        <p:spPr bwMode="auto">
          <a:xfrm>
            <a:off x="2684463" y="1676400"/>
            <a:ext cx="645953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sz="1600" b="1">
                <a:solidFill>
                  <a:srgbClr val="000000"/>
                </a:solidFill>
                <a:latin typeface="Times New Roman" pitchFamily="18" charset="0"/>
              </a:rPr>
              <a:t> Mass precision ~ 10</a:t>
            </a:r>
            <a:r>
              <a:rPr lang="en-US" sz="1600" b="1" baseline="30000">
                <a:solidFill>
                  <a:srgbClr val="000000"/>
                </a:solidFill>
                <a:latin typeface="Times New Roman" pitchFamily="18" charset="0"/>
              </a:rPr>
              <a:t>-7</a:t>
            </a:r>
            <a:r>
              <a:rPr lang="en-US" sz="1600" b="1">
                <a:solidFill>
                  <a:srgbClr val="000000"/>
                </a:solidFill>
                <a:latin typeface="Times New Roman" pitchFamily="18" charset="0"/>
              </a:rPr>
              <a:t> to 10</a:t>
            </a:r>
            <a:r>
              <a:rPr lang="en-US" sz="1600" b="1" baseline="30000">
                <a:solidFill>
                  <a:srgbClr val="000000"/>
                </a:solidFill>
                <a:latin typeface="Times New Roman" pitchFamily="18" charset="0"/>
              </a:rPr>
              <a:t>-8 </a:t>
            </a:r>
            <a:r>
              <a:rPr lang="en-US" sz="1600" b="1">
                <a:solidFill>
                  <a:srgbClr val="000000"/>
                </a:solidFill>
                <a:latin typeface="Times New Roman" pitchFamily="18" charset="0"/>
              </a:rPr>
              <a:t>(10 -100 keV/c</a:t>
            </a:r>
            <a:r>
              <a:rPr lang="en-US" sz="1600" b="1" baseline="3000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US" sz="1600" b="1">
                <a:solidFill>
                  <a:srgbClr val="000000"/>
                </a:solidFill>
                <a:latin typeface="Times New Roman" pitchFamily="18" charset="0"/>
              </a:rPr>
              <a:t>) for masses approaching the </a:t>
            </a:r>
            <a:r>
              <a:rPr lang="en-US" sz="1600" b="1" i="1">
                <a:solidFill>
                  <a:srgbClr val="000000"/>
                </a:solidFill>
                <a:latin typeface="Times New Roman" pitchFamily="18" charset="0"/>
              </a:rPr>
              <a:t>r</a:t>
            </a:r>
            <a:r>
              <a:rPr lang="en-US" sz="1600" b="1">
                <a:solidFill>
                  <a:srgbClr val="000000"/>
                </a:solidFill>
                <a:latin typeface="Times New Roman" pitchFamily="18" charset="0"/>
              </a:rPr>
              <a:t> process</a:t>
            </a:r>
          </a:p>
        </p:txBody>
      </p:sp>
      <p:sp>
        <p:nvSpPr>
          <p:cNvPr id="510983" name="Text Box 13"/>
          <p:cNvSpPr txBox="1">
            <a:spLocks noChangeArrowheads="1"/>
          </p:cNvSpPr>
          <p:nvPr/>
        </p:nvSpPr>
        <p:spPr bwMode="auto">
          <a:xfrm>
            <a:off x="2684463" y="942975"/>
            <a:ext cx="680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sz="1600" b="1">
                <a:solidFill>
                  <a:srgbClr val="000000"/>
                </a:solidFill>
                <a:latin typeface="Times New Roman" pitchFamily="18" charset="0"/>
              </a:rPr>
              <a:t> Masses determined via a measurement of the ions’ cyclotron frequency</a:t>
            </a:r>
          </a:p>
        </p:txBody>
      </p:sp>
      <p:pic>
        <p:nvPicPr>
          <p:cNvPr id="510984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075" y="2416175"/>
            <a:ext cx="4867275" cy="352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6283" name="Group 27"/>
          <p:cNvGrpSpPr>
            <a:grpSpLocks/>
          </p:cNvGrpSpPr>
          <p:nvPr/>
        </p:nvGrpSpPr>
        <p:grpSpPr bwMode="auto">
          <a:xfrm>
            <a:off x="4029075" y="2419350"/>
            <a:ext cx="4867275" cy="3524250"/>
            <a:chOff x="2552" y="1369"/>
            <a:chExt cx="3066" cy="2220"/>
          </a:xfrm>
        </p:grpSpPr>
        <p:pic>
          <p:nvPicPr>
            <p:cNvPr id="510986" name="Picture 1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2" y="1369"/>
              <a:ext cx="3066" cy="2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0987" name="Text Box 26"/>
            <p:cNvSpPr txBox="1">
              <a:spLocks noChangeArrowheads="1"/>
            </p:cNvSpPr>
            <p:nvPr/>
          </p:nvSpPr>
          <p:spPr bwMode="auto">
            <a:xfrm>
              <a:off x="4876" y="2210"/>
              <a:ext cx="639" cy="135"/>
            </a:xfrm>
            <a:prstGeom prst="rect">
              <a:avLst/>
            </a:prstGeom>
            <a:solidFill>
              <a:srgbClr val="00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800" b="1">
                  <a:solidFill>
                    <a:schemeClr val="bg1"/>
                  </a:solidFill>
                </a:rPr>
                <a:t>Original</a:t>
              </a:r>
            </a:p>
          </p:txBody>
        </p:sp>
      </p:grpSp>
      <p:grpSp>
        <p:nvGrpSpPr>
          <p:cNvPr id="96284" name="Group 28"/>
          <p:cNvGrpSpPr>
            <a:grpSpLocks/>
          </p:cNvGrpSpPr>
          <p:nvPr/>
        </p:nvGrpSpPr>
        <p:grpSpPr bwMode="auto">
          <a:xfrm>
            <a:off x="4029075" y="2416175"/>
            <a:ext cx="4867275" cy="3525838"/>
            <a:chOff x="661" y="1880"/>
            <a:chExt cx="3066" cy="2221"/>
          </a:xfrm>
        </p:grpSpPr>
        <p:pic>
          <p:nvPicPr>
            <p:cNvPr id="510989" name="Picture 1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" y="1880"/>
              <a:ext cx="3066" cy="2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0990" name="Text Box 24"/>
            <p:cNvSpPr txBox="1">
              <a:spLocks noChangeArrowheads="1"/>
            </p:cNvSpPr>
            <p:nvPr/>
          </p:nvSpPr>
          <p:spPr bwMode="auto">
            <a:xfrm>
              <a:off x="2985" y="2727"/>
              <a:ext cx="639" cy="135"/>
            </a:xfrm>
            <a:prstGeom prst="rect">
              <a:avLst/>
            </a:prstGeom>
            <a:solidFill>
              <a:srgbClr val="00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800" b="1">
                  <a:solidFill>
                    <a:schemeClr val="bg1"/>
                  </a:solidFill>
                </a:rPr>
                <a:t>Original</a:t>
              </a:r>
            </a:p>
          </p:txBody>
        </p:sp>
        <p:sp>
          <p:nvSpPr>
            <p:cNvPr id="510991" name="Text Box 25"/>
            <p:cNvSpPr txBox="1">
              <a:spLocks noChangeArrowheads="1"/>
            </p:cNvSpPr>
            <p:nvPr/>
          </p:nvSpPr>
          <p:spPr bwMode="auto">
            <a:xfrm>
              <a:off x="2985" y="2862"/>
              <a:ext cx="639" cy="135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800" b="1">
                  <a:solidFill>
                    <a:schemeClr val="bg1"/>
                  </a:solidFill>
                </a:rPr>
                <a:t>Area II 2012</a:t>
              </a:r>
            </a:p>
          </p:txBody>
        </p:sp>
      </p:grpSp>
      <p:grpSp>
        <p:nvGrpSpPr>
          <p:cNvPr id="96285" name="Group 29"/>
          <p:cNvGrpSpPr>
            <a:grpSpLocks/>
          </p:cNvGrpSpPr>
          <p:nvPr/>
        </p:nvGrpSpPr>
        <p:grpSpPr bwMode="auto">
          <a:xfrm>
            <a:off x="4029075" y="2416175"/>
            <a:ext cx="4867275" cy="3525838"/>
            <a:chOff x="174" y="288"/>
            <a:chExt cx="3066" cy="2221"/>
          </a:xfrm>
        </p:grpSpPr>
        <p:pic>
          <p:nvPicPr>
            <p:cNvPr id="510993" name="Picture 1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" y="288"/>
              <a:ext cx="3066" cy="2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0994" name="Text Box 20"/>
            <p:cNvSpPr txBox="1">
              <a:spLocks noChangeArrowheads="1"/>
            </p:cNvSpPr>
            <p:nvPr/>
          </p:nvSpPr>
          <p:spPr bwMode="auto">
            <a:xfrm>
              <a:off x="2497" y="1131"/>
              <a:ext cx="639" cy="135"/>
            </a:xfrm>
            <a:prstGeom prst="rect">
              <a:avLst/>
            </a:prstGeom>
            <a:solidFill>
              <a:srgbClr val="00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800" b="1">
                  <a:solidFill>
                    <a:schemeClr val="bg1"/>
                  </a:solidFill>
                </a:rPr>
                <a:t>Original</a:t>
              </a:r>
            </a:p>
          </p:txBody>
        </p:sp>
        <p:sp>
          <p:nvSpPr>
            <p:cNvPr id="510995" name="Text Box 21"/>
            <p:cNvSpPr txBox="1">
              <a:spLocks noChangeArrowheads="1"/>
            </p:cNvSpPr>
            <p:nvPr/>
          </p:nvSpPr>
          <p:spPr bwMode="auto">
            <a:xfrm>
              <a:off x="2497" y="1266"/>
              <a:ext cx="639" cy="135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800" b="1">
                  <a:solidFill>
                    <a:schemeClr val="bg1"/>
                  </a:solidFill>
                </a:rPr>
                <a:t>Area II 2012</a:t>
              </a:r>
            </a:p>
          </p:txBody>
        </p:sp>
        <p:sp>
          <p:nvSpPr>
            <p:cNvPr id="510996" name="Text Box 22"/>
            <p:cNvSpPr txBox="1">
              <a:spLocks noChangeArrowheads="1"/>
            </p:cNvSpPr>
            <p:nvPr/>
          </p:nvSpPr>
          <p:spPr bwMode="auto">
            <a:xfrm>
              <a:off x="2496" y="1398"/>
              <a:ext cx="639" cy="135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800" b="1">
                  <a:solidFill>
                    <a:schemeClr val="bg1"/>
                  </a:solidFill>
                </a:rPr>
                <a:t>CARIBU 2013</a:t>
              </a:r>
            </a:p>
          </p:txBody>
        </p:sp>
      </p:grpSp>
      <p:sp>
        <p:nvSpPr>
          <p:cNvPr id="510997" name="Text Box 30"/>
          <p:cNvSpPr txBox="1">
            <a:spLocks noChangeArrowheads="1"/>
          </p:cNvSpPr>
          <p:nvPr/>
        </p:nvSpPr>
        <p:spPr bwMode="auto">
          <a:xfrm>
            <a:off x="5437188" y="6080125"/>
            <a:ext cx="3378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J. Van Schelt </a:t>
            </a:r>
            <a:r>
              <a:rPr lang="en-US" sz="1200" i="1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et al.</a:t>
            </a:r>
            <a:r>
              <a:rPr 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, Phys. Rev. C </a:t>
            </a:r>
            <a:r>
              <a:rPr lang="en-US" sz="1200" b="1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85</a:t>
            </a:r>
            <a:r>
              <a:rPr 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, 045805 (2012)</a:t>
            </a:r>
          </a:p>
        </p:txBody>
      </p:sp>
      <p:sp>
        <p:nvSpPr>
          <p:cNvPr id="510998" name="Text Box 31"/>
          <p:cNvSpPr txBox="1">
            <a:spLocks noChangeArrowheads="1"/>
          </p:cNvSpPr>
          <p:nvPr/>
        </p:nvSpPr>
        <p:spPr bwMode="auto">
          <a:xfrm>
            <a:off x="5437188" y="6291263"/>
            <a:ext cx="35179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J. Van Schelt </a:t>
            </a:r>
            <a:r>
              <a:rPr lang="en-US" sz="1200" i="1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et al.</a:t>
            </a:r>
            <a:r>
              <a:rPr 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, Phys. Rev. Lett., submitted (2013)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pPr>
              <a:defRPr/>
            </a:pPr>
            <a:fld id="{B6461ACB-BF2A-4CC2-952D-0A48FEBAE4B9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3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en-US"/>
              <a:t>Guy Savard, Argonne National Laboratory  	                   INPC 2013, Firenze,  June 4, 2013</a:t>
            </a:r>
          </a:p>
        </p:txBody>
      </p:sp>
      <p:sp>
        <p:nvSpPr>
          <p:cNvPr id="504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Why study heavy neutron-rich isotopes?</a:t>
            </a:r>
          </a:p>
        </p:txBody>
      </p:sp>
      <p:sp>
        <p:nvSpPr>
          <p:cNvPr id="504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pPr>
              <a:buFont typeface="Wingdings" pitchFamily="2" charset="2"/>
              <a:buNone/>
            </a:pPr>
            <a:endParaRPr lang="en-US" smtClean="0"/>
          </a:p>
          <a:p>
            <a:r>
              <a:rPr lang="en-US" smtClean="0"/>
              <a:t>We have the tools and techniques </a:t>
            </a:r>
          </a:p>
          <a:p>
            <a:pPr>
              <a:buFont typeface="Wingdings" pitchFamily="2" charset="2"/>
              <a:buNone/>
            </a:pPr>
            <a:r>
              <a:rPr lang="en-US" smtClean="0"/>
              <a:t>       to study them:</a:t>
            </a:r>
          </a:p>
        </p:txBody>
      </p:sp>
      <p:grpSp>
        <p:nvGrpSpPr>
          <p:cNvPr id="504874" name="Group 42"/>
          <p:cNvGrpSpPr>
            <a:grpSpLocks/>
          </p:cNvGrpSpPr>
          <p:nvPr/>
        </p:nvGrpSpPr>
        <p:grpSpPr bwMode="auto">
          <a:xfrm>
            <a:off x="0" y="938213"/>
            <a:ext cx="3128963" cy="2513012"/>
            <a:chOff x="0" y="591"/>
            <a:chExt cx="1971" cy="1583"/>
          </a:xfrm>
        </p:grpSpPr>
        <p:grpSp>
          <p:nvGrpSpPr>
            <p:cNvPr id="504862" name="Group 30"/>
            <p:cNvGrpSpPr>
              <a:grpSpLocks/>
            </p:cNvGrpSpPr>
            <p:nvPr/>
          </p:nvGrpSpPr>
          <p:grpSpPr bwMode="auto">
            <a:xfrm>
              <a:off x="0" y="591"/>
              <a:ext cx="1971" cy="1188"/>
              <a:chOff x="164" y="605"/>
              <a:chExt cx="1875" cy="1170"/>
            </a:xfrm>
          </p:grpSpPr>
          <p:pic>
            <p:nvPicPr>
              <p:cNvPr id="504836" name="Picture 4" descr="chart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3974"/>
              <a:stretch>
                <a:fillRect/>
              </a:stretch>
            </p:blipFill>
            <p:spPr bwMode="auto">
              <a:xfrm>
                <a:off x="414" y="605"/>
                <a:ext cx="1625" cy="10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504851" name="Group 19"/>
              <p:cNvGrpSpPr>
                <a:grpSpLocks/>
              </p:cNvGrpSpPr>
              <p:nvPr/>
            </p:nvGrpSpPr>
            <p:grpSpPr bwMode="auto">
              <a:xfrm>
                <a:off x="196" y="621"/>
                <a:ext cx="752" cy="343"/>
                <a:chOff x="176" y="2825"/>
                <a:chExt cx="752" cy="343"/>
              </a:xfrm>
            </p:grpSpPr>
            <p:sp>
              <p:nvSpPr>
                <p:cNvPr id="504838" name="Rectangle 6"/>
                <p:cNvSpPr>
                  <a:spLocks noChangeArrowheads="1"/>
                </p:cNvSpPr>
                <p:nvPr/>
              </p:nvSpPr>
              <p:spPr bwMode="auto">
                <a:xfrm>
                  <a:off x="176" y="2841"/>
                  <a:ext cx="752" cy="323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504839" name="Rectangle 7"/>
                <p:cNvSpPr>
                  <a:spLocks noChangeArrowheads="1"/>
                </p:cNvSpPr>
                <p:nvPr/>
              </p:nvSpPr>
              <p:spPr bwMode="auto">
                <a:xfrm>
                  <a:off x="221" y="2968"/>
                  <a:ext cx="70" cy="67"/>
                </a:xfrm>
                <a:prstGeom prst="rect">
                  <a:avLst/>
                </a:prstGeom>
                <a:solidFill>
                  <a:srgbClr val="99DF53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504840" name="Rectangle 8"/>
                <p:cNvSpPr>
                  <a:spLocks noChangeArrowheads="1"/>
                </p:cNvSpPr>
                <p:nvPr/>
              </p:nvSpPr>
              <p:spPr bwMode="auto">
                <a:xfrm>
                  <a:off x="220" y="2864"/>
                  <a:ext cx="70" cy="67"/>
                </a:xfrm>
                <a:prstGeom prst="rect">
                  <a:avLst/>
                </a:prstGeom>
                <a:solidFill>
                  <a:srgbClr val="339933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504841" name="Rectangle 9"/>
                <p:cNvSpPr>
                  <a:spLocks noChangeArrowheads="1"/>
                </p:cNvSpPr>
                <p:nvPr/>
              </p:nvSpPr>
              <p:spPr bwMode="auto">
                <a:xfrm>
                  <a:off x="222" y="3065"/>
                  <a:ext cx="70" cy="68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504842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295" y="2825"/>
                  <a:ext cx="498" cy="15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sz="1000">
                      <a:latin typeface="Times New Roman" pitchFamily="18" charset="0"/>
                      <a:ea typeface="ＭＳ Ｐゴシック" pitchFamily="34" charset="-128"/>
                    </a:rPr>
                    <a:t>Mass known</a:t>
                  </a:r>
                </a:p>
              </p:txBody>
            </p:sp>
            <p:sp>
              <p:nvSpPr>
                <p:cNvPr id="504843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300" y="2925"/>
                  <a:ext cx="601" cy="1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sz="1000">
                      <a:latin typeface="Times New Roman" pitchFamily="18" charset="0"/>
                      <a:ea typeface="ＭＳ Ｐゴシック" pitchFamily="34" charset="-128"/>
                    </a:rPr>
                    <a:t>Half-life known</a:t>
                  </a:r>
                </a:p>
              </p:txBody>
            </p:sp>
            <p:sp>
              <p:nvSpPr>
                <p:cNvPr id="504844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301" y="3017"/>
                  <a:ext cx="569" cy="15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sz="1000">
                      <a:latin typeface="Times New Roman" pitchFamily="18" charset="0"/>
                      <a:ea typeface="ＭＳ Ｐゴシック" pitchFamily="34" charset="-128"/>
                    </a:rPr>
                    <a:t>nothing known</a:t>
                  </a:r>
                </a:p>
              </p:txBody>
            </p:sp>
          </p:grpSp>
          <p:sp>
            <p:nvSpPr>
              <p:cNvPr id="504846" name="Line 14"/>
              <p:cNvSpPr>
                <a:spLocks noChangeShapeType="1"/>
              </p:cNvSpPr>
              <p:nvPr/>
            </p:nvSpPr>
            <p:spPr bwMode="auto">
              <a:xfrm>
                <a:off x="406" y="1697"/>
                <a:ext cx="4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4847" name="Line 15"/>
              <p:cNvSpPr>
                <a:spLocks noChangeShapeType="1"/>
              </p:cNvSpPr>
              <p:nvPr/>
            </p:nvSpPr>
            <p:spPr bwMode="auto">
              <a:xfrm rot="-5400000">
                <a:off x="166" y="1457"/>
                <a:ext cx="496" cy="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4848" name="Text Box 16"/>
              <p:cNvSpPr txBox="1">
                <a:spLocks noChangeArrowheads="1"/>
              </p:cNvSpPr>
              <p:nvPr/>
            </p:nvSpPr>
            <p:spPr bwMode="auto">
              <a:xfrm>
                <a:off x="876" y="1605"/>
                <a:ext cx="425" cy="1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>
                    <a:latin typeface="Times New Roman" pitchFamily="18" charset="0"/>
                    <a:ea typeface="ＭＳ Ｐゴシック" pitchFamily="34" charset="-128"/>
                  </a:rPr>
                  <a:t>neutrons</a:t>
                </a:r>
              </a:p>
            </p:txBody>
          </p:sp>
          <p:sp>
            <p:nvSpPr>
              <p:cNvPr id="504849" name="Text Box 17"/>
              <p:cNvSpPr txBox="1">
                <a:spLocks noChangeArrowheads="1"/>
              </p:cNvSpPr>
              <p:nvPr/>
            </p:nvSpPr>
            <p:spPr bwMode="auto">
              <a:xfrm>
                <a:off x="164" y="1069"/>
                <a:ext cx="384" cy="1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>
                    <a:latin typeface="Times New Roman" pitchFamily="18" charset="0"/>
                    <a:ea typeface="ＭＳ Ｐゴシック" pitchFamily="34" charset="-128"/>
                  </a:rPr>
                  <a:t>protons</a:t>
                </a:r>
              </a:p>
            </p:txBody>
          </p:sp>
        </p:grpSp>
        <p:sp>
          <p:nvSpPr>
            <p:cNvPr id="504863" name="Text Box 31"/>
            <p:cNvSpPr txBox="1">
              <a:spLocks noChangeArrowheads="1"/>
            </p:cNvSpPr>
            <p:nvPr/>
          </p:nvSpPr>
          <p:spPr bwMode="auto">
            <a:xfrm>
              <a:off x="290" y="1802"/>
              <a:ext cx="1144" cy="372"/>
            </a:xfrm>
            <a:prstGeom prst="rect">
              <a:avLst/>
            </a:prstGeom>
            <a:noFill/>
            <a:ln w="9525" algn="ctr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b="1">
                  <a:solidFill>
                    <a:schemeClr val="tx2"/>
                  </a:solidFill>
                  <a:latin typeface="Times New Roman" pitchFamily="18" charset="0"/>
                </a:rPr>
                <a:t>We know little about them</a:t>
              </a:r>
            </a:p>
          </p:txBody>
        </p:sp>
      </p:grpSp>
      <p:grpSp>
        <p:nvGrpSpPr>
          <p:cNvPr id="504875" name="Group 43"/>
          <p:cNvGrpSpPr>
            <a:grpSpLocks/>
          </p:cNvGrpSpPr>
          <p:nvPr/>
        </p:nvGrpSpPr>
        <p:grpSpPr bwMode="auto">
          <a:xfrm>
            <a:off x="2844800" y="809625"/>
            <a:ext cx="3349625" cy="3254375"/>
            <a:chOff x="1792" y="510"/>
            <a:chExt cx="2110" cy="2050"/>
          </a:xfrm>
        </p:grpSpPr>
        <p:pic>
          <p:nvPicPr>
            <p:cNvPr id="504854" name="Picture 22" descr="rpro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2" y="901"/>
              <a:ext cx="2110" cy="16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04855" name="Group 23"/>
            <p:cNvGrpSpPr>
              <a:grpSpLocks/>
            </p:cNvGrpSpPr>
            <p:nvPr/>
          </p:nvGrpSpPr>
          <p:grpSpPr bwMode="auto">
            <a:xfrm>
              <a:off x="2687" y="1148"/>
              <a:ext cx="742" cy="643"/>
              <a:chOff x="3632" y="1376"/>
              <a:chExt cx="1216" cy="1056"/>
            </a:xfrm>
          </p:grpSpPr>
          <p:sp>
            <p:nvSpPr>
              <p:cNvPr id="504856" name="Line 24"/>
              <p:cNvSpPr>
                <a:spLocks noChangeShapeType="1"/>
              </p:cNvSpPr>
              <p:nvPr/>
            </p:nvSpPr>
            <p:spPr bwMode="auto">
              <a:xfrm flipH="1" flipV="1">
                <a:off x="3632" y="1680"/>
                <a:ext cx="456" cy="752"/>
              </a:xfrm>
              <a:prstGeom prst="line">
                <a:avLst/>
              </a:prstGeom>
              <a:noFill/>
              <a:ln w="57150">
                <a:solidFill>
                  <a:srgbClr val="80008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4857" name="Line 25"/>
              <p:cNvSpPr>
                <a:spLocks noChangeShapeType="1"/>
              </p:cNvSpPr>
              <p:nvPr/>
            </p:nvSpPr>
            <p:spPr bwMode="auto">
              <a:xfrm flipH="1" flipV="1">
                <a:off x="4424" y="1376"/>
                <a:ext cx="424" cy="632"/>
              </a:xfrm>
              <a:prstGeom prst="line">
                <a:avLst/>
              </a:prstGeom>
              <a:noFill/>
              <a:ln w="57150">
                <a:solidFill>
                  <a:srgbClr val="80008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504865" name="Text Box 33"/>
            <p:cNvSpPr txBox="1">
              <a:spLocks noChangeArrowheads="1"/>
            </p:cNvSpPr>
            <p:nvPr/>
          </p:nvSpPr>
          <p:spPr bwMode="auto">
            <a:xfrm>
              <a:off x="2024" y="510"/>
              <a:ext cx="1716" cy="372"/>
            </a:xfrm>
            <a:prstGeom prst="rect">
              <a:avLst/>
            </a:prstGeom>
            <a:noFill/>
            <a:ln w="9525" algn="ctr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b="1">
                  <a:solidFill>
                    <a:schemeClr val="tx2"/>
                  </a:solidFill>
                  <a:latin typeface="Times New Roman" pitchFamily="18" charset="0"/>
                </a:rPr>
                <a:t>Nature uses them to produce half of the heavy isotopes</a:t>
              </a:r>
            </a:p>
          </p:txBody>
        </p:sp>
      </p:grpSp>
      <p:grpSp>
        <p:nvGrpSpPr>
          <p:cNvPr id="504872" name="Group 40"/>
          <p:cNvGrpSpPr>
            <a:grpSpLocks/>
          </p:cNvGrpSpPr>
          <p:nvPr/>
        </p:nvGrpSpPr>
        <p:grpSpPr bwMode="auto">
          <a:xfrm>
            <a:off x="2024063" y="4324350"/>
            <a:ext cx="6488112" cy="1638300"/>
            <a:chOff x="1569" y="3048"/>
            <a:chExt cx="4087" cy="1032"/>
          </a:xfrm>
        </p:grpSpPr>
        <p:pic>
          <p:nvPicPr>
            <p:cNvPr id="504869" name="Picture 3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2" y="3056"/>
              <a:ext cx="1024" cy="1024"/>
            </a:xfrm>
            <a:prstGeom prst="rect">
              <a:avLst/>
            </a:prstGeom>
            <a:noFill/>
            <a:ln w="25400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04870" name="Picture 11" descr="cut-thru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6" y="3048"/>
              <a:ext cx="1344" cy="1009"/>
            </a:xfrm>
            <a:prstGeom prst="rect">
              <a:avLst/>
            </a:prstGeom>
            <a:noFill/>
            <a:ln w="19050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4871" name="Picture 6" descr="Gammaspher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9" y="3495"/>
              <a:ext cx="1594" cy="562"/>
            </a:xfrm>
            <a:prstGeom prst="rect">
              <a:avLst/>
            </a:prstGeom>
            <a:noFill/>
            <a:ln w="19050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04873" name="Rectangle 41"/>
          <p:cNvSpPr>
            <a:spLocks noChangeArrowheads="1"/>
          </p:cNvSpPr>
          <p:nvPr/>
        </p:nvSpPr>
        <p:spPr bwMode="auto">
          <a:xfrm>
            <a:off x="455613" y="5646738"/>
            <a:ext cx="8229600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1F497D"/>
              </a:buClr>
              <a:buFont typeface="Wingdings" pitchFamily="2" charset="2"/>
              <a:buChar char="§"/>
            </a:pPr>
            <a:endParaRPr lang="en-US"/>
          </a:p>
          <a:p>
            <a:pPr marL="342900" indent="-342900" eaLnBrk="0" hangingPunct="0">
              <a:spcBef>
                <a:spcPct val="20000"/>
              </a:spcBef>
              <a:buClr>
                <a:srgbClr val="1F497D"/>
              </a:buClr>
              <a:buFont typeface="Wingdings" pitchFamily="2" charset="2"/>
              <a:buChar char="§"/>
            </a:pPr>
            <a:r>
              <a:rPr lang="en-US"/>
              <a:t>We just don’t have available the right beams with the right purity and properties</a:t>
            </a:r>
          </a:p>
        </p:txBody>
      </p:sp>
      <p:grpSp>
        <p:nvGrpSpPr>
          <p:cNvPr id="504879" name="Group 47"/>
          <p:cNvGrpSpPr>
            <a:grpSpLocks/>
          </p:cNvGrpSpPr>
          <p:nvPr/>
        </p:nvGrpSpPr>
        <p:grpSpPr bwMode="auto">
          <a:xfrm>
            <a:off x="6264275" y="857250"/>
            <a:ext cx="2765425" cy="2963863"/>
            <a:chOff x="3946" y="540"/>
            <a:chExt cx="1742" cy="1867"/>
          </a:xfrm>
        </p:grpSpPr>
        <p:pic>
          <p:nvPicPr>
            <p:cNvPr id="504868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333"/>
            <a:stretch>
              <a:fillRect/>
            </a:stretch>
          </p:blipFill>
          <p:spPr bwMode="auto">
            <a:xfrm>
              <a:off x="3946" y="1052"/>
              <a:ext cx="1742" cy="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4864" name="Text Box 32"/>
            <p:cNvSpPr txBox="1">
              <a:spLocks noChangeArrowheads="1"/>
            </p:cNvSpPr>
            <p:nvPr/>
          </p:nvSpPr>
          <p:spPr bwMode="auto">
            <a:xfrm>
              <a:off x="4069" y="2035"/>
              <a:ext cx="1510" cy="372"/>
            </a:xfrm>
            <a:prstGeom prst="rect">
              <a:avLst/>
            </a:prstGeom>
            <a:noFill/>
            <a:ln w="9525" algn="ctr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b="1">
                  <a:solidFill>
                    <a:schemeClr val="tx2"/>
                  </a:solidFill>
                  <a:latin typeface="Times New Roman" pitchFamily="18" charset="0"/>
                </a:rPr>
                <a:t>They are critical to many societal applications</a:t>
              </a:r>
            </a:p>
          </p:txBody>
        </p:sp>
        <p:pic>
          <p:nvPicPr>
            <p:cNvPr id="504867" name="Picture 35" descr="ND201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00"/>
            <a:stretch>
              <a:fillRect/>
            </a:stretch>
          </p:blipFill>
          <p:spPr bwMode="auto">
            <a:xfrm>
              <a:off x="3973" y="540"/>
              <a:ext cx="1711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4876" name="Line 44"/>
            <p:cNvSpPr>
              <a:spLocks noChangeShapeType="1"/>
            </p:cNvSpPr>
            <p:nvPr/>
          </p:nvSpPr>
          <p:spPr bwMode="auto">
            <a:xfrm>
              <a:off x="4002" y="1974"/>
              <a:ext cx="1644" cy="6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4835" grpId="0" uiExpand="1" build="p"/>
      <p:bldP spid="50487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pPr>
              <a:defRPr/>
            </a:pPr>
            <a:fld id="{1259958C-DF10-44F9-8230-541D806DA5E1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2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en-US"/>
              <a:t>Guy Savard, Argonne National Laboratory  	                   INPC 2013, Firenze,  June 4, 2013</a:t>
            </a:r>
          </a:p>
        </p:txBody>
      </p:sp>
      <p:graphicFrame>
        <p:nvGraphicFramePr>
          <p:cNvPr id="513026" name="Object 2"/>
          <p:cNvGraphicFramePr>
            <a:graphicFrameLocks noChangeAspect="1"/>
          </p:cNvGraphicFramePr>
          <p:nvPr/>
        </p:nvGraphicFramePr>
        <p:xfrm>
          <a:off x="-33338" y="1104900"/>
          <a:ext cx="7620001" cy="2211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55" name="Chart" r:id="rId5" imgW="11791950" imgH="4276725" progId="Excel.Chart.8">
                  <p:embed/>
                </p:oleObj>
              </mc:Choice>
              <mc:Fallback>
                <p:oleObj name="Chart" r:id="rId5" imgW="11791950" imgH="4276725" progId="Excel.Char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3338" y="1104900"/>
                        <a:ext cx="7620001" cy="2211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02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2400" smtClean="0">
                <a:solidFill>
                  <a:srgbClr val="000000"/>
                </a:solidFill>
                <a:latin typeface="Times New Roman" pitchFamily="18" charset="0"/>
              </a:rPr>
              <a:t>Comparison with the 2003 atomic mass evaluation</a:t>
            </a:r>
          </a:p>
        </p:txBody>
      </p:sp>
      <p:sp>
        <p:nvSpPr>
          <p:cNvPr id="513028" name="Rectangle 7"/>
          <p:cNvSpPr>
            <a:spLocks noChangeAspect="1" noChangeArrowheads="1"/>
          </p:cNvSpPr>
          <p:nvPr/>
        </p:nvSpPr>
        <p:spPr bwMode="auto">
          <a:xfrm>
            <a:off x="695325" y="1279525"/>
            <a:ext cx="222250" cy="1863725"/>
          </a:xfrm>
          <a:prstGeom prst="rect">
            <a:avLst/>
          </a:prstGeom>
          <a:solidFill>
            <a:srgbClr val="FF0000">
              <a:alpha val="1803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it-IT"/>
          </a:p>
        </p:txBody>
      </p:sp>
      <p:sp>
        <p:nvSpPr>
          <p:cNvPr id="513029" name="Rectangle 8"/>
          <p:cNvSpPr>
            <a:spLocks noChangeAspect="1" noChangeArrowheads="1"/>
          </p:cNvSpPr>
          <p:nvPr/>
        </p:nvSpPr>
        <p:spPr bwMode="auto">
          <a:xfrm>
            <a:off x="3122613" y="1279525"/>
            <a:ext cx="944562" cy="1855788"/>
          </a:xfrm>
          <a:prstGeom prst="rect">
            <a:avLst/>
          </a:prstGeom>
          <a:solidFill>
            <a:srgbClr val="FF6600">
              <a:alpha val="1803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it-IT"/>
          </a:p>
        </p:txBody>
      </p:sp>
      <p:sp>
        <p:nvSpPr>
          <p:cNvPr id="513030" name="Rectangle 9"/>
          <p:cNvSpPr>
            <a:spLocks noChangeAspect="1" noChangeArrowheads="1"/>
          </p:cNvSpPr>
          <p:nvPr/>
        </p:nvSpPr>
        <p:spPr bwMode="auto">
          <a:xfrm>
            <a:off x="1547813" y="1279525"/>
            <a:ext cx="692150" cy="1863725"/>
          </a:xfrm>
          <a:prstGeom prst="rect">
            <a:avLst/>
          </a:prstGeom>
          <a:solidFill>
            <a:srgbClr val="FFFF00">
              <a:alpha val="1803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it-IT"/>
          </a:p>
        </p:txBody>
      </p:sp>
      <p:sp>
        <p:nvSpPr>
          <p:cNvPr id="513031" name="Rectangle 10"/>
          <p:cNvSpPr>
            <a:spLocks noChangeAspect="1" noChangeArrowheads="1"/>
          </p:cNvSpPr>
          <p:nvPr/>
        </p:nvSpPr>
        <p:spPr bwMode="auto">
          <a:xfrm>
            <a:off x="2239963" y="1279525"/>
            <a:ext cx="882650" cy="1863725"/>
          </a:xfrm>
          <a:prstGeom prst="rect">
            <a:avLst/>
          </a:prstGeom>
          <a:solidFill>
            <a:srgbClr val="00FF00">
              <a:alpha val="1803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it-IT"/>
          </a:p>
        </p:txBody>
      </p:sp>
      <p:sp>
        <p:nvSpPr>
          <p:cNvPr id="513032" name="Rectangle 11"/>
          <p:cNvSpPr>
            <a:spLocks noChangeAspect="1" noChangeArrowheads="1"/>
          </p:cNvSpPr>
          <p:nvPr/>
        </p:nvSpPr>
        <p:spPr bwMode="auto">
          <a:xfrm>
            <a:off x="917575" y="1279525"/>
            <a:ext cx="630238" cy="1863725"/>
          </a:xfrm>
          <a:prstGeom prst="rect">
            <a:avLst/>
          </a:prstGeom>
          <a:solidFill>
            <a:srgbClr val="5033FF">
              <a:alpha val="1803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it-IT"/>
          </a:p>
        </p:txBody>
      </p:sp>
      <p:sp>
        <p:nvSpPr>
          <p:cNvPr id="513033" name="Rectangle 12"/>
          <p:cNvSpPr>
            <a:spLocks noChangeAspect="1" noChangeArrowheads="1"/>
          </p:cNvSpPr>
          <p:nvPr/>
        </p:nvSpPr>
        <p:spPr bwMode="auto">
          <a:xfrm>
            <a:off x="4067175" y="1279525"/>
            <a:ext cx="503238" cy="1851025"/>
          </a:xfrm>
          <a:prstGeom prst="rect">
            <a:avLst/>
          </a:prstGeom>
          <a:solidFill>
            <a:srgbClr val="800080">
              <a:alpha val="1803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it-IT"/>
          </a:p>
        </p:txBody>
      </p:sp>
      <p:sp>
        <p:nvSpPr>
          <p:cNvPr id="513034" name="Rectangle 13"/>
          <p:cNvSpPr>
            <a:spLocks noChangeAspect="1" noChangeArrowheads="1"/>
          </p:cNvSpPr>
          <p:nvPr/>
        </p:nvSpPr>
        <p:spPr bwMode="auto">
          <a:xfrm>
            <a:off x="4570413" y="1279525"/>
            <a:ext cx="549275" cy="1863725"/>
          </a:xfrm>
          <a:prstGeom prst="rect">
            <a:avLst/>
          </a:prstGeom>
          <a:solidFill>
            <a:srgbClr val="FF0000">
              <a:alpha val="1803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it-IT"/>
          </a:p>
        </p:txBody>
      </p:sp>
      <p:sp>
        <p:nvSpPr>
          <p:cNvPr id="513035" name="Rectangle 14"/>
          <p:cNvSpPr>
            <a:spLocks noChangeAspect="1" noChangeArrowheads="1"/>
          </p:cNvSpPr>
          <p:nvPr/>
        </p:nvSpPr>
        <p:spPr bwMode="auto">
          <a:xfrm>
            <a:off x="6297613" y="1287463"/>
            <a:ext cx="558800" cy="1855787"/>
          </a:xfrm>
          <a:prstGeom prst="rect">
            <a:avLst/>
          </a:prstGeom>
          <a:solidFill>
            <a:srgbClr val="FF6600">
              <a:alpha val="1803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it-IT"/>
          </a:p>
        </p:txBody>
      </p:sp>
      <p:sp>
        <p:nvSpPr>
          <p:cNvPr id="513036" name="Rectangle 15"/>
          <p:cNvSpPr>
            <a:spLocks noChangeAspect="1" noChangeArrowheads="1"/>
          </p:cNvSpPr>
          <p:nvPr/>
        </p:nvSpPr>
        <p:spPr bwMode="auto">
          <a:xfrm>
            <a:off x="5316538" y="1279525"/>
            <a:ext cx="346075" cy="1863725"/>
          </a:xfrm>
          <a:prstGeom prst="rect">
            <a:avLst/>
          </a:prstGeom>
          <a:solidFill>
            <a:srgbClr val="FFFF00">
              <a:alpha val="1803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it-IT"/>
          </a:p>
        </p:txBody>
      </p:sp>
      <p:sp>
        <p:nvSpPr>
          <p:cNvPr id="513037" name="Rectangle 16"/>
          <p:cNvSpPr>
            <a:spLocks noChangeAspect="1" noChangeArrowheads="1"/>
          </p:cNvSpPr>
          <p:nvPr/>
        </p:nvSpPr>
        <p:spPr bwMode="auto">
          <a:xfrm>
            <a:off x="5662613" y="1284288"/>
            <a:ext cx="635000" cy="1858962"/>
          </a:xfrm>
          <a:prstGeom prst="rect">
            <a:avLst/>
          </a:prstGeom>
          <a:solidFill>
            <a:srgbClr val="00FF00">
              <a:alpha val="1803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it-IT"/>
          </a:p>
        </p:txBody>
      </p:sp>
      <p:sp>
        <p:nvSpPr>
          <p:cNvPr id="513038" name="Rectangle 17"/>
          <p:cNvSpPr>
            <a:spLocks noChangeAspect="1" noChangeArrowheads="1"/>
          </p:cNvSpPr>
          <p:nvPr/>
        </p:nvSpPr>
        <p:spPr bwMode="auto">
          <a:xfrm>
            <a:off x="5119688" y="1263650"/>
            <a:ext cx="196850" cy="1866900"/>
          </a:xfrm>
          <a:prstGeom prst="rect">
            <a:avLst/>
          </a:prstGeom>
          <a:solidFill>
            <a:srgbClr val="5033FF">
              <a:alpha val="1803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it-IT"/>
          </a:p>
        </p:txBody>
      </p:sp>
      <p:sp>
        <p:nvSpPr>
          <p:cNvPr id="513039" name="Rectangle 18"/>
          <p:cNvSpPr>
            <a:spLocks noChangeAspect="1" noChangeArrowheads="1"/>
          </p:cNvSpPr>
          <p:nvPr/>
        </p:nvSpPr>
        <p:spPr bwMode="auto">
          <a:xfrm>
            <a:off x="6850063" y="1279525"/>
            <a:ext cx="420687" cy="1851025"/>
          </a:xfrm>
          <a:prstGeom prst="rect">
            <a:avLst/>
          </a:prstGeom>
          <a:solidFill>
            <a:srgbClr val="800080">
              <a:alpha val="1803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it-IT"/>
          </a:p>
        </p:txBody>
      </p:sp>
      <p:sp>
        <p:nvSpPr>
          <p:cNvPr id="513040" name="Text Box 19"/>
          <p:cNvSpPr txBox="1">
            <a:spLocks noChangeAspect="1" noChangeArrowheads="1"/>
          </p:cNvSpPr>
          <p:nvPr/>
        </p:nvSpPr>
        <p:spPr bwMode="auto">
          <a:xfrm>
            <a:off x="630238" y="1263650"/>
            <a:ext cx="69262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/>
              <a:t>In    Sn         Sb           Te                I             Xe      Cs    Pr Nd    Pm       Sm      Eu</a:t>
            </a:r>
          </a:p>
        </p:txBody>
      </p:sp>
      <p:sp>
        <p:nvSpPr>
          <p:cNvPr id="513041" name="Text Box 20"/>
          <p:cNvSpPr txBox="1">
            <a:spLocks noChangeAspect="1" noChangeArrowheads="1"/>
          </p:cNvSpPr>
          <p:nvPr/>
        </p:nvSpPr>
        <p:spPr bwMode="auto">
          <a:xfrm>
            <a:off x="7178675" y="1263650"/>
            <a:ext cx="441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/>
              <a:t>Gd</a:t>
            </a:r>
          </a:p>
        </p:txBody>
      </p:sp>
      <p:sp>
        <p:nvSpPr>
          <p:cNvPr id="513042" name="Text Box 22"/>
          <p:cNvSpPr txBox="1">
            <a:spLocks noChangeArrowheads="1"/>
          </p:cNvSpPr>
          <p:nvPr/>
        </p:nvSpPr>
        <p:spPr bwMode="auto">
          <a:xfrm>
            <a:off x="657225" y="3244850"/>
            <a:ext cx="1752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Higher N</a:t>
            </a:r>
          </a:p>
        </p:txBody>
      </p:sp>
      <p:sp>
        <p:nvSpPr>
          <p:cNvPr id="513043" name="Line 23"/>
          <p:cNvSpPr>
            <a:spLocks noChangeShapeType="1"/>
          </p:cNvSpPr>
          <p:nvPr/>
        </p:nvSpPr>
        <p:spPr bwMode="auto">
          <a:xfrm>
            <a:off x="1692275" y="3429000"/>
            <a:ext cx="1905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118810" name="Picture 2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0" y="3214688"/>
            <a:ext cx="45720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811" name="Rectangle 27"/>
          <p:cNvSpPr>
            <a:spLocks noChangeArrowheads="1"/>
          </p:cNvSpPr>
          <p:nvPr/>
        </p:nvSpPr>
        <p:spPr bwMode="auto">
          <a:xfrm>
            <a:off x="0" y="3951288"/>
            <a:ext cx="45720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000000"/>
              </a:buClr>
              <a:buFontTx/>
              <a:buChar char="•"/>
            </a:pPr>
            <a:r>
              <a:rPr lang="en-US" sz="1600" b="1">
                <a:solidFill>
                  <a:srgbClr val="000000"/>
                </a:solidFill>
                <a:latin typeface="Times New Roman" pitchFamily="18" charset="0"/>
              </a:rPr>
              <a:t> Trends indicate nuclei are less bound with neutron excess (affects the location of the r-process path)</a:t>
            </a:r>
          </a:p>
          <a:p>
            <a:pPr>
              <a:spcBef>
                <a:spcPct val="50000"/>
              </a:spcBef>
              <a:buClr>
                <a:srgbClr val="000000"/>
              </a:buClr>
              <a:buFontTx/>
              <a:buChar char="•"/>
            </a:pPr>
            <a:r>
              <a:rPr lang="en-US" sz="1600" b="1">
                <a:solidFill>
                  <a:srgbClr val="000000"/>
                </a:solidFill>
                <a:latin typeface="Times New Roman" pitchFamily="18" charset="0"/>
              </a:rPr>
              <a:t> Good agreement with other Penning trap results and reaction Q value measurements</a:t>
            </a:r>
          </a:p>
          <a:p>
            <a:pPr>
              <a:spcBef>
                <a:spcPct val="50000"/>
              </a:spcBef>
              <a:buClr>
                <a:srgbClr val="000000"/>
              </a:buClr>
              <a:buFontTx/>
              <a:buChar char="•"/>
            </a:pPr>
            <a:r>
              <a:rPr lang="en-US" sz="1600" b="1">
                <a:solidFill>
                  <a:srgbClr val="000000"/>
                </a:solidFill>
                <a:latin typeface="Times New Roman" pitchFamily="18" charset="0"/>
              </a:rPr>
              <a:t> Large disagreement with results obtained with </a:t>
            </a:r>
            <a:r>
              <a:rPr lang="el-GR" sz="1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β</a:t>
            </a:r>
            <a:r>
              <a:rPr lang="en-US" sz="1600" b="1">
                <a:solidFill>
                  <a:srgbClr val="000000"/>
                </a:solidFill>
                <a:latin typeface="Times New Roman" pitchFamily="18" charset="0"/>
              </a:rPr>
              <a:t>-decay measurements</a:t>
            </a:r>
          </a:p>
        </p:txBody>
      </p:sp>
      <p:sp>
        <p:nvSpPr>
          <p:cNvPr id="513046" name="Text Box 29"/>
          <p:cNvSpPr txBox="1">
            <a:spLocks noChangeArrowheads="1"/>
          </p:cNvSpPr>
          <p:nvPr/>
        </p:nvSpPr>
        <p:spPr bwMode="auto">
          <a:xfrm>
            <a:off x="5316538" y="736600"/>
            <a:ext cx="3378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J. Van Schelt </a:t>
            </a:r>
            <a:r>
              <a:rPr lang="en-US" sz="1200" i="1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et al.</a:t>
            </a:r>
            <a:r>
              <a:rPr 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, Phys. Rev. C </a:t>
            </a:r>
            <a:r>
              <a:rPr lang="en-US" sz="1200" b="1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85</a:t>
            </a:r>
            <a:r>
              <a:rPr 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, 045805 (2012)</a:t>
            </a:r>
            <a:endParaRPr lang="en-US" sz="24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513047" name="Object 23"/>
          <p:cNvGraphicFramePr>
            <a:graphicFrameLocks noChangeAspect="1"/>
          </p:cNvGraphicFramePr>
          <p:nvPr/>
        </p:nvGraphicFramePr>
        <p:xfrm>
          <a:off x="695325" y="808038"/>
          <a:ext cx="1182688" cy="455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56" name="Chart" r:id="rId9" imgW="11791950" imgH="4276725" progId="Excel.Chart.8">
                  <p:embed/>
                </p:oleObj>
              </mc:Choice>
              <mc:Fallback>
                <p:oleObj name="Chart" r:id="rId9" imgW="11791950" imgH="4276725" progId="Excel.Chart.8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4683" t="42007" b="42223"/>
                      <a:stretch>
                        <a:fillRect/>
                      </a:stretch>
                    </p:blipFill>
                    <p:spPr bwMode="auto">
                      <a:xfrm>
                        <a:off x="695325" y="808038"/>
                        <a:ext cx="1182688" cy="455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048" name="Text Box 34"/>
          <p:cNvSpPr txBox="1">
            <a:spLocks noChangeArrowheads="1"/>
          </p:cNvSpPr>
          <p:nvPr/>
        </p:nvSpPr>
        <p:spPr bwMode="auto">
          <a:xfrm>
            <a:off x="5316538" y="947738"/>
            <a:ext cx="35179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J. Van Schelt </a:t>
            </a:r>
            <a:r>
              <a:rPr lang="en-US" sz="1200" i="1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et al.</a:t>
            </a:r>
            <a:r>
              <a:rPr 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, Phys. Rev. Lett., submitted (2013)</a:t>
            </a:r>
            <a:endParaRPr lang="en-US" sz="24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13049" name="Up Arrow 1"/>
          <p:cNvSpPr>
            <a:spLocks noChangeArrowheads="1"/>
          </p:cNvSpPr>
          <p:nvPr/>
        </p:nvSpPr>
        <p:spPr bwMode="auto">
          <a:xfrm>
            <a:off x="7581900" y="1741488"/>
            <a:ext cx="153988" cy="1368425"/>
          </a:xfrm>
          <a:prstGeom prst="upArrow">
            <a:avLst>
              <a:gd name="adj1" fmla="val 50000"/>
              <a:gd name="adj2" fmla="val 50440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13050" name="TextBox 2"/>
          <p:cNvSpPr txBox="1">
            <a:spLocks noChangeArrowheads="1"/>
          </p:cNvSpPr>
          <p:nvPr/>
        </p:nvSpPr>
        <p:spPr bwMode="auto">
          <a:xfrm rot="-5400000">
            <a:off x="7144544" y="2255044"/>
            <a:ext cx="1466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>
                <a:latin typeface="Arial" pitchFamily="34" charset="0"/>
              </a:rPr>
              <a:t>Less binding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8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pPr>
              <a:defRPr/>
            </a:pPr>
            <a:fld id="{DF106CB1-1EBD-49D0-BA9F-07824C4A8A80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en-US"/>
              <a:t>Guy Savard, Argonne National Laboratory  	                   INPC 2013, Firenze,  June 4, 2013</a:t>
            </a:r>
          </a:p>
        </p:txBody>
      </p:sp>
      <p:pic>
        <p:nvPicPr>
          <p:cNvPr id="525314" name="Picture 13" descr="Sn_compare_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054225"/>
            <a:ext cx="4770437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531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2400" smtClean="0">
                <a:solidFill>
                  <a:srgbClr val="000000"/>
                </a:solidFill>
                <a:latin typeface="Times New Roman" pitchFamily="18" charset="0"/>
              </a:rPr>
              <a:t>Effect on the </a:t>
            </a:r>
            <a:r>
              <a:rPr lang="en-US" sz="2400" i="1" smtClean="0">
                <a:solidFill>
                  <a:srgbClr val="000000"/>
                </a:solidFill>
                <a:latin typeface="Times New Roman" pitchFamily="18" charset="0"/>
              </a:rPr>
              <a:t>r</a:t>
            </a:r>
            <a:r>
              <a:rPr lang="en-US" sz="2400" smtClean="0">
                <a:solidFill>
                  <a:srgbClr val="000000"/>
                </a:solidFill>
                <a:latin typeface="Times New Roman" pitchFamily="18" charset="0"/>
              </a:rPr>
              <a:t> process:  </a:t>
            </a:r>
            <a:br>
              <a:rPr lang="en-US" sz="2400" smtClean="0">
                <a:solidFill>
                  <a:srgbClr val="000000"/>
                </a:solidFill>
                <a:latin typeface="Times New Roman" pitchFamily="18" charset="0"/>
              </a:rPr>
            </a:br>
            <a:r>
              <a:rPr lang="en-US" sz="2400" smtClean="0">
                <a:solidFill>
                  <a:srgbClr val="000000"/>
                </a:solidFill>
                <a:latin typeface="Times New Roman" pitchFamily="18" charset="0"/>
              </a:rPr>
              <a:t>comparisons with the FRDM mass model</a:t>
            </a:r>
          </a:p>
        </p:txBody>
      </p:sp>
      <p:sp>
        <p:nvSpPr>
          <p:cNvPr id="525316" name="Text Box 7"/>
          <p:cNvSpPr txBox="1">
            <a:spLocks noChangeArrowheads="1"/>
          </p:cNvSpPr>
          <p:nvPr/>
        </p:nvSpPr>
        <p:spPr bwMode="auto">
          <a:xfrm>
            <a:off x="512763" y="4697413"/>
            <a:ext cx="3276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solidFill>
                  <a:srgbClr val="0066FF"/>
                </a:solidFill>
                <a:ea typeface="ＭＳ Ｐゴシック" pitchFamily="34" charset="-128"/>
              </a:rPr>
              <a:t>r-process path</a:t>
            </a:r>
          </a:p>
        </p:txBody>
      </p:sp>
      <p:sp>
        <p:nvSpPr>
          <p:cNvPr id="525317" name="Rectangle 8"/>
          <p:cNvSpPr>
            <a:spLocks noChangeArrowheads="1"/>
          </p:cNvSpPr>
          <p:nvPr/>
        </p:nvSpPr>
        <p:spPr bwMode="auto">
          <a:xfrm>
            <a:off x="555625" y="4057650"/>
            <a:ext cx="4213225" cy="195263"/>
          </a:xfrm>
          <a:prstGeom prst="rect">
            <a:avLst/>
          </a:prstGeom>
          <a:solidFill>
            <a:srgbClr val="0066FF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25318" name="Rectangle 12"/>
          <p:cNvSpPr>
            <a:spLocks noChangeArrowheads="1"/>
          </p:cNvSpPr>
          <p:nvPr/>
        </p:nvSpPr>
        <p:spPr bwMode="auto">
          <a:xfrm>
            <a:off x="382588" y="5318125"/>
            <a:ext cx="8378825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000000"/>
              </a:buClr>
              <a:buFontTx/>
              <a:buChar char="•"/>
            </a:pPr>
            <a:r>
              <a:rPr lang="en-US" sz="1600" b="1">
                <a:solidFill>
                  <a:srgbClr val="000000"/>
                </a:solidFill>
                <a:latin typeface="Times New Roman" pitchFamily="18" charset="0"/>
              </a:rPr>
              <a:t> Ran simulations to compare our new measurements with mass models for the </a:t>
            </a:r>
            <a:r>
              <a:rPr lang="en-US" sz="1600" b="1" i="1">
                <a:solidFill>
                  <a:srgbClr val="000000"/>
                </a:solidFill>
                <a:latin typeface="Times New Roman" pitchFamily="18" charset="0"/>
              </a:rPr>
              <a:t>r</a:t>
            </a:r>
            <a:r>
              <a:rPr lang="en-US" sz="1600" b="1">
                <a:solidFill>
                  <a:srgbClr val="000000"/>
                </a:solidFill>
                <a:latin typeface="Times New Roman" pitchFamily="18" charset="0"/>
              </a:rPr>
              <a:t> process</a:t>
            </a:r>
          </a:p>
          <a:p>
            <a:pPr>
              <a:spcBef>
                <a:spcPct val="50000"/>
              </a:spcBef>
              <a:buClr>
                <a:srgbClr val="000000"/>
              </a:buClr>
              <a:buFontTx/>
              <a:buChar char="•"/>
            </a:pPr>
            <a:r>
              <a:rPr lang="en-US" sz="1600" b="1">
                <a:solidFill>
                  <a:srgbClr val="000000"/>
                </a:solidFill>
                <a:latin typeface="Times New Roman" pitchFamily="18" charset="0"/>
              </a:rPr>
              <a:t> Result: FRDM (and other mass models) have insufficient mass precision for </a:t>
            </a:r>
            <a:r>
              <a:rPr lang="en-US" sz="1600" b="1" i="1">
                <a:solidFill>
                  <a:srgbClr val="000000"/>
                </a:solidFill>
                <a:latin typeface="Times New Roman" pitchFamily="18" charset="0"/>
              </a:rPr>
              <a:t>r</a:t>
            </a:r>
            <a:r>
              <a:rPr lang="en-US" sz="1600" b="1">
                <a:solidFill>
                  <a:srgbClr val="000000"/>
                </a:solidFill>
                <a:latin typeface="Times New Roman" pitchFamily="18" charset="0"/>
              </a:rPr>
              <a:t> process models</a:t>
            </a:r>
          </a:p>
        </p:txBody>
      </p:sp>
      <p:sp>
        <p:nvSpPr>
          <p:cNvPr id="525319" name="Footer Placeholder 3"/>
          <p:cNvSpPr txBox="1">
            <a:spLocks noGrp="1"/>
          </p:cNvSpPr>
          <p:nvPr/>
        </p:nvSpPr>
        <p:spPr bwMode="auto">
          <a:xfrm>
            <a:off x="3568700" y="6511925"/>
            <a:ext cx="499427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900"/>
              <a:t>Comparative Review, Nuclear Structure and Nuclear Astrophysics, May 20, 2013</a:t>
            </a:r>
          </a:p>
        </p:txBody>
      </p:sp>
      <p:sp>
        <p:nvSpPr>
          <p:cNvPr id="525320" name="Slide Number Placeholder 4"/>
          <p:cNvSpPr txBox="1">
            <a:spLocks noGrp="1"/>
          </p:cNvSpPr>
          <p:nvPr/>
        </p:nvSpPr>
        <p:spPr bwMode="auto">
          <a:xfrm>
            <a:off x="8610600" y="6542088"/>
            <a:ext cx="3841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/>
            <a:fld id="{5E0B6EEE-C008-49BD-A5ED-68C14EDB117A}" type="slidenum">
              <a:rPr lang="en-US" sz="1400"/>
              <a:pPr algn="r" eaLnBrk="1" hangingPunct="1"/>
              <a:t>21</a:t>
            </a:fld>
            <a:endParaRPr lang="en-US" sz="1400"/>
          </a:p>
        </p:txBody>
      </p:sp>
      <p:sp>
        <p:nvSpPr>
          <p:cNvPr id="525321" name="Text Box 10"/>
          <p:cNvSpPr txBox="1">
            <a:spLocks noChangeArrowheads="1"/>
          </p:cNvSpPr>
          <p:nvPr/>
        </p:nvSpPr>
        <p:spPr bwMode="auto">
          <a:xfrm>
            <a:off x="5730875" y="1514475"/>
            <a:ext cx="300196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Times New Roman" pitchFamily="18" charset="0"/>
              </a:rPr>
              <a:t>Effect of masses on </a:t>
            </a:r>
            <a:r>
              <a:rPr lang="en-US" sz="1600" b="1" i="1">
                <a:solidFill>
                  <a:srgbClr val="000000"/>
                </a:solidFill>
                <a:latin typeface="Times New Roman" pitchFamily="18" charset="0"/>
              </a:rPr>
              <a:t>r</a:t>
            </a:r>
            <a:r>
              <a:rPr lang="en-US" sz="1600" b="1">
                <a:solidFill>
                  <a:srgbClr val="000000"/>
                </a:solidFill>
                <a:latin typeface="Times New Roman" pitchFamily="18" charset="0"/>
              </a:rPr>
              <a:t>-process simulations (with T = 1.5 GK)</a:t>
            </a:r>
          </a:p>
        </p:txBody>
      </p:sp>
      <p:pic>
        <p:nvPicPr>
          <p:cNvPr id="52532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187575"/>
            <a:ext cx="3865562" cy="277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pPr>
              <a:defRPr/>
            </a:pPr>
            <a:fld id="{085E7663-C5D2-482E-A52E-3AEDF0FE85D2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en-US"/>
              <a:t>Guy Savard, Argonne National Laboratory  	                   INPC 2013, Firenze,  June 4, 2013</a:t>
            </a:r>
          </a:p>
        </p:txBody>
      </p:sp>
      <p:pic>
        <p:nvPicPr>
          <p:cNvPr id="300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950"/>
            <a:ext cx="9144000" cy="662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0035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4876800" cy="457200"/>
          </a:xfrm>
          <a:solidFill>
            <a:schemeClr val="bg1"/>
          </a:solidFill>
          <a:ln/>
        </p:spPr>
        <p:txBody>
          <a:bodyPr/>
          <a:lstStyle/>
          <a:p>
            <a:r>
              <a:rPr lang="en-US" sz="2200" smtClean="0"/>
              <a:t>CPT Measurement campaigns</a:t>
            </a:r>
          </a:p>
        </p:txBody>
      </p:sp>
      <p:pic>
        <p:nvPicPr>
          <p:cNvPr id="3000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3705225"/>
            <a:ext cx="16256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0037" name="Rectangle 5"/>
          <p:cNvSpPr>
            <a:spLocks noChangeArrowheads="1"/>
          </p:cNvSpPr>
          <p:nvPr/>
        </p:nvSpPr>
        <p:spPr bwMode="auto">
          <a:xfrm>
            <a:off x="4413250" y="4013200"/>
            <a:ext cx="317500" cy="317500"/>
          </a:xfrm>
          <a:prstGeom prst="rect">
            <a:avLst/>
          </a:prstGeom>
          <a:solidFill>
            <a:srgbClr val="00FFFF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0038" name="Rectangle 6"/>
          <p:cNvSpPr>
            <a:spLocks noChangeArrowheads="1"/>
          </p:cNvSpPr>
          <p:nvPr/>
        </p:nvSpPr>
        <p:spPr bwMode="auto">
          <a:xfrm>
            <a:off x="3467100" y="4648200"/>
            <a:ext cx="317500" cy="317500"/>
          </a:xfrm>
          <a:prstGeom prst="rect">
            <a:avLst/>
          </a:prstGeom>
          <a:solidFill>
            <a:srgbClr val="00FFFF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pPr>
              <a:defRPr/>
            </a:pPr>
            <a:fld id="{581AD76B-5B8F-4992-B04C-7A9672993C27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4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en-US"/>
              <a:t>Guy Savard, Argonne National Laboratory  	                   INPC 2013, Firenze,  June 4, 2013</a:t>
            </a:r>
          </a:p>
        </p:txBody>
      </p:sp>
      <p:pic>
        <p:nvPicPr>
          <p:cNvPr id="301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950"/>
            <a:ext cx="9144000" cy="6623050"/>
          </a:xfrm>
          <a:prstGeom prst="rect">
            <a:avLst/>
          </a:prstGeom>
          <a:noFill/>
          <a:ln w="9525">
            <a:pattFill prst="plaid">
              <a:fgClr>
                <a:srgbClr val="FF3300"/>
              </a:fgClr>
              <a:bgClr>
                <a:srgbClr val="FFFF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1059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4876800" cy="457200"/>
          </a:xfrm>
          <a:solidFill>
            <a:schemeClr val="bg1"/>
          </a:solidFill>
          <a:ln/>
        </p:spPr>
        <p:txBody>
          <a:bodyPr/>
          <a:lstStyle/>
          <a:p>
            <a:r>
              <a:rPr lang="en-US" sz="2200" smtClean="0"/>
              <a:t>CPT Measurement campaigns</a:t>
            </a:r>
          </a:p>
        </p:txBody>
      </p:sp>
      <p:pic>
        <p:nvPicPr>
          <p:cNvPr id="3010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3705225"/>
            <a:ext cx="16256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1061" name="Rectangle 5"/>
          <p:cNvSpPr>
            <a:spLocks noChangeArrowheads="1"/>
          </p:cNvSpPr>
          <p:nvPr/>
        </p:nvSpPr>
        <p:spPr bwMode="auto">
          <a:xfrm>
            <a:off x="4413250" y="4013200"/>
            <a:ext cx="317500" cy="317500"/>
          </a:xfrm>
          <a:prstGeom prst="rect">
            <a:avLst/>
          </a:prstGeom>
          <a:solidFill>
            <a:srgbClr val="00FFFF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1062" name="Rectangle 6"/>
          <p:cNvSpPr>
            <a:spLocks noChangeArrowheads="1"/>
          </p:cNvSpPr>
          <p:nvPr/>
        </p:nvSpPr>
        <p:spPr bwMode="auto">
          <a:xfrm>
            <a:off x="3467100" y="4648200"/>
            <a:ext cx="317500" cy="317500"/>
          </a:xfrm>
          <a:prstGeom prst="rect">
            <a:avLst/>
          </a:prstGeom>
          <a:solidFill>
            <a:srgbClr val="00FFFF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1063" name="AutoShape 7"/>
          <p:cNvSpPr>
            <a:spLocks noChangeArrowheads="1"/>
          </p:cNvSpPr>
          <p:nvPr/>
        </p:nvSpPr>
        <p:spPr bwMode="auto">
          <a:xfrm>
            <a:off x="6007100" y="2768600"/>
            <a:ext cx="266700" cy="266700"/>
          </a:xfrm>
          <a:prstGeom prst="diamond">
            <a:avLst/>
          </a:prstGeom>
          <a:solidFill>
            <a:srgbClr val="5C042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1064" name="AutoShape 8"/>
          <p:cNvSpPr>
            <a:spLocks noChangeArrowheads="1"/>
          </p:cNvSpPr>
          <p:nvPr/>
        </p:nvSpPr>
        <p:spPr bwMode="auto">
          <a:xfrm>
            <a:off x="6629400" y="2146300"/>
            <a:ext cx="266700" cy="266700"/>
          </a:xfrm>
          <a:prstGeom prst="diamond">
            <a:avLst/>
          </a:prstGeom>
          <a:solidFill>
            <a:srgbClr val="5C042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1065" name="AutoShape 9"/>
          <p:cNvSpPr>
            <a:spLocks noChangeArrowheads="1"/>
          </p:cNvSpPr>
          <p:nvPr/>
        </p:nvSpPr>
        <p:spPr bwMode="auto">
          <a:xfrm>
            <a:off x="6946900" y="1816100"/>
            <a:ext cx="266700" cy="266700"/>
          </a:xfrm>
          <a:prstGeom prst="diamond">
            <a:avLst/>
          </a:prstGeom>
          <a:solidFill>
            <a:srgbClr val="5C042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1066" name="AutoShape 10"/>
          <p:cNvSpPr>
            <a:spLocks noChangeArrowheads="1"/>
          </p:cNvSpPr>
          <p:nvPr/>
        </p:nvSpPr>
        <p:spPr bwMode="auto">
          <a:xfrm>
            <a:off x="7264400" y="1498600"/>
            <a:ext cx="266700" cy="266700"/>
          </a:xfrm>
          <a:prstGeom prst="diamond">
            <a:avLst/>
          </a:prstGeom>
          <a:solidFill>
            <a:srgbClr val="5C042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1067" name="AutoShape 11"/>
          <p:cNvSpPr>
            <a:spLocks noChangeArrowheads="1"/>
          </p:cNvSpPr>
          <p:nvPr/>
        </p:nvSpPr>
        <p:spPr bwMode="auto">
          <a:xfrm>
            <a:off x="6629400" y="1524000"/>
            <a:ext cx="266700" cy="266700"/>
          </a:xfrm>
          <a:prstGeom prst="diamond">
            <a:avLst/>
          </a:prstGeom>
          <a:solidFill>
            <a:srgbClr val="5C042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1068" name="AutoShape 12"/>
          <p:cNvSpPr>
            <a:spLocks noChangeArrowheads="1"/>
          </p:cNvSpPr>
          <p:nvPr/>
        </p:nvSpPr>
        <p:spPr bwMode="auto">
          <a:xfrm>
            <a:off x="7251700" y="1193800"/>
            <a:ext cx="266700" cy="266700"/>
          </a:xfrm>
          <a:prstGeom prst="diamond">
            <a:avLst/>
          </a:prstGeom>
          <a:solidFill>
            <a:srgbClr val="5C042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1069" name="AutoShape 13"/>
          <p:cNvSpPr>
            <a:spLocks noChangeArrowheads="1"/>
          </p:cNvSpPr>
          <p:nvPr/>
        </p:nvSpPr>
        <p:spPr bwMode="auto">
          <a:xfrm>
            <a:off x="2540000" y="5613400"/>
            <a:ext cx="266700" cy="266700"/>
          </a:xfrm>
          <a:prstGeom prst="diamond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1070" name="AutoShape 14"/>
          <p:cNvSpPr>
            <a:spLocks noChangeArrowheads="1"/>
          </p:cNvSpPr>
          <p:nvPr/>
        </p:nvSpPr>
        <p:spPr bwMode="auto">
          <a:xfrm>
            <a:off x="1587500" y="5918200"/>
            <a:ext cx="266700" cy="266700"/>
          </a:xfrm>
          <a:prstGeom prst="diamond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1071" name="AutoShape 15"/>
          <p:cNvSpPr>
            <a:spLocks noChangeArrowheads="1"/>
          </p:cNvSpPr>
          <p:nvPr/>
        </p:nvSpPr>
        <p:spPr bwMode="auto">
          <a:xfrm>
            <a:off x="1905000" y="5943600"/>
            <a:ext cx="266700" cy="266700"/>
          </a:xfrm>
          <a:prstGeom prst="diamond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1072" name="AutoShape 16"/>
          <p:cNvSpPr>
            <a:spLocks noChangeArrowheads="1"/>
          </p:cNvSpPr>
          <p:nvPr/>
        </p:nvSpPr>
        <p:spPr bwMode="auto">
          <a:xfrm>
            <a:off x="2844800" y="5283200"/>
            <a:ext cx="266700" cy="266700"/>
          </a:xfrm>
          <a:prstGeom prst="diamond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1073" name="AutoShape 17"/>
          <p:cNvSpPr>
            <a:spLocks noChangeArrowheads="1"/>
          </p:cNvSpPr>
          <p:nvPr/>
        </p:nvSpPr>
        <p:spPr bwMode="auto">
          <a:xfrm>
            <a:off x="6959600" y="2159000"/>
            <a:ext cx="266700" cy="266700"/>
          </a:xfrm>
          <a:prstGeom prst="diamond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1074" name="AutoShape 18"/>
          <p:cNvSpPr>
            <a:spLocks noChangeArrowheads="1"/>
          </p:cNvSpPr>
          <p:nvPr/>
        </p:nvSpPr>
        <p:spPr bwMode="auto">
          <a:xfrm>
            <a:off x="7251700" y="1816100"/>
            <a:ext cx="266700" cy="266700"/>
          </a:xfrm>
          <a:prstGeom prst="diamond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1075" name="AutoShape 19"/>
          <p:cNvSpPr>
            <a:spLocks noChangeArrowheads="1"/>
          </p:cNvSpPr>
          <p:nvPr/>
        </p:nvSpPr>
        <p:spPr bwMode="auto">
          <a:xfrm>
            <a:off x="7569200" y="1828800"/>
            <a:ext cx="266700" cy="266700"/>
          </a:xfrm>
          <a:prstGeom prst="diamond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1076" name="AutoShape 20"/>
          <p:cNvSpPr>
            <a:spLocks noChangeArrowheads="1"/>
          </p:cNvSpPr>
          <p:nvPr/>
        </p:nvSpPr>
        <p:spPr bwMode="auto">
          <a:xfrm>
            <a:off x="4749800" y="4051300"/>
            <a:ext cx="266700" cy="266700"/>
          </a:xfrm>
          <a:prstGeom prst="diamond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1077" name="AutoShape 21"/>
          <p:cNvSpPr>
            <a:spLocks noChangeArrowheads="1"/>
          </p:cNvSpPr>
          <p:nvPr/>
        </p:nvSpPr>
        <p:spPr bwMode="auto">
          <a:xfrm>
            <a:off x="6324600" y="2781300"/>
            <a:ext cx="266700" cy="266700"/>
          </a:xfrm>
          <a:prstGeom prst="diamond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1078" name="AutoShape 22"/>
          <p:cNvSpPr>
            <a:spLocks noChangeArrowheads="1"/>
          </p:cNvSpPr>
          <p:nvPr/>
        </p:nvSpPr>
        <p:spPr bwMode="auto">
          <a:xfrm>
            <a:off x="5372100" y="3403600"/>
            <a:ext cx="266700" cy="266700"/>
          </a:xfrm>
          <a:prstGeom prst="diamond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1079" name="AutoShape 23"/>
          <p:cNvSpPr>
            <a:spLocks noChangeArrowheads="1"/>
          </p:cNvSpPr>
          <p:nvPr/>
        </p:nvSpPr>
        <p:spPr bwMode="auto">
          <a:xfrm>
            <a:off x="6629400" y="2463800"/>
            <a:ext cx="266700" cy="266700"/>
          </a:xfrm>
          <a:prstGeom prst="diamond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1080" name="AutoShape 24"/>
          <p:cNvSpPr>
            <a:spLocks noChangeArrowheads="1"/>
          </p:cNvSpPr>
          <p:nvPr/>
        </p:nvSpPr>
        <p:spPr bwMode="auto">
          <a:xfrm>
            <a:off x="5994400" y="3086100"/>
            <a:ext cx="266700" cy="266700"/>
          </a:xfrm>
          <a:prstGeom prst="diamond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1081" name="AutoShape 25"/>
          <p:cNvSpPr>
            <a:spLocks noChangeArrowheads="1"/>
          </p:cNvSpPr>
          <p:nvPr/>
        </p:nvSpPr>
        <p:spPr bwMode="auto">
          <a:xfrm>
            <a:off x="5054600" y="3721100"/>
            <a:ext cx="266700" cy="266700"/>
          </a:xfrm>
          <a:prstGeom prst="diamond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1082" name="AutoShape 26"/>
          <p:cNvSpPr>
            <a:spLocks noChangeArrowheads="1"/>
          </p:cNvSpPr>
          <p:nvPr/>
        </p:nvSpPr>
        <p:spPr bwMode="auto">
          <a:xfrm>
            <a:off x="8204200" y="1181100"/>
            <a:ext cx="266700" cy="266700"/>
          </a:xfrm>
          <a:prstGeom prst="diamond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1083" name="AutoShape 27"/>
          <p:cNvSpPr>
            <a:spLocks noChangeArrowheads="1"/>
          </p:cNvSpPr>
          <p:nvPr/>
        </p:nvSpPr>
        <p:spPr bwMode="auto">
          <a:xfrm>
            <a:off x="7569200" y="1498600"/>
            <a:ext cx="266700" cy="266700"/>
          </a:xfrm>
          <a:prstGeom prst="diamond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1084" name="AutoShape 28"/>
          <p:cNvSpPr>
            <a:spLocks noChangeArrowheads="1"/>
          </p:cNvSpPr>
          <p:nvPr/>
        </p:nvSpPr>
        <p:spPr bwMode="auto">
          <a:xfrm>
            <a:off x="6642100" y="2781300"/>
            <a:ext cx="266700" cy="266700"/>
          </a:xfrm>
          <a:prstGeom prst="diamond">
            <a:avLst/>
          </a:prstGeom>
          <a:solidFill>
            <a:srgbClr val="4B5C2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1085" name="AutoShape 29"/>
          <p:cNvSpPr>
            <a:spLocks noChangeArrowheads="1"/>
          </p:cNvSpPr>
          <p:nvPr/>
        </p:nvSpPr>
        <p:spPr bwMode="auto">
          <a:xfrm>
            <a:off x="7251700" y="2146300"/>
            <a:ext cx="266700" cy="266700"/>
          </a:xfrm>
          <a:prstGeom prst="diamond">
            <a:avLst/>
          </a:prstGeom>
          <a:solidFill>
            <a:srgbClr val="4B5C2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1086" name="AutoShape 30"/>
          <p:cNvSpPr>
            <a:spLocks noChangeArrowheads="1"/>
          </p:cNvSpPr>
          <p:nvPr/>
        </p:nvSpPr>
        <p:spPr bwMode="auto">
          <a:xfrm>
            <a:off x="7886700" y="1498600"/>
            <a:ext cx="266700" cy="266700"/>
          </a:xfrm>
          <a:prstGeom prst="diamond">
            <a:avLst/>
          </a:prstGeom>
          <a:solidFill>
            <a:srgbClr val="4B5C2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1087" name="AutoShape 31"/>
          <p:cNvSpPr>
            <a:spLocks noChangeArrowheads="1"/>
          </p:cNvSpPr>
          <p:nvPr/>
        </p:nvSpPr>
        <p:spPr bwMode="auto">
          <a:xfrm>
            <a:off x="7569200" y="571500"/>
            <a:ext cx="266700" cy="266700"/>
          </a:xfrm>
          <a:prstGeom prst="diamond">
            <a:avLst/>
          </a:prstGeom>
          <a:solidFill>
            <a:srgbClr val="4B5C2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1088" name="AutoShape 32"/>
          <p:cNvSpPr>
            <a:spLocks noChangeArrowheads="1"/>
          </p:cNvSpPr>
          <p:nvPr/>
        </p:nvSpPr>
        <p:spPr bwMode="auto">
          <a:xfrm>
            <a:off x="7874000" y="571500"/>
            <a:ext cx="266700" cy="266700"/>
          </a:xfrm>
          <a:prstGeom prst="diamond">
            <a:avLst/>
          </a:prstGeom>
          <a:solidFill>
            <a:srgbClr val="4B5C2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1089" name="AutoShape 33"/>
          <p:cNvSpPr>
            <a:spLocks noChangeArrowheads="1"/>
          </p:cNvSpPr>
          <p:nvPr/>
        </p:nvSpPr>
        <p:spPr bwMode="auto">
          <a:xfrm>
            <a:off x="8191500" y="571500"/>
            <a:ext cx="266700" cy="266700"/>
          </a:xfrm>
          <a:prstGeom prst="diamond">
            <a:avLst/>
          </a:prstGeom>
          <a:solidFill>
            <a:srgbClr val="4B5C2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1090" name="AutoShape 34"/>
          <p:cNvSpPr>
            <a:spLocks noChangeArrowheads="1"/>
          </p:cNvSpPr>
          <p:nvPr/>
        </p:nvSpPr>
        <p:spPr bwMode="auto">
          <a:xfrm>
            <a:off x="8521700" y="571500"/>
            <a:ext cx="266700" cy="266700"/>
          </a:xfrm>
          <a:prstGeom prst="diamond">
            <a:avLst/>
          </a:prstGeom>
          <a:solidFill>
            <a:srgbClr val="4B5C2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1091" name="Rectangle 35"/>
          <p:cNvSpPr>
            <a:spLocks noChangeArrowheads="1"/>
          </p:cNvSpPr>
          <p:nvPr/>
        </p:nvSpPr>
        <p:spPr bwMode="auto">
          <a:xfrm>
            <a:off x="5664200" y="3683000"/>
            <a:ext cx="1930400" cy="2743200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1092" name="AutoShape 36"/>
          <p:cNvSpPr>
            <a:spLocks noChangeArrowheads="1"/>
          </p:cNvSpPr>
          <p:nvPr/>
        </p:nvSpPr>
        <p:spPr bwMode="auto">
          <a:xfrm>
            <a:off x="5715000" y="4356100"/>
            <a:ext cx="266700" cy="266700"/>
          </a:xfrm>
          <a:prstGeom prst="diamond">
            <a:avLst/>
          </a:prstGeom>
          <a:solidFill>
            <a:srgbClr val="5C042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1093" name="AutoShape 37"/>
          <p:cNvSpPr>
            <a:spLocks noChangeArrowheads="1"/>
          </p:cNvSpPr>
          <p:nvPr/>
        </p:nvSpPr>
        <p:spPr bwMode="auto">
          <a:xfrm>
            <a:off x="5689600" y="5626100"/>
            <a:ext cx="266700" cy="266700"/>
          </a:xfrm>
          <a:prstGeom prst="diamond">
            <a:avLst/>
          </a:prstGeom>
          <a:solidFill>
            <a:srgbClr val="4B5C2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1094" name="AutoShape 38"/>
          <p:cNvSpPr>
            <a:spLocks noChangeArrowheads="1"/>
          </p:cNvSpPr>
          <p:nvPr/>
        </p:nvSpPr>
        <p:spPr bwMode="auto">
          <a:xfrm>
            <a:off x="5689600" y="5092700"/>
            <a:ext cx="266700" cy="266700"/>
          </a:xfrm>
          <a:prstGeom prst="diamond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1095" name="Text Box 39"/>
          <p:cNvSpPr txBox="1">
            <a:spLocks noChangeArrowheads="1"/>
          </p:cNvSpPr>
          <p:nvPr/>
        </p:nvSpPr>
        <p:spPr bwMode="auto">
          <a:xfrm>
            <a:off x="6413500" y="3835400"/>
            <a:ext cx="1155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/>
          </a:p>
        </p:txBody>
      </p:sp>
      <p:sp>
        <p:nvSpPr>
          <p:cNvPr id="301096" name="Text Box 40"/>
          <p:cNvSpPr txBox="1">
            <a:spLocks noChangeArrowheads="1"/>
          </p:cNvSpPr>
          <p:nvPr/>
        </p:nvSpPr>
        <p:spPr bwMode="auto">
          <a:xfrm>
            <a:off x="5905500" y="4327525"/>
            <a:ext cx="1765300" cy="200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 1437 - Being completed from previous PAC</a:t>
            </a:r>
          </a:p>
          <a:p>
            <a:pPr>
              <a:spcBef>
                <a:spcPct val="50000"/>
              </a:spcBef>
            </a:pPr>
            <a:r>
              <a:rPr lang="en-US" sz="1400"/>
              <a:t>1481 -measurements for r-process studies</a:t>
            </a:r>
          </a:p>
          <a:p>
            <a:pPr>
              <a:spcBef>
                <a:spcPct val="50000"/>
              </a:spcBef>
            </a:pPr>
            <a:r>
              <a:rPr lang="en-US" sz="1400"/>
              <a:t>1480 - measurements for new isotope discovery </a:t>
            </a:r>
          </a:p>
        </p:txBody>
      </p:sp>
      <p:sp>
        <p:nvSpPr>
          <p:cNvPr id="301097" name="Text Box 41"/>
          <p:cNvSpPr txBox="1">
            <a:spLocks noChangeArrowheads="1"/>
          </p:cNvSpPr>
          <p:nvPr/>
        </p:nvSpPr>
        <p:spPr bwMode="auto">
          <a:xfrm>
            <a:off x="5664200" y="3695700"/>
            <a:ext cx="19939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Ongoing heavy-peak  measurements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pPr>
              <a:defRPr/>
            </a:pPr>
            <a:fld id="{192287D8-A414-4BF5-8320-D038300681AE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20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en-US"/>
              <a:t>Guy Savard, Argonne National Laboratory  	                   INPC 2013, Firenze,  June 4, 2013</a:t>
            </a:r>
          </a:p>
        </p:txBody>
      </p:sp>
      <p:sp>
        <p:nvSpPr>
          <p:cNvPr id="50893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Further development of CARIBU beams</a:t>
            </a:r>
          </a:p>
        </p:txBody>
      </p:sp>
      <p:sp>
        <p:nvSpPr>
          <p:cNvPr id="508931" name="Text Box 3"/>
          <p:cNvSpPr txBox="1">
            <a:spLocks noChangeArrowheads="1"/>
          </p:cNvSpPr>
          <p:nvPr/>
        </p:nvSpPr>
        <p:spPr bwMode="auto">
          <a:xfrm>
            <a:off x="485775" y="3325813"/>
            <a:ext cx="3367088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sz="1600" b="1">
                <a:solidFill>
                  <a:srgbClr val="0033CC"/>
                </a:solidFill>
                <a:latin typeface="Times New Roman" pitchFamily="18" charset="0"/>
              </a:rPr>
              <a:t> EBIS to replace ECR:</a:t>
            </a:r>
          </a:p>
          <a:p>
            <a:pPr>
              <a:spcBef>
                <a:spcPct val="50000"/>
              </a:spcBef>
            </a:pPr>
            <a:endParaRPr lang="en-US" sz="1600" b="1">
              <a:solidFill>
                <a:srgbClr val="0033CC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600" b="1">
                <a:solidFill>
                  <a:srgbClr val="0033CC"/>
                </a:solidFill>
                <a:latin typeface="Times New Roman" pitchFamily="18" charset="0"/>
              </a:rPr>
              <a:t>New low-energy experimental area</a:t>
            </a:r>
          </a:p>
        </p:txBody>
      </p:sp>
      <p:sp>
        <p:nvSpPr>
          <p:cNvPr id="508932" name="Text Box 4"/>
          <p:cNvSpPr txBox="1">
            <a:spLocks noChangeArrowheads="1"/>
          </p:cNvSpPr>
          <p:nvPr/>
        </p:nvSpPr>
        <p:spPr bwMode="auto">
          <a:xfrm>
            <a:off x="2651125" y="3325813"/>
            <a:ext cx="205105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33CC"/>
                </a:solidFill>
                <a:latin typeface="Times New Roman" pitchFamily="18" charset="0"/>
              </a:rPr>
              <a:t>Expect  x 2-3 gain</a:t>
            </a:r>
          </a:p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33CC"/>
                </a:solidFill>
                <a:latin typeface="Times New Roman" pitchFamily="18" charset="0"/>
              </a:rPr>
              <a:t>Higher beam purity</a:t>
            </a:r>
          </a:p>
        </p:txBody>
      </p:sp>
      <p:sp>
        <p:nvSpPr>
          <p:cNvPr id="508933" name="Text Box 5"/>
          <p:cNvSpPr txBox="1">
            <a:spLocks noChangeArrowheads="1"/>
          </p:cNvSpPr>
          <p:nvPr/>
        </p:nvSpPr>
        <p:spPr bwMode="auto">
          <a:xfrm>
            <a:off x="485775" y="1079500"/>
            <a:ext cx="21701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sz="1600" b="1">
                <a:solidFill>
                  <a:srgbClr val="0033CC"/>
                </a:solidFill>
                <a:latin typeface="Times New Roman" pitchFamily="18" charset="0"/>
              </a:rPr>
              <a:t> RFQ to replace PII</a:t>
            </a:r>
          </a:p>
        </p:txBody>
      </p:sp>
      <p:sp>
        <p:nvSpPr>
          <p:cNvPr id="508934" name="Text Box 6"/>
          <p:cNvSpPr txBox="1">
            <a:spLocks noChangeArrowheads="1"/>
          </p:cNvSpPr>
          <p:nvPr/>
        </p:nvSpPr>
        <p:spPr bwMode="auto">
          <a:xfrm>
            <a:off x="2651125" y="1443038"/>
            <a:ext cx="1831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33CC"/>
                </a:solidFill>
                <a:latin typeface="Times New Roman" pitchFamily="18" charset="0"/>
              </a:rPr>
              <a:t>Expect x 2 gain</a:t>
            </a:r>
          </a:p>
        </p:txBody>
      </p:sp>
      <p:sp>
        <p:nvSpPr>
          <p:cNvPr id="508935" name="Text Box 7"/>
          <p:cNvSpPr txBox="1">
            <a:spLocks noChangeArrowheads="1"/>
          </p:cNvSpPr>
          <p:nvPr/>
        </p:nvSpPr>
        <p:spPr bwMode="auto">
          <a:xfrm>
            <a:off x="485775" y="1763713"/>
            <a:ext cx="19494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sz="1600" b="1">
                <a:solidFill>
                  <a:srgbClr val="0033CC"/>
                </a:solidFill>
                <a:latin typeface="Times New Roman" pitchFamily="18" charset="0"/>
              </a:rPr>
              <a:t> New cryomodule</a:t>
            </a:r>
          </a:p>
        </p:txBody>
      </p:sp>
      <p:sp>
        <p:nvSpPr>
          <p:cNvPr id="508936" name="Text Box 8"/>
          <p:cNvSpPr txBox="1">
            <a:spLocks noChangeArrowheads="1"/>
          </p:cNvSpPr>
          <p:nvPr/>
        </p:nvSpPr>
        <p:spPr bwMode="auto">
          <a:xfrm>
            <a:off x="303213" y="787400"/>
            <a:ext cx="15001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33CC"/>
                </a:solidFill>
                <a:latin typeface="Times New Roman" pitchFamily="18" charset="0"/>
              </a:rPr>
              <a:t>Fall 2012:</a:t>
            </a:r>
          </a:p>
        </p:txBody>
      </p:sp>
      <p:sp>
        <p:nvSpPr>
          <p:cNvPr id="508937" name="Text Box 9"/>
          <p:cNvSpPr txBox="1">
            <a:spLocks noChangeArrowheads="1"/>
          </p:cNvSpPr>
          <p:nvPr/>
        </p:nvSpPr>
        <p:spPr bwMode="auto">
          <a:xfrm>
            <a:off x="303213" y="1460500"/>
            <a:ext cx="15001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33CC"/>
                </a:solidFill>
                <a:latin typeface="Times New Roman" pitchFamily="18" charset="0"/>
              </a:rPr>
              <a:t>Summer 2013:</a:t>
            </a:r>
          </a:p>
        </p:txBody>
      </p:sp>
      <p:sp>
        <p:nvSpPr>
          <p:cNvPr id="508938" name="Text Box 10"/>
          <p:cNvSpPr txBox="1">
            <a:spLocks noChangeArrowheads="1"/>
          </p:cNvSpPr>
          <p:nvPr/>
        </p:nvSpPr>
        <p:spPr bwMode="auto">
          <a:xfrm>
            <a:off x="303213" y="3040063"/>
            <a:ext cx="15001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33CC"/>
                </a:solidFill>
                <a:latin typeface="Times New Roman" pitchFamily="18" charset="0"/>
              </a:rPr>
              <a:t>2014 – 2015:</a:t>
            </a:r>
          </a:p>
        </p:txBody>
      </p:sp>
      <p:sp>
        <p:nvSpPr>
          <p:cNvPr id="508939" name="AutoShape 11"/>
          <p:cNvSpPr>
            <a:spLocks/>
          </p:cNvSpPr>
          <p:nvPr/>
        </p:nvSpPr>
        <p:spPr bwMode="auto">
          <a:xfrm>
            <a:off x="2460625" y="1123950"/>
            <a:ext cx="220663" cy="976313"/>
          </a:xfrm>
          <a:prstGeom prst="rightBrace">
            <a:avLst>
              <a:gd name="adj1" fmla="val 36870"/>
              <a:gd name="adj2" fmla="val 50000"/>
            </a:avLst>
          </a:prstGeom>
          <a:noFill/>
          <a:ln w="3810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08940" name="Text Box 12"/>
          <p:cNvSpPr txBox="1">
            <a:spLocks noChangeArrowheads="1"/>
          </p:cNvSpPr>
          <p:nvPr/>
        </p:nvSpPr>
        <p:spPr bwMode="auto">
          <a:xfrm>
            <a:off x="303213" y="2149475"/>
            <a:ext cx="15001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33CC"/>
                </a:solidFill>
                <a:latin typeface="Times New Roman" pitchFamily="18" charset="0"/>
              </a:rPr>
              <a:t>Fall 2013:</a:t>
            </a:r>
          </a:p>
        </p:txBody>
      </p:sp>
      <p:sp>
        <p:nvSpPr>
          <p:cNvPr id="508941" name="Text Box 13"/>
          <p:cNvSpPr txBox="1">
            <a:spLocks noChangeArrowheads="1"/>
          </p:cNvSpPr>
          <p:nvPr/>
        </p:nvSpPr>
        <p:spPr bwMode="auto">
          <a:xfrm>
            <a:off x="485775" y="2495550"/>
            <a:ext cx="251301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sz="1600" b="1">
                <a:solidFill>
                  <a:srgbClr val="0033CC"/>
                </a:solidFill>
                <a:latin typeface="Times New Roman" pitchFamily="18" charset="0"/>
              </a:rPr>
              <a:t> New stronger, thinner source:</a:t>
            </a:r>
          </a:p>
        </p:txBody>
      </p:sp>
      <p:sp>
        <p:nvSpPr>
          <p:cNvPr id="508942" name="Text Box 14"/>
          <p:cNvSpPr txBox="1">
            <a:spLocks noChangeArrowheads="1"/>
          </p:cNvSpPr>
          <p:nvPr/>
        </p:nvSpPr>
        <p:spPr bwMode="auto">
          <a:xfrm>
            <a:off x="2651125" y="2740025"/>
            <a:ext cx="19208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33CC"/>
                </a:solidFill>
                <a:latin typeface="Times New Roman" pitchFamily="18" charset="0"/>
              </a:rPr>
              <a:t>Expect  x 5-10 gain</a:t>
            </a:r>
          </a:p>
        </p:txBody>
      </p:sp>
      <p:pic>
        <p:nvPicPr>
          <p:cNvPr id="50894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38" y="3540125"/>
            <a:ext cx="4614862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9" name="Group 57"/>
          <p:cNvGraphicFramePr>
            <a:graphicFrameLocks noGrp="1"/>
          </p:cNvGraphicFramePr>
          <p:nvPr/>
        </p:nvGraphicFramePr>
        <p:xfrm>
          <a:off x="1048258" y="4443614"/>
          <a:ext cx="2966405" cy="2035276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647884"/>
                <a:gridCol w="533428"/>
                <a:gridCol w="930348"/>
                <a:gridCol w="854745"/>
              </a:tblGrid>
              <a:tr h="4998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Isotope</a:t>
                      </a:r>
                    </a:p>
                  </a:txBody>
                  <a:tcPr marL="83645" marR="83645" marT="39882" marB="398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Half-life (s)</a:t>
                      </a:r>
                    </a:p>
                  </a:txBody>
                  <a:tcPr marL="83645" marR="83645" marT="39882" marB="398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Low-Energy Beam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Yield (s</a:t>
                      </a:r>
                      <a:r>
                        <a:rPr kumimoji="0" lang="en-US" sz="9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-1</a:t>
                      </a: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)</a:t>
                      </a:r>
                    </a:p>
                  </a:txBody>
                  <a:tcPr marL="83645" marR="83645" marT="39882" marB="398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Accelerated Beam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Yield (s</a:t>
                      </a:r>
                      <a:r>
                        <a:rPr kumimoji="0" lang="en-US" sz="9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-1</a:t>
                      </a: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)</a:t>
                      </a:r>
                    </a:p>
                  </a:txBody>
                  <a:tcPr marL="83645" marR="83645" marT="39882" marB="398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  <a:tr h="21935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104</a:t>
                      </a: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Zr</a:t>
                      </a:r>
                      <a:endParaRPr kumimoji="0" lang="en-US" sz="9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040404"/>
                        </a:solidFill>
                        <a:effectLst/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L="83645" marR="83645" marT="39882" marB="398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1.2</a:t>
                      </a:r>
                    </a:p>
                  </a:txBody>
                  <a:tcPr marL="83645" marR="83645" marT="39882" marB="398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6.0x10</a:t>
                      </a:r>
                      <a:r>
                        <a:rPr kumimoji="0" lang="en-US" sz="9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5</a:t>
                      </a:r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40404"/>
                        </a:solidFill>
                        <a:effectLst/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L="83645" marR="83645" marT="39882" marB="398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2.1x10</a:t>
                      </a:r>
                      <a:r>
                        <a:rPr kumimoji="0" lang="en-US" sz="9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4</a:t>
                      </a:r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40404"/>
                        </a:solidFill>
                        <a:effectLst/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L="83645" marR="83645" marT="39882" marB="398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1935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143</a:t>
                      </a: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Ba</a:t>
                      </a:r>
                    </a:p>
                  </a:txBody>
                  <a:tcPr marL="83645" marR="83645" marT="39882" marB="398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14.3</a:t>
                      </a:r>
                    </a:p>
                  </a:txBody>
                  <a:tcPr marL="83645" marR="83645" marT="39882" marB="398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1.2x10</a:t>
                      </a:r>
                      <a:r>
                        <a:rPr kumimoji="0" lang="en-US" sz="9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7</a:t>
                      </a:r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40404"/>
                        </a:solidFill>
                        <a:effectLst/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L="83645" marR="83645" marT="39882" marB="398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4.3x10</a:t>
                      </a:r>
                      <a:r>
                        <a:rPr kumimoji="0" lang="en-US" sz="9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5</a:t>
                      </a:r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40404"/>
                        </a:solidFill>
                        <a:effectLst/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L="83645" marR="83645" marT="39882" marB="398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1935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145</a:t>
                      </a: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Ba</a:t>
                      </a:r>
                    </a:p>
                  </a:txBody>
                  <a:tcPr marL="83645" marR="83645" marT="39882" marB="398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4.0</a:t>
                      </a:r>
                    </a:p>
                  </a:txBody>
                  <a:tcPr marL="83645" marR="83645" marT="39882" marB="398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5.5x10</a:t>
                      </a:r>
                      <a:r>
                        <a:rPr kumimoji="0" lang="en-US" sz="9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6</a:t>
                      </a:r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40404"/>
                        </a:solidFill>
                        <a:effectLst/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L="83645" marR="83645" marT="39882" marB="398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2.0x10</a:t>
                      </a:r>
                      <a:r>
                        <a:rPr kumimoji="0" lang="en-US" sz="9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5</a:t>
                      </a:r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40404"/>
                        </a:solidFill>
                        <a:effectLst/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L="83645" marR="83645" marT="39882" marB="398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1935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130</a:t>
                      </a: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Sn</a:t>
                      </a:r>
                    </a:p>
                  </a:txBody>
                  <a:tcPr marL="83645" marR="83645" marT="39882" marB="398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222.</a:t>
                      </a:r>
                    </a:p>
                  </a:txBody>
                  <a:tcPr marL="83645" marR="83645" marT="39882" marB="398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9.8x10</a:t>
                      </a:r>
                      <a:r>
                        <a:rPr kumimoji="0" lang="en-US" sz="9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5</a:t>
                      </a:r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40404"/>
                        </a:solidFill>
                        <a:effectLst/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L="83645" marR="83645" marT="39882" marB="398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3.6x10</a:t>
                      </a:r>
                      <a:r>
                        <a:rPr kumimoji="0" lang="en-US" sz="9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4</a:t>
                      </a:r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40404"/>
                        </a:solidFill>
                        <a:effectLst/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L="83645" marR="83645" marT="39882" marB="398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1935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132</a:t>
                      </a: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Sn</a:t>
                      </a:r>
                    </a:p>
                  </a:txBody>
                  <a:tcPr marL="83645" marR="83645" marT="39882" marB="398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40.</a:t>
                      </a:r>
                    </a:p>
                  </a:txBody>
                  <a:tcPr marL="83645" marR="83645" marT="39882" marB="398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3.7x10</a:t>
                      </a:r>
                      <a:r>
                        <a:rPr kumimoji="0" lang="en-US" sz="9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5</a:t>
                      </a:r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40404"/>
                        </a:solidFill>
                        <a:effectLst/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L="83645" marR="83645" marT="39882" marB="398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1.4x10</a:t>
                      </a:r>
                      <a:r>
                        <a:rPr kumimoji="0" lang="en-US" sz="9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4</a:t>
                      </a:r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40404"/>
                        </a:solidFill>
                        <a:effectLst/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L="83645" marR="83645" marT="39882" marB="398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1935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110</a:t>
                      </a: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Mo</a:t>
                      </a:r>
                    </a:p>
                  </a:txBody>
                  <a:tcPr marL="83645" marR="83645" marT="39882" marB="398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2.8</a:t>
                      </a:r>
                    </a:p>
                  </a:txBody>
                  <a:tcPr marL="83645" marR="83645" marT="39882" marB="398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6.2x10</a:t>
                      </a:r>
                      <a:r>
                        <a:rPr kumimoji="0" lang="en-US" sz="9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4</a:t>
                      </a:r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40404"/>
                        </a:solidFill>
                        <a:effectLst/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L="83645" marR="83645" marT="39882" marB="398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2.3x10</a:t>
                      </a:r>
                      <a:r>
                        <a:rPr kumimoji="0" lang="en-US" sz="9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3</a:t>
                      </a:r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40404"/>
                        </a:solidFill>
                        <a:effectLst/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L="83645" marR="83645" marT="39882" marB="398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1935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111</a:t>
                      </a: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Mo</a:t>
                      </a:r>
                    </a:p>
                  </a:txBody>
                  <a:tcPr marL="83645" marR="83645" marT="39882" marB="398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0.5</a:t>
                      </a:r>
                    </a:p>
                  </a:txBody>
                  <a:tcPr marL="83645" marR="83645" marT="39882" marB="398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3.3x10</a:t>
                      </a:r>
                      <a:r>
                        <a:rPr kumimoji="0" lang="en-US" sz="9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3</a:t>
                      </a:r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40404"/>
                        </a:solidFill>
                        <a:effectLst/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L="83645" marR="83645" marT="39882" marB="398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1.2x10</a:t>
                      </a:r>
                      <a:r>
                        <a:rPr kumimoji="0" lang="en-US" sz="9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2</a:t>
                      </a:r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40404"/>
                        </a:solidFill>
                        <a:effectLst/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L="83645" marR="83645" marT="39882" marB="398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508945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"/>
          <a:stretch>
            <a:fillRect/>
          </a:stretch>
        </p:blipFill>
        <p:spPr bwMode="auto">
          <a:xfrm>
            <a:off x="5640388" y="793750"/>
            <a:ext cx="3138487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8946" name="Text Box 18"/>
          <p:cNvSpPr txBox="1">
            <a:spLocks noChangeArrowheads="1"/>
          </p:cNvSpPr>
          <p:nvPr/>
        </p:nvSpPr>
        <p:spPr bwMode="auto">
          <a:xfrm>
            <a:off x="6848475" y="3429000"/>
            <a:ext cx="7699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33CC"/>
                </a:solidFill>
                <a:latin typeface="Times New Roman" pitchFamily="18" charset="0"/>
              </a:rPr>
              <a:t>EBIS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pPr>
              <a:defRPr/>
            </a:pPr>
            <a:fld id="{BE77E795-A5F2-4097-BCDB-9585DD1A54DB}" type="slidenum">
              <a:rPr lang="en-US"/>
              <a:pPr>
                <a:defRPr/>
              </a:pPr>
              <a:t>25</a:t>
            </a:fld>
            <a:endParaRPr lang="en-US"/>
          </a:p>
        </p:txBody>
      </p:sp>
      <p:sp>
        <p:nvSpPr>
          <p:cNvPr id="4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en-US"/>
              <a:t>Guy Savard, Argonne National Laboratory  	                   INPC 2013, Firenze,  June 4, 2013</a:t>
            </a:r>
          </a:p>
        </p:txBody>
      </p:sp>
      <p:pic>
        <p:nvPicPr>
          <p:cNvPr id="507906" name="Picture 2" descr="Atlas-pl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571500"/>
            <a:ext cx="8116887" cy="520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7907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ATLAS layout with ongoing and planned upgrades</a:t>
            </a:r>
          </a:p>
        </p:txBody>
      </p:sp>
      <p:sp>
        <p:nvSpPr>
          <p:cNvPr id="507908" name="Text Box 4"/>
          <p:cNvSpPr txBox="1">
            <a:spLocks noChangeArrowheads="1"/>
          </p:cNvSpPr>
          <p:nvPr/>
        </p:nvSpPr>
        <p:spPr bwMode="auto">
          <a:xfrm>
            <a:off x="1227138" y="3589338"/>
            <a:ext cx="1047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>
                <a:latin typeface="Arial" pitchFamily="34" charset="0"/>
                <a:ea typeface="ＭＳ Ｐゴシック" pitchFamily="34" charset="-128"/>
              </a:rPr>
              <a:t>CARIBU</a:t>
            </a:r>
          </a:p>
        </p:txBody>
      </p:sp>
      <p:sp>
        <p:nvSpPr>
          <p:cNvPr id="507909" name="Text Box 5"/>
          <p:cNvSpPr txBox="1">
            <a:spLocks noChangeArrowheads="1"/>
          </p:cNvSpPr>
          <p:nvPr/>
        </p:nvSpPr>
        <p:spPr bwMode="auto">
          <a:xfrm>
            <a:off x="6734175" y="4967288"/>
            <a:ext cx="23955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>
                <a:latin typeface="Arial" pitchFamily="34" charset="0"/>
                <a:ea typeface="ＭＳ Ｐゴシック" pitchFamily="34" charset="-128"/>
              </a:rPr>
              <a:t>New in-flight separator (AIRIS) </a:t>
            </a:r>
          </a:p>
        </p:txBody>
      </p:sp>
      <p:sp>
        <p:nvSpPr>
          <p:cNvPr id="507910" name="AutoShape 6"/>
          <p:cNvSpPr>
            <a:spLocks noChangeArrowheads="1"/>
          </p:cNvSpPr>
          <p:nvPr/>
        </p:nvSpPr>
        <p:spPr bwMode="auto">
          <a:xfrm>
            <a:off x="1712913" y="4933950"/>
            <a:ext cx="368300" cy="1651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507911" name="Rectangle 7"/>
          <p:cNvSpPr>
            <a:spLocks noChangeArrowheads="1"/>
          </p:cNvSpPr>
          <p:nvPr/>
        </p:nvSpPr>
        <p:spPr bwMode="auto">
          <a:xfrm>
            <a:off x="1458913" y="4908550"/>
            <a:ext cx="68262" cy="203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507912" name="Text Box 8"/>
          <p:cNvSpPr txBox="1">
            <a:spLocks noChangeArrowheads="1"/>
          </p:cNvSpPr>
          <p:nvPr/>
        </p:nvSpPr>
        <p:spPr bwMode="auto">
          <a:xfrm>
            <a:off x="2124075" y="3263900"/>
            <a:ext cx="704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>
                <a:latin typeface="Arial" pitchFamily="34" charset="0"/>
                <a:ea typeface="ＭＳ Ｐゴシック" pitchFamily="34" charset="-128"/>
              </a:rPr>
              <a:t>EBIS</a:t>
            </a:r>
          </a:p>
        </p:txBody>
      </p:sp>
      <p:sp>
        <p:nvSpPr>
          <p:cNvPr id="507913" name="Text Box 9"/>
          <p:cNvSpPr txBox="1">
            <a:spLocks noChangeArrowheads="1"/>
          </p:cNvSpPr>
          <p:nvPr/>
        </p:nvSpPr>
        <p:spPr bwMode="auto">
          <a:xfrm>
            <a:off x="760413" y="5638800"/>
            <a:ext cx="83835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>
                <a:latin typeface="Arial" pitchFamily="34" charset="0"/>
                <a:ea typeface="ＭＳ Ｐゴシック" pitchFamily="34" charset="-128"/>
              </a:rPr>
              <a:t>MHB  RFQ          new cryomodule </a:t>
            </a:r>
          </a:p>
        </p:txBody>
      </p:sp>
      <p:sp>
        <p:nvSpPr>
          <p:cNvPr id="507914" name="Rectangle 10"/>
          <p:cNvSpPr>
            <a:spLocks noChangeArrowheads="1"/>
          </p:cNvSpPr>
          <p:nvPr/>
        </p:nvSpPr>
        <p:spPr bwMode="auto">
          <a:xfrm rot="-2332939">
            <a:off x="5648325" y="3803650"/>
            <a:ext cx="962025" cy="227013"/>
          </a:xfrm>
          <a:prstGeom prst="rect">
            <a:avLst/>
          </a:prstGeom>
          <a:solidFill>
            <a:srgbClr val="008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507915" name="Line 11"/>
          <p:cNvSpPr>
            <a:spLocks noChangeShapeType="1"/>
          </p:cNvSpPr>
          <p:nvPr/>
        </p:nvSpPr>
        <p:spPr bwMode="auto">
          <a:xfrm flipV="1">
            <a:off x="1220788" y="5076825"/>
            <a:ext cx="266700" cy="508000"/>
          </a:xfrm>
          <a:prstGeom prst="line">
            <a:avLst/>
          </a:prstGeom>
          <a:noFill/>
          <a:ln w="28575">
            <a:solidFill>
              <a:srgbClr val="ED1C24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07916" name="Line 12"/>
          <p:cNvSpPr>
            <a:spLocks noChangeShapeType="1"/>
          </p:cNvSpPr>
          <p:nvPr/>
        </p:nvSpPr>
        <p:spPr bwMode="auto">
          <a:xfrm flipV="1">
            <a:off x="1806575" y="5065713"/>
            <a:ext cx="152400" cy="546100"/>
          </a:xfrm>
          <a:prstGeom prst="line">
            <a:avLst/>
          </a:prstGeom>
          <a:noFill/>
          <a:ln w="28575">
            <a:solidFill>
              <a:srgbClr val="ED1C24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07917" name="Line 13"/>
          <p:cNvSpPr>
            <a:spLocks noChangeShapeType="1"/>
          </p:cNvSpPr>
          <p:nvPr/>
        </p:nvSpPr>
        <p:spPr bwMode="auto">
          <a:xfrm flipH="1" flipV="1">
            <a:off x="6172200" y="4043363"/>
            <a:ext cx="688975" cy="892175"/>
          </a:xfrm>
          <a:prstGeom prst="line">
            <a:avLst/>
          </a:prstGeom>
          <a:noFill/>
          <a:ln w="28575">
            <a:solidFill>
              <a:srgbClr val="ED1C24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07918" name="AutoShape 15"/>
          <p:cNvSpPr>
            <a:spLocks/>
          </p:cNvSpPr>
          <p:nvPr/>
        </p:nvSpPr>
        <p:spPr bwMode="auto">
          <a:xfrm rot="-5400000">
            <a:off x="3459163" y="5114925"/>
            <a:ext cx="479425" cy="384175"/>
          </a:xfrm>
          <a:prstGeom prst="leftBrace">
            <a:avLst>
              <a:gd name="adj1" fmla="val 8333"/>
              <a:gd name="adj2" fmla="val 50000"/>
            </a:avLst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endParaRPr lang="it-IT"/>
          </a:p>
        </p:txBody>
      </p:sp>
      <p:sp>
        <p:nvSpPr>
          <p:cNvPr id="507919" name="Line 17"/>
          <p:cNvSpPr>
            <a:spLocks noChangeShapeType="1"/>
          </p:cNvSpPr>
          <p:nvPr/>
        </p:nvSpPr>
        <p:spPr bwMode="auto">
          <a:xfrm>
            <a:off x="1984375" y="4511675"/>
            <a:ext cx="32861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07920" name="AutoShape 18"/>
          <p:cNvSpPr>
            <a:spLocks noChangeArrowheads="1"/>
          </p:cNvSpPr>
          <p:nvPr/>
        </p:nvSpPr>
        <p:spPr bwMode="auto">
          <a:xfrm>
            <a:off x="1824038" y="4197350"/>
            <a:ext cx="596900" cy="4699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 cmpd="dbl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507921" name="AutoShape 19"/>
          <p:cNvSpPr>
            <a:spLocks noChangeArrowheads="1"/>
          </p:cNvSpPr>
          <p:nvPr/>
        </p:nvSpPr>
        <p:spPr bwMode="auto">
          <a:xfrm>
            <a:off x="2127250" y="4387850"/>
            <a:ext cx="276225" cy="227013"/>
          </a:xfrm>
          <a:prstGeom prst="roundRect">
            <a:avLst>
              <a:gd name="adj" fmla="val 16667"/>
            </a:avLst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507922" name="Line 20"/>
          <p:cNvSpPr>
            <a:spLocks noChangeShapeType="1"/>
          </p:cNvSpPr>
          <p:nvPr/>
        </p:nvSpPr>
        <p:spPr bwMode="auto">
          <a:xfrm>
            <a:off x="1998663" y="4127500"/>
            <a:ext cx="0" cy="3746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07923" name="Line 21"/>
          <p:cNvSpPr>
            <a:spLocks noChangeShapeType="1"/>
          </p:cNvSpPr>
          <p:nvPr/>
        </p:nvSpPr>
        <p:spPr bwMode="auto">
          <a:xfrm flipV="1">
            <a:off x="1758950" y="4511675"/>
            <a:ext cx="37941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07924" name="Oval 22"/>
          <p:cNvSpPr>
            <a:spLocks noChangeArrowheads="1"/>
          </p:cNvSpPr>
          <p:nvPr/>
        </p:nvSpPr>
        <p:spPr bwMode="auto">
          <a:xfrm>
            <a:off x="1943100" y="4211638"/>
            <a:ext cx="104775" cy="103187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507925" name="Oval 23"/>
          <p:cNvSpPr>
            <a:spLocks noChangeArrowheads="1"/>
          </p:cNvSpPr>
          <p:nvPr/>
        </p:nvSpPr>
        <p:spPr bwMode="auto">
          <a:xfrm>
            <a:off x="1938338" y="4457700"/>
            <a:ext cx="104775" cy="104775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507926" name="Line 24"/>
          <p:cNvSpPr>
            <a:spLocks noChangeShapeType="1"/>
          </p:cNvSpPr>
          <p:nvPr/>
        </p:nvSpPr>
        <p:spPr bwMode="auto">
          <a:xfrm flipH="1">
            <a:off x="2284413" y="3832225"/>
            <a:ext cx="165100" cy="542925"/>
          </a:xfrm>
          <a:prstGeom prst="line">
            <a:avLst/>
          </a:prstGeom>
          <a:noFill/>
          <a:ln w="28575">
            <a:solidFill>
              <a:srgbClr val="ED1C24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07927" name="Text Box 25"/>
          <p:cNvSpPr txBox="1">
            <a:spLocks noChangeArrowheads="1"/>
          </p:cNvSpPr>
          <p:nvPr/>
        </p:nvSpPr>
        <p:spPr bwMode="auto">
          <a:xfrm>
            <a:off x="3871913" y="3076575"/>
            <a:ext cx="1925637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>
                <a:latin typeface="Arial" pitchFamily="34" charset="0"/>
                <a:ea typeface="ＭＳ Ｐゴシック" pitchFamily="34" charset="-128"/>
              </a:rPr>
              <a:t>cryomodule and rebuncher rearranged</a:t>
            </a:r>
          </a:p>
        </p:txBody>
      </p:sp>
      <p:sp>
        <p:nvSpPr>
          <p:cNvPr id="507928" name="Line 26"/>
          <p:cNvSpPr>
            <a:spLocks noChangeShapeType="1"/>
          </p:cNvSpPr>
          <p:nvPr/>
        </p:nvSpPr>
        <p:spPr bwMode="auto">
          <a:xfrm flipH="1">
            <a:off x="4699000" y="4033838"/>
            <a:ext cx="177800" cy="800100"/>
          </a:xfrm>
          <a:prstGeom prst="line">
            <a:avLst/>
          </a:prstGeom>
          <a:noFill/>
          <a:ln w="28575">
            <a:solidFill>
              <a:srgbClr val="ED1C24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07929" name="Rectangle 28"/>
          <p:cNvSpPr>
            <a:spLocks noChangeArrowheads="1"/>
          </p:cNvSpPr>
          <p:nvPr/>
        </p:nvSpPr>
        <p:spPr bwMode="auto">
          <a:xfrm>
            <a:off x="3440113" y="4756150"/>
            <a:ext cx="546100" cy="1651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507930" name="Rectangle 29"/>
          <p:cNvSpPr>
            <a:spLocks noChangeArrowheads="1"/>
          </p:cNvSpPr>
          <p:nvPr/>
        </p:nvSpPr>
        <p:spPr bwMode="auto">
          <a:xfrm>
            <a:off x="3486150" y="4911725"/>
            <a:ext cx="349250" cy="138113"/>
          </a:xfrm>
          <a:prstGeom prst="rect">
            <a:avLst/>
          </a:prstGeom>
          <a:solidFill>
            <a:srgbClr val="3366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507931" name="Line 31"/>
          <p:cNvSpPr>
            <a:spLocks noChangeShapeType="1"/>
          </p:cNvSpPr>
          <p:nvPr/>
        </p:nvSpPr>
        <p:spPr bwMode="auto">
          <a:xfrm>
            <a:off x="4383088" y="4972050"/>
            <a:ext cx="1651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507932" name="Picture 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4910138"/>
            <a:ext cx="1524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7933" name="Picture 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4905375"/>
            <a:ext cx="304800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7934" name="Line 35"/>
          <p:cNvSpPr>
            <a:spLocks noChangeShapeType="1"/>
          </p:cNvSpPr>
          <p:nvPr/>
        </p:nvSpPr>
        <p:spPr bwMode="auto">
          <a:xfrm flipH="1">
            <a:off x="4411663" y="4051300"/>
            <a:ext cx="387350" cy="809625"/>
          </a:xfrm>
          <a:prstGeom prst="line">
            <a:avLst/>
          </a:prstGeom>
          <a:noFill/>
          <a:ln w="28575">
            <a:solidFill>
              <a:srgbClr val="ED1C24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07935" name="AutoShape 36"/>
          <p:cNvSpPr>
            <a:spLocks noChangeArrowheads="1"/>
          </p:cNvSpPr>
          <p:nvPr/>
        </p:nvSpPr>
        <p:spPr bwMode="auto">
          <a:xfrm>
            <a:off x="754063" y="4281488"/>
            <a:ext cx="285750" cy="341312"/>
          </a:xfrm>
          <a:prstGeom prst="roundRect">
            <a:avLst>
              <a:gd name="adj" fmla="val 16667"/>
            </a:avLst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507936" name="Rectangle 39"/>
          <p:cNvSpPr>
            <a:spLocks noChangeArrowheads="1"/>
          </p:cNvSpPr>
          <p:nvPr/>
        </p:nvSpPr>
        <p:spPr bwMode="auto">
          <a:xfrm>
            <a:off x="2871788" y="2524125"/>
            <a:ext cx="581025" cy="2314575"/>
          </a:xfrm>
          <a:prstGeom prst="rect">
            <a:avLst/>
          </a:prstGeom>
          <a:noFill/>
          <a:ln w="38100" cmpd="dbl" algn="ctr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07937" name="Text Box 42"/>
          <p:cNvSpPr txBox="1">
            <a:spLocks noChangeArrowheads="1"/>
          </p:cNvSpPr>
          <p:nvPr/>
        </p:nvSpPr>
        <p:spPr bwMode="auto">
          <a:xfrm>
            <a:off x="2605088" y="1862138"/>
            <a:ext cx="3676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1F497D"/>
              </a:buClr>
              <a:buFont typeface="Wingdings" pitchFamily="2" charset="2"/>
              <a:buNone/>
            </a:pPr>
            <a:r>
              <a:rPr lang="en-US">
                <a:latin typeface="Arial" pitchFamily="34" charset="0"/>
              </a:rPr>
              <a:t>New low-energy experimental hall </a:t>
            </a:r>
          </a:p>
        </p:txBody>
      </p:sp>
      <p:sp>
        <p:nvSpPr>
          <p:cNvPr id="507938" name="Line 43"/>
          <p:cNvSpPr>
            <a:spLocks noChangeShapeType="1"/>
          </p:cNvSpPr>
          <p:nvPr/>
        </p:nvSpPr>
        <p:spPr bwMode="auto">
          <a:xfrm flipH="1">
            <a:off x="3173413" y="2200275"/>
            <a:ext cx="787400" cy="1492250"/>
          </a:xfrm>
          <a:prstGeom prst="line">
            <a:avLst/>
          </a:prstGeom>
          <a:noFill/>
          <a:ln w="28575">
            <a:solidFill>
              <a:srgbClr val="ED1C24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07939" name="Oval 44"/>
          <p:cNvSpPr>
            <a:spLocks noChangeArrowheads="1"/>
          </p:cNvSpPr>
          <p:nvPr/>
        </p:nvSpPr>
        <p:spPr bwMode="auto">
          <a:xfrm rot="-2138047">
            <a:off x="5786438" y="2139950"/>
            <a:ext cx="3575050" cy="1323975"/>
          </a:xfrm>
          <a:prstGeom prst="ellips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07940" name="Text Box 45"/>
          <p:cNvSpPr txBox="1">
            <a:spLocks noChangeArrowheads="1"/>
          </p:cNvSpPr>
          <p:nvPr/>
        </p:nvSpPr>
        <p:spPr bwMode="auto">
          <a:xfrm>
            <a:off x="5780088" y="876300"/>
            <a:ext cx="20812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>
                <a:latin typeface="Arial" pitchFamily="34" charset="0"/>
                <a:ea typeface="ＭＳ Ｐゴシック" pitchFamily="34" charset="-128"/>
              </a:rPr>
              <a:t>Improved instrumentation</a:t>
            </a:r>
          </a:p>
        </p:txBody>
      </p:sp>
      <p:sp>
        <p:nvSpPr>
          <p:cNvPr id="507941" name="Line 46"/>
          <p:cNvSpPr>
            <a:spLocks noChangeShapeType="1"/>
          </p:cNvSpPr>
          <p:nvPr/>
        </p:nvSpPr>
        <p:spPr bwMode="auto">
          <a:xfrm>
            <a:off x="6958013" y="1471613"/>
            <a:ext cx="396875" cy="684212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507942" name="Group 52"/>
          <p:cNvGrpSpPr>
            <a:grpSpLocks/>
          </p:cNvGrpSpPr>
          <p:nvPr/>
        </p:nvGrpSpPr>
        <p:grpSpPr bwMode="auto">
          <a:xfrm>
            <a:off x="157163" y="768350"/>
            <a:ext cx="6435725" cy="5753100"/>
            <a:chOff x="99" y="484"/>
            <a:chExt cx="4054" cy="3624"/>
          </a:xfrm>
        </p:grpSpPr>
        <p:grpSp>
          <p:nvGrpSpPr>
            <p:cNvPr id="507943" name="Group 41"/>
            <p:cNvGrpSpPr>
              <a:grpSpLocks/>
            </p:cNvGrpSpPr>
            <p:nvPr/>
          </p:nvGrpSpPr>
          <p:grpSpPr bwMode="auto">
            <a:xfrm>
              <a:off x="99" y="484"/>
              <a:ext cx="1541" cy="2596"/>
              <a:chOff x="99" y="484"/>
              <a:chExt cx="1541" cy="2596"/>
            </a:xfrm>
          </p:grpSpPr>
          <p:pic>
            <p:nvPicPr>
              <p:cNvPr id="507944" name="Picture 42" descr="RFQinADTF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" y="484"/>
                <a:ext cx="1541" cy="1156"/>
              </a:xfrm>
              <a:prstGeom prst="rect">
                <a:avLst/>
              </a:prstGeom>
              <a:noFill/>
              <a:ln w="38100">
                <a:solidFill>
                  <a:srgbClr val="5C042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07945" name="Line 43"/>
              <p:cNvSpPr>
                <a:spLocks noChangeShapeType="1"/>
              </p:cNvSpPr>
              <p:nvPr/>
            </p:nvSpPr>
            <p:spPr bwMode="auto">
              <a:xfrm>
                <a:off x="872" y="1640"/>
                <a:ext cx="304" cy="1440"/>
              </a:xfrm>
              <a:prstGeom prst="line">
                <a:avLst/>
              </a:prstGeom>
              <a:noFill/>
              <a:ln w="38100">
                <a:solidFill>
                  <a:srgbClr val="5C042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507946" name="Group 44"/>
            <p:cNvGrpSpPr>
              <a:grpSpLocks/>
            </p:cNvGrpSpPr>
            <p:nvPr/>
          </p:nvGrpSpPr>
          <p:grpSpPr bwMode="auto">
            <a:xfrm>
              <a:off x="2328" y="3208"/>
              <a:ext cx="1825" cy="900"/>
              <a:chOff x="2368" y="3208"/>
              <a:chExt cx="1825" cy="900"/>
            </a:xfrm>
          </p:grpSpPr>
          <p:pic>
            <p:nvPicPr>
              <p:cNvPr id="507947" name="Picture 45" descr="newresonatorstrin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42" y="3208"/>
                <a:ext cx="1451" cy="900"/>
              </a:xfrm>
              <a:prstGeom prst="rect">
                <a:avLst/>
              </a:prstGeom>
              <a:noFill/>
              <a:ln w="38100">
                <a:solidFill>
                  <a:srgbClr val="5C042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07948" name="Line 46"/>
              <p:cNvSpPr>
                <a:spLocks noChangeShapeType="1"/>
              </p:cNvSpPr>
              <p:nvPr/>
            </p:nvSpPr>
            <p:spPr bwMode="auto">
              <a:xfrm flipH="1" flipV="1">
                <a:off x="2368" y="3208"/>
                <a:ext cx="360" cy="456"/>
              </a:xfrm>
              <a:prstGeom prst="line">
                <a:avLst/>
              </a:prstGeom>
              <a:noFill/>
              <a:ln w="38100">
                <a:solidFill>
                  <a:srgbClr val="5C042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pPr>
              <a:defRPr/>
            </a:pPr>
            <a:fld id="{56C09BE7-582A-40BA-838C-66C06C5B5E87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2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en-US"/>
              <a:t>Guy Savard, Argonne National Laboratory  	                   INPC 2013, Firenze,  June 4, 2013</a:t>
            </a:r>
          </a:p>
        </p:txBody>
      </p:sp>
      <p:sp>
        <p:nvSpPr>
          <p:cNvPr id="5314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Further development of CARIBU beams</a:t>
            </a:r>
          </a:p>
        </p:txBody>
      </p:sp>
      <p:sp>
        <p:nvSpPr>
          <p:cNvPr id="531459" name="Text Box 3"/>
          <p:cNvSpPr txBox="1">
            <a:spLocks noChangeArrowheads="1"/>
          </p:cNvSpPr>
          <p:nvPr/>
        </p:nvSpPr>
        <p:spPr bwMode="auto">
          <a:xfrm>
            <a:off x="485775" y="3325813"/>
            <a:ext cx="3367088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sz="1600" b="1">
                <a:solidFill>
                  <a:srgbClr val="0033CC"/>
                </a:solidFill>
                <a:latin typeface="Times New Roman" pitchFamily="18" charset="0"/>
              </a:rPr>
              <a:t> EBIS to replace ECR:</a:t>
            </a:r>
          </a:p>
          <a:p>
            <a:pPr>
              <a:spcBef>
                <a:spcPct val="50000"/>
              </a:spcBef>
            </a:pPr>
            <a:endParaRPr lang="en-US" sz="1600" b="1">
              <a:solidFill>
                <a:srgbClr val="0033CC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600" b="1">
                <a:solidFill>
                  <a:srgbClr val="0033CC"/>
                </a:solidFill>
                <a:latin typeface="Times New Roman" pitchFamily="18" charset="0"/>
              </a:rPr>
              <a:t>New low-energy experimental area</a:t>
            </a:r>
          </a:p>
        </p:txBody>
      </p:sp>
      <p:sp>
        <p:nvSpPr>
          <p:cNvPr id="531460" name="Text Box 4"/>
          <p:cNvSpPr txBox="1">
            <a:spLocks noChangeArrowheads="1"/>
          </p:cNvSpPr>
          <p:nvPr/>
        </p:nvSpPr>
        <p:spPr bwMode="auto">
          <a:xfrm>
            <a:off x="2651125" y="3325813"/>
            <a:ext cx="205105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33CC"/>
                </a:solidFill>
                <a:latin typeface="Times New Roman" pitchFamily="18" charset="0"/>
              </a:rPr>
              <a:t>Expect  x 2-3 gain</a:t>
            </a:r>
          </a:p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33CC"/>
                </a:solidFill>
                <a:latin typeface="Times New Roman" pitchFamily="18" charset="0"/>
              </a:rPr>
              <a:t>Higher beam purity</a:t>
            </a:r>
          </a:p>
        </p:txBody>
      </p:sp>
      <p:sp>
        <p:nvSpPr>
          <p:cNvPr id="531461" name="Text Box 5"/>
          <p:cNvSpPr txBox="1">
            <a:spLocks noChangeArrowheads="1"/>
          </p:cNvSpPr>
          <p:nvPr/>
        </p:nvSpPr>
        <p:spPr bwMode="auto">
          <a:xfrm>
            <a:off x="485775" y="1079500"/>
            <a:ext cx="21701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sz="1600" b="1">
                <a:solidFill>
                  <a:srgbClr val="0033CC"/>
                </a:solidFill>
                <a:latin typeface="Times New Roman" pitchFamily="18" charset="0"/>
              </a:rPr>
              <a:t> RFQ to replace PII</a:t>
            </a:r>
          </a:p>
        </p:txBody>
      </p:sp>
      <p:sp>
        <p:nvSpPr>
          <p:cNvPr id="531462" name="Text Box 6"/>
          <p:cNvSpPr txBox="1">
            <a:spLocks noChangeArrowheads="1"/>
          </p:cNvSpPr>
          <p:nvPr/>
        </p:nvSpPr>
        <p:spPr bwMode="auto">
          <a:xfrm>
            <a:off x="2651125" y="1443038"/>
            <a:ext cx="1831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33CC"/>
                </a:solidFill>
                <a:latin typeface="Times New Roman" pitchFamily="18" charset="0"/>
              </a:rPr>
              <a:t>Expect x 2 gain</a:t>
            </a:r>
          </a:p>
        </p:txBody>
      </p:sp>
      <p:sp>
        <p:nvSpPr>
          <p:cNvPr id="531463" name="Text Box 7"/>
          <p:cNvSpPr txBox="1">
            <a:spLocks noChangeArrowheads="1"/>
          </p:cNvSpPr>
          <p:nvPr/>
        </p:nvSpPr>
        <p:spPr bwMode="auto">
          <a:xfrm>
            <a:off x="485775" y="1763713"/>
            <a:ext cx="19494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sz="1600" b="1">
                <a:solidFill>
                  <a:srgbClr val="0033CC"/>
                </a:solidFill>
                <a:latin typeface="Times New Roman" pitchFamily="18" charset="0"/>
              </a:rPr>
              <a:t> New cryomodule</a:t>
            </a:r>
          </a:p>
        </p:txBody>
      </p:sp>
      <p:sp>
        <p:nvSpPr>
          <p:cNvPr id="531464" name="Text Box 8"/>
          <p:cNvSpPr txBox="1">
            <a:spLocks noChangeArrowheads="1"/>
          </p:cNvSpPr>
          <p:nvPr/>
        </p:nvSpPr>
        <p:spPr bwMode="auto">
          <a:xfrm>
            <a:off x="303213" y="787400"/>
            <a:ext cx="15001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33CC"/>
                </a:solidFill>
                <a:latin typeface="Times New Roman" pitchFamily="18" charset="0"/>
              </a:rPr>
              <a:t>Fall 2012:</a:t>
            </a:r>
          </a:p>
        </p:txBody>
      </p:sp>
      <p:sp>
        <p:nvSpPr>
          <p:cNvPr id="531465" name="Text Box 9"/>
          <p:cNvSpPr txBox="1">
            <a:spLocks noChangeArrowheads="1"/>
          </p:cNvSpPr>
          <p:nvPr/>
        </p:nvSpPr>
        <p:spPr bwMode="auto">
          <a:xfrm>
            <a:off x="303213" y="1460500"/>
            <a:ext cx="15001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33CC"/>
                </a:solidFill>
                <a:latin typeface="Times New Roman" pitchFamily="18" charset="0"/>
              </a:rPr>
              <a:t>Summer 2013:</a:t>
            </a:r>
          </a:p>
        </p:txBody>
      </p:sp>
      <p:sp>
        <p:nvSpPr>
          <p:cNvPr id="531466" name="Text Box 10"/>
          <p:cNvSpPr txBox="1">
            <a:spLocks noChangeArrowheads="1"/>
          </p:cNvSpPr>
          <p:nvPr/>
        </p:nvSpPr>
        <p:spPr bwMode="auto">
          <a:xfrm>
            <a:off x="303213" y="3040063"/>
            <a:ext cx="15001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33CC"/>
                </a:solidFill>
                <a:latin typeface="Times New Roman" pitchFamily="18" charset="0"/>
              </a:rPr>
              <a:t>2014 – 2015:</a:t>
            </a:r>
          </a:p>
        </p:txBody>
      </p:sp>
      <p:sp>
        <p:nvSpPr>
          <p:cNvPr id="531467" name="AutoShape 11"/>
          <p:cNvSpPr>
            <a:spLocks/>
          </p:cNvSpPr>
          <p:nvPr/>
        </p:nvSpPr>
        <p:spPr bwMode="auto">
          <a:xfrm>
            <a:off x="2460625" y="1123950"/>
            <a:ext cx="220663" cy="976313"/>
          </a:xfrm>
          <a:prstGeom prst="rightBrace">
            <a:avLst>
              <a:gd name="adj1" fmla="val 36870"/>
              <a:gd name="adj2" fmla="val 50000"/>
            </a:avLst>
          </a:prstGeom>
          <a:noFill/>
          <a:ln w="3810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31468" name="Text Box 12"/>
          <p:cNvSpPr txBox="1">
            <a:spLocks noChangeArrowheads="1"/>
          </p:cNvSpPr>
          <p:nvPr/>
        </p:nvSpPr>
        <p:spPr bwMode="auto">
          <a:xfrm>
            <a:off x="303213" y="2149475"/>
            <a:ext cx="15001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33CC"/>
                </a:solidFill>
                <a:latin typeface="Times New Roman" pitchFamily="18" charset="0"/>
              </a:rPr>
              <a:t>Fall 2013:</a:t>
            </a:r>
          </a:p>
        </p:txBody>
      </p:sp>
      <p:sp>
        <p:nvSpPr>
          <p:cNvPr id="531469" name="Text Box 13"/>
          <p:cNvSpPr txBox="1">
            <a:spLocks noChangeArrowheads="1"/>
          </p:cNvSpPr>
          <p:nvPr/>
        </p:nvSpPr>
        <p:spPr bwMode="auto">
          <a:xfrm>
            <a:off x="485775" y="2495550"/>
            <a:ext cx="251301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sz="1600" b="1">
                <a:solidFill>
                  <a:srgbClr val="0033CC"/>
                </a:solidFill>
                <a:latin typeface="Times New Roman" pitchFamily="18" charset="0"/>
              </a:rPr>
              <a:t> New stronger, thinner source:</a:t>
            </a:r>
          </a:p>
        </p:txBody>
      </p:sp>
      <p:sp>
        <p:nvSpPr>
          <p:cNvPr id="531470" name="Text Box 14"/>
          <p:cNvSpPr txBox="1">
            <a:spLocks noChangeArrowheads="1"/>
          </p:cNvSpPr>
          <p:nvPr/>
        </p:nvSpPr>
        <p:spPr bwMode="auto">
          <a:xfrm>
            <a:off x="2651125" y="2740025"/>
            <a:ext cx="19208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33CC"/>
                </a:solidFill>
                <a:latin typeface="Times New Roman" pitchFamily="18" charset="0"/>
              </a:rPr>
              <a:t>Expect  x 5-10 gain</a:t>
            </a:r>
          </a:p>
        </p:txBody>
      </p:sp>
      <p:pic>
        <p:nvPicPr>
          <p:cNvPr id="53147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38" y="3540125"/>
            <a:ext cx="4614862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9" name="Group 57"/>
          <p:cNvGraphicFramePr>
            <a:graphicFrameLocks noGrp="1"/>
          </p:cNvGraphicFramePr>
          <p:nvPr/>
        </p:nvGraphicFramePr>
        <p:xfrm>
          <a:off x="1048258" y="4443614"/>
          <a:ext cx="2966405" cy="2035276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647884"/>
                <a:gridCol w="533428"/>
                <a:gridCol w="930348"/>
                <a:gridCol w="854745"/>
              </a:tblGrid>
              <a:tr h="4998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Isotope</a:t>
                      </a:r>
                    </a:p>
                  </a:txBody>
                  <a:tcPr marL="83645" marR="83645" marT="39882" marB="398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Half-life (s)</a:t>
                      </a:r>
                    </a:p>
                  </a:txBody>
                  <a:tcPr marL="83645" marR="83645" marT="39882" marB="398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Low-Energy Beam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Yield (s</a:t>
                      </a:r>
                      <a:r>
                        <a:rPr kumimoji="0" lang="en-US" sz="9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-1</a:t>
                      </a: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)</a:t>
                      </a:r>
                    </a:p>
                  </a:txBody>
                  <a:tcPr marL="83645" marR="83645" marT="39882" marB="398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Accelerated Beam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Yield (s</a:t>
                      </a:r>
                      <a:r>
                        <a:rPr kumimoji="0" lang="en-US" sz="9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-1</a:t>
                      </a: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)</a:t>
                      </a:r>
                    </a:p>
                  </a:txBody>
                  <a:tcPr marL="83645" marR="83645" marT="39882" marB="398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  <a:tr h="21935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104</a:t>
                      </a: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Zr</a:t>
                      </a:r>
                      <a:endParaRPr kumimoji="0" lang="en-US" sz="9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040404"/>
                        </a:solidFill>
                        <a:effectLst/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L="83645" marR="83645" marT="39882" marB="398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1.2</a:t>
                      </a:r>
                    </a:p>
                  </a:txBody>
                  <a:tcPr marL="83645" marR="83645" marT="39882" marB="398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6.0x10</a:t>
                      </a:r>
                      <a:r>
                        <a:rPr kumimoji="0" lang="en-US" sz="9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5</a:t>
                      </a:r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40404"/>
                        </a:solidFill>
                        <a:effectLst/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L="83645" marR="83645" marT="39882" marB="398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2.1x10</a:t>
                      </a:r>
                      <a:r>
                        <a:rPr kumimoji="0" lang="en-US" sz="9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4</a:t>
                      </a:r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40404"/>
                        </a:solidFill>
                        <a:effectLst/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L="83645" marR="83645" marT="39882" marB="398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1935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143</a:t>
                      </a: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Ba</a:t>
                      </a:r>
                    </a:p>
                  </a:txBody>
                  <a:tcPr marL="83645" marR="83645" marT="39882" marB="398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14.3</a:t>
                      </a:r>
                    </a:p>
                  </a:txBody>
                  <a:tcPr marL="83645" marR="83645" marT="39882" marB="398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1.2x10</a:t>
                      </a:r>
                      <a:r>
                        <a:rPr kumimoji="0" lang="en-US" sz="9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7</a:t>
                      </a:r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40404"/>
                        </a:solidFill>
                        <a:effectLst/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L="83645" marR="83645" marT="39882" marB="398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4.3x10</a:t>
                      </a:r>
                      <a:r>
                        <a:rPr kumimoji="0" lang="en-US" sz="9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5</a:t>
                      </a:r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40404"/>
                        </a:solidFill>
                        <a:effectLst/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L="83645" marR="83645" marT="39882" marB="398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1935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145</a:t>
                      </a: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Ba</a:t>
                      </a:r>
                    </a:p>
                  </a:txBody>
                  <a:tcPr marL="83645" marR="83645" marT="39882" marB="398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4.0</a:t>
                      </a:r>
                    </a:p>
                  </a:txBody>
                  <a:tcPr marL="83645" marR="83645" marT="39882" marB="398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5.5x10</a:t>
                      </a:r>
                      <a:r>
                        <a:rPr kumimoji="0" lang="en-US" sz="9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6</a:t>
                      </a:r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40404"/>
                        </a:solidFill>
                        <a:effectLst/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L="83645" marR="83645" marT="39882" marB="398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2.0x10</a:t>
                      </a:r>
                      <a:r>
                        <a:rPr kumimoji="0" lang="en-US" sz="9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5</a:t>
                      </a:r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40404"/>
                        </a:solidFill>
                        <a:effectLst/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L="83645" marR="83645" marT="39882" marB="398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1935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130</a:t>
                      </a: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Sn</a:t>
                      </a:r>
                    </a:p>
                  </a:txBody>
                  <a:tcPr marL="83645" marR="83645" marT="39882" marB="398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222.</a:t>
                      </a:r>
                    </a:p>
                  </a:txBody>
                  <a:tcPr marL="83645" marR="83645" marT="39882" marB="398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9.8x10</a:t>
                      </a:r>
                      <a:r>
                        <a:rPr kumimoji="0" lang="en-US" sz="9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5</a:t>
                      </a:r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40404"/>
                        </a:solidFill>
                        <a:effectLst/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L="83645" marR="83645" marT="39882" marB="398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3.6x10</a:t>
                      </a:r>
                      <a:r>
                        <a:rPr kumimoji="0" lang="en-US" sz="9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4</a:t>
                      </a:r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40404"/>
                        </a:solidFill>
                        <a:effectLst/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L="83645" marR="83645" marT="39882" marB="398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1935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132</a:t>
                      </a: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Sn</a:t>
                      </a:r>
                    </a:p>
                  </a:txBody>
                  <a:tcPr marL="83645" marR="83645" marT="39882" marB="398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40.</a:t>
                      </a:r>
                    </a:p>
                  </a:txBody>
                  <a:tcPr marL="83645" marR="83645" marT="39882" marB="398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3.7x10</a:t>
                      </a:r>
                      <a:r>
                        <a:rPr kumimoji="0" lang="en-US" sz="9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5</a:t>
                      </a:r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40404"/>
                        </a:solidFill>
                        <a:effectLst/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L="83645" marR="83645" marT="39882" marB="398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1.4x10</a:t>
                      </a:r>
                      <a:r>
                        <a:rPr kumimoji="0" lang="en-US" sz="9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4</a:t>
                      </a:r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40404"/>
                        </a:solidFill>
                        <a:effectLst/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L="83645" marR="83645" marT="39882" marB="398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1935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110</a:t>
                      </a: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Mo</a:t>
                      </a:r>
                    </a:p>
                  </a:txBody>
                  <a:tcPr marL="83645" marR="83645" marT="39882" marB="398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2.8</a:t>
                      </a:r>
                    </a:p>
                  </a:txBody>
                  <a:tcPr marL="83645" marR="83645" marT="39882" marB="398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6.2x10</a:t>
                      </a:r>
                      <a:r>
                        <a:rPr kumimoji="0" lang="en-US" sz="9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4</a:t>
                      </a:r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40404"/>
                        </a:solidFill>
                        <a:effectLst/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L="83645" marR="83645" marT="39882" marB="398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2.3x10</a:t>
                      </a:r>
                      <a:r>
                        <a:rPr kumimoji="0" lang="en-US" sz="9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3</a:t>
                      </a:r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40404"/>
                        </a:solidFill>
                        <a:effectLst/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L="83645" marR="83645" marT="39882" marB="398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1935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111</a:t>
                      </a: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Mo</a:t>
                      </a:r>
                    </a:p>
                  </a:txBody>
                  <a:tcPr marL="83645" marR="83645" marT="39882" marB="398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0.5</a:t>
                      </a:r>
                    </a:p>
                  </a:txBody>
                  <a:tcPr marL="83645" marR="83645" marT="39882" marB="398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3.3x10</a:t>
                      </a:r>
                      <a:r>
                        <a:rPr kumimoji="0" lang="en-US" sz="9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3</a:t>
                      </a:r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40404"/>
                        </a:solidFill>
                        <a:effectLst/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L="83645" marR="83645" marT="39882" marB="398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1.2x10</a:t>
                      </a:r>
                      <a:r>
                        <a:rPr kumimoji="0" lang="en-US" sz="9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40404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2</a:t>
                      </a:r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40404"/>
                        </a:solidFill>
                        <a:effectLst/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L="83645" marR="83645" marT="39882" marB="398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531473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"/>
          <a:stretch>
            <a:fillRect/>
          </a:stretch>
        </p:blipFill>
        <p:spPr bwMode="auto">
          <a:xfrm>
            <a:off x="5640388" y="793750"/>
            <a:ext cx="3138487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1474" name="Text Box 18"/>
          <p:cNvSpPr txBox="1">
            <a:spLocks noChangeArrowheads="1"/>
          </p:cNvSpPr>
          <p:nvPr/>
        </p:nvSpPr>
        <p:spPr bwMode="auto">
          <a:xfrm>
            <a:off x="6848475" y="3429000"/>
            <a:ext cx="7699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33CC"/>
                </a:solidFill>
                <a:latin typeface="Times New Roman" pitchFamily="18" charset="0"/>
              </a:rPr>
              <a:t>EBIS</a:t>
            </a:r>
          </a:p>
        </p:txBody>
      </p:sp>
      <p:sp>
        <p:nvSpPr>
          <p:cNvPr id="62483" name="Freeform 19"/>
          <p:cNvSpPr>
            <a:spLocks/>
          </p:cNvSpPr>
          <p:nvPr/>
        </p:nvSpPr>
        <p:spPr bwMode="auto">
          <a:xfrm>
            <a:off x="2771775" y="1058863"/>
            <a:ext cx="217488" cy="276225"/>
          </a:xfrm>
          <a:custGeom>
            <a:avLst/>
            <a:gdLst>
              <a:gd name="T0" fmla="*/ 0 w 211"/>
              <a:gd name="T1" fmla="*/ 148171499 h 238"/>
              <a:gd name="T2" fmla="*/ 48871926 w 211"/>
              <a:gd name="T3" fmla="*/ 320589351 h 238"/>
              <a:gd name="T4" fmla="*/ 135992901 w 211"/>
              <a:gd name="T5" fmla="*/ 86208908 h 238"/>
              <a:gd name="T6" fmla="*/ 224175498 w 211"/>
              <a:gd name="T7" fmla="*/ 0 h 238"/>
              <a:gd name="T8" fmla="*/ 0 60000 65536"/>
              <a:gd name="T9" fmla="*/ 0 60000 65536"/>
              <a:gd name="T10" fmla="*/ 0 60000 65536"/>
              <a:gd name="T11" fmla="*/ 0 60000 65536"/>
              <a:gd name="T12" fmla="*/ 0 w 211"/>
              <a:gd name="T13" fmla="*/ 0 h 238"/>
              <a:gd name="T14" fmla="*/ 211 w 211"/>
              <a:gd name="T15" fmla="*/ 238 h 23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1" h="238">
                <a:moveTo>
                  <a:pt x="0" y="110"/>
                </a:moveTo>
                <a:lnTo>
                  <a:pt x="46" y="238"/>
                </a:lnTo>
                <a:lnTo>
                  <a:pt x="128" y="64"/>
                </a:lnTo>
                <a:lnTo>
                  <a:pt x="211" y="0"/>
                </a:lnTo>
              </a:path>
            </a:pathLst>
          </a:custGeom>
          <a:noFill/>
          <a:ln w="38100" cap="flat" cmpd="sng">
            <a:solidFill>
              <a:srgbClr val="0099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2484" name="Freeform 20"/>
          <p:cNvSpPr>
            <a:spLocks/>
          </p:cNvSpPr>
          <p:nvPr/>
        </p:nvSpPr>
        <p:spPr bwMode="auto">
          <a:xfrm>
            <a:off x="4184650" y="1485900"/>
            <a:ext cx="217488" cy="276225"/>
          </a:xfrm>
          <a:custGeom>
            <a:avLst/>
            <a:gdLst>
              <a:gd name="T0" fmla="*/ 0 w 211"/>
              <a:gd name="T1" fmla="*/ 148171499 h 238"/>
              <a:gd name="T2" fmla="*/ 48871926 w 211"/>
              <a:gd name="T3" fmla="*/ 320589351 h 238"/>
              <a:gd name="T4" fmla="*/ 135992901 w 211"/>
              <a:gd name="T5" fmla="*/ 86208908 h 238"/>
              <a:gd name="T6" fmla="*/ 224175498 w 211"/>
              <a:gd name="T7" fmla="*/ 0 h 238"/>
              <a:gd name="T8" fmla="*/ 0 60000 65536"/>
              <a:gd name="T9" fmla="*/ 0 60000 65536"/>
              <a:gd name="T10" fmla="*/ 0 60000 65536"/>
              <a:gd name="T11" fmla="*/ 0 60000 65536"/>
              <a:gd name="T12" fmla="*/ 0 w 211"/>
              <a:gd name="T13" fmla="*/ 0 h 238"/>
              <a:gd name="T14" fmla="*/ 211 w 211"/>
              <a:gd name="T15" fmla="*/ 238 h 23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1" h="238">
                <a:moveTo>
                  <a:pt x="0" y="110"/>
                </a:moveTo>
                <a:lnTo>
                  <a:pt x="46" y="238"/>
                </a:lnTo>
                <a:lnTo>
                  <a:pt x="128" y="64"/>
                </a:lnTo>
                <a:lnTo>
                  <a:pt x="211" y="0"/>
                </a:lnTo>
              </a:path>
            </a:pathLst>
          </a:custGeom>
          <a:noFill/>
          <a:ln w="38100" cap="flat" cmpd="sng">
            <a:solidFill>
              <a:srgbClr val="0099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62485" name="Picture 3" descr="C:\Users\ostroumov\Documents\ARRA\Report\NP\pics NOV 7 2012\DSC_008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8" r="14691" b="5418"/>
          <a:stretch>
            <a:fillRect/>
          </a:stretch>
        </p:blipFill>
        <p:spPr bwMode="auto">
          <a:xfrm>
            <a:off x="4702175" y="2422525"/>
            <a:ext cx="2154238" cy="150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83" grpId="0" animBg="1"/>
      <p:bldP spid="6248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pPr>
              <a:defRPr/>
            </a:pPr>
            <a:fld id="{1F1EA4C4-91AB-4A8A-8B8A-EC09FD7F62E9}" type="slidenum">
              <a:rPr lang="en-US"/>
              <a:pPr>
                <a:defRPr/>
              </a:pPr>
              <a:t>27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en-US"/>
              <a:t>Guy Savard, Argonne National Laboratory  	                   INPC 2013, Firenze,  June 4, 2013</a:t>
            </a:r>
          </a:p>
        </p:txBody>
      </p:sp>
      <p:sp>
        <p:nvSpPr>
          <p:cNvPr id="284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Status</a:t>
            </a:r>
          </a:p>
        </p:txBody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39800"/>
            <a:ext cx="8115300" cy="5186363"/>
          </a:xfrm>
        </p:spPr>
        <p:txBody>
          <a:bodyPr/>
          <a:lstStyle/>
          <a:p>
            <a:pPr marL="114300" indent="-114300"/>
            <a:r>
              <a:rPr lang="en-US" smtClean="0"/>
              <a:t>CARIBU facility is operational</a:t>
            </a:r>
          </a:p>
          <a:p>
            <a:pPr lvl="1"/>
            <a:r>
              <a:rPr lang="en-US" sz="1800" smtClean="0"/>
              <a:t>First RIB facility based on a gas catcher … it works. Over 500 neutron-rich isotopes available at low energy</a:t>
            </a:r>
          </a:p>
          <a:p>
            <a:pPr lvl="1"/>
            <a:r>
              <a:rPr lang="en-US" sz="1800" smtClean="0"/>
              <a:t>Over 70 different neutron-rich radioactive isotope species have been used for experiments in the last year</a:t>
            </a:r>
          </a:p>
          <a:p>
            <a:pPr lvl="1"/>
            <a:r>
              <a:rPr lang="en-US" sz="1800" smtClean="0"/>
              <a:t>Low-energy program in full swing with experiments approved by last two PACs</a:t>
            </a:r>
          </a:p>
          <a:p>
            <a:pPr lvl="1"/>
            <a:r>
              <a:rPr lang="en-US" sz="1800" smtClean="0"/>
              <a:t>Reaccelerated beam program initiated with decay experiments and first Coulomb excitation at Gammasphere, reaccelerated beam experiments approved in Dec 2012 PAC being run</a:t>
            </a:r>
          </a:p>
          <a:p>
            <a:pPr lvl="1"/>
            <a:endParaRPr lang="en-US" sz="1800" smtClean="0"/>
          </a:p>
          <a:p>
            <a:pPr marL="114300" indent="-114300"/>
            <a:r>
              <a:rPr lang="en-US" smtClean="0"/>
              <a:t>Current source ( ~ 150 mCi) will be replaced by a 1 Ci  source in the fall. Combined with completion of ATLAS intensity upgrade (and fire damage repair), will yield gains of ~6-12 in intensity for low-energy and reaccelerated beams. </a:t>
            </a:r>
          </a:p>
          <a:p>
            <a:pPr marL="114300" indent="-114300">
              <a:buFont typeface="Wingdings" pitchFamily="2" charset="2"/>
              <a:buNone/>
            </a:pPr>
            <a:endParaRPr lang="en-US" sz="2000" smtClean="0"/>
          </a:p>
          <a:p>
            <a:pPr marL="114300" indent="-114300">
              <a:buFont typeface="Wingdings" pitchFamily="2" charset="2"/>
              <a:buNone/>
            </a:pPr>
            <a:r>
              <a:rPr lang="en-US" sz="2000" smtClean="0"/>
              <a:t> </a:t>
            </a:r>
            <a:r>
              <a:rPr lang="en-US" smtClean="0">
                <a:solidFill>
                  <a:schemeClr val="tx2"/>
                </a:solidFill>
              </a:rPr>
              <a:t>Next  ATLAS/CARIBU PAC will be held at the end of summer 2013 (call for proposals expected soon). Will accept proposals for all ATLAS/CARIBU beams and the first GRETINA campaign.</a:t>
            </a:r>
          </a:p>
          <a:p>
            <a:pPr lvl="1"/>
            <a:endParaRPr lang="en-US" sz="1800" smtClean="0"/>
          </a:p>
          <a:p>
            <a:pPr marL="114300" indent="-114300"/>
            <a:endParaRPr lang="en-US" sz="2000" smtClean="0"/>
          </a:p>
        </p:txBody>
      </p:sp>
      <p:sp>
        <p:nvSpPr>
          <p:cNvPr id="284676" name="Text Box 4"/>
          <p:cNvSpPr txBox="1">
            <a:spLocks noChangeArrowheads="1"/>
          </p:cNvSpPr>
          <p:nvPr/>
        </p:nvSpPr>
        <p:spPr bwMode="auto">
          <a:xfrm>
            <a:off x="723900" y="5791200"/>
            <a:ext cx="7620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 </a:t>
            </a:r>
          </a:p>
        </p:txBody>
      </p:sp>
      <p:sp>
        <p:nvSpPr>
          <p:cNvPr id="284677" name="Rectangle 5"/>
          <p:cNvSpPr>
            <a:spLocks noChangeArrowheads="1"/>
          </p:cNvSpPr>
          <p:nvPr/>
        </p:nvSpPr>
        <p:spPr bwMode="auto">
          <a:xfrm>
            <a:off x="-889000" y="471170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84678" name="Rectangle 6"/>
          <p:cNvSpPr>
            <a:spLocks noChangeArrowheads="1"/>
          </p:cNvSpPr>
          <p:nvPr/>
        </p:nvSpPr>
        <p:spPr bwMode="auto">
          <a:xfrm>
            <a:off x="495300" y="5600700"/>
            <a:ext cx="8091488" cy="850900"/>
          </a:xfrm>
          <a:prstGeom prst="rect">
            <a:avLst/>
          </a:prstGeom>
          <a:noFill/>
          <a:ln w="28575" algn="ctr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pPr>
              <a:defRPr/>
            </a:pPr>
            <a:fld id="{A9BC0237-48E9-4710-9F63-BB08B4C91F62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2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en-US"/>
              <a:t>Guy Savard, Argonne National Laboratory  	                   INPC 2013, Firenze,  June 4, 2013</a:t>
            </a:r>
          </a:p>
        </p:txBody>
      </p:sp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3988" y="209550"/>
            <a:ext cx="8761412" cy="388938"/>
          </a:xfrm>
        </p:spPr>
        <p:txBody>
          <a:bodyPr/>
          <a:lstStyle/>
          <a:p>
            <a:r>
              <a:rPr lang="en-US" sz="2900" smtClean="0"/>
              <a:t>CARIBU – Californium Rare Ion Breeder Upgrade</a:t>
            </a:r>
          </a:p>
        </p:txBody>
      </p:sp>
      <p:pic>
        <p:nvPicPr>
          <p:cNvPr id="235523" name="Picture 3" descr="ATLAS floor plan-Jan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2624138"/>
            <a:ext cx="6415087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24" name="Rectangle 4"/>
          <p:cNvSpPr>
            <a:spLocks noChangeArrowheads="1"/>
          </p:cNvSpPr>
          <p:nvPr/>
        </p:nvSpPr>
        <p:spPr bwMode="auto">
          <a:xfrm>
            <a:off x="5326063" y="2728913"/>
            <a:ext cx="1235075" cy="3190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35525" name="Text Box 5"/>
          <p:cNvSpPr txBox="1">
            <a:spLocks noChangeArrowheads="1"/>
          </p:cNvSpPr>
          <p:nvPr/>
        </p:nvSpPr>
        <p:spPr bwMode="auto">
          <a:xfrm>
            <a:off x="5703888" y="3525838"/>
            <a:ext cx="1146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>
                <a:latin typeface="Arial" pitchFamily="34" charset="0"/>
                <a:ea typeface="ＭＳ Ｐゴシック" pitchFamily="34" charset="-128"/>
              </a:rPr>
              <a:t>ATLAS</a:t>
            </a:r>
          </a:p>
        </p:txBody>
      </p:sp>
      <p:sp>
        <p:nvSpPr>
          <p:cNvPr id="235526" name="Oval 6"/>
          <p:cNvSpPr>
            <a:spLocks noChangeArrowheads="1"/>
          </p:cNvSpPr>
          <p:nvPr/>
        </p:nvSpPr>
        <p:spPr bwMode="auto">
          <a:xfrm>
            <a:off x="2781300" y="4137025"/>
            <a:ext cx="1146175" cy="855663"/>
          </a:xfrm>
          <a:prstGeom prst="ellipse">
            <a:avLst/>
          </a:prstGeom>
          <a:noFill/>
          <a:ln w="38100">
            <a:solidFill>
              <a:srgbClr val="006F4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35527" name="Rectangle 7"/>
          <p:cNvSpPr>
            <a:spLocks noChangeArrowheads="1"/>
          </p:cNvSpPr>
          <p:nvPr/>
        </p:nvSpPr>
        <p:spPr bwMode="auto">
          <a:xfrm>
            <a:off x="4610100" y="2419350"/>
            <a:ext cx="16764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35528" name="Rectangle 8"/>
          <p:cNvSpPr>
            <a:spLocks noChangeArrowheads="1"/>
          </p:cNvSpPr>
          <p:nvPr/>
        </p:nvSpPr>
        <p:spPr bwMode="auto">
          <a:xfrm>
            <a:off x="1035050" y="650875"/>
            <a:ext cx="6261100" cy="66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5C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>
              <a:spcBef>
                <a:spcPct val="20000"/>
              </a:spcBef>
              <a:buClr>
                <a:srgbClr val="1F497D"/>
              </a:buClr>
              <a:buFont typeface="Wingdings" pitchFamily="2" charset="2"/>
              <a:buNone/>
            </a:pPr>
            <a:r>
              <a:rPr lang="en-US" b="1">
                <a:solidFill>
                  <a:srgbClr val="990000"/>
                </a:solidFill>
              </a:rPr>
              <a:t>Access to n-rich region obtained at ATLAS via fission of the most neutron-rich “available” very heavy nuclei (e.g. </a:t>
            </a:r>
            <a:r>
              <a:rPr lang="en-US" b="1" baseline="30000">
                <a:solidFill>
                  <a:srgbClr val="990000"/>
                </a:solidFill>
              </a:rPr>
              <a:t>252</a:t>
            </a:r>
            <a:r>
              <a:rPr lang="en-US" b="1">
                <a:solidFill>
                  <a:srgbClr val="990000"/>
                </a:solidFill>
              </a:rPr>
              <a:t>Cf)</a:t>
            </a:r>
          </a:p>
        </p:txBody>
      </p:sp>
      <p:sp>
        <p:nvSpPr>
          <p:cNvPr id="235529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0" y="1263650"/>
            <a:ext cx="7772400" cy="51641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30188" indent="-230188">
              <a:buClr>
                <a:schemeClr val="tx1"/>
              </a:buClr>
            </a:pPr>
            <a:r>
              <a:rPr lang="en-US" smtClean="0"/>
              <a:t>Project goal: Provide neutron-rich radioactive beams to user community</a:t>
            </a:r>
          </a:p>
          <a:p>
            <a:pPr marL="736600" lvl="1" indent="-339725"/>
            <a:r>
              <a:rPr lang="en-US" smtClean="0"/>
              <a:t>Low-energy</a:t>
            </a:r>
          </a:p>
          <a:p>
            <a:pPr marL="968375" lvl="2" indent="-168275"/>
            <a:r>
              <a:rPr lang="en-US" smtClean="0"/>
              <a:t>Masses, decay spectroscopy, laser spectroscopy, …</a:t>
            </a:r>
          </a:p>
          <a:p>
            <a:pPr marL="736600" lvl="1" indent="-339725"/>
            <a:r>
              <a:rPr lang="en-US" smtClean="0"/>
              <a:t>Reaccelerated through ATLAS at up to 15 MeV/u</a:t>
            </a:r>
          </a:p>
          <a:p>
            <a:pPr marL="968375" lvl="2" indent="-168275"/>
            <a:r>
              <a:rPr lang="en-US" smtClean="0"/>
              <a:t>Single particle structure, gamma-ray spectroscopy, …</a:t>
            </a:r>
          </a:p>
          <a:p>
            <a:pPr marL="968375" lvl="2" indent="-168275">
              <a:buFontTx/>
              <a:buNone/>
            </a:pPr>
            <a:endParaRPr lang="en-US" smtClean="0"/>
          </a:p>
          <a:p>
            <a:pPr marL="230188" indent="-230188">
              <a:buClr>
                <a:schemeClr val="tx1"/>
              </a:buClr>
            </a:pPr>
            <a:r>
              <a:rPr lang="en-US" smtClean="0"/>
              <a:t>Project Description</a:t>
            </a:r>
          </a:p>
          <a:p>
            <a:pPr marL="736600" lvl="1" indent="-339725"/>
            <a:r>
              <a:rPr lang="en-US" smtClean="0"/>
              <a:t>Gas catcher/RFQ cooler</a:t>
            </a:r>
          </a:p>
          <a:p>
            <a:pPr marL="736600" lvl="1" indent="-339725"/>
            <a:r>
              <a:rPr lang="en-US" smtClean="0"/>
              <a:t>Source and radiological issues</a:t>
            </a:r>
          </a:p>
          <a:p>
            <a:pPr marL="736600" lvl="1" indent="-339725"/>
            <a:r>
              <a:rPr lang="en-US" smtClean="0"/>
              <a:t>Isobar separator</a:t>
            </a:r>
          </a:p>
          <a:p>
            <a:pPr marL="736600" lvl="1" indent="-339725"/>
            <a:r>
              <a:rPr lang="en-US" smtClean="0"/>
              <a:t>ECR Charge-breeder </a:t>
            </a:r>
          </a:p>
          <a:p>
            <a:pPr marL="736600" lvl="1" indent="-339725"/>
            <a:r>
              <a:rPr lang="en-US" smtClean="0"/>
              <a:t>Diagnostics</a:t>
            </a:r>
          </a:p>
          <a:p>
            <a:pPr marL="736600" lvl="1" indent="-339725"/>
            <a:r>
              <a:rPr lang="en-US" smtClean="0"/>
              <a:t>Experimental 						equipment</a:t>
            </a:r>
          </a:p>
          <a:p>
            <a:pPr marL="968375" lvl="2" indent="-168275">
              <a:buFontTx/>
              <a:buNone/>
            </a:pPr>
            <a:endParaRPr lang="en-US" smtClean="0"/>
          </a:p>
        </p:txBody>
      </p:sp>
      <p:grpSp>
        <p:nvGrpSpPr>
          <p:cNvPr id="235530" name="Group 10"/>
          <p:cNvGrpSpPr>
            <a:grpSpLocks/>
          </p:cNvGrpSpPr>
          <p:nvPr/>
        </p:nvGrpSpPr>
        <p:grpSpPr bwMode="auto">
          <a:xfrm>
            <a:off x="695325" y="1724025"/>
            <a:ext cx="8255000" cy="5000625"/>
            <a:chOff x="438" y="1086"/>
            <a:chExt cx="5200" cy="3150"/>
          </a:xfrm>
        </p:grpSpPr>
        <p:sp>
          <p:nvSpPr>
            <p:cNvPr id="235531" name="Text Box 11"/>
            <p:cNvSpPr txBox="1">
              <a:spLocks noChangeArrowheads="1"/>
            </p:cNvSpPr>
            <p:nvPr/>
          </p:nvSpPr>
          <p:spPr bwMode="auto">
            <a:xfrm>
              <a:off x="1416" y="4014"/>
              <a:ext cx="57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chemeClr val="tx2"/>
                  </a:solidFill>
                </a:rPr>
                <a:t>X-array</a:t>
              </a:r>
            </a:p>
          </p:txBody>
        </p:sp>
        <p:sp>
          <p:nvSpPr>
            <p:cNvPr id="235532" name="Line 12"/>
            <p:cNvSpPr>
              <a:spLocks noChangeShapeType="1"/>
            </p:cNvSpPr>
            <p:nvPr/>
          </p:nvSpPr>
          <p:spPr bwMode="auto">
            <a:xfrm flipV="1">
              <a:off x="1134" y="2958"/>
              <a:ext cx="732" cy="48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pic>
          <p:nvPicPr>
            <p:cNvPr id="235533" name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" y="3360"/>
              <a:ext cx="624" cy="624"/>
            </a:xfrm>
            <a:prstGeom prst="rect">
              <a:avLst/>
            </a:prstGeom>
            <a:noFill/>
            <a:ln w="25400" algn="ctr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35534" name="Text Box 14"/>
            <p:cNvSpPr txBox="1">
              <a:spLocks noChangeArrowheads="1"/>
            </p:cNvSpPr>
            <p:nvPr/>
          </p:nvSpPr>
          <p:spPr bwMode="auto">
            <a:xfrm>
              <a:off x="438" y="3948"/>
              <a:ext cx="76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>
                  <a:solidFill>
                    <a:schemeClr val="tx2"/>
                  </a:solidFill>
                </a:rPr>
                <a:t>CPT mass spectrometer</a:t>
              </a:r>
            </a:p>
          </p:txBody>
        </p:sp>
        <p:pic>
          <p:nvPicPr>
            <p:cNvPr id="235535" name="Picture 11" descr="cut-thru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8" y="1572"/>
              <a:ext cx="960" cy="721"/>
            </a:xfrm>
            <a:prstGeom prst="rect">
              <a:avLst/>
            </a:prstGeom>
            <a:noFill/>
            <a:ln w="19050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5536" name="Line 16"/>
            <p:cNvSpPr>
              <a:spLocks noChangeShapeType="1"/>
            </p:cNvSpPr>
            <p:nvPr/>
          </p:nvSpPr>
          <p:spPr bwMode="auto">
            <a:xfrm>
              <a:off x="4308" y="2190"/>
              <a:ext cx="270" cy="6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35537" name="Text Box 17"/>
            <p:cNvSpPr txBox="1">
              <a:spLocks noChangeArrowheads="1"/>
            </p:cNvSpPr>
            <p:nvPr/>
          </p:nvSpPr>
          <p:spPr bwMode="auto">
            <a:xfrm>
              <a:off x="3378" y="1374"/>
              <a:ext cx="110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chemeClr val="tx2"/>
                  </a:solidFill>
                </a:rPr>
                <a:t>HELIOS spectrometer</a:t>
              </a:r>
            </a:p>
          </p:txBody>
        </p:sp>
        <p:pic>
          <p:nvPicPr>
            <p:cNvPr id="235538" name="Picture 6" descr="Gammaspher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0" y="1282"/>
              <a:ext cx="1018" cy="359"/>
            </a:xfrm>
            <a:prstGeom prst="rect">
              <a:avLst/>
            </a:prstGeom>
            <a:noFill/>
            <a:ln w="19050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5539" name="Text Box 19"/>
            <p:cNvSpPr txBox="1">
              <a:spLocks noChangeArrowheads="1"/>
            </p:cNvSpPr>
            <p:nvPr/>
          </p:nvSpPr>
          <p:spPr bwMode="auto">
            <a:xfrm>
              <a:off x="4728" y="1086"/>
              <a:ext cx="81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chemeClr val="tx2"/>
                  </a:solidFill>
                </a:rPr>
                <a:t>Gammasphere</a:t>
              </a:r>
            </a:p>
          </p:txBody>
        </p:sp>
        <p:pic>
          <p:nvPicPr>
            <p:cNvPr id="235540" name="Picture 20" descr="frame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0" y="3371"/>
              <a:ext cx="491" cy="655"/>
            </a:xfrm>
            <a:prstGeom prst="rect">
              <a:avLst/>
            </a:prstGeom>
            <a:noFill/>
            <a:ln w="19050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5541" name="Line 21"/>
            <p:cNvSpPr>
              <a:spLocks noChangeShapeType="1"/>
            </p:cNvSpPr>
            <p:nvPr/>
          </p:nvSpPr>
          <p:spPr bwMode="auto">
            <a:xfrm flipV="1">
              <a:off x="1668" y="2994"/>
              <a:ext cx="270" cy="432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35542" name="Line 22"/>
            <p:cNvSpPr>
              <a:spLocks noChangeShapeType="1"/>
            </p:cNvSpPr>
            <p:nvPr/>
          </p:nvSpPr>
          <p:spPr bwMode="auto">
            <a:xfrm flipH="1">
              <a:off x="4824" y="1680"/>
              <a:ext cx="216" cy="372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26" grpId="0" animBg="1"/>
      <p:bldP spid="235528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B4EFFF-1469-4AE1-B0C0-8E574A182CB3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63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Guy Savard, Argonne National Laboratory  	                   INPC 2013, Firenze,  June 4, 2013</a:t>
            </a:r>
          </a:p>
        </p:txBody>
      </p:sp>
      <p:sp>
        <p:nvSpPr>
          <p:cNvPr id="2877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Neutron-rich beam source: CARIBU “front end” layout</a:t>
            </a:r>
          </a:p>
        </p:txBody>
      </p:sp>
      <p:sp>
        <p:nvSpPr>
          <p:cNvPr id="28774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242888" y="1282700"/>
            <a:ext cx="3751262" cy="55753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b="1" smtClean="0"/>
              <a:t>Main components of CARIBU</a:t>
            </a:r>
          </a:p>
          <a:p>
            <a:pPr lvl="1"/>
            <a:r>
              <a:rPr lang="en-US" b="1" smtClean="0">
                <a:solidFill>
                  <a:srgbClr val="00CC00"/>
                </a:solidFill>
              </a:rPr>
              <a:t>PRODUCTION</a:t>
            </a:r>
            <a:r>
              <a:rPr lang="en-US" b="1" smtClean="0"/>
              <a:t>: “ion source” is </a:t>
            </a:r>
            <a:r>
              <a:rPr lang="en-US" b="1" baseline="30000" smtClean="0"/>
              <a:t>252</a:t>
            </a:r>
            <a:r>
              <a:rPr lang="en-US" b="1" smtClean="0"/>
              <a:t>Cf source inside gas catcher </a:t>
            </a:r>
          </a:p>
          <a:p>
            <a:pPr lvl="2"/>
            <a:r>
              <a:rPr lang="en-US" b="1" smtClean="0"/>
              <a:t>Thermalizes fission fragments</a:t>
            </a:r>
          </a:p>
          <a:p>
            <a:pPr lvl="2"/>
            <a:r>
              <a:rPr lang="en-US" b="1" smtClean="0"/>
              <a:t>Extracts all species quickly</a:t>
            </a:r>
          </a:p>
          <a:p>
            <a:pPr lvl="2"/>
            <a:r>
              <a:rPr lang="en-US" b="1" smtClean="0"/>
              <a:t>Forms low emittance beam</a:t>
            </a:r>
          </a:p>
          <a:p>
            <a:pPr lvl="1"/>
            <a:r>
              <a:rPr lang="en-US" b="1" smtClean="0">
                <a:solidFill>
                  <a:srgbClr val="00CC00"/>
                </a:solidFill>
              </a:rPr>
              <a:t>SELECTION</a:t>
            </a:r>
            <a:r>
              <a:rPr lang="en-US" b="1" smtClean="0"/>
              <a:t>: Isobar separator</a:t>
            </a:r>
          </a:p>
          <a:p>
            <a:pPr lvl="2"/>
            <a:r>
              <a:rPr lang="en-US" b="1" smtClean="0"/>
              <a:t>Purifies beam</a:t>
            </a:r>
          </a:p>
          <a:p>
            <a:pPr lvl="1"/>
            <a:r>
              <a:rPr lang="en-US" b="1" smtClean="0">
                <a:solidFill>
                  <a:srgbClr val="00CC00"/>
                </a:solidFill>
              </a:rPr>
              <a:t>DELIVERY</a:t>
            </a:r>
            <a:r>
              <a:rPr lang="en-US" b="1" smtClean="0"/>
              <a:t>: beamlines and preparation</a:t>
            </a:r>
          </a:p>
          <a:p>
            <a:pPr lvl="2"/>
            <a:r>
              <a:rPr lang="en-US" b="1" smtClean="0"/>
              <a:t>Switchyard</a:t>
            </a:r>
          </a:p>
          <a:p>
            <a:pPr lvl="2"/>
            <a:r>
              <a:rPr lang="en-US" b="1" smtClean="0"/>
              <a:t>Low-energy buncher and beamlines</a:t>
            </a:r>
          </a:p>
          <a:p>
            <a:pPr lvl="2"/>
            <a:r>
              <a:rPr lang="en-US" b="1" smtClean="0"/>
              <a:t>Charge breeder to Increase charge state for post-acceleration</a:t>
            </a:r>
          </a:p>
          <a:p>
            <a:pPr lvl="2"/>
            <a:r>
              <a:rPr lang="en-US" b="1" smtClean="0"/>
              <a:t>Post-accelerator ATLAS and weak-beam diagnostics  </a:t>
            </a:r>
          </a:p>
        </p:txBody>
      </p:sp>
      <p:sp>
        <p:nvSpPr>
          <p:cNvPr id="287749" name="Line 5"/>
          <p:cNvSpPr>
            <a:spLocks noChangeShapeType="1"/>
          </p:cNvSpPr>
          <p:nvPr/>
        </p:nvSpPr>
        <p:spPr bwMode="auto">
          <a:xfrm flipH="1">
            <a:off x="6505575" y="1300163"/>
            <a:ext cx="257175" cy="1066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it-IT"/>
          </a:p>
        </p:txBody>
      </p:sp>
      <p:sp>
        <p:nvSpPr>
          <p:cNvPr id="287750" name="Line 6"/>
          <p:cNvSpPr>
            <a:spLocks noChangeShapeType="1"/>
          </p:cNvSpPr>
          <p:nvPr/>
        </p:nvSpPr>
        <p:spPr bwMode="auto">
          <a:xfrm flipH="1">
            <a:off x="3681413" y="1319213"/>
            <a:ext cx="3068637" cy="379412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it-IT"/>
          </a:p>
        </p:txBody>
      </p:sp>
      <p:sp>
        <p:nvSpPr>
          <p:cNvPr id="287751" name="Line 7"/>
          <p:cNvSpPr>
            <a:spLocks noChangeShapeType="1"/>
          </p:cNvSpPr>
          <p:nvPr/>
        </p:nvSpPr>
        <p:spPr bwMode="auto">
          <a:xfrm flipV="1">
            <a:off x="2663825" y="2838450"/>
            <a:ext cx="4976813" cy="479425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it-IT"/>
          </a:p>
        </p:txBody>
      </p:sp>
      <p:sp>
        <p:nvSpPr>
          <p:cNvPr id="287752" name="Line 8"/>
          <p:cNvSpPr>
            <a:spLocks noChangeShapeType="1"/>
          </p:cNvSpPr>
          <p:nvPr/>
        </p:nvSpPr>
        <p:spPr bwMode="auto">
          <a:xfrm>
            <a:off x="3471863" y="4879975"/>
            <a:ext cx="3944937" cy="274638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it-IT"/>
          </a:p>
        </p:txBody>
      </p:sp>
      <p:sp>
        <p:nvSpPr>
          <p:cNvPr id="287753" name="Line 9"/>
          <p:cNvSpPr>
            <a:spLocks noChangeShapeType="1"/>
          </p:cNvSpPr>
          <p:nvPr/>
        </p:nvSpPr>
        <p:spPr bwMode="auto">
          <a:xfrm>
            <a:off x="3651250" y="5632450"/>
            <a:ext cx="1741488" cy="195263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it-IT"/>
          </a:p>
        </p:txBody>
      </p:sp>
      <p:sp>
        <p:nvSpPr>
          <p:cNvPr id="287754" name="Line 10"/>
          <p:cNvSpPr>
            <a:spLocks noChangeShapeType="1"/>
          </p:cNvSpPr>
          <p:nvPr/>
        </p:nvSpPr>
        <p:spPr bwMode="auto">
          <a:xfrm flipH="1" flipV="1">
            <a:off x="4427538" y="5805488"/>
            <a:ext cx="971550" cy="28575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it-IT"/>
          </a:p>
        </p:txBody>
      </p:sp>
      <p:grpSp>
        <p:nvGrpSpPr>
          <p:cNvPr id="287755" name="Group 11"/>
          <p:cNvGrpSpPr>
            <a:grpSpLocks/>
          </p:cNvGrpSpPr>
          <p:nvPr/>
        </p:nvGrpSpPr>
        <p:grpSpPr bwMode="auto">
          <a:xfrm>
            <a:off x="5899150" y="2298700"/>
            <a:ext cx="882650" cy="212725"/>
            <a:chOff x="3716" y="1448"/>
            <a:chExt cx="556" cy="134"/>
          </a:xfrm>
        </p:grpSpPr>
        <p:sp>
          <p:nvSpPr>
            <p:cNvPr id="287756" name="Line 12"/>
            <p:cNvSpPr>
              <a:spLocks noChangeShapeType="1"/>
            </p:cNvSpPr>
            <p:nvPr/>
          </p:nvSpPr>
          <p:spPr bwMode="auto">
            <a:xfrm flipV="1">
              <a:off x="4056" y="1526"/>
              <a:ext cx="0" cy="44"/>
            </a:xfrm>
            <a:prstGeom prst="line">
              <a:avLst/>
            </a:prstGeom>
            <a:noFill/>
            <a:ln w="19050">
              <a:solidFill>
                <a:srgbClr val="EC008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7757" name="Line 13"/>
            <p:cNvSpPr>
              <a:spLocks noChangeShapeType="1"/>
            </p:cNvSpPr>
            <p:nvPr/>
          </p:nvSpPr>
          <p:spPr bwMode="auto">
            <a:xfrm flipV="1">
              <a:off x="4056" y="1524"/>
              <a:ext cx="160" cy="2"/>
            </a:xfrm>
            <a:prstGeom prst="line">
              <a:avLst/>
            </a:prstGeom>
            <a:noFill/>
            <a:ln w="19050">
              <a:solidFill>
                <a:srgbClr val="EC008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7758" name="Line 14"/>
            <p:cNvSpPr>
              <a:spLocks noChangeShapeType="1"/>
            </p:cNvSpPr>
            <p:nvPr/>
          </p:nvSpPr>
          <p:spPr bwMode="auto">
            <a:xfrm>
              <a:off x="4218" y="1524"/>
              <a:ext cx="54" cy="52"/>
            </a:xfrm>
            <a:prstGeom prst="line">
              <a:avLst/>
            </a:prstGeom>
            <a:noFill/>
            <a:ln w="19050">
              <a:solidFill>
                <a:srgbClr val="EC008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7759" name="Line 15"/>
            <p:cNvSpPr>
              <a:spLocks noChangeShapeType="1"/>
            </p:cNvSpPr>
            <p:nvPr/>
          </p:nvSpPr>
          <p:spPr bwMode="auto">
            <a:xfrm flipH="1">
              <a:off x="3984" y="1570"/>
              <a:ext cx="72" cy="0"/>
            </a:xfrm>
            <a:prstGeom prst="line">
              <a:avLst/>
            </a:prstGeom>
            <a:noFill/>
            <a:ln w="19050">
              <a:solidFill>
                <a:srgbClr val="EC008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7760" name="Line 16"/>
            <p:cNvSpPr>
              <a:spLocks noChangeShapeType="1"/>
            </p:cNvSpPr>
            <p:nvPr/>
          </p:nvSpPr>
          <p:spPr bwMode="auto">
            <a:xfrm flipV="1">
              <a:off x="3982" y="1448"/>
              <a:ext cx="0" cy="122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7761" name="Line 17"/>
            <p:cNvSpPr>
              <a:spLocks noChangeShapeType="1"/>
            </p:cNvSpPr>
            <p:nvPr/>
          </p:nvSpPr>
          <p:spPr bwMode="auto">
            <a:xfrm flipH="1">
              <a:off x="3718" y="1448"/>
              <a:ext cx="264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7762" name="Line 18"/>
            <p:cNvSpPr>
              <a:spLocks noChangeShapeType="1"/>
            </p:cNvSpPr>
            <p:nvPr/>
          </p:nvSpPr>
          <p:spPr bwMode="auto">
            <a:xfrm>
              <a:off x="3716" y="1448"/>
              <a:ext cx="0" cy="134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7763" name="Line 19"/>
            <p:cNvSpPr>
              <a:spLocks noChangeShapeType="1"/>
            </p:cNvSpPr>
            <p:nvPr/>
          </p:nvSpPr>
          <p:spPr bwMode="auto">
            <a:xfrm flipH="1">
              <a:off x="3716" y="1568"/>
              <a:ext cx="264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287764" name="Group 20"/>
          <p:cNvGrpSpPr>
            <a:grpSpLocks/>
          </p:cNvGrpSpPr>
          <p:nvPr/>
        </p:nvGrpSpPr>
        <p:grpSpPr bwMode="auto">
          <a:xfrm flipV="1">
            <a:off x="5899150" y="2517775"/>
            <a:ext cx="882650" cy="212725"/>
            <a:chOff x="3716" y="1448"/>
            <a:chExt cx="556" cy="134"/>
          </a:xfrm>
        </p:grpSpPr>
        <p:sp>
          <p:nvSpPr>
            <p:cNvPr id="287765" name="Line 21"/>
            <p:cNvSpPr>
              <a:spLocks noChangeShapeType="1"/>
            </p:cNvSpPr>
            <p:nvPr/>
          </p:nvSpPr>
          <p:spPr bwMode="auto">
            <a:xfrm flipV="1">
              <a:off x="4056" y="1526"/>
              <a:ext cx="0" cy="44"/>
            </a:xfrm>
            <a:prstGeom prst="line">
              <a:avLst/>
            </a:prstGeom>
            <a:noFill/>
            <a:ln w="19050">
              <a:solidFill>
                <a:srgbClr val="EC008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7766" name="Line 22"/>
            <p:cNvSpPr>
              <a:spLocks noChangeShapeType="1"/>
            </p:cNvSpPr>
            <p:nvPr/>
          </p:nvSpPr>
          <p:spPr bwMode="auto">
            <a:xfrm flipV="1">
              <a:off x="4056" y="1524"/>
              <a:ext cx="160" cy="2"/>
            </a:xfrm>
            <a:prstGeom prst="line">
              <a:avLst/>
            </a:prstGeom>
            <a:noFill/>
            <a:ln w="19050">
              <a:solidFill>
                <a:srgbClr val="EC008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7767" name="Line 23"/>
            <p:cNvSpPr>
              <a:spLocks noChangeShapeType="1"/>
            </p:cNvSpPr>
            <p:nvPr/>
          </p:nvSpPr>
          <p:spPr bwMode="auto">
            <a:xfrm>
              <a:off x="4218" y="1524"/>
              <a:ext cx="54" cy="52"/>
            </a:xfrm>
            <a:prstGeom prst="line">
              <a:avLst/>
            </a:prstGeom>
            <a:noFill/>
            <a:ln w="19050">
              <a:solidFill>
                <a:srgbClr val="EC008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7768" name="Line 24"/>
            <p:cNvSpPr>
              <a:spLocks noChangeShapeType="1"/>
            </p:cNvSpPr>
            <p:nvPr/>
          </p:nvSpPr>
          <p:spPr bwMode="auto">
            <a:xfrm flipH="1">
              <a:off x="3984" y="1570"/>
              <a:ext cx="72" cy="0"/>
            </a:xfrm>
            <a:prstGeom prst="line">
              <a:avLst/>
            </a:prstGeom>
            <a:noFill/>
            <a:ln w="19050">
              <a:solidFill>
                <a:srgbClr val="EC008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7769" name="Line 25"/>
            <p:cNvSpPr>
              <a:spLocks noChangeShapeType="1"/>
            </p:cNvSpPr>
            <p:nvPr/>
          </p:nvSpPr>
          <p:spPr bwMode="auto">
            <a:xfrm flipV="1">
              <a:off x="3982" y="1448"/>
              <a:ext cx="0" cy="122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7770" name="Line 26"/>
            <p:cNvSpPr>
              <a:spLocks noChangeShapeType="1"/>
            </p:cNvSpPr>
            <p:nvPr/>
          </p:nvSpPr>
          <p:spPr bwMode="auto">
            <a:xfrm flipH="1">
              <a:off x="3718" y="1448"/>
              <a:ext cx="264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7771" name="Line 27"/>
            <p:cNvSpPr>
              <a:spLocks noChangeShapeType="1"/>
            </p:cNvSpPr>
            <p:nvPr/>
          </p:nvSpPr>
          <p:spPr bwMode="auto">
            <a:xfrm>
              <a:off x="3716" y="1448"/>
              <a:ext cx="0" cy="134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7772" name="Line 28"/>
            <p:cNvSpPr>
              <a:spLocks noChangeShapeType="1"/>
            </p:cNvSpPr>
            <p:nvPr/>
          </p:nvSpPr>
          <p:spPr bwMode="auto">
            <a:xfrm flipH="1">
              <a:off x="3716" y="1568"/>
              <a:ext cx="264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87773" name="AutoShape 29"/>
          <p:cNvSpPr>
            <a:spLocks noChangeArrowheads="1"/>
          </p:cNvSpPr>
          <p:nvPr/>
        </p:nvSpPr>
        <p:spPr bwMode="auto">
          <a:xfrm>
            <a:off x="6343650" y="2493963"/>
            <a:ext cx="106363" cy="42862"/>
          </a:xfrm>
          <a:prstGeom prst="roundRect">
            <a:avLst>
              <a:gd name="adj" fmla="val 16667"/>
            </a:avLst>
          </a:prstGeom>
          <a:solidFill>
            <a:srgbClr val="2E3192"/>
          </a:solidFill>
          <a:ln w="9525">
            <a:solidFill>
              <a:srgbClr val="2E319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87774" name="Line 30"/>
          <p:cNvSpPr>
            <a:spLocks noChangeShapeType="1"/>
          </p:cNvSpPr>
          <p:nvPr/>
        </p:nvSpPr>
        <p:spPr bwMode="auto">
          <a:xfrm flipV="1">
            <a:off x="3387725" y="3790950"/>
            <a:ext cx="2500313" cy="630238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it-IT"/>
          </a:p>
        </p:txBody>
      </p:sp>
      <p:sp>
        <p:nvSpPr>
          <p:cNvPr id="287775" name="Line 31"/>
          <p:cNvSpPr>
            <a:spLocks noChangeShapeType="1"/>
          </p:cNvSpPr>
          <p:nvPr/>
        </p:nvSpPr>
        <p:spPr bwMode="auto">
          <a:xfrm flipV="1">
            <a:off x="2632075" y="3744913"/>
            <a:ext cx="4764088" cy="414337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it-IT"/>
          </a:p>
        </p:txBody>
      </p:sp>
      <p:sp>
        <p:nvSpPr>
          <p:cNvPr id="287779" name="Line 35"/>
          <p:cNvSpPr>
            <a:spLocks noChangeShapeType="1"/>
          </p:cNvSpPr>
          <p:nvPr/>
        </p:nvSpPr>
        <p:spPr bwMode="auto">
          <a:xfrm>
            <a:off x="3705225" y="3276600"/>
            <a:ext cx="984250" cy="18415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287813" name="Group 69"/>
          <p:cNvGrpSpPr>
            <a:grpSpLocks/>
          </p:cNvGrpSpPr>
          <p:nvPr/>
        </p:nvGrpSpPr>
        <p:grpSpPr bwMode="auto">
          <a:xfrm>
            <a:off x="3568700" y="1454150"/>
            <a:ext cx="5397500" cy="4908550"/>
            <a:chOff x="2248" y="916"/>
            <a:chExt cx="3400" cy="3092"/>
          </a:xfrm>
        </p:grpSpPr>
        <p:pic>
          <p:nvPicPr>
            <p:cNvPr id="28774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90" t="9023" r="29900" b="14436"/>
            <a:stretch>
              <a:fillRect/>
            </a:stretch>
          </p:blipFill>
          <p:spPr bwMode="auto">
            <a:xfrm>
              <a:off x="2248" y="916"/>
              <a:ext cx="3400" cy="30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7777" name="Line 33"/>
            <p:cNvSpPr>
              <a:spLocks noChangeShapeType="1"/>
            </p:cNvSpPr>
            <p:nvPr/>
          </p:nvSpPr>
          <p:spPr bwMode="auto">
            <a:xfrm flipH="1">
              <a:off x="3301" y="2315"/>
              <a:ext cx="86" cy="85"/>
            </a:xfrm>
            <a:prstGeom prst="line">
              <a:avLst/>
            </a:prstGeom>
            <a:noFill/>
            <a:ln w="31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7778" name="Line 34"/>
            <p:cNvSpPr>
              <a:spLocks noChangeShapeType="1"/>
            </p:cNvSpPr>
            <p:nvPr/>
          </p:nvSpPr>
          <p:spPr bwMode="auto">
            <a:xfrm flipH="1">
              <a:off x="3287" y="2318"/>
              <a:ext cx="73" cy="71"/>
            </a:xfrm>
            <a:prstGeom prst="line">
              <a:avLst/>
            </a:prstGeom>
            <a:noFill/>
            <a:ln w="31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7791" name="Line 47"/>
            <p:cNvSpPr>
              <a:spLocks noChangeShapeType="1"/>
            </p:cNvSpPr>
            <p:nvPr/>
          </p:nvSpPr>
          <p:spPr bwMode="auto">
            <a:xfrm>
              <a:off x="3282" y="2382"/>
              <a:ext cx="23" cy="23"/>
            </a:xfrm>
            <a:prstGeom prst="line">
              <a:avLst/>
            </a:prstGeom>
            <a:noFill/>
            <a:ln w="31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7792" name="Line 48"/>
            <p:cNvSpPr>
              <a:spLocks noChangeShapeType="1"/>
            </p:cNvSpPr>
            <p:nvPr/>
          </p:nvSpPr>
          <p:spPr bwMode="auto">
            <a:xfrm>
              <a:off x="3280" y="2386"/>
              <a:ext cx="23" cy="23"/>
            </a:xfrm>
            <a:prstGeom prst="line">
              <a:avLst/>
            </a:prstGeom>
            <a:noFill/>
            <a:ln w="31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7795" name="Line 51"/>
            <p:cNvSpPr>
              <a:spLocks noChangeShapeType="1"/>
            </p:cNvSpPr>
            <p:nvPr/>
          </p:nvSpPr>
          <p:spPr bwMode="auto">
            <a:xfrm flipH="1">
              <a:off x="3294" y="2309"/>
              <a:ext cx="86" cy="85"/>
            </a:xfrm>
            <a:prstGeom prst="line">
              <a:avLst/>
            </a:prstGeom>
            <a:noFill/>
            <a:ln w="3175">
              <a:solidFill>
                <a:srgbClr val="FF3300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7796" name="Line 52"/>
            <p:cNvSpPr>
              <a:spLocks noChangeShapeType="1"/>
            </p:cNvSpPr>
            <p:nvPr/>
          </p:nvSpPr>
          <p:spPr bwMode="auto">
            <a:xfrm flipH="1">
              <a:off x="3160" y="2217"/>
              <a:ext cx="117" cy="0"/>
            </a:xfrm>
            <a:prstGeom prst="line">
              <a:avLst/>
            </a:prstGeom>
            <a:noFill/>
            <a:ln w="31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7797" name="Line 53"/>
            <p:cNvSpPr>
              <a:spLocks noChangeShapeType="1"/>
            </p:cNvSpPr>
            <p:nvPr/>
          </p:nvSpPr>
          <p:spPr bwMode="auto">
            <a:xfrm flipH="1">
              <a:off x="3162" y="2202"/>
              <a:ext cx="96" cy="0"/>
            </a:xfrm>
            <a:prstGeom prst="line">
              <a:avLst/>
            </a:prstGeom>
            <a:noFill/>
            <a:ln w="31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7798" name="Line 54"/>
            <p:cNvSpPr>
              <a:spLocks noChangeShapeType="1"/>
            </p:cNvSpPr>
            <p:nvPr/>
          </p:nvSpPr>
          <p:spPr bwMode="auto">
            <a:xfrm flipH="1">
              <a:off x="3154" y="2210"/>
              <a:ext cx="126" cy="0"/>
            </a:xfrm>
            <a:prstGeom prst="line">
              <a:avLst/>
            </a:prstGeom>
            <a:noFill/>
            <a:ln w="3175">
              <a:solidFill>
                <a:srgbClr val="FF3300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7799" name="Line 55"/>
            <p:cNvSpPr>
              <a:spLocks noChangeShapeType="1"/>
            </p:cNvSpPr>
            <p:nvPr/>
          </p:nvSpPr>
          <p:spPr bwMode="auto">
            <a:xfrm>
              <a:off x="3157" y="2192"/>
              <a:ext cx="0" cy="36"/>
            </a:xfrm>
            <a:prstGeom prst="line">
              <a:avLst/>
            </a:prstGeom>
            <a:noFill/>
            <a:ln w="31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7800" name="Line 56"/>
            <p:cNvSpPr>
              <a:spLocks noChangeShapeType="1"/>
            </p:cNvSpPr>
            <p:nvPr/>
          </p:nvSpPr>
          <p:spPr bwMode="auto">
            <a:xfrm>
              <a:off x="3153" y="2192"/>
              <a:ext cx="0" cy="36"/>
            </a:xfrm>
            <a:prstGeom prst="line">
              <a:avLst/>
            </a:prstGeom>
            <a:noFill/>
            <a:ln w="31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7801" name="Line 57"/>
            <p:cNvSpPr>
              <a:spLocks noChangeShapeType="1"/>
            </p:cNvSpPr>
            <p:nvPr/>
          </p:nvSpPr>
          <p:spPr bwMode="auto">
            <a:xfrm flipV="1">
              <a:off x="3280" y="1875"/>
              <a:ext cx="0" cy="335"/>
            </a:xfrm>
            <a:prstGeom prst="line">
              <a:avLst/>
            </a:prstGeom>
            <a:noFill/>
            <a:ln w="3175">
              <a:solidFill>
                <a:srgbClr val="FF3300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7802" name="Line 58"/>
            <p:cNvSpPr>
              <a:spLocks noChangeShapeType="1"/>
            </p:cNvSpPr>
            <p:nvPr/>
          </p:nvSpPr>
          <p:spPr bwMode="auto">
            <a:xfrm flipV="1">
              <a:off x="3289" y="1876"/>
              <a:ext cx="0" cy="332"/>
            </a:xfrm>
            <a:prstGeom prst="line">
              <a:avLst/>
            </a:prstGeom>
            <a:noFill/>
            <a:ln w="31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7803" name="Line 59"/>
            <p:cNvSpPr>
              <a:spLocks noChangeShapeType="1"/>
            </p:cNvSpPr>
            <p:nvPr/>
          </p:nvSpPr>
          <p:spPr bwMode="auto">
            <a:xfrm flipV="1">
              <a:off x="3272" y="1875"/>
              <a:ext cx="0" cy="317"/>
            </a:xfrm>
            <a:prstGeom prst="line">
              <a:avLst/>
            </a:prstGeom>
            <a:noFill/>
            <a:ln w="31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7804" name="Line 60"/>
            <p:cNvSpPr>
              <a:spLocks noChangeShapeType="1"/>
            </p:cNvSpPr>
            <p:nvPr/>
          </p:nvSpPr>
          <p:spPr bwMode="auto">
            <a:xfrm flipH="1">
              <a:off x="3267" y="1877"/>
              <a:ext cx="30" cy="0"/>
            </a:xfrm>
            <a:prstGeom prst="line">
              <a:avLst/>
            </a:prstGeom>
            <a:noFill/>
            <a:ln w="31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7806" name="Line 62"/>
            <p:cNvSpPr>
              <a:spLocks noChangeShapeType="1"/>
            </p:cNvSpPr>
            <p:nvPr/>
          </p:nvSpPr>
          <p:spPr bwMode="auto">
            <a:xfrm flipH="1">
              <a:off x="3266" y="1873"/>
              <a:ext cx="30" cy="0"/>
            </a:xfrm>
            <a:prstGeom prst="line">
              <a:avLst/>
            </a:prstGeom>
            <a:noFill/>
            <a:ln w="31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7807" name="Line 63"/>
            <p:cNvSpPr>
              <a:spLocks noChangeShapeType="1"/>
            </p:cNvSpPr>
            <p:nvPr/>
          </p:nvSpPr>
          <p:spPr bwMode="auto">
            <a:xfrm flipH="1">
              <a:off x="3160" y="2217"/>
              <a:ext cx="117" cy="0"/>
            </a:xfrm>
            <a:prstGeom prst="line">
              <a:avLst/>
            </a:prstGeom>
            <a:noFill/>
            <a:ln w="31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7808" name="Line 64"/>
            <p:cNvSpPr>
              <a:spLocks noChangeShapeType="1"/>
            </p:cNvSpPr>
            <p:nvPr/>
          </p:nvSpPr>
          <p:spPr bwMode="auto">
            <a:xfrm flipH="1">
              <a:off x="3162" y="2202"/>
              <a:ext cx="96" cy="0"/>
            </a:xfrm>
            <a:prstGeom prst="line">
              <a:avLst/>
            </a:prstGeom>
            <a:noFill/>
            <a:ln w="31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7809" name="Line 65"/>
            <p:cNvSpPr>
              <a:spLocks noChangeShapeType="1"/>
            </p:cNvSpPr>
            <p:nvPr/>
          </p:nvSpPr>
          <p:spPr bwMode="auto">
            <a:xfrm>
              <a:off x="3153" y="2192"/>
              <a:ext cx="0" cy="36"/>
            </a:xfrm>
            <a:prstGeom prst="line">
              <a:avLst/>
            </a:prstGeom>
            <a:noFill/>
            <a:ln w="31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7810" name="Line 66"/>
            <p:cNvSpPr>
              <a:spLocks noChangeShapeType="1"/>
            </p:cNvSpPr>
            <p:nvPr/>
          </p:nvSpPr>
          <p:spPr bwMode="auto">
            <a:xfrm flipV="1">
              <a:off x="3280" y="1875"/>
              <a:ext cx="0" cy="335"/>
            </a:xfrm>
            <a:prstGeom prst="line">
              <a:avLst/>
            </a:prstGeom>
            <a:noFill/>
            <a:ln w="3175">
              <a:solidFill>
                <a:srgbClr val="FF3300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7811" name="Line 67"/>
            <p:cNvSpPr>
              <a:spLocks noChangeShapeType="1"/>
            </p:cNvSpPr>
            <p:nvPr/>
          </p:nvSpPr>
          <p:spPr bwMode="auto">
            <a:xfrm flipV="1">
              <a:off x="3289" y="1876"/>
              <a:ext cx="0" cy="329"/>
            </a:xfrm>
            <a:prstGeom prst="line">
              <a:avLst/>
            </a:prstGeom>
            <a:noFill/>
            <a:ln w="31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7812" name="Line 68"/>
            <p:cNvSpPr>
              <a:spLocks noChangeShapeType="1"/>
            </p:cNvSpPr>
            <p:nvPr/>
          </p:nvSpPr>
          <p:spPr bwMode="auto">
            <a:xfrm flipV="1">
              <a:off x="3272" y="1875"/>
              <a:ext cx="0" cy="314"/>
            </a:xfrm>
            <a:prstGeom prst="line">
              <a:avLst/>
            </a:prstGeom>
            <a:noFill/>
            <a:ln w="31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87814" name="Rectangle 70"/>
          <p:cNvSpPr>
            <a:spLocks noChangeArrowheads="1"/>
          </p:cNvSpPr>
          <p:nvPr/>
        </p:nvSpPr>
        <p:spPr bwMode="auto">
          <a:xfrm rot="-2700000">
            <a:off x="5022850" y="3846513"/>
            <a:ext cx="231775" cy="82550"/>
          </a:xfrm>
          <a:prstGeom prst="rect">
            <a:avLst/>
          </a:prstGeom>
          <a:noFill/>
          <a:ln w="3175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87815" name="Text Box 71"/>
          <p:cNvSpPr txBox="1">
            <a:spLocks noChangeArrowheads="1"/>
          </p:cNvSpPr>
          <p:nvPr/>
        </p:nvSpPr>
        <p:spPr bwMode="auto">
          <a:xfrm rot="-2628390">
            <a:off x="4959350" y="3790950"/>
            <a:ext cx="361950" cy="18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400">
                <a:solidFill>
                  <a:schemeClr val="tx2"/>
                </a:solidFill>
              </a:rPr>
              <a:t>tape station</a:t>
            </a:r>
          </a:p>
        </p:txBody>
      </p:sp>
      <p:sp>
        <p:nvSpPr>
          <p:cNvPr id="287816" name="Rectangle 72"/>
          <p:cNvSpPr>
            <a:spLocks noChangeArrowheads="1"/>
          </p:cNvSpPr>
          <p:nvPr/>
        </p:nvSpPr>
        <p:spPr bwMode="auto">
          <a:xfrm>
            <a:off x="5248275" y="2930525"/>
            <a:ext cx="212725" cy="95250"/>
          </a:xfrm>
          <a:prstGeom prst="rect">
            <a:avLst/>
          </a:prstGeom>
          <a:noFill/>
          <a:ln w="3175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87817" name="Rectangle 73"/>
          <p:cNvSpPr>
            <a:spLocks noChangeArrowheads="1"/>
          </p:cNvSpPr>
          <p:nvPr/>
        </p:nvSpPr>
        <p:spPr bwMode="auto">
          <a:xfrm>
            <a:off x="4957763" y="2932113"/>
            <a:ext cx="212725" cy="95250"/>
          </a:xfrm>
          <a:prstGeom prst="rect">
            <a:avLst/>
          </a:prstGeom>
          <a:noFill/>
          <a:ln w="3175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87818" name="Rectangle 74"/>
          <p:cNvSpPr>
            <a:spLocks noChangeArrowheads="1"/>
          </p:cNvSpPr>
          <p:nvPr/>
        </p:nvSpPr>
        <p:spPr bwMode="auto">
          <a:xfrm rot="-5400000">
            <a:off x="5102225" y="2765426"/>
            <a:ext cx="212725" cy="95250"/>
          </a:xfrm>
          <a:prstGeom prst="rect">
            <a:avLst/>
          </a:prstGeom>
          <a:noFill/>
          <a:ln w="3175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87819" name="Rectangle 75"/>
          <p:cNvSpPr>
            <a:spLocks noChangeArrowheads="1"/>
          </p:cNvSpPr>
          <p:nvPr/>
        </p:nvSpPr>
        <p:spPr bwMode="auto">
          <a:xfrm>
            <a:off x="4933950" y="2679700"/>
            <a:ext cx="536575" cy="358775"/>
          </a:xfrm>
          <a:prstGeom prst="rect">
            <a:avLst/>
          </a:prstGeom>
          <a:noFill/>
          <a:ln w="3175" algn="ctr">
            <a:solidFill>
              <a:schemeClr val="tx2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87820" name="Text Box 76"/>
          <p:cNvSpPr txBox="1">
            <a:spLocks noChangeArrowheads="1"/>
          </p:cNvSpPr>
          <p:nvPr/>
        </p:nvSpPr>
        <p:spPr bwMode="auto">
          <a:xfrm>
            <a:off x="4868863" y="2693988"/>
            <a:ext cx="368300" cy="18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400">
                <a:solidFill>
                  <a:schemeClr val="tx2"/>
                </a:solidFill>
              </a:rPr>
              <a:t/>
            </a:r>
            <a:br>
              <a:rPr lang="en-US" sz="400">
                <a:solidFill>
                  <a:schemeClr val="tx2"/>
                </a:solidFill>
              </a:rPr>
            </a:br>
            <a:r>
              <a:rPr lang="en-US" sz="400">
                <a:solidFill>
                  <a:schemeClr val="tx2"/>
                </a:solidFill>
              </a:rPr>
              <a:t>X-array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36763D-566C-4D49-A6C3-E7A2B701319C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97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Guy Savard, Argonne National Laboratory  	                   INPC 2013, Firenze,  June 4, 2013</a:t>
            </a:r>
          </a:p>
        </p:txBody>
      </p:sp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358775" y="231775"/>
            <a:ext cx="7954963" cy="374650"/>
          </a:xfrm>
        </p:spPr>
        <p:txBody>
          <a:bodyPr/>
          <a:lstStyle/>
          <a:p>
            <a:r>
              <a:rPr lang="en-US" sz="2800" smtClean="0"/>
              <a:t>CARIBU gas catcher: transforms fission recoils into a beam with good optical properties</a:t>
            </a:r>
          </a:p>
        </p:txBody>
      </p:sp>
      <p:sp>
        <p:nvSpPr>
          <p:cNvPr id="23859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265113" y="1065213"/>
            <a:ext cx="6538912" cy="2284412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b="1" smtClean="0"/>
              <a:t>Based on smaller devices developed at ANL</a:t>
            </a:r>
          </a:p>
          <a:p>
            <a:pPr lvl="1"/>
            <a:r>
              <a:rPr lang="en-US" b="1" smtClean="0"/>
              <a:t>Radioactive recoils stop in sub-ppb level impurity Helium gas</a:t>
            </a:r>
          </a:p>
          <a:p>
            <a:pPr lvl="1"/>
            <a:r>
              <a:rPr lang="en-US" b="1" smtClean="0"/>
              <a:t> Radioactive ion transport by RF field + DC field + gas flow</a:t>
            </a:r>
          </a:p>
          <a:p>
            <a:pPr lvl="1"/>
            <a:r>
              <a:rPr lang="en-US" b="1" smtClean="0"/>
              <a:t>Stainless steel and ceramics construction (1.2 m length, 50 cm inner diameter)</a:t>
            </a:r>
          </a:p>
          <a:p>
            <a:pPr lvl="1"/>
            <a:r>
              <a:rPr lang="en-US" b="1" smtClean="0"/>
              <a:t>Fast  and essentially universally applicable </a:t>
            </a:r>
          </a:p>
          <a:p>
            <a:pPr lvl="1"/>
            <a:r>
              <a:rPr lang="en-US" b="1" smtClean="0"/>
              <a:t>Extraction in 2 RFQ sections with </a:t>
            </a:r>
            <a:r>
              <a:rPr lang="el-GR" b="1" smtClean="0">
                <a:cs typeface="Arial" pitchFamily="34" charset="0"/>
              </a:rPr>
              <a:t>μ</a:t>
            </a:r>
            <a:r>
              <a:rPr lang="en-US" b="1" smtClean="0">
                <a:cs typeface="Arial" pitchFamily="34" charset="0"/>
              </a:rPr>
              <a:t>RFQs for differential pumping</a:t>
            </a:r>
            <a:endParaRPr lang="el-GR" b="1" smtClean="0">
              <a:cs typeface="Arial" pitchFamily="34" charset="0"/>
            </a:endParaRPr>
          </a:p>
        </p:txBody>
      </p:sp>
      <p:pic>
        <p:nvPicPr>
          <p:cNvPr id="238596" name="Picture 4" descr="GCCon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813" y="1168400"/>
            <a:ext cx="2220912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85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3533775"/>
            <a:ext cx="5410200" cy="3133725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238598" name="Text Box 6"/>
          <p:cNvSpPr txBox="1">
            <a:spLocks noChangeArrowheads="1"/>
          </p:cNvSpPr>
          <p:nvPr/>
        </p:nvSpPr>
        <p:spPr bwMode="auto">
          <a:xfrm>
            <a:off x="2019300" y="4600575"/>
            <a:ext cx="6096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 b="1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rPr>
              <a:t>       </a:t>
            </a:r>
            <a:r>
              <a:rPr lang="en-US" sz="1600" b="1">
                <a:latin typeface="Arial" pitchFamily="34" charset="0"/>
                <a:ea typeface="ＭＳ Ｐゴシック" pitchFamily="34" charset="-128"/>
              </a:rPr>
              <a:t>He gas</a:t>
            </a:r>
          </a:p>
        </p:txBody>
      </p:sp>
      <p:sp>
        <p:nvSpPr>
          <p:cNvPr id="238599" name="Line 7"/>
          <p:cNvSpPr>
            <a:spLocks noChangeShapeType="1"/>
          </p:cNvSpPr>
          <p:nvPr/>
        </p:nvSpPr>
        <p:spPr bwMode="auto">
          <a:xfrm>
            <a:off x="1346200" y="3490913"/>
            <a:ext cx="3733800" cy="0"/>
          </a:xfrm>
          <a:prstGeom prst="line">
            <a:avLst/>
          </a:prstGeom>
          <a:noFill/>
          <a:ln w="635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38600" name="Text Box 8"/>
          <p:cNvSpPr txBox="1">
            <a:spLocks noChangeArrowheads="1"/>
          </p:cNvSpPr>
          <p:nvPr/>
        </p:nvSpPr>
        <p:spPr bwMode="auto">
          <a:xfrm>
            <a:off x="1984375" y="3097213"/>
            <a:ext cx="2667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>
                <a:solidFill>
                  <a:schemeClr val="hlink"/>
                </a:solidFill>
                <a:latin typeface="Arial" pitchFamily="34" charset="0"/>
                <a:ea typeface="ＭＳ Ｐゴシック" pitchFamily="34" charset="-128"/>
              </a:rPr>
              <a:t>DC gradient</a:t>
            </a:r>
          </a:p>
        </p:txBody>
      </p:sp>
      <p:grpSp>
        <p:nvGrpSpPr>
          <p:cNvPr id="238601" name="Group 9"/>
          <p:cNvGrpSpPr>
            <a:grpSpLocks/>
          </p:cNvGrpSpPr>
          <p:nvPr/>
        </p:nvGrpSpPr>
        <p:grpSpPr bwMode="auto">
          <a:xfrm>
            <a:off x="1231900" y="4794250"/>
            <a:ext cx="254000" cy="673100"/>
            <a:chOff x="656" y="2522"/>
            <a:chExt cx="160" cy="424"/>
          </a:xfrm>
        </p:grpSpPr>
        <p:sp>
          <p:nvSpPr>
            <p:cNvPr id="238602" name="Line 10"/>
            <p:cNvSpPr>
              <a:spLocks noChangeShapeType="1"/>
            </p:cNvSpPr>
            <p:nvPr/>
          </p:nvSpPr>
          <p:spPr bwMode="auto">
            <a:xfrm>
              <a:off x="720" y="2736"/>
              <a:ext cx="9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38603" name="Line 11"/>
            <p:cNvSpPr>
              <a:spLocks noChangeShapeType="1"/>
            </p:cNvSpPr>
            <p:nvPr/>
          </p:nvSpPr>
          <p:spPr bwMode="auto">
            <a:xfrm rot="1200000">
              <a:off x="702" y="2806"/>
              <a:ext cx="9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38604" name="Line 12"/>
            <p:cNvSpPr>
              <a:spLocks noChangeShapeType="1"/>
            </p:cNvSpPr>
            <p:nvPr/>
          </p:nvSpPr>
          <p:spPr bwMode="auto">
            <a:xfrm rot="20400000">
              <a:off x="708" y="2666"/>
              <a:ext cx="9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38605" name="Line 13"/>
            <p:cNvSpPr>
              <a:spLocks noChangeShapeType="1"/>
            </p:cNvSpPr>
            <p:nvPr/>
          </p:nvSpPr>
          <p:spPr bwMode="auto">
            <a:xfrm rot="19200000">
              <a:off x="666" y="2608"/>
              <a:ext cx="9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38606" name="Line 14"/>
            <p:cNvSpPr>
              <a:spLocks noChangeShapeType="1"/>
            </p:cNvSpPr>
            <p:nvPr/>
          </p:nvSpPr>
          <p:spPr bwMode="auto">
            <a:xfrm rot="2400000">
              <a:off x="664" y="2858"/>
              <a:ext cx="9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38607" name="Line 15"/>
            <p:cNvSpPr>
              <a:spLocks noChangeShapeType="1"/>
            </p:cNvSpPr>
            <p:nvPr/>
          </p:nvSpPr>
          <p:spPr bwMode="auto">
            <a:xfrm rot="3600000">
              <a:off x="608" y="2898"/>
              <a:ext cx="9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38608" name="Line 16"/>
            <p:cNvSpPr>
              <a:spLocks noChangeShapeType="1"/>
            </p:cNvSpPr>
            <p:nvPr/>
          </p:nvSpPr>
          <p:spPr bwMode="auto">
            <a:xfrm rot="18000000">
              <a:off x="608" y="2570"/>
              <a:ext cx="9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38609" name="Line 17"/>
          <p:cNvSpPr>
            <a:spLocks noChangeShapeType="1"/>
          </p:cNvSpPr>
          <p:nvPr/>
        </p:nvSpPr>
        <p:spPr bwMode="auto">
          <a:xfrm flipV="1">
            <a:off x="5267325" y="5091113"/>
            <a:ext cx="1960563" cy="14287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38610" name="Text Box 18"/>
          <p:cNvSpPr txBox="1">
            <a:spLocks noChangeArrowheads="1"/>
          </p:cNvSpPr>
          <p:nvPr/>
        </p:nvSpPr>
        <p:spPr bwMode="auto">
          <a:xfrm>
            <a:off x="7259638" y="4699000"/>
            <a:ext cx="1681162" cy="83502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>
                <a:solidFill>
                  <a:schemeClr val="hlink"/>
                </a:solidFill>
                <a:latin typeface="Arial" pitchFamily="34" charset="0"/>
                <a:ea typeface="ＭＳ Ｐゴシック" pitchFamily="34" charset="-128"/>
              </a:rPr>
              <a:t>To acceleration and mass separator</a:t>
            </a:r>
          </a:p>
        </p:txBody>
      </p:sp>
      <p:grpSp>
        <p:nvGrpSpPr>
          <p:cNvPr id="238611" name="Group 19"/>
          <p:cNvGrpSpPr>
            <a:grpSpLocks/>
          </p:cNvGrpSpPr>
          <p:nvPr/>
        </p:nvGrpSpPr>
        <p:grpSpPr bwMode="auto">
          <a:xfrm>
            <a:off x="1333500" y="4219575"/>
            <a:ext cx="3810000" cy="1828800"/>
            <a:chOff x="720" y="2160"/>
            <a:chExt cx="2400" cy="1152"/>
          </a:xfrm>
        </p:grpSpPr>
        <p:grpSp>
          <p:nvGrpSpPr>
            <p:cNvPr id="238612" name="Group 20"/>
            <p:cNvGrpSpPr>
              <a:grpSpLocks/>
            </p:cNvGrpSpPr>
            <p:nvPr/>
          </p:nvGrpSpPr>
          <p:grpSpPr bwMode="auto">
            <a:xfrm>
              <a:off x="720" y="2160"/>
              <a:ext cx="2400" cy="1152"/>
              <a:chOff x="720" y="2160"/>
              <a:chExt cx="2400" cy="1152"/>
            </a:xfrm>
          </p:grpSpPr>
          <p:sp>
            <p:nvSpPr>
              <p:cNvPr id="238613" name="Text Box 21"/>
              <p:cNvSpPr txBox="1">
                <a:spLocks noChangeArrowheads="1"/>
              </p:cNvSpPr>
              <p:nvPr/>
            </p:nvSpPr>
            <p:spPr bwMode="auto">
              <a:xfrm>
                <a:off x="2160" y="2352"/>
                <a:ext cx="528" cy="5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 b="1">
                    <a:solidFill>
                      <a:srgbClr val="FF0000"/>
                    </a:solidFill>
                    <a:latin typeface="Arial" pitchFamily="34" charset="0"/>
                    <a:ea typeface="ＭＳ Ｐゴシック" pitchFamily="34" charset="-128"/>
                  </a:rPr>
                  <a:t>       </a:t>
                </a:r>
                <a:r>
                  <a:rPr lang="en-US" sz="1600" b="1">
                    <a:latin typeface="Arial" pitchFamily="34" charset="0"/>
                    <a:ea typeface="ＭＳ Ｐゴシック" pitchFamily="34" charset="-128"/>
                  </a:rPr>
                  <a:t>RF (cone)</a:t>
                </a:r>
              </a:p>
            </p:txBody>
          </p:sp>
          <p:grpSp>
            <p:nvGrpSpPr>
              <p:cNvPr id="238614" name="Group 22"/>
              <p:cNvGrpSpPr>
                <a:grpSpLocks/>
              </p:cNvGrpSpPr>
              <p:nvPr/>
            </p:nvGrpSpPr>
            <p:grpSpPr bwMode="auto">
              <a:xfrm>
                <a:off x="720" y="2160"/>
                <a:ext cx="2400" cy="1152"/>
                <a:chOff x="720" y="2160"/>
                <a:chExt cx="2400" cy="1152"/>
              </a:xfrm>
            </p:grpSpPr>
            <p:sp>
              <p:nvSpPr>
                <p:cNvPr id="238615" name="Line 23"/>
                <p:cNvSpPr>
                  <a:spLocks noChangeShapeType="1"/>
                </p:cNvSpPr>
                <p:nvPr/>
              </p:nvSpPr>
              <p:spPr bwMode="auto">
                <a:xfrm flipH="1">
                  <a:off x="2448" y="2352"/>
                  <a:ext cx="48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238616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2544" y="2400"/>
                  <a:ext cx="48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238617" name="Line 25"/>
                <p:cNvSpPr>
                  <a:spLocks noChangeShapeType="1"/>
                </p:cNvSpPr>
                <p:nvPr/>
              </p:nvSpPr>
              <p:spPr bwMode="auto">
                <a:xfrm flipH="1">
                  <a:off x="2352" y="2304"/>
                  <a:ext cx="48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238618" name="Line 26"/>
                <p:cNvSpPr>
                  <a:spLocks noChangeShapeType="1"/>
                </p:cNvSpPr>
                <p:nvPr/>
              </p:nvSpPr>
              <p:spPr bwMode="auto">
                <a:xfrm flipH="1">
                  <a:off x="2640" y="2448"/>
                  <a:ext cx="48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238619" name="Line 27"/>
                <p:cNvSpPr>
                  <a:spLocks noChangeShapeType="1"/>
                </p:cNvSpPr>
                <p:nvPr/>
              </p:nvSpPr>
              <p:spPr bwMode="auto">
                <a:xfrm flipH="1">
                  <a:off x="2832" y="2544"/>
                  <a:ext cx="48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238620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2928" y="2592"/>
                  <a:ext cx="48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238621" name="Line 29"/>
                <p:cNvSpPr>
                  <a:spLocks noChangeShapeType="1"/>
                </p:cNvSpPr>
                <p:nvPr/>
              </p:nvSpPr>
              <p:spPr bwMode="auto">
                <a:xfrm flipH="1">
                  <a:off x="2736" y="2496"/>
                  <a:ext cx="48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238622" name="Line 30"/>
                <p:cNvSpPr>
                  <a:spLocks noChangeShapeType="1"/>
                </p:cNvSpPr>
                <p:nvPr/>
              </p:nvSpPr>
              <p:spPr bwMode="auto">
                <a:xfrm flipH="1">
                  <a:off x="3024" y="2640"/>
                  <a:ext cx="48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238623" name="Line 31"/>
                <p:cNvSpPr>
                  <a:spLocks noChangeShapeType="1"/>
                </p:cNvSpPr>
                <p:nvPr/>
              </p:nvSpPr>
              <p:spPr bwMode="auto">
                <a:xfrm rot="8100000" flipH="1">
                  <a:off x="2544" y="2928"/>
                  <a:ext cx="48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238624" name="Line 32"/>
                <p:cNvSpPr>
                  <a:spLocks noChangeShapeType="1"/>
                </p:cNvSpPr>
                <p:nvPr/>
              </p:nvSpPr>
              <p:spPr bwMode="auto">
                <a:xfrm rot="8100000" flipH="1">
                  <a:off x="2640" y="2880"/>
                  <a:ext cx="48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238625" name="Line 33"/>
                <p:cNvSpPr>
                  <a:spLocks noChangeShapeType="1"/>
                </p:cNvSpPr>
                <p:nvPr/>
              </p:nvSpPr>
              <p:spPr bwMode="auto">
                <a:xfrm rot="8100000" flipH="1">
                  <a:off x="2736" y="2832"/>
                  <a:ext cx="48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238626" name="Line 34"/>
                <p:cNvSpPr>
                  <a:spLocks noChangeShapeType="1"/>
                </p:cNvSpPr>
                <p:nvPr/>
              </p:nvSpPr>
              <p:spPr bwMode="auto">
                <a:xfrm rot="8100000" flipH="1">
                  <a:off x="2832" y="2784"/>
                  <a:ext cx="48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238627" name="Line 35"/>
                <p:cNvSpPr>
                  <a:spLocks noChangeShapeType="1"/>
                </p:cNvSpPr>
                <p:nvPr/>
              </p:nvSpPr>
              <p:spPr bwMode="auto">
                <a:xfrm rot="8100000" flipH="1">
                  <a:off x="2928" y="2736"/>
                  <a:ext cx="48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238628" name="Line 36"/>
                <p:cNvSpPr>
                  <a:spLocks noChangeShapeType="1"/>
                </p:cNvSpPr>
                <p:nvPr/>
              </p:nvSpPr>
              <p:spPr bwMode="auto">
                <a:xfrm rot="8100000" flipH="1">
                  <a:off x="3024" y="2688"/>
                  <a:ext cx="48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238629" name="Line 37"/>
                <p:cNvSpPr>
                  <a:spLocks noChangeShapeType="1"/>
                </p:cNvSpPr>
                <p:nvPr/>
              </p:nvSpPr>
              <p:spPr bwMode="auto">
                <a:xfrm rot="8100000" flipH="1">
                  <a:off x="2256" y="3072"/>
                  <a:ext cx="48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238630" name="Line 38"/>
                <p:cNvSpPr>
                  <a:spLocks noChangeShapeType="1"/>
                </p:cNvSpPr>
                <p:nvPr/>
              </p:nvSpPr>
              <p:spPr bwMode="auto">
                <a:xfrm rot="8100000" flipH="1">
                  <a:off x="2352" y="3024"/>
                  <a:ext cx="48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238631" name="Line 39"/>
                <p:cNvSpPr>
                  <a:spLocks noChangeShapeType="1"/>
                </p:cNvSpPr>
                <p:nvPr/>
              </p:nvSpPr>
              <p:spPr bwMode="auto">
                <a:xfrm rot="8100000" flipH="1">
                  <a:off x="2448" y="2976"/>
                  <a:ext cx="48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238632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2256" y="2256"/>
                  <a:ext cx="48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grpSp>
              <p:nvGrpSpPr>
                <p:cNvPr id="238633" name="Group 41"/>
                <p:cNvGrpSpPr>
                  <a:grpSpLocks/>
                </p:cNvGrpSpPr>
                <p:nvPr/>
              </p:nvGrpSpPr>
              <p:grpSpPr bwMode="auto">
                <a:xfrm>
                  <a:off x="720" y="2160"/>
                  <a:ext cx="1296" cy="1152"/>
                  <a:chOff x="720" y="2160"/>
                  <a:chExt cx="1296" cy="1152"/>
                </a:xfrm>
              </p:grpSpPr>
              <p:sp>
                <p:nvSpPr>
                  <p:cNvPr id="238634" name="Line 42"/>
                  <p:cNvSpPr>
                    <a:spLocks noChangeShapeType="1"/>
                  </p:cNvSpPr>
                  <p:nvPr/>
                </p:nvSpPr>
                <p:spPr bwMode="auto">
                  <a:xfrm>
                    <a:off x="2016" y="2160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238635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1920" y="2160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238636" name="Line 44"/>
                  <p:cNvSpPr>
                    <a:spLocks noChangeShapeType="1"/>
                  </p:cNvSpPr>
                  <p:nvPr/>
                </p:nvSpPr>
                <p:spPr bwMode="auto">
                  <a:xfrm>
                    <a:off x="1824" y="2160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238637" name="Line 45"/>
                  <p:cNvSpPr>
                    <a:spLocks noChangeShapeType="1"/>
                  </p:cNvSpPr>
                  <p:nvPr/>
                </p:nvSpPr>
                <p:spPr bwMode="auto">
                  <a:xfrm>
                    <a:off x="1728" y="2160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238638" name="Line 46"/>
                  <p:cNvSpPr>
                    <a:spLocks noChangeShapeType="1"/>
                  </p:cNvSpPr>
                  <p:nvPr/>
                </p:nvSpPr>
                <p:spPr bwMode="auto">
                  <a:xfrm>
                    <a:off x="1632" y="2160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238639" name="Line 47"/>
                  <p:cNvSpPr>
                    <a:spLocks noChangeShapeType="1"/>
                  </p:cNvSpPr>
                  <p:nvPr/>
                </p:nvSpPr>
                <p:spPr bwMode="auto">
                  <a:xfrm>
                    <a:off x="1536" y="2160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238640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1440" y="2160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238641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1344" y="2160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238642" name="Line 50"/>
                  <p:cNvSpPr>
                    <a:spLocks noChangeShapeType="1"/>
                  </p:cNvSpPr>
                  <p:nvPr/>
                </p:nvSpPr>
                <p:spPr bwMode="auto">
                  <a:xfrm>
                    <a:off x="1248" y="2160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238643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1152" y="2160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238644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1056" y="2160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238645" name="Line 53"/>
                  <p:cNvSpPr>
                    <a:spLocks noChangeShapeType="1"/>
                  </p:cNvSpPr>
                  <p:nvPr/>
                </p:nvSpPr>
                <p:spPr bwMode="auto">
                  <a:xfrm>
                    <a:off x="960" y="2160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238646" name="Line 54"/>
                  <p:cNvSpPr>
                    <a:spLocks noChangeShapeType="1"/>
                  </p:cNvSpPr>
                  <p:nvPr/>
                </p:nvSpPr>
                <p:spPr bwMode="auto">
                  <a:xfrm>
                    <a:off x="864" y="2160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238647" name="Line 55"/>
                  <p:cNvSpPr>
                    <a:spLocks noChangeShapeType="1"/>
                  </p:cNvSpPr>
                  <p:nvPr/>
                </p:nvSpPr>
                <p:spPr bwMode="auto">
                  <a:xfrm>
                    <a:off x="768" y="2160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238648" name="Line 56"/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1968" y="3216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238649" name="Line 57"/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1872" y="3216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238650" name="Line 58"/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1776" y="3216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238651" name="Line 59"/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1680" y="3216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238652" name="Line 60"/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1584" y="3216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238653" name="Line 61"/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1488" y="3216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238654" name="Line 62"/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1392" y="3216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238655" name="Line 63"/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1296" y="3216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238656" name="Line 64"/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1200" y="3216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238657" name="Line 65"/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1104" y="3216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238658" name="Line 66"/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1008" y="3216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238659" name="Line 67"/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912" y="3216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238660" name="Line 68"/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816" y="3216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238661" name="Line 69"/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720" y="3216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</p:grpSp>
        </p:grpSp>
        <p:sp>
          <p:nvSpPr>
            <p:cNvPr id="238662" name="Text Box 70"/>
            <p:cNvSpPr txBox="1">
              <a:spLocks noChangeArrowheads="1"/>
            </p:cNvSpPr>
            <p:nvPr/>
          </p:nvSpPr>
          <p:spPr bwMode="auto">
            <a:xfrm>
              <a:off x="720" y="2256"/>
              <a:ext cx="115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600" b="1">
                  <a:solidFill>
                    <a:srgbClr val="FF0000"/>
                  </a:solidFill>
                  <a:latin typeface="Arial" pitchFamily="34" charset="0"/>
                  <a:ea typeface="ＭＳ Ｐゴシック" pitchFamily="34" charset="-128"/>
                </a:rPr>
                <a:t>       </a:t>
              </a:r>
              <a:r>
                <a:rPr lang="en-US" sz="1600" b="1">
                  <a:latin typeface="Arial" pitchFamily="34" charset="0"/>
                  <a:ea typeface="ＭＳ Ｐゴシック" pitchFamily="34" charset="-128"/>
                </a:rPr>
                <a:t>RF (body)</a:t>
              </a:r>
            </a:p>
          </p:txBody>
        </p:sp>
      </p:grpSp>
      <p:sp>
        <p:nvSpPr>
          <p:cNvPr id="238663" name="Line 71"/>
          <p:cNvSpPr>
            <a:spLocks noChangeShapeType="1"/>
          </p:cNvSpPr>
          <p:nvPr/>
        </p:nvSpPr>
        <p:spPr bwMode="auto">
          <a:xfrm>
            <a:off x="666750" y="3517900"/>
            <a:ext cx="484188" cy="15144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38664" name="Text Box 72"/>
          <p:cNvSpPr txBox="1">
            <a:spLocks noChangeArrowheads="1"/>
          </p:cNvSpPr>
          <p:nvPr/>
        </p:nvSpPr>
        <p:spPr bwMode="auto">
          <a:xfrm>
            <a:off x="241300" y="3186113"/>
            <a:ext cx="838200" cy="336550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aseline="30000">
                <a:solidFill>
                  <a:srgbClr val="FF3300"/>
                </a:solidFill>
                <a:latin typeface="Arial" pitchFamily="34" charset="0"/>
                <a:ea typeface="ＭＳ Ｐゴシック" pitchFamily="34" charset="-128"/>
              </a:rPr>
              <a:t>252</a:t>
            </a:r>
            <a:r>
              <a:rPr lang="en-US" sz="1600">
                <a:solidFill>
                  <a:srgbClr val="FF3300"/>
                </a:solidFill>
                <a:latin typeface="Arial" pitchFamily="34" charset="0"/>
                <a:ea typeface="ＭＳ Ｐゴシック" pitchFamily="34" charset="-128"/>
              </a:rPr>
              <a:t>Cf</a:t>
            </a:r>
          </a:p>
        </p:txBody>
      </p:sp>
      <p:grpSp>
        <p:nvGrpSpPr>
          <p:cNvPr id="238665" name="Group 73"/>
          <p:cNvGrpSpPr>
            <a:grpSpLocks/>
          </p:cNvGrpSpPr>
          <p:nvPr/>
        </p:nvGrpSpPr>
        <p:grpSpPr bwMode="auto">
          <a:xfrm>
            <a:off x="6400800" y="3746500"/>
            <a:ext cx="2552700" cy="2946400"/>
            <a:chOff x="5632" y="1048"/>
            <a:chExt cx="1608" cy="1856"/>
          </a:xfrm>
        </p:grpSpPr>
        <p:sp>
          <p:nvSpPr>
            <p:cNvPr id="238666" name="Rectangle 74"/>
            <p:cNvSpPr>
              <a:spLocks noChangeArrowheads="1"/>
            </p:cNvSpPr>
            <p:nvPr/>
          </p:nvSpPr>
          <p:spPr bwMode="auto">
            <a:xfrm>
              <a:off x="5632" y="1048"/>
              <a:ext cx="1608" cy="1856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238667" name="Group 75"/>
            <p:cNvGrpSpPr>
              <a:grpSpLocks/>
            </p:cNvGrpSpPr>
            <p:nvPr/>
          </p:nvGrpSpPr>
          <p:grpSpPr bwMode="auto">
            <a:xfrm>
              <a:off x="5632" y="1056"/>
              <a:ext cx="1600" cy="1848"/>
              <a:chOff x="2935" y="685"/>
              <a:chExt cx="2568" cy="3248"/>
            </a:xfrm>
          </p:grpSpPr>
          <p:pic>
            <p:nvPicPr>
              <p:cNvPr id="238668" name="Picture 76" descr="RFQmainsections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3" y="1622"/>
                <a:ext cx="1577" cy="1120"/>
              </a:xfrm>
              <a:prstGeom prst="rect">
                <a:avLst/>
              </a:prstGeom>
              <a:solidFill>
                <a:srgbClr val="87F7FD"/>
              </a:solidFill>
              <a:ln w="38100">
                <a:solidFill>
                  <a:srgbClr val="006F45"/>
                </a:solidFill>
                <a:miter lim="800000"/>
                <a:headEnd/>
                <a:tailEnd/>
              </a:ln>
            </p:spPr>
          </p:pic>
          <p:pic>
            <p:nvPicPr>
              <p:cNvPr id="238669" name="Picture 77" descr="DSCN021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55" y="685"/>
                <a:ext cx="838" cy="7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8670" name="Picture 78" descr="DSCN0230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14" y="2996"/>
                <a:ext cx="2189" cy="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8671" name="Line 79"/>
              <p:cNvSpPr>
                <a:spLocks noChangeShapeType="1"/>
              </p:cNvSpPr>
              <p:nvPr/>
            </p:nvSpPr>
            <p:spPr bwMode="auto">
              <a:xfrm>
                <a:off x="2935" y="2075"/>
                <a:ext cx="256" cy="0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8672" name="Line 80"/>
              <p:cNvSpPr>
                <a:spLocks noChangeShapeType="1"/>
              </p:cNvSpPr>
              <p:nvPr/>
            </p:nvSpPr>
            <p:spPr bwMode="auto">
              <a:xfrm>
                <a:off x="4919" y="2094"/>
                <a:ext cx="384" cy="0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8673" name="Line 81"/>
              <p:cNvSpPr>
                <a:spLocks noChangeShapeType="1"/>
              </p:cNvSpPr>
              <p:nvPr/>
            </p:nvSpPr>
            <p:spPr bwMode="auto">
              <a:xfrm>
                <a:off x="5303" y="2094"/>
                <a:ext cx="0" cy="777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8674" name="Line 82"/>
              <p:cNvSpPr>
                <a:spLocks noChangeShapeType="1"/>
              </p:cNvSpPr>
              <p:nvPr/>
            </p:nvSpPr>
            <p:spPr bwMode="auto">
              <a:xfrm flipH="1">
                <a:off x="3017" y="2871"/>
                <a:ext cx="2286" cy="9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8675" name="Line 83"/>
              <p:cNvSpPr>
                <a:spLocks noChangeShapeType="1"/>
              </p:cNvSpPr>
              <p:nvPr/>
            </p:nvSpPr>
            <p:spPr bwMode="auto">
              <a:xfrm>
                <a:off x="3017" y="2880"/>
                <a:ext cx="0" cy="585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8676" name="Line 84"/>
              <p:cNvSpPr>
                <a:spLocks noChangeShapeType="1"/>
              </p:cNvSpPr>
              <p:nvPr/>
            </p:nvSpPr>
            <p:spPr bwMode="auto">
              <a:xfrm>
                <a:off x="3017" y="3456"/>
                <a:ext cx="210" cy="0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8677" name="Line 85"/>
              <p:cNvSpPr>
                <a:spLocks noChangeShapeType="1"/>
              </p:cNvSpPr>
              <p:nvPr/>
            </p:nvSpPr>
            <p:spPr bwMode="auto">
              <a:xfrm flipV="1">
                <a:off x="4562" y="1262"/>
                <a:ext cx="312" cy="411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prstDash val="dashDot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</p:grpSp>
      <p:grpSp>
        <p:nvGrpSpPr>
          <p:cNvPr id="238678" name="Group 86"/>
          <p:cNvGrpSpPr>
            <a:grpSpLocks/>
          </p:cNvGrpSpPr>
          <p:nvPr/>
        </p:nvGrpSpPr>
        <p:grpSpPr bwMode="auto">
          <a:xfrm>
            <a:off x="4724400" y="1025525"/>
            <a:ext cx="4419600" cy="3800475"/>
            <a:chOff x="2976" y="646"/>
            <a:chExt cx="2784" cy="2394"/>
          </a:xfrm>
        </p:grpSpPr>
        <p:grpSp>
          <p:nvGrpSpPr>
            <p:cNvPr id="238679" name="Group 87"/>
            <p:cNvGrpSpPr>
              <a:grpSpLocks/>
            </p:cNvGrpSpPr>
            <p:nvPr/>
          </p:nvGrpSpPr>
          <p:grpSpPr bwMode="auto">
            <a:xfrm>
              <a:off x="4181" y="900"/>
              <a:ext cx="1579" cy="964"/>
              <a:chOff x="1776" y="672"/>
              <a:chExt cx="3817" cy="2736"/>
            </a:xfrm>
          </p:grpSpPr>
          <p:pic>
            <p:nvPicPr>
              <p:cNvPr id="238680" name="Picture 88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6" y="672"/>
                <a:ext cx="3817" cy="2418"/>
              </a:xfrm>
              <a:prstGeom prst="rect">
                <a:avLst/>
              </a:prstGeom>
              <a:solidFill>
                <a:srgbClr val="87F7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8681" name="Line 89"/>
              <p:cNvSpPr>
                <a:spLocks noChangeShapeType="1"/>
              </p:cNvSpPr>
              <p:nvPr/>
            </p:nvSpPr>
            <p:spPr bwMode="auto">
              <a:xfrm>
                <a:off x="2928" y="3120"/>
                <a:ext cx="0" cy="288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8682" name="Line 90"/>
              <p:cNvSpPr>
                <a:spLocks noChangeShapeType="1"/>
              </p:cNvSpPr>
              <p:nvPr/>
            </p:nvSpPr>
            <p:spPr bwMode="auto">
              <a:xfrm>
                <a:off x="3648" y="3120"/>
                <a:ext cx="0" cy="288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8683" name="Line 91"/>
              <p:cNvSpPr>
                <a:spLocks noChangeShapeType="1"/>
              </p:cNvSpPr>
              <p:nvPr/>
            </p:nvSpPr>
            <p:spPr bwMode="auto">
              <a:xfrm>
                <a:off x="4368" y="3120"/>
                <a:ext cx="0" cy="288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238684" name="Oval 92"/>
            <p:cNvSpPr>
              <a:spLocks noChangeArrowheads="1"/>
            </p:cNvSpPr>
            <p:nvPr/>
          </p:nvSpPr>
          <p:spPr bwMode="auto">
            <a:xfrm>
              <a:off x="4108" y="646"/>
              <a:ext cx="1652" cy="1402"/>
            </a:xfrm>
            <a:prstGeom prst="ellipse">
              <a:avLst/>
            </a:prstGeom>
            <a:noFill/>
            <a:ln w="28575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8685" name="Line 93"/>
            <p:cNvSpPr>
              <a:spLocks noChangeShapeType="1"/>
            </p:cNvSpPr>
            <p:nvPr/>
          </p:nvSpPr>
          <p:spPr bwMode="auto">
            <a:xfrm flipH="1">
              <a:off x="2984" y="1006"/>
              <a:ext cx="1228" cy="195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38686" name="Line 94"/>
            <p:cNvSpPr>
              <a:spLocks noChangeShapeType="1"/>
            </p:cNvSpPr>
            <p:nvPr/>
          </p:nvSpPr>
          <p:spPr bwMode="auto">
            <a:xfrm flipH="1">
              <a:off x="3036" y="1962"/>
              <a:ext cx="2298" cy="1066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38687" name="Oval 95"/>
            <p:cNvSpPr>
              <a:spLocks noChangeArrowheads="1"/>
            </p:cNvSpPr>
            <p:nvPr/>
          </p:nvSpPr>
          <p:spPr bwMode="auto">
            <a:xfrm>
              <a:off x="2976" y="2952"/>
              <a:ext cx="80" cy="88"/>
            </a:xfrm>
            <a:prstGeom prst="ellipse">
              <a:avLst/>
            </a:prstGeom>
            <a:noFill/>
            <a:ln w="28575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2386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pPr>
              <a:defRPr/>
            </a:pPr>
            <a:fld id="{AAEBD631-5123-4C7A-9C01-34C06083D72C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en-US"/>
              <a:t>Guy Savard, Argonne National Laboratory  	                   INPC 2013, Firenze,  June 4, 2013</a:t>
            </a:r>
          </a:p>
        </p:txBody>
      </p:sp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39713"/>
            <a:ext cx="7954963" cy="374650"/>
          </a:xfrm>
        </p:spPr>
        <p:txBody>
          <a:bodyPr/>
          <a:lstStyle/>
          <a:p>
            <a:r>
              <a:rPr lang="en-US" sz="2800" smtClean="0"/>
              <a:t>Californium source and transport cask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5600" y="701675"/>
            <a:ext cx="8496300" cy="1244600"/>
          </a:xfrm>
        </p:spPr>
        <p:txBody>
          <a:bodyPr/>
          <a:lstStyle/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US" smtClean="0"/>
              <a:t>Cf source is made at the HIFR high-flux reactor in Oak Ridge (~50 rem/hr unshielded)</a:t>
            </a:r>
          </a:p>
          <a:p>
            <a:pPr lvl="1">
              <a:buClr>
                <a:schemeClr val="tx1"/>
              </a:buClr>
              <a:buFont typeface="Wingdings" pitchFamily="2" charset="2"/>
              <a:buChar char="Ø"/>
            </a:pPr>
            <a:r>
              <a:rPr lang="en-US" smtClean="0"/>
              <a:t>Progression of 3 sources … 2 mCi,  </a:t>
            </a:r>
            <a:r>
              <a:rPr lang="en-US" smtClean="0">
                <a:solidFill>
                  <a:schemeClr val="tx2"/>
                </a:solidFill>
              </a:rPr>
              <a:t>80 mCi</a:t>
            </a:r>
            <a:r>
              <a:rPr lang="en-US" smtClean="0"/>
              <a:t>, “1 Ci”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US" smtClean="0"/>
              <a:t>Transported in a steel/cement cask to Argonne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US" smtClean="0"/>
              <a:t>Installed in the CARIBU transport cask using manipulators in hot cells at Argonne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US" smtClean="0"/>
              <a:t>Move in the cask on site at Argonne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US" smtClean="0"/>
              <a:t>For installation in the gas catcher, the source and shielding plug are pushed from the storage location into position at the end of the gas catcher.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US" smtClean="0"/>
              <a:t>The assembly is sealed to the gas catcher, the source being inside the gas catcher.</a:t>
            </a:r>
          </a:p>
        </p:txBody>
      </p:sp>
      <p:pic>
        <p:nvPicPr>
          <p:cNvPr id="240644" name="Picture 4" descr="DSCF00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213" y="3259138"/>
            <a:ext cx="4254500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40645" name="Object 5"/>
          <p:cNvGraphicFramePr>
            <a:graphicFrameLocks noChangeAspect="1"/>
          </p:cNvGraphicFramePr>
          <p:nvPr/>
        </p:nvGraphicFramePr>
        <p:xfrm>
          <a:off x="439738" y="3267075"/>
          <a:ext cx="4276725" cy="320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647" name="Photo Editor Photo" r:id="rId4" imgW="12193702" imgH="9142857" progId="MSPhotoEd.3">
                  <p:embed/>
                </p:oleObj>
              </mc:Choice>
              <mc:Fallback>
                <p:oleObj name="Photo Editor Photo" r:id="rId4" imgW="12193702" imgH="9142857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738" y="3267075"/>
                        <a:ext cx="4276725" cy="320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pPr>
              <a:defRPr/>
            </a:pPr>
            <a:fld id="{A960A9FA-3D03-440D-BC22-77329BC2108F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en-US"/>
              <a:t>Guy Savard, Argonne National Laboratory  	                   INPC 2013, Firenze,  June 4, 2013</a:t>
            </a:r>
          </a:p>
        </p:txBody>
      </p:sp>
      <p:pic>
        <p:nvPicPr>
          <p:cNvPr id="241666" name="Picture 2" descr="Cf252_low_E_r-pa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1925"/>
            <a:ext cx="8983663" cy="449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1667" name="Text Box 3"/>
          <p:cNvSpPr txBox="1">
            <a:spLocks noChangeArrowheads="1"/>
          </p:cNvSpPr>
          <p:nvPr/>
        </p:nvSpPr>
        <p:spPr bwMode="auto">
          <a:xfrm>
            <a:off x="254000" y="1101725"/>
            <a:ext cx="3322638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BE2B2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rgbClr val="BE2B23"/>
              </a:buClr>
              <a:buFont typeface="Wingdings" pitchFamily="2" charset="2"/>
              <a:buChar char=""/>
            </a:pPr>
            <a:r>
              <a:rPr lang="en-US" sz="240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1 Ci </a:t>
            </a:r>
            <a:r>
              <a:rPr lang="en-US" sz="2400" baseline="3000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252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Cf source</a:t>
            </a:r>
          </a:p>
          <a:p>
            <a:pPr eaLnBrk="0" hangingPunct="0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rgbClr val="BE2B23"/>
              </a:buClr>
              <a:buFont typeface="Wingdings" pitchFamily="2" charset="2"/>
              <a:buChar char=""/>
            </a:pPr>
            <a:r>
              <a:rPr lang="en-US" sz="240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about 20% of total activity extracted as ions</a:t>
            </a:r>
          </a:p>
          <a:p>
            <a:pPr eaLnBrk="0" hangingPunct="0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rgbClr val="BE2B23"/>
              </a:buClr>
              <a:buFont typeface="Wingdings" pitchFamily="2" charset="2"/>
              <a:buChar char=""/>
            </a:pPr>
            <a:r>
              <a:rPr lang="en-US" sz="240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works for all species</a:t>
            </a:r>
          </a:p>
          <a:p>
            <a:pPr eaLnBrk="0" hangingPunct="0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rgbClr val="BE2B23"/>
              </a:buClr>
              <a:buFont typeface="Wingdings" pitchFamily="2" charset="2"/>
              <a:buChar char=""/>
            </a:pPr>
            <a:r>
              <a:rPr lang="en-US" sz="240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complementary to uranium fission</a:t>
            </a:r>
          </a:p>
        </p:txBody>
      </p:sp>
      <p:sp>
        <p:nvSpPr>
          <p:cNvPr id="241668" name="Text Box 4"/>
          <p:cNvSpPr txBox="1">
            <a:spLocks noChangeArrowheads="1"/>
          </p:cNvSpPr>
          <p:nvPr/>
        </p:nvSpPr>
        <p:spPr bwMode="auto">
          <a:xfrm>
            <a:off x="1185863" y="384175"/>
            <a:ext cx="71659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BE2B2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rgbClr val="BE2B23"/>
              </a:buClr>
              <a:buFont typeface="Wingdings" pitchFamily="2" charset="2"/>
              <a:buNone/>
            </a:pPr>
            <a:r>
              <a:rPr lang="en-US" sz="2800" b="1">
                <a:latin typeface="Times New Roman" pitchFamily="18" charset="0"/>
                <a:ea typeface="ＭＳ Ｐゴシック" pitchFamily="34" charset="-128"/>
              </a:rPr>
              <a:t>Extracted isotope yield at low energy (50 keV)</a:t>
            </a:r>
          </a:p>
        </p:txBody>
      </p:sp>
      <p:sp>
        <p:nvSpPr>
          <p:cNvPr id="241669" name="Text Box 5"/>
          <p:cNvSpPr txBox="1">
            <a:spLocks noChangeArrowheads="1"/>
          </p:cNvSpPr>
          <p:nvPr/>
        </p:nvSpPr>
        <p:spPr bwMode="auto">
          <a:xfrm>
            <a:off x="2324100" y="5624513"/>
            <a:ext cx="4991100" cy="808037"/>
          </a:xfrm>
          <a:prstGeom prst="rect">
            <a:avLst/>
          </a:prstGeom>
          <a:solidFill>
            <a:srgbClr val="FFFF99"/>
          </a:solidFill>
          <a:ln w="28575" algn="ctr">
            <a:solidFill>
              <a:srgbClr val="00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9900"/>
                </a:solidFill>
              </a:rPr>
              <a:t>&gt; than 500 neutron-rich species extracted at &gt; 1/s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009900"/>
                </a:solidFill>
              </a:rPr>
              <a:t>&gt; 150 whose masses have never been measured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66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pPr>
              <a:defRPr/>
            </a:pPr>
            <a:fld id="{FBEE6955-EFB8-4B62-A80A-AD047871F5AC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4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en-US"/>
              <a:t>Guy Savard, Argonne National Laboratory  	                   INPC 2013, Firenze,  June 4, 2013</a:t>
            </a:r>
          </a:p>
        </p:txBody>
      </p:sp>
      <p:sp>
        <p:nvSpPr>
          <p:cNvPr id="345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smtClean="0"/>
              <a:t>Fragment selection: Isobar separator</a:t>
            </a:r>
          </a:p>
        </p:txBody>
      </p:sp>
      <p:grpSp>
        <p:nvGrpSpPr>
          <p:cNvPr id="345091" name="Group 3"/>
          <p:cNvGrpSpPr>
            <a:grpSpLocks/>
          </p:cNvGrpSpPr>
          <p:nvPr/>
        </p:nvGrpSpPr>
        <p:grpSpPr bwMode="auto">
          <a:xfrm>
            <a:off x="342900" y="3219450"/>
            <a:ext cx="4252913" cy="3400425"/>
            <a:chOff x="2928" y="1824"/>
            <a:chExt cx="2679" cy="2142"/>
          </a:xfrm>
        </p:grpSpPr>
        <p:graphicFrame>
          <p:nvGraphicFramePr>
            <p:cNvPr id="345092" name="Object 4"/>
            <p:cNvGraphicFramePr>
              <a:graphicFrameLocks noChangeAspect="1"/>
            </p:cNvGraphicFramePr>
            <p:nvPr/>
          </p:nvGraphicFramePr>
          <p:xfrm>
            <a:off x="2928" y="1824"/>
            <a:ext cx="2364" cy="21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5137" name="Chart" r:id="rId4" imgW="3753330" imgH="3400667" progId="Excel.Chart.8">
                    <p:embed/>
                  </p:oleObj>
                </mc:Choice>
                <mc:Fallback>
                  <p:oleObj name="Chart" r:id="rId4" imgW="3753330" imgH="3400667" progId="Excel.Chart.8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28" y="1824"/>
                          <a:ext cx="2364" cy="214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BF56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rgbClr val="990033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5093" name="Line 5"/>
            <p:cNvSpPr>
              <a:spLocks noChangeShapeType="1"/>
            </p:cNvSpPr>
            <p:nvPr/>
          </p:nvSpPr>
          <p:spPr bwMode="auto">
            <a:xfrm flipV="1">
              <a:off x="4944" y="3150"/>
              <a:ext cx="0" cy="11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 type="diamond" w="med" len="sm"/>
              <a:tailEnd type="diamond" w="med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  <p:sp>
          <p:nvSpPr>
            <p:cNvPr id="345094" name="Text Box 6"/>
            <p:cNvSpPr txBox="1">
              <a:spLocks noChangeArrowheads="1"/>
            </p:cNvSpPr>
            <p:nvPr/>
          </p:nvSpPr>
          <p:spPr bwMode="auto">
            <a:xfrm>
              <a:off x="4935" y="3102"/>
              <a:ext cx="67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BF56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9900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400" b="1">
                  <a:solidFill>
                    <a:srgbClr val="FF3300"/>
                  </a:solidFill>
                  <a:latin typeface="Arial" pitchFamily="34" charset="0"/>
                  <a:ea typeface="ＭＳ Ｐゴシック" pitchFamily="34" charset="-128"/>
                </a:rPr>
                <a:t>R = 20000</a:t>
              </a:r>
            </a:p>
          </p:txBody>
        </p:sp>
        <p:sp>
          <p:nvSpPr>
            <p:cNvPr id="345095" name="Text Box 7"/>
            <p:cNvSpPr txBox="1">
              <a:spLocks noChangeArrowheads="1"/>
            </p:cNvSpPr>
            <p:nvPr/>
          </p:nvSpPr>
          <p:spPr bwMode="auto">
            <a:xfrm>
              <a:off x="4224" y="2736"/>
              <a:ext cx="67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BF56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9900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600" b="1" baseline="30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rPr>
                <a:t>132</a:t>
              </a:r>
              <a:r>
                <a:rPr lang="en-US" sz="1600" b="1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rPr>
                <a:t>Sn</a:t>
              </a:r>
            </a:p>
          </p:txBody>
        </p:sp>
        <p:sp>
          <p:nvSpPr>
            <p:cNvPr id="345096" name="Line 8"/>
            <p:cNvSpPr>
              <a:spLocks noChangeShapeType="1"/>
            </p:cNvSpPr>
            <p:nvPr/>
          </p:nvSpPr>
          <p:spPr bwMode="auto">
            <a:xfrm>
              <a:off x="4608" y="2928"/>
              <a:ext cx="144" cy="192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  <p:sp>
          <p:nvSpPr>
            <p:cNvPr id="345097" name="Oval 9"/>
            <p:cNvSpPr>
              <a:spLocks noChangeArrowheads="1"/>
            </p:cNvSpPr>
            <p:nvPr/>
          </p:nvSpPr>
          <p:spPr bwMode="auto">
            <a:xfrm rot="1800000">
              <a:off x="4717" y="2405"/>
              <a:ext cx="337" cy="1109"/>
            </a:xfrm>
            <a:prstGeom prst="ellipse">
              <a:avLst/>
            </a:prstGeom>
            <a:noFill/>
            <a:ln w="31750" algn="ctr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345098" name="Group 10"/>
            <p:cNvGrpSpPr>
              <a:grpSpLocks/>
            </p:cNvGrpSpPr>
            <p:nvPr/>
          </p:nvGrpSpPr>
          <p:grpSpPr bwMode="auto">
            <a:xfrm>
              <a:off x="4062" y="2340"/>
              <a:ext cx="936" cy="378"/>
              <a:chOff x="1290" y="2304"/>
              <a:chExt cx="936" cy="378"/>
            </a:xfrm>
          </p:grpSpPr>
          <p:sp>
            <p:nvSpPr>
              <p:cNvPr id="345099" name="Text Box 11"/>
              <p:cNvSpPr txBox="1">
                <a:spLocks noChangeArrowheads="1"/>
              </p:cNvSpPr>
              <p:nvPr/>
            </p:nvSpPr>
            <p:spPr bwMode="auto">
              <a:xfrm>
                <a:off x="1290" y="2304"/>
                <a:ext cx="936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1200" b="1">
                    <a:solidFill>
                      <a:srgbClr val="009900"/>
                    </a:solidFill>
                    <a:latin typeface="Arial" pitchFamily="34" charset="0"/>
                    <a:ea typeface="ＭＳ Ｐゴシック" pitchFamily="34" charset="-128"/>
                  </a:rPr>
                  <a:t>CARIBU Beams</a:t>
                </a:r>
              </a:p>
            </p:txBody>
          </p:sp>
          <p:sp>
            <p:nvSpPr>
              <p:cNvPr id="345100" name="Line 12"/>
              <p:cNvSpPr>
                <a:spLocks noChangeShapeType="1"/>
              </p:cNvSpPr>
              <p:nvPr/>
            </p:nvSpPr>
            <p:spPr bwMode="auto">
              <a:xfrm>
                <a:off x="1794" y="2448"/>
                <a:ext cx="198" cy="234"/>
              </a:xfrm>
              <a:prstGeom prst="line">
                <a:avLst/>
              </a:prstGeom>
              <a:noFill/>
              <a:ln w="28575">
                <a:solidFill>
                  <a:srgbClr val="0099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pic>
        <p:nvPicPr>
          <p:cNvPr id="345102" name="Picture 14" descr="CAlifornium Layout_isobarse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6" t="16034" r="31476" b="12025"/>
          <a:stretch>
            <a:fillRect/>
          </a:stretch>
        </p:blipFill>
        <p:spPr bwMode="auto">
          <a:xfrm>
            <a:off x="5483225" y="404813"/>
            <a:ext cx="2820988" cy="268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5103" name="Text Box 15"/>
          <p:cNvSpPr txBox="1">
            <a:spLocks noChangeArrowheads="1"/>
          </p:cNvSpPr>
          <p:nvPr/>
        </p:nvSpPr>
        <p:spPr bwMode="auto">
          <a:xfrm>
            <a:off x="342900" y="908050"/>
            <a:ext cx="4371975" cy="143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1">
                <a:solidFill>
                  <a:srgbClr val="0033CC"/>
                </a:solidFill>
                <a:latin typeface="Times New Roman" pitchFamily="18" charset="0"/>
              </a:rPr>
              <a:t>Compact design (fits on HV platform):</a:t>
            </a:r>
          </a:p>
          <a:p>
            <a:pPr lvl="1" eaLnBrk="0" hangingPunct="0">
              <a:spcBef>
                <a:spcPct val="50000"/>
              </a:spcBef>
              <a:buFontTx/>
              <a:buChar char="•"/>
            </a:pPr>
            <a:r>
              <a:rPr lang="en-US" sz="1600" b="1">
                <a:solidFill>
                  <a:srgbClr val="0033CC"/>
                </a:solidFill>
                <a:latin typeface="Times New Roman" pitchFamily="18" charset="0"/>
              </a:rPr>
              <a:t> two 60</a:t>
            </a:r>
            <a:r>
              <a:rPr lang="en-US" sz="16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º bends</a:t>
            </a:r>
          </a:p>
          <a:p>
            <a:pPr lvl="1" eaLnBrk="0" hangingPunct="0">
              <a:spcBef>
                <a:spcPct val="50000"/>
              </a:spcBef>
              <a:buFontTx/>
              <a:buChar char="•"/>
            </a:pPr>
            <a:r>
              <a:rPr lang="en-US" sz="16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50 cm radius</a:t>
            </a:r>
          </a:p>
          <a:p>
            <a:pPr lvl="1" eaLnBrk="0" hangingPunct="0">
              <a:spcBef>
                <a:spcPct val="50000"/>
              </a:spcBef>
              <a:buFontTx/>
              <a:buChar char="•"/>
            </a:pPr>
            <a:r>
              <a:rPr lang="en-US" sz="16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first-order mass resolving power: 20,000</a:t>
            </a:r>
          </a:p>
        </p:txBody>
      </p:sp>
      <p:sp>
        <p:nvSpPr>
          <p:cNvPr id="345105" name="Text Box 17"/>
          <p:cNvSpPr txBox="1">
            <a:spLocks noChangeArrowheads="1"/>
          </p:cNvSpPr>
          <p:nvPr/>
        </p:nvSpPr>
        <p:spPr bwMode="auto">
          <a:xfrm>
            <a:off x="307975" y="2889250"/>
            <a:ext cx="8218488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1">
                <a:solidFill>
                  <a:srgbClr val="0033CC"/>
                </a:solidFill>
                <a:latin typeface="Times New Roman" pitchFamily="18" charset="0"/>
              </a:rPr>
              <a:t>Far from stability, mass separation is larger … </a:t>
            </a:r>
          </a:p>
          <a:p>
            <a:pPr eaLnBrk="0" hangingPunct="0">
              <a:spcBef>
                <a:spcPct val="50000"/>
              </a:spcBef>
            </a:pPr>
            <a:r>
              <a:rPr lang="en-US" sz="1600" b="1">
                <a:solidFill>
                  <a:srgbClr val="0033CC"/>
                </a:solidFill>
                <a:latin typeface="Times New Roman" pitchFamily="18" charset="0"/>
              </a:rPr>
              <a:t>                                                                                         but so is needed rejection ratio</a:t>
            </a:r>
          </a:p>
        </p:txBody>
      </p:sp>
      <p:sp>
        <p:nvSpPr>
          <p:cNvPr id="345106" name="Rectangle 18"/>
          <p:cNvSpPr>
            <a:spLocks noChangeArrowheads="1"/>
          </p:cNvSpPr>
          <p:nvPr/>
        </p:nvSpPr>
        <p:spPr bwMode="auto">
          <a:xfrm>
            <a:off x="4892675" y="1570038"/>
            <a:ext cx="247808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16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Electrostatic multipoles (up to 5</a:t>
            </a:r>
            <a:r>
              <a:rPr lang="en-US" sz="1600" b="1" baseline="300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16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order corrections)</a:t>
            </a:r>
          </a:p>
        </p:txBody>
      </p:sp>
      <p:sp>
        <p:nvSpPr>
          <p:cNvPr id="345107" name="Rectangle 19"/>
          <p:cNvSpPr>
            <a:spLocks noChangeArrowheads="1"/>
          </p:cNvSpPr>
          <p:nvPr/>
        </p:nvSpPr>
        <p:spPr bwMode="auto">
          <a:xfrm>
            <a:off x="8178800" y="739775"/>
            <a:ext cx="974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1600" b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Dipoles</a:t>
            </a:r>
          </a:p>
        </p:txBody>
      </p:sp>
      <p:sp>
        <p:nvSpPr>
          <p:cNvPr id="345108" name="Line 20"/>
          <p:cNvSpPr>
            <a:spLocks noChangeShapeType="1"/>
          </p:cNvSpPr>
          <p:nvPr/>
        </p:nvSpPr>
        <p:spPr bwMode="auto">
          <a:xfrm flipH="1">
            <a:off x="8178800" y="1112838"/>
            <a:ext cx="368300" cy="300037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5109" name="Line 21"/>
          <p:cNvSpPr>
            <a:spLocks noChangeShapeType="1"/>
          </p:cNvSpPr>
          <p:nvPr/>
        </p:nvSpPr>
        <p:spPr bwMode="auto">
          <a:xfrm flipH="1" flipV="1">
            <a:off x="7780338" y="609600"/>
            <a:ext cx="523875" cy="130175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5110" name="Line 22"/>
          <p:cNvSpPr>
            <a:spLocks noChangeShapeType="1"/>
          </p:cNvSpPr>
          <p:nvPr/>
        </p:nvSpPr>
        <p:spPr bwMode="auto">
          <a:xfrm flipV="1">
            <a:off x="5907088" y="739775"/>
            <a:ext cx="468312" cy="830263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5111" name="Line 23"/>
          <p:cNvSpPr>
            <a:spLocks noChangeShapeType="1"/>
          </p:cNvSpPr>
          <p:nvPr/>
        </p:nvSpPr>
        <p:spPr bwMode="auto">
          <a:xfrm flipV="1">
            <a:off x="6132513" y="1112838"/>
            <a:ext cx="1457325" cy="457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5112" name="Line 24"/>
          <p:cNvSpPr>
            <a:spLocks noChangeShapeType="1"/>
          </p:cNvSpPr>
          <p:nvPr/>
        </p:nvSpPr>
        <p:spPr bwMode="auto">
          <a:xfrm>
            <a:off x="6646863" y="1906588"/>
            <a:ext cx="581025" cy="3238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345114" name="Group 26"/>
          <p:cNvGrpSpPr>
            <a:grpSpLocks/>
          </p:cNvGrpSpPr>
          <p:nvPr/>
        </p:nvGrpSpPr>
        <p:grpSpPr bwMode="auto">
          <a:xfrm>
            <a:off x="4608513" y="3795713"/>
            <a:ext cx="4325937" cy="2517775"/>
            <a:chOff x="175" y="703"/>
            <a:chExt cx="2725" cy="1586"/>
          </a:xfrm>
        </p:grpSpPr>
        <p:graphicFrame>
          <p:nvGraphicFramePr>
            <p:cNvPr id="345115" name="Object 27"/>
            <p:cNvGraphicFramePr>
              <a:graphicFrameLocks noChangeAspect="1"/>
            </p:cNvGraphicFramePr>
            <p:nvPr/>
          </p:nvGraphicFramePr>
          <p:xfrm>
            <a:off x="175" y="703"/>
            <a:ext cx="2725" cy="15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5138" name="Chart" r:id="rId7" imgW="4677032" imgH="2543383" progId="Excel.Chart.8">
                    <p:embed/>
                  </p:oleObj>
                </mc:Choice>
                <mc:Fallback>
                  <p:oleObj name="Chart" r:id="rId7" imgW="4677032" imgH="2543383" progId="Excel.Chart.8">
                    <p:embed/>
                    <p:pic>
                      <p:nvPicPr>
                        <p:cNvPr id="0" name="Object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5" y="703"/>
                          <a:ext cx="2725" cy="158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5116" name="Text Box 28"/>
            <p:cNvSpPr txBox="1">
              <a:spLocks noChangeArrowheads="1"/>
            </p:cNvSpPr>
            <p:nvPr/>
          </p:nvSpPr>
          <p:spPr bwMode="auto">
            <a:xfrm>
              <a:off x="2112" y="872"/>
              <a:ext cx="76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400" b="1">
                  <a:solidFill>
                    <a:srgbClr val="FF3300"/>
                  </a:solidFill>
                  <a:latin typeface="Arial" pitchFamily="34" charset="0"/>
                  <a:ea typeface="ＭＳ Ｐゴシック" pitchFamily="34" charset="-128"/>
                </a:rPr>
                <a:t>R = 5000</a:t>
              </a:r>
            </a:p>
          </p:txBody>
        </p:sp>
      </p:grpSp>
      <p:grpSp>
        <p:nvGrpSpPr>
          <p:cNvPr id="345117" name="Group 29"/>
          <p:cNvGrpSpPr>
            <a:grpSpLocks/>
          </p:cNvGrpSpPr>
          <p:nvPr/>
        </p:nvGrpSpPr>
        <p:grpSpPr bwMode="auto">
          <a:xfrm>
            <a:off x="4608513" y="3792538"/>
            <a:ext cx="4333875" cy="2533650"/>
            <a:chOff x="175" y="2269"/>
            <a:chExt cx="2730" cy="1596"/>
          </a:xfrm>
        </p:grpSpPr>
        <p:graphicFrame>
          <p:nvGraphicFramePr>
            <p:cNvPr id="345118" name="Object 30"/>
            <p:cNvGraphicFramePr>
              <a:graphicFrameLocks noChangeAspect="1"/>
            </p:cNvGraphicFramePr>
            <p:nvPr/>
          </p:nvGraphicFramePr>
          <p:xfrm>
            <a:off x="175" y="2269"/>
            <a:ext cx="2730" cy="15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5139" name="Chart" r:id="rId9" imgW="4677032" imgH="2543383" progId="Excel.Chart.8">
                    <p:embed/>
                  </p:oleObj>
                </mc:Choice>
                <mc:Fallback>
                  <p:oleObj name="Chart" r:id="rId9" imgW="4677032" imgH="2543383" progId="Excel.Chart.8">
                    <p:embed/>
                    <p:pic>
                      <p:nvPicPr>
                        <p:cNvPr id="0" name="Object 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5" y="2269"/>
                          <a:ext cx="2730" cy="15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5119" name="Text Box 31"/>
            <p:cNvSpPr txBox="1">
              <a:spLocks noChangeArrowheads="1"/>
            </p:cNvSpPr>
            <p:nvPr/>
          </p:nvSpPr>
          <p:spPr bwMode="auto">
            <a:xfrm>
              <a:off x="2096" y="2472"/>
              <a:ext cx="76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400" b="1">
                  <a:solidFill>
                    <a:srgbClr val="FF3300"/>
                  </a:solidFill>
                  <a:latin typeface="Arial" pitchFamily="34" charset="0"/>
                  <a:ea typeface="ＭＳ Ｐゴシック" pitchFamily="34" charset="-128"/>
                </a:rPr>
                <a:t>R = 20000</a:t>
              </a:r>
            </a:p>
          </p:txBody>
        </p:sp>
        <p:sp>
          <p:nvSpPr>
            <p:cNvPr id="345120" name="Oval 32"/>
            <p:cNvSpPr>
              <a:spLocks noChangeArrowheads="1"/>
            </p:cNvSpPr>
            <p:nvPr/>
          </p:nvSpPr>
          <p:spPr bwMode="auto">
            <a:xfrm>
              <a:off x="2103" y="2377"/>
              <a:ext cx="750" cy="357"/>
            </a:xfrm>
            <a:prstGeom prst="ellipse">
              <a:avLst/>
            </a:prstGeom>
            <a:noFill/>
            <a:ln w="28575">
              <a:solidFill>
                <a:srgbClr val="006F4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it-IT" sz="2400">
                <a:solidFill>
                  <a:srgbClr val="006F45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</p:grpSp>
      <p:grpSp>
        <p:nvGrpSpPr>
          <p:cNvPr id="345121" name="Group 33"/>
          <p:cNvGrpSpPr>
            <a:grpSpLocks/>
          </p:cNvGrpSpPr>
          <p:nvPr/>
        </p:nvGrpSpPr>
        <p:grpSpPr bwMode="auto">
          <a:xfrm>
            <a:off x="4608513" y="3713163"/>
            <a:ext cx="4333875" cy="2524125"/>
            <a:chOff x="2895" y="2275"/>
            <a:chExt cx="2730" cy="1590"/>
          </a:xfrm>
        </p:grpSpPr>
        <p:graphicFrame>
          <p:nvGraphicFramePr>
            <p:cNvPr id="345122" name="Object 34"/>
            <p:cNvGraphicFramePr>
              <a:graphicFrameLocks noChangeAspect="1"/>
            </p:cNvGraphicFramePr>
            <p:nvPr/>
          </p:nvGraphicFramePr>
          <p:xfrm>
            <a:off x="2895" y="2275"/>
            <a:ext cx="2730" cy="15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5140" name="Chart" r:id="rId11" imgW="4677032" imgH="2543383" progId="Excel.Chart.8">
                    <p:embed/>
                  </p:oleObj>
                </mc:Choice>
                <mc:Fallback>
                  <p:oleObj name="Chart" r:id="rId11" imgW="4677032" imgH="2543383" progId="Excel.Chart.8">
                    <p:embed/>
                    <p:pic>
                      <p:nvPicPr>
                        <p:cNvPr id="0" name="Object 3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95" y="2275"/>
                          <a:ext cx="2730" cy="159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5123" name="Text Box 35"/>
            <p:cNvSpPr txBox="1">
              <a:spLocks noChangeArrowheads="1"/>
            </p:cNvSpPr>
            <p:nvPr/>
          </p:nvSpPr>
          <p:spPr bwMode="auto">
            <a:xfrm>
              <a:off x="4832" y="2472"/>
              <a:ext cx="76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400" b="1">
                  <a:solidFill>
                    <a:srgbClr val="FF3300"/>
                  </a:solidFill>
                  <a:latin typeface="Arial" pitchFamily="34" charset="0"/>
                  <a:ea typeface="ＭＳ Ｐゴシック" pitchFamily="34" charset="-128"/>
                </a:rPr>
                <a:t>R = 40000</a:t>
              </a:r>
            </a:p>
          </p:txBody>
        </p:sp>
        <p:sp>
          <p:nvSpPr>
            <p:cNvPr id="345124" name="Text Box 36"/>
            <p:cNvSpPr txBox="1">
              <a:spLocks noChangeArrowheads="1"/>
            </p:cNvSpPr>
            <p:nvPr/>
          </p:nvSpPr>
          <p:spPr bwMode="auto">
            <a:xfrm>
              <a:off x="3576" y="2672"/>
              <a:ext cx="43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200" b="1">
                  <a:solidFill>
                    <a:srgbClr val="000099"/>
                  </a:solidFill>
                  <a:latin typeface="Arial" pitchFamily="34" charset="0"/>
                  <a:ea typeface="ＭＳ Ｐゴシック" pitchFamily="34" charset="-128"/>
                </a:rPr>
                <a:t>Rh,Ru</a:t>
              </a:r>
            </a:p>
          </p:txBody>
        </p:sp>
        <p:sp>
          <p:nvSpPr>
            <p:cNvPr id="345125" name="Text Box 37"/>
            <p:cNvSpPr txBox="1">
              <a:spLocks noChangeArrowheads="1"/>
            </p:cNvSpPr>
            <p:nvPr/>
          </p:nvSpPr>
          <p:spPr bwMode="auto">
            <a:xfrm>
              <a:off x="4040" y="2488"/>
              <a:ext cx="28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200" b="1">
                  <a:solidFill>
                    <a:srgbClr val="000099"/>
                  </a:solidFill>
                  <a:latin typeface="Arial" pitchFamily="34" charset="0"/>
                  <a:ea typeface="ＭＳ Ｐゴシック" pitchFamily="34" charset="-128"/>
                </a:rPr>
                <a:t>Tc</a:t>
              </a:r>
            </a:p>
          </p:txBody>
        </p:sp>
        <p:sp>
          <p:nvSpPr>
            <p:cNvPr id="345126" name="Text Box 38"/>
            <p:cNvSpPr txBox="1">
              <a:spLocks noChangeArrowheads="1"/>
            </p:cNvSpPr>
            <p:nvPr/>
          </p:nvSpPr>
          <p:spPr bwMode="auto">
            <a:xfrm>
              <a:off x="4344" y="2664"/>
              <a:ext cx="28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200" b="1">
                  <a:solidFill>
                    <a:srgbClr val="FF3300"/>
                  </a:solidFill>
                  <a:latin typeface="Arial" pitchFamily="34" charset="0"/>
                  <a:ea typeface="ＭＳ Ｐゴシック" pitchFamily="34" charset="-128"/>
                </a:rPr>
                <a:t>Mo</a:t>
              </a:r>
            </a:p>
          </p:txBody>
        </p:sp>
        <p:sp>
          <p:nvSpPr>
            <p:cNvPr id="345127" name="Text Box 39"/>
            <p:cNvSpPr txBox="1">
              <a:spLocks noChangeArrowheads="1"/>
            </p:cNvSpPr>
            <p:nvPr/>
          </p:nvSpPr>
          <p:spPr bwMode="auto">
            <a:xfrm>
              <a:off x="4576" y="2984"/>
              <a:ext cx="28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200" b="1">
                  <a:solidFill>
                    <a:srgbClr val="000099"/>
                  </a:solidFill>
                  <a:latin typeface="Arial" pitchFamily="34" charset="0"/>
                  <a:ea typeface="ＭＳ Ｐゴシック" pitchFamily="34" charset="-128"/>
                </a:rPr>
                <a:t>Nb</a:t>
              </a:r>
            </a:p>
          </p:txBody>
        </p:sp>
        <p:sp>
          <p:nvSpPr>
            <p:cNvPr id="345128" name="Line 40"/>
            <p:cNvSpPr>
              <a:spLocks noChangeShapeType="1"/>
            </p:cNvSpPr>
            <p:nvPr/>
          </p:nvSpPr>
          <p:spPr bwMode="auto">
            <a:xfrm>
              <a:off x="3864" y="2824"/>
              <a:ext cx="168" cy="208"/>
            </a:xfrm>
            <a:prstGeom prst="line">
              <a:avLst/>
            </a:prstGeom>
            <a:noFill/>
            <a:ln w="19050">
              <a:solidFill>
                <a:srgbClr val="00009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5129" name="Line 41"/>
            <p:cNvSpPr>
              <a:spLocks noChangeShapeType="1"/>
            </p:cNvSpPr>
            <p:nvPr/>
          </p:nvSpPr>
          <p:spPr bwMode="auto">
            <a:xfrm>
              <a:off x="4176" y="2624"/>
              <a:ext cx="48" cy="152"/>
            </a:xfrm>
            <a:prstGeom prst="line">
              <a:avLst/>
            </a:prstGeom>
            <a:noFill/>
            <a:ln w="19050">
              <a:solidFill>
                <a:srgbClr val="00009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5130" name="Line 42"/>
            <p:cNvSpPr>
              <a:spLocks noChangeShapeType="1"/>
            </p:cNvSpPr>
            <p:nvPr/>
          </p:nvSpPr>
          <p:spPr bwMode="auto">
            <a:xfrm flipH="1">
              <a:off x="4392" y="2792"/>
              <a:ext cx="64" cy="152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5131" name="Line 43"/>
            <p:cNvSpPr>
              <a:spLocks noChangeShapeType="1"/>
            </p:cNvSpPr>
            <p:nvPr/>
          </p:nvSpPr>
          <p:spPr bwMode="auto">
            <a:xfrm flipH="1">
              <a:off x="4568" y="3120"/>
              <a:ext cx="128" cy="120"/>
            </a:xfrm>
            <a:prstGeom prst="line">
              <a:avLst/>
            </a:prstGeom>
            <a:noFill/>
            <a:ln w="19050">
              <a:solidFill>
                <a:srgbClr val="00009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345132" name="Rectangle 44"/>
          <p:cNvSpPr>
            <a:spLocks noChangeArrowheads="1"/>
          </p:cNvSpPr>
          <p:nvPr/>
        </p:nvSpPr>
        <p:spPr bwMode="auto">
          <a:xfrm>
            <a:off x="4749800" y="3263900"/>
            <a:ext cx="3048000" cy="368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45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51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pPr>
              <a:defRPr/>
            </a:pPr>
            <a:fld id="{5CA097F2-A8D2-4173-807F-5EEA61DF7D6E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en-US"/>
              <a:t>Guy Savard, Argonne National Laboratory  	                   INPC 2013, Firenze,  June 4, 2013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20700" y="228600"/>
            <a:ext cx="8077200" cy="515938"/>
          </a:xfrm>
          <a:prstGeom prst="rect">
            <a:avLst/>
          </a:prstGeom>
        </p:spPr>
        <p:txBody>
          <a:bodyPr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2600" b="1">
                <a:latin typeface="Trebuchet MS" pitchFamily="34" charset="0"/>
              </a:rPr>
              <a:t>Selection by compact CARIBU isobar separator </a:t>
            </a:r>
          </a:p>
        </p:txBody>
      </p:sp>
      <p:pic>
        <p:nvPicPr>
          <p:cNvPr id="24371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779463"/>
            <a:ext cx="8080375" cy="538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rot="10800000" flipV="1">
            <a:off x="2981325" y="4762500"/>
            <a:ext cx="4760913" cy="58738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5"/>
          <p:cNvSpPr>
            <a:spLocks noChangeAspect="1"/>
          </p:cNvSpPr>
          <p:nvPr/>
        </p:nvSpPr>
        <p:spPr>
          <a:xfrm>
            <a:off x="7764463" y="4456113"/>
            <a:ext cx="955675" cy="550862"/>
          </a:xfrm>
          <a:custGeom>
            <a:avLst/>
            <a:gdLst>
              <a:gd name="connsiteX0" fmla="*/ 0 w 562131"/>
              <a:gd name="connsiteY0" fmla="*/ 149901 h 299803"/>
              <a:gd name="connsiteX1" fmla="*/ 164892 w 562131"/>
              <a:gd name="connsiteY1" fmla="*/ 0 h 299803"/>
              <a:gd name="connsiteX2" fmla="*/ 562131 w 562131"/>
              <a:gd name="connsiteY2" fmla="*/ 7495 h 299803"/>
              <a:gd name="connsiteX3" fmla="*/ 562131 w 562131"/>
              <a:gd name="connsiteY3" fmla="*/ 299803 h 299803"/>
              <a:gd name="connsiteX4" fmla="*/ 239843 w 562131"/>
              <a:gd name="connsiteY4" fmla="*/ 284813 h 299803"/>
              <a:gd name="connsiteX5" fmla="*/ 7495 w 562131"/>
              <a:gd name="connsiteY5" fmla="*/ 202367 h 299803"/>
              <a:gd name="connsiteX0" fmla="*/ 0 w 562131"/>
              <a:gd name="connsiteY0" fmla="*/ 149901 h 307673"/>
              <a:gd name="connsiteX1" fmla="*/ 164892 w 562131"/>
              <a:gd name="connsiteY1" fmla="*/ 0 h 307673"/>
              <a:gd name="connsiteX2" fmla="*/ 562131 w 562131"/>
              <a:gd name="connsiteY2" fmla="*/ 7495 h 307673"/>
              <a:gd name="connsiteX3" fmla="*/ 562131 w 562131"/>
              <a:gd name="connsiteY3" fmla="*/ 299803 h 307673"/>
              <a:gd name="connsiteX4" fmla="*/ 167453 w 562131"/>
              <a:gd name="connsiteY4" fmla="*/ 307673 h 307673"/>
              <a:gd name="connsiteX5" fmla="*/ 7495 w 562131"/>
              <a:gd name="connsiteY5" fmla="*/ 202367 h 307673"/>
              <a:gd name="connsiteX0" fmla="*/ 0 w 562131"/>
              <a:gd name="connsiteY0" fmla="*/ 149901 h 300053"/>
              <a:gd name="connsiteX1" fmla="*/ 164892 w 562131"/>
              <a:gd name="connsiteY1" fmla="*/ 0 h 300053"/>
              <a:gd name="connsiteX2" fmla="*/ 562131 w 562131"/>
              <a:gd name="connsiteY2" fmla="*/ 7495 h 300053"/>
              <a:gd name="connsiteX3" fmla="*/ 562131 w 562131"/>
              <a:gd name="connsiteY3" fmla="*/ 299803 h 300053"/>
              <a:gd name="connsiteX4" fmla="*/ 171263 w 562131"/>
              <a:gd name="connsiteY4" fmla="*/ 300053 h 300053"/>
              <a:gd name="connsiteX5" fmla="*/ 7495 w 562131"/>
              <a:gd name="connsiteY5" fmla="*/ 202367 h 300053"/>
              <a:gd name="connsiteX0" fmla="*/ 0 w 558321"/>
              <a:gd name="connsiteY0" fmla="*/ 130851 h 300053"/>
              <a:gd name="connsiteX1" fmla="*/ 161082 w 558321"/>
              <a:gd name="connsiteY1" fmla="*/ 0 h 300053"/>
              <a:gd name="connsiteX2" fmla="*/ 558321 w 558321"/>
              <a:gd name="connsiteY2" fmla="*/ 7495 h 300053"/>
              <a:gd name="connsiteX3" fmla="*/ 558321 w 558321"/>
              <a:gd name="connsiteY3" fmla="*/ 299803 h 300053"/>
              <a:gd name="connsiteX4" fmla="*/ 167453 w 558321"/>
              <a:gd name="connsiteY4" fmla="*/ 300053 h 300053"/>
              <a:gd name="connsiteX5" fmla="*/ 3685 w 558321"/>
              <a:gd name="connsiteY5" fmla="*/ 202367 h 300053"/>
              <a:gd name="connsiteX0" fmla="*/ 7745 w 566066"/>
              <a:gd name="connsiteY0" fmla="*/ 130851 h 300053"/>
              <a:gd name="connsiteX1" fmla="*/ 168827 w 566066"/>
              <a:gd name="connsiteY1" fmla="*/ 0 h 300053"/>
              <a:gd name="connsiteX2" fmla="*/ 566066 w 566066"/>
              <a:gd name="connsiteY2" fmla="*/ 7495 h 300053"/>
              <a:gd name="connsiteX3" fmla="*/ 566066 w 566066"/>
              <a:gd name="connsiteY3" fmla="*/ 299803 h 300053"/>
              <a:gd name="connsiteX4" fmla="*/ 175198 w 566066"/>
              <a:gd name="connsiteY4" fmla="*/ 300053 h 300053"/>
              <a:gd name="connsiteX5" fmla="*/ 0 w 566066"/>
              <a:gd name="connsiteY5" fmla="*/ 183317 h 300053"/>
              <a:gd name="connsiteX0" fmla="*/ 0 w 558321"/>
              <a:gd name="connsiteY0" fmla="*/ 130851 h 300053"/>
              <a:gd name="connsiteX1" fmla="*/ 161082 w 558321"/>
              <a:gd name="connsiteY1" fmla="*/ 0 h 300053"/>
              <a:gd name="connsiteX2" fmla="*/ 558321 w 558321"/>
              <a:gd name="connsiteY2" fmla="*/ 7495 h 300053"/>
              <a:gd name="connsiteX3" fmla="*/ 558321 w 558321"/>
              <a:gd name="connsiteY3" fmla="*/ 299803 h 300053"/>
              <a:gd name="connsiteX4" fmla="*/ 167453 w 558321"/>
              <a:gd name="connsiteY4" fmla="*/ 300053 h 300053"/>
              <a:gd name="connsiteX5" fmla="*/ 7495 w 558321"/>
              <a:gd name="connsiteY5" fmla="*/ 187127 h 300053"/>
              <a:gd name="connsiteX0" fmla="*/ 125 w 558446"/>
              <a:gd name="connsiteY0" fmla="*/ 130851 h 300053"/>
              <a:gd name="connsiteX1" fmla="*/ 161207 w 558446"/>
              <a:gd name="connsiteY1" fmla="*/ 0 h 300053"/>
              <a:gd name="connsiteX2" fmla="*/ 558446 w 558446"/>
              <a:gd name="connsiteY2" fmla="*/ 7495 h 300053"/>
              <a:gd name="connsiteX3" fmla="*/ 558446 w 558446"/>
              <a:gd name="connsiteY3" fmla="*/ 299803 h 300053"/>
              <a:gd name="connsiteX4" fmla="*/ 167578 w 558446"/>
              <a:gd name="connsiteY4" fmla="*/ 300053 h 300053"/>
              <a:gd name="connsiteX5" fmla="*/ 0 w 558446"/>
              <a:gd name="connsiteY5" fmla="*/ 183317 h 300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8446" h="300053">
                <a:moveTo>
                  <a:pt x="125" y="130851"/>
                </a:moveTo>
                <a:lnTo>
                  <a:pt x="161207" y="0"/>
                </a:lnTo>
                <a:lnTo>
                  <a:pt x="558446" y="7495"/>
                </a:lnTo>
                <a:lnTo>
                  <a:pt x="558446" y="299803"/>
                </a:lnTo>
                <a:lnTo>
                  <a:pt x="167578" y="300053"/>
                </a:lnTo>
                <a:lnTo>
                  <a:pt x="0" y="183317"/>
                </a:lnTo>
              </a:path>
            </a:pathLst>
          </a:custGeom>
          <a:solidFill>
            <a:schemeClr val="accent2"/>
          </a:solidFill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2220913" y="3159125"/>
            <a:ext cx="784225" cy="1674813"/>
          </a:xfrm>
          <a:custGeom>
            <a:avLst/>
            <a:gdLst>
              <a:gd name="connsiteX0" fmla="*/ 541020 w 541020"/>
              <a:gd name="connsiteY0" fmla="*/ 1851660 h 1851660"/>
              <a:gd name="connsiteX1" fmla="*/ 0 w 541020"/>
              <a:gd name="connsiteY1" fmla="*/ 1447800 h 1851660"/>
              <a:gd name="connsiteX2" fmla="*/ 38100 w 541020"/>
              <a:gd name="connsiteY2" fmla="*/ 518160 h 1851660"/>
              <a:gd name="connsiteX3" fmla="*/ 312420 w 541020"/>
              <a:gd name="connsiteY3" fmla="*/ 0 h 1851660"/>
              <a:gd name="connsiteX0" fmla="*/ 998220 w 998220"/>
              <a:gd name="connsiteY0" fmla="*/ 1851660 h 1851660"/>
              <a:gd name="connsiteX1" fmla="*/ 0 w 998220"/>
              <a:gd name="connsiteY1" fmla="*/ 1447800 h 1851660"/>
              <a:gd name="connsiteX2" fmla="*/ 38100 w 998220"/>
              <a:gd name="connsiteY2" fmla="*/ 518160 h 1851660"/>
              <a:gd name="connsiteX3" fmla="*/ 312420 w 998220"/>
              <a:gd name="connsiteY3" fmla="*/ 0 h 1851660"/>
              <a:gd name="connsiteX0" fmla="*/ 960120 w 960120"/>
              <a:gd name="connsiteY0" fmla="*/ 1851660 h 1851660"/>
              <a:gd name="connsiteX1" fmla="*/ 251460 w 960120"/>
              <a:gd name="connsiteY1" fmla="*/ 1173480 h 1851660"/>
              <a:gd name="connsiteX2" fmla="*/ 0 w 960120"/>
              <a:gd name="connsiteY2" fmla="*/ 518160 h 1851660"/>
              <a:gd name="connsiteX3" fmla="*/ 274320 w 960120"/>
              <a:gd name="connsiteY3" fmla="*/ 0 h 1851660"/>
              <a:gd name="connsiteX0" fmla="*/ 769620 w 769620"/>
              <a:gd name="connsiteY0" fmla="*/ 1851660 h 1851660"/>
              <a:gd name="connsiteX1" fmla="*/ 60960 w 769620"/>
              <a:gd name="connsiteY1" fmla="*/ 1173480 h 1851660"/>
              <a:gd name="connsiteX2" fmla="*/ 0 w 769620"/>
              <a:gd name="connsiteY2" fmla="*/ 525780 h 1851660"/>
              <a:gd name="connsiteX3" fmla="*/ 83820 w 769620"/>
              <a:gd name="connsiteY3" fmla="*/ 0 h 1851660"/>
              <a:gd name="connsiteX0" fmla="*/ 769620 w 769620"/>
              <a:gd name="connsiteY0" fmla="*/ 1905000 h 1905000"/>
              <a:gd name="connsiteX1" fmla="*/ 60960 w 769620"/>
              <a:gd name="connsiteY1" fmla="*/ 1226820 h 1905000"/>
              <a:gd name="connsiteX2" fmla="*/ 0 w 769620"/>
              <a:gd name="connsiteY2" fmla="*/ 579120 h 1905000"/>
              <a:gd name="connsiteX3" fmla="*/ 601980 w 769620"/>
              <a:gd name="connsiteY3" fmla="*/ 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9620" h="1905000">
                <a:moveTo>
                  <a:pt x="769620" y="1905000"/>
                </a:moveTo>
                <a:lnTo>
                  <a:pt x="60960" y="1226820"/>
                </a:lnTo>
                <a:lnTo>
                  <a:pt x="0" y="579120"/>
                </a:lnTo>
                <a:lnTo>
                  <a:pt x="601980" y="0"/>
                </a:ln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590800" y="1839913"/>
            <a:ext cx="1731963" cy="1543050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5-Point Star 9"/>
          <p:cNvSpPr/>
          <p:nvPr/>
        </p:nvSpPr>
        <p:spPr>
          <a:xfrm rot="20693058">
            <a:off x="8374063" y="4575175"/>
            <a:ext cx="338137" cy="30797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243721" name="Line 9"/>
          <p:cNvSpPr>
            <a:spLocks noChangeShapeType="1"/>
          </p:cNvSpPr>
          <p:nvPr/>
        </p:nvSpPr>
        <p:spPr bwMode="auto">
          <a:xfrm flipV="1">
            <a:off x="4267200" y="973138"/>
            <a:ext cx="319088" cy="84137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3722" name="Line 10"/>
          <p:cNvSpPr>
            <a:spLocks noChangeShapeType="1"/>
          </p:cNvSpPr>
          <p:nvPr/>
        </p:nvSpPr>
        <p:spPr bwMode="auto">
          <a:xfrm flipV="1">
            <a:off x="4354513" y="1698625"/>
            <a:ext cx="682625" cy="115888"/>
          </a:xfrm>
          <a:prstGeom prst="line">
            <a:avLst/>
          </a:prstGeom>
          <a:noFill/>
          <a:ln w="76200">
            <a:solidFill>
              <a:srgbClr val="00CC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3723" name="Text Box 11"/>
          <p:cNvSpPr txBox="1">
            <a:spLocks noChangeArrowheads="1"/>
          </p:cNvSpPr>
          <p:nvPr/>
        </p:nvSpPr>
        <p:spPr bwMode="auto">
          <a:xfrm>
            <a:off x="1536700" y="6134100"/>
            <a:ext cx="6400800" cy="376238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tx2"/>
                </a:solidFill>
              </a:rPr>
              <a:t>M/</a:t>
            </a:r>
            <a:r>
              <a:rPr lang="en-US">
                <a:solidFill>
                  <a:schemeClr val="tx2"/>
                </a:solidFill>
                <a:latin typeface="Symbol" pitchFamily="18" charset="2"/>
              </a:rPr>
              <a:t>D</a:t>
            </a:r>
            <a:r>
              <a:rPr lang="en-US">
                <a:solidFill>
                  <a:schemeClr val="tx2"/>
                </a:solidFill>
              </a:rPr>
              <a:t>M = 9000-14000 @ &gt;80% transmission … still being  improved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723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404040"/>
      </a:dk1>
      <a:lt1>
        <a:srgbClr val="FFFFFF"/>
      </a:lt1>
      <a:dk2>
        <a:srgbClr val="1F497D"/>
      </a:dk2>
      <a:lt2>
        <a:srgbClr val="D2D2D2"/>
      </a:lt2>
      <a:accent1>
        <a:srgbClr val="A6C4DE"/>
      </a:accent1>
      <a:accent2>
        <a:srgbClr val="9D7D9E"/>
      </a:accent2>
      <a:accent3>
        <a:srgbClr val="FFFFFF"/>
      </a:accent3>
      <a:accent4>
        <a:srgbClr val="353535"/>
      </a:accent4>
      <a:accent5>
        <a:srgbClr val="D0DEEC"/>
      </a:accent5>
      <a:accent6>
        <a:srgbClr val="8E718F"/>
      </a:accent6>
      <a:hlink>
        <a:srgbClr val="7AB800"/>
      </a:hlink>
      <a:folHlink>
        <a:srgbClr val="BF5C28"/>
      </a:folHlink>
    </a:clrScheme>
    <a:fontScheme name="Default Design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Default Design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616161"/>
      </a:dk1>
      <a:lt1>
        <a:srgbClr val="FFFFFF"/>
      </a:lt1>
      <a:dk2>
        <a:srgbClr val="1F497D"/>
      </a:dk2>
      <a:lt2>
        <a:srgbClr val="D2D2D2"/>
      </a:lt2>
      <a:accent1>
        <a:srgbClr val="5C0426"/>
      </a:accent1>
      <a:accent2>
        <a:srgbClr val="9D7D9E"/>
      </a:accent2>
      <a:accent3>
        <a:srgbClr val="FFFFFF"/>
      </a:accent3>
      <a:accent4>
        <a:srgbClr val="525252"/>
      </a:accent4>
      <a:accent5>
        <a:srgbClr val="B5AAAC"/>
      </a:accent5>
      <a:accent6>
        <a:srgbClr val="8E718F"/>
      </a:accent6>
      <a:hlink>
        <a:srgbClr val="253D51"/>
      </a:hlink>
      <a:folHlink>
        <a:srgbClr val="0D204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4070</TotalTime>
  <Words>2020</Words>
  <Application>Microsoft Office PowerPoint</Application>
  <PresentationFormat>Presentazione su schermo (4:3)</PresentationFormat>
  <Paragraphs>412</Paragraphs>
  <Slides>27</Slides>
  <Notes>11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27</vt:i4>
      </vt:variant>
    </vt:vector>
  </HeadingPairs>
  <TitlesOfParts>
    <vt:vector size="30" baseType="lpstr">
      <vt:lpstr>Default Design</vt:lpstr>
      <vt:lpstr>Photo Editor Photo</vt:lpstr>
      <vt:lpstr>Chart</vt:lpstr>
      <vt:lpstr>Studies of neutron-rich isotopes at the CARIBU facility</vt:lpstr>
      <vt:lpstr>Why study heavy neutron-rich isotopes?</vt:lpstr>
      <vt:lpstr>CARIBU – Californium Rare Ion Breeder Upgrade</vt:lpstr>
      <vt:lpstr>Neutron-rich beam source: CARIBU “front end” layout</vt:lpstr>
      <vt:lpstr>CARIBU gas catcher: transforms fission recoils into a beam with good optical properties</vt:lpstr>
      <vt:lpstr>Californium source and transport cask</vt:lpstr>
      <vt:lpstr>Presentazione standard di PowerPoint</vt:lpstr>
      <vt:lpstr>Fragment selection: Isobar separator</vt:lpstr>
      <vt:lpstr>Presentazione standard di PowerPoint</vt:lpstr>
      <vt:lpstr>Beam Delivery</vt:lpstr>
      <vt:lpstr>CARIBU ECR Charge-Breeder System</vt:lpstr>
      <vt:lpstr>Presentazione standard di PowerPoint</vt:lpstr>
      <vt:lpstr>CARIBU beams reaccelerated to Gammasphere  (… and HELIOS)</vt:lpstr>
      <vt:lpstr>Decay of 142Cs in Gammasphere: Expanded b-decay level scheme of 142Ba</vt:lpstr>
      <vt:lpstr>The power of Gammasphere: Spin-Parity Assignments via Angular Correlations</vt:lpstr>
      <vt:lpstr>Presentazione standard di PowerPoint</vt:lpstr>
      <vt:lpstr>Beam Delivery</vt:lpstr>
      <vt:lpstr>The CARIBU low-energy experimental area</vt:lpstr>
      <vt:lpstr>Mass measurements of neutron-rich nuclides</vt:lpstr>
      <vt:lpstr>Comparison with the 2003 atomic mass evaluation</vt:lpstr>
      <vt:lpstr>Effect on the r process:   comparisons with the FRDM mass model</vt:lpstr>
      <vt:lpstr>CPT Measurement campaigns</vt:lpstr>
      <vt:lpstr>CPT Measurement campaigns</vt:lpstr>
      <vt:lpstr>Further development of CARIBU beams</vt:lpstr>
      <vt:lpstr>ATLAS layout with ongoing and planned upgrades</vt:lpstr>
      <vt:lpstr>Further development of CARIBU beams</vt:lpstr>
      <vt:lpstr>Status</vt:lpstr>
    </vt:vector>
  </TitlesOfParts>
  <Company>Argonne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Dana Stasiak</dc:creator>
  <cp:lastModifiedBy>tecno</cp:lastModifiedBy>
  <cp:revision>529</cp:revision>
  <dcterms:created xsi:type="dcterms:W3CDTF">2009-09-18T21:05:16Z</dcterms:created>
  <dcterms:modified xsi:type="dcterms:W3CDTF">2013-06-04T08:27:48Z</dcterms:modified>
</cp:coreProperties>
</file>