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19"/>
  </p:notesMasterIdLst>
  <p:handoutMasterIdLst>
    <p:handoutMasterId r:id="rId20"/>
  </p:handoutMasterIdLst>
  <p:sldIdLst>
    <p:sldId id="313" r:id="rId2"/>
    <p:sldId id="377" r:id="rId3"/>
    <p:sldId id="385" r:id="rId4"/>
    <p:sldId id="357" r:id="rId5"/>
    <p:sldId id="364" r:id="rId6"/>
    <p:sldId id="358" r:id="rId7"/>
    <p:sldId id="359" r:id="rId8"/>
    <p:sldId id="360" r:id="rId9"/>
    <p:sldId id="384" r:id="rId10"/>
    <p:sldId id="375" r:id="rId11"/>
    <p:sldId id="366" r:id="rId12"/>
    <p:sldId id="376" r:id="rId13"/>
    <p:sldId id="378" r:id="rId14"/>
    <p:sldId id="387" r:id="rId15"/>
    <p:sldId id="386" r:id="rId16"/>
    <p:sldId id="388" r:id="rId17"/>
    <p:sldId id="381" r:id="rId18"/>
  </p:sldIdLst>
  <p:sldSz cx="9144000" cy="6858000" type="screen4x3"/>
  <p:notesSz cx="6640513" cy="9904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00FF"/>
    <a:srgbClr val="9900FF"/>
    <a:srgbClr val="FF0066"/>
    <a:srgbClr val="000099"/>
    <a:srgbClr val="FF66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114" autoAdjust="0"/>
    <p:restoredTop sz="94655" autoAdjust="0"/>
  </p:normalViewPr>
  <p:slideViewPr>
    <p:cSldViewPr>
      <p:cViewPr varScale="1">
        <p:scale>
          <a:sx n="62" d="100"/>
          <a:sy n="62" d="100"/>
        </p:scale>
        <p:origin x="-16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defTabSz="91361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0788" y="0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 defTabSz="91361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defTabSz="91361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 defTabSz="913612">
              <a:defRPr sz="1200"/>
            </a:lvl1pPr>
          </a:lstStyle>
          <a:p>
            <a:pPr>
              <a:defRPr/>
            </a:pPr>
            <a:fld id="{CB845BCC-798E-4F19-9707-D9DE73D186E4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52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defTabSz="91361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0788" y="0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 defTabSz="91361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46138" y="741363"/>
            <a:ext cx="4953000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4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705350"/>
            <a:ext cx="53133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defTabSz="91361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4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 defTabSz="913612">
              <a:defRPr sz="1200"/>
            </a:lvl1pPr>
          </a:lstStyle>
          <a:p>
            <a:pPr>
              <a:defRPr/>
            </a:pPr>
            <a:fld id="{02EA462A-2793-4872-A08D-436CCB6FC34D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8485B-4CA7-480A-B12A-92E2D57E1036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4" rIns="91410" bIns="45704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FE39AB3-FC6C-408A-A06B-6D110318BC48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204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AE32-81BA-4FB2-A2D5-B80521538243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9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B932-2D5D-4CB1-BBC3-6C24AD6FB9B2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9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E19B-0DAF-4550-BCFF-18B621C60CCC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8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C02A-E62C-48FF-9B16-40659918173C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2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83CC-4E45-43DD-A6B0-32749685F9D4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7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35FB-7C64-4D0F-9E5F-99E14ABCD8F9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3E96-EEA7-4F6C-B144-026EC39E4389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3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61C4-FD30-44B8-81B4-728900BB2582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0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E5D6-99FB-4366-88D7-22D2E07A55DB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2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BBF9-90B8-4D35-AEBA-1009B38A18C7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3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C524-A3D7-48EC-B39F-32B7716C5ED9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6787A2-762F-4102-A1E2-7282873743FC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8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635000"/>
            <a:ext cx="8893175" cy="1293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/>
            </a:r>
            <a:br>
              <a:rPr lang="en-US" sz="1800" b="1" dirty="0" smtClean="0">
                <a:solidFill>
                  <a:srgbClr val="000099"/>
                </a:solidFill>
              </a:rPr>
            </a:br>
            <a:r>
              <a:rPr lang="en-US" sz="1800" b="1" dirty="0" smtClean="0">
                <a:solidFill>
                  <a:srgbClr val="000099"/>
                </a:solidFill>
              </a:rPr>
              <a:t>New  real-time detection system for heavy element research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300" b="1" dirty="0" err="1" smtClean="0"/>
              <a:t>Yu.S.Tsyganov</a:t>
            </a:r>
            <a:r>
              <a:rPr lang="en-US" sz="1300" b="1" dirty="0" smtClean="0"/>
              <a:t>, </a:t>
            </a:r>
            <a:r>
              <a:rPr lang="en-US" sz="1300" b="1" dirty="0" err="1" smtClean="0"/>
              <a:t>A.N.Polyakov</a:t>
            </a:r>
            <a:r>
              <a:rPr lang="en-US" sz="1300" b="1" dirty="0" smtClean="0"/>
              <a:t>, </a:t>
            </a:r>
            <a:r>
              <a:rPr lang="en-US" sz="1300" b="1" dirty="0" err="1" smtClean="0"/>
              <a:t>A.A.Voinov</a:t>
            </a:r>
            <a:r>
              <a:rPr lang="en-US" sz="1300" b="1" dirty="0" smtClean="0"/>
              <a:t> </a:t>
            </a:r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en-US" sz="1400" b="1" i="1" dirty="0" smtClean="0"/>
              <a:t>  </a:t>
            </a:r>
            <a:r>
              <a:rPr lang="en-US" sz="800" b="1" i="1" dirty="0" smtClean="0"/>
              <a:t>FLNR, JINR, 141980 </a:t>
            </a:r>
            <a:r>
              <a:rPr lang="en-US" sz="800" b="1" i="1" dirty="0" err="1" smtClean="0"/>
              <a:t>Dubna</a:t>
            </a:r>
            <a:r>
              <a:rPr lang="en-US" sz="800" b="1" i="1" dirty="0" smtClean="0"/>
              <a:t>, Russia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900" b="1" dirty="0" smtClean="0"/>
              <a:t>@</a:t>
            </a:r>
            <a:r>
              <a:rPr lang="en-US" sz="900" b="1" dirty="0" err="1" smtClean="0"/>
              <a:t>Dubna</a:t>
            </a:r>
            <a:r>
              <a:rPr lang="en-US" sz="900" b="1" dirty="0" smtClean="0"/>
              <a:t>-Livermore-Oak Ridge Collaboration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				</a:t>
            </a:r>
            <a:endParaRPr lang="ru-RU" sz="1000" b="1" dirty="0" smtClean="0">
              <a:latin typeface="Times New Roman" pitchFamily="18" charset="0"/>
            </a:endParaRP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107950" y="2000250"/>
            <a:ext cx="4176713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Contents </a:t>
            </a:r>
          </a:p>
          <a:p>
            <a:pPr marL="342900" indent="-34290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goal : upgrade det. System for rare events detection)</a:t>
            </a:r>
            <a:endParaRPr lang="en-US" sz="14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marL="342900" indent="-342900">
              <a:defRPr/>
            </a:pPr>
            <a:endParaRPr lang="en-US" sz="16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1400" dirty="0">
                <a:latin typeface="Times New Roman" pitchFamily="18" charset="0"/>
              </a:rPr>
              <a:t>Introduction- The DGFRS and </a:t>
            </a:r>
          </a:p>
          <a:p>
            <a:pPr marL="342900" indent="-342900">
              <a:defRPr/>
            </a:pPr>
            <a:r>
              <a:rPr lang="en-US" sz="1400" dirty="0">
                <a:latin typeface="Times New Roman" pitchFamily="18" charset="0"/>
              </a:rPr>
              <a:t>         it’s integrated computer complex for data </a:t>
            </a:r>
            <a:r>
              <a:rPr lang="en-US" sz="1400" dirty="0" err="1">
                <a:latin typeface="Times New Roman" pitchFamily="18" charset="0"/>
              </a:rPr>
              <a:t>acquisition&amp;processing</a:t>
            </a:r>
            <a:r>
              <a:rPr lang="en-US" sz="1400" dirty="0">
                <a:latin typeface="Times New Roman" pitchFamily="18" charset="0"/>
              </a:rPr>
              <a:t> . Protection system</a:t>
            </a:r>
          </a:p>
          <a:p>
            <a:pPr marL="342900" indent="-342900">
              <a:defRPr/>
            </a:pPr>
            <a:r>
              <a:rPr lang="en-US" sz="1600" dirty="0">
                <a:latin typeface="Times New Roman" pitchFamily="18" charset="0"/>
              </a:rPr>
              <a:t>      </a:t>
            </a:r>
          </a:p>
          <a:p>
            <a:pPr marL="342900" indent="-342900">
              <a:buFontTx/>
              <a:buAutoNum type="arabicParenR" startAt="2"/>
              <a:defRPr/>
            </a:pPr>
            <a:r>
              <a:rPr lang="en-US" sz="1600" dirty="0">
                <a:latin typeface="Times New Roman" pitchFamily="18" charset="0"/>
              </a:rPr>
              <a:t>a)  SHE synthesis experiments: specifics, detection system, software, real-time algorithm.</a:t>
            </a:r>
          </a:p>
          <a:p>
            <a:pPr marL="342900" indent="-342900">
              <a:buFontTx/>
              <a:buAutoNum type="arabicParenR" startAt="2"/>
              <a:defRPr/>
            </a:pPr>
            <a:endParaRPr lang="en-US" sz="1600" dirty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1600" dirty="0">
                <a:latin typeface="Times New Roman" pitchFamily="18" charset="0"/>
              </a:rPr>
              <a:t>       b) Method of “active correlations”. Applications in the SHE experiments (Z=117)</a:t>
            </a:r>
          </a:p>
          <a:p>
            <a:pPr marL="342900" indent="-342900">
              <a:defRPr/>
            </a:pPr>
            <a:endParaRPr lang="en-US" sz="1600" dirty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1600" dirty="0">
                <a:latin typeface="Times New Roman" pitchFamily="18" charset="0"/>
              </a:rPr>
              <a:t>3) … few words about DSSSD nearest future application</a:t>
            </a:r>
          </a:p>
          <a:p>
            <a:pPr marL="342900" indent="-342900">
              <a:defRPr/>
            </a:pPr>
            <a:endParaRPr lang="en-US" sz="1600" b="1" dirty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1600" b="1" dirty="0">
                <a:latin typeface="Times New Roman" pitchFamily="18" charset="0"/>
              </a:rPr>
              <a:t>  4)  SUMMARY</a:t>
            </a:r>
            <a:endParaRPr lang="ru-RU" sz="1400" i="1" dirty="0">
              <a:latin typeface="Times New Roman" pitchFamily="18" charset="0"/>
            </a:endParaRPr>
          </a:p>
        </p:txBody>
      </p:sp>
      <p:pic>
        <p:nvPicPr>
          <p:cNvPr id="3076" name="Picture 29" descr="IMG_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5076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5292725" y="6323013"/>
            <a:ext cx="1827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Actinide target mounting</a:t>
            </a:r>
            <a:endParaRPr lang="ru-RU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8" name="Text Box 34"/>
          <p:cNvSpPr txBox="1">
            <a:spLocks noChangeArrowheads="1"/>
          </p:cNvSpPr>
          <p:nvPr/>
        </p:nvSpPr>
        <p:spPr bwMode="auto">
          <a:xfrm>
            <a:off x="7643813" y="360363"/>
            <a:ext cx="9604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66FF"/>
                </a:solidFill>
              </a:rPr>
              <a:t>June 03, 2013</a:t>
            </a:r>
          </a:p>
          <a:p>
            <a:pPr eaLnBrk="1" hangingPunct="1"/>
            <a:r>
              <a:rPr lang="en-US" sz="900" b="1">
                <a:solidFill>
                  <a:srgbClr val="0066FF"/>
                </a:solidFill>
              </a:rPr>
              <a:t>INPC</a:t>
            </a:r>
          </a:p>
          <a:p>
            <a:pPr eaLnBrk="1" hangingPunct="1"/>
            <a:r>
              <a:rPr lang="en-US" sz="900" b="1">
                <a:solidFill>
                  <a:srgbClr val="0066FF"/>
                </a:solidFill>
              </a:rPr>
              <a:t>2013</a:t>
            </a:r>
          </a:p>
          <a:p>
            <a:pPr eaLnBrk="1" hangingPunct="1"/>
            <a:r>
              <a:rPr lang="en-US" sz="900" b="1">
                <a:solidFill>
                  <a:srgbClr val="0066FF"/>
                </a:solidFill>
              </a:rPr>
              <a:t>Florence, Italy</a:t>
            </a:r>
          </a:p>
          <a:p>
            <a:pPr eaLnBrk="1" hangingPunct="1"/>
            <a:endParaRPr lang="en-US" sz="9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640762" cy="500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rgbClr val="002060"/>
                </a:solidFill>
              </a:rPr>
              <a:t>C++ code fragment : search for potential ER-alpha pointer</a:t>
            </a:r>
            <a:r>
              <a:rPr lang="en-US" sz="2400" smtClean="0"/>
              <a:t/>
            </a:r>
            <a:br>
              <a:rPr lang="en-US" sz="2400" smtClean="0"/>
            </a:br>
            <a:endParaRPr lang="ru-RU" sz="2400" smtClean="0"/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14313" y="857250"/>
            <a:ext cx="82867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int j=0;</a:t>
            </a:r>
          </a:p>
          <a:p>
            <a:pPr eaLnBrk="1" hangingPunct="1"/>
            <a:r>
              <a:rPr lang="en-US"/>
              <a:t>      T_PRE_SET=0.00000001;</a:t>
            </a:r>
          </a:p>
          <a:p>
            <a:pPr eaLnBrk="1" hangingPunct="1"/>
            <a:r>
              <a:rPr lang="en-US"/>
              <a:t>      correlationt=false; str_memo=-1;   pixelt =0; // </a:t>
            </a:r>
            <a:r>
              <a:rPr lang="ru-RU"/>
              <a:t>глоб</a:t>
            </a:r>
          </a:p>
          <a:p>
            <a:pPr eaLnBrk="1" hangingPunct="1"/>
            <a:r>
              <a:rPr lang="ru-RU"/>
              <a:t>      </a:t>
            </a:r>
            <a:r>
              <a:rPr lang="en-US"/>
              <a:t>pixelt = int (DISCRET*pstT/60.0);</a:t>
            </a:r>
          </a:p>
          <a:p>
            <a:pPr eaLnBrk="1" hangingPunct="1"/>
            <a:r>
              <a:rPr lang="en-US"/>
              <a:t>      if (pixelt &gt; DIS-4 || pixelt &lt; 4) pixelt=0;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</a:t>
            </a:r>
            <a:r>
              <a:rPr lang="en-US">
                <a:solidFill>
                  <a:srgbClr val="FF0000"/>
                </a:solidFill>
              </a:rPr>
              <a:t>if (EVR== true  &amp;&amp; elapsedT &gt; 0.1 ) { RECOT[pixelt][strno]= elapsedT;   	cnt_EVR_top++; }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/>
              <a:t>      </a:t>
            </a:r>
            <a:r>
              <a:rPr lang="en-US">
                <a:solidFill>
                  <a:srgbClr val="0066FF"/>
                </a:solidFill>
              </a:rPr>
              <a:t>if (ALFA==true  &amp;&amp; situation==false &amp;&amp; pixelt &gt; N_PI &amp;&amp; pixelt &lt; DIS-N_PI    	&amp;&amp; e_total&gt;EAMIN)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    {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      cnt_top++;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      for (j=0; j &lt; N_PI; j++) dt[j]=0;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      for (j=0; j &lt; N_PI; j++) dt[j]=elapsedT - RECOT[pixelt-N_PI/2 + j][strno];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      dt_min=5.0;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      for (j=0; j&lt;N_PI; j++)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      dt_min =(dt[j]&lt;= dt_min)? dt[j] : dt_min;</a:t>
            </a:r>
          </a:p>
          <a:p>
            <a:pPr eaLnBrk="1" hangingPunct="1"/>
            <a:r>
              <a:rPr lang="en-US"/>
              <a:t>        }….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endParaRPr lang="it-IT" sz="900" smtClean="0"/>
          </a:p>
        </p:txBody>
      </p:sp>
      <p:pic>
        <p:nvPicPr>
          <p:cNvPr id="13315" name="Рисунок 2" descr="SpYt_st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642938"/>
            <a:ext cx="6215062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028950" y="214313"/>
            <a:ext cx="407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Typical calibration spectrum ( strip#5).</a:t>
            </a:r>
            <a:endParaRPr lang="ru-RU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28625" y="5715000"/>
            <a:ext cx="747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To operate in real-time mode it takes </a:t>
            </a:r>
            <a:r>
              <a:rPr lang="en-US" sz="1400" b="1" i="1">
                <a:solidFill>
                  <a:srgbClr val="FF0066"/>
                </a:solidFill>
              </a:rPr>
              <a:t>752</a:t>
            </a:r>
            <a:r>
              <a:rPr lang="en-US" sz="1400"/>
              <a:t> calibration parameters to insert to Builder 6.0 C++ </a:t>
            </a:r>
          </a:p>
          <a:p>
            <a:pPr eaLnBrk="1" hangingPunct="1"/>
            <a:r>
              <a:rPr lang="en-US" sz="1400"/>
              <a:t>data taking code extracted from calibration reactions. (~few days)</a:t>
            </a:r>
            <a:endParaRPr lang="ru-RU" sz="1400"/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5857875" y="785813"/>
            <a:ext cx="237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aseline="30000"/>
              <a:t>217</a:t>
            </a:r>
            <a:r>
              <a:rPr lang="en-US"/>
              <a:t>Th  (T</a:t>
            </a:r>
            <a:r>
              <a:rPr lang="en-US" baseline="-25000"/>
              <a:t>1/2</a:t>
            </a:r>
            <a:r>
              <a:rPr lang="en-US"/>
              <a:t> = 237 µs )</a:t>
            </a:r>
            <a:endParaRPr lang="ru-RU"/>
          </a:p>
        </p:txBody>
      </p:sp>
      <p:pic>
        <p:nvPicPr>
          <p:cNvPr id="13319" name="Рисунок 11" descr="FWHM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43000"/>
            <a:ext cx="30718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6858794" y="1785144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Рисунок 8" descr="All_fwh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57563"/>
            <a:ext cx="33575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6608763" y="174942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2188" y="1714500"/>
            <a:ext cx="5746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/>
              <a:t>215</a:t>
            </a:r>
            <a:r>
              <a:rPr lang="en-US" sz="1000" dirty="0"/>
              <a:t>Ra</a:t>
            </a:r>
            <a:endParaRPr lang="ru-RU" sz="1000" dirty="0"/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6143625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490537"/>
          </a:xfrm>
        </p:spPr>
        <p:txBody>
          <a:bodyPr/>
          <a:lstStyle/>
          <a:p>
            <a:pPr eaLnBrk="1" hangingPunct="1"/>
            <a:r>
              <a:rPr lang="en-US" sz="1600" b="1" smtClean="0"/>
              <a:t>ER registered  energy systematics</a:t>
            </a:r>
            <a:endParaRPr lang="ru-RU" sz="1600" b="1" smtClean="0"/>
          </a:p>
        </p:txBody>
      </p:sp>
      <p:pic>
        <p:nvPicPr>
          <p:cNvPr id="14339" name="Picture 4" descr="rec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1090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n-US" sz="1800" smtClean="0"/>
              <a:t>Example of application: reaction </a:t>
            </a:r>
            <a:r>
              <a:rPr lang="en-US" sz="1800" baseline="30000" smtClean="0"/>
              <a:t>249</a:t>
            </a:r>
            <a:r>
              <a:rPr lang="en-US" sz="1800" smtClean="0"/>
              <a:t>Bk+</a:t>
            </a:r>
            <a:r>
              <a:rPr lang="en-US" sz="1800" baseline="30000" smtClean="0"/>
              <a:t>48</a:t>
            </a:r>
            <a:r>
              <a:rPr lang="en-US" sz="1800" smtClean="0"/>
              <a:t>Ca</a:t>
            </a:r>
            <a:r>
              <a:rPr lang="en-US" sz="1800" smtClean="0">
                <a:sym typeface="Wingdings" pitchFamily="2" charset="2"/>
              </a:rPr>
              <a:t>117+3,4n</a:t>
            </a:r>
            <a:endParaRPr lang="ru-RU" sz="1800" smtClean="0"/>
          </a:p>
        </p:txBody>
      </p:sp>
      <p:pic>
        <p:nvPicPr>
          <p:cNvPr id="15363" name="Рисунок 3" descr="z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39763"/>
            <a:ext cx="657225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28625" y="1357313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Preliminary (results)</a:t>
            </a:r>
          </a:p>
          <a:p>
            <a:pPr eaLnBrk="1" hangingPunct="1"/>
            <a:endParaRPr lang="en-US" sz="1400" i="1"/>
          </a:p>
          <a:p>
            <a:pPr eaLnBrk="1" hangingPunct="1"/>
            <a:r>
              <a:rPr lang="en-US" sz="1400" i="1"/>
              <a:t>Beam dose ~ 3E+19</a:t>
            </a:r>
          </a:p>
          <a:p>
            <a:pPr eaLnBrk="1" hangingPunct="1"/>
            <a:r>
              <a:rPr lang="en-US" sz="1400" i="1"/>
              <a:t>(three energies)</a:t>
            </a:r>
          </a:p>
          <a:p>
            <a:pPr eaLnBrk="1" hangingPunct="1"/>
            <a:endParaRPr lang="en-US" sz="1400" i="1"/>
          </a:p>
          <a:p>
            <a:pPr eaLnBrk="1" hangingPunct="1"/>
            <a:r>
              <a:rPr lang="en-US" sz="1400" i="1"/>
              <a:t>11 events</a:t>
            </a:r>
            <a:endParaRPr lang="ru-RU" sz="1400" i="1"/>
          </a:p>
        </p:txBody>
      </p:sp>
      <p:pic>
        <p:nvPicPr>
          <p:cNvPr id="15365" name="Рисунок 6" descr="stab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286000"/>
            <a:ext cx="30718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5750" y="3000375"/>
            <a:ext cx="13223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6600FF"/>
                </a:solidFill>
              </a:rPr>
              <a:t>52.69+6.51  = 59.20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23.5+35.81  = 59.31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35.79+23.91= 59.70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42.11+17.50= 59.61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40.13+19.01= 59.14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39.65+20.66= 60.31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28.57+31.75= 60.32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37.24+22.64= 59.88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24.67+34.63= 59.30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25.14+34.99= 60.13</a:t>
            </a:r>
          </a:p>
          <a:p>
            <a:pPr eaLnBrk="1" hangingPunct="1"/>
            <a:r>
              <a:rPr lang="en-US" sz="1000">
                <a:solidFill>
                  <a:srgbClr val="6600FF"/>
                </a:solidFill>
              </a:rPr>
              <a:t>38.48+20.84= 59.32</a:t>
            </a:r>
            <a:endParaRPr lang="ru-RU" sz="1000">
              <a:solidFill>
                <a:srgbClr val="6600FF"/>
              </a:solidFill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4500563" y="6143625"/>
            <a:ext cx="413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Experiment Z=117 in details: report by </a:t>
            </a:r>
          </a:p>
          <a:p>
            <a:pPr eaLnBrk="1" hangingPunct="1"/>
            <a:r>
              <a:rPr lang="en-US"/>
              <a:t>Dr. A.Voinov 06 June</a:t>
            </a:r>
            <a:endParaRPr lang="ru-RU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486275" y="5741988"/>
            <a:ext cx="3943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May 2013 issue of Physical Review C (Vol.87, No.5):</a:t>
            </a:r>
            <a:br>
              <a:rPr lang="en-US" sz="1200" b="1"/>
            </a:br>
            <a:r>
              <a:rPr lang="en-US"/>
              <a:t/>
            </a:r>
            <a:br>
              <a:rPr lang="en-US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1" descr="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-499" r="-475" b="-499"/>
          <a:stretch>
            <a:fillRect/>
          </a:stretch>
        </p:blipFill>
        <p:spPr bwMode="auto">
          <a:xfrm>
            <a:off x="2428875" y="500063"/>
            <a:ext cx="600075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347913" y="5500688"/>
          <a:ext cx="15160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4" imgW="545760" imgH="266400" progId="Equation.3">
                  <p:embed/>
                </p:oleObj>
              </mc:Choice>
              <mc:Fallback>
                <p:oleObj name="Формула" r:id="rId4" imgW="54576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5500688"/>
                        <a:ext cx="151606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2071688" y="4429125"/>
          <a:ext cx="7858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6" imgW="469800" imgH="203040" progId="Equation.3">
                  <p:embed/>
                </p:oleObj>
              </mc:Choice>
              <mc:Fallback>
                <p:oleObj name="Формула" r:id="rId6" imgW="4698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4429125"/>
                        <a:ext cx="7858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7858125" y="2857500"/>
          <a:ext cx="822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8" imgW="482400" imgH="203040" progId="Equation.3">
                  <p:embed/>
                </p:oleObj>
              </mc:Choice>
              <mc:Fallback>
                <p:oleObj name="Формула" r:id="rId8" imgW="4824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5" y="2857500"/>
                        <a:ext cx="822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285750" y="3714750"/>
            <a:ext cx="18573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Calc. Nr</a:t>
            </a:r>
          </a:p>
          <a:p>
            <a:pPr eaLnBrk="1" hangingPunct="1"/>
            <a:r>
              <a:rPr lang="en-US" sz="1400"/>
              <a:t>By Dr. V.Utyonkov</a:t>
            </a:r>
          </a:p>
          <a:p>
            <a:pPr eaLnBrk="1" hangingPunct="1"/>
            <a:r>
              <a:rPr lang="en-US" sz="1000"/>
              <a:t>(meth. K.-H.Schmidt)</a:t>
            </a:r>
            <a:endParaRPr lang="ru-RU" sz="1000"/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357188" y="1143000"/>
            <a:ext cx="174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Yu.Oganessian</a:t>
            </a:r>
          </a:p>
          <a:p>
            <a:pPr eaLnBrk="1" hangingPunct="1"/>
            <a:r>
              <a:rPr lang="en-US"/>
              <a:t>PRC /in print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43000" y="285750"/>
            <a:ext cx="62420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4) .. </a:t>
            </a:r>
            <a:r>
              <a:rPr lang="en-US" sz="2000"/>
              <a:t>DSSSD application  48 (front) x 128 (back) strips </a:t>
            </a:r>
          </a:p>
          <a:p>
            <a:pPr eaLnBrk="1" hangingPunct="1"/>
            <a:endParaRPr lang="ru-RU"/>
          </a:p>
        </p:txBody>
      </p:sp>
      <p:pic>
        <p:nvPicPr>
          <p:cNvPr id="16387" name="Рисунок 2" descr="Splitt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714375"/>
            <a:ext cx="40433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 descr="DSC001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57188" y="1285875"/>
            <a:ext cx="4664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FF"/>
                </a:solidFill>
              </a:rPr>
              <a:t>Goals:  1) to operate (in parallel) with</a:t>
            </a:r>
          </a:p>
          <a:p>
            <a:pPr eaLnBrk="1" hangingPunct="1"/>
            <a:r>
              <a:rPr lang="en-US">
                <a:solidFill>
                  <a:srgbClr val="6600FF"/>
                </a:solidFill>
              </a:rPr>
              <a:t>ORNL digital system (data flow,beam stops)</a:t>
            </a:r>
          </a:p>
          <a:p>
            <a:pPr eaLnBrk="1" hangingPunct="1"/>
            <a:r>
              <a:rPr lang="en-US">
                <a:solidFill>
                  <a:srgbClr val="6600FF"/>
                </a:solidFill>
              </a:rPr>
              <a:t>2) Autonomosly (~15 mcs)</a:t>
            </a:r>
            <a:endParaRPr lang="ru-RU">
              <a:solidFill>
                <a:srgbClr val="6600FF"/>
              </a:solidFill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643688" y="1928813"/>
            <a:ext cx="78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99% ampl.</a:t>
            </a:r>
            <a:endParaRPr lang="ru-RU" sz="1000"/>
          </a:p>
        </p:txBody>
      </p:sp>
      <p:pic>
        <p:nvPicPr>
          <p:cNvPr id="16391" name="Рисунок 6" descr="P10006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000375"/>
            <a:ext cx="37861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3886200" cy="655637"/>
          </a:xfrm>
        </p:spPr>
        <p:txBody>
          <a:bodyPr/>
          <a:lstStyle/>
          <a:p>
            <a:r>
              <a:rPr lang="en-US" sz="2800" smtClean="0">
                <a:solidFill>
                  <a:srgbClr val="0070C0"/>
                </a:solidFill>
              </a:rPr>
              <a:t>Back side DSSSD strip signals read-out</a:t>
            </a:r>
            <a:endParaRPr lang="ru-RU" sz="2800" smtClean="0">
              <a:solidFill>
                <a:srgbClr val="0070C0"/>
              </a:solidFill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86250" y="214313"/>
            <a:ext cx="29289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/>
              <a:t>Dr. Alexandr Yakushev (TASCA) </a:t>
            </a:r>
            <a:r>
              <a:rPr lang="en-US" sz="1000">
                <a:sym typeface="Wingdings" pitchFamily="2" charset="2"/>
              </a:rPr>
              <a:t>:  ~20% signals from back side are shared</a:t>
            </a:r>
          </a:p>
          <a:p>
            <a:pPr eaLnBrk="1" hangingPunct="1"/>
            <a:r>
              <a:rPr lang="en-US" sz="1000">
                <a:sym typeface="Wingdings" pitchFamily="2" charset="2"/>
              </a:rPr>
              <a:t>between neighbor strips (private communication)  It means, because of we use multiplexers, it is necessary to avoid</a:t>
            </a:r>
          </a:p>
          <a:p>
            <a:pPr eaLnBrk="1" hangingPunct="1"/>
            <a:r>
              <a:rPr lang="en-US" sz="1000">
                <a:sym typeface="Wingdings" pitchFamily="2" charset="2"/>
              </a:rPr>
              <a:t>Situation when two neighbor signals are coming to the SAME ADC !</a:t>
            </a:r>
            <a:endParaRPr lang="ru-RU" sz="100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14313" y="1285875"/>
            <a:ext cx="198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b="1"/>
              <a:t>Therefore </a:t>
            </a:r>
            <a:r>
              <a:rPr lang="en-US" sz="1100" b="1">
                <a:sym typeface="Wingdings" pitchFamily="2" charset="2"/>
              </a:rPr>
              <a:t> </a:t>
            </a:r>
          </a:p>
          <a:p>
            <a:pPr eaLnBrk="1" hangingPunct="1"/>
            <a:r>
              <a:rPr lang="en-US" sz="1100" b="1">
                <a:sym typeface="Wingdings" pitchFamily="2" charset="2"/>
              </a:rPr>
              <a:t>Table of connections is :</a:t>
            </a:r>
            <a:endParaRPr lang="ru-RU" sz="1100" b="1"/>
          </a:p>
        </p:txBody>
      </p:sp>
      <p:pic>
        <p:nvPicPr>
          <p:cNvPr id="17413" name="Рисунок 5" descr="preamp_test_l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85938"/>
            <a:ext cx="56499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516313" y="6243638"/>
            <a:ext cx="548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/>
              <a:t>Plan to a nearest future </a:t>
            </a:r>
            <a:r>
              <a:rPr lang="en-US" sz="1000"/>
              <a:t>to use  Zlokazov auto calibration method- Polinomial extrapolation basing on Quazicurvature function for 48 strips alpha scale without using interactive mode</a:t>
            </a:r>
            <a:endParaRPr lang="ru-RU" sz="1000"/>
          </a:p>
        </p:txBody>
      </p:sp>
      <p:pic>
        <p:nvPicPr>
          <p:cNvPr id="17415" name="Рисунок 6" descr="tab100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20002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3622675" y="5953125"/>
            <a:ext cx="2486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 [</a:t>
            </a:r>
            <a:r>
              <a:rPr lang="en-US" sz="1200" b="1">
                <a:latin typeface="Calibri" pitchFamily="34" charset="0"/>
                <a:cs typeface="Times New Roman" pitchFamily="18" charset="0"/>
              </a:rPr>
              <a:t>CPC v</a:t>
            </a:r>
            <a:r>
              <a:rPr lang="ru-RU" sz="1200" b="1">
                <a:latin typeface="Calibri" pitchFamily="34" charset="0"/>
                <a:cs typeface="Times New Roman" pitchFamily="18" charset="0"/>
              </a:rPr>
              <a:t>184 </a:t>
            </a:r>
            <a:r>
              <a:rPr lang="en-US" sz="1200" b="1">
                <a:latin typeface="Calibri" pitchFamily="34" charset="0"/>
                <a:cs typeface="Times New Roman" pitchFamily="18" charset="0"/>
              </a:rPr>
              <a:t>Issue</a:t>
            </a:r>
            <a:r>
              <a:rPr lang="ru-RU" sz="1200" b="1">
                <a:latin typeface="Calibri" pitchFamily="34" charset="0"/>
                <a:cs typeface="Times New Roman" pitchFamily="18" charset="0"/>
              </a:rPr>
              <a:t> 2, 2013</a:t>
            </a:r>
            <a:r>
              <a:rPr lang="en-US" sz="1200" b="1">
                <a:latin typeface="Calibri" pitchFamily="34" charset="0"/>
                <a:cs typeface="Times New Roman" pitchFamily="18" charset="0"/>
              </a:rPr>
              <a:t>pp</a:t>
            </a:r>
            <a:r>
              <a:rPr lang="ru-RU" sz="1200" b="1">
                <a:latin typeface="Calibri" pitchFamily="34" charset="0"/>
                <a:cs typeface="Times New Roman" pitchFamily="18" charset="0"/>
              </a:rPr>
              <a:t> 429-431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] </a:t>
            </a:r>
            <a:endParaRPr lang="ru-RU"/>
          </a:p>
        </p:txBody>
      </p:sp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5715000"/>
            <a:ext cx="1168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73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       (см. рис.22).</a:t>
            </a:r>
            <a:endParaRPr lang="ru-RU"/>
          </a:p>
        </p:txBody>
      </p:sp>
      <p:pic>
        <p:nvPicPr>
          <p:cNvPr id="11" name="Рисунок 10" descr="zlo1000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6512" y="3357563"/>
            <a:ext cx="2071702" cy="1857388"/>
          </a:xfrm>
          <a:prstGeom prst="rect">
            <a:avLst/>
          </a:prstGeom>
          <a:scene3d>
            <a:camera prst="orthographicFront">
              <a:rot lat="1200000" lon="2400000" rev="0"/>
            </a:camera>
            <a:lightRig rig="threePt" dir="t"/>
          </a:scene3d>
        </p:spPr>
      </p:pic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446088" y="2111375"/>
            <a:ext cx="48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/>
              <a:t>chan</a:t>
            </a:r>
            <a:endParaRPr lang="ru-RU" sz="1000" b="1"/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928688" y="2111375"/>
            <a:ext cx="461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/>
              <a:t>strip</a:t>
            </a:r>
            <a:endParaRPr lang="ru-RU" sz="1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390523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42875" y="2428875"/>
            <a:ext cx="89296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en-US" b="1" i="1" dirty="0">
                <a:solidFill>
                  <a:srgbClr val="000099"/>
                </a:solidFill>
              </a:rPr>
              <a:t>     New PC based integrated </a:t>
            </a:r>
            <a:r>
              <a:rPr lang="en-US" b="1" i="1" dirty="0" err="1">
                <a:solidFill>
                  <a:srgbClr val="000099"/>
                </a:solidFill>
              </a:rPr>
              <a:t>detection&amp;parameter</a:t>
            </a:r>
            <a:r>
              <a:rPr lang="en-US" b="1" i="1" dirty="0">
                <a:solidFill>
                  <a:srgbClr val="000099"/>
                </a:solidFill>
              </a:rPr>
              <a:t> monitoring  system</a:t>
            </a:r>
          </a:p>
          <a:p>
            <a:pPr marL="342900" indent="-342900" algn="just">
              <a:buFontTx/>
              <a:buAutoNum type="arabicPeriod"/>
              <a:defRPr/>
            </a:pPr>
            <a:endParaRPr lang="en-US" b="1" i="1" dirty="0">
              <a:solidFill>
                <a:srgbClr val="000099"/>
              </a:solidFill>
            </a:endParaRPr>
          </a:p>
          <a:p>
            <a:pPr marL="342900" indent="-342900" algn="just">
              <a:defRPr/>
            </a:pPr>
            <a:r>
              <a:rPr lang="en-US" b="1" i="1" dirty="0">
                <a:solidFill>
                  <a:srgbClr val="000099"/>
                </a:solidFill>
              </a:rPr>
              <a:t> for the DGFRS experiments has been designed and successfully applied in the</a:t>
            </a:r>
          </a:p>
          <a:p>
            <a:pPr marL="342900" indent="-342900" algn="just">
              <a:defRPr/>
            </a:pPr>
            <a:endParaRPr lang="en-US" b="1" i="1" dirty="0">
              <a:solidFill>
                <a:srgbClr val="000099"/>
              </a:solidFill>
            </a:endParaRPr>
          </a:p>
          <a:p>
            <a:pPr marL="342900" indent="-342900" algn="just">
              <a:defRPr/>
            </a:pPr>
            <a:r>
              <a:rPr lang="en-US" b="1" i="1" dirty="0">
                <a:solidFill>
                  <a:srgbClr val="000099"/>
                </a:solidFill>
              </a:rPr>
              <a:t>                              </a:t>
            </a:r>
            <a:r>
              <a:rPr lang="en-US" sz="2400" b="1" i="1" baseline="30000" dirty="0">
                <a:solidFill>
                  <a:srgbClr val="0066FF"/>
                </a:solidFill>
              </a:rPr>
              <a:t>249</a:t>
            </a:r>
            <a:r>
              <a:rPr lang="en-US" sz="2400" b="1" i="1" dirty="0">
                <a:solidFill>
                  <a:srgbClr val="0066FF"/>
                </a:solidFill>
              </a:rPr>
              <a:t>Bk+</a:t>
            </a:r>
            <a:r>
              <a:rPr lang="en-US" sz="2400" b="1" i="1" baseline="30000" dirty="0">
                <a:solidFill>
                  <a:srgbClr val="0066FF"/>
                </a:solidFill>
              </a:rPr>
              <a:t>48</a:t>
            </a:r>
            <a:r>
              <a:rPr lang="en-US" sz="2400" b="1" i="1" dirty="0">
                <a:solidFill>
                  <a:srgbClr val="0066FF"/>
                </a:solidFill>
              </a:rPr>
              <a:t>Ca</a:t>
            </a:r>
            <a:r>
              <a:rPr lang="en-US" sz="2400" b="1" i="1" dirty="0">
                <a:solidFill>
                  <a:srgbClr val="0066FF"/>
                </a:solidFill>
                <a:sym typeface="Wingdings" pitchFamily="2" charset="2"/>
              </a:rPr>
              <a:t>117+3,4n           </a:t>
            </a:r>
            <a:r>
              <a:rPr lang="en-US" b="1" i="1" dirty="0">
                <a:solidFill>
                  <a:srgbClr val="000099"/>
                </a:solidFill>
                <a:sym typeface="Wingdings" pitchFamily="2" charset="2"/>
              </a:rPr>
              <a:t>bombardment</a:t>
            </a:r>
          </a:p>
          <a:p>
            <a:pPr marL="342900" indent="-342900" algn="just">
              <a:defRPr/>
            </a:pPr>
            <a:endParaRPr lang="en-US" b="1" i="1" dirty="0">
              <a:solidFill>
                <a:srgbClr val="000099"/>
              </a:solidFill>
              <a:sym typeface="Wingdings" pitchFamily="2" charset="2"/>
            </a:endParaRPr>
          </a:p>
          <a:p>
            <a:pPr marL="342900" indent="-342900" algn="just">
              <a:defRPr/>
            </a:pPr>
            <a:r>
              <a:rPr lang="en-US" b="1" i="1" dirty="0">
                <a:solidFill>
                  <a:srgbClr val="000099"/>
                </a:solidFill>
                <a:sym typeface="Wingdings" pitchFamily="2" charset="2"/>
              </a:rPr>
              <a:t>     in the framework of       </a:t>
            </a:r>
            <a:r>
              <a:rPr lang="en-US" b="1" i="1" dirty="0" err="1">
                <a:solidFill>
                  <a:srgbClr val="000099"/>
                </a:solidFill>
                <a:sym typeface="Wingdings" pitchFamily="2" charset="2"/>
              </a:rPr>
              <a:t>Dubna</a:t>
            </a:r>
            <a:r>
              <a:rPr lang="en-US" b="1" i="1" dirty="0">
                <a:solidFill>
                  <a:srgbClr val="000099"/>
                </a:solidFill>
                <a:sym typeface="Wingdings" pitchFamily="2" charset="2"/>
              </a:rPr>
              <a:t>-Livermore-Oak Ridge collaboration.</a:t>
            </a:r>
          </a:p>
          <a:p>
            <a:pPr marL="342900" indent="-342900" algn="just">
              <a:defRPr/>
            </a:pPr>
            <a:endParaRPr lang="en-US" b="1" i="1" dirty="0">
              <a:solidFill>
                <a:srgbClr val="000099"/>
              </a:solidFill>
              <a:sym typeface="Wingdings" pitchFamily="2" charset="2"/>
            </a:endParaRPr>
          </a:p>
          <a:p>
            <a:pPr marL="342900" indent="-342900" algn="just">
              <a:defRPr/>
            </a:pPr>
            <a:endParaRPr lang="en-US" b="1" i="1" dirty="0">
              <a:solidFill>
                <a:srgbClr val="000099"/>
              </a:solidFill>
              <a:sym typeface="Wingdings" pitchFamily="2" charset="2"/>
            </a:endParaRPr>
          </a:p>
          <a:p>
            <a:pPr marL="342900" indent="-342900" algn="just">
              <a:defRPr/>
            </a:pP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We plan to parallelize present system with a new ORNL digital system (Pixie-16 standard)  in a nearest future.</a:t>
            </a:r>
          </a:p>
          <a:p>
            <a:pPr marL="342900" indent="-342900" algn="just">
              <a:defRPr/>
            </a:pPr>
            <a:endParaRPr lang="en-US" sz="1600" b="1" i="1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342900" indent="-342900" algn="just">
              <a:defRPr/>
            </a:pPr>
            <a:endParaRPr lang="en-US" sz="1600" b="1" i="1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342900" indent="-342900" algn="just">
              <a:defRPr/>
            </a:pPr>
            <a:r>
              <a:rPr lang="en-US" sz="1400" b="1" i="1" dirty="0">
                <a:solidFill>
                  <a:srgbClr val="9900FF"/>
                </a:solidFill>
                <a:sym typeface="Wingdings" pitchFamily="2" charset="2"/>
              </a:rPr>
              <a:t>DSSSD application is a reasonable scenario too (2013-2014) (ORNL design)</a:t>
            </a:r>
            <a:endParaRPr lang="ru-RU" sz="1400" b="1" i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7325"/>
            <a:ext cx="9144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231775" y="715963"/>
            <a:ext cx="3619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Blue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monitoring&amp;protection</a:t>
            </a:r>
          </a:p>
          <a:p>
            <a:pPr>
              <a:defRPr/>
            </a:pP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Green 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detection</a:t>
            </a:r>
          </a:p>
          <a:p>
            <a:pPr>
              <a:defRPr/>
            </a:pPr>
            <a:r>
              <a:rPr 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Magenta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“active” correlations ER-alpha</a:t>
            </a:r>
          </a:p>
          <a:p>
            <a:pPr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Red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aerosol control (rad. Safety staff,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autonomous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endParaRPr lang="ru-RU" sz="1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Block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28688"/>
            <a:ext cx="72009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041650" y="428625"/>
            <a:ext cx="382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Block-scheme for one strip</a:t>
            </a:r>
            <a:endParaRPr lang="ru-RU" sz="240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85750" y="6143625"/>
            <a:ext cx="864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One of the basic idea – unification det. System = {“TeckhInvest” SEZ Dubna+FLNR}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6147" name="Picture 15" descr="ch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288"/>
            <a:ext cx="21034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80" name="Text Box 16"/>
          <p:cNvSpPr txBox="1">
            <a:spLocks noChangeArrowheads="1"/>
          </p:cNvSpPr>
          <p:nvPr/>
        </p:nvSpPr>
        <p:spPr bwMode="auto">
          <a:xfrm>
            <a:off x="107950" y="642938"/>
            <a:ext cx="239236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/>
              <a:t>Veto detector: to suppress charge particles, </a:t>
            </a:r>
          </a:p>
          <a:p>
            <a:pPr>
              <a:defRPr/>
            </a:pPr>
            <a:r>
              <a:rPr lang="en-US" sz="900" dirty="0"/>
              <a:t>coming from cyclotron, passing through </a:t>
            </a:r>
          </a:p>
          <a:p>
            <a:pPr>
              <a:defRPr/>
            </a:pPr>
            <a:r>
              <a:rPr lang="en-US" sz="900" dirty="0"/>
              <a:t>the  focal plane one </a:t>
            </a:r>
          </a:p>
          <a:p>
            <a:pPr>
              <a:defRPr/>
            </a:pPr>
            <a:r>
              <a:rPr lang="en-US" sz="900" dirty="0"/>
              <a:t>and creating no signal </a:t>
            </a:r>
          </a:p>
          <a:p>
            <a:pPr>
              <a:defRPr/>
            </a:pPr>
            <a:r>
              <a:rPr lang="en-US" sz="900" dirty="0"/>
              <a:t>in the gaseous TOF detecto</a:t>
            </a:r>
            <a:r>
              <a:rPr lang="en-US" sz="900" b="1" dirty="0"/>
              <a:t>r</a:t>
            </a:r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r>
              <a:rPr lang="en-US" sz="1200" b="1" dirty="0"/>
              <a:t>Two 6x6cm</a:t>
            </a:r>
            <a:r>
              <a:rPr lang="en-US" sz="1200" b="1" baseline="30000" dirty="0"/>
              <a:t>2 </a:t>
            </a:r>
            <a:r>
              <a:rPr lang="en-US" sz="1200" b="1" dirty="0"/>
              <a:t> chips</a:t>
            </a:r>
          </a:p>
          <a:p>
            <a:pPr>
              <a:defRPr/>
            </a:pPr>
            <a:r>
              <a:rPr lang="en-US" sz="1200" b="1" dirty="0"/>
              <a:t>~320 </a:t>
            </a:r>
            <a:r>
              <a:rPr lang="el-GR" sz="1200" b="1" dirty="0"/>
              <a:t>μ</a:t>
            </a:r>
            <a:r>
              <a:rPr lang="en-US" sz="1200" b="1" dirty="0"/>
              <a:t>m depth</a:t>
            </a:r>
          </a:p>
          <a:p>
            <a:pPr>
              <a:defRPr/>
            </a:pPr>
            <a:r>
              <a:rPr lang="en-US" sz="1200" b="1" dirty="0"/>
              <a:t>Totally depleted</a:t>
            </a: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23282" name="Text Box 18"/>
          <p:cNvSpPr txBox="1">
            <a:spLocks noChangeArrowheads="1"/>
          </p:cNvSpPr>
          <p:nvPr/>
        </p:nvSpPr>
        <p:spPr bwMode="auto">
          <a:xfrm>
            <a:off x="6985000" y="2428875"/>
            <a:ext cx="208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32 pos. sensitive strips</a:t>
            </a:r>
          </a:p>
          <a:p>
            <a:pPr>
              <a:defRPr/>
            </a:pPr>
            <a:r>
              <a:rPr lang="en-US" sz="1200" dirty="0"/>
              <a:t>3.8 x 60 mm</a:t>
            </a:r>
          </a:p>
          <a:p>
            <a:pPr>
              <a:defRPr/>
            </a:pPr>
            <a:r>
              <a:rPr lang="en-US" sz="1200" dirty="0"/>
              <a:t>Side detectors: </a:t>
            </a:r>
          </a:p>
          <a:p>
            <a:pPr>
              <a:defRPr/>
            </a:pPr>
            <a:r>
              <a:rPr lang="en-US" sz="1200" dirty="0"/>
              <a:t>Eight chips 6x6 cm</a:t>
            </a:r>
            <a:r>
              <a:rPr lang="en-US" sz="1200" baseline="30000" dirty="0"/>
              <a:t>2</a:t>
            </a:r>
          </a:p>
          <a:p>
            <a:pPr>
              <a:defRPr/>
            </a:pP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23288" name="Text Box 24"/>
          <p:cNvSpPr txBox="1">
            <a:spLocks noChangeArrowheads="1"/>
          </p:cNvSpPr>
          <p:nvPr/>
        </p:nvSpPr>
        <p:spPr bwMode="auto">
          <a:xfrm>
            <a:off x="7554913" y="1500188"/>
            <a:ext cx="1517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TOF module </a:t>
            </a:r>
          </a:p>
          <a:p>
            <a:pPr>
              <a:defRPr/>
            </a:pPr>
            <a:r>
              <a:rPr lang="en-US" sz="1200" dirty="0"/>
              <a:t>(filled with~ 1.6 </a:t>
            </a:r>
            <a:r>
              <a:rPr lang="en-US" sz="1200" dirty="0" err="1"/>
              <a:t>Torr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Pentane. )</a:t>
            </a: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0" y="285750"/>
            <a:ext cx="2651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0066FF"/>
                </a:solidFill>
              </a:rPr>
              <a:t>New Detection module of the DGFRS</a:t>
            </a:r>
            <a:endParaRPr lang="ru-RU" sz="1100" b="1">
              <a:solidFill>
                <a:srgbClr val="0066FF"/>
              </a:solidFill>
            </a:endParaRPr>
          </a:p>
        </p:txBody>
      </p:sp>
      <p:sp>
        <p:nvSpPr>
          <p:cNvPr id="615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6153" name="Рисунок 16" descr="NEWPIPS0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214688"/>
            <a:ext cx="42576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7" descr="DSCN00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214688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10" descr="DSC0163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4357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2714625" y="2928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2714625" y="2786063"/>
            <a:ext cx="2484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16 in  charge sens. preamplifier</a:t>
            </a:r>
            <a:endParaRPr lang="ru-RU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7" descr="DSCN0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260350"/>
            <a:ext cx="5072063" cy="3597275"/>
          </a:xfrm>
        </p:spPr>
      </p:pic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4340225" y="1916113"/>
            <a:ext cx="101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C000"/>
                </a:solidFill>
              </a:rPr>
              <a:t>present</a:t>
            </a:r>
            <a:endParaRPr lang="ru-RU" b="1">
              <a:solidFill>
                <a:srgbClr val="FFC000"/>
              </a:solidFill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7070725" y="1428750"/>
            <a:ext cx="1287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Past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2000-2010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5741988" y="228600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Future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~+1 -2 y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7174" name="Рисунок 7" descr="PA3_ris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857625"/>
            <a:ext cx="498316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048125" y="4219575"/>
            <a:ext cx="1374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66"/>
                </a:solidFill>
              </a:rPr>
              <a:t>Pa3n ADC</a:t>
            </a:r>
          </a:p>
          <a:p>
            <a:pPr eaLnBrk="1" hangingPunct="1"/>
            <a:r>
              <a:rPr lang="en-US" sz="1400" b="1">
                <a:solidFill>
                  <a:srgbClr val="FFFF66"/>
                </a:solidFill>
              </a:rPr>
              <a:t>E, top, bottom</a:t>
            </a:r>
            <a:endParaRPr lang="ru-RU" sz="1400" b="1">
              <a:solidFill>
                <a:srgbClr val="FFFF66"/>
              </a:solidFill>
            </a:endParaRPr>
          </a:p>
        </p:txBody>
      </p:sp>
      <p:pic>
        <p:nvPicPr>
          <p:cNvPr id="7176" name="Рисунок 9" descr="DeadTim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572000"/>
            <a:ext cx="1714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3" descr="Sep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38576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new_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57625"/>
            <a:ext cx="3857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71938" y="6429375"/>
            <a:ext cx="3305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Basic idea – time “smoothing”</a:t>
            </a:r>
            <a:r>
              <a:rPr lang="en-US" dirty="0"/>
              <a:t>”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1800" b="1" smtClean="0"/>
              <a:t>Experiment parameters monitoring &amp; Protection System of the DGFRS</a:t>
            </a:r>
            <a:endParaRPr lang="ru-RU" sz="1800" b="1" smtClean="0"/>
          </a:p>
        </p:txBody>
      </p:sp>
      <p:pic>
        <p:nvPicPr>
          <p:cNvPr id="8195" name="Picture 4" descr="SCP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25" y="1944688"/>
            <a:ext cx="5111750" cy="3836987"/>
          </a:xfrm>
          <a:noFill/>
        </p:spPr>
      </p:pic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107950" y="1252538"/>
            <a:ext cx="5719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latin typeface="Times New Roman" pitchFamily="18" charset="0"/>
              </a:rPr>
              <a:t>PC based, CAMAC, KK012 M , PCI int.,  Windows XP, C++ Builder 6.0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sz="1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376238" y="1901825"/>
            <a:ext cx="4244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latin typeface="Times New Roman" pitchFamily="18" charset="0"/>
              </a:rPr>
              <a:t>It provides:</a:t>
            </a:r>
            <a:r>
              <a:rPr lang="en-US" sz="1400" b="1">
                <a:latin typeface="Times New Roman" pitchFamily="18" charset="0"/>
              </a:rPr>
              <a:t>  </a:t>
            </a:r>
          </a:p>
          <a:p>
            <a:pPr eaLnBrk="1" hangingPunct="1"/>
            <a:endParaRPr lang="en-US" sz="1400" b="1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1400" b="1">
                <a:latin typeface="Times New Roman" pitchFamily="18" charset="0"/>
              </a:rPr>
              <a:t>Parameter monitoring, visualization associated with:</a:t>
            </a:r>
          </a:p>
          <a:p>
            <a:pPr eaLnBrk="1" hangingPunct="1"/>
            <a:r>
              <a:rPr lang="en-US" sz="1400" b="1">
                <a:latin typeface="Times New Roman" pitchFamily="18" charset="0"/>
              </a:rPr>
              <a:t>cyclotron beam, detection system, separator by itself;</a:t>
            </a:r>
          </a:p>
          <a:p>
            <a:pPr eaLnBrk="1" hangingPunct="1"/>
            <a:endParaRPr lang="en-US" sz="1400" b="1">
              <a:latin typeface="Times New Roman" pitchFamily="18" charset="0"/>
            </a:endParaRPr>
          </a:p>
          <a:p>
            <a:pPr eaLnBrk="1" hangingPunct="1"/>
            <a:endParaRPr lang="en-US" sz="1400" b="1">
              <a:latin typeface="Times New Roman" pitchFamily="18" charset="0"/>
            </a:endParaRPr>
          </a:p>
          <a:p>
            <a:pPr eaLnBrk="1" hangingPunct="1"/>
            <a:endParaRPr lang="en-US" sz="1400" b="1">
              <a:latin typeface="Times New Roman" pitchFamily="18" charset="0"/>
            </a:endParaRPr>
          </a:p>
          <a:p>
            <a:pPr eaLnBrk="1" hangingPunct="1"/>
            <a:endParaRPr lang="en-US" sz="1400" b="1">
              <a:latin typeface="Times New Roman" pitchFamily="18" charset="0"/>
            </a:endParaRPr>
          </a:p>
          <a:p>
            <a:pPr eaLnBrk="1" hangingPunct="1"/>
            <a:endParaRPr lang="en-US" sz="1400" b="1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1400" b="1">
                <a:latin typeface="Times New Roman" pitchFamily="18" charset="0"/>
              </a:rPr>
              <a:t> Protection against any abnormal situations</a:t>
            </a:r>
          </a:p>
          <a:p>
            <a:pPr eaLnBrk="1" hangingPunct="1"/>
            <a:r>
              <a:rPr lang="en-US" sz="1400" b="1">
                <a:latin typeface="Times New Roman" pitchFamily="18" charset="0"/>
              </a:rPr>
              <a:t>(very actual when one use high activity </a:t>
            </a:r>
          </a:p>
          <a:p>
            <a:pPr eaLnBrk="1" hangingPunct="1"/>
            <a:r>
              <a:rPr lang="en-US" sz="1400" b="1">
                <a:latin typeface="Times New Roman" pitchFamily="18" charset="0"/>
              </a:rPr>
              <a:t>Actinide targets e.g.)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735013" y="644525"/>
            <a:ext cx="801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</a:rPr>
              <a:t>(Phys. Of Part. And Nucl. Lett., v 7, no.5 (2010)370-377;  + in Proc. of  RT-2010 Symp., June 2010, Lisbon, Portugal ;</a:t>
            </a:r>
          </a:p>
          <a:p>
            <a:pPr eaLnBrk="1" hangingPunct="1"/>
            <a:r>
              <a:rPr lang="en-US" sz="1200">
                <a:latin typeface="Times New Roman" pitchFamily="18" charset="0"/>
              </a:rPr>
              <a:t>Proc. of NEC’2009 Int. Symp., , Sept. 2009, 2011, Varna, Bulgaria, 2009 New Delhi, India (seminar)</a:t>
            </a:r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4" descr="y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2938"/>
            <a:ext cx="7019925" cy="6165850"/>
          </a:xfrm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79388" y="115888"/>
            <a:ext cx="626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FF"/>
                </a:solidFill>
              </a:rPr>
              <a:t>Main user interface /</a:t>
            </a:r>
            <a:r>
              <a:rPr lang="en-US" sz="1200" b="1"/>
              <a:t>Experiment </a:t>
            </a:r>
            <a:r>
              <a:rPr lang="en-US" sz="1200" b="1" baseline="30000"/>
              <a:t>48</a:t>
            </a:r>
            <a:r>
              <a:rPr lang="en-US" sz="1200" b="1"/>
              <a:t>Ca+</a:t>
            </a:r>
            <a:r>
              <a:rPr lang="en-US" sz="1200" b="1" baseline="30000"/>
              <a:t>249</a:t>
            </a:r>
            <a:r>
              <a:rPr lang="en-US" sz="1200" b="1"/>
              <a:t>Bk</a:t>
            </a:r>
            <a:r>
              <a:rPr lang="en-US" sz="1200" b="1">
                <a:sym typeface="Wingdings" pitchFamily="2" charset="2"/>
              </a:rPr>
              <a:t>117+3,4n </a:t>
            </a:r>
            <a:r>
              <a:rPr lang="en-US" sz="1000">
                <a:solidFill>
                  <a:srgbClr val="FF0000"/>
                </a:solidFill>
                <a:sym typeface="Wingdings" pitchFamily="2" charset="2"/>
              </a:rPr>
              <a:t>April- November 2012</a:t>
            </a:r>
            <a:endParaRPr lang="ru-RU" sz="1000">
              <a:solidFill>
                <a:srgbClr val="FF0000"/>
              </a:solidFill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428750"/>
            <a:ext cx="38227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000875" y="371475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</a:t>
            </a:r>
            <a:r>
              <a:rPr lang="en-US" sz="1400" b="1"/>
              <a:t>cyclotron</a:t>
            </a:r>
          </a:p>
          <a:p>
            <a:pPr eaLnBrk="1" hangingPunct="1"/>
            <a:r>
              <a:rPr lang="en-US" sz="1400" b="1"/>
              <a:t>“energy” window</a:t>
            </a:r>
            <a:endParaRPr lang="ru-RU" sz="1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2"/>
                </a:solidFill>
              </a:rPr>
              <a:t>Method of “active correlations” – radical background suppression</a:t>
            </a:r>
            <a:br>
              <a:rPr lang="en-US" sz="2000" b="1" smtClean="0">
                <a:solidFill>
                  <a:schemeClr val="accent2"/>
                </a:solidFill>
              </a:rPr>
            </a:br>
            <a:r>
              <a:rPr lang="en-US" sz="1100" b="1" smtClean="0">
                <a:solidFill>
                  <a:schemeClr val="accent2"/>
                </a:solidFill>
              </a:rPr>
              <a:t>(idea Yu.Tsyganov  HPC ASIA’97, Seoul + NEC’97 VARNA</a:t>
            </a:r>
            <a:br>
              <a:rPr lang="en-US" sz="1100" b="1" smtClean="0">
                <a:solidFill>
                  <a:schemeClr val="accent2"/>
                </a:solidFill>
              </a:rPr>
            </a:br>
            <a:r>
              <a:rPr lang="en-US" sz="1100" b="1" smtClean="0">
                <a:solidFill>
                  <a:schemeClr val="accent2"/>
                </a:solidFill>
              </a:rPr>
              <a:t>1</a:t>
            </a:r>
            <a:r>
              <a:rPr lang="en-US" sz="1100" b="1" baseline="30000" smtClean="0">
                <a:solidFill>
                  <a:schemeClr val="accent2"/>
                </a:solidFill>
              </a:rPr>
              <a:t>st</a:t>
            </a:r>
            <a:r>
              <a:rPr lang="en-US" sz="1100" b="1" smtClean="0">
                <a:solidFill>
                  <a:schemeClr val="accent2"/>
                </a:solidFill>
              </a:rPr>
              <a:t> test (Fm ER )  1998 Int.  Conf/ Brighton, Lewis UK)</a:t>
            </a:r>
            <a:endParaRPr lang="ru-RU" sz="1100" b="1" smtClean="0">
              <a:solidFill>
                <a:schemeClr val="accent2"/>
              </a:solidFill>
            </a:endParaRPr>
          </a:p>
        </p:txBody>
      </p:sp>
      <p:pic>
        <p:nvPicPr>
          <p:cNvPr id="10243" name="Picture 7" descr="p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50419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RT_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75"/>
            <a:ext cx="407193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85750" y="1285875"/>
            <a:ext cx="8643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   </a:t>
            </a:r>
            <a:r>
              <a:rPr lang="ru-RU"/>
              <a:t>2 10091.8     32.4   0     0.0     2446.508    0.9509  745   1    0   0:12:29 </a:t>
            </a:r>
          </a:p>
          <a:p>
            <a:pPr eaLnBrk="1" hangingPunct="1"/>
            <a:r>
              <a:rPr lang="ru-RU"/>
              <a:t>  15 10965.8     </a:t>
            </a:r>
            <a:r>
              <a:rPr lang="ru-RU" b="1">
                <a:solidFill>
                  <a:srgbClr val="FF0000"/>
                </a:solidFill>
              </a:rPr>
              <a:t>40.4</a:t>
            </a:r>
            <a:r>
              <a:rPr lang="ru-RU"/>
              <a:t>   0     0.0     2787.342    0.1006  745   1    0   0:17:57 </a:t>
            </a:r>
          </a:p>
          <a:p>
            <a:pPr eaLnBrk="1" hangingPunct="1"/>
            <a:r>
              <a:rPr lang="ru-RU"/>
              <a:t>  15 10284.6  </a:t>
            </a:r>
            <a:r>
              <a:rPr lang="en-US"/>
              <a:t>  </a:t>
            </a:r>
            <a:r>
              <a:rPr lang="ru-RU"/>
              <a:t> </a:t>
            </a:r>
            <a:r>
              <a:rPr lang="ru-RU" b="1">
                <a:solidFill>
                  <a:srgbClr val="FF0066"/>
                </a:solidFill>
              </a:rPr>
              <a:t>35.9</a:t>
            </a:r>
            <a:r>
              <a:rPr lang="ru-RU"/>
              <a:t>  22.4   </a:t>
            </a:r>
            <a:r>
              <a:rPr lang="en-US"/>
              <a:t>      </a:t>
            </a:r>
            <a:r>
              <a:rPr lang="ru-RU"/>
              <a:t>  2787.643    745    0     0   149   3033 </a:t>
            </a:r>
            <a:r>
              <a:rPr lang="en-US"/>
              <a:t> </a:t>
            </a:r>
            <a:r>
              <a:rPr lang="en-US" sz="1000" b="1">
                <a:solidFill>
                  <a:srgbClr val="FF0000"/>
                </a:solidFill>
              </a:rPr>
              <a:t>(</a:t>
            </a:r>
            <a:r>
              <a:rPr lang="en-US" sz="1000" b="1">
                <a:solidFill>
                  <a:srgbClr val="FF0066"/>
                </a:solidFill>
              </a:rPr>
              <a:t>1.265</a:t>
            </a:r>
            <a:r>
              <a:rPr lang="en-US" sz="1000" b="1">
                <a:solidFill>
                  <a:srgbClr val="FF0000"/>
                </a:solidFill>
              </a:rPr>
              <a:t>+9.017)</a:t>
            </a:r>
            <a:endParaRPr lang="ru-RU" sz="1000" b="1">
              <a:solidFill>
                <a:srgbClr val="FF0000"/>
              </a:solidFill>
            </a:endParaRPr>
          </a:p>
          <a:p>
            <a:pPr eaLnBrk="1" hangingPunct="1"/>
            <a:r>
              <a:rPr lang="ru-RU"/>
              <a:t>  15  9619.9  </a:t>
            </a:r>
            <a:r>
              <a:rPr lang="en-US"/>
              <a:t>  </a:t>
            </a:r>
            <a:r>
              <a:rPr lang="ru-RU"/>
              <a:t> </a:t>
            </a:r>
            <a:r>
              <a:rPr lang="en-US"/>
              <a:t> </a:t>
            </a:r>
            <a:r>
              <a:rPr lang="ru-RU" b="1">
                <a:solidFill>
                  <a:srgbClr val="FF0000"/>
                </a:solidFill>
              </a:rPr>
              <a:t>40.1</a:t>
            </a:r>
            <a:r>
              <a:rPr lang="ru-RU"/>
              <a:t>  18.9     </a:t>
            </a:r>
            <a:r>
              <a:rPr lang="en-US"/>
              <a:t>      </a:t>
            </a:r>
            <a:r>
              <a:rPr lang="ru-RU"/>
              <a:t>2793.432    745    0     0   100   2064 </a:t>
            </a:r>
          </a:p>
          <a:p>
            <a:pPr eaLnBrk="1" hangingPunct="1"/>
            <a:r>
              <a:rPr lang="ru-RU"/>
              <a:t>  15  9401.4  </a:t>
            </a:r>
            <a:r>
              <a:rPr lang="en-US"/>
              <a:t>   </a:t>
            </a:r>
            <a:r>
              <a:rPr lang="ru-RU"/>
              <a:t> </a:t>
            </a:r>
            <a:r>
              <a:rPr lang="ru-RU" b="1">
                <a:solidFill>
                  <a:srgbClr val="FF0000"/>
                </a:solidFill>
              </a:rPr>
              <a:t>40.1</a:t>
            </a:r>
            <a:r>
              <a:rPr lang="ru-RU"/>
              <a:t>  18.8    </a:t>
            </a:r>
            <a:r>
              <a:rPr lang="en-US"/>
              <a:t>      </a:t>
            </a:r>
            <a:r>
              <a:rPr lang="ru-RU"/>
              <a:t> 2942.940    745    0     0     0      0 </a:t>
            </a:r>
          </a:p>
          <a:p>
            <a:pPr eaLnBrk="1" hangingPunct="1"/>
            <a:r>
              <a:rPr lang="ru-RU"/>
              <a:t>  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71500" y="2714625"/>
            <a:ext cx="707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</a:rPr>
              <a:t>Beam stop’s+ beam off on-line (~1-2 min after rt..) buffer fragment…</a:t>
            </a:r>
            <a:endParaRPr lang="ru-RU"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63341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66FF"/>
                </a:solidFill>
              </a:rPr>
              <a:t>Flow chart of the RT EVR-alpha pointer search  algorithm</a:t>
            </a:r>
            <a:endParaRPr lang="ru-RU" sz="1600" smtClean="0">
              <a:solidFill>
                <a:srgbClr val="0066FF"/>
              </a:solidFill>
            </a:endParaRPr>
          </a:p>
        </p:txBody>
      </p:sp>
      <p:pic>
        <p:nvPicPr>
          <p:cNvPr id="11267" name="Рисунок 5" descr="algo_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25"/>
            <a:ext cx="9001125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5135" y="2967335"/>
            <a:ext cx="31534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</a:rPr>
              <a:t>PC  RAM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11431</TotalTime>
  <Words>835</Words>
  <Application>Microsoft Office PowerPoint</Application>
  <PresentationFormat>Presentazione su schermo (4:3)</PresentationFormat>
  <Paragraphs>163</Paragraphs>
  <Slides>17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Microsoft Equation 3.0</vt:lpstr>
      <vt:lpstr> New  real-time detection system for heavy element research  Yu.S.Tsyganov, A.N.Polyakov, A.A.Voinov    FLNR, JINR, 141980 Dubna, Russia  @Dubna-Livermore-Oak Ridge Collaboration                         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Experiment parameters monitoring &amp; Protection System of the DGFRS</vt:lpstr>
      <vt:lpstr>Presentazione standard di PowerPoint</vt:lpstr>
      <vt:lpstr>Method of “active correlations” – radical background suppression (idea Yu.Tsyganov  HPC ASIA’97, Seoul + NEC’97 VARNA 1st test (Fm ER )  1998 Int.  Conf/ Brighton, Lewis UK)</vt:lpstr>
      <vt:lpstr>Flow chart of the RT EVR-alpha pointer search  algorithm</vt:lpstr>
      <vt:lpstr>C++ code fragment : search for potential ER-alpha pointer </vt:lpstr>
      <vt:lpstr>Presentazione standard di PowerPoint</vt:lpstr>
      <vt:lpstr>ER registered  energy systematics</vt:lpstr>
      <vt:lpstr>Example of application: reaction 249Bk+48Ca117+3,4n</vt:lpstr>
      <vt:lpstr>Presentazione standard di PowerPoint</vt:lpstr>
      <vt:lpstr>Presentazione standard di PowerPoint</vt:lpstr>
      <vt:lpstr>Back side DSSSD strip signals read-out</vt:lpstr>
      <vt:lpstr>Presentazione standard di PowerPoint</vt:lpstr>
    </vt:vector>
  </TitlesOfParts>
  <Company>FLNR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Utenkov</dc:creator>
  <cp:lastModifiedBy>tecno</cp:lastModifiedBy>
  <cp:revision>534</cp:revision>
  <dcterms:created xsi:type="dcterms:W3CDTF">2004-06-29T08:14:21Z</dcterms:created>
  <dcterms:modified xsi:type="dcterms:W3CDTF">2013-06-03T13:30:14Z</dcterms:modified>
</cp:coreProperties>
</file>