
<file path=[Content_Types].xml><?xml version="1.0" encoding="utf-8"?>
<Types xmlns="http://schemas.openxmlformats.org/package/2006/content-types">
  <Default Extension="png" ContentType="image/png"/>
  <Default Extension="pdf" ContentType="application/pdf"/>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857" r:id="rId2"/>
    <p:sldMasterId id="2147483886" r:id="rId3"/>
    <p:sldMasterId id="2147483916" r:id="rId4"/>
    <p:sldMasterId id="2147483930" r:id="rId5"/>
    <p:sldMasterId id="2147483967" r:id="rId6"/>
    <p:sldMasterId id="2147483981" r:id="rId7"/>
    <p:sldMasterId id="2147483987" r:id="rId8"/>
    <p:sldMasterId id="2147483993" r:id="rId9"/>
    <p:sldMasterId id="2147483999" r:id="rId10"/>
    <p:sldMasterId id="2147484011" r:id="rId11"/>
    <p:sldMasterId id="2147484025" r:id="rId12"/>
    <p:sldMasterId id="2147484049" r:id="rId13"/>
    <p:sldMasterId id="2147484051" r:id="rId14"/>
  </p:sldMasterIdLst>
  <p:notesMasterIdLst>
    <p:notesMasterId r:id="rId58"/>
  </p:notesMasterIdLst>
  <p:handoutMasterIdLst>
    <p:handoutMasterId r:id="rId59"/>
  </p:handoutMasterIdLst>
  <p:sldIdLst>
    <p:sldId id="1759" r:id="rId15"/>
    <p:sldId id="1663" r:id="rId16"/>
    <p:sldId id="2185" r:id="rId17"/>
    <p:sldId id="2186" r:id="rId18"/>
    <p:sldId id="2187" r:id="rId19"/>
    <p:sldId id="2188" r:id="rId20"/>
    <p:sldId id="2189" r:id="rId21"/>
    <p:sldId id="2164" r:id="rId22"/>
    <p:sldId id="2228" r:id="rId23"/>
    <p:sldId id="1967" r:id="rId24"/>
    <p:sldId id="2232" r:id="rId25"/>
    <p:sldId id="2074" r:id="rId26"/>
    <p:sldId id="2257" r:id="rId27"/>
    <p:sldId id="2260" r:id="rId28"/>
    <p:sldId id="2261" r:id="rId29"/>
    <p:sldId id="2265" r:id="rId30"/>
    <p:sldId id="2289" r:id="rId31"/>
    <p:sldId id="2292" r:id="rId32"/>
    <p:sldId id="2297" r:id="rId33"/>
    <p:sldId id="2086" r:id="rId34"/>
    <p:sldId id="1971" r:id="rId35"/>
    <p:sldId id="2248" r:id="rId36"/>
    <p:sldId id="2256" r:id="rId37"/>
    <p:sldId id="2246" r:id="rId38"/>
    <p:sldId id="2200" r:id="rId39"/>
    <p:sldId id="2201" r:id="rId40"/>
    <p:sldId id="2221" r:id="rId41"/>
    <p:sldId id="1974" r:id="rId42"/>
    <p:sldId id="1975" r:id="rId43"/>
    <p:sldId id="1976" r:id="rId44"/>
    <p:sldId id="2222" r:id="rId45"/>
    <p:sldId id="2219" r:id="rId46"/>
    <p:sldId id="2223" r:id="rId47"/>
    <p:sldId id="2224" r:id="rId48"/>
    <p:sldId id="2225" r:id="rId49"/>
    <p:sldId id="2315" r:id="rId50"/>
    <p:sldId id="2196" r:id="rId51"/>
    <p:sldId id="2316" r:id="rId52"/>
    <p:sldId id="2317" r:id="rId53"/>
    <p:sldId id="2318" r:id="rId54"/>
    <p:sldId id="2319" r:id="rId55"/>
    <p:sldId id="2320" r:id="rId56"/>
    <p:sldId id="2321" r:id="rId57"/>
  </p:sldIdLst>
  <p:sldSz cx="9144000" cy="6858000" type="screen4x3"/>
  <p:notesSz cx="6997700" cy="9271000"/>
  <p:embeddedFontLst>
    <p:embeddedFont>
      <p:font typeface="Arial Narrow" pitchFamily="34" charset="0"/>
      <p:regular r:id="rId60"/>
      <p:bold r:id="rId61"/>
      <p:italic r:id="rId62"/>
      <p:boldItalic r:id="rId63"/>
    </p:embeddedFont>
    <p:embeddedFont>
      <p:font typeface="宋体" pitchFamily="2" charset="-122"/>
      <p:regular r:id="rId64"/>
    </p:embeddedFont>
    <p:embeddedFont>
      <p:font typeface="Times" pitchFamily="18" charset="0"/>
      <p:regular r:id="rId65"/>
      <p:bold r:id="rId66"/>
      <p:italic r:id="rId67"/>
      <p:boldItalic r:id="rId68"/>
    </p:embeddedFont>
    <p:embeddedFont>
      <p:font typeface="Calibri" pitchFamily="34" charset="0"/>
      <p:regular r:id="rId69"/>
      <p:bold r:id="rId70"/>
      <p:italic r:id="rId71"/>
      <p:boldItalic r:id="rId72"/>
    </p:embeddedFont>
    <p:embeddedFont>
      <p:font typeface="Helvetica" pitchFamily="34" charset="0"/>
      <p:regular r:id="rId73"/>
      <p:bold r:id="rId74"/>
      <p:italic r:id="rId75"/>
      <p:boldItalic r:id="rId76"/>
    </p:embeddedFont>
    <p:embeddedFont>
      <p:font typeface="ＭＳ Ｐゴシック" pitchFamily="34" charset="-128"/>
      <p:regular r:id="rId77"/>
    </p:embeddedFont>
  </p:embeddedFontLst>
  <p:custDataLst>
    <p:tags r:id="rId78"/>
  </p:custDataLst>
  <p:defaultTextStyle>
    <a:defPPr>
      <a:defRPr lang="en-US"/>
    </a:defPPr>
    <a:lvl1pPr algn="ctr" rtl="0" eaLnBrk="0" fontAlgn="base" hangingPunct="0">
      <a:spcBef>
        <a:spcPct val="0"/>
      </a:spcBef>
      <a:spcAft>
        <a:spcPct val="0"/>
      </a:spcAft>
      <a:defRPr sz="2800" kern="1200">
        <a:solidFill>
          <a:srgbClr val="FF3300"/>
        </a:solidFill>
        <a:latin typeface="Arial" pitchFamily="34" charset="0"/>
        <a:ea typeface="+mn-ea"/>
        <a:cs typeface="+mn-cs"/>
      </a:defRPr>
    </a:lvl1pPr>
    <a:lvl2pPr marL="457039" algn="ctr" rtl="0" eaLnBrk="0" fontAlgn="base" hangingPunct="0">
      <a:spcBef>
        <a:spcPct val="0"/>
      </a:spcBef>
      <a:spcAft>
        <a:spcPct val="0"/>
      </a:spcAft>
      <a:defRPr sz="2800" kern="1200">
        <a:solidFill>
          <a:srgbClr val="FF3300"/>
        </a:solidFill>
        <a:latin typeface="Arial" pitchFamily="34" charset="0"/>
        <a:ea typeface="+mn-ea"/>
        <a:cs typeface="+mn-cs"/>
      </a:defRPr>
    </a:lvl2pPr>
    <a:lvl3pPr marL="914079" algn="ctr" rtl="0" eaLnBrk="0" fontAlgn="base" hangingPunct="0">
      <a:spcBef>
        <a:spcPct val="0"/>
      </a:spcBef>
      <a:spcAft>
        <a:spcPct val="0"/>
      </a:spcAft>
      <a:defRPr sz="2800" kern="1200">
        <a:solidFill>
          <a:srgbClr val="FF3300"/>
        </a:solidFill>
        <a:latin typeface="Arial" pitchFamily="34" charset="0"/>
        <a:ea typeface="+mn-ea"/>
        <a:cs typeface="+mn-cs"/>
      </a:defRPr>
    </a:lvl3pPr>
    <a:lvl4pPr marL="1371119" algn="ctr" rtl="0" eaLnBrk="0" fontAlgn="base" hangingPunct="0">
      <a:spcBef>
        <a:spcPct val="0"/>
      </a:spcBef>
      <a:spcAft>
        <a:spcPct val="0"/>
      </a:spcAft>
      <a:defRPr sz="2800" kern="1200">
        <a:solidFill>
          <a:srgbClr val="FF3300"/>
        </a:solidFill>
        <a:latin typeface="Arial" pitchFamily="34" charset="0"/>
        <a:ea typeface="+mn-ea"/>
        <a:cs typeface="+mn-cs"/>
      </a:defRPr>
    </a:lvl4pPr>
    <a:lvl5pPr marL="1828159" algn="ctr" rtl="0" eaLnBrk="0" fontAlgn="base" hangingPunct="0">
      <a:spcBef>
        <a:spcPct val="0"/>
      </a:spcBef>
      <a:spcAft>
        <a:spcPct val="0"/>
      </a:spcAft>
      <a:defRPr sz="2800" kern="1200">
        <a:solidFill>
          <a:srgbClr val="FF3300"/>
        </a:solidFill>
        <a:latin typeface="Arial" pitchFamily="34" charset="0"/>
        <a:ea typeface="+mn-ea"/>
        <a:cs typeface="+mn-cs"/>
      </a:defRPr>
    </a:lvl5pPr>
    <a:lvl6pPr marL="2285199" algn="l" defTabSz="914079" rtl="0" eaLnBrk="1" latinLnBrk="0" hangingPunct="1">
      <a:defRPr sz="2800" kern="1200">
        <a:solidFill>
          <a:srgbClr val="FF3300"/>
        </a:solidFill>
        <a:latin typeface="Arial" pitchFamily="34" charset="0"/>
        <a:ea typeface="+mn-ea"/>
        <a:cs typeface="+mn-cs"/>
      </a:defRPr>
    </a:lvl6pPr>
    <a:lvl7pPr marL="2742237" algn="l" defTabSz="914079" rtl="0" eaLnBrk="1" latinLnBrk="0" hangingPunct="1">
      <a:defRPr sz="2800" kern="1200">
        <a:solidFill>
          <a:srgbClr val="FF3300"/>
        </a:solidFill>
        <a:latin typeface="Arial" pitchFamily="34" charset="0"/>
        <a:ea typeface="+mn-ea"/>
        <a:cs typeface="+mn-cs"/>
      </a:defRPr>
    </a:lvl7pPr>
    <a:lvl8pPr marL="3199278" algn="l" defTabSz="914079" rtl="0" eaLnBrk="1" latinLnBrk="0" hangingPunct="1">
      <a:defRPr sz="2800" kern="1200">
        <a:solidFill>
          <a:srgbClr val="FF3300"/>
        </a:solidFill>
        <a:latin typeface="Arial" pitchFamily="34" charset="0"/>
        <a:ea typeface="+mn-ea"/>
        <a:cs typeface="+mn-cs"/>
      </a:defRPr>
    </a:lvl8pPr>
    <a:lvl9pPr marL="3656316" algn="l" defTabSz="914079" rtl="0" eaLnBrk="1" latinLnBrk="0" hangingPunct="1">
      <a:defRPr sz="2800" kern="1200">
        <a:solidFill>
          <a:srgbClr val="FF33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F9E"/>
    <a:srgbClr val="1658FC"/>
    <a:srgbClr val="022B92"/>
    <a:srgbClr val="FF3399"/>
    <a:srgbClr val="FF0066"/>
    <a:srgbClr val="730BBB"/>
    <a:srgbClr val="011035"/>
    <a:srgbClr val="99CCFF"/>
    <a:srgbClr val="990099"/>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ferSingleView="1">
    <p:restoredLeft sz="29692" autoAdjust="0"/>
    <p:restoredTop sz="99881" autoAdjust="0"/>
  </p:normalViewPr>
  <p:slideViewPr>
    <p:cSldViewPr showGuides="1">
      <p:cViewPr varScale="1">
        <p:scale>
          <a:sx n="46" d="100"/>
          <a:sy n="46" d="100"/>
        </p:scale>
        <p:origin x="-996" y="-96"/>
      </p:cViewPr>
      <p:guideLst>
        <p:guide orient="horz" pos="2160"/>
        <p:guide pos="2880"/>
      </p:guideLst>
    </p:cSldViewPr>
  </p:slideViewPr>
  <p:outlineViewPr>
    <p:cViewPr>
      <p:scale>
        <a:sx n="33" d="100"/>
        <a:sy n="33" d="100"/>
      </p:scale>
      <p:origin x="0" y="42712"/>
    </p:cViewPr>
  </p:outlineViewPr>
  <p:notesTextViewPr>
    <p:cViewPr>
      <p:scale>
        <a:sx n="100" d="100"/>
        <a:sy n="100" d="100"/>
      </p:scale>
      <p:origin x="0" y="0"/>
    </p:cViewPr>
  </p:notesTextViewPr>
  <p:sorterViewPr>
    <p:cViewPr varScale="1">
      <p:scale>
        <a:sx n="100" d="100"/>
        <a:sy n="100" d="100"/>
      </p:scale>
      <p:origin x="0" y="3128"/>
    </p:cViewPr>
  </p:sorterViewPr>
  <p:notesViewPr>
    <p:cSldViewPr showGuides="1">
      <p:cViewPr varScale="1">
        <p:scale>
          <a:sx n="54" d="100"/>
          <a:sy n="54" d="100"/>
        </p:scale>
        <p:origin x="-1650" y="-84"/>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font" Target="fonts/font13.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555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1863" y="4402138"/>
            <a:ext cx="5133975" cy="4171950"/>
          </a:xfrm>
          <a:prstGeom prst="rect">
            <a:avLst/>
          </a:prstGeom>
          <a:noFill/>
          <a:ln w="12700">
            <a:noFill/>
            <a:miter lim="800000"/>
            <a:headEnd/>
            <a:tailEnd/>
          </a:ln>
          <a:effectLst/>
        </p:spPr>
        <p:txBody>
          <a:bodyPr vert="horz" wrap="square" lIns="90393" tIns="45196" rIns="90393" bIns="451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5" name="Rectangle 3"/>
          <p:cNvSpPr>
            <a:spLocks noGrp="1" noRot="1" noChangeAspect="1" noChangeArrowheads="1" noTextEdit="1"/>
          </p:cNvSpPr>
          <p:nvPr>
            <p:ph type="sldImg" idx="2"/>
          </p:nvPr>
        </p:nvSpPr>
        <p:spPr bwMode="auto">
          <a:xfrm>
            <a:off x="1192213" y="701675"/>
            <a:ext cx="4618037" cy="346392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758399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039" algn="l" rtl="0" eaLnBrk="0" fontAlgn="base" hangingPunct="0">
      <a:spcBef>
        <a:spcPct val="30000"/>
      </a:spcBef>
      <a:spcAft>
        <a:spcPct val="0"/>
      </a:spcAft>
      <a:defRPr sz="1200" kern="1200">
        <a:solidFill>
          <a:schemeClr val="tx1"/>
        </a:solidFill>
        <a:latin typeface="Arial" charset="0"/>
        <a:ea typeface="+mn-ea"/>
        <a:cs typeface="+mn-cs"/>
      </a:defRPr>
    </a:lvl2pPr>
    <a:lvl3pPr marL="914079" algn="l" rtl="0" eaLnBrk="0" fontAlgn="base" hangingPunct="0">
      <a:spcBef>
        <a:spcPct val="30000"/>
      </a:spcBef>
      <a:spcAft>
        <a:spcPct val="0"/>
      </a:spcAft>
      <a:defRPr sz="1200" kern="1200">
        <a:solidFill>
          <a:schemeClr val="tx1"/>
        </a:solidFill>
        <a:latin typeface="Arial" charset="0"/>
        <a:ea typeface="+mn-ea"/>
        <a:cs typeface="+mn-cs"/>
      </a:defRPr>
    </a:lvl3pPr>
    <a:lvl4pPr marL="1371119" algn="l" rtl="0" eaLnBrk="0" fontAlgn="base" hangingPunct="0">
      <a:spcBef>
        <a:spcPct val="30000"/>
      </a:spcBef>
      <a:spcAft>
        <a:spcPct val="0"/>
      </a:spcAft>
      <a:defRPr sz="1200" kern="1200">
        <a:solidFill>
          <a:schemeClr val="tx1"/>
        </a:solidFill>
        <a:latin typeface="Arial" charset="0"/>
        <a:ea typeface="+mn-ea"/>
        <a:cs typeface="+mn-cs"/>
      </a:defRPr>
    </a:lvl4pPr>
    <a:lvl5pPr marL="1828159" algn="l" rtl="0" eaLnBrk="0" fontAlgn="base" hangingPunct="0">
      <a:spcBef>
        <a:spcPct val="30000"/>
      </a:spcBef>
      <a:spcAft>
        <a:spcPct val="0"/>
      </a:spcAft>
      <a:defRPr sz="1200" kern="1200">
        <a:solidFill>
          <a:schemeClr val="tx1"/>
        </a:solidFill>
        <a:latin typeface="Arial" charset="0"/>
        <a:ea typeface="+mn-ea"/>
        <a:cs typeface="+mn-cs"/>
      </a:defRPr>
    </a:lvl5pPr>
    <a:lvl6pPr marL="2285199" algn="l" defTabSz="914079" rtl="0" eaLnBrk="1" latinLnBrk="0" hangingPunct="1">
      <a:defRPr sz="1200" kern="1200">
        <a:solidFill>
          <a:schemeClr val="tx1"/>
        </a:solidFill>
        <a:latin typeface="+mn-lt"/>
        <a:ea typeface="+mn-ea"/>
        <a:cs typeface="+mn-cs"/>
      </a:defRPr>
    </a:lvl6pPr>
    <a:lvl7pPr marL="2742237" algn="l" defTabSz="914079" rtl="0" eaLnBrk="1" latinLnBrk="0" hangingPunct="1">
      <a:defRPr sz="1200" kern="1200">
        <a:solidFill>
          <a:schemeClr val="tx1"/>
        </a:solidFill>
        <a:latin typeface="+mn-lt"/>
        <a:ea typeface="+mn-ea"/>
        <a:cs typeface="+mn-cs"/>
      </a:defRPr>
    </a:lvl7pPr>
    <a:lvl8pPr marL="3199278" algn="l" defTabSz="914079" rtl="0" eaLnBrk="1" latinLnBrk="0" hangingPunct="1">
      <a:defRPr sz="1200" kern="1200">
        <a:solidFill>
          <a:schemeClr val="tx1"/>
        </a:solidFill>
        <a:latin typeface="+mn-lt"/>
        <a:ea typeface="+mn-ea"/>
        <a:cs typeface="+mn-cs"/>
      </a:defRPr>
    </a:lvl8pPr>
    <a:lvl9pPr marL="3656316" algn="l" defTabSz="9140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xfrm>
            <a:off x="3963744" y="8805841"/>
            <a:ext cx="3032337" cy="463550"/>
          </a:xfrm>
          <a:prstGeom prst="rect">
            <a:avLst/>
          </a:prstGeom>
          <a:noFill/>
        </p:spPr>
        <p:txBody>
          <a:bodyPr lIns="92958" tIns="46479" rIns="92958" bIns="46479"/>
          <a:lstStyle/>
          <a:p>
            <a:fld id="{B2ACD818-C2F6-454D-8BBE-781E69C7152F}" type="slidenum">
              <a:rPr lang="en-US" smtClean="0">
                <a:solidFill>
                  <a:prstClr val="black"/>
                </a:solidFill>
              </a:rPr>
              <a:pPr/>
              <a:t>7</a:t>
            </a:fld>
            <a:endParaRPr lang="en-US" smtClean="0">
              <a:solidFill>
                <a:prstClr val="black"/>
              </a:solidFill>
            </a:endParaRPr>
          </a:p>
        </p:txBody>
      </p:sp>
      <p:sp>
        <p:nvSpPr>
          <p:cNvPr id="14339" name="Rectangle 2"/>
          <p:cNvSpPr>
            <a:spLocks noGrp="1" noRot="1" noChangeAspect="1" noChangeArrowheads="1" noTextEdit="1"/>
          </p:cNvSpPr>
          <p:nvPr>
            <p:ph type="sldImg"/>
          </p:nvPr>
        </p:nvSpPr>
        <p:spPr>
          <a:xfrm>
            <a:off x="1192213" y="701675"/>
            <a:ext cx="4618037" cy="3463925"/>
          </a:xfrm>
          <a:ln/>
        </p:spPr>
      </p:sp>
      <p:sp>
        <p:nvSpPr>
          <p:cNvPr id="1434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xfrm>
            <a:off x="3963744" y="8805841"/>
            <a:ext cx="3032337" cy="463550"/>
          </a:xfrm>
          <a:prstGeom prst="rect">
            <a:avLst/>
          </a:prstGeom>
          <a:noFill/>
        </p:spPr>
        <p:txBody>
          <a:bodyPr lIns="92958" tIns="46479" rIns="92958" bIns="46479"/>
          <a:lstStyle/>
          <a:p>
            <a:fld id="{1ABEFEEF-CFD8-4AD5-A43F-19444676D7FE}" type="slidenum">
              <a:rPr lang="en-US" smtClean="0">
                <a:solidFill>
                  <a:prstClr val="black"/>
                </a:solidFill>
              </a:rPr>
              <a:pPr/>
              <a:t>43</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196975" y="703263"/>
            <a:ext cx="4618038" cy="3463925"/>
          </a:xfrm>
          <a:ln/>
        </p:spPr>
      </p:sp>
      <p:sp>
        <p:nvSpPr>
          <p:cNvPr id="114691" name="Rectangle 3"/>
          <p:cNvSpPr>
            <a:spLocks noGrp="1" noChangeArrowheads="1"/>
          </p:cNvSpPr>
          <p:nvPr>
            <p:ph type="body" idx="1"/>
          </p:nvPr>
        </p:nvSpPr>
        <p:spPr>
          <a:xfrm>
            <a:off x="931863" y="4398963"/>
            <a:ext cx="5133975" cy="4175125"/>
          </a:xfrm>
          <a:noFill/>
          <a:ln w="9525"/>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1"/>
          <p:cNvSpPr>
            <a:spLocks noGrp="1" noChangeArrowheads="1"/>
          </p:cNvSpPr>
          <p:nvPr>
            <p:ph type="sldNum" sz="quarter" idx="5"/>
          </p:nvPr>
        </p:nvSpPr>
        <p:spPr bwMode="auto">
          <a:xfrm>
            <a:off x="3963744" y="8805841"/>
            <a:ext cx="3032337" cy="463550"/>
          </a:xfrm>
          <a:prstGeom prst="rect">
            <a:avLst/>
          </a:prstGeom>
          <a:noFill/>
          <a:ln>
            <a:miter lim="800000"/>
            <a:headEnd/>
            <a:tailEnd/>
          </a:ln>
        </p:spPr>
        <p:txBody>
          <a:bodyPr wrap="square" lIns="92958" tIns="46479" rIns="92958" bIns="46479" numCol="1" anchorCtr="0" compatLnSpc="1">
            <a:prstTxWarp prst="textNoShape">
              <a:avLst/>
            </a:prstTxWarp>
          </a:bodyPr>
          <a:lstStyle/>
          <a:p>
            <a:pPr fontAlgn="base">
              <a:spcBef>
                <a:spcPct val="0"/>
              </a:spcBef>
              <a:spcAft>
                <a:spcPct val="0"/>
              </a:spcAft>
            </a:pPr>
            <a:fld id="{7C7D4B03-D190-4B71-8058-33F8D2816B06}" type="slidenum">
              <a:rPr lang="en-GB">
                <a:solidFill>
                  <a:prstClr val="black"/>
                </a:solidFill>
              </a:rPr>
              <a:pPr fontAlgn="base">
                <a:spcBef>
                  <a:spcPct val="0"/>
                </a:spcBef>
                <a:spcAft>
                  <a:spcPct val="0"/>
                </a:spcAft>
              </a:pPr>
              <a:t>17</a:t>
            </a:fld>
            <a:endParaRPr lang="en-GB">
              <a:solidFill>
                <a:prstClr val="black"/>
              </a:solidFill>
            </a:endParaRPr>
          </a:p>
        </p:txBody>
      </p:sp>
      <p:sp>
        <p:nvSpPr>
          <p:cNvPr id="43011" name="Text Box 1"/>
          <p:cNvSpPr txBox="1">
            <a:spLocks noChangeArrowheads="1"/>
          </p:cNvSpPr>
          <p:nvPr/>
        </p:nvSpPr>
        <p:spPr bwMode="auto">
          <a:xfrm>
            <a:off x="1166284" y="695325"/>
            <a:ext cx="4661894" cy="3473406"/>
          </a:xfrm>
          <a:prstGeom prst="rect">
            <a:avLst/>
          </a:prstGeom>
          <a:solidFill>
            <a:srgbClr val="FFFFFF"/>
          </a:solidFill>
          <a:ln w="9360">
            <a:solidFill>
              <a:srgbClr val="000000"/>
            </a:solidFill>
            <a:miter lim="800000"/>
            <a:headEnd/>
            <a:tailEnd/>
          </a:ln>
        </p:spPr>
        <p:txBody>
          <a:bodyPr wrap="none" lIns="92958" tIns="46479" rIns="92958" bIns="46479" anchor="ctr"/>
          <a:lstStyle/>
          <a:p>
            <a:pPr algn="l" eaLnBrk="1" fontAlgn="auto" hangingPunct="1">
              <a:spcBef>
                <a:spcPts val="0"/>
              </a:spcBef>
              <a:spcAft>
                <a:spcPts val="0"/>
              </a:spcAft>
            </a:pPr>
            <a:endParaRPr lang="en-US" sz="1800">
              <a:solidFill>
                <a:prstClr val="black"/>
              </a:solidFill>
              <a:latin typeface="Calibri" pitchFamily="34" charset="0"/>
            </a:endParaRPr>
          </a:p>
        </p:txBody>
      </p:sp>
      <p:sp>
        <p:nvSpPr>
          <p:cNvPr id="43012" name="Rectangle 2"/>
          <p:cNvSpPr txBox="1">
            <a:spLocks noGrp="1" noChangeArrowheads="1"/>
          </p:cNvSpPr>
          <p:nvPr>
            <p:ph type="body"/>
          </p:nvPr>
        </p:nvSpPr>
        <p:spPr bwMode="auto">
          <a:xfrm>
            <a:off x="699770" y="4403725"/>
            <a:ext cx="5591681" cy="4165512"/>
          </a:xfrm>
          <a:noFill/>
        </p:spPr>
        <p:txBody>
          <a:bodyPr wrap="none" numCol="1" anchor="ctr"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1187450" y="701675"/>
            <a:ext cx="4621213" cy="3465513"/>
          </a:xfrm>
          <a:ln/>
        </p:spPr>
      </p:sp>
      <p:sp>
        <p:nvSpPr>
          <p:cNvPr id="112643" name="Rectangle 3"/>
          <p:cNvSpPr>
            <a:spLocks noGrp="1" noChangeArrowheads="1"/>
          </p:cNvSpPr>
          <p:nvPr>
            <p:ph type="body" idx="1"/>
          </p:nvPr>
        </p:nvSpPr>
        <p:spPr>
          <a:xfrm>
            <a:off x="933450" y="4403725"/>
            <a:ext cx="5130800" cy="4170363"/>
          </a:xfrm>
          <a:noFill/>
          <a:ln w="9525"/>
        </p:spPr>
        <p:txBody>
          <a:bodyPr lIns="91356" tIns="45679" rIns="91356" bIns="45679"/>
          <a:lstStyle/>
          <a:p>
            <a:pPr defTabSz="1216025">
              <a:lnSpc>
                <a:spcPct val="80000"/>
              </a:lnSpc>
              <a:spcBef>
                <a:spcPct val="20000"/>
              </a:spcBef>
            </a:pPr>
            <a:r>
              <a:rPr lang="en-US" b="1" i="1" smtClean="0">
                <a:solidFill>
                  <a:srgbClr val="1658FC"/>
                </a:solidFill>
                <a:latin typeface="Arial" pitchFamily="34" charset="0"/>
              </a:rPr>
              <a:t>INFO FOR ME, BUT DO NOT SAY UNLESS ASKED!!!!!</a:t>
            </a:r>
          </a:p>
          <a:p>
            <a:pPr defTabSz="1216025">
              <a:lnSpc>
                <a:spcPct val="80000"/>
              </a:lnSpc>
              <a:spcBef>
                <a:spcPct val="20000"/>
              </a:spcBef>
            </a:pPr>
            <a:endParaRPr lang="en-US" b="1" i="1" smtClean="0">
              <a:solidFill>
                <a:srgbClr val="1658FC"/>
              </a:solidFill>
              <a:latin typeface="Arial" pitchFamily="34" charset="0"/>
            </a:endParaRPr>
          </a:p>
          <a:p>
            <a:pPr defTabSz="1216025">
              <a:lnSpc>
                <a:spcPct val="80000"/>
              </a:lnSpc>
              <a:spcBef>
                <a:spcPct val="20000"/>
              </a:spcBef>
            </a:pPr>
            <a:r>
              <a:rPr lang="en-US" b="1" i="1" smtClean="0">
                <a:solidFill>
                  <a:srgbClr val="1658FC"/>
                </a:solidFill>
                <a:latin typeface="Arial" pitchFamily="34" charset="0"/>
              </a:rPr>
              <a:t>Cost range (from Mission Needs Statement)  $170M-$250M </a:t>
            </a:r>
          </a:p>
          <a:p>
            <a:pPr defTabSz="1216025">
              <a:lnSpc>
                <a:spcPct val="80000"/>
              </a:lnSpc>
              <a:spcBef>
                <a:spcPct val="20000"/>
              </a:spcBef>
            </a:pPr>
            <a:r>
              <a:rPr lang="en-US" b="1" i="1" smtClean="0">
                <a:solidFill>
                  <a:srgbClr val="1658FC"/>
                </a:solidFill>
                <a:latin typeface="Arial" pitchFamily="34" charset="0"/>
              </a:rPr>
              <a:t>This includes $30-50 M that could come from redirection of the present JLab Ops budget, and</a:t>
            </a:r>
          </a:p>
          <a:p>
            <a:pPr defTabSz="1216025">
              <a:lnSpc>
                <a:spcPct val="80000"/>
              </a:lnSpc>
              <a:spcBef>
                <a:spcPct val="20000"/>
              </a:spcBef>
            </a:pPr>
            <a:r>
              <a:rPr lang="en-US" b="1" i="1" smtClean="0">
                <a:solidFill>
                  <a:srgbClr val="1658FC"/>
                </a:solidFill>
                <a:latin typeface="Arial" pitchFamily="34" charset="0"/>
              </a:rPr>
              <a:t>~$20M that might come from foreign contributors (if they match what they did for the original project)</a:t>
            </a:r>
          </a:p>
          <a:p>
            <a:pPr defTabSz="1216025"/>
            <a:endParaRPr lang="en-US" smtClean="0">
              <a:latin typeface="Arial" pitchFamily="34" charset="0"/>
            </a:endParaRPr>
          </a:p>
          <a:p>
            <a:pPr defTabSz="1216025"/>
            <a:r>
              <a:rPr lang="en-US" smtClean="0">
                <a:latin typeface="Arial" pitchFamily="34" charset="0"/>
              </a:rPr>
              <a:t>About $47M of the total could come from a redirection of present operating funds over the duration of the project."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4294967295"/>
          </p:nvPr>
        </p:nvSpPr>
        <p:spPr bwMode="auto">
          <a:xfrm>
            <a:off x="3962400" y="8805863"/>
            <a:ext cx="3033713" cy="463550"/>
          </a:xfrm>
          <a:prstGeom prst="rect">
            <a:avLst/>
          </a:prstGeom>
          <a:noFill/>
          <a:ln>
            <a:miter lim="800000"/>
            <a:headEnd/>
            <a:tailEnd/>
          </a:ln>
        </p:spPr>
        <p:txBody>
          <a:bodyPr lIns="91221" tIns="45610" rIns="91221" bIns="45610"/>
          <a:lstStyle/>
          <a:p>
            <a:fld id="{3CE1CC6B-7384-46A5-A581-74A2EB6A9D31}" type="slidenum">
              <a:rPr lang="en-US">
                <a:solidFill>
                  <a:srgbClr val="000000"/>
                </a:solidFill>
              </a:rPr>
              <a:pPr/>
              <a:t>22</a:t>
            </a:fld>
            <a:endParaRPr lang="en-US">
              <a:solidFill>
                <a:srgbClr val="000000"/>
              </a:solidFill>
            </a:endParaRPr>
          </a:p>
        </p:txBody>
      </p:sp>
      <p:sp>
        <p:nvSpPr>
          <p:cNvPr id="113667" name="Rectangle 2"/>
          <p:cNvSpPr>
            <a:spLocks noGrp="1" noRot="1" noChangeAspect="1" noChangeArrowheads="1" noTextEdit="1"/>
          </p:cNvSpPr>
          <p:nvPr>
            <p:ph type="sldImg"/>
          </p:nvPr>
        </p:nvSpPr>
        <p:spPr>
          <a:xfrm>
            <a:off x="1190625" y="700088"/>
            <a:ext cx="4624388" cy="3468687"/>
          </a:xfrm>
          <a:ln/>
        </p:spPr>
      </p:sp>
      <p:sp>
        <p:nvSpPr>
          <p:cNvPr id="113668" name="Rectangle 3"/>
          <p:cNvSpPr>
            <a:spLocks noGrp="1" noChangeArrowheads="1"/>
          </p:cNvSpPr>
          <p:nvPr>
            <p:ph type="body" idx="1"/>
          </p:nvPr>
        </p:nvSpPr>
        <p:spPr>
          <a:noFill/>
          <a:ln w="9525"/>
        </p:spPr>
        <p:txBody>
          <a:bodyPr/>
          <a:lstStyle/>
          <a:p>
            <a:pPr eaLnBrk="1" hangingPunct="1"/>
            <a:r>
              <a:rPr lang="en-US" smtClean="0">
                <a:latin typeface="Arial" pitchFamily="34" charset="0"/>
              </a:rPr>
              <a:t>Note BSM not included in project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64191" y="8806493"/>
            <a:ext cx="3031910" cy="462912"/>
          </a:xfrm>
          <a:prstGeom prst="rect">
            <a:avLst/>
          </a:prstGeom>
        </p:spPr>
        <p:txBody>
          <a:bodyPr lIns="92007" tIns="46003" rIns="92007" bIns="46003"/>
          <a:lstStyle/>
          <a:p>
            <a:fld id="{6920C30D-BFC1-3149-91B3-74EF10DEADCF}" type="slidenum">
              <a:rPr lang="en-US" smtClean="0"/>
              <a:pPr/>
              <a:t>23</a:t>
            </a:fld>
            <a:endParaRPr lang="en-US"/>
          </a:p>
        </p:txBody>
      </p:sp>
    </p:spTree>
    <p:extLst>
      <p:ext uri="{BB962C8B-B14F-4D97-AF65-F5344CB8AC3E}">
        <p14:creationId xmlns:p14="http://schemas.microsoft.com/office/powerpoint/2010/main" val="184996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xfrm>
            <a:off x="3963744" y="8805841"/>
            <a:ext cx="3032337" cy="463550"/>
          </a:xfrm>
          <a:prstGeom prst="rect">
            <a:avLst/>
          </a:prstGeom>
          <a:noFill/>
        </p:spPr>
        <p:txBody>
          <a:bodyPr lIns="92958" tIns="46479" rIns="92958" bIns="46479"/>
          <a:lstStyle/>
          <a:p>
            <a:fld id="{1ABEFEEF-CFD8-4AD5-A43F-19444676D7FE}" type="slidenum">
              <a:rPr lang="en-US" smtClean="0">
                <a:solidFill>
                  <a:prstClr val="black"/>
                </a:solidFill>
              </a:rPr>
              <a:pPr/>
              <a:t>40</a:t>
            </a:fld>
            <a:endParaRPr lang="en-US"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xfrm>
            <a:off x="3963744" y="8805841"/>
            <a:ext cx="3032337" cy="463550"/>
          </a:xfrm>
          <a:prstGeom prst="rect">
            <a:avLst/>
          </a:prstGeom>
          <a:noFill/>
        </p:spPr>
        <p:txBody>
          <a:bodyPr lIns="92958" tIns="46479" rIns="92958" bIns="46479"/>
          <a:lstStyle/>
          <a:p>
            <a:fld id="{1ABEFEEF-CFD8-4AD5-A43F-19444676D7FE}" type="slidenum">
              <a:rPr lang="en-US" smtClean="0">
                <a:solidFill>
                  <a:prstClr val="black"/>
                </a:solidFill>
              </a:rPr>
              <a:pPr/>
              <a:t>41</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xfrm>
            <a:off x="3963744" y="8805841"/>
            <a:ext cx="3032337" cy="463550"/>
          </a:xfrm>
          <a:prstGeom prst="rect">
            <a:avLst/>
          </a:prstGeom>
          <a:noFill/>
        </p:spPr>
        <p:txBody>
          <a:bodyPr lIns="92958" tIns="46479" rIns="92958" bIns="46479"/>
          <a:lstStyle/>
          <a:p>
            <a:fld id="{1ABEFEEF-CFD8-4AD5-A43F-19444676D7FE}" type="slidenum">
              <a:rPr lang="en-US" smtClean="0">
                <a:solidFill>
                  <a:prstClr val="black"/>
                </a:solidFill>
              </a:rPr>
              <a:pPr/>
              <a:t>42</a:t>
            </a:fld>
            <a:endParaRPr 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smtClean="0"/>
              <a:t>Click to edit Master subtitle style</a:t>
            </a:r>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6/18/13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The GlueX Experiment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B6655A-F719-614C-93EB-A164F3F7136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032176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6/18/13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The GlueX Experiment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B6655A-F719-614C-93EB-A164F3F7136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248555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6/18/13</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The GlueX Experiment</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B6655A-F719-614C-93EB-A164F3F7136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332051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533869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53193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67590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The GlueX Experiment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B6655A-F719-614C-93EB-A164F3F7136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1928023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The GlueX Experiment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B6655A-F719-614C-93EB-A164F3F7136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740464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The GlueX Experiment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B6655A-F719-614C-93EB-A164F3F7136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897043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801669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6"/>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6"/>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606496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2796100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4282735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267397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6"/>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3"/>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8"/>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466"/>
            <a:ext cx="8305800" cy="6154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8146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015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Tree>
    <p:extLst>
      <p:ext uri="{BB962C8B-B14F-4D97-AF65-F5344CB8AC3E}">
        <p14:creationId xmlns:p14="http://schemas.microsoft.com/office/powerpoint/2010/main" val="209920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7389" y="990600"/>
            <a:ext cx="3808412"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3" y="990600"/>
            <a:ext cx="380841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148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3414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317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961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Tree>
    <p:extLst>
      <p:ext uri="{BB962C8B-B14F-4D97-AF65-F5344CB8AC3E}">
        <p14:creationId xmlns:p14="http://schemas.microsoft.com/office/powerpoint/2010/main" val="75407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Tree>
    <p:extLst>
      <p:ext uri="{BB962C8B-B14F-4D97-AF65-F5344CB8AC3E}">
        <p14:creationId xmlns:p14="http://schemas.microsoft.com/office/powerpoint/2010/main" val="256112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6948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3" y="152400"/>
            <a:ext cx="1941513"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196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3"/>
            <a:ext cx="7759700" cy="4873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7389" y="990600"/>
            <a:ext cx="3808412"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3" y="990600"/>
            <a:ext cx="3808413"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4869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3"/>
            <a:ext cx="7759700" cy="4873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7388" y="990600"/>
            <a:ext cx="7769225" cy="4800600"/>
          </a:xfrm>
        </p:spPr>
        <p:txBody>
          <a:bodyPr/>
          <a:lstStyle/>
          <a:p>
            <a:endParaRPr lang="en-US"/>
          </a:p>
        </p:txBody>
      </p:sp>
    </p:spTree>
    <p:extLst>
      <p:ext uri="{BB962C8B-B14F-4D97-AF65-F5344CB8AC3E}">
        <p14:creationId xmlns:p14="http://schemas.microsoft.com/office/powerpoint/2010/main" val="335815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704344"/>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5249988"/>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611196"/>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4590105"/>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076126"/>
      </p:ext>
    </p:extLst>
  </p:cSld>
  <p:clrMapOvr>
    <a:masterClrMapping/>
  </p:clrMapOv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1994725"/>
      </p:ext>
    </p:extLst>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32778"/>
      </p:ext>
    </p:extLst>
  </p:cSld>
  <p:clrMapOvr>
    <a:masterClrMapping/>
  </p:clrMapOv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7736382"/>
      </p:ext>
    </p:extLst>
  </p:cSld>
  <p:clrMapOvr>
    <a:masterClrMapping/>
  </p:clrMapOv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5622390"/>
      </p:ext>
    </p:extLst>
  </p:cSld>
  <p:clrMapOvr>
    <a:masterClrMapping/>
  </p:clrMapOv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077432"/>
      </p:ext>
    </p:extLst>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7463"/>
            <a:ext cx="2076450" cy="61547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463"/>
            <a:ext cx="6076950" cy="6154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8420975"/>
      </p:ext>
    </p:extLst>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71538" y="17463"/>
            <a:ext cx="7434262" cy="736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38250"/>
            <a:ext cx="4076700" cy="4933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38250"/>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781425"/>
            <a:ext cx="4076700"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0042714"/>
      </p:ext>
    </p:extLst>
  </p:cSld>
  <p:clrMapOvr>
    <a:masterClrMapping/>
  </p:clrMapOv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463"/>
            <a:ext cx="8305800" cy="6154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655877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38250"/>
            <a:ext cx="4076700" cy="4933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38200"/>
            <a:ext cx="8229600" cy="5287963"/>
          </a:xfrm>
        </p:spPr>
        <p:txBody>
          <a:bodyPr/>
          <a:lstStyle/>
          <a:p>
            <a:endParaRPr lang="en-US" dirty="0"/>
          </a:p>
        </p:txBody>
      </p:sp>
    </p:spTree>
    <p:extLst>
      <p:ext uri="{BB962C8B-B14F-4D97-AF65-F5344CB8AC3E}">
        <p14:creationId xmlns:p14="http://schemas.microsoft.com/office/powerpoint/2010/main" val="3609379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844572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14496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5917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719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5153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2361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951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3475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4075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49644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658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0813" cy="1979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3213"/>
            <a:ext cx="7770813"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21793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66932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129268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907097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567406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343400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780131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38233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3109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85447370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947138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803174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753644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29452384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0223820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801549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9406696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425340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533630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28140591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697717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694979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1364647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9778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40235555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004635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3018841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90759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7861112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25737339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32292008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969966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6/3/2013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a:solidFill>
                  <a:schemeClr val="bg1"/>
                </a:solidFill>
                <a:latin typeface="Arial"/>
                <a:cs typeface="Arial"/>
              </a:defRPr>
            </a:lvl1p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spcBef>
                  <a:spcPts val="95"/>
                </a:spcBef>
              </a:pPr>
              <a:t>‹N›</a:t>
            </a:fld>
            <a:endParaRPr spc="-10" dirty="0">
              <a:solidFill>
                <a:prstClr val="white"/>
              </a:solidFill>
            </a:endParaRPr>
          </a:p>
        </p:txBody>
      </p:sp>
    </p:spTree>
    <p:extLst>
      <p:ext uri="{BB962C8B-B14F-4D97-AF65-F5344CB8AC3E}">
        <p14:creationId xmlns:p14="http://schemas.microsoft.com/office/powerpoint/2010/main" val="11127467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567395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457200" indent="-457200">
              <a:defRPr>
                <a:latin typeface="Arial" pitchFamily="34" charset="0"/>
                <a:cs typeface="Arial" pitchFamily="34" charset="0"/>
              </a:defRPr>
            </a:lvl1pPr>
            <a:lvl2pPr marL="914400" indent="-457200">
              <a:defRPr>
                <a:latin typeface="Arial" pitchFamily="34" charset="0"/>
                <a:cs typeface="Arial" pitchFamily="34" charset="0"/>
              </a:defRPr>
            </a:lvl2pPr>
            <a:lvl3pPr marL="1257300" indent="-342900">
              <a:tabLst/>
              <a:defRPr>
                <a:latin typeface="Arial" pitchFamily="34" charset="0"/>
                <a:cs typeface="Arial" pitchFamily="34" charset="0"/>
              </a:defRPr>
            </a:lvl3pPr>
            <a:lvl4pPr marL="1714500" indent="-342900">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362524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687117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2782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049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Tree>
  </p:cSld>
  <p:clrMapOvr>
    <a:masterClrMapping/>
  </p:clrMapOv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32318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9925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49409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86354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69043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89409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11414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0813" cy="19796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3213"/>
            <a:ext cx="7770813"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175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44128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The GlueX Experiment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B6655A-F719-614C-93EB-A164F3F7136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659994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6/18/13</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The GlueX Experiment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B6655A-F719-614C-93EB-A164F3F7136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481565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5.jp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10.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6.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7.wmf"/></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11.xml"/><Relationship Id="rId7" Type="http://schemas.openxmlformats.org/officeDocument/2006/relationships/image" Target="../media/image5.jp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theme" Target="../theme/theme14.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4.jpe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5.jp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7.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5.jp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8.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5.jp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9.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bwMode="auto">
          <a:xfrm>
            <a:off x="871538" y="17466"/>
            <a:ext cx="7434262" cy="736600"/>
          </a:xfrm>
          <a:prstGeom prst="rect">
            <a:avLst/>
          </a:prstGeom>
          <a:noFill/>
          <a:ln w="12700">
            <a:noFill/>
            <a:miter lim="800000"/>
            <a:headEnd/>
            <a:tailEnd/>
          </a:ln>
        </p:spPr>
        <p:txBody>
          <a:bodyPr vert="horz" wrap="square" lIns="90455" tIns="44435" rIns="90455" bIns="44435" numCol="1" anchor="ctr" anchorCtr="0" compatLnSpc="1">
            <a:prstTxWarp prst="textNoShape">
              <a:avLst/>
            </a:prstTxWarp>
          </a:bodyPr>
          <a:lstStyle/>
          <a:p>
            <a:pPr lvl="0"/>
            <a:r>
              <a:rPr lang="en-US" smtClean="0"/>
              <a:t>Click to edit Master title style</a:t>
            </a:r>
          </a:p>
        </p:txBody>
      </p:sp>
      <p:sp>
        <p:nvSpPr>
          <p:cNvPr id="15363" name="Rectangle 14"/>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55" tIns="44435" rIns="90455" bIns="4443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5224"/>
          </a:xfrm>
          <a:prstGeom prst="rect">
            <a:avLst/>
          </a:prstGeom>
          <a:noFill/>
          <a:ln w="12700">
            <a:noFill/>
            <a:miter lim="800000"/>
            <a:headEnd/>
            <a:tailEnd/>
          </a:ln>
          <a:effectLst/>
        </p:spPr>
        <p:txBody>
          <a:bodyPr lIns="90455" tIns="44435" rIns="90455" bIns="44435">
            <a:spAutoFit/>
          </a:bodyPr>
          <a:lstStyle/>
          <a:p>
            <a:pPr algn="l">
              <a:lnSpc>
                <a:spcPct val="80000"/>
              </a:lnSpc>
              <a:spcBef>
                <a:spcPct val="50000"/>
              </a:spcBef>
              <a:buFont typeface="Times" pitchFamily="50" charset="0"/>
              <a:buNone/>
              <a:defRPr/>
            </a:pPr>
            <a:endParaRPr lang="en-US" sz="2400" b="1">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nLst>
      <p:par>
        <p:cTn id="1" dur="indefinite" restart="never" nodeType="tmRoot"/>
      </p:par>
    </p:tnLst>
  </p:timing>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039" algn="ctr" rtl="0" eaLnBrk="0" fontAlgn="base" hangingPunct="0">
        <a:spcBef>
          <a:spcPct val="0"/>
        </a:spcBef>
        <a:spcAft>
          <a:spcPct val="0"/>
        </a:spcAft>
        <a:defRPr sz="3200" b="1">
          <a:solidFill>
            <a:schemeClr val="hlink"/>
          </a:solidFill>
          <a:latin typeface="Arial" charset="0"/>
        </a:defRPr>
      </a:lvl6pPr>
      <a:lvl7pPr marL="914079" algn="ctr" rtl="0" eaLnBrk="0" fontAlgn="base" hangingPunct="0">
        <a:spcBef>
          <a:spcPct val="0"/>
        </a:spcBef>
        <a:spcAft>
          <a:spcPct val="0"/>
        </a:spcAft>
        <a:defRPr sz="3200" b="1">
          <a:solidFill>
            <a:schemeClr val="hlink"/>
          </a:solidFill>
          <a:latin typeface="Arial" charset="0"/>
        </a:defRPr>
      </a:lvl7pPr>
      <a:lvl8pPr marL="1371119" algn="ctr" rtl="0" eaLnBrk="0" fontAlgn="base" hangingPunct="0">
        <a:spcBef>
          <a:spcPct val="0"/>
        </a:spcBef>
        <a:spcAft>
          <a:spcPct val="0"/>
        </a:spcAft>
        <a:defRPr sz="3200" b="1">
          <a:solidFill>
            <a:schemeClr val="hlink"/>
          </a:solidFill>
          <a:latin typeface="Arial" charset="0"/>
        </a:defRPr>
      </a:lvl8pPr>
      <a:lvl9pPr marL="1828159" algn="ctr" rtl="0" eaLnBrk="0" fontAlgn="base" hangingPunct="0">
        <a:spcBef>
          <a:spcPct val="0"/>
        </a:spcBef>
        <a:spcAft>
          <a:spcPct val="0"/>
        </a:spcAft>
        <a:defRPr sz="3200" b="1">
          <a:solidFill>
            <a:schemeClr val="hlink"/>
          </a:solidFill>
          <a:latin typeface="Arial" charset="0"/>
        </a:defRPr>
      </a:lvl9pPr>
    </p:titleStyle>
    <p:bodyStyle>
      <a:lvl1pPr marL="228519" indent="-228519" algn="l" rtl="0" eaLnBrk="0" fontAlgn="base" hangingPunct="0">
        <a:spcBef>
          <a:spcPct val="20000"/>
        </a:spcBef>
        <a:spcAft>
          <a:spcPct val="0"/>
        </a:spcAft>
        <a:buFont typeface="Times" pitchFamily="50" charset="0"/>
        <a:buChar char="•"/>
        <a:defRPr sz="2400">
          <a:solidFill>
            <a:schemeClr val="tx1"/>
          </a:solidFill>
          <a:latin typeface="+mn-lt"/>
          <a:ea typeface="+mn-ea"/>
          <a:cs typeface="+mn-cs"/>
        </a:defRPr>
      </a:lvl1pPr>
      <a:lvl2pPr marL="571300" indent="-228519" algn="l" rtl="0" eaLnBrk="0" fontAlgn="base" hangingPunct="0">
        <a:spcBef>
          <a:spcPct val="20000"/>
        </a:spcBef>
        <a:spcAft>
          <a:spcPct val="0"/>
        </a:spcAft>
        <a:buSzPct val="150000"/>
        <a:buFont typeface="Times" pitchFamily="50" charset="0"/>
        <a:buChar char="­"/>
        <a:defRPr sz="2000">
          <a:solidFill>
            <a:schemeClr val="tx1"/>
          </a:solidFill>
          <a:latin typeface="+mn-lt"/>
        </a:defRPr>
      </a:lvl2pPr>
      <a:lvl3pPr marL="914079" indent="-228519" algn="l" rtl="0" eaLnBrk="0" fontAlgn="base" hangingPunct="0">
        <a:spcBef>
          <a:spcPct val="20000"/>
        </a:spcBef>
        <a:spcAft>
          <a:spcPct val="0"/>
        </a:spcAft>
        <a:buSzPct val="150000"/>
        <a:defRPr>
          <a:solidFill>
            <a:schemeClr val="tx1"/>
          </a:solidFill>
          <a:latin typeface="+mn-lt"/>
        </a:defRPr>
      </a:lvl3pPr>
      <a:lvl4pPr marL="1256859" indent="-228519" algn="l" rtl="0" eaLnBrk="0" fontAlgn="base" hangingPunct="0">
        <a:spcBef>
          <a:spcPct val="20000"/>
        </a:spcBef>
        <a:spcAft>
          <a:spcPct val="0"/>
        </a:spcAft>
        <a:buSzPct val="150000"/>
        <a:buChar char="."/>
        <a:defRPr>
          <a:solidFill>
            <a:schemeClr val="tx1"/>
          </a:solidFill>
          <a:latin typeface="Times" pitchFamily="50" charset="0"/>
        </a:defRPr>
      </a:lvl4pPr>
      <a:lvl5pPr marL="2056678" indent="-228519" algn="l" rtl="0" eaLnBrk="0" fontAlgn="base" hangingPunct="0">
        <a:spcBef>
          <a:spcPct val="20000"/>
        </a:spcBef>
        <a:spcAft>
          <a:spcPct val="0"/>
        </a:spcAft>
        <a:buSzPct val="150000"/>
        <a:buChar char="."/>
        <a:defRPr>
          <a:solidFill>
            <a:schemeClr val="tx1"/>
          </a:solidFill>
          <a:latin typeface="Times" pitchFamily="50" charset="0"/>
        </a:defRPr>
      </a:lvl5pPr>
      <a:lvl6pPr marL="2513718" indent="-228519" algn="l" rtl="0" eaLnBrk="0" fontAlgn="base" hangingPunct="0">
        <a:spcBef>
          <a:spcPct val="20000"/>
        </a:spcBef>
        <a:spcAft>
          <a:spcPct val="0"/>
        </a:spcAft>
        <a:buSzPct val="150000"/>
        <a:buChar char="."/>
        <a:defRPr>
          <a:solidFill>
            <a:schemeClr val="tx1"/>
          </a:solidFill>
          <a:latin typeface="Times" pitchFamily="50" charset="0"/>
        </a:defRPr>
      </a:lvl6pPr>
      <a:lvl7pPr marL="2970758" indent="-228519" algn="l" rtl="0" eaLnBrk="0" fontAlgn="base" hangingPunct="0">
        <a:spcBef>
          <a:spcPct val="20000"/>
        </a:spcBef>
        <a:spcAft>
          <a:spcPct val="0"/>
        </a:spcAft>
        <a:buSzPct val="150000"/>
        <a:buChar char="."/>
        <a:defRPr>
          <a:solidFill>
            <a:schemeClr val="tx1"/>
          </a:solidFill>
          <a:latin typeface="Times" pitchFamily="50" charset="0"/>
        </a:defRPr>
      </a:lvl7pPr>
      <a:lvl8pPr marL="3427797" indent="-228519" algn="l" rtl="0" eaLnBrk="0" fontAlgn="base" hangingPunct="0">
        <a:spcBef>
          <a:spcPct val="20000"/>
        </a:spcBef>
        <a:spcAft>
          <a:spcPct val="0"/>
        </a:spcAft>
        <a:buSzPct val="150000"/>
        <a:buChar char="."/>
        <a:defRPr>
          <a:solidFill>
            <a:schemeClr val="tx1"/>
          </a:solidFill>
          <a:latin typeface="Times" pitchFamily="50" charset="0"/>
        </a:defRPr>
      </a:lvl8pPr>
      <a:lvl9pPr marL="3884837" indent="-228519"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7"/>
          </a:xfrm>
          <a:prstGeom prst="rect">
            <a:avLst/>
          </a:prstGeom>
          <a:blipFill>
            <a:blip r:embed="rId7"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 name="Holder 2"/>
          <p:cNvSpPr>
            <a:spLocks noGrp="1"/>
          </p:cNvSpPr>
          <p:nvPr>
            <p:ph type="title"/>
          </p:nvPr>
        </p:nvSpPr>
        <p:spPr>
          <a:xfrm>
            <a:off x="1161499" y="201676"/>
            <a:ext cx="6821001" cy="496284"/>
          </a:xfrm>
          <a:prstGeom prst="rect">
            <a:avLst/>
          </a:prstGeom>
        </p:spPr>
        <p:txBody>
          <a:bodyPr wrap="square" lIns="0" tIns="0" rIns="0" bIns="0">
            <a:spAutoFit/>
          </a:bodyPr>
          <a:lstStyle>
            <a:lvl1pPr>
              <a:defRPr sz="3200" b="1">
                <a:latin typeface="Arial"/>
                <a:cs typeface="Arial"/>
              </a:defRPr>
            </a:lvl1pPr>
          </a:lstStyle>
          <a:p>
            <a:endParaRPr/>
          </a:p>
        </p:txBody>
      </p:sp>
      <p:sp>
        <p:nvSpPr>
          <p:cNvPr id="3" name="Holder 3"/>
          <p:cNvSpPr>
            <a:spLocks noGrp="1"/>
          </p:cNvSpPr>
          <p:nvPr>
            <p:ph type="body" idx="1"/>
          </p:nvPr>
        </p:nvSpPr>
        <p:spPr>
          <a:xfrm>
            <a:off x="457200" y="1577340"/>
            <a:ext cx="822959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sz="1800">
              <a:solidFill>
                <a:prstClr val="black">
                  <a:tint val="75000"/>
                </a:prstClr>
              </a:solidFill>
              <a:latin typeface="Calibri"/>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z="1800">
                <a:solidFill>
                  <a:prstClr val="black">
                    <a:tint val="75000"/>
                  </a:prstClr>
                </a:solidFill>
                <a:latin typeface="Calibri"/>
              </a:rPr>
              <a:pPr eaLnBrk="1" fontAlgn="auto" hangingPunct="1">
                <a:spcBef>
                  <a:spcPts val="0"/>
                </a:spcBef>
                <a:spcAft>
                  <a:spcPts val="0"/>
                </a:spcAft>
              </a:pPr>
              <a:t>6/3/2013</a:t>
            </a:fld>
            <a:endParaRPr lang="en-US" sz="1800">
              <a:solidFill>
                <a:prstClr val="black">
                  <a:tint val="75000"/>
                </a:prstClr>
              </a:solidFill>
              <a:latin typeface="Calibri"/>
            </a:endParaRPr>
          </a:p>
        </p:txBody>
      </p:sp>
      <p:sp>
        <p:nvSpPr>
          <p:cNvPr id="6" name="Holder 6"/>
          <p:cNvSpPr>
            <a:spLocks noGrp="1"/>
          </p:cNvSpPr>
          <p:nvPr>
            <p:ph type="sldNum" sz="quarter" idx="7"/>
          </p:nvPr>
        </p:nvSpPr>
        <p:spPr>
          <a:xfrm>
            <a:off x="4243832" y="6488684"/>
            <a:ext cx="580446" cy="328285"/>
          </a:xfrm>
          <a:prstGeom prst="rect">
            <a:avLst/>
          </a:prstGeom>
        </p:spPr>
        <p:txBody>
          <a:bodyPr wrap="square" lIns="0" tIns="0" rIns="0" bIns="0">
            <a:spAutoFit/>
          </a:bodyPr>
          <a:lstStyle>
            <a:lvl1pPr>
              <a:defRPr sz="1000">
                <a:solidFill>
                  <a:schemeClr val="bg1"/>
                </a:solidFill>
                <a:latin typeface="Arial"/>
                <a:cs typeface="Arial"/>
              </a:defRPr>
            </a:lvl1pPr>
          </a:lstStyle>
          <a:p>
            <a:pPr marL="12700" algn="l" eaLnBrk="1" fontAlgn="auto" hangingPunct="1">
              <a:spcBef>
                <a:spcPts val="0"/>
              </a:spcBef>
              <a:spcAft>
                <a:spcPts val="0"/>
              </a:spcAft>
            </a:pPr>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lgn="l" eaLnBrk="1" fontAlgn="auto" hangingPunct="1">
              <a:spcBef>
                <a:spcPts val="95"/>
              </a:spcBef>
              <a:spcAft>
                <a:spcPts val="0"/>
              </a:spcAft>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lgn="l" eaLnBrk="1" fontAlgn="auto" hangingPunct="1">
                <a:spcBef>
                  <a:spcPts val="95"/>
                </a:spcBef>
                <a:spcAft>
                  <a:spcPts val="0"/>
                </a:spcAft>
              </a:pPr>
              <a:t>‹N›</a:t>
            </a:fld>
            <a:endParaRPr spc="-10" dirty="0">
              <a:solidFill>
                <a:prstClr val="white"/>
              </a:solidFill>
            </a:endParaRPr>
          </a:p>
        </p:txBody>
      </p:sp>
    </p:spTree>
    <p:extLst>
      <p:ext uri="{BB962C8B-B14F-4D97-AF65-F5344CB8AC3E}">
        <p14:creationId xmlns:p14="http://schemas.microsoft.com/office/powerpoint/2010/main" val="1749378260"/>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 Box 5"/>
          <p:cNvSpPr txBox="1">
            <a:spLocks noChangeArrowheads="1"/>
          </p:cNvSpPr>
          <p:nvPr/>
        </p:nvSpPr>
        <p:spPr bwMode="auto">
          <a:xfrm>
            <a:off x="3810000" y="6519446"/>
            <a:ext cx="1143000" cy="338554"/>
          </a:xfrm>
          <a:prstGeom prst="rect">
            <a:avLst/>
          </a:prstGeom>
          <a:noFill/>
          <a:ln w="9525">
            <a:noFill/>
            <a:miter lim="800000"/>
            <a:headEnd/>
            <a:tailEnd/>
          </a:ln>
          <a:effectLst/>
        </p:spPr>
        <p:txBody>
          <a:bodyPr wrap="square">
            <a:spAutoFit/>
          </a:bodyPr>
          <a:lstStyle/>
          <a:p>
            <a:pPr algn="r" defTabSz="457200" eaLnBrk="1" fontAlgn="auto" hangingPunct="1">
              <a:spcBef>
                <a:spcPct val="50000"/>
              </a:spcBef>
              <a:spcAft>
                <a:spcPts val="0"/>
              </a:spcAft>
              <a:defRPr/>
            </a:pPr>
            <a:fld id="{95C3ACB1-9D5B-4C50-8733-64C120A39E65}" type="slidenum">
              <a:rPr lang="en-US" sz="1600" smtClean="0">
                <a:solidFill>
                  <a:srgbClr val="FFFFFF"/>
                </a:solidFill>
                <a:latin typeface="Arial" charset="0"/>
              </a:rPr>
              <a:pPr algn="r" defTabSz="457200" eaLnBrk="1" fontAlgn="auto" hangingPunct="1">
                <a:spcBef>
                  <a:spcPct val="50000"/>
                </a:spcBef>
                <a:spcAft>
                  <a:spcPts val="0"/>
                </a:spcAft>
                <a:defRPr/>
              </a:pPr>
              <a:t>‹N›</a:t>
            </a:fld>
            <a:endParaRPr lang="en-US" sz="1600" dirty="0">
              <a:solidFill>
                <a:srgbClr val="FFFFFF"/>
              </a:solidFill>
              <a:latin typeface="Arial" charset="0"/>
            </a:endParaRPr>
          </a:p>
        </p:txBody>
      </p:sp>
    </p:spTree>
    <p:extLst>
      <p:ext uri="{BB962C8B-B14F-4D97-AF65-F5344CB8AC3E}">
        <p14:creationId xmlns:p14="http://schemas.microsoft.com/office/powerpoint/2010/main" val="2896725465"/>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r>
              <a:rPr lang="en-US" smtClean="0">
                <a:solidFill>
                  <a:prstClr val="black">
                    <a:tint val="75000"/>
                  </a:prstClr>
                </a:solidFill>
                <a:latin typeface="Calibri"/>
              </a:rPr>
              <a:t>6/18/13</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r>
              <a:rPr lang="en-US" smtClean="0">
                <a:solidFill>
                  <a:prstClr val="black">
                    <a:tint val="75000"/>
                  </a:prstClr>
                </a:solidFill>
                <a:latin typeface="Calibri"/>
              </a:rPr>
              <a:t>The GlueX Experiment</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4B6655A-F719-614C-93EB-A164F3F71363}" type="slidenum">
              <a:rPr lang="en-US" smtClean="0">
                <a:solidFill>
                  <a:prstClr val="black">
                    <a:tint val="75000"/>
                  </a:prstClr>
                </a:solidFill>
                <a:latin typeface="Calibri"/>
              </a:rPr>
              <a:pPr defTabSz="457200" eaLnBrk="1" fontAlgn="auto" hangingPunct="1">
                <a:spcBef>
                  <a:spcPts val="0"/>
                </a:spcBef>
                <a:spcAft>
                  <a:spcPts val="0"/>
                </a:spcAft>
              </a:pPr>
              <a:t>‹N›</a:t>
            </a:fld>
            <a:endParaRPr lang="en-US">
              <a:solidFill>
                <a:prstClr val="black">
                  <a:tint val="75000"/>
                </a:prstClr>
              </a:solidFill>
              <a:latin typeface="Calibri"/>
            </a:endParaRPr>
          </a:p>
        </p:txBody>
      </p:sp>
      <p:sp>
        <p:nvSpPr>
          <p:cNvPr id="7" name="TextBox 6"/>
          <p:cNvSpPr txBox="1"/>
          <p:nvPr userDrawn="1"/>
        </p:nvSpPr>
        <p:spPr>
          <a:xfrm>
            <a:off x="4150907" y="464687"/>
            <a:ext cx="184666" cy="369332"/>
          </a:xfrm>
          <a:prstGeom prst="rect">
            <a:avLst/>
          </a:prstGeom>
          <a:noFill/>
        </p:spPr>
        <p:txBody>
          <a:bodyPr wrap="none" rtlCol="0">
            <a:spAutoFit/>
          </a:bodyPr>
          <a:lstStyle/>
          <a:p>
            <a:pPr algn="l" defTabSz="457200" eaLnBrk="1" fontAlgn="auto" hangingPunct="1">
              <a:spcBef>
                <a:spcPts val="0"/>
              </a:spcBef>
              <a:spcAft>
                <a:spcPts val="0"/>
              </a:spcAft>
            </a:pPr>
            <a:endParaRPr lang="en-US" sz="1800" dirty="0">
              <a:solidFill>
                <a:prstClr val="black"/>
              </a:solidFill>
              <a:latin typeface="Calibri"/>
            </a:endParaRPr>
          </a:p>
        </p:txBody>
      </p:sp>
      <p:pic>
        <p:nvPicPr>
          <p:cNvPr id="8" name="Picture 7"/>
          <p:cNvPicPr>
            <a:picLocks noChangeAspect="1" noChangeArrowheads="1"/>
          </p:cNvPicPr>
          <p:nvPr userDrawn="1"/>
        </p:nvPicPr>
        <p:blipFill>
          <a:blip r:embed="rId13">
            <a:alphaModFix amt="51000"/>
          </a:blip>
          <a:srcRect/>
          <a:stretch>
            <a:fillRect/>
          </a:stretch>
        </p:blipFill>
        <p:spPr bwMode="auto">
          <a:xfrm>
            <a:off x="7451725" y="0"/>
            <a:ext cx="1692275" cy="1096963"/>
          </a:xfrm>
          <a:prstGeom prst="rect">
            <a:avLst/>
          </a:prstGeom>
          <a:noFill/>
          <a:ln w="9525">
            <a:noFill/>
            <a:round/>
            <a:headEnd/>
            <a:tailEnd/>
          </a:ln>
        </p:spPr>
      </p:pic>
      <p:pic>
        <p:nvPicPr>
          <p:cNvPr id="9" name="Picture 1029"/>
          <p:cNvPicPr>
            <a:picLocks noChangeAspect="1" noChangeArrowheads="1"/>
          </p:cNvPicPr>
          <p:nvPr userDrawn="1"/>
        </p:nvPicPr>
        <p:blipFill>
          <a:blip r:embed="rId14"/>
          <a:srcRect/>
          <a:stretch>
            <a:fillRect/>
          </a:stretch>
        </p:blipFill>
        <p:spPr bwMode="auto">
          <a:xfrm>
            <a:off x="0" y="0"/>
            <a:ext cx="665480" cy="960120"/>
          </a:xfrm>
          <a:prstGeom prst="rect">
            <a:avLst/>
          </a:prstGeom>
          <a:noFill/>
          <a:ln w="9525">
            <a:noFill/>
            <a:miter lim="800000"/>
            <a:headEnd/>
            <a:tailEnd/>
          </a:ln>
          <a:effectLst/>
        </p:spPr>
      </p:pic>
    </p:spTree>
    <p:extLst>
      <p:ext uri="{BB962C8B-B14F-4D97-AF65-F5344CB8AC3E}">
        <p14:creationId xmlns:p14="http://schemas.microsoft.com/office/powerpoint/2010/main" val="238350834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b="0">
                <a:solidFill>
                  <a:schemeClr val="tx1">
                    <a:tint val="75000"/>
                  </a:schemeClr>
                </a:solidFill>
                <a:latin typeface="+mn-lt"/>
              </a:defRPr>
            </a:lvl1pPr>
          </a:lstStyle>
          <a:p>
            <a:pPr eaLnBrk="1" hangingPunct="1"/>
            <a:fld id="{D12435E1-8F20-ED48-8EC3-A7EC69537CF9}" type="datetime1">
              <a:rPr lang="en-US" smtClean="0">
                <a:solidFill>
                  <a:prstClr val="black">
                    <a:tint val="75000"/>
                  </a:prstClr>
                </a:solidFill>
              </a:rPr>
              <a:pPr eaLnBrk="1" hangingPunct="1"/>
              <a:t>6/3/2013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b="0">
                <a:solidFill>
                  <a:schemeClr val="tx1">
                    <a:tint val="75000"/>
                  </a:schemeClr>
                </a:solidFill>
                <a:latin typeface="+mn-lt"/>
              </a:defRPr>
            </a:lvl1pPr>
          </a:lstStyle>
          <a:p>
            <a:pPr eaLnBrk="1" hangingPunct="1"/>
            <a:r>
              <a:rPr lang="en-US" smtClean="0">
                <a:solidFill>
                  <a:prstClr val="black">
                    <a:tint val="75000"/>
                  </a:prstClr>
                </a:solidFill>
              </a:rPr>
              <a:t>CLAS Collaboration Meeting 2/20-23, 2013</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9E041EDE-50F2-FD49-B156-DFB8E5BC9437}" type="slidenum">
              <a:rPr lang="en-US" b="1" smtClean="0">
                <a:solidFill>
                  <a:prstClr val="black">
                    <a:tint val="75000"/>
                  </a:prstClr>
                </a:solidFill>
                <a:latin typeface="Times New Roman" pitchFamily="-110" charset="0"/>
              </a:rPr>
              <a:pPr eaLnBrk="1" hangingPunct="1"/>
              <a:t>‹N›</a:t>
            </a:fld>
            <a:endParaRPr lang="en-US" b="1" dirty="0">
              <a:solidFill>
                <a:prstClr val="black">
                  <a:tint val="75000"/>
                </a:prstClr>
              </a:solidFill>
              <a:latin typeface="Times New Roman" pitchFamily="-110" charset="0"/>
            </a:endParaRPr>
          </a:p>
        </p:txBody>
      </p:sp>
      <p:cxnSp>
        <p:nvCxnSpPr>
          <p:cNvPr id="8" name="Straight Connector 7"/>
          <p:cNvCxnSpPr/>
          <p:nvPr userDrawn="1"/>
        </p:nvCxnSpPr>
        <p:spPr>
          <a:xfrm>
            <a:off x="0" y="838200"/>
            <a:ext cx="9144000" cy="1588"/>
          </a:xfrm>
          <a:prstGeom prst="line">
            <a:avLst/>
          </a:prstGeom>
          <a:ln w="57150" cap="flat" cmpd="sng" algn="ctr">
            <a:solidFill>
              <a:srgbClr val="008000"/>
            </a:solidFill>
            <a:prstDash val="solid"/>
            <a:round/>
            <a:headEnd type="none" w="med" len="med"/>
            <a:tailEnd type="none" w="med" len="med"/>
          </a:ln>
          <a:effectLst>
            <a:outerShdw blurRad="50800" dist="63500" dir="2700000" algn="br">
              <a:srgbClr val="000000"/>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6551612"/>
            <a:ext cx="9144000" cy="1588"/>
          </a:xfrm>
          <a:prstGeom prst="line">
            <a:avLst/>
          </a:prstGeom>
          <a:ln w="28575" cap="flat" cmpd="sng" algn="ctr">
            <a:solidFill>
              <a:srgbClr val="008000"/>
            </a:solidFill>
            <a:prstDash val="solid"/>
            <a:round/>
            <a:headEnd type="none" w="med" len="med"/>
            <a:tailEnd type="none" w="med" len="med"/>
          </a:ln>
          <a:effectLst>
            <a:outerShdw blurRad="50800" dist="38100" dir="2700000" algn="br">
              <a:srgbClr val="000000"/>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518108"/>
      </p:ext>
    </p:extLst>
  </p:cSld>
  <p:clrMap bg1="lt1" tx1="dk1" bg2="lt2" tx2="dk2" accent1="accent1" accent2="accent2" accent3="accent3" accent4="accent4" accent5="accent5" accent6="accent6" hlink="hlink" folHlink="folHlink"/>
  <p:timing>
    <p:tnLst>
      <p:par>
        <p:cT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7"/>
          </a:xfrm>
          <a:prstGeom prst="rect">
            <a:avLst/>
          </a:prstGeom>
          <a:blipFill>
            <a:blip r:embed="rId7"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 name="Holder 2"/>
          <p:cNvSpPr>
            <a:spLocks noGrp="1"/>
          </p:cNvSpPr>
          <p:nvPr>
            <p:ph type="title"/>
          </p:nvPr>
        </p:nvSpPr>
        <p:spPr>
          <a:xfrm>
            <a:off x="1161499" y="201676"/>
            <a:ext cx="6821001" cy="496284"/>
          </a:xfrm>
          <a:prstGeom prst="rect">
            <a:avLst/>
          </a:prstGeom>
        </p:spPr>
        <p:txBody>
          <a:bodyPr wrap="square" lIns="0" tIns="0" rIns="0" bIns="0">
            <a:spAutoFit/>
          </a:bodyPr>
          <a:lstStyle>
            <a:lvl1pPr>
              <a:defRPr sz="3200" b="1">
                <a:latin typeface="Arial"/>
                <a:cs typeface="Arial"/>
              </a:defRPr>
            </a:lvl1pPr>
          </a:lstStyle>
          <a:p>
            <a:endParaRPr/>
          </a:p>
        </p:txBody>
      </p:sp>
      <p:sp>
        <p:nvSpPr>
          <p:cNvPr id="3" name="Holder 3"/>
          <p:cNvSpPr>
            <a:spLocks noGrp="1"/>
          </p:cNvSpPr>
          <p:nvPr>
            <p:ph type="body" idx="1"/>
          </p:nvPr>
        </p:nvSpPr>
        <p:spPr>
          <a:xfrm>
            <a:off x="457200" y="1577340"/>
            <a:ext cx="822959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sz="1800">
              <a:solidFill>
                <a:prstClr val="black">
                  <a:tint val="75000"/>
                </a:prstClr>
              </a:solidFill>
              <a:latin typeface="Calibri"/>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z="1800">
                <a:solidFill>
                  <a:prstClr val="black">
                    <a:tint val="75000"/>
                  </a:prstClr>
                </a:solidFill>
                <a:latin typeface="Calibri"/>
              </a:rPr>
              <a:pPr eaLnBrk="1" fontAlgn="auto" hangingPunct="1">
                <a:spcBef>
                  <a:spcPts val="0"/>
                </a:spcBef>
                <a:spcAft>
                  <a:spcPts val="0"/>
                </a:spcAft>
              </a:pPr>
              <a:t>6/3/2013</a:t>
            </a:fld>
            <a:endParaRPr lang="en-US" sz="1800">
              <a:solidFill>
                <a:prstClr val="black">
                  <a:tint val="75000"/>
                </a:prstClr>
              </a:solidFill>
              <a:latin typeface="Calibri"/>
            </a:endParaRPr>
          </a:p>
        </p:txBody>
      </p:sp>
      <p:sp>
        <p:nvSpPr>
          <p:cNvPr id="6" name="Holder 6"/>
          <p:cNvSpPr>
            <a:spLocks noGrp="1"/>
          </p:cNvSpPr>
          <p:nvPr>
            <p:ph type="sldNum" sz="quarter" idx="7"/>
          </p:nvPr>
        </p:nvSpPr>
        <p:spPr>
          <a:xfrm>
            <a:off x="4243832" y="6488684"/>
            <a:ext cx="580446" cy="328285"/>
          </a:xfrm>
          <a:prstGeom prst="rect">
            <a:avLst/>
          </a:prstGeom>
        </p:spPr>
        <p:txBody>
          <a:bodyPr wrap="square" lIns="0" tIns="0" rIns="0" bIns="0">
            <a:spAutoFit/>
          </a:bodyPr>
          <a:lstStyle>
            <a:lvl1pPr>
              <a:defRPr sz="1000">
                <a:solidFill>
                  <a:schemeClr val="bg1"/>
                </a:solidFill>
                <a:latin typeface="Arial"/>
                <a:cs typeface="Arial"/>
              </a:defRPr>
            </a:lvl1pPr>
          </a:lstStyle>
          <a:p>
            <a:pPr marL="12700" algn="l" eaLnBrk="1" fontAlgn="auto" hangingPunct="1">
              <a:spcBef>
                <a:spcPts val="0"/>
              </a:spcBef>
              <a:spcAft>
                <a:spcPts val="0"/>
              </a:spcAft>
            </a:pPr>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lgn="l" eaLnBrk="1" fontAlgn="auto" hangingPunct="1">
              <a:spcBef>
                <a:spcPts val="95"/>
              </a:spcBef>
              <a:spcAft>
                <a:spcPts val="0"/>
              </a:spcAft>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lgn="l" eaLnBrk="1" fontAlgn="auto" hangingPunct="1">
                <a:spcBef>
                  <a:spcPts val="95"/>
                </a:spcBef>
                <a:spcAft>
                  <a:spcPts val="0"/>
                </a:spcAft>
              </a:pPr>
              <a:t>‹N›</a:t>
            </a:fld>
            <a:endParaRPr spc="-10" dirty="0">
              <a:solidFill>
                <a:prstClr val="white"/>
              </a:solidFill>
            </a:endParaRPr>
          </a:p>
        </p:txBody>
      </p:sp>
    </p:spTree>
    <p:extLst>
      <p:ext uri="{BB962C8B-B14F-4D97-AF65-F5344CB8AC3E}">
        <p14:creationId xmlns:p14="http://schemas.microsoft.com/office/powerpoint/2010/main" val="294892975"/>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152403"/>
            <a:ext cx="7759700" cy="4873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0" rIns="91407" bIns="0" numCol="1" anchor="t" anchorCtr="0" compatLnSpc="1">
            <a:prstTxWarp prst="textNoShape">
              <a:avLst/>
            </a:prstTxWarp>
          </a:bodyPr>
          <a:lstStyle/>
          <a:p>
            <a:pPr lvl="0"/>
            <a:r>
              <a:rPr lang="en-US" smtClean="0"/>
              <a:t>Click </a:t>
            </a:r>
          </a:p>
        </p:txBody>
      </p:sp>
      <p:sp>
        <p:nvSpPr>
          <p:cNvPr id="306179" name="Rectangle 3"/>
          <p:cNvSpPr>
            <a:spLocks noGrp="1" noChangeArrowheads="1"/>
          </p:cNvSpPr>
          <p:nvPr>
            <p:ph type="body" idx="1"/>
          </p:nvPr>
        </p:nvSpPr>
        <p:spPr bwMode="auto">
          <a:xfrm>
            <a:off x="687388" y="990600"/>
            <a:ext cx="7769225"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6180" name="Rectangle 4"/>
          <p:cNvSpPr>
            <a:spLocks noChangeArrowheads="1"/>
          </p:cNvSpPr>
          <p:nvPr/>
        </p:nvSpPr>
        <p:spPr bwMode="auto">
          <a:xfrm>
            <a:off x="6756316" y="6399215"/>
            <a:ext cx="484360" cy="184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07" tIns="45704" rIns="91407" bIns="45704">
            <a:spAutoFit/>
          </a:bodyPr>
          <a:lstStyle/>
          <a:p>
            <a:r>
              <a:rPr lang="en-US" altLang="en-US" sz="600" b="1" smtClean="0">
                <a:solidFill>
                  <a:srgbClr val="FFFFFF"/>
                </a:solidFill>
              </a:rPr>
              <a:t>Page </a:t>
            </a:r>
            <a:fld id="{0385407E-3A87-4B12-AB90-91D48A629414}" type="slidenum">
              <a:rPr lang="en-US" altLang="en-US" sz="600" b="1" smtClean="0">
                <a:solidFill>
                  <a:srgbClr val="FFFFFF"/>
                </a:solidFill>
              </a:rPr>
              <a:pPr/>
              <a:t>‹N›</a:t>
            </a:fld>
            <a:endParaRPr lang="en-US" sz="600" b="1" smtClean="0">
              <a:solidFill>
                <a:srgbClr val="FFFFFF"/>
              </a:solidFill>
            </a:endParaRPr>
          </a:p>
        </p:txBody>
      </p:sp>
      <p:sp>
        <p:nvSpPr>
          <p:cNvPr id="306183" name="Rectangle 7"/>
          <p:cNvSpPr>
            <a:spLocks noChangeArrowheads="1"/>
          </p:cNvSpPr>
          <p:nvPr userDrawn="1"/>
        </p:nvSpPr>
        <p:spPr bwMode="auto">
          <a:xfrm>
            <a:off x="6781971" y="6411913"/>
            <a:ext cx="431462" cy="1692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07" tIns="45704" rIns="91407" bIns="45704">
            <a:spAutoFit/>
          </a:bodyPr>
          <a:lstStyle/>
          <a:p>
            <a:r>
              <a:rPr lang="en-US" altLang="en-US" sz="500" b="1" smtClean="0">
                <a:solidFill>
                  <a:srgbClr val="FFFFFF"/>
                </a:solidFill>
              </a:rPr>
              <a:t>Page </a:t>
            </a:r>
            <a:fld id="{EACD0FA8-69EB-45BE-A463-D522C75E7115}" type="slidenum">
              <a:rPr lang="en-US" altLang="en-US" sz="500" b="1" smtClean="0">
                <a:solidFill>
                  <a:srgbClr val="FFFFFF"/>
                </a:solidFill>
              </a:rPr>
              <a:pPr/>
              <a:t>‹N›</a:t>
            </a:fld>
            <a:endParaRPr lang="en-US" sz="500" b="1" smtClean="0">
              <a:solidFill>
                <a:srgbClr val="FFFFFF"/>
              </a:solidFill>
            </a:endParaRPr>
          </a:p>
        </p:txBody>
      </p:sp>
    </p:spTree>
    <p:extLst>
      <p:ext uri="{BB962C8B-B14F-4D97-AF65-F5344CB8AC3E}">
        <p14:creationId xmlns:p14="http://schemas.microsoft.com/office/powerpoint/2010/main" val="206267548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iming>
    <p:tnLst>
      <p:par>
        <p:cTn id="1" dur="indefinite" restart="never" nodeType="tmRoot"/>
      </p:par>
    </p:tnLst>
  </p:timing>
  <p:txStyles>
    <p:titleStyle>
      <a:lvl1pPr algn="ctr" rtl="0" fontAlgn="base">
        <a:spcBef>
          <a:spcPct val="0"/>
        </a:spcBef>
        <a:spcAft>
          <a:spcPct val="0"/>
        </a:spcAft>
        <a:defRPr sz="3200" b="1">
          <a:solidFill>
            <a:srgbClr val="FF0000"/>
          </a:solidFill>
          <a:latin typeface="+mj-lt"/>
          <a:ea typeface="+mj-ea"/>
          <a:cs typeface="+mj-cs"/>
        </a:defRPr>
      </a:lvl1pPr>
      <a:lvl2pPr algn="ctr" rtl="0" fontAlgn="base">
        <a:spcBef>
          <a:spcPct val="0"/>
        </a:spcBef>
        <a:spcAft>
          <a:spcPct val="0"/>
        </a:spcAft>
        <a:defRPr sz="3200" b="1">
          <a:solidFill>
            <a:srgbClr val="FF0000"/>
          </a:solidFill>
          <a:latin typeface="Arial" pitchFamily="34" charset="0"/>
        </a:defRPr>
      </a:lvl2pPr>
      <a:lvl3pPr algn="ctr" rtl="0" fontAlgn="base">
        <a:spcBef>
          <a:spcPct val="0"/>
        </a:spcBef>
        <a:spcAft>
          <a:spcPct val="0"/>
        </a:spcAft>
        <a:defRPr sz="3200" b="1">
          <a:solidFill>
            <a:srgbClr val="FF0000"/>
          </a:solidFill>
          <a:latin typeface="Arial" pitchFamily="34" charset="0"/>
        </a:defRPr>
      </a:lvl3pPr>
      <a:lvl4pPr algn="ctr" rtl="0" fontAlgn="base">
        <a:spcBef>
          <a:spcPct val="0"/>
        </a:spcBef>
        <a:spcAft>
          <a:spcPct val="0"/>
        </a:spcAft>
        <a:defRPr sz="3200" b="1">
          <a:solidFill>
            <a:srgbClr val="FF0000"/>
          </a:solidFill>
          <a:latin typeface="Arial" pitchFamily="34" charset="0"/>
        </a:defRPr>
      </a:lvl4pPr>
      <a:lvl5pPr algn="ctr" rtl="0" fontAlgn="base">
        <a:spcBef>
          <a:spcPct val="0"/>
        </a:spcBef>
        <a:spcAft>
          <a:spcPct val="0"/>
        </a:spcAft>
        <a:defRPr sz="3200" b="1">
          <a:solidFill>
            <a:srgbClr val="FF0000"/>
          </a:solidFill>
          <a:latin typeface="Arial" pitchFamily="34" charset="0"/>
        </a:defRPr>
      </a:lvl5pPr>
      <a:lvl6pPr marL="457039" algn="ctr" rtl="0" fontAlgn="base">
        <a:spcBef>
          <a:spcPct val="0"/>
        </a:spcBef>
        <a:spcAft>
          <a:spcPct val="0"/>
        </a:spcAft>
        <a:defRPr sz="3200" b="1">
          <a:solidFill>
            <a:srgbClr val="FF0000"/>
          </a:solidFill>
          <a:latin typeface="Arial" pitchFamily="34" charset="0"/>
        </a:defRPr>
      </a:lvl6pPr>
      <a:lvl7pPr marL="914079" algn="ctr" rtl="0" fontAlgn="base">
        <a:spcBef>
          <a:spcPct val="0"/>
        </a:spcBef>
        <a:spcAft>
          <a:spcPct val="0"/>
        </a:spcAft>
        <a:defRPr sz="3200" b="1">
          <a:solidFill>
            <a:srgbClr val="FF0000"/>
          </a:solidFill>
          <a:latin typeface="Arial" pitchFamily="34" charset="0"/>
        </a:defRPr>
      </a:lvl7pPr>
      <a:lvl8pPr marL="1371119" algn="ctr" rtl="0" fontAlgn="base">
        <a:spcBef>
          <a:spcPct val="0"/>
        </a:spcBef>
        <a:spcAft>
          <a:spcPct val="0"/>
        </a:spcAft>
        <a:defRPr sz="3200" b="1">
          <a:solidFill>
            <a:srgbClr val="FF0000"/>
          </a:solidFill>
          <a:latin typeface="Arial" pitchFamily="34" charset="0"/>
        </a:defRPr>
      </a:lvl8pPr>
      <a:lvl9pPr marL="1828159" algn="ctr" rtl="0" fontAlgn="base">
        <a:spcBef>
          <a:spcPct val="0"/>
        </a:spcBef>
        <a:spcAft>
          <a:spcPct val="0"/>
        </a:spcAft>
        <a:defRPr sz="3200" b="1">
          <a:solidFill>
            <a:srgbClr val="FF0000"/>
          </a:solidFill>
          <a:latin typeface="Arial" pitchFamily="34" charset="0"/>
        </a:defRPr>
      </a:lvl9pPr>
    </p:titleStyle>
    <p:bodyStyle>
      <a:lvl1pPr marL="228519" indent="-228519" algn="l" rtl="0" fontAlgn="base">
        <a:spcBef>
          <a:spcPct val="20000"/>
        </a:spcBef>
        <a:spcAft>
          <a:spcPct val="0"/>
        </a:spcAft>
        <a:defRPr sz="2400" b="1">
          <a:solidFill>
            <a:schemeClr val="tx1"/>
          </a:solidFill>
          <a:latin typeface="+mn-lt"/>
          <a:ea typeface="+mn-ea"/>
          <a:cs typeface="+mn-cs"/>
        </a:defRPr>
      </a:lvl1pPr>
      <a:lvl2pPr marL="566538" indent="-223760" algn="l" rtl="0" fontAlgn="base">
        <a:spcBef>
          <a:spcPct val="20000"/>
        </a:spcBef>
        <a:spcAft>
          <a:spcPct val="0"/>
        </a:spcAft>
        <a:buChar char="•"/>
        <a:defRPr sz="2400" b="1">
          <a:solidFill>
            <a:schemeClr val="tx1"/>
          </a:solidFill>
          <a:latin typeface="+mn-lt"/>
        </a:defRPr>
      </a:lvl2pPr>
      <a:lvl3pPr marL="912492" indent="-231694" algn="l" rtl="0" fontAlgn="base">
        <a:spcBef>
          <a:spcPct val="20000"/>
        </a:spcBef>
        <a:spcAft>
          <a:spcPct val="0"/>
        </a:spcAft>
        <a:buChar char="•"/>
        <a:defRPr sz="2000" b="1">
          <a:solidFill>
            <a:schemeClr val="tx1"/>
          </a:solidFill>
          <a:latin typeface="+mn-lt"/>
        </a:defRPr>
      </a:lvl3pPr>
      <a:lvl4pPr marL="1255273" indent="-228519" algn="l" rtl="0" fontAlgn="base">
        <a:spcBef>
          <a:spcPct val="20000"/>
        </a:spcBef>
        <a:spcAft>
          <a:spcPct val="0"/>
        </a:spcAft>
        <a:buChar char="•"/>
        <a:defRPr sz="2000" b="1">
          <a:solidFill>
            <a:schemeClr val="tx1"/>
          </a:solidFill>
          <a:latin typeface="+mn-lt"/>
        </a:defRPr>
      </a:lvl4pPr>
      <a:lvl5pPr marL="1598052" indent="-228519" algn="l" rtl="0" fontAlgn="base">
        <a:spcBef>
          <a:spcPct val="20000"/>
        </a:spcBef>
        <a:spcAft>
          <a:spcPct val="0"/>
        </a:spcAft>
        <a:buChar char="•"/>
        <a:defRPr sz="2000" b="1">
          <a:solidFill>
            <a:schemeClr val="tx1"/>
          </a:solidFill>
          <a:latin typeface="+mn-lt"/>
        </a:defRPr>
      </a:lvl5pPr>
      <a:lvl6pPr marL="2055092" indent="-228519" algn="l" rtl="0" fontAlgn="base">
        <a:spcBef>
          <a:spcPct val="20000"/>
        </a:spcBef>
        <a:spcAft>
          <a:spcPct val="0"/>
        </a:spcAft>
        <a:buChar char="•"/>
        <a:defRPr sz="2000" b="1">
          <a:solidFill>
            <a:schemeClr val="tx1"/>
          </a:solidFill>
          <a:latin typeface="+mn-lt"/>
        </a:defRPr>
      </a:lvl6pPr>
      <a:lvl7pPr marL="2512132" indent="-228519" algn="l" rtl="0" fontAlgn="base">
        <a:spcBef>
          <a:spcPct val="20000"/>
        </a:spcBef>
        <a:spcAft>
          <a:spcPct val="0"/>
        </a:spcAft>
        <a:buChar char="•"/>
        <a:defRPr sz="2000" b="1">
          <a:solidFill>
            <a:schemeClr val="tx1"/>
          </a:solidFill>
          <a:latin typeface="+mn-lt"/>
        </a:defRPr>
      </a:lvl7pPr>
      <a:lvl8pPr marL="2969171" indent="-228519" algn="l" rtl="0" fontAlgn="base">
        <a:spcBef>
          <a:spcPct val="20000"/>
        </a:spcBef>
        <a:spcAft>
          <a:spcPct val="0"/>
        </a:spcAft>
        <a:buChar char="•"/>
        <a:defRPr sz="2000" b="1">
          <a:solidFill>
            <a:schemeClr val="tx1"/>
          </a:solidFill>
          <a:latin typeface="+mn-lt"/>
        </a:defRPr>
      </a:lvl8pPr>
      <a:lvl9pPr marL="3426211" indent="-228519"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5363" name="Rectangle 14"/>
          <p:cNvSpPr>
            <a:spLocks noGrp="1" noChangeArrowheads="1"/>
          </p:cNvSpPr>
          <p:nvPr>
            <p:ph type="body" idx="1"/>
          </p:nvPr>
        </p:nvSpPr>
        <p:spPr bwMode="auto">
          <a:xfrm>
            <a:off x="457200" y="1238250"/>
            <a:ext cx="8305800" cy="493395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49" name="Text Box 25"/>
          <p:cNvSpPr txBox="1">
            <a:spLocks noChangeArrowheads="1"/>
          </p:cNvSpPr>
          <p:nvPr/>
        </p:nvSpPr>
        <p:spPr bwMode="auto">
          <a:xfrm>
            <a:off x="533400" y="6238875"/>
            <a:ext cx="1676400" cy="381000"/>
          </a:xfrm>
          <a:prstGeom prst="rect">
            <a:avLst/>
          </a:prstGeom>
          <a:noFill/>
          <a:ln w="12700">
            <a:noFill/>
            <a:miter lim="800000"/>
            <a:headEnd/>
            <a:tailEnd/>
          </a:ln>
          <a:effectLst/>
        </p:spPr>
        <p:txBody>
          <a:bodyPr lIns="90487" tIns="44450" rIns="90487" bIns="44450">
            <a:spAutoFit/>
          </a:bodyPr>
          <a:lstStyle/>
          <a:p>
            <a:pPr algn="l">
              <a:lnSpc>
                <a:spcPct val="80000"/>
              </a:lnSpc>
              <a:spcBef>
                <a:spcPct val="50000"/>
              </a:spcBef>
              <a:buFont typeface="Times" pitchFamily="50" charset="0"/>
              <a:buNone/>
              <a:defRPr/>
            </a:pPr>
            <a:endParaRPr lang="en-US" sz="2400" b="1">
              <a:solidFill>
                <a:srgbClr val="000000"/>
              </a:solidFill>
              <a:latin typeface="Arial" charset="0"/>
            </a:endParaRPr>
          </a:p>
        </p:txBody>
      </p:sp>
    </p:spTree>
    <p:extLst>
      <p:ext uri="{BB962C8B-B14F-4D97-AF65-F5344CB8AC3E}">
        <p14:creationId xmlns:p14="http://schemas.microsoft.com/office/powerpoint/2010/main" val="340463262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transition/>
  <p:timing>
    <p:tnLst>
      <p:par>
        <p:cTn id="1" dur="indefinite" restart="never" nodeType="tmRoot"/>
      </p:par>
    </p:tnLst>
  </p:timing>
  <p:txStyles>
    <p:title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p:titleStyle>
    <p:bodyStyle>
      <a:lvl1pPr marL="228600" indent="-228600" algn="l" rtl="0" eaLnBrk="0" fontAlgn="base" hangingPunct="0">
        <a:spcBef>
          <a:spcPct val="20000"/>
        </a:spcBef>
        <a:spcAft>
          <a:spcPct val="0"/>
        </a:spcAft>
        <a:buFont typeface="Times" pitchFamily="50" charset="0"/>
        <a:buChar char="•"/>
        <a:defRPr sz="2400">
          <a:solidFill>
            <a:schemeClr val="tx1"/>
          </a:solidFill>
          <a:latin typeface="+mn-lt"/>
          <a:ea typeface="+mn-ea"/>
          <a:cs typeface="+mn-cs"/>
        </a:defRPr>
      </a:lvl1pPr>
      <a:lvl2pPr marL="571500" indent="-228600" algn="l" rtl="0" eaLnBrk="0" fontAlgn="base" hangingPunct="0">
        <a:spcBef>
          <a:spcPct val="20000"/>
        </a:spcBef>
        <a:spcAft>
          <a:spcPct val="0"/>
        </a:spcAft>
        <a:buSzPct val="150000"/>
        <a:buFont typeface="Times" pitchFamily="50" charset="0"/>
        <a:buChar char="­"/>
        <a:defRPr sz="2000">
          <a:solidFill>
            <a:schemeClr val="tx1"/>
          </a:solidFill>
          <a:latin typeface="+mn-lt"/>
        </a:defRPr>
      </a:lvl2pPr>
      <a:lvl3pPr marL="914400" indent="-228600" algn="l" rtl="0" eaLnBrk="0" fontAlgn="base" hangingPunct="0">
        <a:spcBef>
          <a:spcPct val="20000"/>
        </a:spcBef>
        <a:spcAft>
          <a:spcPct val="0"/>
        </a:spcAft>
        <a:buSzPct val="150000"/>
        <a:defRPr>
          <a:solidFill>
            <a:schemeClr val="tx1"/>
          </a:solidFill>
          <a:latin typeface="+mn-lt"/>
        </a:defRPr>
      </a:lvl3pPr>
      <a:lvl4pPr marL="1257300" indent="-228600" algn="l" rtl="0" eaLnBrk="0" fontAlgn="base" hangingPunct="0">
        <a:spcBef>
          <a:spcPct val="20000"/>
        </a:spcBef>
        <a:spcAft>
          <a:spcPct val="0"/>
        </a:spcAft>
        <a:buSzPct val="150000"/>
        <a:buChar char="."/>
        <a:defRPr>
          <a:solidFill>
            <a:schemeClr val="tx1"/>
          </a:solidFill>
          <a:latin typeface="Times" pitchFamily="50" charset="0"/>
        </a:defRPr>
      </a:lvl4pPr>
      <a:lvl5pPr marL="2057400" indent="-228600" algn="l" rtl="0" eaLnBrk="0" fontAlgn="base" hangingPunct="0">
        <a:spcBef>
          <a:spcPct val="20000"/>
        </a:spcBef>
        <a:spcAft>
          <a:spcPct val="0"/>
        </a:spcAft>
        <a:buSzPct val="150000"/>
        <a:buChar char="."/>
        <a:defRPr>
          <a:solidFill>
            <a:schemeClr val="tx1"/>
          </a:solidFill>
          <a:latin typeface="Times" pitchFamily="50" charset="0"/>
        </a:defRPr>
      </a:lvl5pPr>
      <a:lvl6pPr marL="2514600" indent="-228600" algn="l" rtl="0" eaLnBrk="0" fontAlgn="base" hangingPunct="0">
        <a:spcBef>
          <a:spcPct val="20000"/>
        </a:spcBef>
        <a:spcAft>
          <a:spcPct val="0"/>
        </a:spcAft>
        <a:buSzPct val="150000"/>
        <a:buChar char="."/>
        <a:defRPr>
          <a:solidFill>
            <a:schemeClr val="tx1"/>
          </a:solidFill>
          <a:latin typeface="Times" pitchFamily="50" charset="0"/>
        </a:defRPr>
      </a:lvl6pPr>
      <a:lvl7pPr marL="2971800" indent="-228600" algn="l" rtl="0" eaLnBrk="0" fontAlgn="base" hangingPunct="0">
        <a:spcBef>
          <a:spcPct val="20000"/>
        </a:spcBef>
        <a:spcAft>
          <a:spcPct val="0"/>
        </a:spcAft>
        <a:buSzPct val="150000"/>
        <a:buChar char="."/>
        <a:defRPr>
          <a:solidFill>
            <a:schemeClr val="tx1"/>
          </a:solidFill>
          <a:latin typeface="Times" pitchFamily="50" charset="0"/>
        </a:defRPr>
      </a:lvl7pPr>
      <a:lvl8pPr marL="3429000" indent="-228600" algn="l" rtl="0" eaLnBrk="0" fontAlgn="base" hangingPunct="0">
        <a:spcBef>
          <a:spcPct val="20000"/>
        </a:spcBef>
        <a:spcAft>
          <a:spcPct val="0"/>
        </a:spcAft>
        <a:buSzPct val="150000"/>
        <a:buChar char="."/>
        <a:defRPr>
          <a:solidFill>
            <a:schemeClr val="tx1"/>
          </a:solidFill>
          <a:latin typeface="Times" pitchFamily="50" charset="0"/>
        </a:defRPr>
      </a:lvl8pPr>
      <a:lvl9pPr marL="3886200" indent="-228600" algn="l" rtl="0" eaLnBrk="0" fontAlgn="base" hangingPunct="0">
        <a:spcBef>
          <a:spcPct val="20000"/>
        </a:spcBef>
        <a:spcAft>
          <a:spcPct val="0"/>
        </a:spcAft>
        <a:buSzPct val="150000"/>
        <a:buChar char="."/>
        <a:defRPr>
          <a:solidFill>
            <a:schemeClr val="tx1"/>
          </a:solidFill>
          <a:latin typeface="Times" pitchFamily="5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 Box 5"/>
          <p:cNvSpPr txBox="1">
            <a:spLocks noChangeArrowheads="1"/>
          </p:cNvSpPr>
          <p:nvPr/>
        </p:nvSpPr>
        <p:spPr bwMode="auto">
          <a:xfrm>
            <a:off x="3810000" y="6519446"/>
            <a:ext cx="1143000" cy="338554"/>
          </a:xfrm>
          <a:prstGeom prst="rect">
            <a:avLst/>
          </a:prstGeom>
          <a:noFill/>
          <a:ln w="9525">
            <a:noFill/>
            <a:miter lim="800000"/>
            <a:headEnd/>
            <a:tailEnd/>
          </a:ln>
          <a:effectLst/>
        </p:spPr>
        <p:txBody>
          <a:bodyPr wrap="square">
            <a:spAutoFit/>
          </a:bodyPr>
          <a:lstStyle/>
          <a:p>
            <a:pPr algn="r" defTabSz="457200" eaLnBrk="1" fontAlgn="auto" hangingPunct="1">
              <a:spcBef>
                <a:spcPct val="50000"/>
              </a:spcBef>
              <a:spcAft>
                <a:spcPts val="0"/>
              </a:spcAft>
              <a:defRPr/>
            </a:pPr>
            <a:fld id="{95C3ACB1-9D5B-4C50-8733-64C120A39E65}" type="slidenum">
              <a:rPr lang="en-US" sz="1600" smtClean="0">
                <a:solidFill>
                  <a:srgbClr val="FFFFFF"/>
                </a:solidFill>
                <a:latin typeface="Arial" charset="0"/>
              </a:rPr>
              <a:pPr algn="r" defTabSz="457200" eaLnBrk="1" fontAlgn="auto" hangingPunct="1">
                <a:spcBef>
                  <a:spcPct val="50000"/>
                </a:spcBef>
                <a:spcAft>
                  <a:spcPts val="0"/>
                </a:spcAft>
                <a:defRPr/>
              </a:pPr>
              <a:t>‹N›</a:t>
            </a:fld>
            <a:endParaRPr lang="en-US" sz="1600" dirty="0">
              <a:solidFill>
                <a:srgbClr val="FFFFFF"/>
              </a:solidFill>
              <a:latin typeface="Arial" charset="0"/>
            </a:endParaRPr>
          </a:p>
        </p:txBody>
      </p:sp>
    </p:spTree>
    <p:extLst>
      <p:ext uri="{BB962C8B-B14F-4D97-AF65-F5344CB8AC3E}">
        <p14:creationId xmlns:p14="http://schemas.microsoft.com/office/powerpoint/2010/main" val="342700097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400">
          <a:solidFill>
            <a:schemeClr val="tx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4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Box 13"/>
          <p:cNvSpPr txBox="1"/>
          <p:nvPr userDrawn="1"/>
        </p:nvSpPr>
        <p:spPr>
          <a:xfrm>
            <a:off x="0" y="-1"/>
            <a:ext cx="9144000" cy="6400800"/>
          </a:xfrm>
          <a:prstGeom prst="rect">
            <a:avLst/>
          </a:prstGeom>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p:spPr>
        <p:txBody>
          <a:bodyPr wrap="square" rtlCol="0">
            <a:spAutoFit/>
          </a:bodyPr>
          <a:lstStyle/>
          <a:p>
            <a:pPr eaLnBrk="1" fontAlgn="auto" hangingPunct="1">
              <a:spcBef>
                <a:spcPts val="0"/>
              </a:spcBef>
              <a:spcAft>
                <a:spcPts val="0"/>
              </a:spcAft>
            </a:pPr>
            <a:endParaRPr lang="en-US" sz="3200" b="1" dirty="0">
              <a:solidFill>
                <a:srgbClr val="002060"/>
              </a:solidFill>
              <a:cs typeface="Arial" pitchFamily="34" charset="0"/>
            </a:endParaRPr>
          </a:p>
        </p:txBody>
      </p:sp>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9"/>
          <p:cNvSpPr txBox="1">
            <a:spLocks noChangeArrowheads="1"/>
          </p:cNvSpPr>
          <p:nvPr userDrawn="1"/>
        </p:nvSpPr>
        <p:spPr bwMode="auto">
          <a:xfrm>
            <a:off x="3048000" y="6477000"/>
            <a:ext cx="2982913" cy="274638"/>
          </a:xfrm>
          <a:prstGeom prst="rect">
            <a:avLst/>
          </a:prstGeom>
          <a:noFill/>
          <a:ln w="9525">
            <a:noFill/>
            <a:miter lim="800000"/>
            <a:headEnd/>
            <a:tailEnd/>
          </a:ln>
          <a:effectLst/>
        </p:spPr>
        <p:txBody>
          <a:bodyPr wrap="none">
            <a:spAutoFit/>
          </a:bodyPr>
          <a:lstStyle/>
          <a:p>
            <a:pPr algn="l" eaLnBrk="1" hangingPunct="1">
              <a:defRPr/>
            </a:pPr>
            <a:r>
              <a:rPr lang="en-US" sz="1200" b="1" dirty="0">
                <a:solidFill>
                  <a:srgbClr val="000000"/>
                </a:solidFill>
                <a:latin typeface="Arial Narrow" pitchFamily="34" charset="0"/>
              </a:rPr>
              <a:t>Thomas Jefferson National Accelerator Facility</a:t>
            </a:r>
          </a:p>
        </p:txBody>
      </p:sp>
      <p:sp>
        <p:nvSpPr>
          <p:cNvPr id="8" name="Line 10"/>
          <p:cNvSpPr>
            <a:spLocks noChangeShapeType="1"/>
          </p:cNvSpPr>
          <p:nvPr userDrawn="1"/>
        </p:nvSpPr>
        <p:spPr bwMode="auto">
          <a:xfrm>
            <a:off x="0" y="914400"/>
            <a:ext cx="9144000" cy="0"/>
          </a:xfrm>
          <a:prstGeom prst="line">
            <a:avLst/>
          </a:prstGeom>
          <a:noFill/>
          <a:ln w="63500">
            <a:solidFill>
              <a:srgbClr val="C0C0C0"/>
            </a:solidFill>
            <a:round/>
            <a:headEnd/>
            <a:tailEnd/>
          </a:ln>
          <a:effectLst/>
        </p:spPr>
        <p:txBody>
          <a:bodyPr/>
          <a:lstStyle/>
          <a:p>
            <a:pPr algn="l">
              <a:defRPr/>
            </a:pPr>
            <a:endParaRPr lang="en-US" sz="2400">
              <a:solidFill>
                <a:srgbClr val="000000"/>
              </a:solidFill>
              <a:latin typeface="Calibri"/>
            </a:endParaRPr>
          </a:p>
        </p:txBody>
      </p:sp>
      <p:sp>
        <p:nvSpPr>
          <p:cNvPr id="9" name="Line 11"/>
          <p:cNvSpPr>
            <a:spLocks noChangeShapeType="1"/>
          </p:cNvSpPr>
          <p:nvPr userDrawn="1"/>
        </p:nvSpPr>
        <p:spPr bwMode="auto">
          <a:xfrm>
            <a:off x="0" y="6400800"/>
            <a:ext cx="9144000" cy="0"/>
          </a:xfrm>
          <a:prstGeom prst="line">
            <a:avLst/>
          </a:prstGeom>
          <a:noFill/>
          <a:ln w="63500">
            <a:solidFill>
              <a:srgbClr val="C0C0C0"/>
            </a:solidFill>
            <a:round/>
            <a:headEnd/>
            <a:tailEnd/>
          </a:ln>
          <a:effectLst/>
        </p:spPr>
        <p:txBody>
          <a:bodyPr/>
          <a:lstStyle/>
          <a:p>
            <a:pPr algn="l">
              <a:defRPr/>
            </a:pPr>
            <a:endParaRPr lang="en-US" sz="2400">
              <a:solidFill>
                <a:srgbClr val="000000"/>
              </a:solidFill>
              <a:latin typeface="Calibri"/>
            </a:endParaRPr>
          </a:p>
        </p:txBody>
      </p:sp>
      <p:pic>
        <p:nvPicPr>
          <p:cNvPr id="10" name="Picture 12" descr="JSA logo"/>
          <p:cNvPicPr>
            <a:picLocks noChangeAspect="1" noChangeArrowheads="1"/>
          </p:cNvPicPr>
          <p:nvPr userDrawn="1"/>
        </p:nvPicPr>
        <p:blipFill>
          <a:blip r:embed="rId13" cstate="print"/>
          <a:srcRect/>
          <a:stretch>
            <a:fillRect/>
          </a:stretch>
        </p:blipFill>
        <p:spPr bwMode="auto">
          <a:xfrm>
            <a:off x="8382000" y="6516688"/>
            <a:ext cx="506413" cy="341312"/>
          </a:xfrm>
          <a:prstGeom prst="rect">
            <a:avLst/>
          </a:prstGeom>
          <a:noFill/>
          <a:ln w="9525">
            <a:noFill/>
            <a:miter lim="800000"/>
            <a:headEnd/>
            <a:tailEnd/>
          </a:ln>
        </p:spPr>
      </p:pic>
      <p:pic>
        <p:nvPicPr>
          <p:cNvPr id="11" name="Picture 13" descr="New JLab Logo wo words"/>
          <p:cNvPicPr>
            <a:picLocks noChangeAspect="1" noChangeArrowheads="1"/>
          </p:cNvPicPr>
          <p:nvPr userDrawn="1"/>
        </p:nvPicPr>
        <p:blipFill>
          <a:blip r:embed="rId14" cstate="print"/>
          <a:srcRect/>
          <a:stretch>
            <a:fillRect/>
          </a:stretch>
        </p:blipFill>
        <p:spPr bwMode="auto">
          <a:xfrm>
            <a:off x="152400" y="6475413"/>
            <a:ext cx="1524000" cy="382587"/>
          </a:xfrm>
          <a:prstGeom prst="rect">
            <a:avLst/>
          </a:prstGeom>
          <a:noFill/>
          <a:ln w="9525">
            <a:noFill/>
            <a:miter lim="800000"/>
            <a:headEnd/>
            <a:tailEnd/>
          </a:ln>
        </p:spPr>
      </p:pic>
      <p:sp>
        <p:nvSpPr>
          <p:cNvPr id="12" name="Text Box 14"/>
          <p:cNvSpPr txBox="1">
            <a:spLocks noChangeArrowheads="1"/>
          </p:cNvSpPr>
          <p:nvPr userDrawn="1"/>
        </p:nvSpPr>
        <p:spPr bwMode="auto">
          <a:xfrm>
            <a:off x="2813050" y="6643688"/>
            <a:ext cx="3435350" cy="246062"/>
          </a:xfrm>
          <a:prstGeom prst="rect">
            <a:avLst/>
          </a:prstGeom>
          <a:noFill/>
          <a:ln w="9525">
            <a:noFill/>
            <a:miter lim="800000"/>
            <a:headEnd/>
            <a:tailEnd/>
          </a:ln>
          <a:effectLst/>
        </p:spPr>
        <p:txBody>
          <a:bodyPr>
            <a:spAutoFit/>
          </a:bodyPr>
          <a:lstStyle/>
          <a:p>
            <a:pPr eaLnBrk="1" hangingPunct="1">
              <a:spcBef>
                <a:spcPct val="50000"/>
              </a:spcBef>
              <a:defRPr/>
            </a:pPr>
            <a:r>
              <a:rPr lang="en-US" sz="800" i="1" dirty="0">
                <a:solidFill>
                  <a:srgbClr val="000000"/>
                </a:solidFill>
                <a:latin typeface="Times New Roman" pitchFamily="18" charset="0"/>
              </a:rPr>
              <a:t> R.. </a:t>
            </a:r>
            <a:r>
              <a:rPr lang="en-US" sz="800" i="1" dirty="0" err="1">
                <a:solidFill>
                  <a:srgbClr val="000000"/>
                </a:solidFill>
                <a:latin typeface="Times New Roman" pitchFamily="18" charset="0"/>
              </a:rPr>
              <a:t>McKeown</a:t>
            </a:r>
            <a:r>
              <a:rPr lang="en-US" sz="800" i="1" dirty="0">
                <a:solidFill>
                  <a:srgbClr val="000000"/>
                </a:solidFill>
                <a:latin typeface="Times New Roman" pitchFamily="18" charset="0"/>
              </a:rPr>
              <a:t>                          </a:t>
            </a:r>
            <a:r>
              <a:rPr lang="en-US" sz="1000" i="1" dirty="0">
                <a:solidFill>
                  <a:srgbClr val="000000"/>
                </a:solidFill>
                <a:latin typeface="Times New Roman" pitchFamily="18" charset="0"/>
              </a:rPr>
              <a:t>Page </a:t>
            </a:r>
            <a:fld id="{3BF0C78C-53C2-4EC5-B0B1-6F46FDE5308E}" type="slidenum">
              <a:rPr lang="en-US" sz="1000" i="1">
                <a:solidFill>
                  <a:srgbClr val="000000"/>
                </a:solidFill>
                <a:latin typeface="Times New Roman" pitchFamily="18" charset="0"/>
              </a:rPr>
              <a:pPr eaLnBrk="1" hangingPunct="1">
                <a:spcBef>
                  <a:spcPct val="50000"/>
                </a:spcBef>
                <a:defRPr/>
              </a:pPr>
              <a:t>‹N›</a:t>
            </a:fld>
            <a:endParaRPr lang="en-US" sz="1000" i="1" dirty="0">
              <a:solidFill>
                <a:srgbClr val="000000"/>
              </a:solidFill>
              <a:latin typeface="Times New Roman" pitchFamily="18" charset="0"/>
            </a:endParaRPr>
          </a:p>
        </p:txBody>
      </p:sp>
      <p:pic>
        <p:nvPicPr>
          <p:cNvPr id="13" name="Picture 15" descr="final_doe"/>
          <p:cNvPicPr>
            <a:picLocks noChangeAspect="1" noChangeArrowheads="1"/>
          </p:cNvPicPr>
          <p:nvPr userDrawn="1"/>
        </p:nvPicPr>
        <p:blipFill>
          <a:blip r:embed="rId15" cstate="print"/>
          <a:srcRect/>
          <a:stretch>
            <a:fillRect/>
          </a:stretch>
        </p:blipFill>
        <p:spPr bwMode="auto">
          <a:xfrm>
            <a:off x="7924800" y="6465888"/>
            <a:ext cx="392113" cy="392112"/>
          </a:xfrm>
          <a:prstGeom prst="rect">
            <a:avLst/>
          </a:prstGeom>
          <a:noFill/>
          <a:ln w="9525">
            <a:noFill/>
            <a:miter lim="800000"/>
            <a:headEnd/>
            <a:tailEnd/>
          </a:ln>
        </p:spPr>
      </p:pic>
    </p:spTree>
    <p:extLst>
      <p:ext uri="{BB962C8B-B14F-4D97-AF65-F5344CB8AC3E}">
        <p14:creationId xmlns:p14="http://schemas.microsoft.com/office/powerpoint/2010/main" val="751009646"/>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b="0">
                <a:solidFill>
                  <a:schemeClr val="tx1">
                    <a:tint val="75000"/>
                  </a:schemeClr>
                </a:solidFill>
                <a:latin typeface="+mn-lt"/>
              </a:defRPr>
            </a:lvl1pPr>
          </a:lstStyle>
          <a:p>
            <a:pPr eaLnBrk="1" hangingPunct="1"/>
            <a:fld id="{D12435E1-8F20-ED48-8EC3-A7EC69537CF9}" type="datetime1">
              <a:rPr lang="en-US" smtClean="0">
                <a:solidFill>
                  <a:prstClr val="black">
                    <a:tint val="75000"/>
                  </a:prstClr>
                </a:solidFill>
              </a:rPr>
              <a:pPr eaLnBrk="1" hangingPunct="1"/>
              <a:t>6/3/2013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b="0">
                <a:solidFill>
                  <a:schemeClr val="tx1">
                    <a:tint val="75000"/>
                  </a:schemeClr>
                </a:solidFill>
                <a:latin typeface="+mn-lt"/>
              </a:defRPr>
            </a:lvl1pPr>
          </a:lstStyle>
          <a:p>
            <a:pPr eaLnBrk="1" hangingPunct="1"/>
            <a:r>
              <a:rPr lang="en-US" smtClean="0">
                <a:solidFill>
                  <a:prstClr val="black">
                    <a:tint val="75000"/>
                  </a:prstClr>
                </a:solidFill>
              </a:rPr>
              <a:t>CLAS Collaboration Meeting 2/20-23, 2013</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hangingPunct="1"/>
            <a:fld id="{9E041EDE-50F2-FD49-B156-DFB8E5BC9437}" type="slidenum">
              <a:rPr lang="en-US" b="1" smtClean="0">
                <a:solidFill>
                  <a:prstClr val="black">
                    <a:tint val="75000"/>
                  </a:prstClr>
                </a:solidFill>
                <a:latin typeface="Times New Roman" pitchFamily="-110" charset="0"/>
              </a:rPr>
              <a:pPr eaLnBrk="1" hangingPunct="1"/>
              <a:t>‹N›</a:t>
            </a:fld>
            <a:endParaRPr lang="en-US" b="1" dirty="0">
              <a:solidFill>
                <a:prstClr val="black">
                  <a:tint val="75000"/>
                </a:prstClr>
              </a:solidFill>
              <a:latin typeface="Times New Roman" pitchFamily="-110" charset="0"/>
            </a:endParaRPr>
          </a:p>
        </p:txBody>
      </p:sp>
      <p:cxnSp>
        <p:nvCxnSpPr>
          <p:cNvPr id="8" name="Straight Connector 7"/>
          <p:cNvCxnSpPr/>
          <p:nvPr userDrawn="1"/>
        </p:nvCxnSpPr>
        <p:spPr>
          <a:xfrm>
            <a:off x="0" y="838200"/>
            <a:ext cx="9144000" cy="1588"/>
          </a:xfrm>
          <a:prstGeom prst="line">
            <a:avLst/>
          </a:prstGeom>
          <a:ln w="57150" cap="flat" cmpd="sng" algn="ctr">
            <a:solidFill>
              <a:srgbClr val="008000"/>
            </a:solidFill>
            <a:prstDash val="solid"/>
            <a:round/>
            <a:headEnd type="none" w="med" len="med"/>
            <a:tailEnd type="none" w="med" len="med"/>
          </a:ln>
          <a:effectLst>
            <a:outerShdw blurRad="50800" dist="63500" dir="2700000" algn="br">
              <a:srgbClr val="000000"/>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0" y="6551612"/>
            <a:ext cx="9144000" cy="1588"/>
          </a:xfrm>
          <a:prstGeom prst="line">
            <a:avLst/>
          </a:prstGeom>
          <a:ln w="28575" cap="flat" cmpd="sng" algn="ctr">
            <a:solidFill>
              <a:srgbClr val="008000"/>
            </a:solidFill>
            <a:prstDash val="solid"/>
            <a:round/>
            <a:headEnd type="none" w="med" len="med"/>
            <a:tailEnd type="none" w="med" len="med"/>
          </a:ln>
          <a:effectLst>
            <a:outerShdw blurRad="50800" dist="38100" dir="2700000" algn="br">
              <a:srgbClr val="000000"/>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304120"/>
      </p:ext>
    </p:extLst>
  </p:cSld>
  <p:clrMap bg1="lt1" tx1="dk1" bg2="lt2" tx2="dk2" accent1="accent1" accent2="accent2" accent3="accent3" accent4="accent4" accent5="accent5" accent6="accent6" hlink="hlink" folHlink="folHlink"/>
  <p:timing>
    <p:tnLst>
      <p:par>
        <p:cTn id="1" dur="indefinite" restart="never" nodeType="tmRoot"/>
      </p:par>
    </p:tnLst>
  </p:timing>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7"/>
          </a:xfrm>
          <a:prstGeom prst="rect">
            <a:avLst/>
          </a:prstGeom>
          <a:blipFill>
            <a:blip r:embed="rId7"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 name="Holder 2"/>
          <p:cNvSpPr>
            <a:spLocks noGrp="1"/>
          </p:cNvSpPr>
          <p:nvPr>
            <p:ph type="title"/>
          </p:nvPr>
        </p:nvSpPr>
        <p:spPr>
          <a:xfrm>
            <a:off x="1161499" y="201676"/>
            <a:ext cx="6821001" cy="496284"/>
          </a:xfrm>
          <a:prstGeom prst="rect">
            <a:avLst/>
          </a:prstGeom>
        </p:spPr>
        <p:txBody>
          <a:bodyPr wrap="square" lIns="0" tIns="0" rIns="0" bIns="0">
            <a:spAutoFit/>
          </a:bodyPr>
          <a:lstStyle>
            <a:lvl1pPr>
              <a:defRPr sz="3200" b="1">
                <a:latin typeface="Arial"/>
                <a:cs typeface="Arial"/>
              </a:defRPr>
            </a:lvl1pPr>
          </a:lstStyle>
          <a:p>
            <a:endParaRPr/>
          </a:p>
        </p:txBody>
      </p:sp>
      <p:sp>
        <p:nvSpPr>
          <p:cNvPr id="3" name="Holder 3"/>
          <p:cNvSpPr>
            <a:spLocks noGrp="1"/>
          </p:cNvSpPr>
          <p:nvPr>
            <p:ph type="body" idx="1"/>
          </p:nvPr>
        </p:nvSpPr>
        <p:spPr>
          <a:xfrm>
            <a:off x="457200" y="1577340"/>
            <a:ext cx="822959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sz="1800">
              <a:solidFill>
                <a:prstClr val="black">
                  <a:tint val="75000"/>
                </a:prstClr>
              </a:solidFill>
              <a:latin typeface="Calibri"/>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z="1800">
                <a:solidFill>
                  <a:prstClr val="black">
                    <a:tint val="75000"/>
                  </a:prstClr>
                </a:solidFill>
                <a:latin typeface="Calibri"/>
              </a:rPr>
              <a:pPr eaLnBrk="1" fontAlgn="auto" hangingPunct="1">
                <a:spcBef>
                  <a:spcPts val="0"/>
                </a:spcBef>
                <a:spcAft>
                  <a:spcPts val="0"/>
                </a:spcAft>
              </a:pPr>
              <a:t>6/3/2013</a:t>
            </a:fld>
            <a:endParaRPr lang="en-US" sz="1800">
              <a:solidFill>
                <a:prstClr val="black">
                  <a:tint val="75000"/>
                </a:prstClr>
              </a:solidFill>
              <a:latin typeface="Calibri"/>
            </a:endParaRPr>
          </a:p>
        </p:txBody>
      </p:sp>
      <p:sp>
        <p:nvSpPr>
          <p:cNvPr id="6" name="Holder 6"/>
          <p:cNvSpPr>
            <a:spLocks noGrp="1"/>
          </p:cNvSpPr>
          <p:nvPr>
            <p:ph type="sldNum" sz="quarter" idx="7"/>
          </p:nvPr>
        </p:nvSpPr>
        <p:spPr>
          <a:xfrm>
            <a:off x="4243832" y="6488684"/>
            <a:ext cx="580446" cy="328285"/>
          </a:xfrm>
          <a:prstGeom prst="rect">
            <a:avLst/>
          </a:prstGeom>
        </p:spPr>
        <p:txBody>
          <a:bodyPr wrap="square" lIns="0" tIns="0" rIns="0" bIns="0">
            <a:spAutoFit/>
          </a:bodyPr>
          <a:lstStyle>
            <a:lvl1pPr>
              <a:defRPr sz="1000">
                <a:solidFill>
                  <a:schemeClr val="bg1"/>
                </a:solidFill>
                <a:latin typeface="Arial"/>
                <a:cs typeface="Arial"/>
              </a:defRPr>
            </a:lvl1pPr>
          </a:lstStyle>
          <a:p>
            <a:pPr marL="12700" algn="l" eaLnBrk="1" fontAlgn="auto" hangingPunct="1">
              <a:spcBef>
                <a:spcPts val="0"/>
              </a:spcBef>
              <a:spcAft>
                <a:spcPts val="0"/>
              </a:spcAft>
            </a:pPr>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lgn="l" eaLnBrk="1" fontAlgn="auto" hangingPunct="1">
              <a:spcBef>
                <a:spcPts val="95"/>
              </a:spcBef>
              <a:spcAft>
                <a:spcPts val="0"/>
              </a:spcAft>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lgn="l" eaLnBrk="1" fontAlgn="auto" hangingPunct="1">
                <a:spcBef>
                  <a:spcPts val="95"/>
                </a:spcBef>
                <a:spcAft>
                  <a:spcPts val="0"/>
                </a:spcAft>
              </a:pPr>
              <a:t>‹N›</a:t>
            </a:fld>
            <a:endParaRPr spc="-10" dirty="0">
              <a:solidFill>
                <a:prstClr val="white"/>
              </a:solidFill>
            </a:endParaRPr>
          </a:p>
        </p:txBody>
      </p:sp>
    </p:spTree>
    <p:extLst>
      <p:ext uri="{BB962C8B-B14F-4D97-AF65-F5344CB8AC3E}">
        <p14:creationId xmlns:p14="http://schemas.microsoft.com/office/powerpoint/2010/main" val="1125846876"/>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7"/>
          </a:xfrm>
          <a:prstGeom prst="rect">
            <a:avLst/>
          </a:prstGeom>
          <a:blipFill>
            <a:blip r:embed="rId7"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 name="Holder 2"/>
          <p:cNvSpPr>
            <a:spLocks noGrp="1"/>
          </p:cNvSpPr>
          <p:nvPr>
            <p:ph type="title"/>
          </p:nvPr>
        </p:nvSpPr>
        <p:spPr>
          <a:xfrm>
            <a:off x="1161499" y="201676"/>
            <a:ext cx="6821001" cy="496284"/>
          </a:xfrm>
          <a:prstGeom prst="rect">
            <a:avLst/>
          </a:prstGeom>
        </p:spPr>
        <p:txBody>
          <a:bodyPr wrap="square" lIns="0" tIns="0" rIns="0" bIns="0">
            <a:spAutoFit/>
          </a:bodyPr>
          <a:lstStyle>
            <a:lvl1pPr>
              <a:defRPr sz="3200" b="1">
                <a:latin typeface="Arial"/>
                <a:cs typeface="Arial"/>
              </a:defRPr>
            </a:lvl1pPr>
          </a:lstStyle>
          <a:p>
            <a:endParaRPr/>
          </a:p>
        </p:txBody>
      </p:sp>
      <p:sp>
        <p:nvSpPr>
          <p:cNvPr id="3" name="Holder 3"/>
          <p:cNvSpPr>
            <a:spLocks noGrp="1"/>
          </p:cNvSpPr>
          <p:nvPr>
            <p:ph type="body" idx="1"/>
          </p:nvPr>
        </p:nvSpPr>
        <p:spPr>
          <a:xfrm>
            <a:off x="457200" y="1577340"/>
            <a:ext cx="822959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sz="1800">
              <a:solidFill>
                <a:prstClr val="black">
                  <a:tint val="75000"/>
                </a:prstClr>
              </a:solidFill>
              <a:latin typeface="Calibri"/>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z="1800">
                <a:solidFill>
                  <a:prstClr val="black">
                    <a:tint val="75000"/>
                  </a:prstClr>
                </a:solidFill>
                <a:latin typeface="Calibri"/>
              </a:rPr>
              <a:pPr eaLnBrk="1" fontAlgn="auto" hangingPunct="1">
                <a:spcBef>
                  <a:spcPts val="0"/>
                </a:spcBef>
                <a:spcAft>
                  <a:spcPts val="0"/>
                </a:spcAft>
              </a:pPr>
              <a:t>6/3/2013</a:t>
            </a:fld>
            <a:endParaRPr lang="en-US" sz="1800">
              <a:solidFill>
                <a:prstClr val="black">
                  <a:tint val="75000"/>
                </a:prstClr>
              </a:solidFill>
              <a:latin typeface="Calibri"/>
            </a:endParaRPr>
          </a:p>
        </p:txBody>
      </p:sp>
      <p:sp>
        <p:nvSpPr>
          <p:cNvPr id="6" name="Holder 6"/>
          <p:cNvSpPr>
            <a:spLocks noGrp="1"/>
          </p:cNvSpPr>
          <p:nvPr>
            <p:ph type="sldNum" sz="quarter" idx="7"/>
          </p:nvPr>
        </p:nvSpPr>
        <p:spPr>
          <a:xfrm>
            <a:off x="4243832" y="6488684"/>
            <a:ext cx="580446" cy="328285"/>
          </a:xfrm>
          <a:prstGeom prst="rect">
            <a:avLst/>
          </a:prstGeom>
        </p:spPr>
        <p:txBody>
          <a:bodyPr wrap="square" lIns="0" tIns="0" rIns="0" bIns="0">
            <a:spAutoFit/>
          </a:bodyPr>
          <a:lstStyle>
            <a:lvl1pPr>
              <a:defRPr sz="1000">
                <a:solidFill>
                  <a:schemeClr val="bg1"/>
                </a:solidFill>
                <a:latin typeface="Arial"/>
                <a:cs typeface="Arial"/>
              </a:defRPr>
            </a:lvl1pPr>
          </a:lstStyle>
          <a:p>
            <a:pPr marL="12700" algn="l" eaLnBrk="1" fontAlgn="auto" hangingPunct="1">
              <a:spcBef>
                <a:spcPts val="0"/>
              </a:spcBef>
              <a:spcAft>
                <a:spcPts val="0"/>
              </a:spcAft>
            </a:pPr>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lgn="l" eaLnBrk="1" fontAlgn="auto" hangingPunct="1">
              <a:spcBef>
                <a:spcPts val="95"/>
              </a:spcBef>
              <a:spcAft>
                <a:spcPts val="0"/>
              </a:spcAft>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lgn="l" eaLnBrk="1" fontAlgn="auto" hangingPunct="1">
                <a:spcBef>
                  <a:spcPts val="95"/>
                </a:spcBef>
                <a:spcAft>
                  <a:spcPts val="0"/>
                </a:spcAft>
              </a:pPr>
              <a:t>‹N›</a:t>
            </a:fld>
            <a:endParaRPr spc="-10" dirty="0">
              <a:solidFill>
                <a:prstClr val="white"/>
              </a:solidFill>
            </a:endParaRPr>
          </a:p>
        </p:txBody>
      </p:sp>
    </p:spTree>
    <p:extLst>
      <p:ext uri="{BB962C8B-B14F-4D97-AF65-F5344CB8AC3E}">
        <p14:creationId xmlns:p14="http://schemas.microsoft.com/office/powerpoint/2010/main" val="24373428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7"/>
          </a:xfrm>
          <a:prstGeom prst="rect">
            <a:avLst/>
          </a:prstGeom>
          <a:blipFill>
            <a:blip r:embed="rId7"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 name="Holder 2"/>
          <p:cNvSpPr>
            <a:spLocks noGrp="1"/>
          </p:cNvSpPr>
          <p:nvPr>
            <p:ph type="title"/>
          </p:nvPr>
        </p:nvSpPr>
        <p:spPr>
          <a:xfrm>
            <a:off x="1161499" y="201676"/>
            <a:ext cx="6821001" cy="496284"/>
          </a:xfrm>
          <a:prstGeom prst="rect">
            <a:avLst/>
          </a:prstGeom>
        </p:spPr>
        <p:txBody>
          <a:bodyPr wrap="square" lIns="0" tIns="0" rIns="0" bIns="0">
            <a:spAutoFit/>
          </a:bodyPr>
          <a:lstStyle>
            <a:lvl1pPr>
              <a:defRPr sz="3200" b="1">
                <a:latin typeface="Arial"/>
                <a:cs typeface="Arial"/>
              </a:defRPr>
            </a:lvl1pPr>
          </a:lstStyle>
          <a:p>
            <a:endParaRPr/>
          </a:p>
        </p:txBody>
      </p:sp>
      <p:sp>
        <p:nvSpPr>
          <p:cNvPr id="3" name="Holder 3"/>
          <p:cNvSpPr>
            <a:spLocks noGrp="1"/>
          </p:cNvSpPr>
          <p:nvPr>
            <p:ph type="body" idx="1"/>
          </p:nvPr>
        </p:nvSpPr>
        <p:spPr>
          <a:xfrm>
            <a:off x="457200" y="1577340"/>
            <a:ext cx="822959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pPr eaLnBrk="1" fontAlgn="auto" hangingPunct="1">
              <a:spcBef>
                <a:spcPts val="0"/>
              </a:spcBef>
              <a:spcAft>
                <a:spcPts val="0"/>
              </a:spcAft>
            </a:pPr>
            <a:endParaRPr sz="1800">
              <a:solidFill>
                <a:prstClr val="black">
                  <a:tint val="75000"/>
                </a:prstClr>
              </a:solidFill>
              <a:latin typeface="Calibri"/>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eaLnBrk="1" fontAlgn="auto" hangingPunct="1">
              <a:spcBef>
                <a:spcPts val="0"/>
              </a:spcBef>
              <a:spcAft>
                <a:spcPts val="0"/>
              </a:spcAft>
            </a:pPr>
            <a:fld id="{1D8BD707-D9CF-40AE-B4C6-C98DA3205C09}" type="datetimeFigureOut">
              <a:rPr lang="en-US" sz="1800">
                <a:solidFill>
                  <a:prstClr val="black">
                    <a:tint val="75000"/>
                  </a:prstClr>
                </a:solidFill>
                <a:latin typeface="Calibri"/>
              </a:rPr>
              <a:pPr eaLnBrk="1" fontAlgn="auto" hangingPunct="1">
                <a:spcBef>
                  <a:spcPts val="0"/>
                </a:spcBef>
                <a:spcAft>
                  <a:spcPts val="0"/>
                </a:spcAft>
              </a:pPr>
              <a:t>6/3/2013</a:t>
            </a:fld>
            <a:endParaRPr lang="en-US" sz="1800">
              <a:solidFill>
                <a:prstClr val="black">
                  <a:tint val="75000"/>
                </a:prstClr>
              </a:solidFill>
              <a:latin typeface="Calibri"/>
            </a:endParaRPr>
          </a:p>
        </p:txBody>
      </p:sp>
      <p:sp>
        <p:nvSpPr>
          <p:cNvPr id="6" name="Holder 6"/>
          <p:cNvSpPr>
            <a:spLocks noGrp="1"/>
          </p:cNvSpPr>
          <p:nvPr>
            <p:ph type="sldNum" sz="quarter" idx="7"/>
          </p:nvPr>
        </p:nvSpPr>
        <p:spPr>
          <a:xfrm>
            <a:off x="4243832" y="6488684"/>
            <a:ext cx="580446" cy="328285"/>
          </a:xfrm>
          <a:prstGeom prst="rect">
            <a:avLst/>
          </a:prstGeom>
        </p:spPr>
        <p:txBody>
          <a:bodyPr wrap="square" lIns="0" tIns="0" rIns="0" bIns="0">
            <a:spAutoFit/>
          </a:bodyPr>
          <a:lstStyle>
            <a:lvl1pPr>
              <a:defRPr sz="1000">
                <a:solidFill>
                  <a:schemeClr val="bg1"/>
                </a:solidFill>
                <a:latin typeface="Arial"/>
                <a:cs typeface="Arial"/>
              </a:defRPr>
            </a:lvl1pPr>
          </a:lstStyle>
          <a:p>
            <a:pPr marL="12700" algn="l" eaLnBrk="1" fontAlgn="auto" hangingPunct="1">
              <a:spcBef>
                <a:spcPts val="0"/>
              </a:spcBef>
              <a:spcAft>
                <a:spcPts val="0"/>
              </a:spcAft>
            </a:pPr>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lgn="l" eaLnBrk="1" fontAlgn="auto" hangingPunct="1">
              <a:spcBef>
                <a:spcPts val="95"/>
              </a:spcBef>
              <a:spcAft>
                <a:spcPts val="0"/>
              </a:spcAft>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fld id="{81D60167-4931-47E6-BA6A-407CBD079E47}" type="slidenum">
              <a:rPr spc="-10" dirty="0">
                <a:solidFill>
                  <a:prstClr val="white"/>
                </a:solidFill>
              </a:rPr>
              <a:pPr marL="55244" algn="l" eaLnBrk="1" fontAlgn="auto" hangingPunct="1">
                <a:spcBef>
                  <a:spcPts val="95"/>
                </a:spcBef>
                <a:spcAft>
                  <a:spcPts val="0"/>
                </a:spcAft>
              </a:pPr>
              <a:t>‹N›</a:t>
            </a:fld>
            <a:endParaRPr spc="-10" dirty="0">
              <a:solidFill>
                <a:prstClr val="white"/>
              </a:solidFill>
            </a:endParaRPr>
          </a:p>
        </p:txBody>
      </p:sp>
    </p:spTree>
    <p:extLst>
      <p:ext uri="{BB962C8B-B14F-4D97-AF65-F5344CB8AC3E}">
        <p14:creationId xmlns:p14="http://schemas.microsoft.com/office/powerpoint/2010/main" val="1374901469"/>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wmf"/></Relationships>
</file>

<file path=ppt/slides/_rels/slide1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xml"/><Relationship Id="rId1" Type="http://schemas.openxmlformats.org/officeDocument/2006/relationships/slideLayout" Target="../slideLayouts/slideLayout99.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8.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8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3.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10.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1.pdf"/><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9.pd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a:xfrm>
            <a:off x="457200" y="4648200"/>
            <a:ext cx="8229600" cy="762000"/>
          </a:xfrm>
        </p:spPr>
        <p:txBody>
          <a:bodyPr/>
          <a:lstStyle/>
          <a:p>
            <a:r>
              <a:rPr lang="en-US" b="1" dirty="0" smtClean="0"/>
              <a:t>L. Cardman</a:t>
            </a:r>
          </a:p>
          <a:p>
            <a:r>
              <a:rPr lang="en-US" sz="2000" b="1" dirty="0"/>
              <a:t>Thomas Jefferson National Accelerator Facility and </a:t>
            </a:r>
          </a:p>
          <a:p>
            <a:r>
              <a:rPr lang="en-US" sz="2000" b="1" dirty="0"/>
              <a:t>University of Virginia</a:t>
            </a:r>
            <a:endParaRPr lang="en-US" sz="2000" dirty="0"/>
          </a:p>
        </p:txBody>
      </p:sp>
      <p:sp>
        <p:nvSpPr>
          <p:cNvPr id="5" name="Rectangle 2"/>
          <p:cNvSpPr>
            <a:spLocks noGrp="1" noChangeArrowheads="1"/>
          </p:cNvSpPr>
          <p:nvPr>
            <p:ph type="ctrTitle"/>
          </p:nvPr>
        </p:nvSpPr>
        <p:spPr>
          <a:xfrm>
            <a:off x="228600" y="1371600"/>
            <a:ext cx="8686800" cy="3429000"/>
          </a:xfrm>
        </p:spPr>
        <p:txBody>
          <a:bodyPr/>
          <a:lstStyle/>
          <a:p>
            <a:r>
              <a:rPr lang="en-US" sz="3600" dirty="0"/>
              <a:t>The 12 GeV Upgrade of CEBAF – a Status Report on Its Realization and Its Evolving Physics </a:t>
            </a:r>
            <a:r>
              <a:rPr lang="en-US" sz="3600" dirty="0" smtClean="0"/>
              <a:t>Program</a:t>
            </a:r>
            <a:endParaRPr lang="en-US" sz="3600"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1"/>
            <a:ext cx="9144000" cy="736600"/>
          </a:xfrm>
        </p:spPr>
        <p:txBody>
          <a:bodyPr/>
          <a:lstStyle/>
          <a:p>
            <a:r>
              <a:rPr lang="en-US" sz="3000" dirty="0" smtClean="0"/>
              <a:t>To Address Those Questions the Upgrade Will Support Major Programs in Six Areas</a:t>
            </a:r>
            <a:endParaRPr lang="en-US" sz="3000" dirty="0"/>
          </a:p>
        </p:txBody>
      </p:sp>
      <p:grpSp>
        <p:nvGrpSpPr>
          <p:cNvPr id="4" name="Group 2"/>
          <p:cNvGrpSpPr>
            <a:grpSpLocks/>
          </p:cNvGrpSpPr>
          <p:nvPr/>
        </p:nvGrpSpPr>
        <p:grpSpPr bwMode="auto">
          <a:xfrm>
            <a:off x="5562570" y="2072473"/>
            <a:ext cx="3667170" cy="4822047"/>
            <a:chOff x="9178" y="3401"/>
            <a:chExt cx="5774" cy="7593"/>
          </a:xfrm>
        </p:grpSpPr>
        <p:pic>
          <p:nvPicPr>
            <p:cNvPr id="133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1" y="3401"/>
              <a:ext cx="3101" cy="2104"/>
            </a:xfrm>
            <a:prstGeom prst="rect">
              <a:avLst/>
            </a:prstGeom>
            <a:noFill/>
            <a:extLst>
              <a:ext uri="{909E8E84-426E-40DD-AFC4-6F175D3DCCD1}">
                <a14:hiddenFill xmlns:a14="http://schemas.microsoft.com/office/drawing/2010/main">
                  <a:solidFill>
                    <a:srgbClr val="FFFFFF"/>
                  </a:solidFill>
                </a14:hiddenFill>
              </a:ext>
            </a:extLst>
          </p:spPr>
        </p:pic>
        <p:pic>
          <p:nvPicPr>
            <p:cNvPr id="13332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8" y="4453"/>
              <a:ext cx="2133" cy="2404"/>
            </a:xfrm>
            <a:prstGeom prst="rect">
              <a:avLst/>
            </a:prstGeom>
            <a:noFill/>
            <a:extLst>
              <a:ext uri="{909E8E84-426E-40DD-AFC4-6F175D3DCCD1}">
                <a14:hiddenFill xmlns:a14="http://schemas.microsoft.com/office/drawing/2010/main">
                  <a:solidFill>
                    <a:srgbClr val="FFFFFF"/>
                  </a:solidFill>
                </a14:hiddenFill>
              </a:ext>
            </a:extLst>
          </p:spPr>
        </p:pic>
        <p:pic>
          <p:nvPicPr>
            <p:cNvPr id="13332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55" y="6030"/>
              <a:ext cx="1894" cy="2747"/>
            </a:xfrm>
            <a:prstGeom prst="rect">
              <a:avLst/>
            </a:prstGeom>
            <a:noFill/>
            <a:extLst>
              <a:ext uri="{909E8E84-426E-40DD-AFC4-6F175D3DCCD1}">
                <a14:hiddenFill xmlns:a14="http://schemas.microsoft.com/office/drawing/2010/main">
                  <a:solidFill>
                    <a:srgbClr val="FFFFFF"/>
                  </a:solidFill>
                </a14:hiddenFill>
              </a:ext>
            </a:extLst>
          </p:spPr>
        </p:pic>
        <p:pic>
          <p:nvPicPr>
            <p:cNvPr id="13332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88" y="9137"/>
              <a:ext cx="2829" cy="1857"/>
            </a:xfrm>
            <a:prstGeom prst="rect">
              <a:avLst/>
            </a:prstGeom>
            <a:noFill/>
            <a:extLst>
              <a:ext uri="{909E8E84-426E-40DD-AFC4-6F175D3DCCD1}">
                <a14:hiddenFill xmlns:a14="http://schemas.microsoft.com/office/drawing/2010/main">
                  <a:solidFill>
                    <a:srgbClr val="FFFFFF"/>
                  </a:solidFill>
                </a14:hiddenFill>
              </a:ext>
            </a:extLst>
          </p:spPr>
        </p:pic>
        <p:pic>
          <p:nvPicPr>
            <p:cNvPr id="13332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3" y="7719"/>
              <a:ext cx="2624" cy="1748"/>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Content Placeholder 2"/>
          <p:cNvSpPr>
            <a:spLocks noGrp="1"/>
          </p:cNvSpPr>
          <p:nvPr>
            <p:ph idx="1"/>
          </p:nvPr>
        </p:nvSpPr>
        <p:spPr>
          <a:xfrm>
            <a:off x="152400" y="1143000"/>
            <a:ext cx="5715000" cy="5391150"/>
          </a:xfrm>
        </p:spPr>
        <p:txBody>
          <a:bodyPr/>
          <a:lstStyle/>
          <a:p>
            <a:pPr>
              <a:tabLst>
                <a:tab pos="171390" algn="l"/>
              </a:tabLst>
              <a:defRPr/>
            </a:pPr>
            <a:r>
              <a:rPr lang="en-US" sz="2000" b="1" dirty="0">
                <a:latin typeface="Arial" pitchFamily="34" charset="0"/>
                <a:ea typeface="+mj-ea"/>
                <a:cs typeface="Arial" pitchFamily="34" charset="0"/>
              </a:rPr>
              <a:t>The </a:t>
            </a:r>
            <a:r>
              <a:rPr lang="en-US" sz="2000" b="1" dirty="0" err="1">
                <a:latin typeface="Arial" pitchFamily="34" charset="0"/>
                <a:ea typeface="+mj-ea"/>
                <a:cs typeface="Arial" pitchFamily="34" charset="0"/>
              </a:rPr>
              <a:t>Hadron</a:t>
            </a:r>
            <a:r>
              <a:rPr lang="en-US" sz="2000" b="1" dirty="0">
                <a:latin typeface="Arial" pitchFamily="34" charset="0"/>
                <a:ea typeface="+mj-ea"/>
                <a:cs typeface="Arial" pitchFamily="34" charset="0"/>
              </a:rPr>
              <a:t> spectra as probes of QCD</a:t>
            </a:r>
            <a:br>
              <a:rPr lang="en-US" sz="2000" b="1" dirty="0">
                <a:latin typeface="Arial" pitchFamily="34" charset="0"/>
                <a:ea typeface="+mj-ea"/>
                <a:cs typeface="Arial" pitchFamily="34" charset="0"/>
              </a:rPr>
            </a:br>
            <a:r>
              <a:rPr lang="en-US" sz="1600" b="1" dirty="0">
                <a:latin typeface="Arial" pitchFamily="34" charset="0"/>
                <a:ea typeface="+mj-ea"/>
                <a:cs typeface="Arial" pitchFamily="34" charset="0"/>
              </a:rPr>
              <a:t>(</a:t>
            </a:r>
            <a:r>
              <a:rPr lang="en-US" sz="1600" b="1" dirty="0" err="1">
                <a:latin typeface="Arial" pitchFamily="34" charset="0"/>
                <a:ea typeface="+mj-ea"/>
                <a:cs typeface="Arial" pitchFamily="34" charset="0"/>
              </a:rPr>
              <a:t>GluEx</a:t>
            </a:r>
            <a:r>
              <a:rPr lang="en-US" sz="1600" b="1" dirty="0">
                <a:latin typeface="Arial" pitchFamily="34" charset="0"/>
                <a:ea typeface="+mj-ea"/>
                <a:cs typeface="Arial" pitchFamily="34" charset="0"/>
              </a:rPr>
              <a:t> and heavy baryon and meson spectroscopy)</a:t>
            </a:r>
          </a:p>
          <a:p>
            <a:pPr>
              <a:tabLst>
                <a:tab pos="171390" algn="l"/>
              </a:tabLst>
              <a:defRPr/>
            </a:pPr>
            <a:endParaRPr lang="en-US" sz="800" b="1" dirty="0">
              <a:latin typeface="Arial" pitchFamily="34" charset="0"/>
              <a:ea typeface="+mj-ea"/>
              <a:cs typeface="Arial" pitchFamily="34" charset="0"/>
            </a:endParaRPr>
          </a:p>
          <a:p>
            <a:pPr>
              <a:tabLst>
                <a:tab pos="171390" algn="l"/>
              </a:tabLst>
              <a:defRPr/>
            </a:pPr>
            <a:r>
              <a:rPr lang="en-US" sz="2000" b="1" dirty="0">
                <a:latin typeface="Arial" pitchFamily="34" charset="0"/>
                <a:cs typeface="Arial" pitchFamily="34" charset="0"/>
              </a:rPr>
              <a:t>The transverse structure of the hadrons </a:t>
            </a:r>
            <a:br>
              <a:rPr lang="en-US" sz="2000" b="1" dirty="0">
                <a:latin typeface="Arial" pitchFamily="34" charset="0"/>
                <a:cs typeface="Arial" pitchFamily="34" charset="0"/>
              </a:rPr>
            </a:br>
            <a:r>
              <a:rPr lang="en-US" sz="1600" b="1" dirty="0">
                <a:latin typeface="Arial" pitchFamily="34" charset="0"/>
                <a:ea typeface="+mj-ea"/>
                <a:cs typeface="Arial" pitchFamily="34" charset="0"/>
              </a:rPr>
              <a:t>(Elastic and transition Form Factors)</a:t>
            </a:r>
          </a:p>
          <a:p>
            <a:pPr>
              <a:tabLst>
                <a:tab pos="171390" algn="l"/>
              </a:tabLst>
              <a:defRPr/>
            </a:pPr>
            <a:endParaRPr lang="en-US" sz="800" b="1" dirty="0">
              <a:latin typeface="Arial" pitchFamily="34" charset="0"/>
              <a:ea typeface="+mj-ea"/>
              <a:cs typeface="Arial" pitchFamily="34" charset="0"/>
            </a:endParaRPr>
          </a:p>
          <a:p>
            <a:pPr>
              <a:tabLst>
                <a:tab pos="171390" algn="l"/>
              </a:tabLst>
              <a:defRPr/>
            </a:pPr>
            <a:r>
              <a:rPr lang="en-US" sz="2000" b="1" dirty="0">
                <a:latin typeface="Arial" pitchFamily="34" charset="0"/>
                <a:ea typeface="+mj-ea"/>
                <a:cs typeface="Arial" pitchFamily="34" charset="0"/>
              </a:rPr>
              <a:t>The longitudinal structure of the hadrons </a:t>
            </a:r>
            <a:br>
              <a:rPr lang="en-US" sz="2000" b="1" dirty="0">
                <a:latin typeface="Arial" pitchFamily="34" charset="0"/>
                <a:ea typeface="+mj-ea"/>
                <a:cs typeface="Arial" pitchFamily="34" charset="0"/>
              </a:rPr>
            </a:br>
            <a:r>
              <a:rPr lang="en-US" sz="1600" b="1" dirty="0">
                <a:latin typeface="Arial" pitchFamily="34" charset="0"/>
                <a:ea typeface="+mj-ea"/>
                <a:cs typeface="Arial" pitchFamily="34" charset="0"/>
              </a:rPr>
              <a:t>(</a:t>
            </a:r>
            <a:r>
              <a:rPr lang="en-US" sz="1600" b="1" dirty="0" err="1">
                <a:latin typeface="Arial" pitchFamily="34" charset="0"/>
                <a:ea typeface="+mj-ea"/>
                <a:cs typeface="Arial" pitchFamily="34" charset="0"/>
              </a:rPr>
              <a:t>Unpolarized</a:t>
            </a:r>
            <a:r>
              <a:rPr lang="en-US" sz="1600" b="1" dirty="0">
                <a:latin typeface="Arial" pitchFamily="34" charset="0"/>
                <a:ea typeface="+mj-ea"/>
                <a:cs typeface="Arial" pitchFamily="34" charset="0"/>
              </a:rPr>
              <a:t> and polarized </a:t>
            </a:r>
            <a:r>
              <a:rPr lang="en-US" sz="1600" b="1" dirty="0" err="1">
                <a:latin typeface="Arial" pitchFamily="34" charset="0"/>
                <a:ea typeface="+mj-ea"/>
                <a:cs typeface="Arial" pitchFamily="34" charset="0"/>
              </a:rPr>
              <a:t>parton</a:t>
            </a:r>
            <a:r>
              <a:rPr lang="en-US" sz="1600" b="1" dirty="0">
                <a:latin typeface="Arial" pitchFamily="34" charset="0"/>
                <a:ea typeface="+mj-ea"/>
                <a:cs typeface="Arial" pitchFamily="34" charset="0"/>
              </a:rPr>
              <a:t> distribution functions)</a:t>
            </a:r>
          </a:p>
          <a:p>
            <a:pPr>
              <a:tabLst>
                <a:tab pos="171390" algn="l"/>
              </a:tabLst>
              <a:defRPr/>
            </a:pPr>
            <a:endParaRPr lang="en-US" sz="800" b="1" dirty="0">
              <a:latin typeface="Arial" pitchFamily="34" charset="0"/>
              <a:ea typeface="+mj-ea"/>
              <a:cs typeface="Arial" pitchFamily="34" charset="0"/>
            </a:endParaRPr>
          </a:p>
          <a:p>
            <a:pPr>
              <a:tabLst>
                <a:tab pos="171390" algn="l"/>
              </a:tabLst>
              <a:defRPr/>
            </a:pPr>
            <a:r>
              <a:rPr lang="en-US" sz="2000" b="1" dirty="0">
                <a:latin typeface="Arial" pitchFamily="34" charset="0"/>
                <a:ea typeface="+mj-ea"/>
                <a:cs typeface="Arial" pitchFamily="34" charset="0"/>
              </a:rPr>
              <a:t>The 3D structure of the hadrons</a:t>
            </a:r>
            <a:br>
              <a:rPr lang="en-US" sz="2000" b="1" dirty="0">
                <a:latin typeface="Arial" pitchFamily="34" charset="0"/>
                <a:ea typeface="+mj-ea"/>
                <a:cs typeface="Arial" pitchFamily="34" charset="0"/>
              </a:rPr>
            </a:br>
            <a:r>
              <a:rPr lang="en-US" sz="1600" b="1" dirty="0">
                <a:latin typeface="Arial" pitchFamily="34" charset="0"/>
                <a:ea typeface="+mj-ea"/>
                <a:cs typeface="Arial" pitchFamily="34" charset="0"/>
              </a:rPr>
              <a:t>(Generalized Parton Distributions and Transverse Momentum Distributions)</a:t>
            </a:r>
          </a:p>
          <a:p>
            <a:pPr>
              <a:tabLst>
                <a:tab pos="171390" algn="l"/>
              </a:tabLst>
              <a:defRPr/>
            </a:pPr>
            <a:endParaRPr lang="en-US" sz="800" b="1" dirty="0">
              <a:latin typeface="Arial" pitchFamily="34" charset="0"/>
              <a:ea typeface="+mj-ea"/>
              <a:cs typeface="Arial" pitchFamily="34" charset="0"/>
            </a:endParaRPr>
          </a:p>
          <a:p>
            <a:pPr>
              <a:tabLst>
                <a:tab pos="171390" algn="l"/>
              </a:tabLst>
              <a:defRPr/>
            </a:pPr>
            <a:r>
              <a:rPr lang="en-US" sz="2000" b="1" dirty="0">
                <a:latin typeface="Arial" pitchFamily="34" charset="0"/>
                <a:ea typeface="+mj-ea"/>
                <a:cs typeface="Arial" pitchFamily="34" charset="0"/>
              </a:rPr>
              <a:t>Hadrons and cold nuclear matter</a:t>
            </a:r>
            <a:br>
              <a:rPr lang="en-US" sz="2000" b="1" dirty="0">
                <a:latin typeface="Arial" pitchFamily="34" charset="0"/>
                <a:ea typeface="+mj-ea"/>
                <a:cs typeface="Arial" pitchFamily="34" charset="0"/>
              </a:rPr>
            </a:br>
            <a:r>
              <a:rPr lang="en-US" sz="1600" b="1" dirty="0">
                <a:latin typeface="Arial" pitchFamily="34" charset="0"/>
                <a:ea typeface="+mj-ea"/>
                <a:cs typeface="Arial" pitchFamily="34" charset="0"/>
              </a:rPr>
              <a:t>(Medium modification of the nucleons, quark </a:t>
            </a:r>
            <a:r>
              <a:rPr lang="en-US" sz="1600" b="1" dirty="0" err="1">
                <a:latin typeface="Arial" pitchFamily="34" charset="0"/>
                <a:ea typeface="+mj-ea"/>
                <a:cs typeface="Arial" pitchFamily="34" charset="0"/>
              </a:rPr>
              <a:t>hadronization</a:t>
            </a:r>
            <a:r>
              <a:rPr lang="en-US" sz="1600" b="1" dirty="0">
                <a:latin typeface="Arial" pitchFamily="34" charset="0"/>
                <a:ea typeface="+mj-ea"/>
                <a:cs typeface="Arial" pitchFamily="34" charset="0"/>
              </a:rPr>
              <a:t>, N-N correlations, hypernuclear spectroscopy, few-body experiments)</a:t>
            </a:r>
          </a:p>
          <a:p>
            <a:pPr>
              <a:tabLst>
                <a:tab pos="171390" algn="l"/>
              </a:tabLst>
              <a:defRPr/>
            </a:pPr>
            <a:endParaRPr lang="en-US" sz="800" b="1" dirty="0">
              <a:latin typeface="Arial" pitchFamily="34" charset="0"/>
              <a:ea typeface="+mj-ea"/>
              <a:cs typeface="Arial" pitchFamily="34" charset="0"/>
            </a:endParaRPr>
          </a:p>
          <a:p>
            <a:pPr>
              <a:tabLst>
                <a:tab pos="171390" algn="l"/>
              </a:tabLst>
              <a:defRPr/>
            </a:pPr>
            <a:r>
              <a:rPr lang="en-US" sz="2000" b="1" dirty="0">
                <a:latin typeface="Arial" pitchFamily="34" charset="0"/>
                <a:ea typeface="+mj-ea"/>
                <a:cs typeface="Arial" pitchFamily="34" charset="0"/>
              </a:rPr>
              <a:t>Low-energy tests of the Standard Model and Fundamental  Symmetries</a:t>
            </a:r>
            <a:br>
              <a:rPr lang="en-US" sz="2000" b="1" dirty="0">
                <a:latin typeface="Arial" pitchFamily="34" charset="0"/>
                <a:ea typeface="+mj-ea"/>
                <a:cs typeface="Arial" pitchFamily="34" charset="0"/>
              </a:rPr>
            </a:br>
            <a:r>
              <a:rPr lang="en-US" sz="1600" b="1" dirty="0">
                <a:latin typeface="Arial" pitchFamily="34" charset="0"/>
                <a:ea typeface="+mj-ea"/>
                <a:cs typeface="Arial" pitchFamily="34" charset="0"/>
              </a:rPr>
              <a:t>(</a:t>
            </a:r>
            <a:r>
              <a:rPr lang="en-US" sz="1600" b="1" dirty="0" err="1" smtClean="0">
                <a:latin typeface="Arial" pitchFamily="34" charset="0"/>
                <a:ea typeface="+mj-ea"/>
                <a:cs typeface="Arial" pitchFamily="34" charset="0"/>
              </a:rPr>
              <a:t>Møller</a:t>
            </a:r>
            <a:r>
              <a:rPr lang="en-US" sz="1600" b="1" dirty="0" smtClean="0">
                <a:latin typeface="Arial" pitchFamily="34" charset="0"/>
                <a:ea typeface="+mj-ea"/>
                <a:cs typeface="Arial" pitchFamily="34" charset="0"/>
              </a:rPr>
              <a:t> (accuracy </a:t>
            </a:r>
            <a:r>
              <a:rPr lang="en-US" sz="1600" b="1" dirty="0" smtClean="0">
                <a:latin typeface="Arial" pitchFamily="34" charset="0"/>
                <a:ea typeface="+mj-ea"/>
                <a:cs typeface="Arial" pitchFamily="34" charset="0"/>
                <a:sym typeface="Symbol"/>
              </a:rPr>
              <a:t></a:t>
            </a:r>
            <a:r>
              <a:rPr lang="en-US" sz="1600" b="1" dirty="0" smtClean="0">
                <a:latin typeface="Arial" pitchFamily="34" charset="0"/>
                <a:ea typeface="+mj-ea"/>
                <a:cs typeface="Arial" pitchFamily="34" charset="0"/>
              </a:rPr>
              <a:t>LEP), </a:t>
            </a:r>
            <a:r>
              <a:rPr lang="en-US" sz="1600" b="1" dirty="0">
                <a:latin typeface="Arial" pitchFamily="34" charset="0"/>
                <a:ea typeface="+mj-ea"/>
                <a:cs typeface="Arial" pitchFamily="34" charset="0"/>
              </a:rPr>
              <a:t>PVDIS, PRIMEX, …..)</a:t>
            </a:r>
          </a:p>
        </p:txBody>
      </p:sp>
      <p:pic>
        <p:nvPicPr>
          <p:cNvPr id="12" name="Picture 5" descr="CSSMcover1280x1024lattice"/>
          <p:cNvPicPr>
            <a:picLocks noChangeAspect="1" noChangeArrowheads="1"/>
          </p:cNvPicPr>
          <p:nvPr/>
        </p:nvPicPr>
        <p:blipFill>
          <a:blip r:embed="rId7" cstate="print"/>
          <a:srcRect/>
          <a:stretch>
            <a:fillRect/>
          </a:stretch>
        </p:blipFill>
        <p:spPr bwMode="auto">
          <a:xfrm>
            <a:off x="5648311" y="1218510"/>
            <a:ext cx="1523308" cy="1219893"/>
          </a:xfrm>
          <a:prstGeom prst="rect">
            <a:avLst/>
          </a:prstGeom>
          <a:noFill/>
          <a:ln w="9525">
            <a:noFill/>
            <a:miter lim="800000"/>
            <a:headEnd/>
            <a:tailEnd/>
          </a:ln>
        </p:spPr>
      </p:pic>
      <p:sp>
        <p:nvSpPr>
          <p:cNvPr id="5" name="Rectangle 4"/>
          <p:cNvSpPr/>
          <p:nvPr/>
        </p:nvSpPr>
        <p:spPr>
          <a:xfrm>
            <a:off x="5334000" y="3846496"/>
            <a:ext cx="3733800" cy="954107"/>
          </a:xfrm>
          <a:prstGeom prst="rect">
            <a:avLst/>
          </a:prstGeom>
          <a:solidFill>
            <a:schemeClr val="bg1"/>
          </a:solidFill>
          <a:ln w="12700">
            <a:solidFill>
              <a:srgbClr val="C00000"/>
            </a:solidFill>
          </a:ln>
        </p:spPr>
        <p:txBody>
          <a:bodyPr wrap="square" lIns="91407" tIns="45704" rIns="91407" bIns="45704">
            <a:spAutoFit/>
          </a:bodyPr>
          <a:lstStyle/>
          <a:p>
            <a:r>
              <a:rPr lang="en-US" b="1" i="1" dirty="0">
                <a:solidFill>
                  <a:srgbClr val="0414CD"/>
                </a:solidFill>
              </a:rPr>
              <a:t>And other science </a:t>
            </a:r>
            <a:endParaRPr lang="en-US" b="1" i="1" dirty="0" smtClean="0">
              <a:solidFill>
                <a:srgbClr val="0414CD"/>
              </a:solidFill>
            </a:endParaRPr>
          </a:p>
          <a:p>
            <a:r>
              <a:rPr lang="en-US" b="1" i="1" dirty="0" smtClean="0">
                <a:solidFill>
                  <a:srgbClr val="0414CD"/>
                </a:solidFill>
              </a:rPr>
              <a:t>we </a:t>
            </a:r>
            <a:r>
              <a:rPr lang="en-US" b="1" i="1" dirty="0">
                <a:solidFill>
                  <a:srgbClr val="0414CD"/>
                </a:solidFill>
              </a:rPr>
              <a:t>can’t foresee</a:t>
            </a:r>
          </a:p>
        </p:txBody>
      </p:sp>
    </p:spTree>
    <p:extLst>
      <p:ext uri="{BB962C8B-B14F-4D97-AF65-F5344CB8AC3E}">
        <p14:creationId xmlns:p14="http://schemas.microsoft.com/office/powerpoint/2010/main" val="3627229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8600"/>
            <a:ext cx="9144000" cy="553998"/>
          </a:xfrm>
          <a:prstGeom prst="rect">
            <a:avLst/>
          </a:prstGeom>
        </p:spPr>
        <p:txBody>
          <a:bodyPr wrap="square">
            <a:spAutoFit/>
          </a:bodyPr>
          <a:lstStyle/>
          <a:p>
            <a:pPr algn="ctr" fontAlgn="b"/>
            <a:r>
              <a:rPr lang="en-US" sz="3000" b="1" dirty="0">
                <a:solidFill>
                  <a:srgbClr val="FF0000"/>
                </a:solidFill>
                <a:latin typeface="Arial" pitchFamily="34" charset="0"/>
                <a:cs typeface="Arial" pitchFamily="34" charset="0"/>
              </a:rPr>
              <a:t>12 </a:t>
            </a:r>
            <a:r>
              <a:rPr lang="en-US" sz="3000" b="1" dirty="0" err="1">
                <a:solidFill>
                  <a:srgbClr val="FF0000"/>
                </a:solidFill>
                <a:latin typeface="Arial" pitchFamily="34" charset="0"/>
                <a:cs typeface="Arial" pitchFamily="34" charset="0"/>
              </a:rPr>
              <a:t>GeV</a:t>
            </a:r>
            <a:r>
              <a:rPr lang="en-US" sz="3000" b="1" dirty="0">
                <a:solidFill>
                  <a:srgbClr val="FF0000"/>
                </a:solidFill>
                <a:latin typeface="Arial" pitchFamily="34" charset="0"/>
                <a:cs typeface="Arial" pitchFamily="34" charset="0"/>
              </a:rPr>
              <a:t> Approved Experiments by Physics Topics</a:t>
            </a:r>
          </a:p>
        </p:txBody>
      </p:sp>
      <p:sp>
        <p:nvSpPr>
          <p:cNvPr id="8" name="TextBox 7"/>
          <p:cNvSpPr txBox="1"/>
          <p:nvPr/>
        </p:nvSpPr>
        <p:spPr>
          <a:xfrm>
            <a:off x="1010444" y="6519446"/>
            <a:ext cx="7219156" cy="338554"/>
          </a:xfrm>
          <a:prstGeom prst="rect">
            <a:avLst/>
          </a:prstGeom>
          <a:noFill/>
        </p:spPr>
        <p:txBody>
          <a:bodyPr wrap="none" rtlCol="0">
            <a:spAutoFit/>
          </a:bodyPr>
          <a:lstStyle/>
          <a:p>
            <a:r>
              <a:rPr lang="en-US" sz="1600" b="1" dirty="0" smtClean="0"/>
              <a:t>E12-11-105 has not been counted with the experiments since it is considered a test</a:t>
            </a:r>
            <a:endParaRPr lang="en-US" sz="1600" b="1" dirty="0"/>
          </a:p>
        </p:txBody>
      </p:sp>
      <p:pic>
        <p:nvPicPr>
          <p:cNvPr id="5" name="table"/>
          <p:cNvPicPr>
            <a:picLocks noChangeAspect="1"/>
          </p:cNvPicPr>
          <p:nvPr/>
        </p:nvPicPr>
        <p:blipFill rotWithShape="1">
          <a:blip r:embed="rId2" cstate="print"/>
          <a:srcRect b="3944"/>
          <a:stretch/>
        </p:blipFill>
        <p:spPr>
          <a:xfrm>
            <a:off x="381001" y="1088136"/>
            <a:ext cx="8458200" cy="530065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77043443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808037"/>
          </a:xfrm>
          <a:prstGeom prst="rect">
            <a:avLst/>
          </a:prstGeom>
        </p:spPr>
        <p:txBody>
          <a:bodyPr/>
          <a:lstStyle/>
          <a:p>
            <a:pPr algn="ctr" fontAlgn="auto">
              <a:spcAft>
                <a:spcPts val="0"/>
              </a:spcAft>
              <a:defRPr/>
            </a:pPr>
            <a:r>
              <a:rPr lang="en-US" sz="3000" b="1" dirty="0" smtClean="0">
                <a:latin typeface="Arial" pitchFamily="34" charset="0"/>
                <a:ea typeface="+mj-ea"/>
                <a:cs typeface="Arial" pitchFamily="34" charset="0"/>
              </a:rPr>
              <a:t>“PAC Days” of 12 </a:t>
            </a:r>
            <a:r>
              <a:rPr lang="en-US" sz="3000" b="1" dirty="0">
                <a:latin typeface="Arial" pitchFamily="34" charset="0"/>
                <a:ea typeface="+mj-ea"/>
                <a:cs typeface="Arial" pitchFamily="34" charset="0"/>
              </a:rPr>
              <a:t>GeV </a:t>
            </a:r>
            <a:r>
              <a:rPr lang="en-US" sz="3000" b="1" dirty="0" smtClean="0">
                <a:latin typeface="Arial" pitchFamily="34" charset="0"/>
                <a:ea typeface="+mj-ea"/>
                <a:cs typeface="Arial" pitchFamily="34" charset="0"/>
              </a:rPr>
              <a:t>Approved Experiments </a:t>
            </a:r>
          </a:p>
          <a:p>
            <a:pPr algn="ctr" fontAlgn="auto">
              <a:spcAft>
                <a:spcPts val="0"/>
              </a:spcAft>
              <a:defRPr/>
            </a:pPr>
            <a:r>
              <a:rPr lang="en-US" sz="3000" b="1" dirty="0" smtClean="0">
                <a:latin typeface="Arial" pitchFamily="34" charset="0"/>
                <a:ea typeface="+mj-ea"/>
                <a:cs typeface="Arial" pitchFamily="34" charset="0"/>
              </a:rPr>
              <a:t>by Physics Topic</a:t>
            </a:r>
            <a:endParaRPr lang="en-US" sz="3000" b="1" dirty="0">
              <a:latin typeface="Arial" pitchFamily="34" charset="0"/>
              <a:ea typeface="+mj-ea"/>
              <a:cs typeface="Arial" pitchFamily="34" charset="0"/>
            </a:endParaRPr>
          </a:p>
        </p:txBody>
      </p:sp>
      <p:pic>
        <p:nvPicPr>
          <p:cNvPr id="6" name="table"/>
          <p:cNvPicPr>
            <a:picLocks noChangeAspect="1"/>
          </p:cNvPicPr>
          <p:nvPr/>
        </p:nvPicPr>
        <p:blipFill rotWithShape="1">
          <a:blip r:embed="rId2" cstate="print"/>
          <a:srcRect b="4795"/>
          <a:stretch/>
        </p:blipFill>
        <p:spPr>
          <a:xfrm>
            <a:off x="381000" y="1091478"/>
            <a:ext cx="8382000" cy="523312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4" name="TextBox 3"/>
          <p:cNvSpPr txBox="1"/>
          <p:nvPr/>
        </p:nvSpPr>
        <p:spPr>
          <a:xfrm>
            <a:off x="1908809" y="6400800"/>
            <a:ext cx="5482591" cy="400110"/>
          </a:xfrm>
          <a:prstGeom prst="rect">
            <a:avLst/>
          </a:prstGeom>
          <a:solidFill>
            <a:srgbClr val="0070C0"/>
          </a:solidFill>
        </p:spPr>
        <p:txBody>
          <a:bodyPr wrap="none" rtlCol="0">
            <a:spAutoFit/>
          </a:bodyPr>
          <a:lstStyle/>
          <a:p>
            <a:r>
              <a:rPr lang="en-US" sz="2000" b="1" dirty="0" smtClean="0">
                <a:solidFill>
                  <a:srgbClr val="FFFF00"/>
                </a:solidFill>
                <a:latin typeface="Arial" pitchFamily="34" charset="0"/>
                <a:cs typeface="Arial" pitchFamily="34" charset="0"/>
              </a:rPr>
              <a:t>More than 7 years of approved experiments</a:t>
            </a:r>
          </a:p>
        </p:txBody>
      </p:sp>
      <p:sp>
        <p:nvSpPr>
          <p:cNvPr id="3" name="TextBox 2"/>
          <p:cNvSpPr txBox="1"/>
          <p:nvPr/>
        </p:nvSpPr>
        <p:spPr>
          <a:xfrm>
            <a:off x="782147" y="2971800"/>
            <a:ext cx="7579705" cy="1938992"/>
          </a:xfrm>
          <a:prstGeom prst="rect">
            <a:avLst/>
          </a:prstGeom>
          <a:solidFill>
            <a:schemeClr val="bg1"/>
          </a:solidFill>
          <a:ln w="19050">
            <a:solidFill>
              <a:srgbClr val="FF0000"/>
            </a:solidFill>
          </a:ln>
        </p:spPr>
        <p:txBody>
          <a:bodyPr wrap="square" rtlCol="0">
            <a:spAutoFit/>
          </a:bodyPr>
          <a:lstStyle/>
          <a:p>
            <a:pPr marL="342900" indent="-342900" algn="l">
              <a:buFont typeface="Arial" pitchFamily="34" charset="0"/>
              <a:buChar char="•"/>
            </a:pPr>
            <a:r>
              <a:rPr lang="en-US" sz="2400" b="1" dirty="0" smtClean="0">
                <a:solidFill>
                  <a:srgbClr val="FF0000"/>
                </a:solidFill>
              </a:rPr>
              <a:t>PAC40, which meets June 17-21, will continue the planning</a:t>
            </a:r>
          </a:p>
          <a:p>
            <a:pPr marL="342900" indent="-342900" algn="l" eaLnBrk="1" fontAlgn="auto" hangingPunct="1">
              <a:spcBef>
                <a:spcPts val="0"/>
              </a:spcBef>
              <a:spcAft>
                <a:spcPts val="0"/>
              </a:spcAft>
              <a:buFont typeface="Arial" pitchFamily="34" charset="0"/>
              <a:buChar char="•"/>
            </a:pPr>
            <a:r>
              <a:rPr lang="en-US" sz="2400" b="1" dirty="0" smtClean="0">
                <a:solidFill>
                  <a:srgbClr val="FF0000"/>
                </a:solidFill>
                <a:cs typeface="Arial" pitchFamily="34" charset="0"/>
              </a:rPr>
              <a:t>A </a:t>
            </a:r>
            <a:r>
              <a:rPr lang="en-US" sz="2400" b="1" dirty="0">
                <a:solidFill>
                  <a:srgbClr val="FF0000"/>
                </a:solidFill>
                <a:cs typeface="Arial" pitchFamily="34" charset="0"/>
              </a:rPr>
              <a:t>“Reprioritization” PAC </a:t>
            </a:r>
            <a:r>
              <a:rPr lang="en-US" sz="2400" b="1" dirty="0" smtClean="0">
                <a:solidFill>
                  <a:srgbClr val="FF0000"/>
                </a:solidFill>
                <a:cs typeface="Arial" pitchFamily="34" charset="0"/>
              </a:rPr>
              <a:t>Meeting (to be held  </a:t>
            </a:r>
            <a:r>
              <a:rPr lang="en-US" sz="2400" b="1" dirty="0">
                <a:solidFill>
                  <a:srgbClr val="FF0000"/>
                </a:solidFill>
                <a:cs typeface="Arial" pitchFamily="34" charset="0"/>
              </a:rPr>
              <a:t>~</a:t>
            </a:r>
            <a:r>
              <a:rPr lang="en-US" sz="2400" b="1" dirty="0" smtClean="0">
                <a:solidFill>
                  <a:srgbClr val="FF0000"/>
                </a:solidFill>
                <a:cs typeface="Arial" pitchFamily="34" charset="0"/>
              </a:rPr>
              <a:t>2015) will review the scientific priority </a:t>
            </a:r>
            <a:r>
              <a:rPr lang="en-US" sz="2400" b="1" dirty="0">
                <a:solidFill>
                  <a:srgbClr val="FF0000"/>
                </a:solidFill>
                <a:cs typeface="Arial" pitchFamily="34" charset="0"/>
              </a:rPr>
              <a:t>of ALL </a:t>
            </a:r>
            <a:r>
              <a:rPr lang="en-US" sz="2400" b="1" dirty="0" smtClean="0">
                <a:solidFill>
                  <a:srgbClr val="FF0000"/>
                </a:solidFill>
                <a:cs typeface="Arial" pitchFamily="34" charset="0"/>
              </a:rPr>
              <a:t>currently </a:t>
            </a:r>
            <a:r>
              <a:rPr lang="en-US" sz="2400" b="1" dirty="0">
                <a:solidFill>
                  <a:srgbClr val="FF0000"/>
                </a:solidFill>
                <a:cs typeface="Arial" pitchFamily="34" charset="0"/>
              </a:rPr>
              <a:t>(and PAC40) </a:t>
            </a:r>
            <a:r>
              <a:rPr lang="en-US" sz="2400" b="1" dirty="0" smtClean="0">
                <a:solidFill>
                  <a:srgbClr val="FF0000"/>
                </a:solidFill>
                <a:cs typeface="Arial" pitchFamily="34" charset="0"/>
              </a:rPr>
              <a:t>approved experiments</a:t>
            </a:r>
            <a:endParaRPr lang="en-US" dirty="0"/>
          </a:p>
        </p:txBody>
      </p:sp>
    </p:spTree>
    <p:extLst>
      <p:ext uri="{BB962C8B-B14F-4D97-AF65-F5344CB8AC3E}">
        <p14:creationId xmlns:p14="http://schemas.microsoft.com/office/powerpoint/2010/main" val="3598933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914400" y="1727200"/>
            <a:ext cx="3657600" cy="2616200"/>
          </a:xfrm>
          <a:prstGeom prst="rect">
            <a:avLst/>
          </a:prstGeom>
          <a:noFill/>
          <a:ln w="9525">
            <a:noFill/>
            <a:miter lim="800000"/>
            <a:headEnd/>
            <a:tailEnd/>
          </a:ln>
        </p:spPr>
      </p:pic>
      <p:sp>
        <p:nvSpPr>
          <p:cNvPr id="70659" name="Rectangle 3"/>
          <p:cNvSpPr>
            <a:spLocks noGrp="1" noChangeArrowheads="1"/>
          </p:cNvSpPr>
          <p:nvPr>
            <p:ph type="title" idx="4294967295"/>
          </p:nvPr>
        </p:nvSpPr>
        <p:spPr>
          <a:xfrm>
            <a:off x="-381000" y="152400"/>
            <a:ext cx="9906000" cy="457200"/>
          </a:xfrm>
        </p:spPr>
        <p:txBody>
          <a:bodyPr/>
          <a:lstStyle/>
          <a:p>
            <a:r>
              <a:rPr lang="en-US" sz="3000"/>
              <a:t>Gluonic</a:t>
            </a:r>
            <a:r>
              <a:rPr lang="en-US" sz="2400"/>
              <a:t> </a:t>
            </a:r>
            <a:r>
              <a:rPr lang="en-US" sz="3000"/>
              <a:t>Excitations</a:t>
            </a:r>
            <a:r>
              <a:rPr lang="en-US" sz="2400"/>
              <a:t> </a:t>
            </a:r>
            <a:r>
              <a:rPr lang="en-US" sz="3000"/>
              <a:t>and</a:t>
            </a:r>
            <a:r>
              <a:rPr lang="en-US" sz="2400"/>
              <a:t> </a:t>
            </a:r>
            <a:r>
              <a:rPr lang="en-US" sz="3000"/>
              <a:t>the</a:t>
            </a:r>
            <a:r>
              <a:rPr lang="en-US" sz="2400"/>
              <a:t> </a:t>
            </a:r>
            <a:r>
              <a:rPr lang="en-US" sz="3000"/>
              <a:t>Origin</a:t>
            </a:r>
            <a:r>
              <a:rPr lang="en-US" sz="2400"/>
              <a:t> </a:t>
            </a:r>
            <a:r>
              <a:rPr lang="en-US" sz="3000"/>
              <a:t>of</a:t>
            </a:r>
            <a:r>
              <a:rPr lang="en-US" sz="2400"/>
              <a:t> </a:t>
            </a:r>
            <a:r>
              <a:rPr lang="en-US" sz="3000"/>
              <a:t>Confinement</a:t>
            </a:r>
            <a:endParaRPr lang="en-US" sz="3000">
              <a:solidFill>
                <a:schemeClr val="accent2"/>
              </a:solidFill>
            </a:endParaRPr>
          </a:p>
        </p:txBody>
      </p:sp>
      <p:sp>
        <p:nvSpPr>
          <p:cNvPr id="70660" name="Rectangle 4"/>
          <p:cNvSpPr>
            <a:spLocks noChangeArrowheads="1"/>
          </p:cNvSpPr>
          <p:nvPr/>
        </p:nvSpPr>
        <p:spPr bwMode="auto">
          <a:xfrm>
            <a:off x="457200" y="685801"/>
            <a:ext cx="5410200" cy="1200296"/>
          </a:xfrm>
          <a:prstGeom prst="rect">
            <a:avLst/>
          </a:prstGeom>
          <a:noFill/>
          <a:ln w="9525">
            <a:noFill/>
            <a:miter lim="800000"/>
            <a:headEnd/>
            <a:tailEnd/>
          </a:ln>
        </p:spPr>
        <p:txBody>
          <a:bodyPr lIns="91407" tIns="45704" rIns="91407" bIns="45704">
            <a:spAutoFit/>
          </a:bodyPr>
          <a:lstStyle/>
          <a:p>
            <a:pPr algn="l"/>
            <a:r>
              <a:rPr lang="en-US" sz="1800" dirty="0">
                <a:solidFill>
                  <a:srgbClr val="000000"/>
                </a:solidFill>
              </a:rPr>
              <a:t>Theoretical studies of QCD suggest that confinement is due to the formation of “Flux tubes” arising from the self-interaction of the glue, leading to a linear potential (and therefore a constant force)</a:t>
            </a:r>
            <a:endParaRPr lang="en-US" sz="1800" b="1" dirty="0">
              <a:solidFill>
                <a:srgbClr val="000000"/>
              </a:solidFill>
            </a:endParaRPr>
          </a:p>
        </p:txBody>
      </p:sp>
      <p:sp>
        <p:nvSpPr>
          <p:cNvPr id="70661" name="Rectangle 5"/>
          <p:cNvSpPr>
            <a:spLocks noChangeArrowheads="1"/>
          </p:cNvSpPr>
          <p:nvPr/>
        </p:nvSpPr>
        <p:spPr bwMode="auto">
          <a:xfrm>
            <a:off x="2813031" y="2895600"/>
            <a:ext cx="1455780" cy="307744"/>
          </a:xfrm>
          <a:prstGeom prst="rect">
            <a:avLst/>
          </a:prstGeom>
          <a:noFill/>
          <a:ln w="9525">
            <a:noFill/>
            <a:miter lim="800000"/>
            <a:headEnd/>
            <a:tailEnd/>
          </a:ln>
        </p:spPr>
        <p:txBody>
          <a:bodyPr wrap="none" lIns="91407" tIns="45704" rIns="91407" bIns="45704">
            <a:spAutoFit/>
          </a:bodyPr>
          <a:lstStyle/>
          <a:p>
            <a:r>
              <a:rPr lang="en-US" sz="1400" b="1">
                <a:solidFill>
                  <a:srgbClr val="18605A"/>
                </a:solidFill>
              </a:rPr>
              <a:t>linear potential</a:t>
            </a:r>
            <a:endParaRPr lang="en-US" sz="1400" b="1">
              <a:solidFill>
                <a:srgbClr val="ED181E"/>
              </a:solidFill>
            </a:endParaRPr>
          </a:p>
        </p:txBody>
      </p:sp>
      <p:sp>
        <p:nvSpPr>
          <p:cNvPr id="70662" name="Text Box 6"/>
          <p:cNvSpPr txBox="1">
            <a:spLocks noChangeArrowheads="1"/>
          </p:cNvSpPr>
          <p:nvPr/>
        </p:nvSpPr>
        <p:spPr bwMode="auto">
          <a:xfrm>
            <a:off x="3048000" y="1981200"/>
            <a:ext cx="1143000" cy="274638"/>
          </a:xfrm>
          <a:prstGeom prst="rect">
            <a:avLst/>
          </a:prstGeom>
          <a:noFill/>
          <a:ln w="9525">
            <a:noFill/>
            <a:miter lim="800000"/>
            <a:headEnd/>
            <a:tailEnd/>
          </a:ln>
        </p:spPr>
        <p:txBody>
          <a:bodyPr lIns="91407" tIns="45704" rIns="91407" bIns="45704">
            <a:spAutoFit/>
          </a:bodyPr>
          <a:lstStyle/>
          <a:p>
            <a:pPr>
              <a:spcBef>
                <a:spcPct val="50000"/>
              </a:spcBef>
            </a:pPr>
            <a:r>
              <a:rPr lang="en-US" sz="1200" b="1" i="1">
                <a:solidFill>
                  <a:srgbClr val="000000"/>
                </a:solidFill>
                <a:latin typeface="Times" pitchFamily="50" charset="0"/>
              </a:rPr>
              <a:t>From G. Bali</a:t>
            </a:r>
            <a:endParaRPr lang="en-US" sz="2400">
              <a:solidFill>
                <a:srgbClr val="000000"/>
              </a:solidFill>
              <a:latin typeface="Times" pitchFamily="50" charset="0"/>
            </a:endParaRPr>
          </a:p>
        </p:txBody>
      </p:sp>
      <p:pic>
        <p:nvPicPr>
          <p:cNvPr id="1514503" name="Picture 7" descr="Flux_tube_ideal"/>
          <p:cNvPicPr>
            <a:picLocks noChangeAspect="1" noChangeArrowheads="1"/>
          </p:cNvPicPr>
          <p:nvPr/>
        </p:nvPicPr>
        <p:blipFill>
          <a:blip r:embed="rId4" cstate="print"/>
          <a:srcRect b="72974"/>
          <a:stretch>
            <a:fillRect/>
          </a:stretch>
        </p:blipFill>
        <p:spPr bwMode="auto">
          <a:xfrm>
            <a:off x="990600" y="5489578"/>
            <a:ext cx="3276600" cy="682625"/>
          </a:xfrm>
          <a:prstGeom prst="rect">
            <a:avLst/>
          </a:prstGeom>
          <a:noFill/>
          <a:ln w="9525">
            <a:noFill/>
            <a:miter lim="800000"/>
            <a:headEnd/>
            <a:tailEnd/>
          </a:ln>
        </p:spPr>
      </p:pic>
      <p:pic>
        <p:nvPicPr>
          <p:cNvPr id="1514504" name="Picture 8" descr="Flux_tube_ideal"/>
          <p:cNvPicPr>
            <a:picLocks noChangeAspect="1" noChangeArrowheads="1"/>
          </p:cNvPicPr>
          <p:nvPr/>
        </p:nvPicPr>
        <p:blipFill>
          <a:blip r:embed="rId4" cstate="print"/>
          <a:srcRect t="24324"/>
          <a:stretch>
            <a:fillRect/>
          </a:stretch>
        </p:blipFill>
        <p:spPr bwMode="auto">
          <a:xfrm>
            <a:off x="5715000" y="4419600"/>
            <a:ext cx="3857625" cy="2255838"/>
          </a:xfrm>
          <a:prstGeom prst="rect">
            <a:avLst/>
          </a:prstGeom>
          <a:noFill/>
          <a:ln w="9525">
            <a:noFill/>
            <a:miter lim="800000"/>
            <a:headEnd/>
            <a:tailEnd/>
          </a:ln>
        </p:spPr>
      </p:pic>
      <p:sp>
        <p:nvSpPr>
          <p:cNvPr id="1514505" name="Text Box 9"/>
          <p:cNvSpPr txBox="1">
            <a:spLocks noChangeArrowheads="1"/>
          </p:cNvSpPr>
          <p:nvPr/>
        </p:nvSpPr>
        <p:spPr bwMode="auto">
          <a:xfrm>
            <a:off x="457201" y="4495803"/>
            <a:ext cx="5221288" cy="311367"/>
          </a:xfrm>
          <a:prstGeom prst="rect">
            <a:avLst/>
          </a:prstGeom>
          <a:noFill/>
          <a:ln w="12700" algn="ctr">
            <a:noFill/>
            <a:miter lim="800000"/>
            <a:headEnd/>
            <a:tailEnd/>
          </a:ln>
        </p:spPr>
        <p:txBody>
          <a:bodyPr lIns="90455" tIns="44435" rIns="90455" bIns="44435">
            <a:spAutoFit/>
          </a:bodyPr>
          <a:lstStyle/>
          <a:p>
            <a:pPr algn="l">
              <a:lnSpc>
                <a:spcPct val="80000"/>
              </a:lnSpc>
              <a:spcBef>
                <a:spcPct val="20000"/>
              </a:spcBef>
              <a:buSzPct val="150000"/>
            </a:pPr>
            <a:r>
              <a:rPr lang="en-US" sz="1800" dirty="0">
                <a:solidFill>
                  <a:srgbClr val="000000"/>
                </a:solidFill>
              </a:rPr>
              <a:t>Experimentally, we want to “pluck” the flux tube </a:t>
            </a:r>
          </a:p>
        </p:txBody>
      </p:sp>
      <p:sp>
        <p:nvSpPr>
          <p:cNvPr id="1514506" name="Text Box 10"/>
          <p:cNvSpPr txBox="1">
            <a:spLocks noChangeArrowheads="1"/>
          </p:cNvSpPr>
          <p:nvPr/>
        </p:nvSpPr>
        <p:spPr bwMode="auto">
          <a:xfrm>
            <a:off x="533400" y="4800602"/>
            <a:ext cx="4901917" cy="311337"/>
          </a:xfrm>
          <a:prstGeom prst="rect">
            <a:avLst/>
          </a:prstGeom>
          <a:noFill/>
          <a:ln w="12700" algn="ctr">
            <a:noFill/>
            <a:miter lim="800000"/>
            <a:headEnd/>
            <a:tailEnd/>
          </a:ln>
        </p:spPr>
        <p:txBody>
          <a:bodyPr wrap="none" lIns="90455" tIns="44435" rIns="90455" bIns="44435">
            <a:spAutoFit/>
          </a:bodyPr>
          <a:lstStyle/>
          <a:p>
            <a:pPr marL="342780" indent="-342780" algn="l">
              <a:lnSpc>
                <a:spcPct val="80000"/>
              </a:lnSpc>
              <a:spcBef>
                <a:spcPct val="20000"/>
              </a:spcBef>
              <a:buSzPct val="150000"/>
            </a:pPr>
            <a:r>
              <a:rPr lang="en-US" sz="1800" dirty="0">
                <a:solidFill>
                  <a:srgbClr val="000000"/>
                </a:solidFill>
              </a:rPr>
              <a:t>(wiggle the hot dog?) and see how it responds</a:t>
            </a:r>
          </a:p>
        </p:txBody>
      </p:sp>
      <p:sp>
        <p:nvSpPr>
          <p:cNvPr id="1514507" name="Line 11"/>
          <p:cNvSpPr>
            <a:spLocks noChangeShapeType="1"/>
          </p:cNvSpPr>
          <p:nvPr/>
        </p:nvSpPr>
        <p:spPr bwMode="auto">
          <a:xfrm>
            <a:off x="3352800" y="5105400"/>
            <a:ext cx="2286000" cy="381000"/>
          </a:xfrm>
          <a:prstGeom prst="line">
            <a:avLst/>
          </a:prstGeom>
          <a:noFill/>
          <a:ln w="28575">
            <a:solidFill>
              <a:schemeClr val="tx1"/>
            </a:solidFill>
            <a:round/>
            <a:headEnd/>
            <a:tailEnd type="triangle" w="lg" len="lg"/>
          </a:ln>
        </p:spPr>
        <p:txBody>
          <a:bodyPr lIns="90455" tIns="44435" rIns="90455" bIns="44435">
            <a:spAutoFit/>
          </a:bodyPr>
          <a:lstStyle/>
          <a:p>
            <a:endParaRPr lang="en-US"/>
          </a:p>
        </p:txBody>
      </p:sp>
      <p:pic>
        <p:nvPicPr>
          <p:cNvPr id="70668" name="Picture 12" descr="CSSMcover1280x1024lattice"/>
          <p:cNvPicPr>
            <a:picLocks noChangeAspect="1" noChangeArrowheads="1"/>
          </p:cNvPicPr>
          <p:nvPr/>
        </p:nvPicPr>
        <p:blipFill>
          <a:blip r:embed="rId5" cstate="print"/>
          <a:srcRect/>
          <a:stretch>
            <a:fillRect/>
          </a:stretch>
        </p:blipFill>
        <p:spPr bwMode="auto">
          <a:xfrm>
            <a:off x="5791200" y="1584328"/>
            <a:ext cx="3276600" cy="2620963"/>
          </a:xfrm>
          <a:prstGeom prst="rect">
            <a:avLst/>
          </a:prstGeom>
          <a:noFill/>
          <a:ln w="9525">
            <a:noFill/>
            <a:miter lim="800000"/>
            <a:headEnd/>
            <a:tailEnd/>
          </a:ln>
        </p:spPr>
      </p:pic>
    </p:spTree>
    <p:extLst>
      <p:ext uri="{BB962C8B-B14F-4D97-AF65-F5344CB8AC3E}">
        <p14:creationId xmlns:p14="http://schemas.microsoft.com/office/powerpoint/2010/main" val="2203413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4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45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45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45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14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505" grpId="0"/>
      <p:bldP spid="1514506" grpId="0"/>
      <p:bldP spid="151450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pectrum_real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6" y="2071370"/>
            <a:ext cx="8854440" cy="4284980"/>
          </a:xfrm>
          <a:prstGeom prst="rect">
            <a:avLst/>
          </a:prstGeom>
        </p:spPr>
      </p:pic>
      <p:sp>
        <p:nvSpPr>
          <p:cNvPr id="25" name="TextBox 24"/>
          <p:cNvSpPr txBox="1"/>
          <p:nvPr/>
        </p:nvSpPr>
        <p:spPr>
          <a:xfrm>
            <a:off x="609600" y="990600"/>
            <a:ext cx="3164298" cy="461665"/>
          </a:xfrm>
          <a:prstGeom prst="rect">
            <a:avLst/>
          </a:prstGeom>
          <a:noFill/>
        </p:spPr>
        <p:txBody>
          <a:bodyPr wrap="none" rtlCol="0">
            <a:spAutoFit/>
          </a:bodyPr>
          <a:lstStyle/>
          <a:p>
            <a:pPr algn="l" defTabSz="457200" eaLnBrk="1" fontAlgn="auto" hangingPunct="1">
              <a:spcBef>
                <a:spcPts val="0"/>
              </a:spcBef>
              <a:spcAft>
                <a:spcPts val="0"/>
              </a:spcAft>
            </a:pPr>
            <a:r>
              <a:rPr lang="en-US" sz="2400" b="1" dirty="0" smtClean="0">
                <a:solidFill>
                  <a:srgbClr val="8064A2">
                    <a:lumMod val="75000"/>
                  </a:srgbClr>
                </a:solidFill>
                <a:latin typeface="Calibri"/>
              </a:rPr>
              <a:t>Lattice QCD Predictions</a:t>
            </a:r>
            <a:endParaRPr lang="en-US" sz="2400" b="1" dirty="0">
              <a:solidFill>
                <a:srgbClr val="8064A2">
                  <a:lumMod val="75000"/>
                </a:srgbClr>
              </a:solidFill>
              <a:latin typeface="Calibri"/>
            </a:endParaRPr>
          </a:p>
        </p:txBody>
      </p:sp>
      <p:sp>
        <p:nvSpPr>
          <p:cNvPr id="10" name="Title 1"/>
          <p:cNvSpPr txBox="1">
            <a:spLocks/>
          </p:cNvSpPr>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C0128"/>
                </a:solidFill>
                <a:effectLst/>
                <a:uLnTx/>
                <a:uFillTx/>
                <a:latin typeface="Arial"/>
                <a:ea typeface="+mj-ea"/>
                <a:cs typeface="+mj-cs"/>
              </a:rPr>
              <a:t>LQCD Developing Firm Predictions</a:t>
            </a:r>
            <a:endParaRPr kumimoji="0" lang="en-US" sz="3200" b="1" i="0" u="none" strike="noStrike" kern="0" cap="none" spc="0" normalizeH="0" baseline="0" noProof="0" dirty="0">
              <a:ln>
                <a:noFill/>
              </a:ln>
              <a:solidFill>
                <a:srgbClr val="FC0128"/>
              </a:solidFill>
              <a:effectLst/>
              <a:uLnTx/>
              <a:uFillTx/>
              <a:latin typeface="Arial"/>
              <a:ea typeface="+mj-ea"/>
              <a:cs typeface="+mj-cs"/>
            </a:endParaRPr>
          </a:p>
        </p:txBody>
      </p:sp>
      <p:sp>
        <p:nvSpPr>
          <p:cNvPr id="11" name="TextBox 10"/>
          <p:cNvSpPr txBox="1">
            <a:spLocks noChangeArrowheads="1"/>
          </p:cNvSpPr>
          <p:nvPr/>
        </p:nvSpPr>
        <p:spPr bwMode="auto">
          <a:xfrm>
            <a:off x="4038600" y="762000"/>
            <a:ext cx="5029200" cy="1261884"/>
          </a:xfrm>
          <a:prstGeom prst="rect">
            <a:avLst/>
          </a:prstGeom>
          <a:noFill/>
          <a:ln w="9525">
            <a:noFill/>
            <a:miter lim="800000"/>
            <a:headEnd/>
            <a:tailEnd/>
          </a:ln>
        </p:spPr>
        <p:txBody>
          <a:bodyPr wrap="square">
            <a:spAutoFit/>
          </a:bodyPr>
          <a:lstStyle/>
          <a:p>
            <a:pPr algn="l" defTabSz="457200"/>
            <a:r>
              <a:rPr lang="en-US" sz="2000" dirty="0">
                <a:solidFill>
                  <a:srgbClr val="000000"/>
                </a:solidFill>
              </a:rPr>
              <a:t>Major challenge for lattice calculations: </a:t>
            </a:r>
            <a:r>
              <a:rPr lang="en-US" sz="2000" i="1" dirty="0">
                <a:solidFill>
                  <a:srgbClr val="000000"/>
                </a:solidFill>
              </a:rPr>
              <a:t>the excited spectrum with quantum numbers of states identified. </a:t>
            </a:r>
            <a:endParaRPr lang="en-US" sz="2000" i="1" baseline="30000" dirty="0">
              <a:solidFill>
                <a:srgbClr val="000000"/>
              </a:solidFill>
            </a:endParaRPr>
          </a:p>
          <a:p>
            <a:pPr algn="l" defTabSz="457200"/>
            <a:endParaRPr lang="en-US" sz="2400" baseline="30000" dirty="0">
              <a:solidFill>
                <a:srgbClr val="000000"/>
              </a:solidFill>
              <a:latin typeface="Calibri" pitchFamily="34" charset="0"/>
            </a:endParaRPr>
          </a:p>
        </p:txBody>
      </p:sp>
      <p:sp>
        <p:nvSpPr>
          <p:cNvPr id="2" name="Rectangle 1"/>
          <p:cNvSpPr/>
          <p:nvPr/>
        </p:nvSpPr>
        <p:spPr>
          <a:xfrm>
            <a:off x="2667000" y="6519446"/>
            <a:ext cx="6477000" cy="338554"/>
          </a:xfrm>
          <a:prstGeom prst="rect">
            <a:avLst/>
          </a:prstGeom>
        </p:spPr>
        <p:txBody>
          <a:bodyPr wrap="square">
            <a:spAutoFit/>
          </a:bodyPr>
          <a:lstStyle/>
          <a:p>
            <a:r>
              <a:rPr lang="en-US" sz="1600" dirty="0" smtClean="0">
                <a:solidFill>
                  <a:schemeClr val="tx1"/>
                </a:solidFill>
              </a:rPr>
              <a:t>The Hadron </a:t>
            </a:r>
            <a:r>
              <a:rPr lang="en-US" sz="1600" dirty="0">
                <a:solidFill>
                  <a:schemeClr val="tx1"/>
                </a:solidFill>
              </a:rPr>
              <a:t>Spectrum </a:t>
            </a:r>
            <a:r>
              <a:rPr lang="en-US" sz="1600" dirty="0" smtClean="0">
                <a:solidFill>
                  <a:schemeClr val="tx1"/>
                </a:solidFill>
              </a:rPr>
              <a:t>Collaboration, </a:t>
            </a:r>
            <a:r>
              <a:rPr lang="en-US" sz="1600" dirty="0" err="1" smtClean="0">
                <a:solidFill>
                  <a:schemeClr val="tx1"/>
                </a:solidFill>
              </a:rPr>
              <a:t>Phys.Rev</a:t>
            </a:r>
            <a:r>
              <a:rPr lang="en-US" sz="1600" dirty="0">
                <a:solidFill>
                  <a:schemeClr val="tx1"/>
                </a:solidFill>
              </a:rPr>
              <a:t>. </a:t>
            </a:r>
            <a:r>
              <a:rPr lang="en-US" sz="1600" dirty="0" smtClean="0">
                <a:solidFill>
                  <a:schemeClr val="tx1"/>
                </a:solidFill>
              </a:rPr>
              <a:t>D </a:t>
            </a:r>
            <a:r>
              <a:rPr lang="en-US" sz="1600" b="1" dirty="0" smtClean="0">
                <a:solidFill>
                  <a:schemeClr val="tx1"/>
                </a:solidFill>
              </a:rPr>
              <a:t>83,</a:t>
            </a:r>
            <a:r>
              <a:rPr lang="en-US" sz="1600" dirty="0" smtClean="0">
                <a:solidFill>
                  <a:schemeClr val="tx1"/>
                </a:solidFill>
              </a:rPr>
              <a:t> </a:t>
            </a:r>
            <a:r>
              <a:rPr lang="en-US" sz="1600" dirty="0">
                <a:solidFill>
                  <a:schemeClr val="tx1"/>
                </a:solidFill>
              </a:rPr>
              <a:t>111502 (2011) </a:t>
            </a:r>
          </a:p>
        </p:txBody>
      </p:sp>
    </p:spTree>
    <p:extLst>
      <p:ext uri="{BB962C8B-B14F-4D97-AF65-F5344CB8AC3E}">
        <p14:creationId xmlns:p14="http://schemas.microsoft.com/office/powerpoint/2010/main" val="1397255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pectrum_realsiz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6" y="2071370"/>
            <a:ext cx="8854440" cy="4284980"/>
          </a:xfrm>
          <a:prstGeom prst="rect">
            <a:avLst/>
          </a:prstGeom>
        </p:spPr>
      </p:pic>
      <p:sp>
        <p:nvSpPr>
          <p:cNvPr id="7" name="Rounded Rectangle 6"/>
          <p:cNvSpPr/>
          <p:nvPr/>
        </p:nvSpPr>
        <p:spPr>
          <a:xfrm>
            <a:off x="776111" y="3132667"/>
            <a:ext cx="338667" cy="508000"/>
          </a:xfrm>
          <a:prstGeom prst="roundRect">
            <a:avLst/>
          </a:prstGeom>
          <a:solidFill>
            <a:schemeClr val="accent6">
              <a:lumMod val="75000"/>
              <a:alpha val="25000"/>
            </a:schemeClr>
          </a:solid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dirty="0">
              <a:solidFill>
                <a:prstClr val="white"/>
              </a:solidFill>
            </a:endParaRPr>
          </a:p>
        </p:txBody>
      </p:sp>
      <p:sp>
        <p:nvSpPr>
          <p:cNvPr id="22" name="Rounded Rectangle 21"/>
          <p:cNvSpPr/>
          <p:nvPr/>
        </p:nvSpPr>
        <p:spPr>
          <a:xfrm>
            <a:off x="1422400" y="2878667"/>
            <a:ext cx="338667" cy="508000"/>
          </a:xfrm>
          <a:prstGeom prst="roundRect">
            <a:avLst/>
          </a:prstGeom>
          <a:solidFill>
            <a:schemeClr val="accent6">
              <a:lumMod val="75000"/>
              <a:alpha val="25000"/>
            </a:schemeClr>
          </a:solid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dirty="0">
              <a:solidFill>
                <a:prstClr val="white"/>
              </a:solidFill>
            </a:endParaRPr>
          </a:p>
        </p:txBody>
      </p:sp>
      <p:sp>
        <p:nvSpPr>
          <p:cNvPr id="23" name="Rounded Rectangle 22"/>
          <p:cNvSpPr/>
          <p:nvPr/>
        </p:nvSpPr>
        <p:spPr>
          <a:xfrm>
            <a:off x="3496734" y="2757931"/>
            <a:ext cx="338667" cy="508000"/>
          </a:xfrm>
          <a:prstGeom prst="roundRect">
            <a:avLst/>
          </a:prstGeom>
          <a:solidFill>
            <a:schemeClr val="accent6">
              <a:lumMod val="75000"/>
              <a:alpha val="25000"/>
            </a:schemeClr>
          </a:solid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dirty="0">
              <a:solidFill>
                <a:prstClr val="white"/>
              </a:solidFill>
            </a:endParaRPr>
          </a:p>
        </p:txBody>
      </p:sp>
      <p:sp>
        <p:nvSpPr>
          <p:cNvPr id="20" name="TextBox 19"/>
          <p:cNvSpPr txBox="1"/>
          <p:nvPr/>
        </p:nvSpPr>
        <p:spPr>
          <a:xfrm>
            <a:off x="2309925" y="5008223"/>
            <a:ext cx="4872632" cy="830997"/>
          </a:xfrm>
          <a:prstGeom prst="rect">
            <a:avLst/>
          </a:prstGeom>
          <a:solidFill>
            <a:schemeClr val="accent6">
              <a:lumMod val="60000"/>
              <a:lumOff val="40000"/>
            </a:schemeClr>
          </a:solidFill>
          <a:ln w="25400">
            <a:solidFill>
              <a:schemeClr val="accent6">
                <a:lumMod val="50000"/>
              </a:schemeClr>
            </a:solidFill>
          </a:ln>
        </p:spPr>
        <p:txBody>
          <a:bodyPr wrap="square" rtlCol="0">
            <a:spAutoFit/>
          </a:bodyPr>
          <a:lstStyle/>
          <a:p>
            <a:pPr algn="l" defTabSz="457200" eaLnBrk="1" fontAlgn="auto" hangingPunct="1">
              <a:spcBef>
                <a:spcPts val="0"/>
              </a:spcBef>
              <a:spcAft>
                <a:spcPts val="0"/>
              </a:spcAft>
            </a:pPr>
            <a:r>
              <a:rPr lang="en-US" sz="2400" b="1" dirty="0" smtClean="0">
                <a:solidFill>
                  <a:srgbClr val="F79646">
                    <a:lumMod val="50000"/>
                  </a:srgbClr>
                </a:solidFill>
                <a:latin typeface="Calibri"/>
              </a:rPr>
              <a:t>States with non-trivial glue in their wave function.</a:t>
            </a:r>
            <a:endParaRPr lang="en-US" sz="2400" b="1" dirty="0">
              <a:solidFill>
                <a:srgbClr val="F79646">
                  <a:lumMod val="50000"/>
                </a:srgbClr>
              </a:solidFill>
              <a:latin typeface="Calibri"/>
            </a:endParaRPr>
          </a:p>
        </p:txBody>
      </p:sp>
      <p:sp>
        <p:nvSpPr>
          <p:cNvPr id="26" name="Rounded Rectangle 25"/>
          <p:cNvSpPr/>
          <p:nvPr/>
        </p:nvSpPr>
        <p:spPr>
          <a:xfrm>
            <a:off x="7526866" y="2071370"/>
            <a:ext cx="1474840" cy="1703353"/>
          </a:xfrm>
          <a:prstGeom prst="roundRect">
            <a:avLst/>
          </a:prstGeom>
          <a:solidFill>
            <a:schemeClr val="accent6">
              <a:lumMod val="75000"/>
              <a:alpha val="25000"/>
            </a:schemeClr>
          </a:solidFill>
          <a:ln>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defTabSz="457200" eaLnBrk="1" fontAlgn="auto" hangingPunct="1">
              <a:spcBef>
                <a:spcPts val="0"/>
              </a:spcBef>
              <a:spcAft>
                <a:spcPts val="0"/>
              </a:spcAft>
            </a:pPr>
            <a:endParaRPr lang="en-US" sz="1800" dirty="0">
              <a:solidFill>
                <a:prstClr val="white"/>
              </a:solidFill>
            </a:endParaRPr>
          </a:p>
        </p:txBody>
      </p:sp>
      <p:sp>
        <p:nvSpPr>
          <p:cNvPr id="13" name="TextBox 12"/>
          <p:cNvSpPr txBox="1"/>
          <p:nvPr/>
        </p:nvSpPr>
        <p:spPr>
          <a:xfrm>
            <a:off x="609600" y="990600"/>
            <a:ext cx="3164298" cy="461665"/>
          </a:xfrm>
          <a:prstGeom prst="rect">
            <a:avLst/>
          </a:prstGeom>
          <a:noFill/>
        </p:spPr>
        <p:txBody>
          <a:bodyPr wrap="none" rtlCol="0">
            <a:spAutoFit/>
          </a:bodyPr>
          <a:lstStyle/>
          <a:p>
            <a:pPr algn="l" defTabSz="457200" eaLnBrk="1" fontAlgn="auto" hangingPunct="1">
              <a:spcBef>
                <a:spcPts val="0"/>
              </a:spcBef>
              <a:spcAft>
                <a:spcPts val="0"/>
              </a:spcAft>
            </a:pPr>
            <a:r>
              <a:rPr lang="en-US" sz="2400" b="1" dirty="0" smtClean="0">
                <a:solidFill>
                  <a:srgbClr val="8064A2">
                    <a:lumMod val="75000"/>
                  </a:srgbClr>
                </a:solidFill>
                <a:latin typeface="Calibri"/>
              </a:rPr>
              <a:t>Lattice QCD Predictions</a:t>
            </a:r>
            <a:endParaRPr lang="en-US" sz="2400" b="1" dirty="0">
              <a:solidFill>
                <a:srgbClr val="8064A2">
                  <a:lumMod val="75000"/>
                </a:srgbClr>
              </a:solidFill>
              <a:latin typeface="Calibri"/>
            </a:endParaRPr>
          </a:p>
        </p:txBody>
      </p:sp>
      <p:sp>
        <p:nvSpPr>
          <p:cNvPr id="15" name="Title 1"/>
          <p:cNvSpPr txBox="1">
            <a:spLocks/>
          </p:cNvSpPr>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C0128"/>
                </a:solidFill>
                <a:effectLst/>
                <a:uLnTx/>
                <a:uFillTx/>
                <a:latin typeface="Arial"/>
                <a:ea typeface="+mj-ea"/>
                <a:cs typeface="+mj-cs"/>
              </a:rPr>
              <a:t>LQCD Developing Firm Predictions</a:t>
            </a:r>
            <a:endParaRPr kumimoji="0" lang="en-US" sz="3200" b="1" i="0" u="none" strike="noStrike" kern="0" cap="none" spc="0" normalizeH="0" baseline="0" noProof="0" dirty="0">
              <a:ln>
                <a:noFill/>
              </a:ln>
              <a:solidFill>
                <a:srgbClr val="FC0128"/>
              </a:solidFill>
              <a:effectLst/>
              <a:uLnTx/>
              <a:uFillTx/>
              <a:latin typeface="Arial"/>
              <a:ea typeface="+mj-ea"/>
              <a:cs typeface="+mj-cs"/>
            </a:endParaRPr>
          </a:p>
        </p:txBody>
      </p:sp>
      <p:sp>
        <p:nvSpPr>
          <p:cNvPr id="16" name="TextBox 15"/>
          <p:cNvSpPr txBox="1">
            <a:spLocks noChangeArrowheads="1"/>
          </p:cNvSpPr>
          <p:nvPr/>
        </p:nvSpPr>
        <p:spPr bwMode="auto">
          <a:xfrm>
            <a:off x="4038600" y="762000"/>
            <a:ext cx="5029200" cy="1261884"/>
          </a:xfrm>
          <a:prstGeom prst="rect">
            <a:avLst/>
          </a:prstGeom>
          <a:noFill/>
          <a:ln w="9525">
            <a:noFill/>
            <a:miter lim="800000"/>
            <a:headEnd/>
            <a:tailEnd/>
          </a:ln>
        </p:spPr>
        <p:txBody>
          <a:bodyPr wrap="square">
            <a:spAutoFit/>
          </a:bodyPr>
          <a:lstStyle/>
          <a:p>
            <a:pPr algn="l" defTabSz="457200"/>
            <a:r>
              <a:rPr lang="en-US" sz="2000" dirty="0">
                <a:solidFill>
                  <a:srgbClr val="000000"/>
                </a:solidFill>
              </a:rPr>
              <a:t>Major challenge for lattice calculations: </a:t>
            </a:r>
            <a:r>
              <a:rPr lang="en-US" sz="2000" i="1" dirty="0">
                <a:solidFill>
                  <a:srgbClr val="000000"/>
                </a:solidFill>
              </a:rPr>
              <a:t>the excited spectrum with quantum numbers of states identified. </a:t>
            </a:r>
            <a:endParaRPr lang="en-US" sz="2000" i="1" baseline="30000" dirty="0">
              <a:solidFill>
                <a:srgbClr val="000000"/>
              </a:solidFill>
            </a:endParaRPr>
          </a:p>
          <a:p>
            <a:pPr algn="l" defTabSz="457200"/>
            <a:endParaRPr lang="en-US" sz="2400" baseline="30000" dirty="0">
              <a:solidFill>
                <a:srgbClr val="000000"/>
              </a:solidFill>
              <a:latin typeface="Calibri" pitchFamily="34" charset="0"/>
            </a:endParaRPr>
          </a:p>
        </p:txBody>
      </p:sp>
      <p:sp>
        <p:nvSpPr>
          <p:cNvPr id="11" name="Rectangle 10"/>
          <p:cNvSpPr/>
          <p:nvPr/>
        </p:nvSpPr>
        <p:spPr>
          <a:xfrm>
            <a:off x="2667000" y="6519446"/>
            <a:ext cx="6477000" cy="338554"/>
          </a:xfrm>
          <a:prstGeom prst="rect">
            <a:avLst/>
          </a:prstGeom>
        </p:spPr>
        <p:txBody>
          <a:bodyPr wrap="square">
            <a:spAutoFit/>
          </a:bodyPr>
          <a:lstStyle/>
          <a:p>
            <a:r>
              <a:rPr lang="en-US" sz="1600" dirty="0" smtClean="0">
                <a:solidFill>
                  <a:schemeClr val="tx1"/>
                </a:solidFill>
              </a:rPr>
              <a:t>The Hadron </a:t>
            </a:r>
            <a:r>
              <a:rPr lang="en-US" sz="1600" dirty="0">
                <a:solidFill>
                  <a:schemeClr val="tx1"/>
                </a:solidFill>
              </a:rPr>
              <a:t>Spectrum </a:t>
            </a:r>
            <a:r>
              <a:rPr lang="en-US" sz="1600" dirty="0" smtClean="0">
                <a:solidFill>
                  <a:schemeClr val="tx1"/>
                </a:solidFill>
              </a:rPr>
              <a:t>Collaboration, </a:t>
            </a:r>
            <a:r>
              <a:rPr lang="en-US" sz="1600" dirty="0" err="1" smtClean="0">
                <a:solidFill>
                  <a:schemeClr val="tx1"/>
                </a:solidFill>
              </a:rPr>
              <a:t>Phys.Rev</a:t>
            </a:r>
            <a:r>
              <a:rPr lang="en-US" sz="1600" dirty="0">
                <a:solidFill>
                  <a:schemeClr val="tx1"/>
                </a:solidFill>
              </a:rPr>
              <a:t>. </a:t>
            </a:r>
            <a:r>
              <a:rPr lang="en-US" sz="1600" dirty="0" smtClean="0">
                <a:solidFill>
                  <a:schemeClr val="tx1"/>
                </a:solidFill>
              </a:rPr>
              <a:t>D </a:t>
            </a:r>
            <a:r>
              <a:rPr lang="en-US" sz="1600" b="1" dirty="0" smtClean="0">
                <a:solidFill>
                  <a:schemeClr val="tx1"/>
                </a:solidFill>
              </a:rPr>
              <a:t>83,</a:t>
            </a:r>
            <a:r>
              <a:rPr lang="en-US" sz="1600" dirty="0" smtClean="0">
                <a:solidFill>
                  <a:schemeClr val="tx1"/>
                </a:solidFill>
              </a:rPr>
              <a:t> </a:t>
            </a:r>
            <a:r>
              <a:rPr lang="en-US" sz="1600" dirty="0">
                <a:solidFill>
                  <a:schemeClr val="tx1"/>
                </a:solidFill>
              </a:rPr>
              <a:t>111502 (2011) </a:t>
            </a:r>
          </a:p>
        </p:txBody>
      </p:sp>
    </p:spTree>
    <p:extLst>
      <p:ext uri="{BB962C8B-B14F-4D97-AF65-F5344CB8AC3E}">
        <p14:creationId xmlns:p14="http://schemas.microsoft.com/office/powerpoint/2010/main" val="310685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 y="838200"/>
            <a:ext cx="4500563"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bwMode="auto">
          <a:xfrm>
            <a:off x="871538" y="17463"/>
            <a:ext cx="7434262" cy="7366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3200" b="1">
                <a:solidFill>
                  <a:schemeClr val="hlink"/>
                </a:solidFill>
                <a:latin typeface="+mj-lt"/>
                <a:ea typeface="+mj-ea"/>
                <a:cs typeface="+mj-cs"/>
              </a:defRPr>
            </a:lvl1pPr>
            <a:lvl2pPr algn="ctr" rtl="0" eaLnBrk="0" fontAlgn="base" hangingPunct="0">
              <a:spcBef>
                <a:spcPct val="0"/>
              </a:spcBef>
              <a:spcAft>
                <a:spcPct val="0"/>
              </a:spcAft>
              <a:defRPr sz="3200" b="1">
                <a:solidFill>
                  <a:schemeClr val="hlink"/>
                </a:solidFill>
                <a:latin typeface="Arial" charset="0"/>
              </a:defRPr>
            </a:lvl2pPr>
            <a:lvl3pPr algn="ctr" rtl="0" eaLnBrk="0" fontAlgn="base" hangingPunct="0">
              <a:spcBef>
                <a:spcPct val="0"/>
              </a:spcBef>
              <a:spcAft>
                <a:spcPct val="0"/>
              </a:spcAft>
              <a:defRPr sz="3200" b="1">
                <a:solidFill>
                  <a:schemeClr val="hlink"/>
                </a:solidFill>
                <a:latin typeface="Arial" charset="0"/>
              </a:defRPr>
            </a:lvl3pPr>
            <a:lvl4pPr algn="ctr" rtl="0" eaLnBrk="0" fontAlgn="base" hangingPunct="0">
              <a:spcBef>
                <a:spcPct val="0"/>
              </a:spcBef>
              <a:spcAft>
                <a:spcPct val="0"/>
              </a:spcAft>
              <a:defRPr sz="3200" b="1">
                <a:solidFill>
                  <a:schemeClr val="hlink"/>
                </a:solidFill>
                <a:latin typeface="Arial" charset="0"/>
              </a:defRPr>
            </a:lvl4pPr>
            <a:lvl5pPr algn="ctr" rtl="0" eaLnBrk="0" fontAlgn="base" hangingPunct="0">
              <a:spcBef>
                <a:spcPct val="0"/>
              </a:spcBef>
              <a:spcAft>
                <a:spcPct val="0"/>
              </a:spcAft>
              <a:defRPr sz="3200" b="1">
                <a:solidFill>
                  <a:schemeClr val="hlink"/>
                </a:solidFill>
                <a:latin typeface="Arial" charset="0"/>
              </a:defRPr>
            </a:lvl5pPr>
            <a:lvl6pPr marL="457200" algn="ctr" rtl="0" eaLnBrk="0" fontAlgn="base" hangingPunct="0">
              <a:spcBef>
                <a:spcPct val="0"/>
              </a:spcBef>
              <a:spcAft>
                <a:spcPct val="0"/>
              </a:spcAft>
              <a:defRPr sz="3200" b="1">
                <a:solidFill>
                  <a:schemeClr val="hlink"/>
                </a:solidFill>
                <a:latin typeface="Arial" charset="0"/>
              </a:defRPr>
            </a:lvl6pPr>
            <a:lvl7pPr marL="914400" algn="ctr" rtl="0" eaLnBrk="0" fontAlgn="base" hangingPunct="0">
              <a:spcBef>
                <a:spcPct val="0"/>
              </a:spcBef>
              <a:spcAft>
                <a:spcPct val="0"/>
              </a:spcAft>
              <a:defRPr sz="3200" b="1">
                <a:solidFill>
                  <a:schemeClr val="hlink"/>
                </a:solidFill>
                <a:latin typeface="Arial" charset="0"/>
              </a:defRPr>
            </a:lvl7pPr>
            <a:lvl8pPr marL="1371600" algn="ctr" rtl="0" eaLnBrk="0" fontAlgn="base" hangingPunct="0">
              <a:spcBef>
                <a:spcPct val="0"/>
              </a:spcBef>
              <a:spcAft>
                <a:spcPct val="0"/>
              </a:spcAft>
              <a:defRPr sz="3200" b="1">
                <a:solidFill>
                  <a:schemeClr val="hlink"/>
                </a:solidFill>
                <a:latin typeface="Arial" charset="0"/>
              </a:defRPr>
            </a:lvl8pPr>
            <a:lvl9pPr marL="1828800" algn="ctr" rtl="0" eaLnBrk="0" fontAlgn="base" hangingPunct="0">
              <a:spcBef>
                <a:spcPct val="0"/>
              </a:spcBef>
              <a:spcAft>
                <a:spcPct val="0"/>
              </a:spcAft>
              <a:defRPr sz="3200" b="1">
                <a:solidFill>
                  <a:schemeClr val="hlink"/>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C0128"/>
                </a:solidFill>
                <a:effectLst/>
                <a:uLnTx/>
                <a:uFillTx/>
                <a:latin typeface="Arial"/>
                <a:ea typeface="+mj-ea"/>
                <a:cs typeface="+mj-cs"/>
              </a:rPr>
              <a:t>LQCD Developing Firm Predictions</a:t>
            </a:r>
            <a:endParaRPr kumimoji="0" lang="en-US" sz="3200" b="1" i="0" u="none" strike="noStrike" kern="0" cap="none" spc="0" normalizeH="0" baseline="0" noProof="0" dirty="0">
              <a:ln>
                <a:noFill/>
              </a:ln>
              <a:solidFill>
                <a:srgbClr val="FC0128"/>
              </a:solidFill>
              <a:effectLst/>
              <a:uLnTx/>
              <a:uFillTx/>
              <a:latin typeface="Arial"/>
              <a:ea typeface="+mj-ea"/>
              <a:cs typeface="+mj-cs"/>
            </a:endParaRPr>
          </a:p>
        </p:txBody>
      </p:sp>
      <p:sp>
        <p:nvSpPr>
          <p:cNvPr id="12" name="TextBox 13"/>
          <p:cNvSpPr txBox="1">
            <a:spLocks noChangeArrowheads="1"/>
          </p:cNvSpPr>
          <p:nvPr/>
        </p:nvSpPr>
        <p:spPr bwMode="auto">
          <a:xfrm>
            <a:off x="457200" y="4132262"/>
            <a:ext cx="3624263" cy="1201738"/>
          </a:xfrm>
          <a:prstGeom prst="rect">
            <a:avLst/>
          </a:prstGeom>
          <a:noFill/>
          <a:ln w="9525">
            <a:noFill/>
            <a:miter lim="800000"/>
            <a:headEnd/>
            <a:tailEnd/>
          </a:ln>
        </p:spPr>
        <p:txBody>
          <a:bodyPr>
            <a:spAutoFit/>
          </a:bodyPr>
          <a:lstStyle/>
          <a:p>
            <a:pPr algn="l" defTabSz="457200"/>
            <a:r>
              <a:rPr lang="en-US" sz="1800" dirty="0">
                <a:solidFill>
                  <a:srgbClr val="000000"/>
                </a:solidFill>
              </a:rPr>
              <a:t>Mass of 1</a:t>
            </a:r>
            <a:r>
              <a:rPr lang="en-US" sz="1800" baseline="30000" dirty="0">
                <a:solidFill>
                  <a:srgbClr val="000000"/>
                </a:solidFill>
              </a:rPr>
              <a:t>-+</a:t>
            </a:r>
            <a:r>
              <a:rPr lang="en-US" sz="1800" dirty="0">
                <a:solidFill>
                  <a:srgbClr val="000000"/>
                </a:solidFill>
              </a:rPr>
              <a:t>, the lightest expected exotic: </a:t>
            </a:r>
            <a:r>
              <a:rPr lang="en-US" sz="1800" i="1" dirty="0">
                <a:solidFill>
                  <a:srgbClr val="000090"/>
                </a:solidFill>
              </a:rPr>
              <a:t>ground-breaking advance in precision, laying groundwork for calculations for </a:t>
            </a:r>
            <a:r>
              <a:rPr lang="en-US" sz="1800" i="1" dirty="0" err="1">
                <a:solidFill>
                  <a:srgbClr val="000090"/>
                </a:solidFill>
              </a:rPr>
              <a:t>GlueX</a:t>
            </a:r>
            <a:endParaRPr lang="en-US" sz="1800" i="1" dirty="0">
              <a:solidFill>
                <a:srgbClr val="000090"/>
              </a:solidFill>
            </a:endParaRPr>
          </a:p>
        </p:txBody>
      </p:sp>
      <p:sp>
        <p:nvSpPr>
          <p:cNvPr id="13" name="Oval 12"/>
          <p:cNvSpPr/>
          <p:nvPr/>
        </p:nvSpPr>
        <p:spPr>
          <a:xfrm>
            <a:off x="1310265" y="1836302"/>
            <a:ext cx="576263" cy="28575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defRPr/>
            </a:pPr>
            <a:endParaRPr lang="en-US" sz="1800">
              <a:solidFill>
                <a:prstClr val="white"/>
              </a:solidFill>
            </a:endParaRPr>
          </a:p>
        </p:txBody>
      </p:sp>
      <p:cxnSp>
        <p:nvCxnSpPr>
          <p:cNvPr id="14" name="Straight Connector 13"/>
          <p:cNvCxnSpPr/>
          <p:nvPr/>
        </p:nvCxnSpPr>
        <p:spPr>
          <a:xfrm flipH="1">
            <a:off x="1219691" y="2122052"/>
            <a:ext cx="368471" cy="19716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3"/>
          <p:cNvSpPr txBox="1">
            <a:spLocks noChangeArrowheads="1"/>
          </p:cNvSpPr>
          <p:nvPr/>
        </p:nvSpPr>
        <p:spPr bwMode="auto">
          <a:xfrm>
            <a:off x="5105400" y="4495800"/>
            <a:ext cx="4495800" cy="923330"/>
          </a:xfrm>
          <a:prstGeom prst="rect">
            <a:avLst/>
          </a:prstGeom>
          <a:noFill/>
          <a:ln w="9525">
            <a:noFill/>
            <a:miter lim="800000"/>
            <a:headEnd/>
            <a:tailEnd/>
          </a:ln>
        </p:spPr>
        <p:txBody>
          <a:bodyPr wrap="square">
            <a:spAutoFit/>
          </a:bodyPr>
          <a:lstStyle/>
          <a:p>
            <a:pPr algn="l" defTabSz="457200"/>
            <a:r>
              <a:rPr lang="en-US" sz="1800" dirty="0" smtClean="0">
                <a:solidFill>
                  <a:srgbClr val="000000"/>
                </a:solidFill>
              </a:rPr>
              <a:t>And real progress is being made in learning how to interpret the </a:t>
            </a:r>
            <a:r>
              <a:rPr lang="en-US" sz="1800" dirty="0" smtClean="0">
                <a:solidFill>
                  <a:schemeClr val="tx1"/>
                </a:solidFill>
              </a:rPr>
              <a:t>Lattice calculations in ter</a:t>
            </a:r>
            <a:r>
              <a:rPr lang="en-US" sz="1800" dirty="0" smtClean="0">
                <a:solidFill>
                  <a:srgbClr val="000000"/>
                </a:solidFill>
              </a:rPr>
              <a:t>ms of </a:t>
            </a:r>
            <a:r>
              <a:rPr lang="en-US" sz="1800" i="1" dirty="0">
                <a:solidFill>
                  <a:srgbClr val="000090"/>
                </a:solidFill>
              </a:rPr>
              <a:t>widths</a:t>
            </a:r>
          </a:p>
        </p:txBody>
      </p:sp>
      <p:pic>
        <p:nvPicPr>
          <p:cNvPr id="780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28040"/>
            <a:ext cx="4458018" cy="366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572000" y="6396335"/>
            <a:ext cx="4572000" cy="461665"/>
          </a:xfrm>
          <a:prstGeom prst="rect">
            <a:avLst/>
          </a:prstGeom>
        </p:spPr>
        <p:txBody>
          <a:bodyPr>
            <a:spAutoFit/>
          </a:bodyPr>
          <a:lstStyle/>
          <a:p>
            <a:r>
              <a:rPr lang="en-US" sz="1200" dirty="0">
                <a:solidFill>
                  <a:schemeClr val="tx1"/>
                </a:solidFill>
              </a:rPr>
              <a:t>J.J. </a:t>
            </a:r>
            <a:r>
              <a:rPr lang="en-US" sz="1200" dirty="0" err="1">
                <a:solidFill>
                  <a:schemeClr val="tx1"/>
                </a:solidFill>
              </a:rPr>
              <a:t>Dudek</a:t>
            </a:r>
            <a:r>
              <a:rPr lang="en-US" sz="1200" dirty="0">
                <a:solidFill>
                  <a:schemeClr val="tx1"/>
                </a:solidFill>
              </a:rPr>
              <a:t>, R.G. Edwards &amp; C.E. </a:t>
            </a:r>
            <a:r>
              <a:rPr lang="en-US" sz="1200" dirty="0" smtClean="0">
                <a:solidFill>
                  <a:schemeClr val="tx1"/>
                </a:solidFill>
              </a:rPr>
              <a:t>Thomas, </a:t>
            </a:r>
            <a:r>
              <a:rPr lang="en-US" sz="1200" dirty="0" err="1" smtClean="0">
                <a:solidFill>
                  <a:schemeClr val="tx1"/>
                </a:solidFill>
              </a:rPr>
              <a:t>Phys.Rev</a:t>
            </a:r>
            <a:r>
              <a:rPr lang="en-US" sz="1200" dirty="0" smtClean="0">
                <a:solidFill>
                  <a:schemeClr val="tx1"/>
                </a:solidFill>
              </a:rPr>
              <a:t>. D </a:t>
            </a:r>
            <a:r>
              <a:rPr lang="en-US" sz="1200" b="1" dirty="0" smtClean="0">
                <a:solidFill>
                  <a:schemeClr val="tx1"/>
                </a:solidFill>
              </a:rPr>
              <a:t>87</a:t>
            </a:r>
            <a:r>
              <a:rPr lang="en-US" sz="1200" dirty="0" smtClean="0">
                <a:solidFill>
                  <a:schemeClr val="tx1"/>
                </a:solidFill>
              </a:rPr>
              <a:t> </a:t>
            </a:r>
            <a:r>
              <a:rPr lang="en-US" sz="1200" dirty="0">
                <a:solidFill>
                  <a:schemeClr val="tx1"/>
                </a:solidFill>
              </a:rPr>
              <a:t>034505 (2013)</a:t>
            </a:r>
          </a:p>
        </p:txBody>
      </p:sp>
      <p:sp>
        <p:nvSpPr>
          <p:cNvPr id="15" name="Rectangle 14"/>
          <p:cNvSpPr/>
          <p:nvPr/>
        </p:nvSpPr>
        <p:spPr>
          <a:xfrm>
            <a:off x="92724" y="6396335"/>
            <a:ext cx="3869676" cy="461665"/>
          </a:xfrm>
          <a:prstGeom prst="rect">
            <a:avLst/>
          </a:prstGeom>
        </p:spPr>
        <p:txBody>
          <a:bodyPr wrap="square">
            <a:spAutoFit/>
          </a:bodyPr>
          <a:lstStyle/>
          <a:p>
            <a:pPr algn="l"/>
            <a:r>
              <a:rPr lang="en-US" sz="1200" dirty="0" smtClean="0">
                <a:solidFill>
                  <a:schemeClr val="tx1"/>
                </a:solidFill>
              </a:rPr>
              <a:t>The Hadron </a:t>
            </a:r>
            <a:r>
              <a:rPr lang="en-US" sz="1200" dirty="0">
                <a:solidFill>
                  <a:schemeClr val="tx1"/>
                </a:solidFill>
              </a:rPr>
              <a:t>Spectrum </a:t>
            </a:r>
            <a:r>
              <a:rPr lang="en-US" sz="1200" dirty="0" smtClean="0">
                <a:solidFill>
                  <a:schemeClr val="tx1"/>
                </a:solidFill>
              </a:rPr>
              <a:t>Collaboration, </a:t>
            </a:r>
            <a:r>
              <a:rPr lang="en-US" sz="1200" dirty="0" err="1" smtClean="0">
                <a:solidFill>
                  <a:schemeClr val="tx1"/>
                </a:solidFill>
              </a:rPr>
              <a:t>Phys.Rev</a:t>
            </a:r>
            <a:r>
              <a:rPr lang="en-US" sz="1200" dirty="0">
                <a:solidFill>
                  <a:schemeClr val="tx1"/>
                </a:solidFill>
              </a:rPr>
              <a:t>. </a:t>
            </a:r>
            <a:r>
              <a:rPr lang="en-US" sz="1200" dirty="0" smtClean="0">
                <a:solidFill>
                  <a:schemeClr val="tx1"/>
                </a:solidFill>
              </a:rPr>
              <a:t>D </a:t>
            </a:r>
            <a:r>
              <a:rPr lang="en-US" sz="1200" b="1" dirty="0" smtClean="0">
                <a:solidFill>
                  <a:schemeClr val="tx1"/>
                </a:solidFill>
              </a:rPr>
              <a:t>83,</a:t>
            </a:r>
            <a:r>
              <a:rPr lang="en-US" sz="1200" dirty="0" smtClean="0">
                <a:solidFill>
                  <a:schemeClr val="tx1"/>
                </a:solidFill>
              </a:rPr>
              <a:t> </a:t>
            </a:r>
            <a:r>
              <a:rPr lang="en-US" sz="1200" dirty="0">
                <a:solidFill>
                  <a:schemeClr val="tx1"/>
                </a:solidFill>
              </a:rPr>
              <a:t>111502 (2011) </a:t>
            </a:r>
          </a:p>
        </p:txBody>
      </p:sp>
      <p:sp>
        <p:nvSpPr>
          <p:cNvPr id="2" name="Rectangle 1"/>
          <p:cNvSpPr/>
          <p:nvPr/>
        </p:nvSpPr>
        <p:spPr>
          <a:xfrm>
            <a:off x="5105400" y="5477470"/>
            <a:ext cx="4572000" cy="923330"/>
          </a:xfrm>
          <a:prstGeom prst="rect">
            <a:avLst/>
          </a:prstGeom>
        </p:spPr>
        <p:txBody>
          <a:bodyPr>
            <a:spAutoFit/>
          </a:bodyPr>
          <a:lstStyle/>
          <a:p>
            <a:pPr algn="l"/>
            <a:r>
              <a:rPr lang="en-US" sz="1800" i="1" dirty="0">
                <a:solidFill>
                  <a:srgbClr val="000090"/>
                </a:solidFill>
              </a:rPr>
              <a:t>The </a:t>
            </a:r>
            <a:r>
              <a:rPr lang="en-US" sz="1800" i="1" dirty="0">
                <a:solidFill>
                  <a:srgbClr val="022F9E"/>
                </a:solidFill>
              </a:rPr>
              <a:t>calculated </a:t>
            </a:r>
            <a:r>
              <a:rPr lang="en-US" sz="1800" b="1" dirty="0" err="1" smtClean="0">
                <a:solidFill>
                  <a:srgbClr val="022F9E"/>
                </a:solidFill>
                <a:latin typeface="Symbol" pitchFamily="18" charset="2"/>
              </a:rPr>
              <a:t>pp</a:t>
            </a:r>
            <a:r>
              <a:rPr lang="en-US" sz="1800" b="1" dirty="0" smtClean="0">
                <a:solidFill>
                  <a:srgbClr val="022F9E"/>
                </a:solidFill>
              </a:rPr>
              <a:t> </a:t>
            </a:r>
            <a:r>
              <a:rPr lang="en-US" sz="1800" i="1" dirty="0">
                <a:solidFill>
                  <a:srgbClr val="000090"/>
                </a:solidFill>
              </a:rPr>
              <a:t>isospin-1P-wave scattering phase shift can be well described by a single</a:t>
            </a:r>
            <a:r>
              <a:rPr lang="en-US" sz="1600" b="1" dirty="0">
                <a:solidFill>
                  <a:srgbClr val="1658FC"/>
                </a:solidFill>
              </a:rPr>
              <a:t> </a:t>
            </a:r>
            <a:r>
              <a:rPr lang="en-US" sz="1800" b="1" dirty="0" smtClean="0">
                <a:solidFill>
                  <a:srgbClr val="022F9E"/>
                </a:solidFill>
                <a:latin typeface="Symbol" pitchFamily="18" charset="2"/>
              </a:rPr>
              <a:t>r</a:t>
            </a:r>
            <a:r>
              <a:rPr lang="en-US" sz="1600" b="1" dirty="0" smtClean="0">
                <a:solidFill>
                  <a:srgbClr val="1658FC"/>
                </a:solidFill>
              </a:rPr>
              <a:t> </a:t>
            </a:r>
            <a:r>
              <a:rPr lang="en-US" sz="1800" i="1" dirty="0">
                <a:solidFill>
                  <a:srgbClr val="000090"/>
                </a:solidFill>
              </a:rPr>
              <a:t>resonance.</a:t>
            </a:r>
          </a:p>
        </p:txBody>
      </p:sp>
    </p:spTree>
    <p:extLst>
      <p:ext uri="{BB962C8B-B14F-4D97-AF65-F5344CB8AC3E}">
        <p14:creationId xmlns:p14="http://schemas.microsoft.com/office/powerpoint/2010/main" val="535429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02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228600" y="188913"/>
            <a:ext cx="8915400" cy="719137"/>
          </a:xfrm>
          <a:prstGeom prst="rect">
            <a:avLst/>
          </a:prstGeom>
          <a:noFill/>
          <a:ln w="9525">
            <a:noFill/>
            <a:round/>
            <a:headEnd/>
            <a:tailEnd/>
          </a:ln>
        </p:spPr>
        <p:txBody>
          <a:bodyPr lIns="90000" tIns="46800" rIns="90000" bIns="46800" anchor="ctr"/>
          <a:lstStyle/>
          <a:p>
            <a:pPr eaLnBrk="1" fontAlgn="auto" hangingPunct="1">
              <a:lnSpc>
                <a:spcPct val="81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tLang="zh-CN" sz="3600" b="1">
              <a:solidFill>
                <a:srgbClr val="000000"/>
              </a:solidFill>
              <a:latin typeface="Times"/>
            </a:endParaRPr>
          </a:p>
        </p:txBody>
      </p:sp>
      <p:sp>
        <p:nvSpPr>
          <p:cNvPr id="19459" name="Text Box 2"/>
          <p:cNvSpPr txBox="1">
            <a:spLocks noChangeArrowheads="1"/>
          </p:cNvSpPr>
          <p:nvPr/>
        </p:nvSpPr>
        <p:spPr bwMode="auto">
          <a:xfrm>
            <a:off x="2089150" y="908050"/>
            <a:ext cx="4144963" cy="434975"/>
          </a:xfrm>
          <a:prstGeom prst="rect">
            <a:avLst/>
          </a:prstGeom>
          <a:solidFill>
            <a:srgbClr val="FFFFFF"/>
          </a:solidFill>
          <a:ln w="9360">
            <a:solidFill>
              <a:srgbClr val="000000"/>
            </a:solidFill>
            <a:miter lim="800000"/>
            <a:headEnd/>
            <a:tailEnd/>
          </a:ln>
        </p:spPr>
        <p:txBody>
          <a:bodyPr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GB" sz="2000">
                <a:solidFill>
                  <a:srgbClr val="000000"/>
                </a:solidFill>
                <a:latin typeface="Times"/>
              </a:rPr>
              <a:t>    </a:t>
            </a:r>
            <a:r>
              <a:rPr lang="en-GB" altLang="zh-CN" sz="2000">
                <a:solidFill>
                  <a:srgbClr val="000000"/>
                </a:solidFill>
                <a:latin typeface="Times"/>
              </a:rPr>
              <a:t>W</a:t>
            </a:r>
            <a:r>
              <a:rPr lang="en-GB" altLang="zh-CN" sz="2000" baseline="-25000">
                <a:solidFill>
                  <a:srgbClr val="000000"/>
                </a:solidFill>
                <a:latin typeface="Times"/>
              </a:rPr>
              <a:t>p</a:t>
            </a:r>
            <a:r>
              <a:rPr lang="en-GB" altLang="zh-CN" sz="2000" baseline="30000">
                <a:solidFill>
                  <a:srgbClr val="000000"/>
                </a:solidFill>
                <a:latin typeface="Times"/>
              </a:rPr>
              <a:t>u</a:t>
            </a:r>
            <a:r>
              <a:rPr lang="en-GB" altLang="zh-CN" sz="2000">
                <a:solidFill>
                  <a:srgbClr val="000000"/>
                </a:solidFill>
                <a:latin typeface="Times"/>
              </a:rPr>
              <a:t>(x,k</a:t>
            </a:r>
            <a:r>
              <a:rPr lang="en-GB" altLang="zh-CN" sz="2000" baseline="-33000">
                <a:solidFill>
                  <a:srgbClr val="000000"/>
                </a:solidFill>
                <a:latin typeface="Times"/>
              </a:rPr>
              <a:t>T</a:t>
            </a:r>
            <a:r>
              <a:rPr lang="en-GB" altLang="zh-CN" sz="2000">
                <a:solidFill>
                  <a:srgbClr val="000000"/>
                </a:solidFill>
                <a:latin typeface="Times"/>
              </a:rPr>
              <a:t>,</a:t>
            </a:r>
            <a:r>
              <a:rPr lang="en-GB" altLang="zh-CN" sz="2000" b="1" i="1">
                <a:solidFill>
                  <a:srgbClr val="000000"/>
                </a:solidFill>
                <a:latin typeface="Times"/>
              </a:rPr>
              <a:t>r </a:t>
            </a:r>
            <a:r>
              <a:rPr lang="en-GB" altLang="zh-CN" sz="2000">
                <a:solidFill>
                  <a:srgbClr val="000000"/>
                </a:solidFill>
                <a:latin typeface="Times"/>
              </a:rPr>
              <a:t>)  Wigner distributions</a:t>
            </a:r>
          </a:p>
        </p:txBody>
      </p:sp>
      <p:grpSp>
        <p:nvGrpSpPr>
          <p:cNvPr id="2" name="Group 36"/>
          <p:cNvGrpSpPr/>
          <p:nvPr/>
        </p:nvGrpSpPr>
        <p:grpSpPr>
          <a:xfrm>
            <a:off x="3203575" y="3068638"/>
            <a:ext cx="708025" cy="2376487"/>
            <a:chOff x="3203575" y="3068638"/>
            <a:chExt cx="708025" cy="2376487"/>
          </a:xfrm>
        </p:grpSpPr>
        <p:sp>
          <p:nvSpPr>
            <p:cNvPr id="19485" name="Text Box 8"/>
            <p:cNvSpPr txBox="1">
              <a:spLocks noChangeArrowheads="1"/>
            </p:cNvSpPr>
            <p:nvPr/>
          </p:nvSpPr>
          <p:spPr bwMode="auto">
            <a:xfrm>
              <a:off x="3287713" y="4005263"/>
              <a:ext cx="623887" cy="415925"/>
            </a:xfrm>
            <a:prstGeom prst="rect">
              <a:avLst/>
            </a:prstGeom>
            <a:noFill/>
            <a:ln w="9525">
              <a:noFill/>
              <a:round/>
              <a:headEnd/>
              <a:tailEnd/>
            </a:ln>
          </p:spPr>
          <p:txBody>
            <a:bodyPr wrap="none"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latin typeface="Times"/>
                </a:rPr>
                <a:t>d</a:t>
              </a:r>
              <a:r>
                <a:rPr lang="en-GB" altLang="zh-CN" sz="2000" baseline="30000">
                  <a:solidFill>
                    <a:srgbClr val="000000"/>
                  </a:solidFill>
                  <a:latin typeface="Times"/>
                </a:rPr>
                <a:t>2</a:t>
              </a:r>
              <a:r>
                <a:rPr lang="en-GB" altLang="zh-CN" sz="2000">
                  <a:solidFill>
                    <a:srgbClr val="000000"/>
                  </a:solidFill>
                  <a:latin typeface="Times"/>
                </a:rPr>
                <a:t>k</a:t>
              </a:r>
              <a:r>
                <a:rPr lang="en-GB" altLang="zh-CN" sz="2000" baseline="-25000">
                  <a:solidFill>
                    <a:srgbClr val="000000"/>
                  </a:solidFill>
                  <a:latin typeface="Times"/>
                </a:rPr>
                <a:t>T</a:t>
              </a:r>
            </a:p>
          </p:txBody>
        </p:sp>
        <p:sp>
          <p:nvSpPr>
            <p:cNvPr id="19486" name="Line 10"/>
            <p:cNvSpPr>
              <a:spLocks noChangeShapeType="1"/>
            </p:cNvSpPr>
            <p:nvPr/>
          </p:nvSpPr>
          <p:spPr bwMode="auto">
            <a:xfrm>
              <a:off x="3203575" y="3068638"/>
              <a:ext cx="1587" cy="2376487"/>
            </a:xfrm>
            <a:prstGeom prst="line">
              <a:avLst/>
            </a:prstGeom>
            <a:noFill/>
            <a:ln w="9360">
              <a:solidFill>
                <a:srgbClr val="000000"/>
              </a:solidFill>
              <a:miter lim="800000"/>
              <a:headEnd/>
              <a:tailEnd type="triangle" w="med" len="med"/>
            </a:ln>
          </p:spPr>
          <p:txBody>
            <a:bodyPr/>
            <a:lstStyle/>
            <a:p>
              <a:pPr algn="l" eaLnBrk="1" fontAlgn="auto" hangingPunct="1">
                <a:spcBef>
                  <a:spcPts val="0"/>
                </a:spcBef>
                <a:spcAft>
                  <a:spcPts val="0"/>
                </a:spcAft>
              </a:pPr>
              <a:endParaRPr lang="en-US" sz="1800">
                <a:solidFill>
                  <a:srgbClr val="000000"/>
                </a:solidFill>
                <a:latin typeface="Times"/>
              </a:endParaRPr>
            </a:p>
          </p:txBody>
        </p:sp>
      </p:grpSp>
      <p:sp>
        <p:nvSpPr>
          <p:cNvPr id="19487" name="Text Box 11"/>
          <p:cNvSpPr txBox="1">
            <a:spLocks noChangeArrowheads="1"/>
          </p:cNvSpPr>
          <p:nvPr/>
        </p:nvSpPr>
        <p:spPr bwMode="auto">
          <a:xfrm>
            <a:off x="2578100" y="5445125"/>
            <a:ext cx="1666875" cy="700087"/>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latin typeface="Times"/>
              </a:rPr>
              <a:t>PDFs</a:t>
            </a:r>
            <a:r>
              <a:rPr lang="en-GB" altLang="zh-CN" sz="2000">
                <a:solidFill>
                  <a:srgbClr val="0066FF"/>
                </a:solidFill>
                <a:latin typeface="Times"/>
              </a:rPr>
              <a:t> </a:t>
            </a:r>
          </a:p>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66FF"/>
                </a:solidFill>
                <a:latin typeface="Times"/>
              </a:rPr>
              <a:t>f</a:t>
            </a:r>
            <a:r>
              <a:rPr lang="en-GB" altLang="zh-CN" sz="2000" baseline="-25000">
                <a:solidFill>
                  <a:srgbClr val="0066FF"/>
                </a:solidFill>
                <a:latin typeface="Times"/>
              </a:rPr>
              <a:t>1</a:t>
            </a:r>
            <a:r>
              <a:rPr lang="en-GB" altLang="zh-CN" sz="2000" baseline="30000">
                <a:solidFill>
                  <a:srgbClr val="000000"/>
                </a:solidFill>
                <a:latin typeface="Times"/>
              </a:rPr>
              <a:t>u</a:t>
            </a:r>
            <a:r>
              <a:rPr lang="en-GB" altLang="zh-CN" sz="2000">
                <a:solidFill>
                  <a:srgbClr val="000000"/>
                </a:solidFill>
                <a:latin typeface="Times"/>
              </a:rPr>
              <a:t>(x), .. </a:t>
            </a:r>
            <a:r>
              <a:rPr lang="en-GB" altLang="zh-CN" sz="2000">
                <a:latin typeface="Times"/>
              </a:rPr>
              <a:t>h</a:t>
            </a:r>
            <a:r>
              <a:rPr lang="en-GB" altLang="zh-CN" sz="2000" baseline="-25000">
                <a:latin typeface="Times"/>
              </a:rPr>
              <a:t>1</a:t>
            </a:r>
            <a:r>
              <a:rPr lang="en-GB" altLang="zh-CN" sz="2000" baseline="30000">
                <a:solidFill>
                  <a:srgbClr val="000000"/>
                </a:solidFill>
                <a:latin typeface="Times"/>
              </a:rPr>
              <a:t>u</a:t>
            </a:r>
            <a:r>
              <a:rPr lang="en-GB" altLang="zh-CN" sz="2000">
                <a:solidFill>
                  <a:srgbClr val="000000"/>
                </a:solidFill>
                <a:latin typeface="Times"/>
              </a:rPr>
              <a:t>(x)</a:t>
            </a:r>
            <a:r>
              <a:rPr lang="x-none" altLang="zh-CN" sz="2000">
                <a:solidFill>
                  <a:srgbClr val="000000"/>
                </a:solidFill>
                <a:latin typeface="Times"/>
              </a:rPr>
              <a:t>‏</a:t>
            </a:r>
            <a:endParaRPr lang="en-GB" altLang="zh-CN" sz="2000">
              <a:solidFill>
                <a:srgbClr val="000000"/>
              </a:solidFill>
              <a:latin typeface="Times"/>
            </a:endParaRPr>
          </a:p>
        </p:txBody>
      </p:sp>
      <p:grpSp>
        <p:nvGrpSpPr>
          <p:cNvPr id="3" name="Group 12"/>
          <p:cNvGrpSpPr>
            <a:grpSpLocks/>
          </p:cNvGrpSpPr>
          <p:nvPr/>
        </p:nvGrpSpPr>
        <p:grpSpPr bwMode="auto">
          <a:xfrm>
            <a:off x="179388" y="4365625"/>
            <a:ext cx="2301875" cy="1939925"/>
            <a:chOff x="113" y="2750"/>
            <a:chExt cx="1450" cy="1222"/>
          </a:xfrm>
        </p:grpSpPr>
        <p:pic>
          <p:nvPicPr>
            <p:cNvPr id="19489" name="Picture 13"/>
            <p:cNvPicPr>
              <a:picLocks noChangeAspect="1" noChangeArrowheads="1"/>
            </p:cNvPicPr>
            <p:nvPr/>
          </p:nvPicPr>
          <p:blipFill>
            <a:blip r:embed="rId3" cstate="print"/>
            <a:srcRect/>
            <a:stretch>
              <a:fillRect/>
            </a:stretch>
          </p:blipFill>
          <p:spPr bwMode="auto">
            <a:xfrm>
              <a:off x="113" y="2750"/>
              <a:ext cx="1451" cy="1223"/>
            </a:xfrm>
            <a:prstGeom prst="rect">
              <a:avLst/>
            </a:prstGeom>
            <a:ln>
              <a:noFill/>
            </a:ln>
            <a:effectLst>
              <a:outerShdw blurRad="292100" dist="139700" dir="2700000" algn="tl" rotWithShape="0">
                <a:srgbClr val="333333">
                  <a:alpha val="65000"/>
                </a:srgbClr>
              </a:outerShdw>
            </a:effectLst>
          </p:spPr>
        </p:pic>
        <p:sp>
          <p:nvSpPr>
            <p:cNvPr id="19490" name="Rectangle 14"/>
            <p:cNvSpPr>
              <a:spLocks noChangeArrowheads="1"/>
            </p:cNvSpPr>
            <p:nvPr/>
          </p:nvSpPr>
          <p:spPr bwMode="auto">
            <a:xfrm>
              <a:off x="1062" y="2866"/>
              <a:ext cx="369" cy="140"/>
            </a:xfrm>
            <a:prstGeom prst="rect">
              <a:avLst/>
            </a:prstGeom>
            <a:solidFill>
              <a:srgbClr val="FFFFFF"/>
            </a:solidFill>
            <a:ln w="9525">
              <a:noFill/>
              <a:round/>
              <a:headEnd/>
              <a:tailEnd/>
            </a:ln>
          </p:spPr>
          <p:txBody>
            <a:bodyPr wrap="none" anchor="ctr"/>
            <a:lstStyle/>
            <a:p>
              <a:pPr algn="l" eaLnBrk="1" fontAlgn="auto" hangingPunct="1">
                <a:spcBef>
                  <a:spcPts val="0"/>
                </a:spcBef>
                <a:spcAft>
                  <a:spcPts val="0"/>
                </a:spcAft>
              </a:pPr>
              <a:endParaRPr lang="en-US" sz="1800">
                <a:solidFill>
                  <a:srgbClr val="000000"/>
                </a:solidFill>
                <a:latin typeface="Times"/>
              </a:endParaRPr>
            </a:p>
          </p:txBody>
        </p:sp>
      </p:grpSp>
      <p:grpSp>
        <p:nvGrpSpPr>
          <p:cNvPr id="4" name="Group 28"/>
          <p:cNvGrpSpPr>
            <a:grpSpLocks/>
          </p:cNvGrpSpPr>
          <p:nvPr/>
        </p:nvGrpSpPr>
        <p:grpSpPr bwMode="auto">
          <a:xfrm>
            <a:off x="73025" y="1365250"/>
            <a:ext cx="4292600" cy="2495550"/>
            <a:chOff x="46" y="860"/>
            <a:chExt cx="2704" cy="1572"/>
          </a:xfrm>
        </p:grpSpPr>
        <p:sp>
          <p:nvSpPr>
            <p:cNvPr id="19477" name="Line 3"/>
            <p:cNvSpPr>
              <a:spLocks noChangeShapeType="1"/>
            </p:cNvSpPr>
            <p:nvPr/>
          </p:nvSpPr>
          <p:spPr bwMode="auto">
            <a:xfrm flipH="1">
              <a:off x="2106" y="860"/>
              <a:ext cx="627" cy="574"/>
            </a:xfrm>
            <a:prstGeom prst="line">
              <a:avLst/>
            </a:prstGeom>
            <a:noFill/>
            <a:ln w="9360">
              <a:solidFill>
                <a:srgbClr val="000000"/>
              </a:solidFill>
              <a:miter lim="800000"/>
              <a:headEnd/>
              <a:tailEnd type="triangle" w="med" len="med"/>
            </a:ln>
          </p:spPr>
          <p:txBody>
            <a:bodyPr/>
            <a:lstStyle/>
            <a:p>
              <a:pPr algn="l" eaLnBrk="1" fontAlgn="auto" hangingPunct="1">
                <a:spcBef>
                  <a:spcPts val="0"/>
                </a:spcBef>
                <a:spcAft>
                  <a:spcPts val="0"/>
                </a:spcAft>
              </a:pPr>
              <a:endParaRPr lang="en-US" sz="1800">
                <a:solidFill>
                  <a:srgbClr val="000000"/>
                </a:solidFill>
                <a:latin typeface="Times"/>
              </a:endParaRPr>
            </a:p>
          </p:txBody>
        </p:sp>
        <p:sp>
          <p:nvSpPr>
            <p:cNvPr id="19478" name="Text Box 4"/>
            <p:cNvSpPr txBox="1">
              <a:spLocks noChangeArrowheads="1"/>
            </p:cNvSpPr>
            <p:nvPr/>
          </p:nvSpPr>
          <p:spPr bwMode="auto">
            <a:xfrm>
              <a:off x="1882" y="1026"/>
              <a:ext cx="408" cy="238"/>
            </a:xfrm>
            <a:prstGeom prst="rect">
              <a:avLst/>
            </a:prstGeom>
            <a:noFill/>
            <a:ln w="9525">
              <a:noFill/>
              <a:round/>
              <a:headEnd/>
              <a:tailEnd/>
            </a:ln>
          </p:spPr>
          <p:txBody>
            <a:bodyPr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latin typeface="Times"/>
                </a:rPr>
                <a:t>d</a:t>
              </a:r>
              <a:r>
                <a:rPr lang="en-GB" altLang="zh-CN" sz="2000" baseline="30000">
                  <a:solidFill>
                    <a:srgbClr val="000000"/>
                  </a:solidFill>
                  <a:latin typeface="Times"/>
                </a:rPr>
                <a:t>3</a:t>
              </a:r>
              <a:r>
                <a:rPr lang="en-GB" altLang="zh-CN" sz="2000" b="1" i="1">
                  <a:solidFill>
                    <a:srgbClr val="000000"/>
                  </a:solidFill>
                  <a:latin typeface="Times"/>
                </a:rPr>
                <a:t>r</a:t>
              </a:r>
              <a:r>
                <a:rPr lang="en-GB" altLang="zh-CN" sz="2000">
                  <a:solidFill>
                    <a:srgbClr val="000000"/>
                  </a:solidFill>
                  <a:latin typeface="Times"/>
                </a:rPr>
                <a:t>   </a:t>
              </a:r>
            </a:p>
          </p:txBody>
        </p:sp>
        <p:sp>
          <p:nvSpPr>
            <p:cNvPr id="19479" name="Text Box 9"/>
            <p:cNvSpPr txBox="1">
              <a:spLocks noChangeArrowheads="1"/>
            </p:cNvSpPr>
            <p:nvPr/>
          </p:nvSpPr>
          <p:spPr bwMode="auto">
            <a:xfrm>
              <a:off x="1406" y="1480"/>
              <a:ext cx="1344" cy="420"/>
            </a:xfrm>
            <a:prstGeom prst="rect">
              <a:avLst/>
            </a:prstGeom>
            <a:solidFill>
              <a:srgbClr val="FFFFFF"/>
            </a:solidFill>
            <a:ln w="9360">
              <a:solidFill>
                <a:srgbClr val="000000"/>
              </a:solidFill>
              <a:miter lim="800000"/>
              <a:headEnd/>
              <a:tailEnd/>
            </a:ln>
          </p:spPr>
          <p:txBody>
            <a:bodyPr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latin typeface="Times"/>
                </a:rPr>
                <a:t>TMD PDFs </a:t>
              </a:r>
              <a:r>
                <a:rPr lang="en-GB" altLang="zh-CN" sz="1800">
                  <a:solidFill>
                    <a:srgbClr val="0066FF"/>
                  </a:solidFill>
                  <a:latin typeface="Times"/>
                </a:rPr>
                <a:t>f</a:t>
              </a:r>
              <a:r>
                <a:rPr lang="en-GB" altLang="zh-CN" sz="1800" baseline="-25000">
                  <a:solidFill>
                    <a:srgbClr val="0066FF"/>
                  </a:solidFill>
                  <a:latin typeface="Times"/>
                </a:rPr>
                <a:t>1</a:t>
              </a:r>
              <a:r>
                <a:rPr lang="en-GB" altLang="zh-CN" sz="1800" baseline="30000">
                  <a:solidFill>
                    <a:srgbClr val="000000"/>
                  </a:solidFill>
                  <a:latin typeface="Times"/>
                </a:rPr>
                <a:t>u</a:t>
              </a:r>
              <a:r>
                <a:rPr lang="en-GB" altLang="zh-CN" sz="1800">
                  <a:solidFill>
                    <a:srgbClr val="000000"/>
                  </a:solidFill>
                  <a:latin typeface="Times"/>
                </a:rPr>
                <a:t>(x,k</a:t>
              </a:r>
              <a:r>
                <a:rPr lang="en-GB" altLang="zh-CN" sz="1800" baseline="-25000">
                  <a:solidFill>
                    <a:srgbClr val="000000"/>
                  </a:solidFill>
                  <a:latin typeface="Times"/>
                </a:rPr>
                <a:t>T</a:t>
              </a:r>
              <a:r>
                <a:rPr lang="en-GB" altLang="zh-CN" sz="1800">
                  <a:solidFill>
                    <a:srgbClr val="000000"/>
                  </a:solidFill>
                  <a:latin typeface="Times"/>
                </a:rPr>
                <a:t>), .. </a:t>
              </a:r>
              <a:r>
                <a:rPr lang="en-GB" altLang="zh-CN" sz="1800">
                  <a:latin typeface="Times"/>
                </a:rPr>
                <a:t>h</a:t>
              </a:r>
              <a:r>
                <a:rPr lang="en-GB" altLang="zh-CN" sz="1800" baseline="-25000">
                  <a:latin typeface="Times"/>
                </a:rPr>
                <a:t>1</a:t>
              </a:r>
              <a:r>
                <a:rPr lang="en-GB" altLang="zh-CN" sz="1800" baseline="30000">
                  <a:solidFill>
                    <a:srgbClr val="000000"/>
                  </a:solidFill>
                  <a:latin typeface="Times"/>
                </a:rPr>
                <a:t>u</a:t>
              </a:r>
              <a:r>
                <a:rPr lang="en-GB" altLang="zh-CN" sz="1800">
                  <a:solidFill>
                    <a:srgbClr val="000000"/>
                  </a:solidFill>
                  <a:latin typeface="Times"/>
                </a:rPr>
                <a:t>(x,k</a:t>
              </a:r>
              <a:r>
                <a:rPr lang="en-GB" altLang="zh-CN" sz="1800" baseline="-25000">
                  <a:solidFill>
                    <a:srgbClr val="000000"/>
                  </a:solidFill>
                  <a:latin typeface="Times"/>
                </a:rPr>
                <a:t>T</a:t>
              </a:r>
              <a:r>
                <a:rPr lang="en-GB" altLang="zh-CN" sz="1800">
                  <a:solidFill>
                    <a:srgbClr val="000000"/>
                  </a:solidFill>
                  <a:latin typeface="Times"/>
                </a:rPr>
                <a:t>)</a:t>
              </a:r>
              <a:r>
                <a:rPr lang="x-none" altLang="zh-CN" sz="1800">
                  <a:solidFill>
                    <a:srgbClr val="000000"/>
                  </a:solidFill>
                  <a:latin typeface="Times"/>
                </a:rPr>
                <a:t>‏</a:t>
              </a:r>
              <a:endParaRPr lang="en-GB" altLang="zh-CN" sz="1800">
                <a:solidFill>
                  <a:srgbClr val="000000"/>
                </a:solidFill>
                <a:latin typeface="Times"/>
              </a:endParaRPr>
            </a:p>
          </p:txBody>
        </p:sp>
        <p:pic>
          <p:nvPicPr>
            <p:cNvPr id="19480" name="Picture 16"/>
            <p:cNvPicPr>
              <a:picLocks noChangeAspect="1" noChangeArrowheads="1"/>
            </p:cNvPicPr>
            <p:nvPr/>
          </p:nvPicPr>
          <p:blipFill>
            <a:blip r:embed="rId4" cstate="print"/>
            <a:srcRect/>
            <a:stretch>
              <a:fillRect/>
            </a:stretch>
          </p:blipFill>
          <p:spPr bwMode="auto">
            <a:xfrm>
              <a:off x="46" y="976"/>
              <a:ext cx="1250" cy="1456"/>
            </a:xfrm>
            <a:prstGeom prst="rect">
              <a:avLst/>
            </a:prstGeom>
            <a:ln>
              <a:noFill/>
            </a:ln>
            <a:effectLst>
              <a:outerShdw blurRad="292100" dist="139700" dir="2700000" algn="tl" rotWithShape="0">
                <a:srgbClr val="333333">
                  <a:alpha val="65000"/>
                </a:srgbClr>
              </a:outerShdw>
            </a:effectLst>
          </p:spPr>
        </p:pic>
      </p:grpSp>
      <p:sp>
        <p:nvSpPr>
          <p:cNvPr id="7192" name="Text Box 24"/>
          <p:cNvSpPr txBox="1">
            <a:spLocks noChangeArrowheads="1"/>
          </p:cNvSpPr>
          <p:nvPr/>
        </p:nvSpPr>
        <p:spPr bwMode="auto">
          <a:xfrm>
            <a:off x="3176588" y="3055938"/>
            <a:ext cx="2921000" cy="657225"/>
          </a:xfrm>
          <a:prstGeom prst="rect">
            <a:avLst/>
          </a:prstGeom>
          <a:noFill/>
          <a:ln w="9525">
            <a:noFill/>
            <a:round/>
            <a:headEnd/>
            <a:tailEnd/>
          </a:ln>
        </p:spPr>
        <p:txBody>
          <a:bodyPr wrap="none" lIns="90000" tIns="45000" rIns="90000" bIns="45000"/>
          <a:lstStyle/>
          <a:p>
            <a:pPr algn="l" eaLnBrk="1" fontAlgn="auto" hangingPunct="1">
              <a:lnSpc>
                <a:spcPct val="76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cs typeface="Arial" pitchFamily="34" charset="0"/>
              </a:rPr>
              <a:t>3D imaging</a:t>
            </a:r>
          </a:p>
        </p:txBody>
      </p:sp>
      <p:sp>
        <p:nvSpPr>
          <p:cNvPr id="19464" name="Text Box 25"/>
          <p:cNvSpPr txBox="1">
            <a:spLocks noChangeArrowheads="1"/>
          </p:cNvSpPr>
          <p:nvPr/>
        </p:nvSpPr>
        <p:spPr bwMode="auto">
          <a:xfrm>
            <a:off x="6637338" y="788988"/>
            <a:ext cx="828675" cy="657225"/>
          </a:xfrm>
          <a:prstGeom prst="rect">
            <a:avLst/>
          </a:prstGeom>
          <a:noFill/>
          <a:ln w="9525">
            <a:noFill/>
            <a:round/>
            <a:headEnd/>
            <a:tailEnd/>
          </a:ln>
        </p:spPr>
        <p:txBody>
          <a:bodyPr wrap="none" lIns="90000" tIns="45000" rIns="90000" bIns="45000"/>
          <a:lstStyle/>
          <a:p>
            <a:pPr algn="l" eaLnBrk="1" fontAlgn="auto" hangingPunct="1">
              <a:lnSpc>
                <a:spcPct val="76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cs typeface="Arial" pitchFamily="34" charset="0"/>
              </a:rPr>
              <a:t>6D </a:t>
            </a:r>
            <a:r>
              <a:rPr lang="en-GB" altLang="zh-CN" sz="4000" b="1" u="sng" dirty="0" smtClean="0">
                <a:solidFill>
                  <a:srgbClr val="007A77"/>
                </a:solidFill>
                <a:cs typeface="Arial" pitchFamily="34" charset="0"/>
              </a:rPr>
              <a:t>Dist.</a:t>
            </a:r>
            <a:endParaRPr lang="en-GB" altLang="zh-CN" sz="4000" b="1" u="sng" dirty="0">
              <a:solidFill>
                <a:srgbClr val="007A77"/>
              </a:solidFill>
              <a:cs typeface="Arial" pitchFamily="34" charset="0"/>
            </a:endParaRPr>
          </a:p>
        </p:txBody>
      </p:sp>
      <p:sp>
        <p:nvSpPr>
          <p:cNvPr id="19473" name="Text Box 20"/>
          <p:cNvSpPr txBox="1">
            <a:spLocks noChangeArrowheads="1"/>
          </p:cNvSpPr>
          <p:nvPr/>
        </p:nvSpPr>
        <p:spPr bwMode="auto">
          <a:xfrm>
            <a:off x="5364163" y="5013339"/>
            <a:ext cx="1079500" cy="1304934"/>
          </a:xfrm>
          <a:prstGeom prst="rect">
            <a:avLst/>
          </a:prstGeom>
          <a:solidFill>
            <a:srgbClr val="FFFFFF"/>
          </a:solidFill>
          <a:ln w="9360">
            <a:solidFill>
              <a:srgbClr val="000000"/>
            </a:solidFill>
            <a:miter lim="800000"/>
            <a:headEnd/>
            <a:tailEnd/>
          </a:ln>
        </p:spPr>
        <p:txBody>
          <a:bodyPr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latin typeface="Times"/>
              </a:rPr>
              <a:t>Form Factors</a:t>
            </a:r>
          </a:p>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latin typeface="Times"/>
              </a:rPr>
              <a:t>G</a:t>
            </a:r>
            <a:r>
              <a:rPr lang="en-GB" altLang="zh-CN" sz="2000" baseline="-25000">
                <a:solidFill>
                  <a:srgbClr val="000000"/>
                </a:solidFill>
                <a:latin typeface="Times"/>
              </a:rPr>
              <a:t>E</a:t>
            </a:r>
            <a:r>
              <a:rPr lang="en-GB" altLang="zh-CN" sz="2000">
                <a:solidFill>
                  <a:srgbClr val="000000"/>
                </a:solidFill>
                <a:latin typeface="Times"/>
              </a:rPr>
              <a:t>(Q</a:t>
            </a:r>
            <a:r>
              <a:rPr lang="en-GB" altLang="zh-CN" sz="2000" baseline="30000">
                <a:solidFill>
                  <a:srgbClr val="000000"/>
                </a:solidFill>
                <a:latin typeface="Times"/>
              </a:rPr>
              <a:t>2</a:t>
            </a:r>
            <a:r>
              <a:rPr lang="en-GB" altLang="zh-CN" sz="2000">
                <a:solidFill>
                  <a:srgbClr val="000000"/>
                </a:solidFill>
                <a:latin typeface="Times"/>
              </a:rPr>
              <a:t>), </a:t>
            </a:r>
          </a:p>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latin typeface="Times"/>
              </a:rPr>
              <a:t>G</a:t>
            </a:r>
            <a:r>
              <a:rPr lang="en-GB" altLang="zh-CN" sz="2000" baseline="-25000">
                <a:solidFill>
                  <a:srgbClr val="000000"/>
                </a:solidFill>
                <a:latin typeface="Times"/>
              </a:rPr>
              <a:t>M</a:t>
            </a:r>
            <a:r>
              <a:rPr lang="en-GB" altLang="zh-CN" sz="2000">
                <a:solidFill>
                  <a:srgbClr val="000000"/>
                </a:solidFill>
                <a:latin typeface="Times"/>
              </a:rPr>
              <a:t>(Q</a:t>
            </a:r>
            <a:r>
              <a:rPr lang="en-GB" altLang="zh-CN" sz="2000" baseline="30000">
                <a:solidFill>
                  <a:srgbClr val="000000"/>
                </a:solidFill>
                <a:latin typeface="Times"/>
              </a:rPr>
              <a:t>2</a:t>
            </a:r>
            <a:r>
              <a:rPr lang="en-GB" altLang="zh-CN" sz="2000">
                <a:solidFill>
                  <a:srgbClr val="000000"/>
                </a:solidFill>
                <a:latin typeface="Times"/>
              </a:rPr>
              <a:t>)</a:t>
            </a:r>
            <a:r>
              <a:rPr lang="x-none" altLang="zh-CN" sz="2000">
                <a:solidFill>
                  <a:srgbClr val="000000"/>
                </a:solidFill>
                <a:latin typeface="Times"/>
              </a:rPr>
              <a:t>‏</a:t>
            </a:r>
            <a:endParaRPr lang="en-GB" altLang="zh-CN" sz="2000">
              <a:solidFill>
                <a:srgbClr val="000000"/>
              </a:solidFill>
              <a:latin typeface="Times"/>
            </a:endParaRPr>
          </a:p>
        </p:txBody>
      </p:sp>
      <p:pic>
        <p:nvPicPr>
          <p:cNvPr id="19474" name="Picture 21"/>
          <p:cNvPicPr>
            <a:picLocks noChangeAspect="1" noChangeArrowheads="1"/>
          </p:cNvPicPr>
          <p:nvPr/>
        </p:nvPicPr>
        <p:blipFill>
          <a:blip r:embed="rId5" cstate="print"/>
          <a:srcRect/>
          <a:stretch>
            <a:fillRect/>
          </a:stretch>
        </p:blipFill>
        <p:spPr bwMode="auto">
          <a:xfrm>
            <a:off x="6543675" y="4419610"/>
            <a:ext cx="2371725" cy="1927215"/>
          </a:xfrm>
          <a:prstGeom prst="rect">
            <a:avLst/>
          </a:prstGeom>
          <a:ln>
            <a:noFill/>
          </a:ln>
          <a:effectLst>
            <a:outerShdw blurRad="292100" dist="139700" dir="2700000" algn="tl" rotWithShape="0">
              <a:srgbClr val="333333">
                <a:alpha val="65000"/>
              </a:srgbClr>
            </a:outerShdw>
          </a:effectLst>
        </p:spPr>
      </p:pic>
      <p:grpSp>
        <p:nvGrpSpPr>
          <p:cNvPr id="5" name="Group 37"/>
          <p:cNvGrpSpPr/>
          <p:nvPr/>
        </p:nvGrpSpPr>
        <p:grpSpPr>
          <a:xfrm>
            <a:off x="3846513" y="2852738"/>
            <a:ext cx="5260975" cy="2520967"/>
            <a:chOff x="3846513" y="2852738"/>
            <a:chExt cx="5260975" cy="2520967"/>
          </a:xfrm>
        </p:grpSpPr>
        <p:sp>
          <p:nvSpPr>
            <p:cNvPr id="19470" name="Line 17"/>
            <p:cNvSpPr>
              <a:spLocks noChangeShapeType="1"/>
            </p:cNvSpPr>
            <p:nvPr/>
          </p:nvSpPr>
          <p:spPr bwMode="auto">
            <a:xfrm flipH="1">
              <a:off x="3846513" y="2852738"/>
              <a:ext cx="1860550" cy="2520967"/>
            </a:xfrm>
            <a:prstGeom prst="line">
              <a:avLst/>
            </a:prstGeom>
            <a:noFill/>
            <a:ln w="9360">
              <a:solidFill>
                <a:srgbClr val="000000"/>
              </a:solidFill>
              <a:miter lim="800000"/>
              <a:headEnd/>
              <a:tailEnd type="triangle" w="med" len="med"/>
            </a:ln>
          </p:spPr>
          <p:txBody>
            <a:bodyPr/>
            <a:lstStyle/>
            <a:p>
              <a:pPr algn="l" eaLnBrk="1" fontAlgn="auto" hangingPunct="1">
                <a:spcBef>
                  <a:spcPts val="0"/>
                </a:spcBef>
                <a:spcAft>
                  <a:spcPts val="0"/>
                </a:spcAft>
              </a:pPr>
              <a:endParaRPr lang="en-US" sz="1800">
                <a:solidFill>
                  <a:srgbClr val="000000"/>
                </a:solidFill>
                <a:latin typeface="Times"/>
              </a:endParaRPr>
            </a:p>
          </p:txBody>
        </p:sp>
        <p:sp>
          <p:nvSpPr>
            <p:cNvPr id="19471" name="Text Box 18"/>
            <p:cNvSpPr txBox="1">
              <a:spLocks noChangeArrowheads="1"/>
            </p:cNvSpPr>
            <p:nvPr/>
          </p:nvSpPr>
          <p:spPr bwMode="auto">
            <a:xfrm>
              <a:off x="4572000" y="4149734"/>
              <a:ext cx="647700" cy="700092"/>
            </a:xfrm>
            <a:prstGeom prst="rect">
              <a:avLst/>
            </a:prstGeom>
            <a:noFill/>
            <a:ln w="9525">
              <a:noFill/>
              <a:round/>
              <a:headEnd/>
              <a:tailEnd/>
            </a:ln>
          </p:spPr>
          <p:txBody>
            <a:bodyPr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latin typeface="Times"/>
                </a:rPr>
                <a:t>d</a:t>
              </a:r>
              <a:r>
                <a:rPr lang="en-GB" altLang="zh-CN" sz="2000" baseline="30000" dirty="0">
                  <a:solidFill>
                    <a:srgbClr val="000000"/>
                  </a:solidFill>
                  <a:latin typeface="Times"/>
                </a:rPr>
                <a:t>2</a:t>
              </a:r>
              <a:r>
                <a:rPr lang="en-GB" altLang="zh-CN" sz="2000" dirty="0">
                  <a:solidFill>
                    <a:srgbClr val="000000"/>
                  </a:solidFill>
                  <a:latin typeface="Times"/>
                </a:rPr>
                <a:t>r</a:t>
              </a:r>
              <a:r>
                <a:rPr lang="en-GB" altLang="zh-CN" sz="2000" baseline="-25000" dirty="0">
                  <a:solidFill>
                    <a:srgbClr val="000000"/>
                  </a:solidFill>
                  <a:latin typeface="Times"/>
                </a:rPr>
                <a:t>T</a:t>
              </a:r>
              <a:r>
                <a:rPr lang="en-GB" altLang="zh-CN" sz="2000" dirty="0">
                  <a:solidFill>
                    <a:srgbClr val="000000"/>
                  </a:solidFill>
                  <a:latin typeface="Times"/>
                </a:rPr>
                <a:t>   </a:t>
              </a:r>
            </a:p>
          </p:txBody>
        </p:sp>
        <p:sp>
          <p:nvSpPr>
            <p:cNvPr id="19472" name="Line 19"/>
            <p:cNvSpPr>
              <a:spLocks noChangeShapeType="1"/>
            </p:cNvSpPr>
            <p:nvPr/>
          </p:nvSpPr>
          <p:spPr bwMode="auto">
            <a:xfrm flipH="1">
              <a:off x="5940425" y="2852738"/>
              <a:ext cx="127000" cy="1947875"/>
            </a:xfrm>
            <a:prstGeom prst="line">
              <a:avLst/>
            </a:prstGeom>
            <a:noFill/>
            <a:ln w="9360">
              <a:solidFill>
                <a:srgbClr val="000000"/>
              </a:solidFill>
              <a:miter lim="800000"/>
              <a:headEnd/>
              <a:tailEnd type="triangle" w="med" len="med"/>
            </a:ln>
          </p:spPr>
          <p:txBody>
            <a:bodyPr/>
            <a:lstStyle/>
            <a:p>
              <a:pPr algn="l" eaLnBrk="1" fontAlgn="auto" hangingPunct="1">
                <a:spcBef>
                  <a:spcPts val="0"/>
                </a:spcBef>
                <a:spcAft>
                  <a:spcPts val="0"/>
                </a:spcAft>
              </a:pPr>
              <a:endParaRPr lang="en-US" sz="1800">
                <a:solidFill>
                  <a:srgbClr val="000000"/>
                </a:solidFill>
                <a:latin typeface="Times"/>
              </a:endParaRPr>
            </a:p>
          </p:txBody>
        </p:sp>
        <p:sp>
          <p:nvSpPr>
            <p:cNvPr id="19475" name="Text Box 22"/>
            <p:cNvSpPr txBox="1">
              <a:spLocks noChangeArrowheads="1"/>
            </p:cNvSpPr>
            <p:nvPr/>
          </p:nvSpPr>
          <p:spPr bwMode="auto">
            <a:xfrm>
              <a:off x="6119813" y="3825881"/>
              <a:ext cx="2987675" cy="660404"/>
            </a:xfrm>
            <a:prstGeom prst="rect">
              <a:avLst/>
            </a:prstGeom>
            <a:noFill/>
            <a:ln w="9525">
              <a:noFill/>
              <a:round/>
              <a:headEnd/>
              <a:tailEnd/>
            </a:ln>
          </p:spPr>
          <p:txBody>
            <a:bodyPr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err="1">
                  <a:solidFill>
                    <a:srgbClr val="000000"/>
                  </a:solidFill>
                  <a:latin typeface="Times"/>
                </a:rPr>
                <a:t>dx</a:t>
              </a:r>
              <a:r>
                <a:rPr lang="en-GB" altLang="zh-CN" sz="2000" dirty="0">
                  <a:solidFill>
                    <a:srgbClr val="000000"/>
                  </a:solidFill>
                  <a:latin typeface="Times"/>
                </a:rPr>
                <a:t> &amp;</a:t>
              </a:r>
            </a:p>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latin typeface="Times"/>
                </a:rPr>
                <a:t>Fourier Transformation    </a:t>
              </a:r>
            </a:p>
          </p:txBody>
        </p:sp>
      </p:grpSp>
      <p:sp>
        <p:nvSpPr>
          <p:cNvPr id="19476" name="Text Box 26"/>
          <p:cNvSpPr txBox="1">
            <a:spLocks noChangeArrowheads="1"/>
          </p:cNvSpPr>
          <p:nvPr/>
        </p:nvSpPr>
        <p:spPr bwMode="auto">
          <a:xfrm>
            <a:off x="4356100" y="5516581"/>
            <a:ext cx="828675" cy="657229"/>
          </a:xfrm>
          <a:prstGeom prst="rect">
            <a:avLst/>
          </a:prstGeom>
          <a:noFill/>
          <a:ln w="9525">
            <a:noFill/>
            <a:round/>
            <a:headEnd/>
            <a:tailEnd/>
          </a:ln>
        </p:spPr>
        <p:txBody>
          <a:bodyPr wrap="none" lIns="90000" tIns="45000" rIns="90000" bIns="45000"/>
          <a:lstStyle/>
          <a:p>
            <a:pPr algn="l" eaLnBrk="1" fontAlgn="auto" hangingPunct="1">
              <a:lnSpc>
                <a:spcPct val="76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4000" b="1" u="sng" dirty="0">
                <a:solidFill>
                  <a:srgbClr val="007A77"/>
                </a:solidFill>
                <a:cs typeface="Arial" pitchFamily="34" charset="0"/>
              </a:rPr>
              <a:t>1D</a:t>
            </a:r>
          </a:p>
        </p:txBody>
      </p:sp>
      <p:sp>
        <p:nvSpPr>
          <p:cNvPr id="32" name="TextBox 31"/>
          <p:cNvSpPr txBox="1"/>
          <p:nvPr/>
        </p:nvSpPr>
        <p:spPr>
          <a:xfrm>
            <a:off x="152400" y="55602"/>
            <a:ext cx="8888972" cy="553998"/>
          </a:xfrm>
          <a:prstGeom prst="rect">
            <a:avLst/>
          </a:prstGeom>
          <a:noFill/>
        </p:spPr>
        <p:txBody>
          <a:bodyPr wrap="none">
            <a:spAutoFit/>
          </a:bodyPr>
          <a:lstStyle/>
          <a:p>
            <a:pPr algn="l" eaLnBrk="1" fontAlgn="auto" hangingPunct="1">
              <a:spcBef>
                <a:spcPts val="0"/>
              </a:spcBef>
              <a:spcAft>
                <a:spcPts val="0"/>
              </a:spcAft>
              <a:defRPr/>
            </a:pPr>
            <a:r>
              <a:rPr lang="en-US" sz="3000" b="1" kern="0" dirty="0" smtClean="0">
                <a:solidFill>
                  <a:srgbClr val="FF0000"/>
                </a:solidFill>
                <a:ea typeface="ＭＳ Ｐゴシック" charset="-128"/>
                <a:cs typeface="Arial" pitchFamily="34" charset="0"/>
              </a:rPr>
              <a:t>Developing a Unified </a:t>
            </a:r>
            <a:r>
              <a:rPr lang="en-US" sz="3000" b="1" kern="0" dirty="0">
                <a:solidFill>
                  <a:srgbClr val="FF0000"/>
                </a:solidFill>
                <a:ea typeface="ＭＳ Ｐゴシック" charset="-128"/>
                <a:cs typeface="Arial" pitchFamily="34" charset="0"/>
              </a:rPr>
              <a:t>View of Nucleon Structure</a:t>
            </a:r>
            <a:endParaRPr lang="en-US" sz="3000" b="1" dirty="0">
              <a:solidFill>
                <a:srgbClr val="FF0000"/>
              </a:solidFill>
              <a:cs typeface="Arial" pitchFamily="34" charset="0"/>
            </a:endParaRPr>
          </a:p>
        </p:txBody>
      </p:sp>
      <p:grpSp>
        <p:nvGrpSpPr>
          <p:cNvPr id="6" name="Group 41"/>
          <p:cNvGrpSpPr/>
          <p:nvPr/>
        </p:nvGrpSpPr>
        <p:grpSpPr>
          <a:xfrm>
            <a:off x="4427538" y="1341438"/>
            <a:ext cx="4508818" cy="1935162"/>
            <a:chOff x="4427538" y="1341438"/>
            <a:chExt cx="4508818" cy="1935162"/>
          </a:xfrm>
        </p:grpSpPr>
        <p:sp>
          <p:nvSpPr>
            <p:cNvPr id="19481" name="Text Box 5"/>
            <p:cNvSpPr txBox="1">
              <a:spLocks noChangeArrowheads="1"/>
            </p:cNvSpPr>
            <p:nvPr/>
          </p:nvSpPr>
          <p:spPr bwMode="auto">
            <a:xfrm>
              <a:off x="5154613" y="2349501"/>
              <a:ext cx="1481137" cy="377825"/>
            </a:xfrm>
            <a:prstGeom prst="rect">
              <a:avLst/>
            </a:prstGeom>
            <a:solidFill>
              <a:srgbClr val="FFFFFF"/>
            </a:solidFill>
            <a:ln w="9360">
              <a:solidFill>
                <a:srgbClr val="000000"/>
              </a:solidFill>
              <a:miter lim="800000"/>
              <a:headEnd/>
              <a:tailEnd/>
            </a:ln>
          </p:spPr>
          <p:txBody>
            <a:bodyPr wrap="none"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a:solidFill>
                    <a:srgbClr val="000000"/>
                  </a:solidFill>
                  <a:latin typeface="Times"/>
                </a:rPr>
                <a:t>GPDs/IPDs</a:t>
              </a:r>
            </a:p>
          </p:txBody>
        </p:sp>
        <p:sp>
          <p:nvSpPr>
            <p:cNvPr id="19482" name="Line 6"/>
            <p:cNvSpPr>
              <a:spLocks noChangeShapeType="1"/>
            </p:cNvSpPr>
            <p:nvPr/>
          </p:nvSpPr>
          <p:spPr bwMode="auto">
            <a:xfrm>
              <a:off x="4427538" y="1341438"/>
              <a:ext cx="1152525" cy="935038"/>
            </a:xfrm>
            <a:prstGeom prst="line">
              <a:avLst/>
            </a:prstGeom>
            <a:noFill/>
            <a:ln w="9360">
              <a:solidFill>
                <a:srgbClr val="000000"/>
              </a:solidFill>
              <a:miter lim="800000"/>
              <a:headEnd/>
              <a:tailEnd type="triangle" w="med" len="med"/>
            </a:ln>
          </p:spPr>
          <p:txBody>
            <a:bodyPr/>
            <a:lstStyle/>
            <a:p>
              <a:pPr algn="l" eaLnBrk="1" fontAlgn="auto" hangingPunct="1">
                <a:spcBef>
                  <a:spcPts val="0"/>
                </a:spcBef>
                <a:spcAft>
                  <a:spcPts val="0"/>
                </a:spcAft>
              </a:pPr>
              <a:endParaRPr lang="en-US" sz="1800">
                <a:solidFill>
                  <a:srgbClr val="000000"/>
                </a:solidFill>
                <a:latin typeface="Times"/>
              </a:endParaRPr>
            </a:p>
          </p:txBody>
        </p:sp>
        <p:sp>
          <p:nvSpPr>
            <p:cNvPr id="19483" name="Text Box 7"/>
            <p:cNvSpPr txBox="1">
              <a:spLocks noChangeArrowheads="1"/>
            </p:cNvSpPr>
            <p:nvPr/>
          </p:nvSpPr>
          <p:spPr bwMode="auto">
            <a:xfrm>
              <a:off x="4900613" y="1616076"/>
              <a:ext cx="965200" cy="415925"/>
            </a:xfrm>
            <a:prstGeom prst="rect">
              <a:avLst/>
            </a:prstGeom>
            <a:noFill/>
            <a:ln w="9525">
              <a:noFill/>
              <a:round/>
              <a:headEnd/>
              <a:tailEnd/>
            </a:ln>
          </p:spPr>
          <p:txBody>
            <a:bodyPr wrap="none" lIns="90000" tIns="46800" rIns="90000" bIns="46800">
              <a:spAutoFit/>
            </a:bodyPr>
            <a:lstStyle/>
            <a:p>
              <a:pPr algn="l" eaLnBrk="1" fontAlgn="auto" hangingPunct="1">
                <a:lnSpc>
                  <a:spcPct val="93000"/>
                </a:lnSpc>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zh-CN" sz="2000" dirty="0">
                  <a:solidFill>
                    <a:srgbClr val="000000"/>
                  </a:solidFill>
                  <a:latin typeface="Times"/>
                </a:rPr>
                <a:t>d</a:t>
              </a:r>
              <a:r>
                <a:rPr lang="en-GB" altLang="zh-CN" sz="2000" baseline="30000" dirty="0">
                  <a:solidFill>
                    <a:srgbClr val="000000"/>
                  </a:solidFill>
                  <a:latin typeface="Times"/>
                </a:rPr>
                <a:t>2</a:t>
              </a:r>
              <a:r>
                <a:rPr lang="en-GB" altLang="zh-CN" sz="2000" dirty="0">
                  <a:solidFill>
                    <a:srgbClr val="000000"/>
                  </a:solidFill>
                  <a:latin typeface="Times"/>
                </a:rPr>
                <a:t>k</a:t>
              </a:r>
              <a:r>
                <a:rPr lang="en-GB" altLang="zh-CN" sz="2000" baseline="-25000" dirty="0">
                  <a:solidFill>
                    <a:srgbClr val="000000"/>
                  </a:solidFill>
                  <a:latin typeface="Times"/>
                </a:rPr>
                <a:t>T </a:t>
              </a:r>
              <a:r>
                <a:rPr lang="en-GB" altLang="zh-CN" sz="2000" dirty="0" err="1">
                  <a:solidFill>
                    <a:srgbClr val="000000"/>
                  </a:solidFill>
                  <a:latin typeface="Times"/>
                </a:rPr>
                <a:t>dr</a:t>
              </a:r>
              <a:r>
                <a:rPr lang="en-GB" altLang="zh-CN" sz="2000" baseline="-25000" dirty="0" err="1">
                  <a:solidFill>
                    <a:srgbClr val="000000"/>
                  </a:solidFill>
                  <a:latin typeface="Times"/>
                </a:rPr>
                <a:t>z</a:t>
              </a:r>
              <a:endParaRPr lang="en-GB" altLang="zh-CN" sz="2000" baseline="-25000" dirty="0">
                <a:solidFill>
                  <a:srgbClr val="000000"/>
                </a:solidFill>
                <a:latin typeface="Times"/>
              </a:endParaRPr>
            </a:p>
          </p:txBody>
        </p:sp>
        <p:grpSp>
          <p:nvGrpSpPr>
            <p:cNvPr id="7" name="Group 40"/>
            <p:cNvGrpSpPr/>
            <p:nvPr/>
          </p:nvGrpSpPr>
          <p:grpSpPr>
            <a:xfrm>
              <a:off x="6781800" y="1447800"/>
              <a:ext cx="2154556" cy="1828800"/>
              <a:chOff x="6727508" y="1371600"/>
              <a:chExt cx="2154556" cy="1828800"/>
            </a:xfrm>
          </p:grpSpPr>
          <p:pic>
            <p:nvPicPr>
              <p:cNvPr id="33" name="Picture 15" descr="fig02-3"/>
              <p:cNvPicPr>
                <a:picLocks noChangeAspect="1" noChangeArrowheads="1"/>
              </p:cNvPicPr>
              <p:nvPr/>
            </p:nvPicPr>
            <p:blipFill>
              <a:blip r:embed="rId6" cstate="print"/>
              <a:srcRect l="20296" b="53353"/>
              <a:stretch>
                <a:fillRect/>
              </a:stretch>
            </p:blipFill>
            <p:spPr bwMode="auto">
              <a:xfrm>
                <a:off x="6727508" y="1371600"/>
                <a:ext cx="2154556" cy="1828800"/>
              </a:xfrm>
              <a:prstGeom prst="rect">
                <a:avLst/>
              </a:prstGeom>
              <a:ln>
                <a:noFill/>
              </a:ln>
              <a:effectLst>
                <a:outerShdw blurRad="292100" dist="139700" dir="2700000" algn="tl" rotWithShape="0">
                  <a:srgbClr val="333333">
                    <a:alpha val="65000"/>
                  </a:srgbClr>
                </a:outerShdw>
              </a:effectLst>
            </p:spPr>
          </p:pic>
          <p:sp>
            <p:nvSpPr>
              <p:cNvPr id="39" name="Rectangle 38"/>
              <p:cNvSpPr/>
              <p:nvPr/>
            </p:nvSpPr>
            <p:spPr>
              <a:xfrm>
                <a:off x="7010400" y="14478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sz="1800">
                  <a:solidFill>
                    <a:srgbClr val="FFFFFF"/>
                  </a:solidFill>
                </a:endParaRPr>
              </a:p>
            </p:txBody>
          </p:sp>
        </p:grpSp>
      </p:grpSp>
    </p:spTree>
    <p:extLst>
      <p:ext uri="{BB962C8B-B14F-4D97-AF65-F5344CB8AC3E}">
        <p14:creationId xmlns:p14="http://schemas.microsoft.com/office/powerpoint/2010/main" val="2501656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192"/>
                                        </p:tgtEl>
                                        <p:attrNameLst>
                                          <p:attrName>style.visibility</p:attrName>
                                        </p:attrNameLst>
                                      </p:cBhvr>
                                      <p:to>
                                        <p:strVal val="visible"/>
                                      </p:to>
                                    </p:set>
                                    <p:animEffect transition="in" filter="fade">
                                      <p:cBhvr>
                                        <p:cTn id="25" dur="2000"/>
                                        <p:tgtEl>
                                          <p:spTgt spid="7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6"/>
          <p:cNvSpPr txBox="1">
            <a:spLocks noChangeArrowheads="1"/>
          </p:cNvSpPr>
          <p:nvPr/>
        </p:nvSpPr>
        <p:spPr>
          <a:xfrm>
            <a:off x="12700" y="0"/>
            <a:ext cx="6769100" cy="685800"/>
          </a:xfrm>
          <a:prstGeom prst="rect">
            <a:avLst/>
          </a:prstGeom>
        </p:spPr>
        <p:txBody>
          <a:bodyPr anchor="ctr">
            <a:normAutofit/>
          </a:bodyPr>
          <a:lstStyle/>
          <a:p>
            <a:pPr defTabSz="457200" eaLnBrk="1" fontAlgn="auto" hangingPunct="1">
              <a:spcBef>
                <a:spcPts val="0"/>
              </a:spcBef>
              <a:spcAft>
                <a:spcPts val="0"/>
              </a:spcAft>
              <a:defRPr/>
            </a:pPr>
            <a:r>
              <a:rPr lang="fr-FR" sz="3200" b="1" dirty="0">
                <a:solidFill>
                  <a:srgbClr val="000000"/>
                </a:solidFill>
                <a:cs typeface="Arial" pitchFamily="34" charset="0"/>
              </a:rPr>
              <a:t>DVCS </a:t>
            </a:r>
            <a:r>
              <a:rPr lang="fr-FR" sz="3200" b="1" dirty="0" err="1">
                <a:solidFill>
                  <a:srgbClr val="000000"/>
                </a:solidFill>
                <a:cs typeface="Arial" pitchFamily="34" charset="0"/>
              </a:rPr>
              <a:t>beam</a:t>
            </a:r>
            <a:r>
              <a:rPr lang="fr-FR" sz="3200" b="1" dirty="0">
                <a:solidFill>
                  <a:srgbClr val="000000"/>
                </a:solidFill>
                <a:cs typeface="Arial" pitchFamily="34" charset="0"/>
              </a:rPr>
              <a:t> </a:t>
            </a:r>
            <a:r>
              <a:rPr lang="fr-FR" sz="3200" b="1" dirty="0" err="1">
                <a:solidFill>
                  <a:srgbClr val="000000"/>
                </a:solidFill>
                <a:cs typeface="Arial" pitchFamily="34" charset="0"/>
              </a:rPr>
              <a:t>asymmetry</a:t>
            </a:r>
            <a:r>
              <a:rPr lang="fr-FR" sz="3200" b="1" dirty="0">
                <a:solidFill>
                  <a:srgbClr val="000000"/>
                </a:solidFill>
                <a:cs typeface="Arial" pitchFamily="34" charset="0"/>
              </a:rPr>
              <a:t> </a:t>
            </a:r>
            <a:r>
              <a:rPr lang="fr-FR" sz="3200" b="1" dirty="0" err="1">
                <a:solidFill>
                  <a:srgbClr val="000000"/>
                </a:solidFill>
                <a:cs typeface="Arial" pitchFamily="34" charset="0"/>
              </a:rPr>
              <a:t>at</a:t>
            </a:r>
            <a:r>
              <a:rPr lang="fr-FR" sz="3200" b="1" dirty="0">
                <a:solidFill>
                  <a:srgbClr val="000000"/>
                </a:solidFill>
                <a:cs typeface="Arial" pitchFamily="34" charset="0"/>
              </a:rPr>
              <a:t> 12 GeV</a:t>
            </a:r>
          </a:p>
        </p:txBody>
      </p:sp>
      <p:pic>
        <p:nvPicPr>
          <p:cNvPr id="22531" name="Picture 2" descr="drawplotu"/>
          <p:cNvPicPr>
            <a:picLocks noChangeAspect="1" noChangeArrowheads="1"/>
          </p:cNvPicPr>
          <p:nvPr/>
        </p:nvPicPr>
        <p:blipFill>
          <a:blip r:embed="rId2" cstate="print"/>
          <a:srcRect/>
          <a:stretch>
            <a:fillRect/>
          </a:stretch>
        </p:blipFill>
        <p:spPr bwMode="auto">
          <a:xfrm>
            <a:off x="3733800" y="1282700"/>
            <a:ext cx="5181600" cy="48895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189619" y="39469"/>
            <a:ext cx="1954381" cy="646331"/>
          </a:xfrm>
          <a:prstGeom prst="rect">
            <a:avLst/>
          </a:prstGeom>
          <a:noFill/>
        </p:spPr>
        <p:txBody>
          <a:bodyPr wrap="none">
            <a:spAutoFit/>
          </a:bodyPr>
          <a:lstStyle/>
          <a:p>
            <a:pPr algn="l" eaLnBrk="1" fontAlgn="auto" hangingPunct="1">
              <a:spcBef>
                <a:spcPts val="0"/>
              </a:spcBef>
              <a:spcAft>
                <a:spcPts val="0"/>
              </a:spcAft>
              <a:defRPr/>
            </a:pPr>
            <a:r>
              <a:rPr lang="en-US" sz="3600" b="1" i="1" dirty="0">
                <a:solidFill>
                  <a:srgbClr val="C00000"/>
                </a:solidFill>
                <a:latin typeface="Arial" pitchFamily="-110" charset="0"/>
              </a:rPr>
              <a:t>CLAS12</a:t>
            </a:r>
            <a:endParaRPr lang="en-US" sz="1800" b="1" dirty="0">
              <a:solidFill>
                <a:srgbClr val="C00000"/>
              </a:solidFill>
              <a:latin typeface="Times"/>
            </a:endParaRPr>
          </a:p>
        </p:txBody>
      </p:sp>
      <p:grpSp>
        <p:nvGrpSpPr>
          <p:cNvPr id="2" name="Group 24"/>
          <p:cNvGrpSpPr>
            <a:grpSpLocks/>
          </p:cNvGrpSpPr>
          <p:nvPr/>
        </p:nvGrpSpPr>
        <p:grpSpPr bwMode="auto">
          <a:xfrm>
            <a:off x="152400" y="3190875"/>
            <a:ext cx="2553089" cy="685800"/>
            <a:chOff x="762001" y="3179763"/>
            <a:chExt cx="2552640" cy="685800"/>
          </a:xfrm>
        </p:grpSpPr>
        <p:sp>
          <p:nvSpPr>
            <p:cNvPr id="22540" name="Rectangle 11"/>
            <p:cNvSpPr>
              <a:spLocks noChangeArrowheads="1"/>
            </p:cNvSpPr>
            <p:nvPr/>
          </p:nvSpPr>
          <p:spPr bwMode="auto">
            <a:xfrm>
              <a:off x="762001" y="3179763"/>
              <a:ext cx="2298699" cy="685800"/>
            </a:xfrm>
            <a:prstGeom prst="rect">
              <a:avLst/>
            </a:prstGeom>
            <a:noFill/>
            <a:ln w="12700">
              <a:noFill/>
              <a:miter lim="800000"/>
              <a:headEnd/>
              <a:tailEnd/>
            </a:ln>
          </p:spPr>
          <p:txBody>
            <a:bodyPr wrap="none" anchor="ctr"/>
            <a:lstStyle/>
            <a:p>
              <a:pPr algn="l" eaLnBrk="1" fontAlgn="auto" hangingPunct="1">
                <a:spcBef>
                  <a:spcPts val="0"/>
                </a:spcBef>
                <a:spcAft>
                  <a:spcPts val="0"/>
                </a:spcAft>
              </a:pPr>
              <a:endParaRPr lang="en-US" sz="1800">
                <a:solidFill>
                  <a:srgbClr val="000000"/>
                </a:solidFill>
                <a:latin typeface="Times"/>
              </a:endParaRPr>
            </a:p>
          </p:txBody>
        </p:sp>
        <p:sp>
          <p:nvSpPr>
            <p:cNvPr id="22541" name="Text Box 12"/>
            <p:cNvSpPr txBox="1">
              <a:spLocks noChangeArrowheads="1"/>
            </p:cNvSpPr>
            <p:nvPr/>
          </p:nvSpPr>
          <p:spPr bwMode="auto">
            <a:xfrm>
              <a:off x="1104841" y="3189007"/>
              <a:ext cx="2209800" cy="579437"/>
            </a:xfrm>
            <a:prstGeom prst="rect">
              <a:avLst/>
            </a:prstGeom>
            <a:noFill/>
            <a:ln w="9525">
              <a:noFill/>
              <a:miter lim="800000"/>
              <a:headEnd/>
              <a:tailEnd/>
            </a:ln>
          </p:spPr>
          <p:txBody>
            <a:bodyPr>
              <a:spAutoFit/>
            </a:bodyPr>
            <a:lstStyle/>
            <a:p>
              <a:pPr algn="l" eaLnBrk="1" fontAlgn="auto" hangingPunct="1">
                <a:spcBef>
                  <a:spcPts val="0"/>
                </a:spcBef>
                <a:spcAft>
                  <a:spcPts val="0"/>
                </a:spcAft>
              </a:pPr>
              <a:r>
                <a:rPr lang="en-US" sz="3200" b="1" dirty="0" err="1">
                  <a:solidFill>
                    <a:srgbClr val="C00000"/>
                  </a:solidFill>
                  <a:latin typeface="Times New Roman" pitchFamily="18" charset="0"/>
                </a:rPr>
                <a:t>ep</a:t>
              </a:r>
              <a:r>
                <a:rPr lang="en-US" sz="3200" b="1" dirty="0">
                  <a:solidFill>
                    <a:srgbClr val="C00000"/>
                  </a:solidFill>
                  <a:latin typeface="Times New Roman" pitchFamily="18" charset="0"/>
                </a:rPr>
                <a:t>      </a:t>
              </a:r>
              <a:r>
                <a:rPr lang="en-US" sz="3200" b="1" dirty="0" err="1">
                  <a:solidFill>
                    <a:srgbClr val="C00000"/>
                  </a:solidFill>
                  <a:latin typeface="Times New Roman" pitchFamily="18" charset="0"/>
                </a:rPr>
                <a:t>ep</a:t>
              </a:r>
              <a:r>
                <a:rPr lang="en-US" sz="3200" b="1" dirty="0" err="1">
                  <a:solidFill>
                    <a:srgbClr val="C00000"/>
                  </a:solidFill>
                  <a:latin typeface="Symbol" pitchFamily="18" charset="2"/>
                </a:rPr>
                <a:t>g</a:t>
              </a:r>
              <a:endParaRPr lang="en-US" sz="3200" dirty="0">
                <a:solidFill>
                  <a:srgbClr val="C00000"/>
                </a:solidFill>
                <a:latin typeface="Times New Roman" pitchFamily="18" charset="0"/>
              </a:endParaRPr>
            </a:p>
          </p:txBody>
        </p:sp>
        <p:sp>
          <p:nvSpPr>
            <p:cNvPr id="22542" name="Line 13"/>
            <p:cNvSpPr>
              <a:spLocks noChangeShapeType="1"/>
            </p:cNvSpPr>
            <p:nvPr/>
          </p:nvSpPr>
          <p:spPr bwMode="auto">
            <a:xfrm>
              <a:off x="1638301" y="3554413"/>
              <a:ext cx="457200" cy="0"/>
            </a:xfrm>
            <a:prstGeom prst="line">
              <a:avLst/>
            </a:prstGeom>
            <a:noFill/>
            <a:ln w="19050">
              <a:solidFill>
                <a:srgbClr val="C00000"/>
              </a:solidFill>
              <a:miter lim="800000"/>
              <a:headEnd/>
              <a:tailEnd type="arrow" w="med" len="med"/>
            </a:ln>
          </p:spPr>
          <p:txBody>
            <a:bodyPr wrap="none" anchor="ctr"/>
            <a:lstStyle/>
            <a:p>
              <a:pPr algn="l" eaLnBrk="1" fontAlgn="auto" hangingPunct="1">
                <a:spcBef>
                  <a:spcPts val="0"/>
                </a:spcBef>
                <a:spcAft>
                  <a:spcPts val="0"/>
                </a:spcAft>
              </a:pPr>
              <a:endParaRPr lang="en-US" sz="1800">
                <a:solidFill>
                  <a:srgbClr val="000000"/>
                </a:solidFill>
                <a:latin typeface="Times"/>
              </a:endParaRPr>
            </a:p>
          </p:txBody>
        </p:sp>
        <p:sp>
          <p:nvSpPr>
            <p:cNvPr id="22543" name="Line 14"/>
            <p:cNvSpPr>
              <a:spLocks noChangeShapeType="1"/>
            </p:cNvSpPr>
            <p:nvPr/>
          </p:nvSpPr>
          <p:spPr bwMode="auto">
            <a:xfrm>
              <a:off x="1256839" y="3341407"/>
              <a:ext cx="228600" cy="0"/>
            </a:xfrm>
            <a:prstGeom prst="line">
              <a:avLst/>
            </a:prstGeom>
            <a:noFill/>
            <a:ln w="9525">
              <a:solidFill>
                <a:srgbClr val="C00000"/>
              </a:solidFill>
              <a:miter lim="800000"/>
              <a:headEnd/>
              <a:tailEnd type="triangle" w="med" len="med"/>
            </a:ln>
          </p:spPr>
          <p:txBody>
            <a:bodyPr wrap="none" anchor="ctr"/>
            <a:lstStyle/>
            <a:p>
              <a:pPr algn="l" eaLnBrk="1" fontAlgn="auto" hangingPunct="1">
                <a:spcBef>
                  <a:spcPts val="0"/>
                </a:spcBef>
                <a:spcAft>
                  <a:spcPts val="0"/>
                </a:spcAft>
              </a:pPr>
              <a:endParaRPr lang="en-US" sz="1800">
                <a:solidFill>
                  <a:srgbClr val="000000"/>
                </a:solidFill>
                <a:latin typeface="Times"/>
              </a:endParaRPr>
            </a:p>
          </p:txBody>
        </p:sp>
      </p:grpSp>
      <p:sp>
        <p:nvSpPr>
          <p:cNvPr id="22534" name="TextBox 25"/>
          <p:cNvSpPr txBox="1">
            <a:spLocks noChangeArrowheads="1"/>
          </p:cNvSpPr>
          <p:nvPr/>
        </p:nvSpPr>
        <p:spPr bwMode="auto">
          <a:xfrm>
            <a:off x="228600" y="4162425"/>
            <a:ext cx="3211512" cy="1077218"/>
          </a:xfrm>
          <a:prstGeom prst="rect">
            <a:avLst/>
          </a:prstGeom>
          <a:noFill/>
          <a:ln w="9525">
            <a:solidFill>
              <a:schemeClr val="tx1"/>
            </a:solidFill>
            <a:miter lim="800000"/>
            <a:headEnd/>
            <a:tailEnd/>
          </a:ln>
        </p:spPr>
        <p:txBody>
          <a:bodyPr wrap="square">
            <a:spAutoFit/>
          </a:bodyPr>
          <a:lstStyle/>
          <a:p>
            <a:pPr algn="l" eaLnBrk="1" fontAlgn="auto" hangingPunct="1">
              <a:spcBef>
                <a:spcPts val="0"/>
              </a:spcBef>
              <a:spcAft>
                <a:spcPts val="0"/>
              </a:spcAft>
            </a:pPr>
            <a:r>
              <a:rPr lang="en-US" sz="1600" dirty="0">
                <a:solidFill>
                  <a:srgbClr val="000000"/>
                </a:solidFill>
                <a:cs typeface="Arial" pitchFamily="34" charset="0"/>
              </a:rPr>
              <a:t>High luminosity and large acceptance allows </a:t>
            </a:r>
            <a:r>
              <a:rPr lang="en-US" sz="1600" dirty="0" smtClean="0">
                <a:solidFill>
                  <a:srgbClr val="000000"/>
                </a:solidFill>
                <a:cs typeface="Arial" pitchFamily="34" charset="0"/>
              </a:rPr>
              <a:t>wide coverage </a:t>
            </a:r>
            <a:endParaRPr lang="en-US" sz="1600" dirty="0">
              <a:solidFill>
                <a:srgbClr val="000000"/>
              </a:solidFill>
              <a:cs typeface="Arial" pitchFamily="34" charset="0"/>
            </a:endParaRPr>
          </a:p>
          <a:p>
            <a:pPr algn="l" eaLnBrk="1" fontAlgn="auto" hangingPunct="1">
              <a:spcBef>
                <a:spcPts val="0"/>
              </a:spcBef>
              <a:spcAft>
                <a:spcPts val="0"/>
              </a:spcAft>
            </a:pPr>
            <a:r>
              <a:rPr lang="en-US" sz="1600" dirty="0">
                <a:solidFill>
                  <a:srgbClr val="000000"/>
                </a:solidFill>
                <a:cs typeface="Arial" pitchFamily="34" charset="0"/>
              </a:rPr>
              <a:t>in Q</a:t>
            </a:r>
            <a:r>
              <a:rPr lang="en-US" sz="1600" baseline="30000" dirty="0">
                <a:solidFill>
                  <a:srgbClr val="000000"/>
                </a:solidFill>
                <a:cs typeface="Arial" pitchFamily="34" charset="0"/>
              </a:rPr>
              <a:t>2 </a:t>
            </a:r>
            <a:r>
              <a:rPr lang="en-US" sz="1600" dirty="0">
                <a:solidFill>
                  <a:srgbClr val="000000"/>
                </a:solidFill>
                <a:cs typeface="Arial" pitchFamily="34" charset="0"/>
              </a:rPr>
              <a:t>&lt; 8 GeV</a:t>
            </a:r>
            <a:r>
              <a:rPr lang="en-US" sz="1600" baseline="30000" dirty="0">
                <a:solidFill>
                  <a:srgbClr val="000000"/>
                </a:solidFill>
                <a:cs typeface="Arial" pitchFamily="34" charset="0"/>
              </a:rPr>
              <a:t>2</a:t>
            </a:r>
            <a:r>
              <a:rPr lang="en-US" sz="1600" dirty="0">
                <a:solidFill>
                  <a:srgbClr val="000000"/>
                </a:solidFill>
                <a:cs typeface="Arial" pitchFamily="34" charset="0"/>
              </a:rPr>
              <a:t>, </a:t>
            </a:r>
            <a:r>
              <a:rPr lang="en-US" sz="1600" dirty="0" err="1">
                <a:solidFill>
                  <a:srgbClr val="000000"/>
                </a:solidFill>
                <a:cs typeface="Arial" pitchFamily="34" charset="0"/>
              </a:rPr>
              <a:t>x</a:t>
            </a:r>
            <a:r>
              <a:rPr lang="en-US" sz="1600" baseline="-25000" dirty="0" err="1">
                <a:solidFill>
                  <a:srgbClr val="000000"/>
                </a:solidFill>
                <a:cs typeface="Arial" pitchFamily="34" charset="0"/>
              </a:rPr>
              <a:t>B</a:t>
            </a:r>
            <a:r>
              <a:rPr lang="en-US" sz="1600" dirty="0">
                <a:solidFill>
                  <a:srgbClr val="000000"/>
                </a:solidFill>
                <a:cs typeface="Arial" pitchFamily="34" charset="0"/>
              </a:rPr>
              <a:t>&lt; 0.65, and</a:t>
            </a:r>
          </a:p>
          <a:p>
            <a:pPr algn="l" eaLnBrk="1" fontAlgn="auto" hangingPunct="1">
              <a:spcBef>
                <a:spcPts val="0"/>
              </a:spcBef>
              <a:spcAft>
                <a:spcPts val="0"/>
              </a:spcAft>
            </a:pPr>
            <a:r>
              <a:rPr lang="en-US" sz="1600" dirty="0">
                <a:solidFill>
                  <a:srgbClr val="000000"/>
                </a:solidFill>
                <a:cs typeface="Arial" pitchFamily="34" charset="0"/>
              </a:rPr>
              <a:t>t&lt; 1.5GeV</a:t>
            </a:r>
            <a:r>
              <a:rPr lang="en-US" sz="1600" baseline="30000" dirty="0">
                <a:solidFill>
                  <a:srgbClr val="000000"/>
                </a:solidFill>
                <a:cs typeface="Arial" pitchFamily="34" charset="0"/>
              </a:rPr>
              <a:t>2</a:t>
            </a:r>
          </a:p>
        </p:txBody>
      </p:sp>
      <p:sp>
        <p:nvSpPr>
          <p:cNvPr id="22536" name="TextBox 18"/>
          <p:cNvSpPr txBox="1">
            <a:spLocks noChangeArrowheads="1"/>
          </p:cNvSpPr>
          <p:nvPr/>
        </p:nvSpPr>
        <p:spPr bwMode="auto">
          <a:xfrm>
            <a:off x="5786437" y="914400"/>
            <a:ext cx="2251075" cy="400050"/>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2000" dirty="0" err="1">
                <a:solidFill>
                  <a:srgbClr val="000000"/>
                </a:solidFill>
                <a:latin typeface="Times"/>
              </a:rPr>
              <a:t>sinφ</a:t>
            </a:r>
            <a:r>
              <a:rPr lang="en-US" sz="2000" dirty="0">
                <a:solidFill>
                  <a:srgbClr val="000000"/>
                </a:solidFill>
                <a:latin typeface="Times"/>
              </a:rPr>
              <a:t> moment of A</a:t>
            </a:r>
            <a:r>
              <a:rPr lang="en-US" sz="2000" baseline="-25000" dirty="0">
                <a:solidFill>
                  <a:srgbClr val="000000"/>
                </a:solidFill>
                <a:latin typeface="Times"/>
              </a:rPr>
              <a:t>LU</a:t>
            </a:r>
          </a:p>
        </p:txBody>
      </p:sp>
      <p:pic>
        <p:nvPicPr>
          <p:cNvPr id="14" name="Picture 3"/>
          <p:cNvPicPr>
            <a:picLocks noChangeAspect="1"/>
          </p:cNvPicPr>
          <p:nvPr/>
        </p:nvPicPr>
        <p:blipFill>
          <a:blip r:embed="rId3" cstate="print"/>
          <a:srcRect l="20206" t="10916" r="12640" b="15477"/>
          <a:stretch>
            <a:fillRect/>
          </a:stretch>
        </p:blipFill>
        <p:spPr bwMode="auto">
          <a:xfrm>
            <a:off x="266700" y="1300163"/>
            <a:ext cx="2403475" cy="190023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3" name="Picture 3"/>
          <p:cNvPicPr>
            <a:picLocks noChangeAspect="1" noChangeArrowheads="1"/>
          </p:cNvPicPr>
          <p:nvPr/>
        </p:nvPicPr>
        <p:blipFill>
          <a:blip r:embed="rId4" cstate="print"/>
          <a:srcRect/>
          <a:stretch>
            <a:fillRect/>
          </a:stretch>
        </p:blipFill>
        <p:spPr bwMode="auto">
          <a:xfrm>
            <a:off x="3333135" y="1371600"/>
            <a:ext cx="5810865" cy="4572000"/>
          </a:xfrm>
          <a:prstGeom prst="rect">
            <a:avLst/>
          </a:prstGeom>
          <a:noFill/>
          <a:ln w="9525">
            <a:noFill/>
            <a:miter lim="800000"/>
            <a:headEnd/>
            <a:tailEnd/>
          </a:ln>
        </p:spPr>
      </p:pic>
    </p:spTree>
    <p:extLst>
      <p:ext uri="{BB962C8B-B14F-4D97-AF65-F5344CB8AC3E}">
        <p14:creationId xmlns:p14="http://schemas.microsoft.com/office/powerpoint/2010/main" val="2297662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16" name="Picture 28"/>
          <p:cNvPicPr>
            <a:picLocks noChangeAspect="1" noChangeArrowheads="1"/>
          </p:cNvPicPr>
          <p:nvPr/>
        </p:nvPicPr>
        <p:blipFill>
          <a:blip r:embed="rId2" cstate="print"/>
          <a:srcRect t="12141" r="5055" b="2875"/>
          <a:stretch>
            <a:fillRect/>
          </a:stretch>
        </p:blipFill>
        <p:spPr bwMode="auto">
          <a:xfrm>
            <a:off x="1600200" y="1143000"/>
            <a:ext cx="6172200" cy="4267200"/>
          </a:xfrm>
          <a:prstGeom prst="rect">
            <a:avLst/>
          </a:prstGeom>
          <a:ln>
            <a:noFill/>
          </a:ln>
          <a:effectLst>
            <a:outerShdw blurRad="292100" dist="139700" dir="2700000" algn="tl" rotWithShape="0">
              <a:srgbClr val="333333">
                <a:alpha val="65000"/>
              </a:srgbClr>
            </a:outerShdw>
          </a:effectLst>
        </p:spPr>
      </p:pic>
      <p:sp>
        <p:nvSpPr>
          <p:cNvPr id="29698" name="Rectangle 2"/>
          <p:cNvSpPr>
            <a:spLocks noGrp="1" noChangeArrowheads="1"/>
          </p:cNvSpPr>
          <p:nvPr>
            <p:ph type="title"/>
          </p:nvPr>
        </p:nvSpPr>
        <p:spPr>
          <a:xfrm>
            <a:off x="685800" y="228600"/>
            <a:ext cx="7772400" cy="685800"/>
          </a:xfrm>
        </p:spPr>
        <p:txBody>
          <a:bodyPr>
            <a:normAutofit fontScale="90000"/>
          </a:bodyPr>
          <a:lstStyle/>
          <a:p>
            <a:pPr eaLnBrk="1" hangingPunct="1">
              <a:defRPr/>
            </a:pPr>
            <a:r>
              <a:rPr lang="en-US" sz="3200" b="1" dirty="0" smtClean="0">
                <a:solidFill>
                  <a:srgbClr val="FF0000"/>
                </a:solidFill>
              </a:rPr>
              <a:t>A Future Parity Violation Program at </a:t>
            </a:r>
            <a:r>
              <a:rPr lang="en-US" sz="3200" b="1" dirty="0" err="1" smtClean="0">
                <a:solidFill>
                  <a:srgbClr val="FF0000"/>
                </a:solidFill>
              </a:rPr>
              <a:t>Jlab</a:t>
            </a:r>
            <a:r>
              <a:rPr lang="en-US" sz="3200" b="1" dirty="0" smtClean="0">
                <a:solidFill>
                  <a:srgbClr val="FF0000"/>
                </a:solidFill>
              </a:rPr>
              <a:t/>
            </a:r>
            <a:br>
              <a:rPr lang="en-US" sz="3200" b="1" dirty="0" smtClean="0">
                <a:solidFill>
                  <a:srgbClr val="FF0000"/>
                </a:solidFill>
              </a:rPr>
            </a:br>
            <a:r>
              <a:rPr lang="en-US" sz="3200" b="1" dirty="0" smtClean="0">
                <a:solidFill>
                  <a:srgbClr val="FF0000"/>
                </a:solidFill>
              </a:rPr>
              <a:t>Projected Results</a:t>
            </a:r>
          </a:p>
        </p:txBody>
      </p:sp>
      <p:sp>
        <p:nvSpPr>
          <p:cNvPr id="37913" name="Text Box 10"/>
          <p:cNvSpPr txBox="1">
            <a:spLocks noChangeArrowheads="1"/>
          </p:cNvSpPr>
          <p:nvPr/>
        </p:nvSpPr>
        <p:spPr bwMode="auto">
          <a:xfrm>
            <a:off x="1905000" y="5562600"/>
            <a:ext cx="1676400" cy="400110"/>
          </a:xfrm>
          <a:prstGeom prst="rect">
            <a:avLst/>
          </a:prstGeom>
          <a:solidFill>
            <a:srgbClr val="FFFF00"/>
          </a:solidFill>
          <a:ln w="9525">
            <a:solidFill>
              <a:schemeClr val="tx1"/>
            </a:solidFill>
            <a:miter lim="800000"/>
            <a:headEnd/>
            <a:tailEnd/>
          </a:ln>
        </p:spPr>
        <p:txBody>
          <a:bodyPr wrap="square">
            <a:spAutoFit/>
          </a:bodyPr>
          <a:lstStyle/>
          <a:p>
            <a:pPr algn="l" eaLnBrk="1" fontAlgn="auto" hangingPunct="1">
              <a:spcBef>
                <a:spcPct val="50000"/>
              </a:spcBef>
              <a:spcAft>
                <a:spcPts val="0"/>
              </a:spcAft>
            </a:pPr>
            <a:r>
              <a:rPr lang="en-US" sz="2000" i="1" dirty="0">
                <a:solidFill>
                  <a:schemeClr val="tx1"/>
                </a:solidFill>
                <a:latin typeface="Calibri" pitchFamily="34" charset="0"/>
              </a:rPr>
              <a:t> </a:t>
            </a:r>
            <a:r>
              <a:rPr lang="en-US" sz="2000" i="1" dirty="0" err="1">
                <a:solidFill>
                  <a:schemeClr val="tx1"/>
                </a:solidFill>
                <a:latin typeface="Calibri" pitchFamily="34" charset="0"/>
              </a:rPr>
              <a:t>JLab</a:t>
            </a:r>
            <a:r>
              <a:rPr lang="en-US" sz="2000" i="1" dirty="0">
                <a:solidFill>
                  <a:schemeClr val="tx1"/>
                </a:solidFill>
                <a:latin typeface="Calibri" pitchFamily="34" charset="0"/>
              </a:rPr>
              <a:t> </a:t>
            </a:r>
            <a:r>
              <a:rPr lang="en-US" sz="2000" i="1" dirty="0" smtClean="0">
                <a:solidFill>
                  <a:schemeClr val="tx1"/>
                </a:solidFill>
                <a:latin typeface="Calibri" pitchFamily="34" charset="0"/>
              </a:rPr>
              <a:t>program</a:t>
            </a:r>
            <a:endParaRPr lang="en-US" sz="2000" i="1" dirty="0">
              <a:solidFill>
                <a:schemeClr val="tx1"/>
              </a:solidFill>
              <a:latin typeface="Calibri" pitchFamily="34" charset="0"/>
            </a:endParaRPr>
          </a:p>
        </p:txBody>
      </p:sp>
      <p:sp>
        <p:nvSpPr>
          <p:cNvPr id="24587" name="Line 11"/>
          <p:cNvSpPr>
            <a:spLocks noChangeShapeType="1"/>
          </p:cNvSpPr>
          <p:nvPr/>
        </p:nvSpPr>
        <p:spPr bwMode="auto">
          <a:xfrm flipV="1">
            <a:off x="3124200" y="3886200"/>
            <a:ext cx="990600" cy="1676400"/>
          </a:xfrm>
          <a:prstGeom prst="line">
            <a:avLst/>
          </a:prstGeom>
          <a:noFill/>
          <a:ln w="28575">
            <a:solidFill>
              <a:srgbClr val="FF0000"/>
            </a:solidFill>
            <a:round/>
            <a:headEnd/>
            <a:tailEnd type="triangle" w="med" len="med"/>
          </a:ln>
        </p:spPr>
        <p:txBody>
          <a:bodyPr wrap="none" anchor="ctr"/>
          <a:lstStyle/>
          <a:p>
            <a:pPr algn="l" eaLnBrk="1" fontAlgn="auto" hangingPunct="1">
              <a:spcBef>
                <a:spcPts val="0"/>
              </a:spcBef>
              <a:spcAft>
                <a:spcPts val="0"/>
              </a:spcAft>
            </a:pPr>
            <a:endParaRPr lang="en-US" sz="1800">
              <a:solidFill>
                <a:srgbClr val="000000"/>
              </a:solidFill>
              <a:latin typeface="Times"/>
            </a:endParaRPr>
          </a:p>
        </p:txBody>
      </p:sp>
      <p:sp>
        <p:nvSpPr>
          <p:cNvPr id="24588" name="Line 12"/>
          <p:cNvSpPr>
            <a:spLocks noChangeShapeType="1"/>
          </p:cNvSpPr>
          <p:nvPr/>
        </p:nvSpPr>
        <p:spPr bwMode="auto">
          <a:xfrm flipV="1">
            <a:off x="3124200" y="4191000"/>
            <a:ext cx="1219200" cy="1371600"/>
          </a:xfrm>
          <a:prstGeom prst="line">
            <a:avLst/>
          </a:prstGeom>
          <a:noFill/>
          <a:ln w="28575">
            <a:solidFill>
              <a:srgbClr val="FF0000"/>
            </a:solidFill>
            <a:round/>
            <a:headEnd/>
            <a:tailEnd type="triangle" w="med" len="med"/>
          </a:ln>
        </p:spPr>
        <p:txBody>
          <a:bodyPr wrap="none" anchor="ctr"/>
          <a:lstStyle/>
          <a:p>
            <a:pPr algn="l" eaLnBrk="1" fontAlgn="auto" hangingPunct="1">
              <a:spcBef>
                <a:spcPts val="0"/>
              </a:spcBef>
              <a:spcAft>
                <a:spcPts val="0"/>
              </a:spcAft>
            </a:pPr>
            <a:endParaRPr lang="en-US" sz="1800">
              <a:solidFill>
                <a:srgbClr val="000000"/>
              </a:solidFill>
              <a:latin typeface="Times"/>
            </a:endParaRPr>
          </a:p>
        </p:txBody>
      </p:sp>
      <p:sp>
        <p:nvSpPr>
          <p:cNvPr id="24589" name="Line 13"/>
          <p:cNvSpPr>
            <a:spLocks noChangeShapeType="1"/>
          </p:cNvSpPr>
          <p:nvPr/>
        </p:nvSpPr>
        <p:spPr bwMode="auto">
          <a:xfrm flipV="1">
            <a:off x="3124200" y="4495800"/>
            <a:ext cx="1828800" cy="1066800"/>
          </a:xfrm>
          <a:prstGeom prst="line">
            <a:avLst/>
          </a:prstGeom>
          <a:noFill/>
          <a:ln w="28575">
            <a:solidFill>
              <a:srgbClr val="FF0000"/>
            </a:solidFill>
            <a:round/>
            <a:headEnd/>
            <a:tailEnd type="triangle" w="med" len="med"/>
          </a:ln>
        </p:spPr>
        <p:txBody>
          <a:bodyPr wrap="none" anchor="ctr"/>
          <a:lstStyle/>
          <a:p>
            <a:pPr algn="l" eaLnBrk="1" fontAlgn="auto" hangingPunct="1">
              <a:spcBef>
                <a:spcPts val="0"/>
              </a:spcBef>
              <a:spcAft>
                <a:spcPts val="0"/>
              </a:spcAft>
            </a:pPr>
            <a:endParaRPr lang="en-US" sz="1800">
              <a:solidFill>
                <a:srgbClr val="000000"/>
              </a:solidFill>
              <a:latin typeface="Times"/>
            </a:endParaRPr>
          </a:p>
        </p:txBody>
      </p:sp>
      <p:sp>
        <p:nvSpPr>
          <p:cNvPr id="23" name="Slide Number Placeholder 22"/>
          <p:cNvSpPr>
            <a:spLocks noGrp="1"/>
          </p:cNvSpPr>
          <p:nvPr>
            <p:ph type="sldNum" sz="quarter" idx="4294967295"/>
          </p:nvPr>
        </p:nvSpPr>
        <p:spPr>
          <a:xfrm>
            <a:off x="6553200" y="6356350"/>
            <a:ext cx="1066800" cy="365125"/>
          </a:xfrm>
          <a:prstGeom prst="rect">
            <a:avLst/>
          </a:prstGeom>
        </p:spPr>
        <p:txBody>
          <a:bodyPr/>
          <a:lstStyle/>
          <a:p>
            <a:pPr algn="l" eaLnBrk="1" fontAlgn="auto" hangingPunct="1">
              <a:spcBef>
                <a:spcPts val="0"/>
              </a:spcBef>
              <a:spcAft>
                <a:spcPts val="0"/>
              </a:spcAft>
              <a:defRPr/>
            </a:pPr>
            <a:fld id="{1F7E4364-E960-41EC-B13B-30410153E510}" type="slidenum">
              <a:rPr lang="en-US" sz="1800" smtClean="0">
                <a:solidFill>
                  <a:srgbClr val="000000"/>
                </a:solidFill>
                <a:latin typeface="Times"/>
              </a:rPr>
              <a:pPr algn="l" eaLnBrk="1" fontAlgn="auto" hangingPunct="1">
                <a:spcBef>
                  <a:spcPts val="0"/>
                </a:spcBef>
                <a:spcAft>
                  <a:spcPts val="0"/>
                </a:spcAft>
                <a:defRPr/>
              </a:pPr>
              <a:t>19</a:t>
            </a:fld>
            <a:endParaRPr lang="en-US" sz="1800">
              <a:solidFill>
                <a:srgbClr val="000000"/>
              </a:solidFill>
              <a:latin typeface="Times"/>
            </a:endParaRPr>
          </a:p>
        </p:txBody>
      </p:sp>
      <p:sp>
        <p:nvSpPr>
          <p:cNvPr id="2" name="TextBox 1"/>
          <p:cNvSpPr txBox="1"/>
          <p:nvPr/>
        </p:nvSpPr>
        <p:spPr>
          <a:xfrm>
            <a:off x="396717" y="6205865"/>
            <a:ext cx="8161722" cy="461665"/>
          </a:xfrm>
          <a:prstGeom prst="rect">
            <a:avLst/>
          </a:prstGeom>
          <a:solidFill>
            <a:schemeClr val="bg1"/>
          </a:solidFill>
        </p:spPr>
        <p:txBody>
          <a:bodyPr wrap="none" rtlCol="0">
            <a:spAutoFit/>
          </a:bodyPr>
          <a:lstStyle/>
          <a:p>
            <a:r>
              <a:rPr lang="en-US" sz="2400" b="1" dirty="0" smtClean="0"/>
              <a:t>Will requires major new apparatus (Moller and </a:t>
            </a:r>
            <a:r>
              <a:rPr lang="en-US" sz="2400" b="1" dirty="0" err="1" smtClean="0"/>
              <a:t>SoLID</a:t>
            </a:r>
            <a:r>
              <a:rPr lang="en-US" sz="2400" b="1" dirty="0" smtClean="0"/>
              <a:t>)</a:t>
            </a:r>
            <a:endParaRPr lang="en-US" sz="2400" b="1" dirty="0"/>
          </a:p>
        </p:txBody>
      </p:sp>
    </p:spTree>
    <p:extLst>
      <p:ext uri="{BB962C8B-B14F-4D97-AF65-F5344CB8AC3E}">
        <p14:creationId xmlns:p14="http://schemas.microsoft.com/office/powerpoint/2010/main" val="2351279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lIns="91407" tIns="45704" rIns="91407" bIns="45704" anchor="ctr"/>
          <a:lstStyle/>
          <a:p>
            <a:endParaRPr lang="en-US"/>
          </a:p>
        </p:txBody>
      </p:sp>
      <p:pic>
        <p:nvPicPr>
          <p:cNvPr id="28675" name="Picture 3" descr="Aerial"/>
          <p:cNvPicPr>
            <a:picLocks noChangeAspect="1" noChangeArrowheads="1"/>
          </p:cNvPicPr>
          <p:nvPr/>
        </p:nvPicPr>
        <p:blipFill>
          <a:blip r:embed="rId2" cstate="print"/>
          <a:srcRect/>
          <a:stretch>
            <a:fillRect/>
          </a:stretch>
        </p:blipFill>
        <p:spPr bwMode="auto">
          <a:xfrm>
            <a:off x="0" y="-76198"/>
            <a:ext cx="9372600" cy="7661275"/>
          </a:xfrm>
          <a:prstGeom prst="rect">
            <a:avLst/>
          </a:prstGeom>
          <a:noFill/>
          <a:ln w="9525">
            <a:noFill/>
            <a:miter lim="800000"/>
            <a:headEnd/>
            <a:tailEnd/>
          </a:ln>
        </p:spPr>
      </p:pic>
      <p:sp>
        <p:nvSpPr>
          <p:cNvPr id="1783812" name="Text Box 4"/>
          <p:cNvSpPr txBox="1">
            <a:spLocks noChangeArrowheads="1"/>
          </p:cNvSpPr>
          <p:nvPr/>
        </p:nvSpPr>
        <p:spPr bwMode="auto">
          <a:xfrm rot="-449908">
            <a:off x="2270348" y="1996267"/>
            <a:ext cx="552009" cy="827119"/>
          </a:xfrm>
          <a:prstGeom prst="rect">
            <a:avLst/>
          </a:prstGeom>
          <a:noFill/>
          <a:ln w="12700" algn="ctr">
            <a:noFill/>
            <a:miter lim="800000"/>
            <a:headEnd/>
            <a:tailEnd/>
          </a:ln>
        </p:spPr>
        <p:txBody>
          <a:bodyPr vert="eaVert" wrap="none" lIns="90455" tIns="44435" rIns="90455" bIns="44435">
            <a:spAutoFit/>
          </a:bodyPr>
          <a:lstStyle/>
          <a:p>
            <a:pPr marL="228519" indent="-228519">
              <a:spcBef>
                <a:spcPct val="20000"/>
              </a:spcBef>
            </a:pPr>
            <a:r>
              <a:rPr lang="en-US" sz="2400">
                <a:solidFill>
                  <a:schemeClr val="bg1"/>
                </a:solidFill>
              </a:rPr>
              <a:t>Linac</a:t>
            </a:r>
          </a:p>
        </p:txBody>
      </p:sp>
      <p:sp>
        <p:nvSpPr>
          <p:cNvPr id="1783813" name="Text Box 5"/>
          <p:cNvSpPr txBox="1">
            <a:spLocks noChangeArrowheads="1"/>
          </p:cNvSpPr>
          <p:nvPr/>
        </p:nvSpPr>
        <p:spPr bwMode="auto">
          <a:xfrm rot="-1866413">
            <a:off x="5394548" y="1672417"/>
            <a:ext cx="552009" cy="827119"/>
          </a:xfrm>
          <a:prstGeom prst="rect">
            <a:avLst/>
          </a:prstGeom>
          <a:noFill/>
          <a:ln w="12700" algn="ctr">
            <a:noFill/>
            <a:miter lim="800000"/>
            <a:headEnd/>
            <a:tailEnd/>
          </a:ln>
        </p:spPr>
        <p:txBody>
          <a:bodyPr vert="eaVert" wrap="none" lIns="90455" tIns="44435" rIns="90455" bIns="44435">
            <a:spAutoFit/>
          </a:bodyPr>
          <a:lstStyle/>
          <a:p>
            <a:pPr marL="228519" indent="-228519">
              <a:spcBef>
                <a:spcPct val="20000"/>
              </a:spcBef>
            </a:pPr>
            <a:r>
              <a:rPr lang="en-US" sz="2400" dirty="0" err="1" smtClean="0">
                <a:solidFill>
                  <a:schemeClr val="bg1"/>
                </a:solidFill>
              </a:rPr>
              <a:t>Linac</a:t>
            </a:r>
            <a:endParaRPr lang="en-US" sz="2400" dirty="0">
              <a:solidFill>
                <a:schemeClr val="bg1"/>
              </a:solidFill>
            </a:endParaRPr>
          </a:p>
        </p:txBody>
      </p:sp>
      <p:sp>
        <p:nvSpPr>
          <p:cNvPr id="1783814" name="Text Box 6"/>
          <p:cNvSpPr txBox="1">
            <a:spLocks noChangeArrowheads="1"/>
          </p:cNvSpPr>
          <p:nvPr/>
        </p:nvSpPr>
        <p:spPr bwMode="auto">
          <a:xfrm rot="-504740">
            <a:off x="3176573" y="345656"/>
            <a:ext cx="657258" cy="454869"/>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a:solidFill>
                  <a:schemeClr val="bg1"/>
                </a:solidFill>
              </a:rPr>
              <a:t>Arc</a:t>
            </a:r>
          </a:p>
        </p:txBody>
      </p:sp>
      <p:sp>
        <p:nvSpPr>
          <p:cNvPr id="1783815" name="Text Box 7"/>
          <p:cNvSpPr txBox="1">
            <a:spLocks noChangeArrowheads="1"/>
          </p:cNvSpPr>
          <p:nvPr/>
        </p:nvSpPr>
        <p:spPr bwMode="auto">
          <a:xfrm rot="-504740">
            <a:off x="4333859" y="3961978"/>
            <a:ext cx="657258" cy="454869"/>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a:solidFill>
                  <a:schemeClr val="bg1"/>
                </a:solidFill>
              </a:rPr>
              <a:t>Arc</a:t>
            </a:r>
          </a:p>
        </p:txBody>
      </p:sp>
      <p:sp>
        <p:nvSpPr>
          <p:cNvPr id="1783816" name="Text Box 8"/>
          <p:cNvSpPr txBox="1">
            <a:spLocks noChangeArrowheads="1"/>
          </p:cNvSpPr>
          <p:nvPr/>
        </p:nvSpPr>
        <p:spPr bwMode="auto">
          <a:xfrm>
            <a:off x="5223240" y="4038600"/>
            <a:ext cx="3544174" cy="902268"/>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smtClean="0">
                <a:solidFill>
                  <a:schemeClr val="bg1"/>
                </a:solidFill>
              </a:rPr>
              <a:t>       3 </a:t>
            </a:r>
            <a:r>
              <a:rPr lang="en-US" sz="2400" dirty="0">
                <a:solidFill>
                  <a:schemeClr val="bg1"/>
                </a:solidFill>
              </a:rPr>
              <a:t>End </a:t>
            </a:r>
            <a:r>
              <a:rPr lang="en-US" sz="2400" dirty="0" smtClean="0">
                <a:solidFill>
                  <a:schemeClr val="bg1"/>
                </a:solidFill>
              </a:rPr>
              <a:t>Stations         </a:t>
            </a:r>
          </a:p>
          <a:p>
            <a:pPr marL="228519" indent="-228519" algn="l">
              <a:spcBef>
                <a:spcPct val="20000"/>
              </a:spcBef>
            </a:pPr>
            <a:r>
              <a:rPr lang="en-US" sz="2400" dirty="0">
                <a:solidFill>
                  <a:schemeClr val="bg1"/>
                </a:solidFill>
              </a:rPr>
              <a:t> </a:t>
            </a:r>
            <a:r>
              <a:rPr lang="en-US" sz="2400" dirty="0" smtClean="0">
                <a:solidFill>
                  <a:schemeClr val="bg1"/>
                </a:solidFill>
              </a:rPr>
              <a:t>    A             B         C </a:t>
            </a:r>
            <a:endParaRPr lang="en-US" sz="2400" dirty="0">
              <a:solidFill>
                <a:schemeClr val="bg1"/>
              </a:solidFill>
            </a:endParaRPr>
          </a:p>
        </p:txBody>
      </p:sp>
      <p:sp>
        <p:nvSpPr>
          <p:cNvPr id="9" name="Text Box 8"/>
          <p:cNvSpPr txBox="1">
            <a:spLocks noChangeArrowheads="1"/>
          </p:cNvSpPr>
          <p:nvPr/>
        </p:nvSpPr>
        <p:spPr bwMode="auto">
          <a:xfrm>
            <a:off x="3904205" y="1752600"/>
            <a:ext cx="799833" cy="459070"/>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smtClean="0">
                <a:solidFill>
                  <a:schemeClr val="bg1"/>
                </a:solidFill>
              </a:rPr>
              <a:t>CHL</a:t>
            </a:r>
            <a:endParaRPr lang="en-US" sz="2400" dirty="0">
              <a:solidFill>
                <a:schemeClr val="bg1"/>
              </a:solidFill>
            </a:endParaRPr>
          </a:p>
        </p:txBody>
      </p:sp>
      <p:sp>
        <p:nvSpPr>
          <p:cNvPr id="10" name="Rectangle 2"/>
          <p:cNvSpPr>
            <a:spLocks noGrp="1" noChangeArrowheads="1"/>
          </p:cNvSpPr>
          <p:nvPr>
            <p:ph type="title"/>
          </p:nvPr>
        </p:nvSpPr>
        <p:spPr>
          <a:xfrm>
            <a:off x="871538" y="5791200"/>
            <a:ext cx="7434262" cy="736600"/>
          </a:xfrm>
        </p:spPr>
        <p:txBody>
          <a:bodyPr/>
          <a:lstStyle/>
          <a:p>
            <a:r>
              <a:rPr lang="en-US" dirty="0" smtClean="0">
                <a:solidFill>
                  <a:schemeClr val="bg1"/>
                </a:solidFill>
              </a:rPr>
              <a:t>The Original CEBAF Had a Long and Productive Scientific Life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38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38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838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38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38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2" grpId="0"/>
      <p:bldP spid="1783813" grpId="0"/>
      <p:bldP spid="1783814" grpId="0"/>
      <p:bldP spid="1783815" grpId="0"/>
      <p:bldP spid="1783816"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nvGrpSpPr>
        <p:grpSpPr bwMode="auto">
          <a:xfrm>
            <a:off x="987425" y="1300163"/>
            <a:ext cx="6705600" cy="4691062"/>
            <a:chOff x="864" y="820"/>
            <a:chExt cx="4224" cy="2955"/>
          </a:xfrm>
        </p:grpSpPr>
        <p:pic>
          <p:nvPicPr>
            <p:cNvPr id="68635" name="Picture 3" descr="6_GeV_Racetrack"/>
            <p:cNvPicPr>
              <a:picLocks noChangeAspect="1" noChangeArrowheads="1"/>
            </p:cNvPicPr>
            <p:nvPr/>
          </p:nvPicPr>
          <p:blipFill>
            <a:blip r:embed="rId3" cstate="print"/>
            <a:srcRect/>
            <a:stretch>
              <a:fillRect/>
            </a:stretch>
          </p:blipFill>
          <p:spPr bwMode="auto">
            <a:xfrm>
              <a:off x="864" y="820"/>
              <a:ext cx="4224" cy="2955"/>
            </a:xfrm>
            <a:prstGeom prst="rect">
              <a:avLst/>
            </a:prstGeom>
            <a:noFill/>
            <a:ln w="9525">
              <a:noFill/>
              <a:miter lim="800000"/>
              <a:headEnd/>
              <a:tailEnd/>
            </a:ln>
          </p:spPr>
        </p:pic>
        <p:sp>
          <p:nvSpPr>
            <p:cNvPr id="68636" name="AutoShape 4"/>
            <p:cNvSpPr>
              <a:spLocks noChangeArrowheads="1"/>
            </p:cNvSpPr>
            <p:nvPr/>
          </p:nvSpPr>
          <p:spPr bwMode="auto">
            <a:xfrm rot="5400000">
              <a:off x="3120" y="1746"/>
              <a:ext cx="336" cy="240"/>
            </a:xfrm>
            <a:prstGeom prst="parallelogram">
              <a:avLst>
                <a:gd name="adj" fmla="val 47911"/>
              </a:avLst>
            </a:prstGeom>
            <a:solidFill>
              <a:schemeClr val="bg1"/>
            </a:solidFill>
            <a:ln w="19050">
              <a:noFill/>
              <a:miter lim="800000"/>
              <a:headEnd/>
              <a:tailEnd/>
            </a:ln>
          </p:spPr>
          <p:txBody>
            <a:bodyPr anchor="ctr">
              <a:spAutoFit/>
            </a:bodyPr>
            <a:lstStyle/>
            <a:p>
              <a:endParaRPr lang="en-US"/>
            </a:p>
          </p:txBody>
        </p:sp>
      </p:grpSp>
      <p:pic>
        <p:nvPicPr>
          <p:cNvPr id="1905669" name="Picture 5" descr="12_GeV_mods_Arc-10_overlay"/>
          <p:cNvPicPr>
            <a:picLocks noChangeAspect="1" noChangeArrowheads="1"/>
          </p:cNvPicPr>
          <p:nvPr/>
        </p:nvPicPr>
        <p:blipFill>
          <a:blip r:embed="rId4" cstate="print"/>
          <a:srcRect/>
          <a:stretch>
            <a:fillRect/>
          </a:stretch>
        </p:blipFill>
        <p:spPr bwMode="auto">
          <a:xfrm>
            <a:off x="1011238" y="2798763"/>
            <a:ext cx="3387725" cy="1876425"/>
          </a:xfrm>
          <a:prstGeom prst="rect">
            <a:avLst/>
          </a:prstGeom>
          <a:noFill/>
          <a:ln w="9525">
            <a:noFill/>
            <a:miter lim="800000"/>
            <a:headEnd/>
            <a:tailEnd/>
          </a:ln>
        </p:spPr>
      </p:pic>
      <p:pic>
        <p:nvPicPr>
          <p:cNvPr id="1905670" name="Picture 6" descr="12_GeV_mods_HallD-beamline_overlay"/>
          <p:cNvPicPr>
            <a:picLocks noChangeAspect="1" noChangeArrowheads="1"/>
          </p:cNvPicPr>
          <p:nvPr/>
        </p:nvPicPr>
        <p:blipFill>
          <a:blip r:embed="rId5" cstate="print"/>
          <a:srcRect/>
          <a:stretch>
            <a:fillRect/>
          </a:stretch>
        </p:blipFill>
        <p:spPr bwMode="auto">
          <a:xfrm>
            <a:off x="4706938" y="863600"/>
            <a:ext cx="968375" cy="1338263"/>
          </a:xfrm>
          <a:prstGeom prst="rect">
            <a:avLst/>
          </a:prstGeom>
          <a:noFill/>
          <a:ln w="9525">
            <a:noFill/>
            <a:miter lim="800000"/>
            <a:headEnd/>
            <a:tailEnd/>
          </a:ln>
        </p:spPr>
      </p:pic>
      <p:pic>
        <p:nvPicPr>
          <p:cNvPr id="1905671" name="Picture 7" descr="12_GeV_mods_NL-cryomodules_overlay"/>
          <p:cNvPicPr>
            <a:picLocks noChangeAspect="1" noChangeArrowheads="1"/>
          </p:cNvPicPr>
          <p:nvPr/>
        </p:nvPicPr>
        <p:blipFill>
          <a:blip r:embed="rId6" cstate="print"/>
          <a:srcRect/>
          <a:stretch>
            <a:fillRect/>
          </a:stretch>
        </p:blipFill>
        <p:spPr bwMode="auto">
          <a:xfrm>
            <a:off x="3354388" y="1295400"/>
            <a:ext cx="1371600" cy="1228725"/>
          </a:xfrm>
          <a:prstGeom prst="rect">
            <a:avLst/>
          </a:prstGeom>
          <a:noFill/>
          <a:ln w="9525">
            <a:noFill/>
            <a:miter lim="800000"/>
            <a:headEnd/>
            <a:tailEnd/>
          </a:ln>
        </p:spPr>
      </p:pic>
      <p:pic>
        <p:nvPicPr>
          <p:cNvPr id="1905672" name="Picture 8" descr="12_GeV_mods_SL-cryomodules_overlay"/>
          <p:cNvPicPr>
            <a:picLocks noChangeAspect="1" noChangeArrowheads="1"/>
          </p:cNvPicPr>
          <p:nvPr/>
        </p:nvPicPr>
        <p:blipFill>
          <a:blip r:embed="rId7" cstate="print"/>
          <a:srcRect/>
          <a:stretch>
            <a:fillRect/>
          </a:stretch>
        </p:blipFill>
        <p:spPr bwMode="auto">
          <a:xfrm>
            <a:off x="4400550" y="3300413"/>
            <a:ext cx="1863725" cy="1363662"/>
          </a:xfrm>
          <a:prstGeom prst="rect">
            <a:avLst/>
          </a:prstGeom>
          <a:noFill/>
          <a:ln w="9525">
            <a:noFill/>
            <a:miter lim="800000"/>
            <a:headEnd/>
            <a:tailEnd/>
          </a:ln>
        </p:spPr>
      </p:pic>
      <p:grpSp>
        <p:nvGrpSpPr>
          <p:cNvPr id="3" name="Group 9"/>
          <p:cNvGrpSpPr>
            <a:grpSpLocks/>
          </p:cNvGrpSpPr>
          <p:nvPr/>
        </p:nvGrpSpPr>
        <p:grpSpPr bwMode="auto">
          <a:xfrm>
            <a:off x="4621213" y="2281238"/>
            <a:ext cx="1003300" cy="847725"/>
            <a:chOff x="3146" y="1440"/>
            <a:chExt cx="632" cy="534"/>
          </a:xfrm>
        </p:grpSpPr>
        <p:sp>
          <p:nvSpPr>
            <p:cNvPr id="1905674" name="Text Box 10"/>
            <p:cNvSpPr txBox="1">
              <a:spLocks noChangeArrowheads="1"/>
            </p:cNvSpPr>
            <p:nvPr/>
          </p:nvSpPr>
          <p:spPr bwMode="auto">
            <a:xfrm>
              <a:off x="3360" y="1440"/>
              <a:ext cx="418" cy="154"/>
            </a:xfrm>
            <a:prstGeom prst="rect">
              <a:avLst/>
            </a:prstGeom>
            <a:noFill/>
            <a:ln w="19050">
              <a:noFill/>
              <a:miter lim="800000"/>
              <a:headEnd/>
              <a:tailEnd/>
            </a:ln>
            <a:effectLst/>
          </p:spPr>
          <p:txBody>
            <a:bodyPr lIns="0" tIns="0" rIns="0" bIns="0">
              <a:spAutoFit/>
            </a:bodyPr>
            <a:lstStyle/>
            <a:p>
              <a:pPr defTabSz="992188">
                <a:spcBef>
                  <a:spcPct val="50000"/>
                </a:spcBef>
                <a:defRPr/>
              </a:pPr>
              <a:r>
                <a:rPr lang="en-US" sz="1700" b="1" i="1">
                  <a:solidFill>
                    <a:srgbClr val="000000"/>
                  </a:solidFill>
                  <a:effectLst>
                    <a:outerShdw blurRad="38100" dist="38100" dir="2700000" algn="tl">
                      <a:srgbClr val="C0C0C0"/>
                    </a:outerShdw>
                  </a:effectLst>
                  <a:latin typeface="Times New Roman" pitchFamily="18" charset="0"/>
                </a:rPr>
                <a:t>CHL-2</a:t>
              </a:r>
            </a:p>
          </p:txBody>
        </p:sp>
        <p:grpSp>
          <p:nvGrpSpPr>
            <p:cNvPr id="68632" name="Group 11"/>
            <p:cNvGrpSpPr>
              <a:grpSpLocks/>
            </p:cNvGrpSpPr>
            <p:nvPr/>
          </p:nvGrpSpPr>
          <p:grpSpPr bwMode="auto">
            <a:xfrm>
              <a:off x="3146" y="1536"/>
              <a:ext cx="406" cy="438"/>
              <a:chOff x="3146" y="1536"/>
              <a:chExt cx="406" cy="438"/>
            </a:xfrm>
          </p:grpSpPr>
          <p:pic>
            <p:nvPicPr>
              <p:cNvPr id="68633" name="Picture 12" descr="12_GeV_mods_CHL_overlay"/>
              <p:cNvPicPr>
                <a:picLocks noChangeAspect="1" noChangeArrowheads="1"/>
              </p:cNvPicPr>
              <p:nvPr/>
            </p:nvPicPr>
            <p:blipFill>
              <a:blip r:embed="rId8" cstate="print"/>
              <a:srcRect/>
              <a:stretch>
                <a:fillRect/>
              </a:stretch>
            </p:blipFill>
            <p:spPr bwMode="auto">
              <a:xfrm>
                <a:off x="3146" y="1707"/>
                <a:ext cx="184" cy="267"/>
              </a:xfrm>
              <a:prstGeom prst="rect">
                <a:avLst/>
              </a:prstGeom>
              <a:noFill/>
              <a:ln w="9525">
                <a:noFill/>
                <a:miter lim="800000"/>
                <a:headEnd/>
                <a:tailEnd/>
              </a:ln>
            </p:spPr>
          </p:pic>
          <p:pic>
            <p:nvPicPr>
              <p:cNvPr id="68634" name="Picture 13" descr="12_GeV_mods_arrow_overlay"/>
              <p:cNvPicPr>
                <a:picLocks noChangeAspect="1" noChangeArrowheads="1"/>
              </p:cNvPicPr>
              <p:nvPr/>
            </p:nvPicPr>
            <p:blipFill>
              <a:blip r:embed="rId9" cstate="print"/>
              <a:srcRect/>
              <a:stretch>
                <a:fillRect/>
              </a:stretch>
            </p:blipFill>
            <p:spPr bwMode="auto">
              <a:xfrm>
                <a:off x="3329" y="1536"/>
                <a:ext cx="223" cy="288"/>
              </a:xfrm>
              <a:prstGeom prst="rect">
                <a:avLst/>
              </a:prstGeom>
              <a:noFill/>
              <a:ln w="9525">
                <a:noFill/>
                <a:miter lim="800000"/>
                <a:headEnd/>
                <a:tailEnd/>
              </a:ln>
            </p:spPr>
          </p:pic>
        </p:grpSp>
      </p:grpSp>
      <p:grpSp>
        <p:nvGrpSpPr>
          <p:cNvPr id="5" name="Group 14"/>
          <p:cNvGrpSpPr>
            <a:grpSpLocks/>
          </p:cNvGrpSpPr>
          <p:nvPr/>
        </p:nvGrpSpPr>
        <p:grpSpPr bwMode="auto">
          <a:xfrm>
            <a:off x="5643563" y="128588"/>
            <a:ext cx="1500187" cy="962025"/>
            <a:chOff x="3792" y="74"/>
            <a:chExt cx="945" cy="606"/>
          </a:xfrm>
        </p:grpSpPr>
        <p:pic>
          <p:nvPicPr>
            <p:cNvPr id="68629" name="Picture 15" descr="12_GeV_mods_Hall-D_overlay"/>
            <p:cNvPicPr>
              <a:picLocks noChangeAspect="1" noChangeArrowheads="1"/>
            </p:cNvPicPr>
            <p:nvPr/>
          </p:nvPicPr>
          <p:blipFill>
            <a:blip r:embed="rId10" cstate="print"/>
            <a:srcRect/>
            <a:stretch>
              <a:fillRect/>
            </a:stretch>
          </p:blipFill>
          <p:spPr bwMode="auto">
            <a:xfrm>
              <a:off x="3792" y="74"/>
              <a:ext cx="945" cy="606"/>
            </a:xfrm>
            <a:prstGeom prst="rect">
              <a:avLst/>
            </a:prstGeom>
            <a:noFill/>
            <a:ln w="9525">
              <a:noFill/>
              <a:miter lim="800000"/>
              <a:headEnd/>
              <a:tailEnd/>
            </a:ln>
          </p:spPr>
        </p:pic>
        <p:sp>
          <p:nvSpPr>
            <p:cNvPr id="68630" name="AutoShape 16"/>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p:spPr>
          <p:txBody>
            <a:bodyPr anchor="ctr">
              <a:spAutoFit/>
            </a:bodyPr>
            <a:lstStyle/>
            <a:p>
              <a:endParaRPr lang="en-US"/>
            </a:p>
          </p:txBody>
        </p:sp>
      </p:grpSp>
      <p:sp>
        <p:nvSpPr>
          <p:cNvPr id="1905681" name="Freeform 17"/>
          <p:cNvSpPr>
            <a:spLocks/>
          </p:cNvSpPr>
          <p:nvPr/>
        </p:nvSpPr>
        <p:spPr bwMode="auto">
          <a:xfrm>
            <a:off x="6070600" y="573088"/>
            <a:ext cx="482600" cy="206375"/>
          </a:xfrm>
          <a:custGeom>
            <a:avLst/>
            <a:gdLst>
              <a:gd name="T0" fmla="*/ 0 w 304"/>
              <a:gd name="T1" fmla="*/ 2147483647 h 130"/>
              <a:gd name="T2" fmla="*/ 2147483647 w 304"/>
              <a:gd name="T3" fmla="*/ 2147483647 h 130"/>
              <a:gd name="T4" fmla="*/ 2147483647 w 304"/>
              <a:gd name="T5" fmla="*/ 2147483647 h 130"/>
              <a:gd name="T6" fmla="*/ 2147483647 w 304"/>
              <a:gd name="T7" fmla="*/ 2147483647 h 130"/>
              <a:gd name="T8" fmla="*/ 2147483647 w 304"/>
              <a:gd name="T9" fmla="*/ 2147483647 h 130"/>
              <a:gd name="T10" fmla="*/ 2147483647 w 304"/>
              <a:gd name="T11" fmla="*/ 2147483647 h 130"/>
              <a:gd name="T12" fmla="*/ 2147483647 w 304"/>
              <a:gd name="T13" fmla="*/ 2147483647 h 130"/>
              <a:gd name="T14" fmla="*/ 2147483647 w 304"/>
              <a:gd name="T15" fmla="*/ 2147483647 h 130"/>
              <a:gd name="T16" fmla="*/ 2147483647 w 304"/>
              <a:gd name="T17" fmla="*/ 2147483647 h 130"/>
              <a:gd name="T18" fmla="*/ 2147483647 w 304"/>
              <a:gd name="T19" fmla="*/ 2147483647 h 130"/>
              <a:gd name="T20" fmla="*/ 2147483647 w 304"/>
              <a:gd name="T21" fmla="*/ 2147483647 h 130"/>
              <a:gd name="T22" fmla="*/ 2147483647 w 304"/>
              <a:gd name="T23" fmla="*/ 2147483647 h 130"/>
              <a:gd name="T24" fmla="*/ 2147483647 w 304"/>
              <a:gd name="T25" fmla="*/ 2147483647 h 130"/>
              <a:gd name="T26" fmla="*/ 2147483647 w 304"/>
              <a:gd name="T27" fmla="*/ 2147483647 h 130"/>
              <a:gd name="T28" fmla="*/ 2147483647 w 304"/>
              <a:gd name="T29" fmla="*/ 2147483647 h 130"/>
              <a:gd name="T30" fmla="*/ 2147483647 w 304"/>
              <a:gd name="T31" fmla="*/ 2147483647 h 130"/>
              <a:gd name="T32" fmla="*/ 2147483647 w 304"/>
              <a:gd name="T33" fmla="*/ 2147483647 h 130"/>
              <a:gd name="T34" fmla="*/ 2147483647 w 304"/>
              <a:gd name="T35" fmla="*/ 2147483647 h 130"/>
              <a:gd name="T36" fmla="*/ 2147483647 w 304"/>
              <a:gd name="T37" fmla="*/ 2147483647 h 130"/>
              <a:gd name="T38" fmla="*/ 2147483647 w 304"/>
              <a:gd name="T39" fmla="*/ 2147483647 h 130"/>
              <a:gd name="T40" fmla="*/ 2147483647 w 304"/>
              <a:gd name="T41" fmla="*/ 2147483647 h 130"/>
              <a:gd name="T42" fmla="*/ 2147483647 w 304"/>
              <a:gd name="T43" fmla="*/ 0 h 1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4"/>
              <a:gd name="T67" fmla="*/ 0 h 130"/>
              <a:gd name="T68" fmla="*/ 304 w 304"/>
              <a:gd name="T69" fmla="*/ 130 h 1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19050" cap="flat" cmpd="sng">
            <a:solidFill>
              <a:srgbClr val="FFB623"/>
            </a:solidFill>
            <a:prstDash val="solid"/>
            <a:round/>
            <a:headEnd type="none" w="med" len="med"/>
            <a:tailEnd type="none" w="med" len="med"/>
          </a:ln>
        </p:spPr>
        <p:txBody>
          <a:bodyPr wrap="none" anchor="ctr">
            <a:spAutoFit/>
          </a:bodyPr>
          <a:lstStyle/>
          <a:p>
            <a:endParaRPr lang="en-US"/>
          </a:p>
        </p:txBody>
      </p:sp>
      <p:grpSp>
        <p:nvGrpSpPr>
          <p:cNvPr id="6" name="Group 18"/>
          <p:cNvGrpSpPr>
            <a:grpSpLocks/>
          </p:cNvGrpSpPr>
          <p:nvPr/>
        </p:nvGrpSpPr>
        <p:grpSpPr bwMode="auto">
          <a:xfrm>
            <a:off x="6705600" y="914400"/>
            <a:ext cx="2286000" cy="1162050"/>
            <a:chOff x="4560" y="528"/>
            <a:chExt cx="1440" cy="732"/>
          </a:xfrm>
        </p:grpSpPr>
        <p:sp>
          <p:nvSpPr>
            <p:cNvPr id="1905683" name="Text Box 19"/>
            <p:cNvSpPr txBox="1">
              <a:spLocks noChangeArrowheads="1"/>
            </p:cNvSpPr>
            <p:nvPr/>
          </p:nvSpPr>
          <p:spPr bwMode="auto">
            <a:xfrm>
              <a:off x="4704" y="528"/>
              <a:ext cx="1296" cy="638"/>
            </a:xfrm>
            <a:prstGeom prst="rect">
              <a:avLst/>
            </a:prstGeom>
            <a:noFill/>
            <a:ln w="19050">
              <a:noFill/>
              <a:miter lim="800000"/>
              <a:headEnd/>
              <a:tailEnd/>
            </a:ln>
            <a:effectLst/>
          </p:spPr>
          <p:txBody>
            <a:bodyPr lIns="99276" tIns="49638" rIns="99276" bIns="49638">
              <a:spAutoFit/>
            </a:bodyPr>
            <a:lstStyle/>
            <a:p>
              <a:pPr defTabSz="992188">
                <a:spcBef>
                  <a:spcPct val="50000"/>
                </a:spcBef>
                <a:defRPr/>
              </a:pPr>
              <a:r>
                <a:rPr lang="en-US" sz="2000" b="1" i="1">
                  <a:solidFill>
                    <a:srgbClr val="000000"/>
                  </a:solidFill>
                  <a:effectLst>
                    <a:outerShdw blurRad="38100" dist="38100" dir="2700000" algn="tl">
                      <a:srgbClr val="C0C0C0"/>
                    </a:outerShdw>
                  </a:effectLst>
                  <a:latin typeface="Times New Roman" pitchFamily="18" charset="0"/>
                </a:rPr>
                <a:t>Upgrade magnets and power supplies</a:t>
              </a:r>
            </a:p>
          </p:txBody>
        </p:sp>
        <p:pic>
          <p:nvPicPr>
            <p:cNvPr id="68628" name="Picture 20" descr="12_GeV_mods_arrow_overlay"/>
            <p:cNvPicPr>
              <a:picLocks noChangeAspect="1" noChangeArrowheads="1"/>
            </p:cNvPicPr>
            <p:nvPr/>
          </p:nvPicPr>
          <p:blipFill>
            <a:blip r:embed="rId9" cstate="print"/>
            <a:srcRect/>
            <a:stretch>
              <a:fillRect/>
            </a:stretch>
          </p:blipFill>
          <p:spPr bwMode="auto">
            <a:xfrm>
              <a:off x="4560" y="864"/>
              <a:ext cx="306" cy="396"/>
            </a:xfrm>
            <a:prstGeom prst="rect">
              <a:avLst/>
            </a:prstGeom>
            <a:noFill/>
            <a:ln w="9525">
              <a:noFill/>
              <a:miter lim="800000"/>
              <a:headEnd/>
              <a:tailEnd/>
            </a:ln>
          </p:spPr>
        </p:pic>
      </p:grpSp>
      <p:grpSp>
        <p:nvGrpSpPr>
          <p:cNvPr id="7" name="Group 21"/>
          <p:cNvGrpSpPr>
            <a:grpSpLocks/>
          </p:cNvGrpSpPr>
          <p:nvPr/>
        </p:nvGrpSpPr>
        <p:grpSpPr bwMode="auto">
          <a:xfrm>
            <a:off x="1231900" y="4013200"/>
            <a:ext cx="4803775" cy="1930400"/>
            <a:chOff x="854" y="2528"/>
            <a:chExt cx="3328" cy="1216"/>
          </a:xfrm>
        </p:grpSpPr>
        <p:sp>
          <p:nvSpPr>
            <p:cNvPr id="1905686" name="Text Box 22"/>
            <p:cNvSpPr txBox="1">
              <a:spLocks noChangeArrowheads="1"/>
            </p:cNvSpPr>
            <p:nvPr/>
          </p:nvSpPr>
          <p:spPr bwMode="auto">
            <a:xfrm>
              <a:off x="2376" y="3292"/>
              <a:ext cx="1806" cy="452"/>
            </a:xfrm>
            <a:prstGeom prst="rect">
              <a:avLst/>
            </a:prstGeom>
            <a:noFill/>
            <a:ln w="9525">
              <a:noFill/>
              <a:miter lim="800000"/>
              <a:headEnd/>
              <a:tailEnd/>
            </a:ln>
            <a:effectLst/>
          </p:spPr>
          <p:txBody>
            <a:bodyPr lIns="107784" tIns="53892" rIns="107784" bIns="53892">
              <a:spAutoFit/>
            </a:bodyPr>
            <a:lstStyle/>
            <a:p>
              <a:pPr defTabSz="992188">
                <a:defRPr/>
              </a:pPr>
              <a:r>
                <a:rPr lang="en-US" sz="2000" b="1" i="1">
                  <a:solidFill>
                    <a:srgbClr val="000000"/>
                  </a:solidFill>
                  <a:effectLst>
                    <a:outerShdw blurRad="38100" dist="38100" dir="2700000" algn="tl">
                      <a:srgbClr val="C0C0C0"/>
                    </a:outerShdw>
                  </a:effectLst>
                  <a:latin typeface="Times New Roman" pitchFamily="18" charset="0"/>
                </a:rPr>
                <a:t>Enhance equipment in existing halls</a:t>
              </a:r>
            </a:p>
          </p:txBody>
        </p:sp>
        <p:sp>
          <p:nvSpPr>
            <p:cNvPr id="1905687" name="Oval 23"/>
            <p:cNvSpPr>
              <a:spLocks noChangeArrowheads="1"/>
            </p:cNvSpPr>
            <p:nvPr/>
          </p:nvSpPr>
          <p:spPr bwMode="auto">
            <a:xfrm rot="2428027">
              <a:off x="854" y="2528"/>
              <a:ext cx="1546" cy="832"/>
            </a:xfrm>
            <a:prstGeom prst="ellipse">
              <a:avLst/>
            </a:prstGeom>
            <a:noFill/>
            <a:ln w="28575">
              <a:solidFill>
                <a:schemeClr val="tx1"/>
              </a:solidFill>
              <a:round/>
              <a:headEnd/>
              <a:tailEnd/>
            </a:ln>
            <a:effectLst/>
          </p:spPr>
          <p:txBody>
            <a:bodyPr lIns="107784" tIns="53892" rIns="107784" bIns="53892"/>
            <a:lstStyle/>
            <a:p>
              <a:pPr defTabSz="992188">
                <a:defRPr/>
              </a:pPr>
              <a:endParaRPr lang="en-US" sz="2600" b="1" i="1" u="sng">
                <a:solidFill>
                  <a:srgbClr val="990099"/>
                </a:solidFill>
                <a:effectLst>
                  <a:outerShdw blurRad="38100" dist="38100" dir="2700000" algn="tl">
                    <a:srgbClr val="C0C0C0"/>
                  </a:outerShdw>
                </a:effectLst>
                <a:latin typeface="Times New Roman" pitchFamily="18" charset="0"/>
              </a:endParaRPr>
            </a:p>
          </p:txBody>
        </p:sp>
      </p:grpSp>
      <p:sp>
        <p:nvSpPr>
          <p:cNvPr id="68620" name="Text Box 24"/>
          <p:cNvSpPr txBox="1">
            <a:spLocks noChangeArrowheads="1"/>
          </p:cNvSpPr>
          <p:nvPr/>
        </p:nvSpPr>
        <p:spPr bwMode="auto">
          <a:xfrm>
            <a:off x="839788" y="533400"/>
            <a:ext cx="3268662" cy="579438"/>
          </a:xfrm>
          <a:prstGeom prst="rect">
            <a:avLst/>
          </a:prstGeom>
          <a:solidFill>
            <a:schemeClr val="bg1"/>
          </a:solidFill>
          <a:ln w="19050">
            <a:noFill/>
            <a:miter lim="800000"/>
            <a:headEnd/>
            <a:tailEnd/>
          </a:ln>
        </p:spPr>
        <p:txBody>
          <a:bodyPr lIns="99276" tIns="49638" rIns="99276" bIns="49638">
            <a:spAutoFit/>
          </a:bodyPr>
          <a:lstStyle/>
          <a:p>
            <a:pPr defTabSz="992188">
              <a:spcBef>
                <a:spcPct val="50000"/>
              </a:spcBef>
            </a:pPr>
            <a:r>
              <a:rPr lang="en-US" sz="3500" b="1">
                <a:solidFill>
                  <a:srgbClr val="000000"/>
                </a:solidFill>
              </a:rPr>
              <a:t>6 GeV CEBAF</a:t>
            </a:r>
          </a:p>
        </p:txBody>
      </p:sp>
      <p:sp>
        <p:nvSpPr>
          <p:cNvPr id="1905689" name="Text Box 25"/>
          <p:cNvSpPr txBox="1">
            <a:spLocks noChangeArrowheads="1"/>
          </p:cNvSpPr>
          <p:nvPr/>
        </p:nvSpPr>
        <p:spPr bwMode="auto">
          <a:xfrm>
            <a:off x="673100" y="533400"/>
            <a:ext cx="501650" cy="487363"/>
          </a:xfrm>
          <a:prstGeom prst="rect">
            <a:avLst/>
          </a:prstGeom>
          <a:solidFill>
            <a:schemeClr val="bg1"/>
          </a:solidFill>
          <a:ln w="19050">
            <a:noFill/>
            <a:miter lim="800000"/>
            <a:headEnd/>
            <a:tailEnd/>
          </a:ln>
        </p:spPr>
        <p:txBody>
          <a:bodyPr lIns="0" tIns="0" rIns="0" bIns="0">
            <a:spAutoFit/>
          </a:bodyPr>
          <a:lstStyle/>
          <a:p>
            <a:pPr defTabSz="992188">
              <a:spcBef>
                <a:spcPct val="50000"/>
              </a:spcBef>
            </a:pPr>
            <a:r>
              <a:rPr lang="en-US" sz="3500" b="1" u="sng">
                <a:solidFill>
                  <a:srgbClr val="CC0099"/>
                </a:solidFill>
              </a:rPr>
              <a:t>11</a:t>
            </a:r>
          </a:p>
        </p:txBody>
      </p:sp>
      <p:sp>
        <p:nvSpPr>
          <p:cNvPr id="1905690" name="Text Box 26"/>
          <p:cNvSpPr txBox="1">
            <a:spLocks noChangeArrowheads="1"/>
          </p:cNvSpPr>
          <p:nvPr/>
        </p:nvSpPr>
        <p:spPr bwMode="auto">
          <a:xfrm>
            <a:off x="720725" y="476250"/>
            <a:ext cx="574675" cy="593725"/>
          </a:xfrm>
          <a:prstGeom prst="rect">
            <a:avLst/>
          </a:prstGeom>
          <a:solidFill>
            <a:schemeClr val="bg1"/>
          </a:solidFill>
          <a:ln w="19050">
            <a:noFill/>
            <a:miter lim="800000"/>
            <a:headEnd/>
            <a:tailEnd/>
          </a:ln>
        </p:spPr>
        <p:txBody>
          <a:bodyPr lIns="0" tIns="0" rIns="0" bIns="0">
            <a:spAutoFit/>
          </a:bodyPr>
          <a:lstStyle/>
          <a:p>
            <a:pPr defTabSz="992188">
              <a:spcBef>
                <a:spcPct val="50000"/>
              </a:spcBef>
            </a:pPr>
            <a:r>
              <a:rPr lang="en-US" sz="3900" b="1" u="sng" dirty="0">
                <a:solidFill>
                  <a:srgbClr val="FF0000"/>
                </a:solidFill>
              </a:rPr>
              <a:t>12</a:t>
            </a:r>
          </a:p>
        </p:txBody>
      </p:sp>
      <p:sp>
        <p:nvSpPr>
          <p:cNvPr id="1905691" name="Text Box 27"/>
          <p:cNvSpPr txBox="1">
            <a:spLocks noChangeArrowheads="1"/>
          </p:cNvSpPr>
          <p:nvPr/>
        </p:nvSpPr>
        <p:spPr bwMode="auto">
          <a:xfrm>
            <a:off x="4800600" y="228600"/>
            <a:ext cx="1600200" cy="333375"/>
          </a:xfrm>
          <a:prstGeom prst="rect">
            <a:avLst/>
          </a:prstGeom>
          <a:noFill/>
          <a:ln w="12700" algn="ctr">
            <a:noFill/>
            <a:miter lim="800000"/>
            <a:headEnd/>
            <a:tailEnd/>
          </a:ln>
          <a:effectLst/>
        </p:spPr>
        <p:txBody>
          <a:bodyPr lIns="90487" tIns="44450" rIns="90487" bIns="44450">
            <a:spAutoFit/>
          </a:bodyPr>
          <a:lstStyle/>
          <a:p>
            <a:pPr marL="228600" indent="-228600">
              <a:lnSpc>
                <a:spcPct val="80000"/>
              </a:lnSpc>
              <a:spcBef>
                <a:spcPct val="20000"/>
              </a:spcBef>
              <a:buFont typeface="Times" pitchFamily="50" charset="0"/>
              <a:buNone/>
              <a:defRPr/>
            </a:pPr>
            <a:r>
              <a:rPr lang="en-US" sz="2000" b="1" i="1">
                <a:solidFill>
                  <a:srgbClr val="000000"/>
                </a:solidFill>
                <a:effectLst>
                  <a:outerShdw blurRad="38100" dist="38100" dir="2700000" algn="tl">
                    <a:srgbClr val="C0C0C0"/>
                  </a:outerShdw>
                </a:effectLst>
                <a:latin typeface="Times New Roman" pitchFamily="18" charset="0"/>
              </a:rPr>
              <a:t>Add new hall</a:t>
            </a:r>
          </a:p>
        </p:txBody>
      </p:sp>
      <p:sp>
        <p:nvSpPr>
          <p:cNvPr id="1905692" name="Text Box 28"/>
          <p:cNvSpPr txBox="1">
            <a:spLocks noChangeArrowheads="1"/>
          </p:cNvSpPr>
          <p:nvPr/>
        </p:nvSpPr>
        <p:spPr bwMode="auto">
          <a:xfrm>
            <a:off x="6096000" y="5807075"/>
            <a:ext cx="3048000" cy="333375"/>
          </a:xfrm>
          <a:prstGeom prst="rect">
            <a:avLst/>
          </a:prstGeom>
          <a:noFill/>
          <a:ln w="12700" algn="ctr">
            <a:noFill/>
            <a:miter lim="800000"/>
            <a:headEnd/>
            <a:tailEnd/>
          </a:ln>
        </p:spPr>
        <p:txBody>
          <a:bodyPr lIns="90487" tIns="44450" rIns="90487" bIns="44450">
            <a:spAutoFit/>
          </a:bodyPr>
          <a:lstStyle/>
          <a:p>
            <a:pPr>
              <a:lnSpc>
                <a:spcPct val="80000"/>
              </a:lnSpc>
              <a:spcBef>
                <a:spcPct val="20000"/>
              </a:spcBef>
              <a:buFont typeface="Times" pitchFamily="50" charset="0"/>
              <a:buNone/>
            </a:pPr>
            <a:endParaRPr lang="en-US" sz="2000" b="1" i="1">
              <a:solidFill>
                <a:srgbClr val="1658FC"/>
              </a:solidFill>
              <a:latin typeface="Times New Roman" pitchFamily="18" charset="0"/>
            </a:endParaRPr>
          </a:p>
        </p:txBody>
      </p:sp>
    </p:spTree>
    <p:extLst>
      <p:ext uri="{BB962C8B-B14F-4D97-AF65-F5344CB8AC3E}">
        <p14:creationId xmlns:p14="http://schemas.microsoft.com/office/powerpoint/2010/main" val="1408675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05671"/>
                                        </p:tgtEl>
                                        <p:attrNameLst>
                                          <p:attrName>style.visibility</p:attrName>
                                        </p:attrNameLst>
                                      </p:cBhvr>
                                      <p:to>
                                        <p:strVal val="visible"/>
                                      </p:to>
                                    </p:set>
                                    <p:anim calcmode="lin" valueType="num">
                                      <p:cBhvr additive="base">
                                        <p:cTn id="7" dur="500" fill="hold"/>
                                        <p:tgtEl>
                                          <p:spTgt spid="1905671"/>
                                        </p:tgtEl>
                                        <p:attrNameLst>
                                          <p:attrName>ppt_x</p:attrName>
                                        </p:attrNameLst>
                                      </p:cBhvr>
                                      <p:tavLst>
                                        <p:tav tm="0">
                                          <p:val>
                                            <p:strVal val="#ppt_x"/>
                                          </p:val>
                                        </p:tav>
                                        <p:tav tm="100000">
                                          <p:val>
                                            <p:strVal val="#ppt_x"/>
                                          </p:val>
                                        </p:tav>
                                      </p:tavLst>
                                    </p:anim>
                                    <p:anim calcmode="lin" valueType="num">
                                      <p:cBhvr additive="base">
                                        <p:cTn id="8" dur="500" fill="hold"/>
                                        <p:tgtEl>
                                          <p:spTgt spid="190567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5672"/>
                                        </p:tgtEl>
                                        <p:attrNameLst>
                                          <p:attrName>style.visibility</p:attrName>
                                        </p:attrNameLst>
                                      </p:cBhvr>
                                      <p:to>
                                        <p:strVal val="visible"/>
                                      </p:to>
                                    </p:set>
                                    <p:anim calcmode="lin" valueType="num">
                                      <p:cBhvr additive="base">
                                        <p:cTn id="11" dur="500" fill="hold"/>
                                        <p:tgtEl>
                                          <p:spTgt spid="1905672"/>
                                        </p:tgtEl>
                                        <p:attrNameLst>
                                          <p:attrName>ppt_x</p:attrName>
                                        </p:attrNameLst>
                                      </p:cBhvr>
                                      <p:tavLst>
                                        <p:tav tm="0">
                                          <p:val>
                                            <p:strVal val="#ppt_x"/>
                                          </p:val>
                                        </p:tav>
                                        <p:tav tm="100000">
                                          <p:val>
                                            <p:strVal val="#ppt_x"/>
                                          </p:val>
                                        </p:tav>
                                      </p:tavLst>
                                    </p:anim>
                                    <p:anim calcmode="lin" valueType="num">
                                      <p:cBhvr additive="base">
                                        <p:cTn id="12" dur="500" fill="hold"/>
                                        <p:tgtEl>
                                          <p:spTgt spid="1905672"/>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905689"/>
                                        </p:tgtEl>
                                        <p:attrNameLst>
                                          <p:attrName>style.visibility</p:attrName>
                                        </p:attrNameLst>
                                      </p:cBhvr>
                                      <p:to>
                                        <p:strVal val="visible"/>
                                      </p:to>
                                    </p:set>
                                    <p:anim calcmode="lin" valueType="num">
                                      <p:cBhvr additive="base">
                                        <p:cTn id="27" dur="500" fill="hold"/>
                                        <p:tgtEl>
                                          <p:spTgt spid="1905689"/>
                                        </p:tgtEl>
                                        <p:attrNameLst>
                                          <p:attrName>ppt_x</p:attrName>
                                        </p:attrNameLst>
                                      </p:cBhvr>
                                      <p:tavLst>
                                        <p:tav tm="0">
                                          <p:val>
                                            <p:strVal val="0-#ppt_w/2"/>
                                          </p:val>
                                        </p:tav>
                                        <p:tav tm="100000">
                                          <p:val>
                                            <p:strVal val="#ppt_x"/>
                                          </p:val>
                                        </p:tav>
                                      </p:tavLst>
                                    </p:anim>
                                    <p:anim calcmode="lin" valueType="num">
                                      <p:cBhvr additive="base">
                                        <p:cTn id="28" dur="500" fill="hold"/>
                                        <p:tgtEl>
                                          <p:spTgt spid="1905689"/>
                                        </p:tgtEl>
                                        <p:attrNameLst>
                                          <p:attrName>ppt_y</p:attrName>
                                        </p:attrNameLst>
                                      </p:cBhvr>
                                      <p:tavLst>
                                        <p:tav tm="0">
                                          <p:val>
                                            <p:strVal val="0-#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905669"/>
                                        </p:tgtEl>
                                        <p:attrNameLst>
                                          <p:attrName>style.visibility</p:attrName>
                                        </p:attrNameLst>
                                      </p:cBhvr>
                                      <p:to>
                                        <p:strVal val="visible"/>
                                      </p:to>
                                    </p:set>
                                    <p:anim calcmode="lin" valueType="num">
                                      <p:cBhvr additive="base">
                                        <p:cTn id="31" dur="500" fill="hold"/>
                                        <p:tgtEl>
                                          <p:spTgt spid="1905669"/>
                                        </p:tgtEl>
                                        <p:attrNameLst>
                                          <p:attrName>ppt_x</p:attrName>
                                        </p:attrNameLst>
                                      </p:cBhvr>
                                      <p:tavLst>
                                        <p:tav tm="0">
                                          <p:val>
                                            <p:strVal val="0-#ppt_w/2"/>
                                          </p:val>
                                        </p:tav>
                                        <p:tav tm="100000">
                                          <p:val>
                                            <p:strVal val="#ppt_x"/>
                                          </p:val>
                                        </p:tav>
                                      </p:tavLst>
                                    </p:anim>
                                    <p:anim calcmode="lin" valueType="num">
                                      <p:cBhvr additive="base">
                                        <p:cTn id="32" dur="500" fill="hold"/>
                                        <p:tgtEl>
                                          <p:spTgt spid="190566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905670"/>
                                        </p:tgtEl>
                                        <p:attrNameLst>
                                          <p:attrName>style.visibility</p:attrName>
                                        </p:attrNameLst>
                                      </p:cBhvr>
                                      <p:to>
                                        <p:strVal val="visible"/>
                                      </p:to>
                                    </p:set>
                                    <p:anim calcmode="lin" valueType="num">
                                      <p:cBhvr additive="base">
                                        <p:cTn id="35" dur="500" fill="hold"/>
                                        <p:tgtEl>
                                          <p:spTgt spid="1905670"/>
                                        </p:tgtEl>
                                        <p:attrNameLst>
                                          <p:attrName>ppt_x</p:attrName>
                                        </p:attrNameLst>
                                      </p:cBhvr>
                                      <p:tavLst>
                                        <p:tav tm="0">
                                          <p:val>
                                            <p:strVal val="1+#ppt_w/2"/>
                                          </p:val>
                                        </p:tav>
                                        <p:tav tm="100000">
                                          <p:val>
                                            <p:strVal val="#ppt_x"/>
                                          </p:val>
                                        </p:tav>
                                      </p:tavLst>
                                    </p:anim>
                                    <p:anim calcmode="lin" valueType="num">
                                      <p:cBhvr additive="base">
                                        <p:cTn id="36" dur="500" fill="hold"/>
                                        <p:tgtEl>
                                          <p:spTgt spid="190567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1+#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par>
                                <p:cTn id="41" presetID="18" presetClass="entr" presetSubtype="3" fill="hold" grpId="0" nodeType="withEffect">
                                  <p:stCondLst>
                                    <p:cond delay="0"/>
                                  </p:stCondLst>
                                  <p:childTnLst>
                                    <p:set>
                                      <p:cBhvr>
                                        <p:cTn id="42" dur="1" fill="hold">
                                          <p:stCondLst>
                                            <p:cond delay="0"/>
                                          </p:stCondLst>
                                        </p:cTn>
                                        <p:tgtEl>
                                          <p:spTgt spid="1905681"/>
                                        </p:tgtEl>
                                        <p:attrNameLst>
                                          <p:attrName>style.visibility</p:attrName>
                                        </p:attrNameLst>
                                      </p:cBhvr>
                                      <p:to>
                                        <p:strVal val="visible"/>
                                      </p:to>
                                    </p:set>
                                    <p:animEffect transition="in" filter="strips(upRight)">
                                      <p:cBhvr>
                                        <p:cTn id="43" dur="500"/>
                                        <p:tgtEl>
                                          <p:spTgt spid="1905681"/>
                                        </p:tgtEl>
                                      </p:cBhvr>
                                    </p:animEffect>
                                  </p:childTnLst>
                                </p:cTn>
                              </p:par>
                              <p:par>
                                <p:cTn id="44" presetID="7" presetClass="entr" presetSubtype="1" fill="hold" grpId="0" nodeType="withEffect">
                                  <p:stCondLst>
                                    <p:cond delay="0"/>
                                  </p:stCondLst>
                                  <p:childTnLst>
                                    <p:set>
                                      <p:cBhvr>
                                        <p:cTn id="45" dur="1" fill="hold">
                                          <p:stCondLst>
                                            <p:cond delay="0"/>
                                          </p:stCondLst>
                                        </p:cTn>
                                        <p:tgtEl>
                                          <p:spTgt spid="1905691"/>
                                        </p:tgtEl>
                                        <p:attrNameLst>
                                          <p:attrName>style.visibility</p:attrName>
                                        </p:attrNameLst>
                                      </p:cBhvr>
                                      <p:to>
                                        <p:strVal val="visible"/>
                                      </p:to>
                                    </p:set>
                                    <p:anim calcmode="lin" valueType="num">
                                      <p:cBhvr additive="base">
                                        <p:cTn id="46" dur="500" fill="hold"/>
                                        <p:tgtEl>
                                          <p:spTgt spid="1905691"/>
                                        </p:tgtEl>
                                        <p:attrNameLst>
                                          <p:attrName>ppt_x</p:attrName>
                                        </p:attrNameLst>
                                      </p:cBhvr>
                                      <p:tavLst>
                                        <p:tav tm="0">
                                          <p:val>
                                            <p:strVal val="#ppt_x"/>
                                          </p:val>
                                        </p:tav>
                                        <p:tav tm="100000">
                                          <p:val>
                                            <p:strVal val="#ppt_x"/>
                                          </p:val>
                                        </p:tav>
                                      </p:tavLst>
                                    </p:anim>
                                    <p:anim calcmode="lin" valueType="num">
                                      <p:cBhvr additive="base">
                                        <p:cTn id="47" dur="500" fill="hold"/>
                                        <p:tgtEl>
                                          <p:spTgt spid="1905691"/>
                                        </p:tgtEl>
                                        <p:attrNameLst>
                                          <p:attrName>ppt_y</p:attrName>
                                        </p:attrNameLst>
                                      </p:cBhvr>
                                      <p:tavLst>
                                        <p:tav tm="0">
                                          <p:val>
                                            <p:strVal val="0-#ppt_h/2"/>
                                          </p:val>
                                        </p:tav>
                                        <p:tav tm="100000">
                                          <p:val>
                                            <p:strVal val="#ppt_y"/>
                                          </p:val>
                                        </p:tav>
                                      </p:tavLst>
                                    </p:anim>
                                  </p:childTnLst>
                                </p:cTn>
                              </p:par>
                              <p:par>
                                <p:cTn id="48" presetID="2" presetClass="entr" presetSubtype="9" fill="hold" grpId="0" nodeType="withEffect">
                                  <p:stCondLst>
                                    <p:cond delay="0"/>
                                  </p:stCondLst>
                                  <p:childTnLst>
                                    <p:set>
                                      <p:cBhvr>
                                        <p:cTn id="49" dur="1" fill="hold">
                                          <p:stCondLst>
                                            <p:cond delay="0"/>
                                          </p:stCondLst>
                                        </p:cTn>
                                        <p:tgtEl>
                                          <p:spTgt spid="1905690"/>
                                        </p:tgtEl>
                                        <p:attrNameLst>
                                          <p:attrName>style.visibility</p:attrName>
                                        </p:attrNameLst>
                                      </p:cBhvr>
                                      <p:to>
                                        <p:strVal val="visible"/>
                                      </p:to>
                                    </p:set>
                                    <p:anim calcmode="lin" valueType="num">
                                      <p:cBhvr additive="base">
                                        <p:cTn id="50" dur="500" fill="hold"/>
                                        <p:tgtEl>
                                          <p:spTgt spid="1905690"/>
                                        </p:tgtEl>
                                        <p:attrNameLst>
                                          <p:attrName>ppt_x</p:attrName>
                                        </p:attrNameLst>
                                      </p:cBhvr>
                                      <p:tavLst>
                                        <p:tav tm="0">
                                          <p:val>
                                            <p:strVal val="0-#ppt_w/2"/>
                                          </p:val>
                                        </p:tav>
                                        <p:tav tm="100000">
                                          <p:val>
                                            <p:strVal val="#ppt_x"/>
                                          </p:val>
                                        </p:tav>
                                      </p:tavLst>
                                    </p:anim>
                                    <p:anim calcmode="lin" valueType="num">
                                      <p:cBhvr additive="base">
                                        <p:cTn id="51" dur="500" fill="hold"/>
                                        <p:tgtEl>
                                          <p:spTgt spid="1905690"/>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nodePh="1">
                                  <p:stCondLst>
                                    <p:cond delay="0"/>
                                  </p:stCondLst>
                                  <p:endCondLst>
                                    <p:cond evt="begin" delay="0">
                                      <p:tn val="54"/>
                                    </p:cond>
                                  </p:endCondLst>
                                  <p:childTnLst>
                                    <p:set>
                                      <p:cBhvr>
                                        <p:cTn id="55" dur="1" fill="hold">
                                          <p:stCondLst>
                                            <p:cond delay="0"/>
                                          </p:stCondLst>
                                        </p:cTn>
                                        <p:tgtEl>
                                          <p:spTgt spid="19056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5681" grpId="0" animBg="1"/>
      <p:bldP spid="1905689" grpId="0" animBg="1" autoUpdateAnimBg="0"/>
      <p:bldP spid="1905690" grpId="0" animBg="1" autoUpdateAnimBg="0"/>
      <p:bldP spid="190569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831850" y="106362"/>
            <a:ext cx="7620000" cy="579438"/>
          </a:xfrm>
        </p:spPr>
        <p:txBody>
          <a:bodyPr/>
          <a:lstStyle/>
          <a:p>
            <a:r>
              <a:rPr lang="en-US" dirty="0"/>
              <a:t>High-level Parameters</a:t>
            </a:r>
          </a:p>
        </p:txBody>
      </p:sp>
      <p:sp>
        <p:nvSpPr>
          <p:cNvPr id="128003" name="Rectangle 3"/>
          <p:cNvSpPr>
            <a:spLocks noGrp="1" noChangeArrowheads="1"/>
          </p:cNvSpPr>
          <p:nvPr>
            <p:ph type="body" idx="1"/>
          </p:nvPr>
        </p:nvSpPr>
        <p:spPr>
          <a:xfrm>
            <a:off x="609603" y="1254125"/>
            <a:ext cx="6386513" cy="5070475"/>
          </a:xfrm>
        </p:spPr>
        <p:txBody>
          <a:bodyPr/>
          <a:lstStyle/>
          <a:p>
            <a:pPr>
              <a:tabLst>
                <a:tab pos="860124" algn="l"/>
                <a:tab pos="4683070" algn="l"/>
              </a:tabLst>
            </a:pPr>
            <a:r>
              <a:rPr lang="en-US" u="sng" dirty="0"/>
              <a:t>ACCELERATOR:</a:t>
            </a:r>
          </a:p>
          <a:p>
            <a:pPr>
              <a:tabLst>
                <a:tab pos="860124" algn="l"/>
                <a:tab pos="4683070" algn="l"/>
              </a:tabLst>
            </a:pPr>
            <a:r>
              <a:rPr lang="en-US" dirty="0">
                <a:solidFill>
                  <a:srgbClr val="990033"/>
                </a:solidFill>
              </a:rPr>
              <a:t>  </a:t>
            </a:r>
            <a:r>
              <a:rPr lang="en-US" dirty="0">
                <a:solidFill>
                  <a:schemeClr val="accent2"/>
                </a:solidFill>
              </a:rPr>
              <a:t>Beam energy	    6  GeV        </a:t>
            </a:r>
            <a:br>
              <a:rPr lang="en-US" dirty="0">
                <a:solidFill>
                  <a:schemeClr val="accent2"/>
                </a:solidFill>
              </a:rPr>
            </a:br>
            <a:r>
              <a:rPr lang="en-US" dirty="0">
                <a:solidFill>
                  <a:schemeClr val="accent2"/>
                </a:solidFill>
              </a:rPr>
              <a:t>      Voltage of each </a:t>
            </a:r>
            <a:r>
              <a:rPr lang="en-US" dirty="0" err="1">
                <a:solidFill>
                  <a:schemeClr val="accent2"/>
                </a:solidFill>
              </a:rPr>
              <a:t>linac</a:t>
            </a:r>
            <a:r>
              <a:rPr lang="en-US" dirty="0">
                <a:solidFill>
                  <a:schemeClr val="accent2"/>
                </a:solidFill>
              </a:rPr>
              <a:t>	</a:t>
            </a:r>
            <a:r>
              <a:rPr lang="en-US" dirty="0">
                <a:solidFill>
                  <a:srgbClr val="022F9E"/>
                </a:solidFill>
              </a:rPr>
              <a:t>    0.6 </a:t>
            </a:r>
            <a:r>
              <a:rPr lang="en-US" dirty="0" smtClean="0">
                <a:solidFill>
                  <a:srgbClr val="022F9E"/>
                </a:solidFill>
              </a:rPr>
              <a:t>GV</a:t>
            </a:r>
            <a:endParaRPr lang="en-US" dirty="0">
              <a:solidFill>
                <a:srgbClr val="022F9E"/>
              </a:solidFill>
            </a:endParaRPr>
          </a:p>
          <a:p>
            <a:pPr>
              <a:tabLst>
                <a:tab pos="860124" algn="l"/>
                <a:tab pos="4683070" algn="l"/>
              </a:tabLst>
            </a:pPr>
            <a:r>
              <a:rPr lang="en-US" dirty="0">
                <a:solidFill>
                  <a:srgbClr val="022F9E"/>
                </a:solidFill>
              </a:rPr>
              <a:t>	      </a:t>
            </a:r>
            <a:r>
              <a:rPr lang="en-US" dirty="0">
                <a:solidFill>
                  <a:schemeClr val="accent2"/>
                </a:solidFill>
              </a:rPr>
              <a:t>Number of </a:t>
            </a:r>
            <a:r>
              <a:rPr lang="en-US" dirty="0" err="1">
                <a:solidFill>
                  <a:schemeClr val="accent2"/>
                </a:solidFill>
              </a:rPr>
              <a:t>recirculations</a:t>
            </a:r>
            <a:r>
              <a:rPr lang="en-US" dirty="0">
                <a:solidFill>
                  <a:schemeClr val="accent2"/>
                </a:solidFill>
              </a:rPr>
              <a:t>	       5</a:t>
            </a:r>
          </a:p>
          <a:p>
            <a:pPr>
              <a:spcBef>
                <a:spcPct val="50000"/>
              </a:spcBef>
              <a:tabLst>
                <a:tab pos="860124" algn="l"/>
                <a:tab pos="4683070" algn="l"/>
              </a:tabLst>
            </a:pPr>
            <a:r>
              <a:rPr lang="en-US" dirty="0">
                <a:solidFill>
                  <a:schemeClr val="accent2"/>
                </a:solidFill>
              </a:rPr>
              <a:t>  Beam power (total program)           1 MW</a:t>
            </a:r>
          </a:p>
          <a:p>
            <a:pPr>
              <a:spcBef>
                <a:spcPct val="50000"/>
              </a:spcBef>
              <a:tabLst>
                <a:tab pos="860124" algn="l"/>
                <a:tab pos="4683070" algn="l"/>
              </a:tabLst>
            </a:pPr>
            <a:r>
              <a:rPr lang="en-US" dirty="0">
                <a:solidFill>
                  <a:schemeClr val="accent2"/>
                </a:solidFill>
              </a:rPr>
              <a:t>  Beam current (hybrid mesons)           - </a:t>
            </a:r>
          </a:p>
          <a:p>
            <a:pPr>
              <a:spcBef>
                <a:spcPct val="50000"/>
              </a:spcBef>
              <a:tabLst>
                <a:tab pos="860124" algn="l"/>
                <a:tab pos="4683070" algn="l"/>
              </a:tabLst>
            </a:pPr>
            <a:r>
              <a:rPr lang="en-US" dirty="0">
                <a:solidFill>
                  <a:schemeClr val="accent2"/>
                </a:solidFill>
              </a:rPr>
              <a:t>  </a:t>
            </a:r>
            <a:r>
              <a:rPr lang="en-US" dirty="0" err="1">
                <a:solidFill>
                  <a:schemeClr val="accent2"/>
                </a:solidFill>
              </a:rPr>
              <a:t>Emittance</a:t>
            </a:r>
            <a:r>
              <a:rPr lang="en-US" dirty="0">
                <a:solidFill>
                  <a:schemeClr val="accent2"/>
                </a:solidFill>
              </a:rPr>
              <a:t>	 1 nm-rad</a:t>
            </a:r>
          </a:p>
          <a:p>
            <a:pPr>
              <a:spcBef>
                <a:spcPct val="50000"/>
              </a:spcBef>
              <a:tabLst>
                <a:tab pos="860124" algn="l"/>
                <a:tab pos="4683070" algn="l"/>
              </a:tabLst>
            </a:pPr>
            <a:r>
              <a:rPr lang="en-US" dirty="0">
                <a:solidFill>
                  <a:schemeClr val="accent2"/>
                </a:solidFill>
              </a:rPr>
              <a:t>  Energy spread	     0.01%</a:t>
            </a:r>
          </a:p>
          <a:p>
            <a:pPr>
              <a:spcBef>
                <a:spcPct val="50000"/>
              </a:spcBef>
              <a:tabLst>
                <a:tab pos="860124" algn="l"/>
                <a:tab pos="4683070" algn="l"/>
              </a:tabLst>
            </a:pPr>
            <a:r>
              <a:rPr lang="en-US" u="sng" dirty="0"/>
              <a:t>CRYOPLANT</a:t>
            </a:r>
            <a:r>
              <a:rPr lang="en-US" dirty="0"/>
              <a:t>	   4.5 kW</a:t>
            </a:r>
          </a:p>
          <a:p>
            <a:pPr>
              <a:spcBef>
                <a:spcPct val="50000"/>
              </a:spcBef>
              <a:tabLst>
                <a:tab pos="860124" algn="l"/>
                <a:tab pos="4683070" algn="l"/>
              </a:tabLst>
            </a:pPr>
            <a:r>
              <a:rPr lang="en-US" u="sng" dirty="0"/>
              <a:t>EXPERIMENTAL HALLS</a:t>
            </a:r>
            <a:r>
              <a:rPr lang="en-US" dirty="0"/>
              <a:t>	       3</a:t>
            </a:r>
          </a:p>
        </p:txBody>
      </p:sp>
      <p:sp>
        <p:nvSpPr>
          <p:cNvPr id="128005" name="Text Box 5"/>
          <p:cNvSpPr txBox="1">
            <a:spLocks noChangeArrowheads="1"/>
          </p:cNvSpPr>
          <p:nvPr/>
        </p:nvSpPr>
        <p:spPr bwMode="auto">
          <a:xfrm>
            <a:off x="5818191" y="609602"/>
            <a:ext cx="758221" cy="430887"/>
          </a:xfrm>
          <a:prstGeom prst="rect">
            <a:avLst/>
          </a:prstGeom>
          <a:noFill/>
          <a:ln>
            <a:noFill/>
          </a:ln>
          <a:effectLst/>
          <a:extLst>
            <a:ext uri="{909E8E84-426E-40DD-AFC4-6F175D3DCCD1}">
              <a14:hiddenFill xmlns:a14="http://schemas.microsoft.com/office/drawing/2010/main">
                <a:gradFill rotWithShape="0">
                  <a:gsLst>
                    <a:gs pos="0">
                      <a:srgbClr val="520402"/>
                    </a:gs>
                    <a:gs pos="100000">
                      <a:srgbClr val="FFCC00"/>
                    </a:gs>
                  </a:gsLst>
                  <a:lin ang="5400000" scaled="1"/>
                </a:gradFill>
              </a14:hiddenFill>
            </a:ext>
            <a:ext uri="{91240B29-F687-4F45-9708-019B960494DF}">
              <a14:hiddenLine xmlns:a14="http://schemas.microsoft.com/office/drawing/2010/main" w="12700">
                <a:solidFill>
                  <a:srgbClr val="B2B2B2"/>
                </a:solidFill>
                <a:miter lim="800000"/>
                <a:headEnd/>
                <a:tailEnd/>
              </a14:hiddenLine>
            </a:ext>
            <a:ext uri="{AF507438-7753-43E0-B8FC-AC1667EBCBE1}">
              <a14:hiddenEffects xmlns:a14="http://schemas.microsoft.com/office/drawing/2010/main">
                <a:effectLst>
                  <a:outerShdw dist="35921" dir="2700000" sy="50000" rotWithShape="0">
                    <a:srgbClr val="875B0D"/>
                  </a:outerShdw>
                </a:effectLst>
              </a14:hiddenEffects>
            </a:ext>
          </a:extLst>
        </p:spPr>
        <p:txBody>
          <a:bodyPr wrap="none" lIns="0" tIns="0" rIns="0" bIns="0">
            <a:spAutoFit/>
          </a:bodyPr>
          <a:lstStyle/>
          <a:p>
            <a:pPr algn="l"/>
            <a:r>
              <a:rPr lang="en-US" b="1" u="sng" smtClean="0">
                <a:solidFill>
                  <a:srgbClr val="000000"/>
                </a:solidFill>
              </a:rPr>
              <a:t>Now</a:t>
            </a:r>
            <a:endParaRPr lang="en-US" b="1" smtClean="0">
              <a:solidFill>
                <a:srgbClr val="000000"/>
              </a:solidFill>
            </a:endParaRPr>
          </a:p>
        </p:txBody>
      </p:sp>
      <p:grpSp>
        <p:nvGrpSpPr>
          <p:cNvPr id="128009" name="Group 9"/>
          <p:cNvGrpSpPr>
            <a:grpSpLocks/>
          </p:cNvGrpSpPr>
          <p:nvPr/>
        </p:nvGrpSpPr>
        <p:grpSpPr bwMode="auto">
          <a:xfrm>
            <a:off x="7011990" y="609600"/>
            <a:ext cx="1720850" cy="4953000"/>
            <a:chOff x="4859" y="528"/>
            <a:chExt cx="1192" cy="3120"/>
          </a:xfrm>
        </p:grpSpPr>
        <p:sp>
          <p:nvSpPr>
            <p:cNvPr id="128004" name="Rectangle 4"/>
            <p:cNvSpPr>
              <a:spLocks noChangeArrowheads="1"/>
            </p:cNvSpPr>
            <p:nvPr/>
          </p:nvSpPr>
          <p:spPr bwMode="auto">
            <a:xfrm>
              <a:off x="4859" y="912"/>
              <a:ext cx="1192" cy="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519" indent="-228519" eaLnBrk="1" hangingPunct="1">
                <a:spcBef>
                  <a:spcPct val="20000"/>
                </a:spcBef>
                <a:tabLst>
                  <a:tab pos="4683070" algn="l"/>
                </a:tabLst>
              </a:pPr>
              <a:r>
                <a:rPr lang="en-US" sz="2400" b="1" dirty="0">
                  <a:solidFill>
                    <a:srgbClr val="990033"/>
                  </a:solidFill>
                </a:rPr>
                <a:t> </a:t>
              </a:r>
            </a:p>
            <a:p>
              <a:pPr marL="228519" indent="-228519" eaLnBrk="1" hangingPunct="1">
                <a:spcBef>
                  <a:spcPct val="20000"/>
                </a:spcBef>
                <a:tabLst>
                  <a:tab pos="4683070" algn="l"/>
                </a:tabLst>
              </a:pPr>
              <a:r>
                <a:rPr lang="en-US" sz="2400" b="1" dirty="0">
                  <a:solidFill>
                    <a:srgbClr val="3333CC"/>
                  </a:solidFill>
                </a:rPr>
                <a:t>12  GeV</a:t>
              </a:r>
            </a:p>
            <a:p>
              <a:pPr marL="228519" indent="-228519" eaLnBrk="1" hangingPunct="1">
                <a:spcBef>
                  <a:spcPct val="20000"/>
                </a:spcBef>
                <a:tabLst>
                  <a:tab pos="4683070" algn="l"/>
                </a:tabLst>
              </a:pPr>
              <a:r>
                <a:rPr lang="en-US" sz="2400" b="1" dirty="0">
                  <a:solidFill>
                    <a:schemeClr val="accent2"/>
                  </a:solidFill>
                  <a:latin typeface="+mn-lt"/>
                </a:rPr>
                <a:t>1.1 </a:t>
              </a:r>
              <a:r>
                <a:rPr lang="en-US" sz="2400" b="1" dirty="0" smtClean="0">
                  <a:solidFill>
                    <a:schemeClr val="accent2"/>
                  </a:solidFill>
                  <a:latin typeface="+mn-lt"/>
                </a:rPr>
                <a:t>GV</a:t>
              </a:r>
              <a:endParaRPr lang="en-US" sz="2400" b="1" dirty="0">
                <a:solidFill>
                  <a:schemeClr val="accent2"/>
                </a:solidFill>
                <a:latin typeface="+mn-lt"/>
              </a:endParaRPr>
            </a:p>
            <a:p>
              <a:pPr marL="228519" indent="-228519" eaLnBrk="1" hangingPunct="1">
                <a:spcBef>
                  <a:spcPct val="20000"/>
                </a:spcBef>
                <a:tabLst>
                  <a:tab pos="4683070" algn="l"/>
                </a:tabLst>
              </a:pPr>
              <a:r>
                <a:rPr lang="en-US" sz="2400" b="1" dirty="0">
                  <a:solidFill>
                    <a:schemeClr val="accent2"/>
                  </a:solidFill>
                  <a:latin typeface="+mn-lt"/>
                </a:rPr>
                <a:t>5 ½</a:t>
              </a:r>
            </a:p>
            <a:p>
              <a:pPr marL="228519" indent="-228519" eaLnBrk="1" hangingPunct="1">
                <a:spcBef>
                  <a:spcPct val="50000"/>
                </a:spcBef>
                <a:tabLst>
                  <a:tab pos="4683070" algn="l"/>
                </a:tabLst>
              </a:pPr>
              <a:r>
                <a:rPr lang="en-US" sz="2400" b="1" dirty="0">
                  <a:solidFill>
                    <a:srgbClr val="3333CC"/>
                  </a:solidFill>
                </a:rPr>
                <a:t>  1  MW</a:t>
              </a:r>
            </a:p>
            <a:p>
              <a:pPr marL="228519" indent="-228519" eaLnBrk="1" hangingPunct="1">
                <a:spcBef>
                  <a:spcPct val="50000"/>
                </a:spcBef>
                <a:tabLst>
                  <a:tab pos="4683070" algn="l"/>
                </a:tabLst>
              </a:pPr>
              <a:r>
                <a:rPr lang="en-US" sz="2400" b="1" dirty="0">
                  <a:solidFill>
                    <a:srgbClr val="3333CC"/>
                  </a:solidFill>
                </a:rPr>
                <a:t>  5  µA</a:t>
              </a:r>
            </a:p>
            <a:p>
              <a:pPr marL="228519" indent="-228519" eaLnBrk="1" hangingPunct="1">
                <a:spcBef>
                  <a:spcPct val="50000"/>
                </a:spcBef>
                <a:tabLst>
                  <a:tab pos="4683070" algn="l"/>
                </a:tabLst>
              </a:pPr>
              <a:r>
                <a:rPr lang="en-US" sz="2400" b="1" dirty="0">
                  <a:solidFill>
                    <a:srgbClr val="3333CC"/>
                  </a:solidFill>
                </a:rPr>
                <a:t>7 nm-rad</a:t>
              </a:r>
            </a:p>
            <a:p>
              <a:pPr marL="228519" indent="-228519" eaLnBrk="1" hangingPunct="1">
                <a:spcBef>
                  <a:spcPct val="50000"/>
                </a:spcBef>
                <a:tabLst>
                  <a:tab pos="4683070" algn="l"/>
                </a:tabLst>
              </a:pPr>
              <a:r>
                <a:rPr lang="en-US" sz="2400" b="1" dirty="0">
                  <a:solidFill>
                    <a:srgbClr val="3333CC"/>
                  </a:solidFill>
                </a:rPr>
                <a:t>0.02%</a:t>
              </a:r>
            </a:p>
            <a:p>
              <a:pPr marL="228519" indent="-228519" eaLnBrk="1" hangingPunct="1">
                <a:spcBef>
                  <a:spcPct val="50000"/>
                </a:spcBef>
                <a:tabLst>
                  <a:tab pos="4683070" algn="l"/>
                </a:tabLst>
              </a:pPr>
              <a:r>
                <a:rPr lang="en-US" sz="2400" b="1" dirty="0">
                  <a:solidFill>
                    <a:srgbClr val="000000"/>
                  </a:solidFill>
                </a:rPr>
                <a:t>9 kW</a:t>
              </a:r>
            </a:p>
            <a:p>
              <a:pPr marL="228519" indent="-228519" eaLnBrk="1" hangingPunct="1">
                <a:spcBef>
                  <a:spcPct val="50000"/>
                </a:spcBef>
                <a:tabLst>
                  <a:tab pos="4683070" algn="l"/>
                </a:tabLst>
              </a:pPr>
              <a:r>
                <a:rPr lang="en-US" sz="2400" b="1" dirty="0">
                  <a:solidFill>
                    <a:srgbClr val="000000"/>
                  </a:solidFill>
                </a:rPr>
                <a:t>4</a:t>
              </a:r>
            </a:p>
            <a:p>
              <a:pPr marL="228519" indent="-228519" eaLnBrk="1" hangingPunct="1">
                <a:spcBef>
                  <a:spcPct val="50000"/>
                </a:spcBef>
                <a:tabLst>
                  <a:tab pos="4683070" algn="l"/>
                </a:tabLst>
              </a:pPr>
              <a:endParaRPr lang="en-US" sz="2400" b="1" dirty="0">
                <a:solidFill>
                  <a:srgbClr val="000000"/>
                </a:solidFill>
              </a:endParaRPr>
            </a:p>
          </p:txBody>
        </p:sp>
        <p:sp>
          <p:nvSpPr>
            <p:cNvPr id="128006" name="Text Box 6"/>
            <p:cNvSpPr txBox="1">
              <a:spLocks noChangeArrowheads="1"/>
            </p:cNvSpPr>
            <p:nvPr/>
          </p:nvSpPr>
          <p:spPr bwMode="auto">
            <a:xfrm>
              <a:off x="4951" y="528"/>
              <a:ext cx="1010" cy="271"/>
            </a:xfrm>
            <a:prstGeom prst="rect">
              <a:avLst/>
            </a:prstGeom>
            <a:noFill/>
            <a:ln>
              <a:noFill/>
            </a:ln>
            <a:effectLst/>
            <a:extLst>
              <a:ext uri="{909E8E84-426E-40DD-AFC4-6F175D3DCCD1}">
                <a14:hiddenFill xmlns:a14="http://schemas.microsoft.com/office/drawing/2010/main">
                  <a:gradFill rotWithShape="0">
                    <a:gsLst>
                      <a:gs pos="0">
                        <a:srgbClr val="520402"/>
                      </a:gs>
                      <a:gs pos="100000">
                        <a:srgbClr val="FFCC00"/>
                      </a:gs>
                    </a:gsLst>
                    <a:lin ang="5400000" scaled="1"/>
                  </a:gradFill>
                </a14:hiddenFill>
              </a:ext>
              <a:ext uri="{91240B29-F687-4F45-9708-019B960494DF}">
                <a14:hiddenLine xmlns:a14="http://schemas.microsoft.com/office/drawing/2010/main" w="12700">
                  <a:solidFill>
                    <a:srgbClr val="B2B2B2"/>
                  </a:solidFill>
                  <a:miter lim="800000"/>
                  <a:headEnd/>
                  <a:tailEnd/>
                </a14:hiddenLine>
              </a:ext>
              <a:ext uri="{AF507438-7753-43E0-B8FC-AC1667EBCBE1}">
                <a14:hiddenEffects xmlns:a14="http://schemas.microsoft.com/office/drawing/2010/main">
                  <a:effectLst>
                    <a:outerShdw dist="35921" dir="2700000" sy="50000" rotWithShape="0">
                      <a:srgbClr val="875B0D"/>
                    </a:outerShdw>
                  </a:effectLst>
                </a14:hiddenEffects>
              </a:ext>
            </a:extLst>
          </p:spPr>
          <p:txBody>
            <a:bodyPr wrap="none" lIns="0" tIns="0" rIns="0" bIns="0">
              <a:spAutoFit/>
            </a:bodyPr>
            <a:lstStyle/>
            <a:p>
              <a:pPr algn="l"/>
              <a:r>
                <a:rPr lang="en-US" b="1" u="sng" smtClean="0">
                  <a:solidFill>
                    <a:srgbClr val="000000"/>
                  </a:solidFill>
                </a:rPr>
                <a:t>Upgrade</a:t>
              </a:r>
            </a:p>
          </p:txBody>
        </p:sp>
      </p:grpSp>
    </p:spTree>
    <p:extLst>
      <p:ext uri="{BB962C8B-B14F-4D97-AF65-F5344CB8AC3E}">
        <p14:creationId xmlns:p14="http://schemas.microsoft.com/office/powerpoint/2010/main" val="11364902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4"/>
          <p:cNvGrpSpPr>
            <a:grpSpLocks/>
          </p:cNvGrpSpPr>
          <p:nvPr/>
        </p:nvGrpSpPr>
        <p:grpSpPr bwMode="auto">
          <a:xfrm>
            <a:off x="5715000" y="609600"/>
            <a:ext cx="3019425" cy="2190750"/>
            <a:chOff x="3712" y="560"/>
            <a:chExt cx="1811" cy="1067"/>
          </a:xfrm>
        </p:grpSpPr>
        <p:pic>
          <p:nvPicPr>
            <p:cNvPr id="69643" name="Picture 5" descr="a"/>
            <p:cNvPicPr>
              <a:picLocks noChangeAspect="1" noChangeArrowheads="1"/>
            </p:cNvPicPr>
            <p:nvPr/>
          </p:nvPicPr>
          <p:blipFill>
            <a:blip r:embed="rId3" cstate="print"/>
            <a:srcRect l="15855"/>
            <a:stretch>
              <a:fillRect/>
            </a:stretch>
          </p:blipFill>
          <p:spPr bwMode="auto">
            <a:xfrm rot="5400000">
              <a:off x="4125" y="230"/>
              <a:ext cx="1019" cy="1776"/>
            </a:xfrm>
            <a:prstGeom prst="rect">
              <a:avLst/>
            </a:prstGeom>
            <a:noFill/>
            <a:ln w="9525">
              <a:noFill/>
              <a:miter lim="800000"/>
              <a:headEnd/>
              <a:tailEnd/>
            </a:ln>
          </p:spPr>
        </p:pic>
        <p:sp>
          <p:nvSpPr>
            <p:cNvPr id="69644" name="Rectangle 6"/>
            <p:cNvSpPr>
              <a:spLocks noChangeArrowheads="1"/>
            </p:cNvSpPr>
            <p:nvPr/>
          </p:nvSpPr>
          <p:spPr bwMode="auto">
            <a:xfrm>
              <a:off x="3712" y="560"/>
              <a:ext cx="336" cy="384"/>
            </a:xfrm>
            <a:prstGeom prst="rect">
              <a:avLst/>
            </a:prstGeom>
            <a:solidFill>
              <a:schemeClr val="bg1"/>
            </a:solidFill>
            <a:ln w="9525">
              <a:noFill/>
              <a:miter lim="800000"/>
              <a:headEnd/>
              <a:tailEnd/>
            </a:ln>
          </p:spPr>
          <p:txBody>
            <a:bodyPr wrap="none" anchor="ctr"/>
            <a:lstStyle/>
            <a:p>
              <a:endParaRPr lang="en-US" sz="2000" b="1">
                <a:solidFill>
                  <a:srgbClr val="000000"/>
                </a:solidFill>
              </a:endParaRPr>
            </a:p>
          </p:txBody>
        </p:sp>
        <p:sp>
          <p:nvSpPr>
            <p:cNvPr id="69645" name="Rectangle 7"/>
            <p:cNvSpPr>
              <a:spLocks noChangeArrowheads="1"/>
            </p:cNvSpPr>
            <p:nvPr/>
          </p:nvSpPr>
          <p:spPr bwMode="auto">
            <a:xfrm>
              <a:off x="3714" y="1362"/>
              <a:ext cx="312" cy="173"/>
            </a:xfrm>
            <a:prstGeom prst="rect">
              <a:avLst/>
            </a:prstGeom>
            <a:solidFill>
              <a:schemeClr val="bg1"/>
            </a:solidFill>
            <a:ln w="9525">
              <a:noFill/>
              <a:miter lim="800000"/>
              <a:headEnd/>
              <a:tailEnd/>
            </a:ln>
          </p:spPr>
          <p:txBody>
            <a:bodyPr wrap="none" anchor="ctr"/>
            <a:lstStyle/>
            <a:p>
              <a:endParaRPr lang="en-US" sz="2000" b="1">
                <a:solidFill>
                  <a:srgbClr val="000000"/>
                </a:solidFill>
              </a:endParaRPr>
            </a:p>
          </p:txBody>
        </p:sp>
      </p:grpSp>
      <p:sp>
        <p:nvSpPr>
          <p:cNvPr id="69635" name="Text Box 2"/>
          <p:cNvSpPr txBox="1">
            <a:spLocks noChangeArrowheads="1"/>
          </p:cNvSpPr>
          <p:nvPr/>
        </p:nvSpPr>
        <p:spPr bwMode="auto">
          <a:xfrm>
            <a:off x="0" y="9525"/>
            <a:ext cx="9144000" cy="579438"/>
          </a:xfrm>
          <a:prstGeom prst="rect">
            <a:avLst/>
          </a:prstGeom>
          <a:noFill/>
          <a:ln w="9525">
            <a:noFill/>
            <a:miter lim="800000"/>
            <a:headEnd/>
            <a:tailEnd/>
          </a:ln>
        </p:spPr>
        <p:txBody>
          <a:bodyPr lIns="91407" tIns="45704" rIns="91407" bIns="45704">
            <a:spAutoFit/>
          </a:bodyPr>
          <a:lstStyle/>
          <a:p>
            <a:r>
              <a:rPr lang="en-US" sz="3200" b="1">
                <a:solidFill>
                  <a:srgbClr val="FC0128"/>
                </a:solidFill>
              </a:rPr>
              <a:t>12 GeV Upgrade Physics Instrumentation</a:t>
            </a:r>
          </a:p>
        </p:txBody>
      </p:sp>
      <p:sp>
        <p:nvSpPr>
          <p:cNvPr id="69636" name="Rectangle 3"/>
          <p:cNvSpPr>
            <a:spLocks noChangeArrowheads="1"/>
          </p:cNvSpPr>
          <p:nvPr/>
        </p:nvSpPr>
        <p:spPr bwMode="auto">
          <a:xfrm>
            <a:off x="1066800" y="914400"/>
            <a:ext cx="5105400" cy="762000"/>
          </a:xfrm>
          <a:prstGeom prst="rect">
            <a:avLst/>
          </a:prstGeom>
          <a:noFill/>
          <a:ln w="9525">
            <a:noFill/>
            <a:miter lim="800000"/>
            <a:headEnd/>
            <a:tailEnd/>
          </a:ln>
        </p:spPr>
        <p:txBody>
          <a:bodyPr lIns="91407" tIns="45704" rIns="91407" bIns="45704"/>
          <a:lstStyle/>
          <a:p>
            <a:pPr algn="l"/>
            <a:r>
              <a:rPr lang="en-US" sz="2400" b="1" i="1" u="sng" dirty="0" err="1">
                <a:solidFill>
                  <a:srgbClr val="FC0128"/>
                </a:solidFill>
              </a:rPr>
              <a:t>GLUEx</a:t>
            </a:r>
            <a:r>
              <a:rPr lang="en-US" sz="2400" b="1" i="1" u="sng" dirty="0">
                <a:solidFill>
                  <a:srgbClr val="FC0128"/>
                </a:solidFill>
              </a:rPr>
              <a:t> (Hall D):</a:t>
            </a:r>
            <a:r>
              <a:rPr lang="en-US" sz="2000" b="1" dirty="0">
                <a:solidFill>
                  <a:srgbClr val="FC0128"/>
                </a:solidFill>
              </a:rPr>
              <a:t> </a:t>
            </a:r>
            <a:r>
              <a:rPr lang="en-US" sz="2000" b="1" dirty="0">
                <a:solidFill>
                  <a:srgbClr val="000000"/>
                </a:solidFill>
              </a:rPr>
              <a:t>exploring origin of confinement by studying</a:t>
            </a:r>
            <a:r>
              <a:rPr lang="en-US" sz="2000" b="1" dirty="0">
                <a:solidFill>
                  <a:srgbClr val="FC0128"/>
                </a:solidFill>
              </a:rPr>
              <a:t> </a:t>
            </a:r>
            <a:r>
              <a:rPr lang="en-US" sz="2000" b="1" dirty="0">
                <a:solidFill>
                  <a:srgbClr val="0000FF"/>
                </a:solidFill>
              </a:rPr>
              <a:t>hybrid mesons</a:t>
            </a:r>
          </a:p>
        </p:txBody>
      </p:sp>
      <p:sp>
        <p:nvSpPr>
          <p:cNvPr id="69637" name="Rectangle 8"/>
          <p:cNvSpPr>
            <a:spLocks noChangeArrowheads="1"/>
          </p:cNvSpPr>
          <p:nvPr/>
        </p:nvSpPr>
        <p:spPr bwMode="auto">
          <a:xfrm>
            <a:off x="2590800" y="2971800"/>
            <a:ext cx="5791200" cy="762000"/>
          </a:xfrm>
          <a:prstGeom prst="rect">
            <a:avLst/>
          </a:prstGeom>
          <a:noFill/>
          <a:ln w="9525">
            <a:noFill/>
            <a:miter lim="800000"/>
            <a:headEnd/>
            <a:tailEnd/>
          </a:ln>
        </p:spPr>
        <p:txBody>
          <a:bodyPr lIns="91407" tIns="45704" rIns="91407" bIns="45704"/>
          <a:lstStyle/>
          <a:p>
            <a:pPr algn="l"/>
            <a:r>
              <a:rPr lang="en-US" sz="2400" b="1" i="1" u="sng" dirty="0">
                <a:solidFill>
                  <a:srgbClr val="FC0128"/>
                </a:solidFill>
              </a:rPr>
              <a:t>CLAS12 (Hall B):</a:t>
            </a:r>
            <a:r>
              <a:rPr lang="en-US" sz="2000" b="1" i="1" dirty="0">
                <a:solidFill>
                  <a:srgbClr val="FC0128"/>
                </a:solidFill>
              </a:rPr>
              <a:t>  </a:t>
            </a:r>
            <a:r>
              <a:rPr lang="en-US" sz="2000" b="1" dirty="0">
                <a:solidFill>
                  <a:srgbClr val="FC0128"/>
                </a:solidFill>
              </a:rPr>
              <a:t>understanding nucleon structure via </a:t>
            </a:r>
            <a:r>
              <a:rPr lang="en-US" sz="2000" b="1" dirty="0">
                <a:solidFill>
                  <a:srgbClr val="0000FF"/>
                </a:solidFill>
              </a:rPr>
              <a:t>generalized </a:t>
            </a:r>
            <a:r>
              <a:rPr lang="en-US" sz="2000" b="1" dirty="0" err="1">
                <a:solidFill>
                  <a:srgbClr val="0000FF"/>
                </a:solidFill>
              </a:rPr>
              <a:t>parton</a:t>
            </a:r>
            <a:r>
              <a:rPr lang="en-US" sz="2000" b="1" dirty="0">
                <a:solidFill>
                  <a:srgbClr val="0000FF"/>
                </a:solidFill>
              </a:rPr>
              <a:t> distributions</a:t>
            </a:r>
          </a:p>
        </p:txBody>
      </p:sp>
      <p:sp>
        <p:nvSpPr>
          <p:cNvPr id="69638" name="Rectangle 10"/>
          <p:cNvSpPr>
            <a:spLocks noChangeArrowheads="1"/>
          </p:cNvSpPr>
          <p:nvPr/>
        </p:nvSpPr>
        <p:spPr bwMode="auto">
          <a:xfrm>
            <a:off x="533402" y="3886200"/>
            <a:ext cx="6035675" cy="762000"/>
          </a:xfrm>
          <a:prstGeom prst="rect">
            <a:avLst/>
          </a:prstGeom>
          <a:noFill/>
          <a:ln w="9525">
            <a:noFill/>
            <a:miter lim="800000"/>
            <a:headEnd/>
            <a:tailEnd/>
          </a:ln>
        </p:spPr>
        <p:txBody>
          <a:bodyPr lIns="91407" tIns="45704" rIns="91407" bIns="45704"/>
          <a:lstStyle/>
          <a:p>
            <a:pPr algn="l"/>
            <a:r>
              <a:rPr lang="en-US" sz="2400" b="1" i="1" u="sng" dirty="0">
                <a:solidFill>
                  <a:srgbClr val="FC0128"/>
                </a:solidFill>
              </a:rPr>
              <a:t>SHMS (Hall C):</a:t>
            </a:r>
            <a:r>
              <a:rPr lang="en-US" sz="2000" b="1" dirty="0">
                <a:solidFill>
                  <a:srgbClr val="FC0128"/>
                </a:solidFill>
              </a:rPr>
              <a:t>  </a:t>
            </a:r>
            <a:r>
              <a:rPr lang="en-US" sz="2000" b="1" dirty="0">
                <a:solidFill>
                  <a:srgbClr val="000000"/>
                </a:solidFill>
              </a:rPr>
              <a:t>precision determination of </a:t>
            </a:r>
            <a:br>
              <a:rPr lang="en-US" sz="2000" b="1" dirty="0">
                <a:solidFill>
                  <a:srgbClr val="000000"/>
                </a:solidFill>
              </a:rPr>
            </a:br>
            <a:r>
              <a:rPr lang="en-US" sz="2000" b="1" dirty="0">
                <a:solidFill>
                  <a:srgbClr val="0000FF"/>
                </a:solidFill>
              </a:rPr>
              <a:t>valence quark properties</a:t>
            </a:r>
            <a:r>
              <a:rPr lang="en-US" sz="2000" b="1" dirty="0">
                <a:solidFill>
                  <a:srgbClr val="FC0128"/>
                </a:solidFill>
              </a:rPr>
              <a:t> </a:t>
            </a:r>
            <a:r>
              <a:rPr lang="en-US" sz="2000" b="1" dirty="0">
                <a:solidFill>
                  <a:srgbClr val="000000"/>
                </a:solidFill>
              </a:rPr>
              <a:t>in nucleons and nuclei</a:t>
            </a:r>
          </a:p>
        </p:txBody>
      </p:sp>
      <p:sp>
        <p:nvSpPr>
          <p:cNvPr id="381963" name="Rectangle 11"/>
          <p:cNvSpPr>
            <a:spLocks noChangeArrowheads="1"/>
          </p:cNvSpPr>
          <p:nvPr/>
        </p:nvSpPr>
        <p:spPr bwMode="auto">
          <a:xfrm>
            <a:off x="2667000" y="5791200"/>
            <a:ext cx="6248400" cy="762000"/>
          </a:xfrm>
          <a:prstGeom prst="rect">
            <a:avLst/>
          </a:prstGeom>
          <a:noFill/>
          <a:ln w="9525">
            <a:noFill/>
            <a:miter lim="800000"/>
            <a:headEnd/>
            <a:tailEnd/>
          </a:ln>
          <a:effectLst/>
        </p:spPr>
        <p:txBody>
          <a:bodyPr lIns="91407" tIns="45704" rIns="91407" bIns="45704"/>
          <a:lstStyle/>
          <a:p>
            <a:pPr algn="l">
              <a:defRPr/>
            </a:pPr>
            <a:r>
              <a:rPr lang="en-US" sz="2400" b="1" i="1" u="sng" dirty="0">
                <a:solidFill>
                  <a:srgbClr val="FC0128"/>
                </a:solidFill>
                <a:latin typeface="Arial" charset="0"/>
              </a:rPr>
              <a:t>Hall A:</a:t>
            </a:r>
            <a:r>
              <a:rPr lang="en-US" sz="2000" b="1" dirty="0">
                <a:solidFill>
                  <a:srgbClr val="FC0128"/>
                </a:solidFill>
                <a:effectLst>
                  <a:outerShdw blurRad="38100" dist="38100" dir="2700000" algn="tl">
                    <a:srgbClr val="C0C0C0"/>
                  </a:outerShdw>
                </a:effectLst>
                <a:latin typeface="Arial" charset="0"/>
              </a:rPr>
              <a:t> </a:t>
            </a:r>
            <a:r>
              <a:rPr lang="en-US" sz="2000" b="1" dirty="0">
                <a:solidFill>
                  <a:srgbClr val="000000"/>
                </a:solidFill>
                <a:latin typeface="Arial" charset="0"/>
              </a:rPr>
              <a:t>short range correlations, form factors, hypernuclear physics,</a:t>
            </a:r>
            <a:r>
              <a:rPr lang="en-US" sz="2000" b="1" dirty="0">
                <a:solidFill>
                  <a:srgbClr val="FC0128"/>
                </a:solidFill>
                <a:latin typeface="Arial" charset="0"/>
              </a:rPr>
              <a:t> </a:t>
            </a:r>
            <a:r>
              <a:rPr lang="en-US" sz="2000" b="1" i="1" dirty="0">
                <a:solidFill>
                  <a:srgbClr val="0000FF"/>
                </a:solidFill>
                <a:latin typeface="Arial" charset="0"/>
              </a:rPr>
              <a:t>&amp; future new </a:t>
            </a:r>
            <a:r>
              <a:rPr lang="en-US" sz="2000" b="1" i="1" dirty="0" smtClean="0">
                <a:solidFill>
                  <a:srgbClr val="0000FF"/>
                </a:solidFill>
                <a:latin typeface="Arial" charset="0"/>
              </a:rPr>
              <a:t>experiments</a:t>
            </a:r>
          </a:p>
          <a:p>
            <a:pPr algn="l">
              <a:defRPr/>
            </a:pPr>
            <a:r>
              <a:rPr lang="en-US" sz="2000" b="1" i="1" dirty="0">
                <a:solidFill>
                  <a:srgbClr val="0000FF"/>
                </a:solidFill>
                <a:latin typeface="Arial" charset="0"/>
              </a:rPr>
              <a:t>s</a:t>
            </a:r>
            <a:r>
              <a:rPr lang="en-US" sz="2000" b="1" i="1" dirty="0" smtClean="0">
                <a:solidFill>
                  <a:srgbClr val="0000FF"/>
                </a:solidFill>
                <a:latin typeface="Arial" charset="0"/>
              </a:rPr>
              <a:t>uch as </a:t>
            </a:r>
            <a:r>
              <a:rPr lang="en-US" sz="2000" b="1" i="1" dirty="0" err="1" smtClean="0">
                <a:solidFill>
                  <a:srgbClr val="0000FF"/>
                </a:solidFill>
                <a:latin typeface="Arial" charset="0"/>
              </a:rPr>
              <a:t>SoLID</a:t>
            </a:r>
            <a:r>
              <a:rPr lang="en-US" sz="2000" b="1" i="1" dirty="0" smtClean="0">
                <a:solidFill>
                  <a:srgbClr val="0000FF"/>
                </a:solidFill>
                <a:latin typeface="Arial" charset="0"/>
              </a:rPr>
              <a:t> and Moller</a:t>
            </a:r>
            <a:endParaRPr lang="en-US" sz="2000" b="1" i="1" dirty="0">
              <a:solidFill>
                <a:srgbClr val="0000FF"/>
              </a:solidFill>
              <a:latin typeface="Arial" charset="0"/>
            </a:endParaRPr>
          </a:p>
        </p:txBody>
      </p:sp>
      <p:pic>
        <p:nvPicPr>
          <p:cNvPr id="69640" name="Picture 12" descr="HallCnew1"/>
          <p:cNvPicPr>
            <a:picLocks noChangeAspect="1" noChangeArrowheads="1"/>
          </p:cNvPicPr>
          <p:nvPr/>
        </p:nvPicPr>
        <p:blipFill>
          <a:blip r:embed="rId4" cstate="print"/>
          <a:srcRect/>
          <a:stretch>
            <a:fillRect/>
          </a:stretch>
        </p:blipFill>
        <p:spPr bwMode="auto">
          <a:xfrm>
            <a:off x="6692900" y="3781425"/>
            <a:ext cx="2459038" cy="1849438"/>
          </a:xfrm>
          <a:prstGeom prst="rect">
            <a:avLst/>
          </a:prstGeom>
          <a:noFill/>
          <a:ln w="9525">
            <a:noFill/>
            <a:miter lim="800000"/>
            <a:headEnd/>
            <a:tailEnd/>
          </a:ln>
        </p:spPr>
      </p:pic>
      <p:pic>
        <p:nvPicPr>
          <p:cNvPr id="69641" name="Picture 13" descr="hallacombo"/>
          <p:cNvPicPr>
            <a:picLocks noChangeAspect="1" noChangeArrowheads="1"/>
          </p:cNvPicPr>
          <p:nvPr/>
        </p:nvPicPr>
        <p:blipFill>
          <a:blip r:embed="rId5" cstate="print"/>
          <a:srcRect/>
          <a:stretch>
            <a:fillRect/>
          </a:stretch>
        </p:blipFill>
        <p:spPr bwMode="auto">
          <a:xfrm>
            <a:off x="76202" y="4945066"/>
            <a:ext cx="2505075" cy="1836737"/>
          </a:xfrm>
          <a:prstGeom prst="rect">
            <a:avLst/>
          </a:prstGeom>
          <a:noFill/>
          <a:ln w="9525">
            <a:noFill/>
            <a:miter lim="800000"/>
            <a:headEnd/>
            <a:tailEnd/>
          </a:ln>
        </p:spPr>
      </p:pic>
      <p:pic>
        <p:nvPicPr>
          <p:cNvPr id="69642" name="Picture 14" descr="Detectors"/>
          <p:cNvPicPr>
            <a:picLocks noChangeAspect="1" noChangeArrowheads="1"/>
          </p:cNvPicPr>
          <p:nvPr/>
        </p:nvPicPr>
        <p:blipFill>
          <a:blip r:embed="rId6" cstate="print"/>
          <a:srcRect/>
          <a:stretch>
            <a:fillRect/>
          </a:stretch>
        </p:blipFill>
        <p:spPr bwMode="auto">
          <a:xfrm>
            <a:off x="76200" y="1828803"/>
            <a:ext cx="2486025" cy="1889125"/>
          </a:xfrm>
          <a:prstGeom prst="rect">
            <a:avLst/>
          </a:prstGeom>
          <a:noFill/>
          <a:ln w="9525">
            <a:noFill/>
            <a:miter lim="800000"/>
            <a:headEnd/>
            <a:tailEnd/>
          </a:ln>
        </p:spPr>
      </p:pic>
    </p:spTree>
    <p:extLst>
      <p:ext uri="{BB962C8B-B14F-4D97-AF65-F5344CB8AC3E}">
        <p14:creationId xmlns:p14="http://schemas.microsoft.com/office/powerpoint/2010/main" val="428324586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55"/>
            <a:ext cx="8229600" cy="681181"/>
          </a:xfrm>
        </p:spPr>
        <p:txBody>
          <a:bodyPr>
            <a:normAutofit fontScale="90000"/>
          </a:bodyPr>
          <a:lstStyle/>
          <a:p>
            <a:r>
              <a:rPr lang="en-US" sz="3200" b="1" dirty="0" smtClean="0">
                <a:solidFill>
                  <a:srgbClr val="FF0000"/>
                </a:solidFill>
              </a:rPr>
              <a:t>Ancillary Apparatus – Active User Community</a:t>
            </a:r>
            <a:endParaRPr lang="en-US" sz="3200" b="1" dirty="0">
              <a:solidFill>
                <a:srgbClr val="FF0000"/>
              </a:solidFill>
            </a:endParaRPr>
          </a:p>
        </p:txBody>
      </p:sp>
      <p:sp>
        <p:nvSpPr>
          <p:cNvPr id="7" name="Rectangle 6"/>
          <p:cNvSpPr/>
          <p:nvPr/>
        </p:nvSpPr>
        <p:spPr>
          <a:xfrm>
            <a:off x="186640" y="1143000"/>
            <a:ext cx="9033560" cy="5016758"/>
          </a:xfrm>
          <a:prstGeom prst="rect">
            <a:avLst/>
          </a:prstGeom>
        </p:spPr>
        <p:txBody>
          <a:bodyPr wrap="square">
            <a:spAutoFit/>
          </a:bodyPr>
          <a:lstStyle/>
          <a:p>
            <a:pPr marL="342900" indent="-342900" algn="l">
              <a:buFont typeface="Arial"/>
              <a:buChar char="•"/>
            </a:pPr>
            <a:r>
              <a:rPr lang="en-US" sz="2000" dirty="0" smtClean="0">
                <a:solidFill>
                  <a:srgbClr val="000000"/>
                </a:solidFill>
                <a:cs typeface="Arial" pitchFamily="34" charset="0"/>
              </a:rPr>
              <a:t>Hall </a:t>
            </a:r>
            <a:r>
              <a:rPr lang="en-US" sz="2000" dirty="0">
                <a:solidFill>
                  <a:srgbClr val="000000"/>
                </a:solidFill>
                <a:cs typeface="Arial" pitchFamily="34" charset="0"/>
              </a:rPr>
              <a:t>A DVCS </a:t>
            </a:r>
            <a:r>
              <a:rPr lang="en-US" sz="2000" dirty="0" smtClean="0">
                <a:solidFill>
                  <a:srgbClr val="000000"/>
                </a:solidFill>
                <a:cs typeface="Arial" pitchFamily="34" charset="0"/>
              </a:rPr>
              <a:t>(France - </a:t>
            </a:r>
            <a:r>
              <a:rPr lang="en-US" sz="2000" dirty="0" err="1" smtClean="0">
                <a:solidFill>
                  <a:srgbClr val="000000"/>
                </a:solidFill>
                <a:cs typeface="Arial" pitchFamily="34" charset="0"/>
              </a:rPr>
              <a:t>Orsay</a:t>
            </a:r>
            <a:r>
              <a:rPr lang="en-US" sz="2000" dirty="0" smtClean="0">
                <a:solidFill>
                  <a:srgbClr val="000000"/>
                </a:solidFill>
                <a:cs typeface="Arial" pitchFamily="34" charset="0"/>
              </a:rPr>
              <a:t>)			</a:t>
            </a:r>
            <a:r>
              <a:rPr lang="en-US" sz="2000" dirty="0" smtClean="0">
                <a:solidFill>
                  <a:srgbClr val="FF0000"/>
                </a:solidFill>
                <a:cs typeface="Arial" pitchFamily="34" charset="0"/>
              </a:rPr>
              <a:t>near-complete</a:t>
            </a:r>
          </a:p>
          <a:p>
            <a:pPr marL="342900" indent="-342900" algn="l">
              <a:buFont typeface="Arial"/>
              <a:buChar char="•"/>
            </a:pPr>
            <a:r>
              <a:rPr lang="en-US" sz="2000" dirty="0">
                <a:solidFill>
                  <a:srgbClr val="000000"/>
                </a:solidFill>
                <a:cs typeface="Arial" pitchFamily="34" charset="0"/>
              </a:rPr>
              <a:t>Hall A SBS GEMs (Italy </a:t>
            </a:r>
            <a:r>
              <a:rPr lang="en-US" sz="2000" dirty="0" smtClean="0">
                <a:solidFill>
                  <a:srgbClr val="000000"/>
                </a:solidFill>
                <a:cs typeface="Arial" pitchFamily="34" charset="0"/>
              </a:rPr>
              <a:t>– </a:t>
            </a:r>
            <a:r>
              <a:rPr lang="en-US" sz="2000" dirty="0">
                <a:solidFill>
                  <a:srgbClr val="000000"/>
                </a:solidFill>
                <a:cs typeface="Arial" pitchFamily="34" charset="0"/>
              </a:rPr>
              <a:t>INFN</a:t>
            </a:r>
            <a:r>
              <a:rPr lang="en-US" sz="2000" dirty="0" smtClean="0">
                <a:solidFill>
                  <a:srgbClr val="000000"/>
                </a:solidFill>
                <a:cs typeface="Arial" pitchFamily="34" charset="0"/>
              </a:rPr>
              <a:t>)				</a:t>
            </a:r>
            <a:r>
              <a:rPr lang="en-US" sz="2000" dirty="0" smtClean="0">
                <a:solidFill>
                  <a:srgbClr val="618FFD">
                    <a:lumMod val="75000"/>
                  </a:srgbClr>
                </a:solidFill>
                <a:cs typeface="Arial" pitchFamily="34" charset="0"/>
              </a:rPr>
              <a:t>ongoing</a:t>
            </a:r>
            <a:endParaRPr lang="en-US" sz="2000" dirty="0">
              <a:solidFill>
                <a:srgbClr val="618FFD">
                  <a:lumMod val="75000"/>
                </a:srgbClr>
              </a:solidFill>
              <a:cs typeface="Arial" pitchFamily="34" charset="0"/>
            </a:endParaRPr>
          </a:p>
          <a:p>
            <a:pPr marL="342900" indent="-342900" algn="l">
              <a:buFont typeface="Arial"/>
              <a:buChar char="•"/>
            </a:pPr>
            <a:r>
              <a:rPr lang="en-US" sz="2000" dirty="0" smtClean="0">
                <a:solidFill>
                  <a:srgbClr val="000000"/>
                </a:solidFill>
                <a:cs typeface="Arial" pitchFamily="34" charset="0"/>
              </a:rPr>
              <a:t>Hall A Moller – pre-R&amp;D (engineering concept, with MIT)	</a:t>
            </a:r>
            <a:r>
              <a:rPr lang="en-US" sz="2000" dirty="0">
                <a:solidFill>
                  <a:srgbClr val="618FFD">
                    <a:lumMod val="75000"/>
                  </a:srgbClr>
                </a:solidFill>
                <a:cs typeface="Arial" pitchFamily="34" charset="0"/>
              </a:rPr>
              <a:t>ongoing</a:t>
            </a:r>
          </a:p>
          <a:p>
            <a:pPr marL="342900" indent="-342900" algn="l">
              <a:buFont typeface="Arial"/>
              <a:buChar char="•"/>
            </a:pPr>
            <a:r>
              <a:rPr lang="en-US" sz="2000" dirty="0" smtClean="0">
                <a:solidFill>
                  <a:srgbClr val="000000"/>
                </a:solidFill>
                <a:cs typeface="Arial" pitchFamily="34" charset="0"/>
              </a:rPr>
              <a:t>Hall </a:t>
            </a:r>
            <a:r>
              <a:rPr lang="en-US" sz="2000" dirty="0">
                <a:solidFill>
                  <a:srgbClr val="000000"/>
                </a:solidFill>
                <a:cs typeface="Arial" pitchFamily="34" charset="0"/>
              </a:rPr>
              <a:t>A SOLID (China</a:t>
            </a:r>
            <a:r>
              <a:rPr lang="en-US" sz="2000" dirty="0" smtClean="0">
                <a:solidFill>
                  <a:srgbClr val="000000"/>
                </a:solidFill>
                <a:cs typeface="Arial" pitchFamily="34" charset="0"/>
              </a:rPr>
              <a:t>)						</a:t>
            </a:r>
            <a:r>
              <a:rPr lang="en-US" sz="2000" dirty="0">
                <a:solidFill>
                  <a:srgbClr val="618FFD">
                    <a:lumMod val="75000"/>
                  </a:srgbClr>
                </a:solidFill>
                <a:cs typeface="Arial" pitchFamily="34" charset="0"/>
              </a:rPr>
              <a:t>ongoing</a:t>
            </a:r>
          </a:p>
          <a:p>
            <a:pPr marL="342900" indent="-342900" algn="l">
              <a:buFont typeface="Arial"/>
              <a:buChar char="•"/>
            </a:pPr>
            <a:r>
              <a:rPr lang="en-US" sz="2000" dirty="0">
                <a:solidFill>
                  <a:srgbClr val="000000"/>
                </a:solidFill>
                <a:cs typeface="Arial" pitchFamily="34" charset="0"/>
              </a:rPr>
              <a:t>Hall B longitudinally polarized target (NSF</a:t>
            </a:r>
            <a:r>
              <a:rPr lang="en-US" sz="2000" dirty="0" smtClean="0">
                <a:solidFill>
                  <a:srgbClr val="000000"/>
                </a:solidFill>
                <a:cs typeface="Arial" pitchFamily="34" charset="0"/>
              </a:rPr>
              <a:t>)			</a:t>
            </a:r>
            <a:r>
              <a:rPr lang="en-US" sz="2000" dirty="0">
                <a:solidFill>
                  <a:srgbClr val="618FFD">
                    <a:lumMod val="75000"/>
                  </a:srgbClr>
                </a:solidFill>
                <a:cs typeface="Arial" pitchFamily="34" charset="0"/>
              </a:rPr>
              <a:t>ongoin</a:t>
            </a:r>
            <a:r>
              <a:rPr lang="en-US" sz="2000" dirty="0" smtClean="0">
                <a:solidFill>
                  <a:srgbClr val="000000"/>
                </a:solidFill>
                <a:cs typeface="Arial" pitchFamily="34" charset="0"/>
              </a:rPr>
              <a:t>g</a:t>
            </a:r>
            <a:endParaRPr lang="en-US" sz="2000" dirty="0">
              <a:solidFill>
                <a:srgbClr val="000000"/>
              </a:solidFill>
              <a:cs typeface="Arial" pitchFamily="34" charset="0"/>
            </a:endParaRPr>
          </a:p>
          <a:p>
            <a:pPr marL="342900" indent="-342900" algn="l">
              <a:buFont typeface="Arial"/>
              <a:buChar char="•"/>
            </a:pPr>
            <a:r>
              <a:rPr lang="en-US" sz="2000" dirty="0">
                <a:solidFill>
                  <a:srgbClr val="000000"/>
                </a:solidFill>
                <a:cs typeface="Arial" pitchFamily="34" charset="0"/>
              </a:rPr>
              <a:t>Hall B </a:t>
            </a:r>
            <a:r>
              <a:rPr lang="en-US" sz="2000" dirty="0" smtClean="0">
                <a:solidFill>
                  <a:srgbClr val="000000"/>
                </a:solidFill>
                <a:cs typeface="Arial" pitchFamily="34" charset="0"/>
              </a:rPr>
              <a:t>forward tagger (Italy INFN </a:t>
            </a:r>
            <a:r>
              <a:rPr lang="en-US" sz="2000" dirty="0">
                <a:solidFill>
                  <a:srgbClr val="000000"/>
                </a:solidFill>
                <a:cs typeface="Arial" pitchFamily="34" charset="0"/>
              </a:rPr>
              <a:t>&amp; NSF</a:t>
            </a:r>
            <a:r>
              <a:rPr lang="en-US" sz="2000" dirty="0" smtClean="0">
                <a:solidFill>
                  <a:srgbClr val="000000"/>
                </a:solidFill>
                <a:cs typeface="Arial" pitchFamily="34" charset="0"/>
              </a:rPr>
              <a:t>)			</a:t>
            </a:r>
            <a:r>
              <a:rPr lang="en-US" sz="2000" dirty="0">
                <a:solidFill>
                  <a:srgbClr val="618FFD">
                    <a:lumMod val="75000"/>
                  </a:srgbClr>
                </a:solidFill>
                <a:cs typeface="Arial" pitchFamily="34" charset="0"/>
              </a:rPr>
              <a:t>ongoing</a:t>
            </a:r>
          </a:p>
          <a:p>
            <a:pPr marL="342900" indent="-342900" algn="l">
              <a:buFont typeface="Arial"/>
              <a:buChar char="•"/>
            </a:pPr>
            <a:r>
              <a:rPr lang="en-US" sz="2000" dirty="0">
                <a:solidFill>
                  <a:srgbClr val="000000"/>
                </a:solidFill>
                <a:cs typeface="Arial" pitchFamily="34" charset="0"/>
              </a:rPr>
              <a:t>Hall B RICH sector(s) </a:t>
            </a:r>
            <a:r>
              <a:rPr lang="en-US" sz="2000" dirty="0" smtClean="0">
                <a:solidFill>
                  <a:srgbClr val="000000"/>
                </a:solidFill>
                <a:cs typeface="Arial" pitchFamily="34" charset="0"/>
              </a:rPr>
              <a:t>(Italy INFN)				</a:t>
            </a:r>
            <a:r>
              <a:rPr lang="en-US" sz="2000" dirty="0">
                <a:solidFill>
                  <a:srgbClr val="618FFD">
                    <a:lumMod val="75000"/>
                  </a:srgbClr>
                </a:solidFill>
                <a:cs typeface="Arial" pitchFamily="34" charset="0"/>
              </a:rPr>
              <a:t>ongoing</a:t>
            </a:r>
          </a:p>
          <a:p>
            <a:pPr marL="342900" indent="-342900" algn="l">
              <a:buFont typeface="Arial"/>
              <a:buChar char="•"/>
            </a:pPr>
            <a:r>
              <a:rPr lang="en-US" sz="2000" dirty="0">
                <a:solidFill>
                  <a:srgbClr val="000000"/>
                </a:solidFill>
                <a:cs typeface="Arial" pitchFamily="34" charset="0"/>
              </a:rPr>
              <a:t>Hall B Micromegas </a:t>
            </a:r>
            <a:r>
              <a:rPr lang="en-US" sz="2000" dirty="0" smtClean="0">
                <a:solidFill>
                  <a:srgbClr val="000000"/>
                </a:solidFill>
                <a:cs typeface="Arial" pitchFamily="34" charset="0"/>
              </a:rPr>
              <a:t>(France </a:t>
            </a:r>
            <a:r>
              <a:rPr lang="en-US" sz="2000" dirty="0" err="1" smtClean="0">
                <a:solidFill>
                  <a:srgbClr val="000000"/>
                </a:solidFill>
                <a:cs typeface="Arial" pitchFamily="34" charset="0"/>
              </a:rPr>
              <a:t>Saclay</a:t>
            </a:r>
            <a:r>
              <a:rPr lang="en-US" sz="2000" dirty="0" smtClean="0">
                <a:solidFill>
                  <a:srgbClr val="000000"/>
                </a:solidFill>
                <a:cs typeface="Arial" pitchFamily="34" charset="0"/>
              </a:rPr>
              <a:t>)				</a:t>
            </a:r>
            <a:r>
              <a:rPr lang="en-US" sz="2000" dirty="0" smtClean="0">
                <a:solidFill>
                  <a:srgbClr val="618FFD">
                    <a:lumMod val="75000"/>
                  </a:srgbClr>
                </a:solidFill>
                <a:cs typeface="Arial" pitchFamily="34" charset="0"/>
              </a:rPr>
              <a:t>ongoing</a:t>
            </a:r>
            <a:endParaRPr lang="en-US" sz="2000" dirty="0">
              <a:solidFill>
                <a:srgbClr val="618FFD">
                  <a:lumMod val="75000"/>
                </a:srgbClr>
              </a:solidFill>
              <a:cs typeface="Arial" pitchFamily="34" charset="0"/>
            </a:endParaRPr>
          </a:p>
          <a:p>
            <a:pPr marL="342900" indent="-342900" algn="l">
              <a:buFont typeface="Arial"/>
              <a:buChar char="•"/>
            </a:pPr>
            <a:r>
              <a:rPr lang="en-US" sz="2000" dirty="0">
                <a:solidFill>
                  <a:srgbClr val="000000"/>
                </a:solidFill>
                <a:cs typeface="Arial" pitchFamily="34" charset="0"/>
              </a:rPr>
              <a:t>Hall B Central Neutron Detector </a:t>
            </a:r>
            <a:r>
              <a:rPr lang="en-US" sz="2000" dirty="0" smtClean="0">
                <a:solidFill>
                  <a:srgbClr val="000000"/>
                </a:solidFill>
                <a:cs typeface="Arial" pitchFamily="34" charset="0"/>
              </a:rPr>
              <a:t>(France </a:t>
            </a:r>
            <a:r>
              <a:rPr lang="en-US" sz="2000" dirty="0" err="1" smtClean="0">
                <a:solidFill>
                  <a:srgbClr val="000000"/>
                </a:solidFill>
                <a:cs typeface="Arial" pitchFamily="34" charset="0"/>
              </a:rPr>
              <a:t>Orsay</a:t>
            </a:r>
            <a:r>
              <a:rPr lang="en-US" sz="2000" dirty="0" smtClean="0">
                <a:solidFill>
                  <a:srgbClr val="000000"/>
                </a:solidFill>
                <a:cs typeface="Arial" pitchFamily="34" charset="0"/>
              </a:rPr>
              <a:t>)	</a:t>
            </a:r>
            <a:r>
              <a:rPr lang="en-US" sz="2000" dirty="0">
                <a:solidFill>
                  <a:srgbClr val="FF0000"/>
                </a:solidFill>
                <a:cs typeface="Arial" pitchFamily="34" charset="0"/>
              </a:rPr>
              <a:t>near-complete</a:t>
            </a:r>
          </a:p>
          <a:p>
            <a:pPr marL="342900" indent="-342900" algn="l">
              <a:buFont typeface="Arial"/>
              <a:buChar char="•"/>
            </a:pPr>
            <a:r>
              <a:rPr lang="en-US" sz="2000" dirty="0">
                <a:solidFill>
                  <a:srgbClr val="000000"/>
                </a:solidFill>
                <a:cs typeface="Arial" pitchFamily="34" charset="0"/>
              </a:rPr>
              <a:t>Hall B Heavy Photon Search (HPS)  (DOE HEP</a:t>
            </a:r>
            <a:r>
              <a:rPr lang="en-US" sz="2000" dirty="0" smtClean="0">
                <a:solidFill>
                  <a:srgbClr val="000000"/>
                </a:solidFill>
                <a:cs typeface="Arial" pitchFamily="34" charset="0"/>
              </a:rPr>
              <a:t>)		MIE review</a:t>
            </a:r>
            <a:endParaRPr lang="en-US" sz="2000" dirty="0">
              <a:solidFill>
                <a:srgbClr val="000000"/>
              </a:solidFill>
              <a:cs typeface="Arial" pitchFamily="34" charset="0"/>
            </a:endParaRPr>
          </a:p>
          <a:p>
            <a:pPr marL="342900" indent="-342900" algn="l">
              <a:buFont typeface="Arial"/>
              <a:buChar char="•"/>
            </a:pPr>
            <a:r>
              <a:rPr lang="en-US" sz="2000" dirty="0">
                <a:solidFill>
                  <a:srgbClr val="000000"/>
                </a:solidFill>
                <a:cs typeface="Arial" pitchFamily="34" charset="0"/>
              </a:rPr>
              <a:t>Hall B </a:t>
            </a:r>
            <a:r>
              <a:rPr lang="en-US" sz="2000" dirty="0" smtClean="0">
                <a:solidFill>
                  <a:srgbClr val="000000"/>
                </a:solidFill>
                <a:cs typeface="Arial" pitchFamily="34" charset="0"/>
              </a:rPr>
              <a:t>H </a:t>
            </a:r>
            <a:r>
              <a:rPr lang="en-US" sz="2000" dirty="0">
                <a:solidFill>
                  <a:srgbClr val="000000"/>
                </a:solidFill>
                <a:cs typeface="Arial" pitchFamily="34" charset="0"/>
              </a:rPr>
              <a:t>Gas Target for Proton Charge Radius (NSF</a:t>
            </a:r>
            <a:r>
              <a:rPr lang="en-US" sz="2000" dirty="0" smtClean="0">
                <a:solidFill>
                  <a:srgbClr val="000000"/>
                </a:solidFill>
                <a:cs typeface="Arial" pitchFamily="34" charset="0"/>
              </a:rPr>
              <a:t>) 		</a:t>
            </a:r>
            <a:r>
              <a:rPr lang="en-US" sz="2000" dirty="0">
                <a:solidFill>
                  <a:srgbClr val="618FFD">
                    <a:lumMod val="75000"/>
                  </a:srgbClr>
                </a:solidFill>
                <a:cs typeface="Arial" pitchFamily="34" charset="0"/>
              </a:rPr>
              <a:t>ongoing</a:t>
            </a:r>
          </a:p>
          <a:p>
            <a:pPr marL="342900" indent="-342900" algn="l">
              <a:buFont typeface="Arial"/>
              <a:buChar char="•"/>
            </a:pPr>
            <a:r>
              <a:rPr lang="en-US" sz="2000" dirty="0">
                <a:solidFill>
                  <a:srgbClr val="000000"/>
                </a:solidFill>
                <a:cs typeface="Arial" pitchFamily="34" charset="0"/>
              </a:rPr>
              <a:t>Hall C Kaon Detection System (NSF</a:t>
            </a:r>
            <a:r>
              <a:rPr lang="en-US" sz="2000" dirty="0" smtClean="0">
                <a:solidFill>
                  <a:srgbClr val="000000"/>
                </a:solidFill>
                <a:cs typeface="Arial" pitchFamily="34" charset="0"/>
              </a:rPr>
              <a:t>)			</a:t>
            </a:r>
            <a:r>
              <a:rPr lang="en-US" sz="2000" dirty="0">
                <a:solidFill>
                  <a:srgbClr val="FF0000"/>
                </a:solidFill>
                <a:cs typeface="Arial" pitchFamily="34" charset="0"/>
              </a:rPr>
              <a:t>near-complete</a:t>
            </a:r>
          </a:p>
          <a:p>
            <a:pPr marL="342900" indent="-342900" algn="l">
              <a:buFont typeface="Arial"/>
              <a:buChar char="•"/>
            </a:pPr>
            <a:r>
              <a:rPr lang="en-US" sz="2000" dirty="0">
                <a:solidFill>
                  <a:srgbClr val="000000"/>
                </a:solidFill>
                <a:cs typeface="Arial" pitchFamily="34" charset="0"/>
              </a:rPr>
              <a:t>Hall C Backward nucleon detection system </a:t>
            </a:r>
            <a:r>
              <a:rPr lang="en-US" sz="2000" dirty="0" smtClean="0">
                <a:solidFill>
                  <a:srgbClr val="000000"/>
                </a:solidFill>
                <a:cs typeface="Arial" pitchFamily="34" charset="0"/>
              </a:rPr>
              <a:t>(Israel Tel </a:t>
            </a:r>
            <a:r>
              <a:rPr lang="en-US" sz="2000" dirty="0">
                <a:solidFill>
                  <a:srgbClr val="000000"/>
                </a:solidFill>
                <a:cs typeface="Arial" pitchFamily="34" charset="0"/>
              </a:rPr>
              <a:t>Aviv</a:t>
            </a:r>
            <a:r>
              <a:rPr lang="en-US" sz="2000" dirty="0" smtClean="0">
                <a:solidFill>
                  <a:srgbClr val="000000"/>
                </a:solidFill>
                <a:cs typeface="Arial" pitchFamily="34" charset="0"/>
              </a:rPr>
              <a:t>)  	</a:t>
            </a:r>
            <a:r>
              <a:rPr lang="en-US" sz="2000" dirty="0">
                <a:solidFill>
                  <a:srgbClr val="618FFD">
                    <a:lumMod val="75000"/>
                  </a:srgbClr>
                </a:solidFill>
                <a:cs typeface="Arial" pitchFamily="34" charset="0"/>
              </a:rPr>
              <a:t>ongoing</a:t>
            </a:r>
          </a:p>
          <a:p>
            <a:pPr marL="342900" indent="-342900" algn="l">
              <a:buFont typeface="Arial"/>
              <a:buChar char="•"/>
            </a:pPr>
            <a:r>
              <a:rPr lang="en-US" sz="2000" dirty="0" smtClean="0">
                <a:solidFill>
                  <a:srgbClr val="000000"/>
                </a:solidFill>
                <a:cs typeface="Arial" pitchFamily="34" charset="0"/>
              </a:rPr>
              <a:t>Hall C neutral-particle spectrometer				planning</a:t>
            </a:r>
          </a:p>
          <a:p>
            <a:pPr marL="342900" indent="-342900" algn="l">
              <a:buFont typeface="Arial"/>
              <a:buChar char="•"/>
            </a:pPr>
            <a:r>
              <a:rPr lang="en-US" sz="2000" dirty="0" smtClean="0">
                <a:solidFill>
                  <a:srgbClr val="000000"/>
                </a:solidFill>
                <a:cs typeface="Arial" pitchFamily="34" charset="0"/>
              </a:rPr>
              <a:t>Hall D PID systems (US)					planning</a:t>
            </a:r>
          </a:p>
          <a:p>
            <a:pPr marL="342900" indent="-342900" algn="l">
              <a:buFont typeface="Arial"/>
              <a:buChar char="•"/>
            </a:pPr>
            <a:r>
              <a:rPr lang="en-US" sz="2000" dirty="0" smtClean="0">
                <a:solidFill>
                  <a:srgbClr val="000000"/>
                </a:solidFill>
                <a:cs typeface="Arial" pitchFamily="34" charset="0"/>
              </a:rPr>
              <a:t>Hall D Discussions with China on calorimeter upgrades	planning</a:t>
            </a:r>
            <a:r>
              <a:rPr lang="en-US" sz="2000" dirty="0">
                <a:solidFill>
                  <a:srgbClr val="000000"/>
                </a:solidFill>
                <a:cs typeface="Arial" pitchFamily="34" charset="0"/>
              </a:rPr>
              <a:t> </a:t>
            </a:r>
          </a:p>
        </p:txBody>
      </p:sp>
    </p:spTree>
    <p:extLst>
      <p:ext uri="{BB962C8B-B14F-4D97-AF65-F5344CB8AC3E}">
        <p14:creationId xmlns:p14="http://schemas.microsoft.com/office/powerpoint/2010/main" val="243353379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With Major Additional </a:t>
            </a:r>
            <a:r>
              <a:rPr lang="en-US" dirty="0" err="1" smtClean="0"/>
              <a:t>Equpiment</a:t>
            </a:r>
            <a:r>
              <a:rPr lang="en-US" dirty="0" smtClean="0"/>
              <a:t> Planned Beyond the Formal 12 GeV Upgrade Project</a:t>
            </a:r>
            <a:endParaRPr lang="en-US" dirty="0"/>
          </a:p>
        </p:txBody>
      </p:sp>
      <p:sp>
        <p:nvSpPr>
          <p:cNvPr id="4" name="TextBox 3"/>
          <p:cNvSpPr txBox="1"/>
          <p:nvPr/>
        </p:nvSpPr>
        <p:spPr>
          <a:xfrm>
            <a:off x="1115233" y="914400"/>
            <a:ext cx="3903954" cy="5632311"/>
          </a:xfrm>
          <a:prstGeom prst="rect">
            <a:avLst/>
          </a:prstGeom>
          <a:noFill/>
        </p:spPr>
        <p:txBody>
          <a:bodyPr wrap="none" rtlCol="0">
            <a:spAutoFit/>
          </a:bodyPr>
          <a:lstStyle/>
          <a:p>
            <a:pPr>
              <a:buClr>
                <a:srgbClr val="C00000"/>
              </a:buClr>
            </a:pPr>
            <a:endParaRPr lang="en-US" sz="2000" b="1" dirty="0" smtClean="0">
              <a:solidFill>
                <a:srgbClr val="002060"/>
              </a:solidFill>
              <a:cs typeface="Arial" pitchFamily="34" charset="0"/>
            </a:endParaRPr>
          </a:p>
          <a:p>
            <a:pPr>
              <a:buClr>
                <a:srgbClr val="C00000"/>
              </a:buClr>
            </a:pPr>
            <a:endParaRPr lang="en-US" sz="2000" b="1" dirty="0" smtClean="0">
              <a:solidFill>
                <a:srgbClr val="002060"/>
              </a:solidFill>
              <a:cs typeface="Arial" pitchFamily="34" charset="0"/>
            </a:endParaRPr>
          </a:p>
          <a:p>
            <a:pPr marL="227013" indent="-227013" algn="l">
              <a:buClr>
                <a:srgbClr val="C00000"/>
              </a:buClr>
              <a:buFont typeface="Arial" pitchFamily="34" charset="0"/>
              <a:buChar char="•"/>
            </a:pPr>
            <a:r>
              <a:rPr lang="en-US" sz="2000" b="1" dirty="0" smtClean="0">
                <a:solidFill>
                  <a:srgbClr val="002060"/>
                </a:solidFill>
                <a:cs typeface="Arial" pitchFamily="34" charset="0"/>
              </a:rPr>
              <a:t> Super </a:t>
            </a:r>
            <a:r>
              <a:rPr lang="en-US" sz="2000" b="1" dirty="0" err="1" smtClean="0">
                <a:solidFill>
                  <a:srgbClr val="002060"/>
                </a:solidFill>
                <a:cs typeface="Arial" pitchFamily="34" charset="0"/>
              </a:rPr>
              <a:t>BigBite</a:t>
            </a:r>
            <a:r>
              <a:rPr lang="en-US" sz="2000" b="1" dirty="0" smtClean="0">
                <a:solidFill>
                  <a:srgbClr val="002060"/>
                </a:solidFill>
                <a:cs typeface="Arial" pitchFamily="34" charset="0"/>
              </a:rPr>
              <a:t> Spectrometer</a:t>
            </a:r>
          </a:p>
          <a:p>
            <a:pPr algn="l">
              <a:buClr>
                <a:srgbClr val="C00000"/>
              </a:buClr>
              <a:tabLst>
                <a:tab pos="569913" algn="l"/>
              </a:tabLst>
            </a:pPr>
            <a:r>
              <a:rPr lang="en-US" sz="2000" b="1" dirty="0" smtClean="0">
                <a:solidFill>
                  <a:srgbClr val="002060"/>
                </a:solidFill>
                <a:cs typeface="Arial" pitchFamily="34" charset="0"/>
              </a:rPr>
              <a:t>	(Now under construction)</a:t>
            </a:r>
          </a:p>
          <a:p>
            <a:pPr algn="l">
              <a:buClr>
                <a:srgbClr val="C00000"/>
              </a:buClr>
            </a:pPr>
            <a:r>
              <a:rPr lang="en-US" sz="2000" b="1" dirty="0" smtClean="0">
                <a:solidFill>
                  <a:srgbClr val="002060"/>
                </a:solidFill>
                <a:cs typeface="Arial" pitchFamily="34" charset="0"/>
              </a:rPr>
              <a:t>	-  high Q</a:t>
            </a:r>
            <a:r>
              <a:rPr lang="en-US" sz="2000" b="1" baseline="30000" dirty="0" smtClean="0">
                <a:solidFill>
                  <a:srgbClr val="002060"/>
                </a:solidFill>
                <a:cs typeface="Arial" pitchFamily="34" charset="0"/>
              </a:rPr>
              <a:t>2</a:t>
            </a:r>
            <a:r>
              <a:rPr lang="en-US" sz="2000" b="1" dirty="0" smtClean="0">
                <a:solidFill>
                  <a:srgbClr val="002060"/>
                </a:solidFill>
                <a:cs typeface="Arial" pitchFamily="34" charset="0"/>
              </a:rPr>
              <a:t> form factors </a:t>
            </a:r>
          </a:p>
          <a:p>
            <a:pPr algn="l">
              <a:buClr>
                <a:srgbClr val="C00000"/>
              </a:buClr>
            </a:pPr>
            <a:r>
              <a:rPr lang="en-US" sz="2000" b="1" dirty="0" smtClean="0">
                <a:solidFill>
                  <a:srgbClr val="002060"/>
                </a:solidFill>
                <a:cs typeface="Arial" pitchFamily="34" charset="0"/>
              </a:rPr>
              <a:t>	-  SIDIS</a:t>
            </a:r>
          </a:p>
          <a:p>
            <a:pPr>
              <a:buClr>
                <a:srgbClr val="C00000"/>
              </a:buClr>
              <a:buFont typeface="Arial" pitchFamily="34" charset="0"/>
              <a:buChar char="•"/>
            </a:pPr>
            <a:endParaRPr lang="en-US" sz="2000" b="1" dirty="0" smtClean="0">
              <a:solidFill>
                <a:srgbClr val="002060"/>
              </a:solidFill>
              <a:cs typeface="Arial" pitchFamily="34" charset="0"/>
            </a:endParaRPr>
          </a:p>
          <a:p>
            <a:pPr>
              <a:buClr>
                <a:srgbClr val="C00000"/>
              </a:buClr>
              <a:buFont typeface="Arial" pitchFamily="34" charset="0"/>
              <a:buChar char="•"/>
            </a:pPr>
            <a:endParaRPr lang="en-US" sz="2000" b="1" dirty="0" smtClean="0">
              <a:solidFill>
                <a:srgbClr val="002060"/>
              </a:solidFill>
              <a:cs typeface="Arial" pitchFamily="34" charset="0"/>
            </a:endParaRPr>
          </a:p>
          <a:p>
            <a:pPr marL="227013" indent="-227013" algn="l">
              <a:buClr>
                <a:srgbClr val="C00000"/>
              </a:buClr>
              <a:buFont typeface="Arial" pitchFamily="34" charset="0"/>
              <a:buChar char="•"/>
            </a:pPr>
            <a:r>
              <a:rPr lang="en-US" sz="2000" b="1" dirty="0" smtClean="0">
                <a:solidFill>
                  <a:srgbClr val="002060"/>
                </a:solidFill>
                <a:cs typeface="Arial" pitchFamily="34" charset="0"/>
              </a:rPr>
              <a:t> MOLLER experiment </a:t>
            </a:r>
          </a:p>
          <a:p>
            <a:pPr algn="l">
              <a:buClr>
                <a:srgbClr val="C00000"/>
              </a:buClr>
              <a:tabLst>
                <a:tab pos="569913" algn="l"/>
              </a:tabLst>
            </a:pPr>
            <a:r>
              <a:rPr lang="en-US" sz="2000" b="1" dirty="0" smtClean="0">
                <a:solidFill>
                  <a:srgbClr val="002060"/>
                </a:solidFill>
                <a:cs typeface="Arial" pitchFamily="34" charset="0"/>
              </a:rPr>
              <a:t>	(MIE – FY14-18?)</a:t>
            </a:r>
          </a:p>
          <a:p>
            <a:pPr algn="l">
              <a:buClr>
                <a:srgbClr val="C00000"/>
              </a:buClr>
              <a:tabLst>
                <a:tab pos="569913" algn="l"/>
              </a:tabLst>
            </a:pPr>
            <a:r>
              <a:rPr lang="en-US" sz="2000" b="1" dirty="0" smtClean="0">
                <a:solidFill>
                  <a:srgbClr val="002060"/>
                </a:solidFill>
                <a:cs typeface="Arial" pitchFamily="34" charset="0"/>
              </a:rPr>
              <a:t>		- Standard Model Test</a:t>
            </a:r>
          </a:p>
          <a:p>
            <a:pPr algn="l">
              <a:buClr>
                <a:srgbClr val="C00000"/>
              </a:buClr>
            </a:pPr>
            <a:endParaRPr lang="en-US" sz="2000" b="1" dirty="0" smtClean="0">
              <a:solidFill>
                <a:srgbClr val="002060"/>
              </a:solidFill>
              <a:cs typeface="Arial" pitchFamily="34" charset="0"/>
            </a:endParaRPr>
          </a:p>
          <a:p>
            <a:pPr>
              <a:buClr>
                <a:srgbClr val="C00000"/>
              </a:buClr>
              <a:buFont typeface="Arial" pitchFamily="34" charset="0"/>
              <a:buChar char="•"/>
            </a:pPr>
            <a:endParaRPr lang="en-US" sz="2000" b="1" dirty="0" smtClean="0">
              <a:solidFill>
                <a:srgbClr val="002060"/>
              </a:solidFill>
              <a:cs typeface="Arial" pitchFamily="34" charset="0"/>
            </a:endParaRPr>
          </a:p>
          <a:p>
            <a:pPr marL="227013" indent="-227013" algn="l">
              <a:buClr>
                <a:srgbClr val="C00000"/>
              </a:buClr>
              <a:buFont typeface="Arial" pitchFamily="34" charset="0"/>
              <a:buChar char="•"/>
            </a:pPr>
            <a:r>
              <a:rPr lang="en-US" sz="2000" b="1" dirty="0" smtClean="0">
                <a:solidFill>
                  <a:srgbClr val="002060"/>
                </a:solidFill>
                <a:cs typeface="Arial" pitchFamily="34" charset="0"/>
              </a:rPr>
              <a:t> </a:t>
            </a:r>
            <a:r>
              <a:rPr lang="en-US" sz="2000" b="1" dirty="0" err="1" smtClean="0">
                <a:solidFill>
                  <a:srgbClr val="002060"/>
                </a:solidFill>
                <a:cs typeface="Arial" pitchFamily="34" charset="0"/>
              </a:rPr>
              <a:t>SoLID</a:t>
            </a:r>
            <a:r>
              <a:rPr lang="en-US" sz="2000" b="1" dirty="0" smtClean="0">
                <a:solidFill>
                  <a:srgbClr val="002060"/>
                </a:solidFill>
                <a:cs typeface="Arial" pitchFamily="34" charset="0"/>
              </a:rPr>
              <a:t> </a:t>
            </a:r>
          </a:p>
          <a:p>
            <a:pPr algn="l">
              <a:buClr>
                <a:srgbClr val="C00000"/>
              </a:buClr>
              <a:tabLst>
                <a:tab pos="569913" algn="l"/>
              </a:tabLst>
            </a:pPr>
            <a:r>
              <a:rPr lang="en-US" sz="2000" b="1" dirty="0" smtClean="0">
                <a:solidFill>
                  <a:srgbClr val="002060"/>
                </a:solidFill>
                <a:cs typeface="Arial" pitchFamily="34" charset="0"/>
              </a:rPr>
              <a:t>      Chinese collaboration</a:t>
            </a:r>
          </a:p>
          <a:p>
            <a:pPr algn="l">
              <a:buClr>
                <a:srgbClr val="C00000"/>
              </a:buClr>
              <a:tabLst>
                <a:tab pos="569913" algn="l"/>
              </a:tabLst>
            </a:pPr>
            <a:r>
              <a:rPr lang="en-US" sz="2000" b="1" dirty="0" smtClean="0">
                <a:solidFill>
                  <a:srgbClr val="002060"/>
                </a:solidFill>
                <a:cs typeface="Arial" pitchFamily="34" charset="0"/>
              </a:rPr>
              <a:t>       CLEO Solenoid?</a:t>
            </a:r>
          </a:p>
          <a:p>
            <a:pPr>
              <a:buClr>
                <a:srgbClr val="C00000"/>
              </a:buClr>
              <a:buFont typeface="Arial" pitchFamily="34" charset="0"/>
              <a:buChar char="•"/>
            </a:pPr>
            <a:endParaRPr lang="en-US" sz="2000" b="1" dirty="0" smtClean="0">
              <a:solidFill>
                <a:srgbClr val="002060"/>
              </a:solidFill>
              <a:cs typeface="Arial" pitchFamily="34" charset="0"/>
            </a:endParaRPr>
          </a:p>
          <a:p>
            <a:pPr>
              <a:buClr>
                <a:srgbClr val="C00000"/>
              </a:buClr>
              <a:buFont typeface="Arial" pitchFamily="34" charset="0"/>
              <a:buChar char="•"/>
            </a:pPr>
            <a:endParaRPr lang="en-US" sz="2000" b="1" dirty="0" smtClean="0">
              <a:solidFill>
                <a:srgbClr val="002060"/>
              </a:solidFill>
              <a:cs typeface="Arial" pitchFamily="34" charset="0"/>
            </a:endParaRPr>
          </a:p>
        </p:txBody>
      </p:sp>
      <p:pic>
        <p:nvPicPr>
          <p:cNvPr id="329" name="Picture 2"/>
          <p:cNvPicPr>
            <a:picLocks noChangeAspect="1" noChangeArrowheads="1"/>
          </p:cNvPicPr>
          <p:nvPr/>
        </p:nvPicPr>
        <p:blipFill>
          <a:blip r:embed="rId2" cstate="print"/>
          <a:srcRect/>
          <a:stretch>
            <a:fillRect/>
          </a:stretch>
        </p:blipFill>
        <p:spPr bwMode="auto">
          <a:xfrm>
            <a:off x="5105400" y="3329731"/>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0" name="Picture 1"/>
          <p:cNvPicPr>
            <a:picLocks noChangeAspect="1" noChangeArrowheads="1"/>
          </p:cNvPicPr>
          <p:nvPr/>
        </p:nvPicPr>
        <p:blipFill>
          <a:blip r:embed="rId3" cstate="print"/>
          <a:srcRect/>
          <a:stretch>
            <a:fillRect/>
          </a:stretch>
        </p:blipFill>
        <p:spPr bwMode="auto">
          <a:xfrm>
            <a:off x="4626599" y="4920406"/>
            <a:ext cx="2536201" cy="170899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31" name="Picture 3"/>
          <p:cNvPicPr>
            <a:picLocks noChangeAspect="1" noChangeArrowheads="1"/>
          </p:cNvPicPr>
          <p:nvPr/>
        </p:nvPicPr>
        <p:blipFill>
          <a:blip r:embed="rId4" cstate="print"/>
          <a:srcRect l="5313" t="17673" r="10429" b="24149"/>
          <a:stretch>
            <a:fillRect/>
          </a:stretch>
        </p:blipFill>
        <p:spPr bwMode="auto">
          <a:xfrm>
            <a:off x="5535655" y="1186606"/>
            <a:ext cx="2922545"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192638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lIns="91407" tIns="45704" rIns="91407" bIns="45704" anchor="ctr"/>
          <a:lstStyle/>
          <a:p>
            <a:endParaRPr lang="en-US"/>
          </a:p>
        </p:txBody>
      </p:sp>
      <p:pic>
        <p:nvPicPr>
          <p:cNvPr id="28675" name="Picture 3" descr="Aerial"/>
          <p:cNvPicPr>
            <a:picLocks noChangeAspect="1" noChangeArrowheads="1"/>
          </p:cNvPicPr>
          <p:nvPr/>
        </p:nvPicPr>
        <p:blipFill>
          <a:blip r:embed="rId2" cstate="print"/>
          <a:srcRect/>
          <a:stretch>
            <a:fillRect/>
          </a:stretch>
        </p:blipFill>
        <p:spPr bwMode="auto">
          <a:xfrm>
            <a:off x="0" y="-76198"/>
            <a:ext cx="9372600" cy="7661275"/>
          </a:xfrm>
          <a:prstGeom prst="rect">
            <a:avLst/>
          </a:prstGeom>
          <a:noFill/>
          <a:ln w="9525">
            <a:noFill/>
            <a:miter lim="800000"/>
            <a:headEnd/>
            <a:tailEnd/>
          </a:ln>
        </p:spPr>
      </p:pic>
      <p:sp>
        <p:nvSpPr>
          <p:cNvPr id="1783812" name="Text Box 4"/>
          <p:cNvSpPr txBox="1">
            <a:spLocks noChangeArrowheads="1"/>
          </p:cNvSpPr>
          <p:nvPr/>
        </p:nvSpPr>
        <p:spPr bwMode="auto">
          <a:xfrm rot="-449908">
            <a:off x="2270348" y="1996267"/>
            <a:ext cx="552009" cy="827119"/>
          </a:xfrm>
          <a:prstGeom prst="rect">
            <a:avLst/>
          </a:prstGeom>
          <a:noFill/>
          <a:ln w="12700" algn="ctr">
            <a:noFill/>
            <a:miter lim="800000"/>
            <a:headEnd/>
            <a:tailEnd/>
          </a:ln>
        </p:spPr>
        <p:txBody>
          <a:bodyPr vert="eaVert" wrap="none" lIns="90455" tIns="44435" rIns="90455" bIns="44435">
            <a:spAutoFit/>
          </a:bodyPr>
          <a:lstStyle/>
          <a:p>
            <a:pPr marL="228519" indent="-228519">
              <a:spcBef>
                <a:spcPct val="20000"/>
              </a:spcBef>
            </a:pPr>
            <a:r>
              <a:rPr lang="en-US" sz="2400">
                <a:solidFill>
                  <a:srgbClr val="FFFFFF"/>
                </a:solidFill>
              </a:rPr>
              <a:t>Linac</a:t>
            </a:r>
          </a:p>
        </p:txBody>
      </p:sp>
      <p:sp>
        <p:nvSpPr>
          <p:cNvPr id="1783813" name="Text Box 5"/>
          <p:cNvSpPr txBox="1">
            <a:spLocks noChangeArrowheads="1"/>
          </p:cNvSpPr>
          <p:nvPr/>
        </p:nvSpPr>
        <p:spPr bwMode="auto">
          <a:xfrm rot="-1866413">
            <a:off x="5394548" y="1672417"/>
            <a:ext cx="552009" cy="827119"/>
          </a:xfrm>
          <a:prstGeom prst="rect">
            <a:avLst/>
          </a:prstGeom>
          <a:noFill/>
          <a:ln w="12700" algn="ctr">
            <a:noFill/>
            <a:miter lim="800000"/>
            <a:headEnd/>
            <a:tailEnd/>
          </a:ln>
        </p:spPr>
        <p:txBody>
          <a:bodyPr vert="eaVert" wrap="none" lIns="90455" tIns="44435" rIns="90455" bIns="44435">
            <a:spAutoFit/>
          </a:bodyPr>
          <a:lstStyle/>
          <a:p>
            <a:pPr marL="228519" indent="-228519">
              <a:spcBef>
                <a:spcPct val="20000"/>
              </a:spcBef>
            </a:pPr>
            <a:r>
              <a:rPr lang="en-US" sz="2400">
                <a:solidFill>
                  <a:srgbClr val="FFFFFF"/>
                </a:solidFill>
              </a:rPr>
              <a:t>Linac</a:t>
            </a:r>
          </a:p>
        </p:txBody>
      </p:sp>
      <p:sp>
        <p:nvSpPr>
          <p:cNvPr id="1783814" name="Text Box 6"/>
          <p:cNvSpPr txBox="1">
            <a:spLocks noChangeArrowheads="1"/>
          </p:cNvSpPr>
          <p:nvPr/>
        </p:nvSpPr>
        <p:spPr bwMode="auto">
          <a:xfrm rot="-504740">
            <a:off x="3176573" y="345656"/>
            <a:ext cx="657258" cy="454869"/>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a:solidFill>
                  <a:srgbClr val="FFFFFF"/>
                </a:solidFill>
              </a:rPr>
              <a:t>Arc</a:t>
            </a:r>
          </a:p>
        </p:txBody>
      </p:sp>
      <p:sp>
        <p:nvSpPr>
          <p:cNvPr id="1783815" name="Text Box 7"/>
          <p:cNvSpPr txBox="1">
            <a:spLocks noChangeArrowheads="1"/>
          </p:cNvSpPr>
          <p:nvPr/>
        </p:nvSpPr>
        <p:spPr bwMode="auto">
          <a:xfrm rot="-504740">
            <a:off x="4333859" y="3961978"/>
            <a:ext cx="657258" cy="454869"/>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a:solidFill>
                  <a:srgbClr val="FFFFFF"/>
                </a:solidFill>
              </a:rPr>
              <a:t>Arc</a:t>
            </a:r>
          </a:p>
        </p:txBody>
      </p:sp>
      <p:sp>
        <p:nvSpPr>
          <p:cNvPr id="1783816" name="Text Box 8"/>
          <p:cNvSpPr txBox="1">
            <a:spLocks noChangeArrowheads="1"/>
          </p:cNvSpPr>
          <p:nvPr/>
        </p:nvSpPr>
        <p:spPr bwMode="auto">
          <a:xfrm>
            <a:off x="5223240" y="4038600"/>
            <a:ext cx="3544174" cy="902268"/>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smtClean="0">
                <a:solidFill>
                  <a:srgbClr val="FFFFFF"/>
                </a:solidFill>
              </a:rPr>
              <a:t>       3 </a:t>
            </a:r>
            <a:r>
              <a:rPr lang="en-US" sz="2400" dirty="0">
                <a:solidFill>
                  <a:srgbClr val="FFFFFF"/>
                </a:solidFill>
              </a:rPr>
              <a:t>End </a:t>
            </a:r>
            <a:r>
              <a:rPr lang="en-US" sz="2400" dirty="0" smtClean="0">
                <a:solidFill>
                  <a:srgbClr val="FFFFFF"/>
                </a:solidFill>
              </a:rPr>
              <a:t>Stations         </a:t>
            </a:r>
          </a:p>
          <a:p>
            <a:pPr marL="228519" indent="-228519" algn="l">
              <a:spcBef>
                <a:spcPct val="20000"/>
              </a:spcBef>
            </a:pPr>
            <a:r>
              <a:rPr lang="en-US" sz="2400" dirty="0">
                <a:solidFill>
                  <a:srgbClr val="FFFFFF"/>
                </a:solidFill>
              </a:rPr>
              <a:t> </a:t>
            </a:r>
            <a:r>
              <a:rPr lang="en-US" sz="2400" dirty="0" smtClean="0">
                <a:solidFill>
                  <a:srgbClr val="FFFFFF"/>
                </a:solidFill>
              </a:rPr>
              <a:t>    A             B         C </a:t>
            </a:r>
            <a:endParaRPr lang="en-US" sz="2400" dirty="0">
              <a:solidFill>
                <a:srgbClr val="FFFFFF"/>
              </a:solidFill>
            </a:endParaRPr>
          </a:p>
        </p:txBody>
      </p:sp>
      <p:sp>
        <p:nvSpPr>
          <p:cNvPr id="9" name="Text Box 8"/>
          <p:cNvSpPr txBox="1">
            <a:spLocks noChangeArrowheads="1"/>
          </p:cNvSpPr>
          <p:nvPr/>
        </p:nvSpPr>
        <p:spPr bwMode="auto">
          <a:xfrm>
            <a:off x="3904205" y="1752600"/>
            <a:ext cx="799833" cy="459070"/>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smtClean="0">
                <a:solidFill>
                  <a:srgbClr val="FFFFFF"/>
                </a:solidFill>
              </a:rPr>
              <a:t>CHL</a:t>
            </a:r>
            <a:endParaRPr lang="en-US" sz="2400" dirty="0">
              <a:solidFill>
                <a:srgbClr val="FFFFFF"/>
              </a:solidFill>
            </a:endParaRPr>
          </a:p>
        </p:txBody>
      </p:sp>
      <p:sp>
        <p:nvSpPr>
          <p:cNvPr id="2" name="TextBox 1"/>
          <p:cNvSpPr txBox="1"/>
          <p:nvPr/>
        </p:nvSpPr>
        <p:spPr>
          <a:xfrm>
            <a:off x="-9625" y="-38500"/>
            <a:ext cx="3389069" cy="584775"/>
          </a:xfrm>
          <a:prstGeom prst="rect">
            <a:avLst/>
          </a:prstGeom>
          <a:noFill/>
        </p:spPr>
        <p:txBody>
          <a:bodyPr wrap="none" rtlCol="0">
            <a:spAutoFit/>
          </a:bodyPr>
          <a:lstStyle/>
          <a:p>
            <a:r>
              <a:rPr lang="en-US" sz="3200" b="1" dirty="0" smtClean="0">
                <a:solidFill>
                  <a:schemeClr val="bg1"/>
                </a:solidFill>
              </a:rPr>
              <a:t>CEBAF @ 6 GeV</a:t>
            </a:r>
            <a:endParaRPr lang="en-US" sz="3200" b="1" dirty="0">
              <a:solidFill>
                <a:schemeClr val="bg1"/>
              </a:solidFill>
            </a:endParaRPr>
          </a:p>
        </p:txBody>
      </p:sp>
    </p:spTree>
    <p:extLst>
      <p:ext uri="{BB962C8B-B14F-4D97-AF65-F5344CB8AC3E}">
        <p14:creationId xmlns:p14="http://schemas.microsoft.com/office/powerpoint/2010/main" val="654502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38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38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838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838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38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2" grpId="0"/>
      <p:bldP spid="1783813" grpId="0"/>
      <p:bldP spid="1783814" grpId="0"/>
      <p:bldP spid="1783815" grpId="0"/>
      <p:bldP spid="1783816"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0051" cy="7063740"/>
          </a:xfrm>
          <a:prstGeom prst="rect">
            <a:avLst/>
          </a:prstGeom>
          <a:ln>
            <a:solidFill>
              <a:schemeClr val="bg1"/>
            </a:solidFill>
          </a:ln>
        </p:spPr>
      </p:pic>
      <p:sp>
        <p:nvSpPr>
          <p:cNvPr id="5" name="Line 2"/>
          <p:cNvSpPr>
            <a:spLocks noChangeShapeType="1"/>
          </p:cNvSpPr>
          <p:nvPr/>
        </p:nvSpPr>
        <p:spPr bwMode="auto">
          <a:xfrm>
            <a:off x="3578225" y="4679950"/>
            <a:ext cx="3579813" cy="0"/>
          </a:xfrm>
          <a:prstGeom prst="line">
            <a:avLst/>
          </a:prstGeom>
          <a:noFill/>
          <a:ln w="9525">
            <a:solidFill>
              <a:srgbClr val="000000"/>
            </a:solidFill>
            <a:prstDash val="dash"/>
            <a:round/>
            <a:headEnd/>
            <a:tailEnd/>
          </a:ln>
        </p:spPr>
        <p:txBody>
          <a:bodyPr wrap="none" lIns="91407" tIns="45704" rIns="91407" bIns="45704" anchor="ctr"/>
          <a:lstStyle/>
          <a:p>
            <a:endParaRPr lang="en-US"/>
          </a:p>
        </p:txBody>
      </p:sp>
      <p:sp>
        <p:nvSpPr>
          <p:cNvPr id="6" name="Text Box 4"/>
          <p:cNvSpPr txBox="1">
            <a:spLocks noChangeArrowheads="1"/>
          </p:cNvSpPr>
          <p:nvPr/>
        </p:nvSpPr>
        <p:spPr bwMode="auto">
          <a:xfrm rot="745161">
            <a:off x="3251707" y="2323599"/>
            <a:ext cx="552009" cy="827119"/>
          </a:xfrm>
          <a:prstGeom prst="rect">
            <a:avLst/>
          </a:prstGeom>
          <a:noFill/>
          <a:ln w="12700" algn="ctr">
            <a:noFill/>
            <a:miter lim="800000"/>
            <a:headEnd/>
            <a:tailEnd/>
          </a:ln>
        </p:spPr>
        <p:txBody>
          <a:bodyPr vert="eaVert" wrap="none" lIns="90455" tIns="44435" rIns="90455" bIns="44435">
            <a:spAutoFit/>
          </a:bodyPr>
          <a:lstStyle/>
          <a:p>
            <a:pPr marL="228519" indent="-228519">
              <a:spcBef>
                <a:spcPct val="20000"/>
              </a:spcBef>
            </a:pPr>
            <a:r>
              <a:rPr lang="en-US" sz="2400" dirty="0" err="1">
                <a:solidFill>
                  <a:srgbClr val="FFFFFF"/>
                </a:solidFill>
              </a:rPr>
              <a:t>Linac</a:t>
            </a:r>
            <a:endParaRPr lang="en-US" sz="2400" dirty="0">
              <a:solidFill>
                <a:srgbClr val="FFFFFF"/>
              </a:solidFill>
            </a:endParaRPr>
          </a:p>
        </p:txBody>
      </p:sp>
      <p:sp>
        <p:nvSpPr>
          <p:cNvPr id="7" name="Text Box 5"/>
          <p:cNvSpPr txBox="1">
            <a:spLocks noChangeArrowheads="1"/>
          </p:cNvSpPr>
          <p:nvPr/>
        </p:nvSpPr>
        <p:spPr bwMode="auto">
          <a:xfrm rot="218067">
            <a:off x="6531536" y="2509016"/>
            <a:ext cx="552009" cy="827119"/>
          </a:xfrm>
          <a:prstGeom prst="rect">
            <a:avLst/>
          </a:prstGeom>
          <a:noFill/>
          <a:ln w="12700" algn="ctr">
            <a:noFill/>
            <a:miter lim="800000"/>
            <a:headEnd/>
            <a:tailEnd/>
          </a:ln>
        </p:spPr>
        <p:txBody>
          <a:bodyPr vert="eaVert" wrap="none" lIns="90455" tIns="44435" rIns="90455" bIns="44435">
            <a:spAutoFit/>
          </a:bodyPr>
          <a:lstStyle/>
          <a:p>
            <a:pPr marL="228519" indent="-228519">
              <a:spcBef>
                <a:spcPct val="20000"/>
              </a:spcBef>
            </a:pPr>
            <a:r>
              <a:rPr lang="en-US" sz="2400" dirty="0" err="1">
                <a:solidFill>
                  <a:srgbClr val="FFFFFF"/>
                </a:solidFill>
              </a:rPr>
              <a:t>Linac</a:t>
            </a:r>
            <a:endParaRPr lang="en-US" sz="2400" dirty="0">
              <a:solidFill>
                <a:srgbClr val="FFFFFF"/>
              </a:solidFill>
            </a:endParaRPr>
          </a:p>
        </p:txBody>
      </p:sp>
      <p:sp>
        <p:nvSpPr>
          <p:cNvPr id="8" name="Text Box 6"/>
          <p:cNvSpPr txBox="1">
            <a:spLocks noChangeArrowheads="1"/>
          </p:cNvSpPr>
          <p:nvPr/>
        </p:nvSpPr>
        <p:spPr bwMode="auto">
          <a:xfrm rot="332037">
            <a:off x="5288489" y="576906"/>
            <a:ext cx="657258" cy="454869"/>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a:solidFill>
                  <a:srgbClr val="FFFFFF"/>
                </a:solidFill>
              </a:rPr>
              <a:t>Arc</a:t>
            </a:r>
          </a:p>
        </p:txBody>
      </p:sp>
      <p:sp>
        <p:nvSpPr>
          <p:cNvPr id="9" name="Text Box 7"/>
          <p:cNvSpPr txBox="1">
            <a:spLocks noChangeArrowheads="1"/>
          </p:cNvSpPr>
          <p:nvPr/>
        </p:nvSpPr>
        <p:spPr bwMode="auto">
          <a:xfrm rot="586357">
            <a:off x="4177879" y="4649365"/>
            <a:ext cx="657258" cy="454869"/>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a:solidFill>
                  <a:srgbClr val="FFFFFF"/>
                </a:solidFill>
              </a:rPr>
              <a:t>Arc</a:t>
            </a:r>
          </a:p>
        </p:txBody>
      </p:sp>
      <p:sp>
        <p:nvSpPr>
          <p:cNvPr id="10" name="Text Box 8"/>
          <p:cNvSpPr txBox="1">
            <a:spLocks noChangeArrowheads="1"/>
          </p:cNvSpPr>
          <p:nvPr/>
        </p:nvSpPr>
        <p:spPr bwMode="auto">
          <a:xfrm>
            <a:off x="4343400" y="5346132"/>
            <a:ext cx="3160735" cy="902268"/>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dirty="0" smtClean="0">
                <a:solidFill>
                  <a:srgbClr val="FFFFFF"/>
                </a:solidFill>
              </a:rPr>
              <a:t>        A          B         C</a:t>
            </a:r>
          </a:p>
          <a:p>
            <a:pPr marL="228519" indent="-228519">
              <a:spcBef>
                <a:spcPct val="20000"/>
              </a:spcBef>
            </a:pPr>
            <a:r>
              <a:rPr lang="en-US" sz="2400" dirty="0" smtClean="0">
                <a:solidFill>
                  <a:srgbClr val="FFFFFF"/>
                </a:solidFill>
              </a:rPr>
              <a:t>End Stations </a:t>
            </a:r>
            <a:endParaRPr lang="en-US" sz="2400" dirty="0">
              <a:solidFill>
                <a:srgbClr val="FFFFFF"/>
              </a:solidFill>
            </a:endParaRPr>
          </a:p>
        </p:txBody>
      </p:sp>
      <p:sp>
        <p:nvSpPr>
          <p:cNvPr id="11" name="Text Box 8"/>
          <p:cNvSpPr txBox="1">
            <a:spLocks noChangeArrowheads="1"/>
          </p:cNvSpPr>
          <p:nvPr/>
        </p:nvSpPr>
        <p:spPr bwMode="auto">
          <a:xfrm>
            <a:off x="4899137" y="2888482"/>
            <a:ext cx="815863" cy="902268"/>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b="1" dirty="0" smtClean="0">
                <a:solidFill>
                  <a:schemeClr val="bg1"/>
                </a:solidFill>
              </a:rPr>
              <a:t>CHL</a:t>
            </a:r>
          </a:p>
          <a:p>
            <a:pPr marL="228519" indent="-228519">
              <a:spcBef>
                <a:spcPct val="20000"/>
              </a:spcBef>
            </a:pPr>
            <a:r>
              <a:rPr lang="en-US" sz="2400" b="1" dirty="0" smtClean="0">
                <a:solidFill>
                  <a:schemeClr val="bg1"/>
                </a:solidFill>
              </a:rPr>
              <a:t>X2</a:t>
            </a:r>
            <a:endParaRPr lang="en-US" sz="2400" b="1" dirty="0">
              <a:solidFill>
                <a:schemeClr val="bg1"/>
              </a:solidFill>
            </a:endParaRPr>
          </a:p>
        </p:txBody>
      </p:sp>
      <p:sp>
        <p:nvSpPr>
          <p:cNvPr id="12" name="TextBox 11"/>
          <p:cNvSpPr txBox="1"/>
          <p:nvPr/>
        </p:nvSpPr>
        <p:spPr>
          <a:xfrm>
            <a:off x="0" y="-38500"/>
            <a:ext cx="2887329" cy="584775"/>
          </a:xfrm>
          <a:prstGeom prst="rect">
            <a:avLst/>
          </a:prstGeom>
          <a:noFill/>
        </p:spPr>
        <p:txBody>
          <a:bodyPr wrap="none" rtlCol="0">
            <a:spAutoFit/>
          </a:bodyPr>
          <a:lstStyle/>
          <a:p>
            <a:r>
              <a:rPr lang="en-US" sz="3200" b="1" dirty="0" smtClean="0">
                <a:solidFill>
                  <a:schemeClr val="bg1"/>
                </a:solidFill>
              </a:rPr>
              <a:t>CEBAF Today</a:t>
            </a:r>
            <a:endParaRPr lang="en-US" sz="3200" b="1" dirty="0">
              <a:solidFill>
                <a:schemeClr val="bg1"/>
              </a:solidFill>
            </a:endParaRPr>
          </a:p>
        </p:txBody>
      </p:sp>
      <p:sp>
        <p:nvSpPr>
          <p:cNvPr id="13" name="Text Box 8"/>
          <p:cNvSpPr txBox="1">
            <a:spLocks noChangeArrowheads="1"/>
          </p:cNvSpPr>
          <p:nvPr/>
        </p:nvSpPr>
        <p:spPr bwMode="auto">
          <a:xfrm>
            <a:off x="3825492" y="603337"/>
            <a:ext cx="1054710" cy="459070"/>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b="1" dirty="0" smtClean="0">
                <a:solidFill>
                  <a:schemeClr val="bg1"/>
                </a:solidFill>
              </a:rPr>
              <a:t>Hall D</a:t>
            </a:r>
            <a:endParaRPr lang="en-US" sz="2400" b="1" dirty="0">
              <a:solidFill>
                <a:schemeClr val="bg1"/>
              </a:solidFill>
            </a:endParaRPr>
          </a:p>
        </p:txBody>
      </p:sp>
      <p:sp>
        <p:nvSpPr>
          <p:cNvPr id="15" name="Oval 14"/>
          <p:cNvSpPr/>
          <p:nvPr/>
        </p:nvSpPr>
        <p:spPr bwMode="auto">
          <a:xfrm>
            <a:off x="3771693" y="62963"/>
            <a:ext cx="1097280" cy="1097280"/>
          </a:xfrm>
          <a:prstGeom prst="ellipse">
            <a:avLst/>
          </a:prstGeom>
          <a:noFill/>
          <a:ln w="28575" cap="flat" cmpd="sng" algn="ctr">
            <a:solidFill>
              <a:schemeClr val="bg1"/>
            </a:solidFill>
            <a:prstDash val="solid"/>
            <a:round/>
            <a:headEnd type="none" w="med" len="med"/>
            <a:tailEnd type="none" w="med" len="med"/>
          </a:ln>
          <a:effectLst/>
        </p:spPr>
        <p:txBody>
          <a:bodyPr vert="horz" wrap="square" lIns="90487" tIns="44450" rIns="90487" bIns="4445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3300"/>
              </a:solidFill>
              <a:effectLst/>
              <a:latin typeface="Arial" charset="0"/>
            </a:endParaRPr>
          </a:p>
        </p:txBody>
      </p:sp>
      <p:sp>
        <p:nvSpPr>
          <p:cNvPr id="17" name="Oval 16"/>
          <p:cNvSpPr/>
          <p:nvPr/>
        </p:nvSpPr>
        <p:spPr bwMode="auto">
          <a:xfrm>
            <a:off x="4724400" y="2255520"/>
            <a:ext cx="1097280" cy="1097280"/>
          </a:xfrm>
          <a:prstGeom prst="ellipse">
            <a:avLst/>
          </a:prstGeom>
          <a:noFill/>
          <a:ln w="28575" cap="flat" cmpd="sng" algn="ctr">
            <a:solidFill>
              <a:schemeClr val="bg1"/>
            </a:solidFill>
            <a:prstDash val="solid"/>
            <a:round/>
            <a:headEnd type="none" w="med" len="med"/>
            <a:tailEnd type="none" w="med" len="med"/>
          </a:ln>
          <a:effectLst/>
        </p:spPr>
        <p:txBody>
          <a:bodyPr vert="horz" wrap="square" lIns="90487" tIns="44450" rIns="90487" bIns="4445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3300"/>
              </a:solidFill>
              <a:effectLst/>
              <a:latin typeface="Arial" charset="0"/>
            </a:endParaRPr>
          </a:p>
        </p:txBody>
      </p:sp>
      <p:sp>
        <p:nvSpPr>
          <p:cNvPr id="19" name="Text Box 8"/>
          <p:cNvSpPr txBox="1">
            <a:spLocks noChangeArrowheads="1"/>
          </p:cNvSpPr>
          <p:nvPr/>
        </p:nvSpPr>
        <p:spPr bwMode="auto">
          <a:xfrm>
            <a:off x="122755" y="4722530"/>
            <a:ext cx="985781" cy="459070"/>
          </a:xfrm>
          <a:prstGeom prst="rect">
            <a:avLst/>
          </a:prstGeom>
          <a:noFill/>
          <a:ln w="12700" algn="ctr">
            <a:noFill/>
            <a:miter lim="800000"/>
            <a:headEnd/>
            <a:tailEnd/>
          </a:ln>
        </p:spPr>
        <p:txBody>
          <a:bodyPr wrap="none" lIns="90455" tIns="44435" rIns="90455" bIns="44435">
            <a:spAutoFit/>
          </a:bodyPr>
          <a:lstStyle/>
          <a:p>
            <a:pPr marL="228519" indent="-228519">
              <a:spcBef>
                <a:spcPct val="20000"/>
              </a:spcBef>
            </a:pPr>
            <a:r>
              <a:rPr lang="en-US" sz="2400" b="1" dirty="0" smtClean="0">
                <a:solidFill>
                  <a:schemeClr val="bg1"/>
                </a:solidFill>
              </a:rPr>
              <a:t>TEDF</a:t>
            </a:r>
            <a:endParaRPr lang="en-US" sz="2400" b="1" dirty="0">
              <a:solidFill>
                <a:schemeClr val="bg1"/>
              </a:solidFill>
            </a:endParaRPr>
          </a:p>
        </p:txBody>
      </p:sp>
      <p:sp>
        <p:nvSpPr>
          <p:cNvPr id="20" name="Oval 19"/>
          <p:cNvSpPr/>
          <p:nvPr/>
        </p:nvSpPr>
        <p:spPr bwMode="auto">
          <a:xfrm>
            <a:off x="76200" y="4389120"/>
            <a:ext cx="1097280" cy="1097280"/>
          </a:xfrm>
          <a:prstGeom prst="ellipse">
            <a:avLst/>
          </a:prstGeom>
          <a:noFill/>
          <a:ln w="28575" cap="flat" cmpd="sng" algn="ctr">
            <a:solidFill>
              <a:schemeClr val="bg1"/>
            </a:solidFill>
            <a:prstDash val="solid"/>
            <a:round/>
            <a:headEnd type="none" w="med" len="med"/>
            <a:tailEnd type="none" w="med" len="med"/>
          </a:ln>
          <a:effectLst/>
        </p:spPr>
        <p:txBody>
          <a:bodyPr vert="horz" wrap="square" lIns="90487" tIns="44450" rIns="90487" bIns="4445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rgbClr val="FF3300"/>
              </a:solidFill>
              <a:effectLst/>
              <a:latin typeface="Arial" charset="0"/>
            </a:endParaRPr>
          </a:p>
        </p:txBody>
      </p:sp>
    </p:spTree>
    <p:extLst>
      <p:ext uri="{BB962C8B-B14F-4D97-AF65-F5344CB8AC3E}">
        <p14:creationId xmlns:p14="http://schemas.microsoft.com/office/powerpoint/2010/main" val="3785514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P spid="15" grpId="0" animBg="1"/>
      <p:bldP spid="17" grpId="0" animBg="1"/>
      <p:bldP spid="19"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10" dirty="0"/>
              <a:t>1</a:t>
            </a:r>
            <a:r>
              <a:rPr dirty="0"/>
              <a:t>2</a:t>
            </a:r>
            <a:r>
              <a:rPr spc="-10" dirty="0"/>
              <a:t> </a:t>
            </a:r>
            <a:r>
              <a:rPr dirty="0"/>
              <a:t>GeV</a:t>
            </a:r>
            <a:r>
              <a:rPr spc="-15" dirty="0"/>
              <a:t> </a:t>
            </a:r>
            <a:r>
              <a:rPr dirty="0"/>
              <a:t>Upgrade</a:t>
            </a:r>
            <a:r>
              <a:rPr spc="-40" dirty="0"/>
              <a:t> </a:t>
            </a:r>
            <a:r>
              <a:rPr dirty="0"/>
              <a:t>New</a:t>
            </a:r>
            <a:r>
              <a:rPr spc="-15" dirty="0"/>
              <a:t> </a:t>
            </a:r>
            <a:r>
              <a:rPr dirty="0"/>
              <a:t>Cryomo</a:t>
            </a:r>
            <a:r>
              <a:rPr spc="-10" dirty="0"/>
              <a:t>d</a:t>
            </a:r>
            <a:r>
              <a:rPr dirty="0"/>
              <a:t>ul</a:t>
            </a:r>
            <a:r>
              <a:rPr spc="-10" dirty="0"/>
              <a:t>e</a:t>
            </a:r>
            <a:r>
              <a:rPr dirty="0"/>
              <a:t>s</a:t>
            </a:r>
          </a:p>
        </p:txBody>
      </p:sp>
      <p:sp>
        <p:nvSpPr>
          <p:cNvPr id="3" name="object 3"/>
          <p:cNvSpPr/>
          <p:nvPr/>
        </p:nvSpPr>
        <p:spPr>
          <a:xfrm>
            <a:off x="579119" y="870203"/>
            <a:ext cx="8197596" cy="5682996"/>
          </a:xfrm>
          <a:prstGeom prst="rect">
            <a:avLst/>
          </a:prstGeom>
          <a:blipFill>
            <a:blip r:embed="rId2"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r>
              <a:rPr spc="-10" dirty="0">
                <a:solidFill>
                  <a:prstClr val="white"/>
                </a:solidFill>
              </a:rPr>
              <a:t>29</a:t>
            </a:r>
          </a:p>
        </p:txBody>
      </p:sp>
    </p:spTree>
    <p:extLst>
      <p:ext uri="{BB962C8B-B14F-4D97-AF65-F5344CB8AC3E}">
        <p14:creationId xmlns:p14="http://schemas.microsoft.com/office/powerpoint/2010/main" val="296385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6"/>
            <a:ext cx="9144000" cy="736600"/>
          </a:xfrm>
        </p:spPr>
        <p:txBody>
          <a:bodyPr/>
          <a:lstStyle/>
          <a:p>
            <a:r>
              <a:rPr lang="en-US" dirty="0" smtClean="0"/>
              <a:t>Beam Transport:  6 </a:t>
            </a:r>
            <a:r>
              <a:rPr lang="en-US" dirty="0" err="1" smtClean="0"/>
              <a:t>GeV</a:t>
            </a:r>
            <a:r>
              <a:rPr lang="en-US" dirty="0" smtClean="0"/>
              <a:t> Arc w/ “C” Dipoles</a:t>
            </a:r>
            <a:endParaRPr lang="en-US" dirty="0"/>
          </a:p>
        </p:txBody>
      </p:sp>
      <p:pic>
        <p:nvPicPr>
          <p:cNvPr id="133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969" y="1013141"/>
            <a:ext cx="7541832" cy="56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4531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6"/>
            <a:ext cx="9144000" cy="736600"/>
          </a:xfrm>
        </p:spPr>
        <p:txBody>
          <a:bodyPr/>
          <a:lstStyle/>
          <a:p>
            <a:r>
              <a:rPr lang="en-US" dirty="0" smtClean="0"/>
              <a:t>West Arc July 2011:  Dipoles ALL removed</a:t>
            </a:r>
            <a:endParaRPr lang="en-US" dirty="0"/>
          </a:p>
        </p:txBody>
      </p:sp>
      <p:pic>
        <p:nvPicPr>
          <p:cNvPr id="133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9" y="1014984"/>
            <a:ext cx="7550277" cy="565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598584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71538" y="152400"/>
            <a:ext cx="7434262" cy="736600"/>
          </a:xfrm>
        </p:spPr>
        <p:txBody>
          <a:bodyPr/>
          <a:lstStyle/>
          <a:p>
            <a:r>
              <a:rPr lang="en-US" dirty="0" smtClean="0"/>
              <a:t>The Original CEBAF Had a Long and Productive Scientific Life</a:t>
            </a:r>
          </a:p>
        </p:txBody>
      </p:sp>
      <p:sp>
        <p:nvSpPr>
          <p:cNvPr id="17411" name="Rectangle 3"/>
          <p:cNvSpPr>
            <a:spLocks noGrp="1" noChangeArrowheads="1"/>
          </p:cNvSpPr>
          <p:nvPr>
            <p:ph type="body" idx="1"/>
          </p:nvPr>
        </p:nvSpPr>
        <p:spPr>
          <a:xfrm>
            <a:off x="228600" y="1066800"/>
            <a:ext cx="8686800" cy="4933950"/>
          </a:xfrm>
        </p:spPr>
        <p:txBody>
          <a:bodyPr/>
          <a:lstStyle/>
          <a:p>
            <a:r>
              <a:rPr lang="en-US" sz="2200" dirty="0"/>
              <a:t>A Large (the largest in Nuclear Physics) and Active International User Community:  </a:t>
            </a:r>
          </a:p>
          <a:p>
            <a:pPr lvl="1"/>
            <a:r>
              <a:rPr lang="en-US" sz="1800" dirty="0">
                <a:solidFill>
                  <a:srgbClr val="000000"/>
                </a:solidFill>
                <a:ea typeface="ＭＳ Ｐゴシック" charset="-128"/>
              </a:rPr>
              <a:t>1351</a:t>
            </a:r>
            <a:r>
              <a:rPr lang="en-US" sz="1800" dirty="0">
                <a:ea typeface="ＭＳ Ｐゴシック" charset="-128"/>
              </a:rPr>
              <a:t> scientists from 233 institutions in 28 countries </a:t>
            </a:r>
            <a:endParaRPr lang="en-US" sz="1800" dirty="0"/>
          </a:p>
          <a:p>
            <a:r>
              <a:rPr lang="en-US" sz="2200" dirty="0"/>
              <a:t>A Decade and a Half of Research operations (10/1995 -  5/2012)</a:t>
            </a:r>
          </a:p>
          <a:p>
            <a:pPr lvl="1"/>
            <a:r>
              <a:rPr lang="en-US" sz="1800" dirty="0"/>
              <a:t>In full. 3-hall operation for ~15 years (since 11/1997 – 5/2012)</a:t>
            </a:r>
          </a:p>
          <a:p>
            <a:pPr lvl="1"/>
            <a:r>
              <a:rPr lang="en-US" sz="1800" dirty="0"/>
              <a:t>Data taken for 174 full experiments and 11 more partial experiments</a:t>
            </a:r>
          </a:p>
          <a:p>
            <a:pPr lvl="1"/>
            <a:r>
              <a:rPr lang="en-US" sz="1800" dirty="0"/>
              <a:t>Results of most have been published; with the remainder under detailed analysis.    (e.g. </a:t>
            </a:r>
            <a:r>
              <a:rPr lang="en-US" sz="1800" dirty="0" smtClean="0"/>
              <a:t>345 </a:t>
            </a:r>
            <a:r>
              <a:rPr lang="en-US" sz="1800" dirty="0"/>
              <a:t>PRL and PL to date: ½ </a:t>
            </a:r>
            <a:r>
              <a:rPr lang="en-US" sz="1800" dirty="0" err="1"/>
              <a:t>expt</a:t>
            </a:r>
            <a:r>
              <a:rPr lang="en-US" sz="1800" dirty="0"/>
              <a:t>, ½ theory)</a:t>
            </a:r>
          </a:p>
          <a:p>
            <a:pPr lvl="1"/>
            <a:r>
              <a:rPr lang="en-US" sz="1800" dirty="0" smtClean="0"/>
              <a:t>444 </a:t>
            </a:r>
            <a:r>
              <a:rPr lang="en-US" sz="1800" dirty="0"/>
              <a:t>PhDs to date and </a:t>
            </a:r>
            <a:r>
              <a:rPr lang="en-US" sz="1800" dirty="0" smtClean="0"/>
              <a:t>193 </a:t>
            </a:r>
            <a:r>
              <a:rPr lang="en-US" sz="1800" dirty="0"/>
              <a:t>in progress (~1/3 of US PhDs in Nuclear Physics</a:t>
            </a:r>
            <a:r>
              <a:rPr lang="en-US" sz="1800" dirty="0" smtClean="0"/>
              <a:t>)</a:t>
            </a:r>
            <a:endParaRPr lang="en-US" sz="1800" dirty="0"/>
          </a:p>
        </p:txBody>
      </p:sp>
    </p:spTree>
    <p:extLst>
      <p:ext uri="{BB962C8B-B14F-4D97-AF65-F5344CB8AC3E}">
        <p14:creationId xmlns:p14="http://schemas.microsoft.com/office/powerpoint/2010/main" val="321415913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6"/>
            <a:ext cx="9067800" cy="736600"/>
          </a:xfrm>
        </p:spPr>
        <p:txBody>
          <a:bodyPr/>
          <a:lstStyle/>
          <a:p>
            <a:r>
              <a:rPr lang="en-US" dirty="0" smtClean="0"/>
              <a:t>West Arc Today:  All Dipoles Converted</a:t>
            </a:r>
            <a:endParaRPr lang="en-US" dirty="0"/>
          </a:p>
        </p:txBody>
      </p:sp>
      <p:pic>
        <p:nvPicPr>
          <p:cNvPr id="134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53" y="762001"/>
            <a:ext cx="7881047" cy="587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5675293"/>
            <a:ext cx="7851829" cy="954107"/>
          </a:xfrm>
          <a:prstGeom prst="rect">
            <a:avLst/>
          </a:prstGeom>
          <a:noFill/>
        </p:spPr>
        <p:txBody>
          <a:bodyPr wrap="none" rtlCol="0">
            <a:spAutoFit/>
          </a:bodyPr>
          <a:lstStyle/>
          <a:p>
            <a:pPr algn="l"/>
            <a:r>
              <a:rPr lang="en-US" b="1" dirty="0" smtClean="0">
                <a:solidFill>
                  <a:schemeClr val="bg1"/>
                </a:solidFill>
              </a:rPr>
              <a:t>Arcs Demonstrated to be Operational</a:t>
            </a:r>
          </a:p>
          <a:p>
            <a:pPr algn="l"/>
            <a:r>
              <a:rPr lang="en-US" b="1" dirty="0" smtClean="0">
                <a:solidFill>
                  <a:schemeClr val="bg1"/>
                </a:solidFill>
              </a:rPr>
              <a:t>During last 6 Months of CEBAF Ops at 6 GeV</a:t>
            </a:r>
            <a:endParaRPr lang="en-US" b="1" dirty="0">
              <a:solidFill>
                <a:schemeClr val="bg1"/>
              </a:solidFill>
            </a:endParaRPr>
          </a:p>
        </p:txBody>
      </p:sp>
    </p:spTree>
    <p:extLst>
      <p:ext uri="{BB962C8B-B14F-4D97-AF65-F5344CB8AC3E}">
        <p14:creationId xmlns:p14="http://schemas.microsoft.com/office/powerpoint/2010/main" val="408387224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668020">
              <a:lnSpc>
                <a:spcPct val="100000"/>
              </a:lnSpc>
            </a:pPr>
            <a:r>
              <a:rPr spc="-10" dirty="0"/>
              <a:t>1</a:t>
            </a:r>
            <a:r>
              <a:rPr dirty="0"/>
              <a:t>2</a:t>
            </a:r>
            <a:r>
              <a:rPr spc="-5" dirty="0"/>
              <a:t> </a:t>
            </a:r>
            <a:r>
              <a:rPr dirty="0"/>
              <a:t>GeV</a:t>
            </a:r>
            <a:r>
              <a:rPr spc="-20" dirty="0"/>
              <a:t> </a:t>
            </a:r>
            <a:r>
              <a:rPr dirty="0"/>
              <a:t>Upgrade</a:t>
            </a:r>
            <a:r>
              <a:rPr spc="-40" dirty="0"/>
              <a:t> </a:t>
            </a:r>
            <a:r>
              <a:rPr dirty="0"/>
              <a:t>Acc</a:t>
            </a:r>
            <a:r>
              <a:rPr spc="-15" dirty="0"/>
              <a:t>e</a:t>
            </a:r>
            <a:r>
              <a:rPr dirty="0"/>
              <a:t>ler</a:t>
            </a:r>
            <a:r>
              <a:rPr spc="-15" dirty="0"/>
              <a:t>a</a:t>
            </a:r>
            <a:r>
              <a:rPr dirty="0"/>
              <a:t>tor</a:t>
            </a:r>
          </a:p>
        </p:txBody>
      </p:sp>
      <p:sp>
        <p:nvSpPr>
          <p:cNvPr id="3" name="object 3"/>
          <p:cNvSpPr/>
          <p:nvPr/>
        </p:nvSpPr>
        <p:spPr>
          <a:xfrm>
            <a:off x="0" y="717804"/>
            <a:ext cx="3899916" cy="3105912"/>
          </a:xfrm>
          <a:prstGeom prst="rect">
            <a:avLst/>
          </a:prstGeom>
          <a:blipFill>
            <a:blip r:embed="rId2"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 name="object 4"/>
          <p:cNvSpPr/>
          <p:nvPr/>
        </p:nvSpPr>
        <p:spPr>
          <a:xfrm>
            <a:off x="2177795" y="2089404"/>
            <a:ext cx="4541520" cy="3553967"/>
          </a:xfrm>
          <a:prstGeom prst="rect">
            <a:avLst/>
          </a:prstGeom>
          <a:blipFill>
            <a:blip r:embed="rId3"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 name="object 5"/>
          <p:cNvSpPr/>
          <p:nvPr/>
        </p:nvSpPr>
        <p:spPr>
          <a:xfrm>
            <a:off x="5061203" y="3288791"/>
            <a:ext cx="4082795" cy="3392424"/>
          </a:xfrm>
          <a:prstGeom prst="rect">
            <a:avLst/>
          </a:prstGeom>
          <a:blipFill>
            <a:blip r:embed="rId4"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6" name="object 6"/>
          <p:cNvSpPr txBox="1">
            <a:spLocks noGrp="1"/>
          </p:cNvSpPr>
          <p:nvPr>
            <p:ph type="sldNum" sz="quarter" idx="7"/>
          </p:nvPr>
        </p:nvSpPr>
        <p:spPr>
          <a:prstGeom prst="rect">
            <a:avLst/>
          </a:prstGeom>
        </p:spPr>
        <p:txBody>
          <a:bodyPr vert="horz" wrap="square" lIns="0" tIns="0" rIns="0" bIns="0" rtlCol="0">
            <a:spAutoFit/>
          </a:body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r>
              <a:rPr spc="-10" dirty="0">
                <a:solidFill>
                  <a:prstClr val="white"/>
                </a:solidFill>
              </a:rPr>
              <a:t>30</a:t>
            </a:r>
          </a:p>
        </p:txBody>
      </p:sp>
    </p:spTree>
    <p:extLst>
      <p:ext uri="{BB962C8B-B14F-4D97-AF65-F5344CB8AC3E}">
        <p14:creationId xmlns:p14="http://schemas.microsoft.com/office/powerpoint/2010/main" val="1899398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70485">
              <a:lnSpc>
                <a:spcPct val="100000"/>
              </a:lnSpc>
            </a:pPr>
            <a:r>
              <a:rPr spc="-10" dirty="0"/>
              <a:t>1</a:t>
            </a:r>
            <a:r>
              <a:rPr dirty="0"/>
              <a:t>2</a:t>
            </a:r>
            <a:r>
              <a:rPr spc="-10" dirty="0"/>
              <a:t> </a:t>
            </a:r>
            <a:r>
              <a:rPr dirty="0"/>
              <a:t>GeV</a:t>
            </a:r>
            <a:r>
              <a:rPr spc="-15" dirty="0"/>
              <a:t> </a:t>
            </a:r>
            <a:r>
              <a:rPr dirty="0"/>
              <a:t>Upgrade</a:t>
            </a:r>
            <a:r>
              <a:rPr spc="-40" dirty="0"/>
              <a:t> </a:t>
            </a:r>
            <a:r>
              <a:rPr dirty="0"/>
              <a:t>CHL</a:t>
            </a:r>
            <a:r>
              <a:rPr spc="-10" dirty="0"/>
              <a:t> </a:t>
            </a:r>
            <a:r>
              <a:rPr dirty="0"/>
              <a:t>Compon</a:t>
            </a:r>
            <a:r>
              <a:rPr spc="-15" dirty="0"/>
              <a:t>e</a:t>
            </a:r>
            <a:r>
              <a:rPr dirty="0"/>
              <a:t>nts</a:t>
            </a:r>
          </a:p>
        </p:txBody>
      </p:sp>
      <p:sp>
        <p:nvSpPr>
          <p:cNvPr id="3" name="object 3"/>
          <p:cNvSpPr/>
          <p:nvPr/>
        </p:nvSpPr>
        <p:spPr>
          <a:xfrm>
            <a:off x="0" y="870203"/>
            <a:ext cx="4030979" cy="4706112"/>
          </a:xfrm>
          <a:prstGeom prst="rect">
            <a:avLst/>
          </a:prstGeom>
          <a:blipFill>
            <a:blip r:embed="rId2"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 name="object 4"/>
          <p:cNvSpPr/>
          <p:nvPr/>
        </p:nvSpPr>
        <p:spPr>
          <a:xfrm>
            <a:off x="3570732" y="2976372"/>
            <a:ext cx="5573267" cy="3438144"/>
          </a:xfrm>
          <a:prstGeom prst="rect">
            <a:avLst/>
          </a:prstGeom>
          <a:blipFill>
            <a:blip r:embed="rId3"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r>
              <a:rPr spc="-10" dirty="0">
                <a:solidFill>
                  <a:prstClr val="white"/>
                </a:solidFill>
              </a:rPr>
              <a:t>27</a:t>
            </a:r>
          </a:p>
        </p:txBody>
      </p:sp>
    </p:spTree>
    <p:extLst>
      <p:ext uri="{BB962C8B-B14F-4D97-AF65-F5344CB8AC3E}">
        <p14:creationId xmlns:p14="http://schemas.microsoft.com/office/powerpoint/2010/main" val="2062093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28003" y="717804"/>
            <a:ext cx="3005328" cy="3617976"/>
          </a:xfrm>
          <a:prstGeom prst="rect">
            <a:avLst/>
          </a:prstGeom>
          <a:blipFill>
            <a:blip r:embed="rId2"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 name="object 3"/>
          <p:cNvSpPr/>
          <p:nvPr/>
        </p:nvSpPr>
        <p:spPr>
          <a:xfrm>
            <a:off x="260604" y="612648"/>
            <a:ext cx="3105911" cy="2101596"/>
          </a:xfrm>
          <a:prstGeom prst="rect">
            <a:avLst/>
          </a:prstGeom>
          <a:blipFill>
            <a:blip r:embed="rId3"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 name="object 4"/>
          <p:cNvSpPr/>
          <p:nvPr/>
        </p:nvSpPr>
        <p:spPr>
          <a:xfrm>
            <a:off x="108204" y="2214372"/>
            <a:ext cx="3334512" cy="2676144"/>
          </a:xfrm>
          <a:prstGeom prst="rect">
            <a:avLst/>
          </a:prstGeom>
          <a:blipFill>
            <a:blip r:embed="rId4"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 name="object 5"/>
          <p:cNvSpPr/>
          <p:nvPr/>
        </p:nvSpPr>
        <p:spPr>
          <a:xfrm>
            <a:off x="3204972" y="565404"/>
            <a:ext cx="3057144" cy="3055620"/>
          </a:xfrm>
          <a:prstGeom prst="rect">
            <a:avLst/>
          </a:prstGeom>
          <a:blipFill>
            <a:blip r:embed="rId5"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6" name="object 6"/>
          <p:cNvSpPr/>
          <p:nvPr/>
        </p:nvSpPr>
        <p:spPr>
          <a:xfrm>
            <a:off x="3156204" y="3003804"/>
            <a:ext cx="3151632" cy="2511552"/>
          </a:xfrm>
          <a:prstGeom prst="rect">
            <a:avLst/>
          </a:prstGeom>
          <a:blipFill>
            <a:blip r:embed="rId6"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7" name="object 7"/>
          <p:cNvSpPr/>
          <p:nvPr/>
        </p:nvSpPr>
        <p:spPr>
          <a:xfrm>
            <a:off x="108204" y="4375403"/>
            <a:ext cx="3404616" cy="2235708"/>
          </a:xfrm>
          <a:prstGeom prst="rect">
            <a:avLst/>
          </a:prstGeom>
          <a:blipFill>
            <a:blip r:embed="rId7"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8" name="object 8"/>
          <p:cNvSpPr txBox="1"/>
          <p:nvPr/>
        </p:nvSpPr>
        <p:spPr>
          <a:xfrm>
            <a:off x="2359914" y="87376"/>
            <a:ext cx="4425315" cy="49657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3200" b="1" spc="-10" dirty="0">
                <a:solidFill>
                  <a:prstClr val="black"/>
                </a:solidFill>
                <a:latin typeface="Arial"/>
                <a:cs typeface="Arial"/>
              </a:rPr>
              <a:t>1</a:t>
            </a:r>
            <a:r>
              <a:rPr sz="3200" b="1" dirty="0">
                <a:solidFill>
                  <a:prstClr val="black"/>
                </a:solidFill>
                <a:latin typeface="Arial"/>
                <a:cs typeface="Arial"/>
              </a:rPr>
              <a:t>2</a:t>
            </a:r>
            <a:r>
              <a:rPr sz="3200" b="1" spc="-10" dirty="0">
                <a:solidFill>
                  <a:prstClr val="black"/>
                </a:solidFill>
                <a:latin typeface="Arial"/>
                <a:cs typeface="Arial"/>
              </a:rPr>
              <a:t> </a:t>
            </a:r>
            <a:r>
              <a:rPr sz="3200" b="1" dirty="0">
                <a:solidFill>
                  <a:prstClr val="black"/>
                </a:solidFill>
                <a:latin typeface="Arial"/>
                <a:cs typeface="Arial"/>
              </a:rPr>
              <a:t>GeV</a:t>
            </a:r>
            <a:r>
              <a:rPr sz="3200" b="1" spc="-20" dirty="0">
                <a:solidFill>
                  <a:prstClr val="black"/>
                </a:solidFill>
                <a:latin typeface="Arial"/>
                <a:cs typeface="Arial"/>
              </a:rPr>
              <a:t> </a:t>
            </a:r>
            <a:r>
              <a:rPr sz="3200" b="1" dirty="0">
                <a:solidFill>
                  <a:prstClr val="black"/>
                </a:solidFill>
                <a:latin typeface="Arial"/>
                <a:cs typeface="Arial"/>
              </a:rPr>
              <a:t>Upgrade</a:t>
            </a:r>
            <a:r>
              <a:rPr sz="3200" b="1" spc="-40" dirty="0">
                <a:solidFill>
                  <a:prstClr val="black"/>
                </a:solidFill>
                <a:latin typeface="Arial"/>
                <a:cs typeface="Arial"/>
              </a:rPr>
              <a:t> </a:t>
            </a:r>
            <a:r>
              <a:rPr sz="3200" b="1" dirty="0">
                <a:solidFill>
                  <a:prstClr val="black"/>
                </a:solidFill>
                <a:latin typeface="Arial"/>
                <a:cs typeface="Arial"/>
              </a:rPr>
              <a:t>Hall</a:t>
            </a:r>
            <a:r>
              <a:rPr sz="3200" b="1" spc="-10" dirty="0">
                <a:solidFill>
                  <a:prstClr val="black"/>
                </a:solidFill>
                <a:latin typeface="Arial"/>
                <a:cs typeface="Arial"/>
              </a:rPr>
              <a:t> </a:t>
            </a:r>
            <a:r>
              <a:rPr sz="3200" b="1" dirty="0">
                <a:solidFill>
                  <a:prstClr val="black"/>
                </a:solidFill>
                <a:latin typeface="Arial"/>
                <a:cs typeface="Arial"/>
              </a:rPr>
              <a:t>B</a:t>
            </a:r>
            <a:endParaRPr sz="3200">
              <a:solidFill>
                <a:prstClr val="black"/>
              </a:solidFill>
              <a:latin typeface="Arial"/>
              <a:cs typeface="Arial"/>
            </a:endParaRPr>
          </a:p>
        </p:txBody>
      </p:sp>
      <p:sp>
        <p:nvSpPr>
          <p:cNvPr id="9" name="object 9"/>
          <p:cNvSpPr/>
          <p:nvPr/>
        </p:nvSpPr>
        <p:spPr>
          <a:xfrm>
            <a:off x="3156204" y="4832603"/>
            <a:ext cx="3119627" cy="2025394"/>
          </a:xfrm>
          <a:prstGeom prst="rect">
            <a:avLst/>
          </a:prstGeom>
          <a:blipFill>
            <a:blip r:embed="rId8"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0" name="object 10"/>
          <p:cNvSpPr/>
          <p:nvPr/>
        </p:nvSpPr>
        <p:spPr>
          <a:xfrm>
            <a:off x="104203" y="803313"/>
            <a:ext cx="1785874" cy="246214"/>
          </a:xfrm>
          <a:custGeom>
            <a:avLst/>
            <a:gdLst/>
            <a:ahLst/>
            <a:cxnLst/>
            <a:rect l="l" t="t" r="r" b="b"/>
            <a:pathLst>
              <a:path w="1785874" h="246214">
                <a:moveTo>
                  <a:pt x="0" y="246214"/>
                </a:moveTo>
                <a:lnTo>
                  <a:pt x="1785874" y="246214"/>
                </a:lnTo>
                <a:lnTo>
                  <a:pt x="1785874" y="0"/>
                </a:lnTo>
                <a:lnTo>
                  <a:pt x="0" y="0"/>
                </a:lnTo>
                <a:lnTo>
                  <a:pt x="0" y="246214"/>
                </a:lnTo>
                <a:close/>
              </a:path>
            </a:pathLst>
          </a:custGeom>
          <a:solidFill>
            <a:srgbClr val="FFFF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1" name="object 11"/>
          <p:cNvSpPr/>
          <p:nvPr/>
        </p:nvSpPr>
        <p:spPr>
          <a:xfrm>
            <a:off x="104203" y="803313"/>
            <a:ext cx="1785874" cy="246214"/>
          </a:xfrm>
          <a:custGeom>
            <a:avLst/>
            <a:gdLst/>
            <a:ahLst/>
            <a:cxnLst/>
            <a:rect l="l" t="t" r="r" b="b"/>
            <a:pathLst>
              <a:path w="1785874" h="246214">
                <a:moveTo>
                  <a:pt x="0" y="246214"/>
                </a:moveTo>
                <a:lnTo>
                  <a:pt x="1785874" y="246214"/>
                </a:lnTo>
                <a:lnTo>
                  <a:pt x="1785874" y="0"/>
                </a:lnTo>
                <a:lnTo>
                  <a:pt x="0" y="0"/>
                </a:lnTo>
                <a:lnTo>
                  <a:pt x="0" y="246214"/>
                </a:lnTo>
                <a:close/>
              </a:path>
            </a:pathLst>
          </a:custGeom>
          <a:ln w="9524">
            <a:solidFill>
              <a:srgbClr val="000000"/>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2" name="object 12"/>
          <p:cNvSpPr txBox="1"/>
          <p:nvPr/>
        </p:nvSpPr>
        <p:spPr>
          <a:xfrm>
            <a:off x="182981" y="845565"/>
            <a:ext cx="1606550" cy="16383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spc="-15" dirty="0">
                <a:solidFill>
                  <a:srgbClr val="000090"/>
                </a:solidFill>
                <a:latin typeface="Arial"/>
                <a:cs typeface="Arial"/>
              </a:rPr>
              <a:t>S</a:t>
            </a:r>
            <a:r>
              <a:rPr sz="1000" spc="-10" dirty="0">
                <a:solidFill>
                  <a:srgbClr val="000090"/>
                </a:solidFill>
                <a:latin typeface="Arial"/>
                <a:cs typeface="Arial"/>
              </a:rPr>
              <a:t>u</a:t>
            </a:r>
            <a:r>
              <a:rPr sz="1000" spc="-15" dirty="0">
                <a:solidFill>
                  <a:srgbClr val="000090"/>
                </a:solidFill>
                <a:latin typeface="Arial"/>
                <a:cs typeface="Arial"/>
              </a:rPr>
              <a:t>b</a:t>
            </a:r>
            <a:r>
              <a:rPr sz="1000" spc="-5" dirty="0">
                <a:solidFill>
                  <a:srgbClr val="000090"/>
                </a:solidFill>
                <a:latin typeface="Arial"/>
                <a:cs typeface="Arial"/>
              </a:rPr>
              <a:t>-</a:t>
            </a:r>
            <a:r>
              <a:rPr sz="1000" spc="-15" dirty="0">
                <a:solidFill>
                  <a:srgbClr val="000090"/>
                </a:solidFill>
                <a:latin typeface="Arial"/>
                <a:cs typeface="Arial"/>
              </a:rPr>
              <a:t>S</a:t>
            </a:r>
            <a:r>
              <a:rPr sz="1000" spc="-35" dirty="0">
                <a:solidFill>
                  <a:srgbClr val="000090"/>
                </a:solidFill>
                <a:latin typeface="Arial"/>
                <a:cs typeface="Arial"/>
              </a:rPr>
              <a:t>y</a:t>
            </a:r>
            <a:r>
              <a:rPr sz="1000" dirty="0">
                <a:solidFill>
                  <a:srgbClr val="000090"/>
                </a:solidFill>
                <a:latin typeface="Arial"/>
                <a:cs typeface="Arial"/>
              </a:rPr>
              <a:t>s</a:t>
            </a:r>
            <a:r>
              <a:rPr sz="1000" spc="-10" dirty="0">
                <a:solidFill>
                  <a:srgbClr val="000090"/>
                </a:solidFill>
                <a:latin typeface="Arial"/>
                <a:cs typeface="Arial"/>
              </a:rPr>
              <a:t>tem</a:t>
            </a:r>
            <a:r>
              <a:rPr sz="1000" spc="25" dirty="0">
                <a:solidFill>
                  <a:srgbClr val="000090"/>
                </a:solidFill>
                <a:latin typeface="Arial"/>
                <a:cs typeface="Arial"/>
              </a:rPr>
              <a:t> </a:t>
            </a:r>
            <a:r>
              <a:rPr sz="1000" spc="-15" dirty="0">
                <a:solidFill>
                  <a:srgbClr val="000090"/>
                </a:solidFill>
                <a:latin typeface="Arial"/>
                <a:cs typeface="Arial"/>
              </a:rPr>
              <a:t>P</a:t>
            </a:r>
            <a:r>
              <a:rPr sz="1000" spc="-5" dirty="0">
                <a:solidFill>
                  <a:srgbClr val="000090"/>
                </a:solidFill>
                <a:latin typeface="Arial"/>
                <a:cs typeface="Arial"/>
              </a:rPr>
              <a:t>roces</a:t>
            </a:r>
            <a:r>
              <a:rPr sz="1000" dirty="0">
                <a:solidFill>
                  <a:srgbClr val="000090"/>
                </a:solidFill>
                <a:latin typeface="Arial"/>
                <a:cs typeface="Arial"/>
              </a:rPr>
              <a:t>s</a:t>
            </a:r>
            <a:r>
              <a:rPr sz="1000" spc="-5" dirty="0">
                <a:solidFill>
                  <a:srgbClr val="000090"/>
                </a:solidFill>
                <a:latin typeface="Arial"/>
                <a:cs typeface="Arial"/>
              </a:rPr>
              <a:t>or </a:t>
            </a:r>
            <a:r>
              <a:rPr sz="1000" b="1" spc="-15" dirty="0">
                <a:solidFill>
                  <a:srgbClr val="000090"/>
                </a:solidFill>
                <a:latin typeface="Arial"/>
                <a:cs typeface="Arial"/>
              </a:rPr>
              <a:t>SSP</a:t>
            </a:r>
            <a:endParaRPr sz="1000">
              <a:solidFill>
                <a:prstClr val="black"/>
              </a:solidFill>
              <a:latin typeface="Arial"/>
              <a:cs typeface="Arial"/>
            </a:endParaRPr>
          </a:p>
        </p:txBody>
      </p:sp>
      <p:sp>
        <p:nvSpPr>
          <p:cNvPr id="13" name="object 13"/>
          <p:cNvSpPr/>
          <p:nvPr/>
        </p:nvSpPr>
        <p:spPr>
          <a:xfrm>
            <a:off x="840638" y="3325152"/>
            <a:ext cx="1673987" cy="246214"/>
          </a:xfrm>
          <a:custGeom>
            <a:avLst/>
            <a:gdLst/>
            <a:ahLst/>
            <a:cxnLst/>
            <a:rect l="l" t="t" r="r" b="b"/>
            <a:pathLst>
              <a:path w="1673987" h="246214">
                <a:moveTo>
                  <a:pt x="0" y="246214"/>
                </a:moveTo>
                <a:lnTo>
                  <a:pt x="1673987" y="246214"/>
                </a:lnTo>
                <a:lnTo>
                  <a:pt x="1673987" y="0"/>
                </a:lnTo>
                <a:lnTo>
                  <a:pt x="0" y="0"/>
                </a:lnTo>
                <a:lnTo>
                  <a:pt x="0" y="246214"/>
                </a:lnTo>
                <a:close/>
              </a:path>
            </a:pathLst>
          </a:custGeom>
          <a:solidFill>
            <a:srgbClr val="FFFF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4" name="object 14"/>
          <p:cNvSpPr/>
          <p:nvPr/>
        </p:nvSpPr>
        <p:spPr>
          <a:xfrm>
            <a:off x="840638" y="3325152"/>
            <a:ext cx="1673987" cy="246214"/>
          </a:xfrm>
          <a:custGeom>
            <a:avLst/>
            <a:gdLst/>
            <a:ahLst/>
            <a:cxnLst/>
            <a:rect l="l" t="t" r="r" b="b"/>
            <a:pathLst>
              <a:path w="1673987" h="246214">
                <a:moveTo>
                  <a:pt x="0" y="246214"/>
                </a:moveTo>
                <a:lnTo>
                  <a:pt x="1673987" y="246214"/>
                </a:lnTo>
                <a:lnTo>
                  <a:pt x="1673987" y="0"/>
                </a:lnTo>
                <a:lnTo>
                  <a:pt x="0" y="0"/>
                </a:lnTo>
                <a:lnTo>
                  <a:pt x="0" y="246214"/>
                </a:lnTo>
                <a:close/>
              </a:path>
            </a:pathLst>
          </a:custGeom>
          <a:ln w="9524">
            <a:solidFill>
              <a:srgbClr val="000000"/>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5" name="object 15"/>
          <p:cNvSpPr/>
          <p:nvPr/>
        </p:nvSpPr>
        <p:spPr>
          <a:xfrm>
            <a:off x="593585" y="6189827"/>
            <a:ext cx="2165604" cy="246214"/>
          </a:xfrm>
          <a:custGeom>
            <a:avLst/>
            <a:gdLst/>
            <a:ahLst/>
            <a:cxnLst/>
            <a:rect l="l" t="t" r="r" b="b"/>
            <a:pathLst>
              <a:path w="2165604" h="246214">
                <a:moveTo>
                  <a:pt x="0" y="246214"/>
                </a:moveTo>
                <a:lnTo>
                  <a:pt x="2165604" y="246214"/>
                </a:lnTo>
                <a:lnTo>
                  <a:pt x="2165604" y="0"/>
                </a:lnTo>
                <a:lnTo>
                  <a:pt x="0" y="0"/>
                </a:lnTo>
                <a:lnTo>
                  <a:pt x="0" y="246214"/>
                </a:lnTo>
                <a:close/>
              </a:path>
            </a:pathLst>
          </a:custGeom>
          <a:solidFill>
            <a:srgbClr val="FFFF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6" name="object 16"/>
          <p:cNvSpPr/>
          <p:nvPr/>
        </p:nvSpPr>
        <p:spPr>
          <a:xfrm>
            <a:off x="593585" y="6189827"/>
            <a:ext cx="2165604" cy="246214"/>
          </a:xfrm>
          <a:custGeom>
            <a:avLst/>
            <a:gdLst/>
            <a:ahLst/>
            <a:cxnLst/>
            <a:rect l="l" t="t" r="r" b="b"/>
            <a:pathLst>
              <a:path w="2165604" h="246214">
                <a:moveTo>
                  <a:pt x="0" y="246214"/>
                </a:moveTo>
                <a:lnTo>
                  <a:pt x="2165604" y="246214"/>
                </a:lnTo>
                <a:lnTo>
                  <a:pt x="2165604" y="0"/>
                </a:lnTo>
                <a:lnTo>
                  <a:pt x="0" y="0"/>
                </a:lnTo>
                <a:lnTo>
                  <a:pt x="0" y="246214"/>
                </a:lnTo>
                <a:close/>
              </a:path>
            </a:pathLst>
          </a:custGeom>
          <a:ln w="9525">
            <a:solidFill>
              <a:srgbClr val="000000"/>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7" name="object 17"/>
          <p:cNvSpPr/>
          <p:nvPr/>
        </p:nvSpPr>
        <p:spPr>
          <a:xfrm>
            <a:off x="3657600" y="2971838"/>
            <a:ext cx="1828800" cy="246214"/>
          </a:xfrm>
          <a:custGeom>
            <a:avLst/>
            <a:gdLst/>
            <a:ahLst/>
            <a:cxnLst/>
            <a:rect l="l" t="t" r="r" b="b"/>
            <a:pathLst>
              <a:path w="1828800" h="246214">
                <a:moveTo>
                  <a:pt x="0" y="246214"/>
                </a:moveTo>
                <a:lnTo>
                  <a:pt x="1828800" y="246214"/>
                </a:lnTo>
                <a:lnTo>
                  <a:pt x="1828800" y="0"/>
                </a:lnTo>
                <a:lnTo>
                  <a:pt x="0" y="0"/>
                </a:lnTo>
                <a:lnTo>
                  <a:pt x="0" y="246214"/>
                </a:lnTo>
                <a:close/>
              </a:path>
            </a:pathLst>
          </a:custGeom>
          <a:solidFill>
            <a:srgbClr val="FFFF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8" name="object 18"/>
          <p:cNvSpPr/>
          <p:nvPr/>
        </p:nvSpPr>
        <p:spPr>
          <a:xfrm>
            <a:off x="3657600" y="2971838"/>
            <a:ext cx="1828800" cy="246214"/>
          </a:xfrm>
          <a:custGeom>
            <a:avLst/>
            <a:gdLst/>
            <a:ahLst/>
            <a:cxnLst/>
            <a:rect l="l" t="t" r="r" b="b"/>
            <a:pathLst>
              <a:path w="1828800" h="246214">
                <a:moveTo>
                  <a:pt x="0" y="246214"/>
                </a:moveTo>
                <a:lnTo>
                  <a:pt x="1828800" y="246214"/>
                </a:lnTo>
                <a:lnTo>
                  <a:pt x="1828800" y="0"/>
                </a:lnTo>
                <a:lnTo>
                  <a:pt x="0" y="0"/>
                </a:lnTo>
                <a:lnTo>
                  <a:pt x="0" y="246214"/>
                </a:lnTo>
                <a:close/>
              </a:path>
            </a:pathLst>
          </a:custGeom>
          <a:ln w="9525">
            <a:solidFill>
              <a:srgbClr val="000000"/>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9" name="object 19"/>
          <p:cNvSpPr/>
          <p:nvPr/>
        </p:nvSpPr>
        <p:spPr>
          <a:xfrm>
            <a:off x="6139179" y="3716185"/>
            <a:ext cx="2667000" cy="246214"/>
          </a:xfrm>
          <a:custGeom>
            <a:avLst/>
            <a:gdLst/>
            <a:ahLst/>
            <a:cxnLst/>
            <a:rect l="l" t="t" r="r" b="b"/>
            <a:pathLst>
              <a:path w="2667000" h="246214">
                <a:moveTo>
                  <a:pt x="0" y="246214"/>
                </a:moveTo>
                <a:lnTo>
                  <a:pt x="2667000" y="246214"/>
                </a:lnTo>
                <a:lnTo>
                  <a:pt x="2667000" y="0"/>
                </a:lnTo>
                <a:lnTo>
                  <a:pt x="0" y="0"/>
                </a:lnTo>
                <a:lnTo>
                  <a:pt x="0" y="246214"/>
                </a:lnTo>
                <a:close/>
              </a:path>
            </a:pathLst>
          </a:custGeom>
          <a:solidFill>
            <a:srgbClr val="FFFF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0" name="object 20"/>
          <p:cNvSpPr/>
          <p:nvPr/>
        </p:nvSpPr>
        <p:spPr>
          <a:xfrm>
            <a:off x="6139179" y="3716185"/>
            <a:ext cx="2667000" cy="246214"/>
          </a:xfrm>
          <a:custGeom>
            <a:avLst/>
            <a:gdLst/>
            <a:ahLst/>
            <a:cxnLst/>
            <a:rect l="l" t="t" r="r" b="b"/>
            <a:pathLst>
              <a:path w="2667000" h="246214">
                <a:moveTo>
                  <a:pt x="0" y="246214"/>
                </a:moveTo>
                <a:lnTo>
                  <a:pt x="2667000" y="246214"/>
                </a:lnTo>
                <a:lnTo>
                  <a:pt x="2667000" y="0"/>
                </a:lnTo>
                <a:lnTo>
                  <a:pt x="0" y="0"/>
                </a:lnTo>
                <a:lnTo>
                  <a:pt x="0" y="246214"/>
                </a:lnTo>
                <a:close/>
              </a:path>
            </a:pathLst>
          </a:custGeom>
          <a:ln w="9525">
            <a:solidFill>
              <a:srgbClr val="000000"/>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1" name="object 21"/>
          <p:cNvSpPr txBox="1"/>
          <p:nvPr/>
        </p:nvSpPr>
        <p:spPr>
          <a:xfrm>
            <a:off x="919683" y="3014598"/>
            <a:ext cx="7753984" cy="908685"/>
          </a:xfrm>
          <a:prstGeom prst="rect">
            <a:avLst/>
          </a:prstGeom>
        </p:spPr>
        <p:txBody>
          <a:bodyPr vert="horz" wrap="square" lIns="0" tIns="0" rIns="0" bIns="0" rtlCol="0">
            <a:spAutoFit/>
          </a:bodyPr>
          <a:lstStyle/>
          <a:p>
            <a:pPr marR="511809" eaLnBrk="1" fontAlgn="auto" hangingPunct="1">
              <a:spcBef>
                <a:spcPts val="0"/>
              </a:spcBef>
              <a:spcAft>
                <a:spcPts val="0"/>
              </a:spcAft>
            </a:pPr>
            <a:r>
              <a:rPr sz="1000" b="1" spc="-10" dirty="0">
                <a:solidFill>
                  <a:srgbClr val="000090"/>
                </a:solidFill>
                <a:latin typeface="Arial"/>
                <a:cs typeface="Arial"/>
              </a:rPr>
              <a:t>R3</a:t>
            </a:r>
            <a:r>
              <a:rPr sz="1000" b="1" spc="-5" dirty="0">
                <a:solidFill>
                  <a:srgbClr val="000090"/>
                </a:solidFill>
                <a:latin typeface="Arial"/>
                <a:cs typeface="Arial"/>
              </a:rPr>
              <a:t> </a:t>
            </a:r>
            <a:r>
              <a:rPr sz="1000" b="1" spc="-10" dirty="0">
                <a:solidFill>
                  <a:srgbClr val="000090"/>
                </a:solidFill>
                <a:latin typeface="Arial"/>
                <a:cs typeface="Arial"/>
              </a:rPr>
              <a:t>DC</a:t>
            </a:r>
            <a:r>
              <a:rPr sz="1000" b="1" spc="10" dirty="0">
                <a:solidFill>
                  <a:srgbClr val="000090"/>
                </a:solidFill>
                <a:latin typeface="Arial"/>
                <a:cs typeface="Arial"/>
              </a:rPr>
              <a:t> </a:t>
            </a:r>
            <a:r>
              <a:rPr sz="1000" spc="-10" dirty="0">
                <a:solidFill>
                  <a:srgbClr val="000090"/>
                </a:solidFill>
                <a:latin typeface="Arial"/>
                <a:cs typeface="Arial"/>
              </a:rPr>
              <a:t>–</a:t>
            </a:r>
            <a:r>
              <a:rPr sz="1000" spc="-5" dirty="0">
                <a:solidFill>
                  <a:srgbClr val="000090"/>
                </a:solidFill>
                <a:latin typeface="Arial"/>
                <a:cs typeface="Arial"/>
              </a:rPr>
              <a:t> </a:t>
            </a:r>
            <a:r>
              <a:rPr sz="1000" dirty="0">
                <a:solidFill>
                  <a:srgbClr val="000090"/>
                </a:solidFill>
                <a:latin typeface="Arial"/>
                <a:cs typeface="Arial"/>
              </a:rPr>
              <a:t>T</a:t>
            </a:r>
            <a:r>
              <a:rPr sz="1000" spc="-25" dirty="0">
                <a:solidFill>
                  <a:srgbClr val="000090"/>
                </a:solidFill>
                <a:latin typeface="Arial"/>
                <a:cs typeface="Arial"/>
              </a:rPr>
              <a:t>w</a:t>
            </a:r>
            <a:r>
              <a:rPr sz="1000" spc="-10" dirty="0">
                <a:solidFill>
                  <a:srgbClr val="000090"/>
                </a:solidFill>
                <a:latin typeface="Arial"/>
                <a:cs typeface="Arial"/>
              </a:rPr>
              <a:t>o</a:t>
            </a:r>
            <a:r>
              <a:rPr sz="1000" spc="-5" dirty="0">
                <a:solidFill>
                  <a:srgbClr val="000090"/>
                </a:solidFill>
                <a:latin typeface="Arial"/>
                <a:cs typeface="Arial"/>
              </a:rPr>
              <a:t> </a:t>
            </a:r>
            <a:r>
              <a:rPr sz="1000" spc="-10" dirty="0">
                <a:solidFill>
                  <a:srgbClr val="000090"/>
                </a:solidFill>
                <a:latin typeface="Arial"/>
                <a:cs typeface="Arial"/>
              </a:rPr>
              <a:t>crew</a:t>
            </a:r>
            <a:r>
              <a:rPr sz="1000" spc="-5" dirty="0">
                <a:solidFill>
                  <a:srgbClr val="000090"/>
                </a:solidFill>
                <a:latin typeface="Arial"/>
                <a:cs typeface="Arial"/>
              </a:rPr>
              <a:t> </a:t>
            </a:r>
            <a:r>
              <a:rPr sz="1000" dirty="0">
                <a:solidFill>
                  <a:srgbClr val="000090"/>
                </a:solidFill>
                <a:latin typeface="Arial"/>
                <a:cs typeface="Arial"/>
              </a:rPr>
              <a:t>s</a:t>
            </a:r>
            <a:r>
              <a:rPr sz="1000" spc="-5" dirty="0">
                <a:solidFill>
                  <a:srgbClr val="000090"/>
                </a:solidFill>
                <a:latin typeface="Arial"/>
                <a:cs typeface="Arial"/>
              </a:rPr>
              <a:t>tr</a:t>
            </a:r>
            <a:r>
              <a:rPr sz="1000" spc="-10" dirty="0">
                <a:solidFill>
                  <a:srgbClr val="000090"/>
                </a:solidFill>
                <a:latin typeface="Arial"/>
                <a:cs typeface="Arial"/>
              </a:rPr>
              <a:t>in</a:t>
            </a:r>
            <a:r>
              <a:rPr sz="1000" spc="-15" dirty="0">
                <a:solidFill>
                  <a:srgbClr val="000090"/>
                </a:solidFill>
                <a:latin typeface="Arial"/>
                <a:cs typeface="Arial"/>
              </a:rPr>
              <a:t>g</a:t>
            </a:r>
            <a:r>
              <a:rPr sz="1000" spc="-10" dirty="0">
                <a:solidFill>
                  <a:srgbClr val="000090"/>
                </a:solidFill>
                <a:latin typeface="Arial"/>
                <a:cs typeface="Arial"/>
              </a:rPr>
              <a:t>ing</a:t>
            </a:r>
            <a:endParaRPr sz="1000">
              <a:solidFill>
                <a:prstClr val="black"/>
              </a:solidFill>
              <a:latin typeface="Arial"/>
              <a:cs typeface="Arial"/>
            </a:endParaRPr>
          </a:p>
          <a:p>
            <a:pPr algn="l" eaLnBrk="1" fontAlgn="auto" hangingPunct="1">
              <a:lnSpc>
                <a:spcPts val="550"/>
              </a:lnSpc>
              <a:spcBef>
                <a:spcPts val="33"/>
              </a:spcBef>
              <a:spcAft>
                <a:spcPts val="0"/>
              </a:spcAft>
            </a:pPr>
            <a:endParaRPr sz="550">
              <a:solidFill>
                <a:prstClr val="black"/>
              </a:solidFill>
              <a:latin typeface="Calibri"/>
            </a:endParaRPr>
          </a:p>
          <a:p>
            <a:pPr algn="l" eaLnBrk="1" fontAlgn="auto" hangingPunct="1">
              <a:lnSpc>
                <a:spcPts val="1000"/>
              </a:lnSpc>
              <a:spcBef>
                <a:spcPts val="0"/>
              </a:spcBef>
              <a:spcAft>
                <a:spcPts val="0"/>
              </a:spcAft>
            </a:pPr>
            <a:endParaRPr sz="1000">
              <a:solidFill>
                <a:prstClr val="black"/>
              </a:solidFill>
              <a:latin typeface="Calibri"/>
            </a:endParaRPr>
          </a:p>
          <a:p>
            <a:pPr marL="12700" algn="l" eaLnBrk="1" fontAlgn="auto" hangingPunct="1">
              <a:spcBef>
                <a:spcPts val="0"/>
              </a:spcBef>
              <a:spcAft>
                <a:spcPts val="0"/>
              </a:spcAft>
            </a:pPr>
            <a:r>
              <a:rPr sz="1000" b="1" spc="-15" dirty="0">
                <a:solidFill>
                  <a:srgbClr val="000090"/>
                </a:solidFill>
                <a:latin typeface="Arial"/>
                <a:cs typeface="Arial"/>
              </a:rPr>
              <a:t>P</a:t>
            </a:r>
            <a:r>
              <a:rPr sz="1000" b="1" spc="-10" dirty="0">
                <a:solidFill>
                  <a:srgbClr val="000090"/>
                </a:solidFill>
                <a:latin typeface="Arial"/>
                <a:cs typeface="Arial"/>
              </a:rPr>
              <a:t>C</a:t>
            </a:r>
            <a:r>
              <a:rPr sz="1000" b="1" spc="-45" dirty="0">
                <a:solidFill>
                  <a:srgbClr val="000090"/>
                </a:solidFill>
                <a:latin typeface="Arial"/>
                <a:cs typeface="Arial"/>
              </a:rPr>
              <a:t>A</a:t>
            </a:r>
            <a:r>
              <a:rPr sz="1000" b="1" spc="-10" dirty="0">
                <a:solidFill>
                  <a:srgbClr val="000090"/>
                </a:solidFill>
                <a:latin typeface="Arial"/>
                <a:cs typeface="Arial"/>
              </a:rPr>
              <a:t>L</a:t>
            </a:r>
            <a:r>
              <a:rPr sz="1000" b="1" spc="45" dirty="0">
                <a:solidFill>
                  <a:srgbClr val="000090"/>
                </a:solidFill>
                <a:latin typeface="Arial"/>
                <a:cs typeface="Arial"/>
              </a:rPr>
              <a:t> </a:t>
            </a:r>
            <a:r>
              <a:rPr sz="1000" spc="-5" dirty="0">
                <a:solidFill>
                  <a:srgbClr val="000090"/>
                </a:solidFill>
                <a:latin typeface="Arial"/>
                <a:cs typeface="Arial"/>
              </a:rPr>
              <a:t>-</a:t>
            </a:r>
            <a:r>
              <a:rPr sz="1000" dirty="0">
                <a:solidFill>
                  <a:srgbClr val="000090"/>
                </a:solidFill>
                <a:latin typeface="Arial"/>
                <a:cs typeface="Arial"/>
              </a:rPr>
              <a:t> c</a:t>
            </a:r>
            <a:r>
              <a:rPr sz="1000" spc="-10" dirty="0">
                <a:solidFill>
                  <a:srgbClr val="000090"/>
                </a:solidFill>
                <a:latin typeface="Arial"/>
                <a:cs typeface="Arial"/>
              </a:rPr>
              <a:t>os</a:t>
            </a:r>
            <a:r>
              <a:rPr sz="1000" spc="5" dirty="0">
                <a:solidFill>
                  <a:srgbClr val="000090"/>
                </a:solidFill>
                <a:latin typeface="Arial"/>
                <a:cs typeface="Arial"/>
              </a:rPr>
              <a:t>m</a:t>
            </a:r>
            <a:r>
              <a:rPr sz="1000" spc="-10" dirty="0">
                <a:solidFill>
                  <a:srgbClr val="000090"/>
                </a:solidFill>
                <a:latin typeface="Arial"/>
                <a:cs typeface="Arial"/>
              </a:rPr>
              <a:t>i</a:t>
            </a:r>
            <a:r>
              <a:rPr sz="1000" spc="-5" dirty="0">
                <a:solidFill>
                  <a:srgbClr val="000090"/>
                </a:solidFill>
                <a:latin typeface="Arial"/>
                <a:cs typeface="Arial"/>
              </a:rPr>
              <a:t>c</a:t>
            </a:r>
            <a:r>
              <a:rPr sz="1000" spc="-25" dirty="0">
                <a:solidFill>
                  <a:srgbClr val="000090"/>
                </a:solidFill>
                <a:latin typeface="Arial"/>
                <a:cs typeface="Arial"/>
              </a:rPr>
              <a:t> </a:t>
            </a:r>
            <a:r>
              <a:rPr sz="1000" spc="-5" dirty="0">
                <a:solidFill>
                  <a:srgbClr val="000090"/>
                </a:solidFill>
                <a:latin typeface="Arial"/>
                <a:cs typeface="Arial"/>
              </a:rPr>
              <a:t>ray</a:t>
            </a:r>
            <a:r>
              <a:rPr sz="1000" dirty="0">
                <a:solidFill>
                  <a:srgbClr val="000090"/>
                </a:solidFill>
                <a:latin typeface="Arial"/>
                <a:cs typeface="Arial"/>
              </a:rPr>
              <a:t> </a:t>
            </a:r>
            <a:r>
              <a:rPr sz="1000" spc="-5" dirty="0">
                <a:solidFill>
                  <a:srgbClr val="000090"/>
                </a:solidFill>
                <a:latin typeface="Arial"/>
                <a:cs typeface="Arial"/>
              </a:rPr>
              <a:t>test</a:t>
            </a:r>
            <a:r>
              <a:rPr sz="1000" spc="-15" dirty="0">
                <a:solidFill>
                  <a:srgbClr val="000090"/>
                </a:solidFill>
                <a:latin typeface="Arial"/>
                <a:cs typeface="Arial"/>
              </a:rPr>
              <a:t>i</a:t>
            </a:r>
            <a:r>
              <a:rPr sz="1000" spc="-10" dirty="0">
                <a:solidFill>
                  <a:srgbClr val="000090"/>
                </a:solidFill>
                <a:latin typeface="Arial"/>
                <a:cs typeface="Arial"/>
              </a:rPr>
              <a:t>ng</a:t>
            </a:r>
            <a:endParaRPr sz="1000">
              <a:solidFill>
                <a:prstClr val="black"/>
              </a:solidFill>
              <a:latin typeface="Arial"/>
              <a:cs typeface="Arial"/>
            </a:endParaRPr>
          </a:p>
          <a:p>
            <a:pPr algn="l" eaLnBrk="1" fontAlgn="auto" hangingPunct="1">
              <a:lnSpc>
                <a:spcPts val="850"/>
              </a:lnSpc>
              <a:spcBef>
                <a:spcPts val="29"/>
              </a:spcBef>
              <a:spcAft>
                <a:spcPts val="0"/>
              </a:spcAft>
            </a:pPr>
            <a:endParaRPr sz="850">
              <a:solidFill>
                <a:prstClr val="black"/>
              </a:solidFill>
              <a:latin typeface="Calibri"/>
            </a:endParaRPr>
          </a:p>
          <a:p>
            <a:pPr algn="l" eaLnBrk="1" fontAlgn="auto" hangingPunct="1">
              <a:lnSpc>
                <a:spcPts val="1000"/>
              </a:lnSpc>
              <a:spcBef>
                <a:spcPts val="0"/>
              </a:spcBef>
              <a:spcAft>
                <a:spcPts val="0"/>
              </a:spcAft>
            </a:pPr>
            <a:endParaRPr sz="1000">
              <a:solidFill>
                <a:prstClr val="black"/>
              </a:solidFill>
              <a:latin typeface="Calibri"/>
            </a:endParaRPr>
          </a:p>
          <a:p>
            <a:pPr marR="6350" algn="r" eaLnBrk="1" fontAlgn="auto" hangingPunct="1">
              <a:spcBef>
                <a:spcPts val="0"/>
              </a:spcBef>
              <a:spcAft>
                <a:spcPts val="0"/>
              </a:spcAft>
            </a:pPr>
            <a:r>
              <a:rPr sz="1000" b="1" spc="-15" dirty="0">
                <a:solidFill>
                  <a:srgbClr val="000090"/>
                </a:solidFill>
                <a:latin typeface="Arial"/>
                <a:cs typeface="Arial"/>
              </a:rPr>
              <a:t>SV</a:t>
            </a:r>
            <a:r>
              <a:rPr sz="1000" b="1" spc="-10" dirty="0">
                <a:solidFill>
                  <a:srgbClr val="000090"/>
                </a:solidFill>
                <a:latin typeface="Arial"/>
                <a:cs typeface="Arial"/>
              </a:rPr>
              <a:t>T</a:t>
            </a:r>
            <a:r>
              <a:rPr sz="1000" b="1" dirty="0">
                <a:solidFill>
                  <a:srgbClr val="000090"/>
                </a:solidFill>
                <a:latin typeface="Arial"/>
                <a:cs typeface="Arial"/>
              </a:rPr>
              <a:t> </a:t>
            </a:r>
            <a:r>
              <a:rPr sz="1000" spc="-10" dirty="0">
                <a:solidFill>
                  <a:srgbClr val="000090"/>
                </a:solidFill>
                <a:latin typeface="Arial"/>
                <a:cs typeface="Arial"/>
              </a:rPr>
              <a:t>–</a:t>
            </a:r>
            <a:r>
              <a:rPr sz="1000" spc="-5" dirty="0">
                <a:solidFill>
                  <a:srgbClr val="000090"/>
                </a:solidFill>
                <a:latin typeface="Arial"/>
                <a:cs typeface="Arial"/>
              </a:rPr>
              <a:t> </a:t>
            </a:r>
            <a:r>
              <a:rPr sz="1000" spc="-10" dirty="0">
                <a:solidFill>
                  <a:srgbClr val="000090"/>
                </a:solidFill>
                <a:latin typeface="Arial"/>
                <a:cs typeface="Arial"/>
              </a:rPr>
              <a:t>Fi</a:t>
            </a:r>
            <a:r>
              <a:rPr sz="1000" spc="-5" dirty="0">
                <a:solidFill>
                  <a:srgbClr val="000090"/>
                </a:solidFill>
                <a:latin typeface="Arial"/>
                <a:cs typeface="Arial"/>
              </a:rPr>
              <a:t>r</a:t>
            </a:r>
            <a:r>
              <a:rPr sz="1000" dirty="0">
                <a:solidFill>
                  <a:srgbClr val="000090"/>
                </a:solidFill>
                <a:latin typeface="Arial"/>
                <a:cs typeface="Arial"/>
              </a:rPr>
              <a:t>s</a:t>
            </a:r>
            <a:r>
              <a:rPr sz="1000" spc="-5" dirty="0">
                <a:solidFill>
                  <a:srgbClr val="000090"/>
                </a:solidFill>
                <a:latin typeface="Arial"/>
                <a:cs typeface="Arial"/>
              </a:rPr>
              <a:t>t</a:t>
            </a:r>
            <a:r>
              <a:rPr sz="1000" spc="10" dirty="0">
                <a:solidFill>
                  <a:srgbClr val="000090"/>
                </a:solidFill>
                <a:latin typeface="Arial"/>
                <a:cs typeface="Arial"/>
              </a:rPr>
              <a:t> </a:t>
            </a:r>
            <a:r>
              <a:rPr sz="1000" spc="-5" dirty="0">
                <a:solidFill>
                  <a:srgbClr val="000090"/>
                </a:solidFill>
                <a:latin typeface="Arial"/>
                <a:cs typeface="Arial"/>
              </a:rPr>
              <a:t>pre-product</a:t>
            </a:r>
            <a:r>
              <a:rPr sz="1000" spc="-15" dirty="0">
                <a:solidFill>
                  <a:srgbClr val="000090"/>
                </a:solidFill>
                <a:latin typeface="Arial"/>
                <a:cs typeface="Arial"/>
              </a:rPr>
              <a:t>i</a:t>
            </a:r>
            <a:r>
              <a:rPr sz="1000" spc="-10" dirty="0">
                <a:solidFill>
                  <a:srgbClr val="000090"/>
                </a:solidFill>
                <a:latin typeface="Arial"/>
                <a:cs typeface="Arial"/>
              </a:rPr>
              <a:t>on</a:t>
            </a:r>
            <a:r>
              <a:rPr sz="1000" spc="-20" dirty="0">
                <a:solidFill>
                  <a:srgbClr val="000090"/>
                </a:solidFill>
                <a:latin typeface="Arial"/>
                <a:cs typeface="Arial"/>
              </a:rPr>
              <a:t> </a:t>
            </a:r>
            <a:r>
              <a:rPr sz="1000" spc="5" dirty="0">
                <a:solidFill>
                  <a:srgbClr val="000090"/>
                </a:solidFill>
                <a:latin typeface="Arial"/>
                <a:cs typeface="Arial"/>
              </a:rPr>
              <a:t>m</a:t>
            </a:r>
            <a:r>
              <a:rPr sz="1000" spc="-10" dirty="0">
                <a:solidFill>
                  <a:srgbClr val="000090"/>
                </a:solidFill>
                <a:latin typeface="Arial"/>
                <a:cs typeface="Arial"/>
              </a:rPr>
              <a:t>o</a:t>
            </a:r>
            <a:r>
              <a:rPr sz="1000" spc="-15" dirty="0">
                <a:solidFill>
                  <a:srgbClr val="000090"/>
                </a:solidFill>
                <a:latin typeface="Arial"/>
                <a:cs typeface="Arial"/>
              </a:rPr>
              <a:t>d</a:t>
            </a:r>
            <a:r>
              <a:rPr sz="1000" spc="-10" dirty="0">
                <a:solidFill>
                  <a:srgbClr val="000090"/>
                </a:solidFill>
                <a:latin typeface="Arial"/>
                <a:cs typeface="Arial"/>
              </a:rPr>
              <a:t>u</a:t>
            </a:r>
            <a:r>
              <a:rPr sz="1000" spc="-15" dirty="0">
                <a:solidFill>
                  <a:srgbClr val="000090"/>
                </a:solidFill>
                <a:latin typeface="Arial"/>
                <a:cs typeface="Arial"/>
              </a:rPr>
              <a:t>l</a:t>
            </a:r>
            <a:r>
              <a:rPr sz="1000" spc="-10" dirty="0">
                <a:solidFill>
                  <a:srgbClr val="000090"/>
                </a:solidFill>
                <a:latin typeface="Arial"/>
                <a:cs typeface="Arial"/>
              </a:rPr>
              <a:t>e</a:t>
            </a:r>
            <a:r>
              <a:rPr sz="1000" spc="-20" dirty="0">
                <a:solidFill>
                  <a:srgbClr val="000090"/>
                </a:solidFill>
                <a:latin typeface="Arial"/>
                <a:cs typeface="Arial"/>
              </a:rPr>
              <a:t> </a:t>
            </a:r>
            <a:r>
              <a:rPr sz="1000" spc="-5" dirty="0">
                <a:solidFill>
                  <a:srgbClr val="000090"/>
                </a:solidFill>
                <a:latin typeface="Arial"/>
                <a:cs typeface="Arial"/>
              </a:rPr>
              <a:t>at</a:t>
            </a:r>
            <a:r>
              <a:rPr sz="1000" spc="-20" dirty="0">
                <a:solidFill>
                  <a:srgbClr val="000090"/>
                </a:solidFill>
                <a:latin typeface="Arial"/>
                <a:cs typeface="Arial"/>
              </a:rPr>
              <a:t> </a:t>
            </a:r>
            <a:r>
              <a:rPr sz="1000" spc="-10" dirty="0">
                <a:solidFill>
                  <a:srgbClr val="000090"/>
                </a:solidFill>
                <a:latin typeface="Arial"/>
                <a:cs typeface="Arial"/>
              </a:rPr>
              <a:t>FN</a:t>
            </a:r>
            <a:r>
              <a:rPr sz="1000" spc="-15" dirty="0">
                <a:solidFill>
                  <a:srgbClr val="000090"/>
                </a:solidFill>
                <a:latin typeface="Arial"/>
                <a:cs typeface="Arial"/>
              </a:rPr>
              <a:t>A</a:t>
            </a:r>
            <a:r>
              <a:rPr sz="1000" spc="-10" dirty="0">
                <a:solidFill>
                  <a:srgbClr val="000090"/>
                </a:solidFill>
                <a:latin typeface="Arial"/>
                <a:cs typeface="Arial"/>
              </a:rPr>
              <a:t>L</a:t>
            </a:r>
            <a:endParaRPr sz="1000">
              <a:solidFill>
                <a:prstClr val="black"/>
              </a:solidFill>
              <a:latin typeface="Arial"/>
              <a:cs typeface="Arial"/>
            </a:endParaRPr>
          </a:p>
        </p:txBody>
      </p:sp>
      <p:sp>
        <p:nvSpPr>
          <p:cNvPr id="22" name="object 22"/>
          <p:cNvSpPr txBox="1"/>
          <p:nvPr/>
        </p:nvSpPr>
        <p:spPr>
          <a:xfrm>
            <a:off x="672490" y="6233261"/>
            <a:ext cx="1985010" cy="16383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b="1" spc="-10" dirty="0">
                <a:solidFill>
                  <a:srgbClr val="000090"/>
                </a:solidFill>
                <a:latin typeface="Arial"/>
                <a:cs typeface="Arial"/>
              </a:rPr>
              <a:t>H</a:t>
            </a:r>
            <a:r>
              <a:rPr sz="1000" b="1" dirty="0">
                <a:solidFill>
                  <a:srgbClr val="000090"/>
                </a:solidFill>
                <a:latin typeface="Arial"/>
                <a:cs typeface="Arial"/>
              </a:rPr>
              <a:t>T</a:t>
            </a:r>
            <a:r>
              <a:rPr sz="1000" b="1" spc="-10" dirty="0">
                <a:solidFill>
                  <a:srgbClr val="000090"/>
                </a:solidFill>
                <a:latin typeface="Arial"/>
                <a:cs typeface="Arial"/>
              </a:rPr>
              <a:t>CC</a:t>
            </a:r>
            <a:r>
              <a:rPr sz="1000" b="1" dirty="0">
                <a:solidFill>
                  <a:srgbClr val="000090"/>
                </a:solidFill>
                <a:latin typeface="Arial"/>
                <a:cs typeface="Arial"/>
              </a:rPr>
              <a:t> </a:t>
            </a:r>
            <a:r>
              <a:rPr sz="1000" b="1" spc="-5" dirty="0">
                <a:solidFill>
                  <a:srgbClr val="000090"/>
                </a:solidFill>
                <a:latin typeface="Arial"/>
                <a:cs typeface="Arial"/>
              </a:rPr>
              <a:t>-</a:t>
            </a:r>
            <a:r>
              <a:rPr sz="1000" b="1" dirty="0">
                <a:solidFill>
                  <a:srgbClr val="000090"/>
                </a:solidFill>
                <a:latin typeface="Arial"/>
                <a:cs typeface="Arial"/>
              </a:rPr>
              <a:t> </a:t>
            </a:r>
            <a:r>
              <a:rPr sz="1000" spc="-5" dirty="0">
                <a:solidFill>
                  <a:srgbClr val="000090"/>
                </a:solidFill>
                <a:latin typeface="Arial"/>
                <a:cs typeface="Arial"/>
              </a:rPr>
              <a:t>to</a:t>
            </a:r>
            <a:r>
              <a:rPr sz="1000" spc="-15" dirty="0">
                <a:solidFill>
                  <a:srgbClr val="000090"/>
                </a:solidFill>
                <a:latin typeface="Arial"/>
                <a:cs typeface="Arial"/>
              </a:rPr>
              <a:t>o</a:t>
            </a:r>
            <a:r>
              <a:rPr sz="1000" spc="-10" dirty="0">
                <a:solidFill>
                  <a:srgbClr val="000090"/>
                </a:solidFill>
                <a:latin typeface="Arial"/>
                <a:cs typeface="Arial"/>
              </a:rPr>
              <a:t>ling</a:t>
            </a:r>
            <a:r>
              <a:rPr sz="1000" dirty="0">
                <a:solidFill>
                  <a:srgbClr val="000090"/>
                </a:solidFill>
                <a:latin typeface="Arial"/>
                <a:cs typeface="Arial"/>
              </a:rPr>
              <a:t> f</a:t>
            </a:r>
            <a:r>
              <a:rPr sz="1000" spc="-5" dirty="0">
                <a:solidFill>
                  <a:srgbClr val="000090"/>
                </a:solidFill>
                <a:latin typeface="Arial"/>
                <a:cs typeface="Arial"/>
              </a:rPr>
              <a:t>or</a:t>
            </a:r>
            <a:r>
              <a:rPr sz="1000" spc="-15" dirty="0">
                <a:solidFill>
                  <a:srgbClr val="000090"/>
                </a:solidFill>
                <a:latin typeface="Arial"/>
                <a:cs typeface="Arial"/>
              </a:rPr>
              <a:t> </a:t>
            </a:r>
            <a:r>
              <a:rPr sz="1000" spc="5" dirty="0">
                <a:solidFill>
                  <a:srgbClr val="000090"/>
                </a:solidFill>
                <a:latin typeface="Arial"/>
                <a:cs typeface="Arial"/>
              </a:rPr>
              <a:t>m</a:t>
            </a:r>
            <a:r>
              <a:rPr sz="1000" spc="-10" dirty="0">
                <a:solidFill>
                  <a:srgbClr val="000090"/>
                </a:solidFill>
                <a:latin typeface="Arial"/>
                <a:cs typeface="Arial"/>
              </a:rPr>
              <a:t>i</a:t>
            </a:r>
            <a:r>
              <a:rPr sz="1000" spc="-5" dirty="0">
                <a:solidFill>
                  <a:srgbClr val="000090"/>
                </a:solidFill>
                <a:latin typeface="Arial"/>
                <a:cs typeface="Arial"/>
              </a:rPr>
              <a:t>rror</a:t>
            </a:r>
            <a:r>
              <a:rPr sz="1000" spc="-15" dirty="0">
                <a:solidFill>
                  <a:srgbClr val="000090"/>
                </a:solidFill>
                <a:latin typeface="Arial"/>
                <a:cs typeface="Arial"/>
              </a:rPr>
              <a:t> </a:t>
            </a:r>
            <a:r>
              <a:rPr sz="1000" spc="-10" dirty="0">
                <a:solidFill>
                  <a:srgbClr val="000090"/>
                </a:solidFill>
                <a:latin typeface="Arial"/>
                <a:cs typeface="Arial"/>
              </a:rPr>
              <a:t>as</a:t>
            </a:r>
            <a:r>
              <a:rPr sz="1000" dirty="0">
                <a:solidFill>
                  <a:srgbClr val="000090"/>
                </a:solidFill>
                <a:latin typeface="Arial"/>
                <a:cs typeface="Arial"/>
              </a:rPr>
              <a:t>s</a:t>
            </a:r>
            <a:r>
              <a:rPr sz="1000" spc="-10" dirty="0">
                <a:solidFill>
                  <a:srgbClr val="000090"/>
                </a:solidFill>
                <a:latin typeface="Arial"/>
                <a:cs typeface="Arial"/>
              </a:rPr>
              <a:t>e</a:t>
            </a:r>
            <a:r>
              <a:rPr sz="1000" spc="5" dirty="0">
                <a:solidFill>
                  <a:srgbClr val="000090"/>
                </a:solidFill>
                <a:latin typeface="Arial"/>
                <a:cs typeface="Arial"/>
              </a:rPr>
              <a:t>m</a:t>
            </a:r>
            <a:r>
              <a:rPr sz="1000" spc="-10" dirty="0">
                <a:solidFill>
                  <a:srgbClr val="000090"/>
                </a:solidFill>
                <a:latin typeface="Arial"/>
                <a:cs typeface="Arial"/>
              </a:rPr>
              <a:t>b</a:t>
            </a:r>
            <a:r>
              <a:rPr sz="1000" spc="-15" dirty="0">
                <a:solidFill>
                  <a:srgbClr val="000090"/>
                </a:solidFill>
                <a:latin typeface="Arial"/>
                <a:cs typeface="Arial"/>
              </a:rPr>
              <a:t>l</a:t>
            </a:r>
            <a:r>
              <a:rPr sz="1000" spc="-5" dirty="0">
                <a:solidFill>
                  <a:srgbClr val="000090"/>
                </a:solidFill>
                <a:latin typeface="Arial"/>
                <a:cs typeface="Arial"/>
              </a:rPr>
              <a:t>y</a:t>
            </a:r>
            <a:endParaRPr sz="1000">
              <a:solidFill>
                <a:prstClr val="black"/>
              </a:solidFill>
              <a:latin typeface="Arial"/>
              <a:cs typeface="Arial"/>
            </a:endParaRPr>
          </a:p>
        </p:txBody>
      </p:sp>
      <p:sp>
        <p:nvSpPr>
          <p:cNvPr id="23" name="object 23"/>
          <p:cNvSpPr/>
          <p:nvPr/>
        </p:nvSpPr>
        <p:spPr>
          <a:xfrm>
            <a:off x="3276600" y="4770030"/>
            <a:ext cx="2706116" cy="246214"/>
          </a:xfrm>
          <a:custGeom>
            <a:avLst/>
            <a:gdLst/>
            <a:ahLst/>
            <a:cxnLst/>
            <a:rect l="l" t="t" r="r" b="b"/>
            <a:pathLst>
              <a:path w="2706116" h="246214">
                <a:moveTo>
                  <a:pt x="0" y="246214"/>
                </a:moveTo>
                <a:lnTo>
                  <a:pt x="2706116" y="246214"/>
                </a:lnTo>
                <a:lnTo>
                  <a:pt x="2706116" y="0"/>
                </a:lnTo>
                <a:lnTo>
                  <a:pt x="0" y="0"/>
                </a:lnTo>
                <a:lnTo>
                  <a:pt x="0" y="246214"/>
                </a:lnTo>
                <a:close/>
              </a:path>
            </a:pathLst>
          </a:custGeom>
          <a:solidFill>
            <a:srgbClr val="FFFF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4" name="object 24"/>
          <p:cNvSpPr/>
          <p:nvPr/>
        </p:nvSpPr>
        <p:spPr>
          <a:xfrm>
            <a:off x="3276600" y="4770030"/>
            <a:ext cx="2706116" cy="246214"/>
          </a:xfrm>
          <a:custGeom>
            <a:avLst/>
            <a:gdLst/>
            <a:ahLst/>
            <a:cxnLst/>
            <a:rect l="l" t="t" r="r" b="b"/>
            <a:pathLst>
              <a:path w="2706116" h="246214">
                <a:moveTo>
                  <a:pt x="0" y="246214"/>
                </a:moveTo>
                <a:lnTo>
                  <a:pt x="2706116" y="246214"/>
                </a:lnTo>
                <a:lnTo>
                  <a:pt x="2706116" y="0"/>
                </a:lnTo>
                <a:lnTo>
                  <a:pt x="0" y="0"/>
                </a:lnTo>
                <a:lnTo>
                  <a:pt x="0" y="246214"/>
                </a:lnTo>
                <a:close/>
              </a:path>
            </a:pathLst>
          </a:custGeom>
          <a:ln w="9525">
            <a:solidFill>
              <a:srgbClr val="000000"/>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5" name="object 25"/>
          <p:cNvSpPr txBox="1"/>
          <p:nvPr/>
        </p:nvSpPr>
        <p:spPr>
          <a:xfrm>
            <a:off x="3355975" y="4813172"/>
            <a:ext cx="2497455" cy="16383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b="1" spc="-10" dirty="0">
                <a:solidFill>
                  <a:srgbClr val="000090"/>
                </a:solidFill>
                <a:latin typeface="Arial"/>
                <a:cs typeface="Arial"/>
              </a:rPr>
              <a:t>F</a:t>
            </a:r>
            <a:r>
              <a:rPr sz="1000" b="1" dirty="0">
                <a:solidFill>
                  <a:srgbClr val="000090"/>
                </a:solidFill>
                <a:latin typeface="Arial"/>
                <a:cs typeface="Arial"/>
              </a:rPr>
              <a:t>T</a:t>
            </a:r>
            <a:r>
              <a:rPr sz="1000" b="1" spc="-10" dirty="0">
                <a:solidFill>
                  <a:srgbClr val="000090"/>
                </a:solidFill>
                <a:latin typeface="Arial"/>
                <a:cs typeface="Arial"/>
              </a:rPr>
              <a:t>OF </a:t>
            </a:r>
            <a:r>
              <a:rPr sz="1000" spc="-10" dirty="0">
                <a:solidFill>
                  <a:srgbClr val="000090"/>
                </a:solidFill>
                <a:latin typeface="Arial"/>
                <a:cs typeface="Arial"/>
              </a:rPr>
              <a:t>–</a:t>
            </a:r>
            <a:r>
              <a:rPr sz="1000" spc="-20" dirty="0">
                <a:solidFill>
                  <a:srgbClr val="000090"/>
                </a:solidFill>
                <a:latin typeface="Arial"/>
                <a:cs typeface="Arial"/>
              </a:rPr>
              <a:t> </a:t>
            </a:r>
            <a:r>
              <a:rPr sz="1000" dirty="0">
                <a:solidFill>
                  <a:srgbClr val="000090"/>
                </a:solidFill>
                <a:latin typeface="Arial"/>
                <a:cs typeface="Arial"/>
              </a:rPr>
              <a:t>T</a:t>
            </a:r>
            <a:r>
              <a:rPr sz="1000" spc="-5" dirty="0">
                <a:solidFill>
                  <a:srgbClr val="000090"/>
                </a:solidFill>
                <a:latin typeface="Arial"/>
                <a:cs typeface="Arial"/>
              </a:rPr>
              <a:t>est</a:t>
            </a:r>
            <a:r>
              <a:rPr sz="1000" spc="-15" dirty="0">
                <a:solidFill>
                  <a:srgbClr val="000090"/>
                </a:solidFill>
                <a:latin typeface="Arial"/>
                <a:cs typeface="Arial"/>
              </a:rPr>
              <a:t>i</a:t>
            </a:r>
            <a:r>
              <a:rPr sz="1000" spc="-10" dirty="0">
                <a:solidFill>
                  <a:srgbClr val="000090"/>
                </a:solidFill>
                <a:latin typeface="Arial"/>
                <a:cs typeface="Arial"/>
              </a:rPr>
              <a:t>ng</a:t>
            </a:r>
            <a:r>
              <a:rPr sz="1000" spc="-20" dirty="0">
                <a:solidFill>
                  <a:srgbClr val="000090"/>
                </a:solidFill>
                <a:latin typeface="Arial"/>
                <a:cs typeface="Arial"/>
              </a:rPr>
              <a:t> </a:t>
            </a:r>
            <a:r>
              <a:rPr sz="1000" spc="-5" dirty="0">
                <a:solidFill>
                  <a:srgbClr val="000090"/>
                </a:solidFill>
                <a:latin typeface="Arial"/>
                <a:cs typeface="Arial"/>
              </a:rPr>
              <a:t>re</a:t>
            </a:r>
            <a:r>
              <a:rPr sz="1000" dirty="0">
                <a:solidFill>
                  <a:srgbClr val="000090"/>
                </a:solidFill>
                <a:latin typeface="Arial"/>
                <a:cs typeface="Arial"/>
              </a:rPr>
              <a:t>f</a:t>
            </a:r>
            <a:r>
              <a:rPr sz="1000" spc="-5" dirty="0">
                <a:solidFill>
                  <a:srgbClr val="000090"/>
                </a:solidFill>
                <a:latin typeface="Arial"/>
                <a:cs typeface="Arial"/>
              </a:rPr>
              <a:t>urb</a:t>
            </a:r>
            <a:r>
              <a:rPr sz="1000" spc="-10" dirty="0">
                <a:solidFill>
                  <a:srgbClr val="000090"/>
                </a:solidFill>
                <a:latin typeface="Arial"/>
                <a:cs typeface="Arial"/>
              </a:rPr>
              <a:t>i</a:t>
            </a:r>
            <a:r>
              <a:rPr sz="1000" dirty="0">
                <a:solidFill>
                  <a:srgbClr val="000090"/>
                </a:solidFill>
                <a:latin typeface="Arial"/>
                <a:cs typeface="Arial"/>
              </a:rPr>
              <a:t>s</a:t>
            </a:r>
            <a:r>
              <a:rPr sz="1000" spc="-10" dirty="0">
                <a:solidFill>
                  <a:srgbClr val="000090"/>
                </a:solidFill>
                <a:latin typeface="Arial"/>
                <a:cs typeface="Arial"/>
              </a:rPr>
              <a:t>h</a:t>
            </a:r>
            <a:r>
              <a:rPr sz="1000" spc="-15" dirty="0">
                <a:solidFill>
                  <a:srgbClr val="000090"/>
                </a:solidFill>
                <a:latin typeface="Arial"/>
                <a:cs typeface="Arial"/>
              </a:rPr>
              <a:t>e</a:t>
            </a:r>
            <a:r>
              <a:rPr sz="1000" spc="-10" dirty="0">
                <a:solidFill>
                  <a:srgbClr val="000090"/>
                </a:solidFill>
                <a:latin typeface="Arial"/>
                <a:cs typeface="Arial"/>
              </a:rPr>
              <a:t>d</a:t>
            </a:r>
            <a:r>
              <a:rPr sz="1000" spc="-20" dirty="0">
                <a:solidFill>
                  <a:srgbClr val="000090"/>
                </a:solidFill>
                <a:latin typeface="Arial"/>
                <a:cs typeface="Arial"/>
              </a:rPr>
              <a:t> </a:t>
            </a:r>
            <a:r>
              <a:rPr sz="1000" spc="-10" dirty="0">
                <a:solidFill>
                  <a:srgbClr val="000090"/>
                </a:solidFill>
                <a:latin typeface="Arial"/>
                <a:cs typeface="Arial"/>
              </a:rPr>
              <a:t>CL</a:t>
            </a:r>
            <a:r>
              <a:rPr sz="1000" spc="-15" dirty="0">
                <a:solidFill>
                  <a:srgbClr val="000090"/>
                </a:solidFill>
                <a:latin typeface="Arial"/>
                <a:cs typeface="Arial"/>
              </a:rPr>
              <a:t>A</a:t>
            </a:r>
            <a:r>
              <a:rPr sz="1000" spc="-10" dirty="0">
                <a:solidFill>
                  <a:srgbClr val="000090"/>
                </a:solidFill>
                <a:latin typeface="Arial"/>
                <a:cs typeface="Arial"/>
              </a:rPr>
              <a:t>S</a:t>
            </a:r>
            <a:r>
              <a:rPr sz="1000" spc="-5" dirty="0">
                <a:solidFill>
                  <a:srgbClr val="000090"/>
                </a:solidFill>
                <a:latin typeface="Arial"/>
                <a:cs typeface="Arial"/>
              </a:rPr>
              <a:t> </a:t>
            </a:r>
            <a:r>
              <a:rPr sz="1000" spc="-10" dirty="0">
                <a:solidFill>
                  <a:srgbClr val="000090"/>
                </a:solidFill>
                <a:latin typeface="Arial"/>
                <a:cs typeface="Arial"/>
              </a:rPr>
              <a:t>d</a:t>
            </a:r>
            <a:r>
              <a:rPr sz="1000" spc="-15" dirty="0">
                <a:solidFill>
                  <a:srgbClr val="000090"/>
                </a:solidFill>
                <a:latin typeface="Arial"/>
                <a:cs typeface="Arial"/>
              </a:rPr>
              <a:t>e</a:t>
            </a:r>
            <a:r>
              <a:rPr sz="1000" spc="-5" dirty="0">
                <a:solidFill>
                  <a:srgbClr val="000090"/>
                </a:solidFill>
                <a:latin typeface="Arial"/>
                <a:cs typeface="Arial"/>
              </a:rPr>
              <a:t>tectors</a:t>
            </a:r>
            <a:endParaRPr sz="1000">
              <a:solidFill>
                <a:prstClr val="black"/>
              </a:solidFill>
              <a:latin typeface="Arial"/>
              <a:cs typeface="Arial"/>
            </a:endParaRPr>
          </a:p>
        </p:txBody>
      </p:sp>
      <p:sp>
        <p:nvSpPr>
          <p:cNvPr id="26" name="object 26"/>
          <p:cNvSpPr/>
          <p:nvPr/>
        </p:nvSpPr>
        <p:spPr>
          <a:xfrm>
            <a:off x="3505200" y="6400800"/>
            <a:ext cx="2209800" cy="246214"/>
          </a:xfrm>
          <a:custGeom>
            <a:avLst/>
            <a:gdLst/>
            <a:ahLst/>
            <a:cxnLst/>
            <a:rect l="l" t="t" r="r" b="b"/>
            <a:pathLst>
              <a:path w="2209800" h="246214">
                <a:moveTo>
                  <a:pt x="0" y="246214"/>
                </a:moveTo>
                <a:lnTo>
                  <a:pt x="2209800" y="246214"/>
                </a:lnTo>
                <a:lnTo>
                  <a:pt x="2209800" y="0"/>
                </a:lnTo>
                <a:lnTo>
                  <a:pt x="0" y="0"/>
                </a:lnTo>
                <a:lnTo>
                  <a:pt x="0" y="246214"/>
                </a:lnTo>
                <a:close/>
              </a:path>
            </a:pathLst>
          </a:custGeom>
          <a:solidFill>
            <a:srgbClr val="FFFF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7" name="object 27"/>
          <p:cNvSpPr/>
          <p:nvPr/>
        </p:nvSpPr>
        <p:spPr>
          <a:xfrm>
            <a:off x="3505200" y="6400800"/>
            <a:ext cx="2209800" cy="246214"/>
          </a:xfrm>
          <a:custGeom>
            <a:avLst/>
            <a:gdLst/>
            <a:ahLst/>
            <a:cxnLst/>
            <a:rect l="l" t="t" r="r" b="b"/>
            <a:pathLst>
              <a:path w="2209800" h="246214">
                <a:moveTo>
                  <a:pt x="0" y="246214"/>
                </a:moveTo>
                <a:lnTo>
                  <a:pt x="2209800" y="246214"/>
                </a:lnTo>
                <a:lnTo>
                  <a:pt x="2209800" y="0"/>
                </a:lnTo>
                <a:lnTo>
                  <a:pt x="0" y="0"/>
                </a:lnTo>
                <a:lnTo>
                  <a:pt x="0" y="246214"/>
                </a:lnTo>
                <a:close/>
              </a:path>
            </a:pathLst>
          </a:custGeom>
          <a:ln w="9525">
            <a:solidFill>
              <a:srgbClr val="000000"/>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8" name="object 28"/>
          <p:cNvSpPr txBox="1"/>
          <p:nvPr/>
        </p:nvSpPr>
        <p:spPr>
          <a:xfrm>
            <a:off x="3584575" y="6444488"/>
            <a:ext cx="1960880" cy="16383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b="1" spc="-10" dirty="0">
                <a:solidFill>
                  <a:srgbClr val="000090"/>
                </a:solidFill>
                <a:latin typeface="Arial"/>
                <a:cs typeface="Arial"/>
              </a:rPr>
              <a:t>C</a:t>
            </a:r>
            <a:r>
              <a:rPr sz="1000" b="1" dirty="0">
                <a:solidFill>
                  <a:srgbClr val="000090"/>
                </a:solidFill>
                <a:latin typeface="Arial"/>
                <a:cs typeface="Arial"/>
              </a:rPr>
              <a:t>T</a:t>
            </a:r>
            <a:r>
              <a:rPr sz="1000" b="1" spc="-10" dirty="0">
                <a:solidFill>
                  <a:srgbClr val="000090"/>
                </a:solidFill>
                <a:latin typeface="Arial"/>
                <a:cs typeface="Arial"/>
              </a:rPr>
              <a:t>OF</a:t>
            </a:r>
            <a:r>
              <a:rPr sz="1000" spc="-15" dirty="0">
                <a:solidFill>
                  <a:srgbClr val="000090"/>
                </a:solidFill>
                <a:latin typeface="Arial"/>
                <a:cs typeface="Arial"/>
              </a:rPr>
              <a:t>–</a:t>
            </a:r>
            <a:r>
              <a:rPr sz="1000" dirty="0">
                <a:solidFill>
                  <a:srgbClr val="000090"/>
                </a:solidFill>
                <a:latin typeface="Arial"/>
                <a:cs typeface="Arial"/>
              </a:rPr>
              <a:t>T</a:t>
            </a:r>
            <a:r>
              <a:rPr sz="1000" spc="-15" dirty="0">
                <a:solidFill>
                  <a:srgbClr val="000090"/>
                </a:solidFill>
                <a:latin typeface="Arial"/>
                <a:cs typeface="Arial"/>
              </a:rPr>
              <a:t>e</a:t>
            </a:r>
            <a:r>
              <a:rPr sz="1000" spc="-5" dirty="0">
                <a:solidFill>
                  <a:srgbClr val="000090"/>
                </a:solidFill>
                <a:latin typeface="Arial"/>
                <a:cs typeface="Arial"/>
              </a:rPr>
              <a:t>st</a:t>
            </a:r>
            <a:r>
              <a:rPr sz="1000" spc="-15" dirty="0">
                <a:solidFill>
                  <a:srgbClr val="000090"/>
                </a:solidFill>
                <a:latin typeface="Arial"/>
                <a:cs typeface="Arial"/>
              </a:rPr>
              <a:t>in</a:t>
            </a:r>
            <a:r>
              <a:rPr sz="1000" spc="-10" dirty="0">
                <a:solidFill>
                  <a:srgbClr val="000090"/>
                </a:solidFill>
                <a:latin typeface="Arial"/>
                <a:cs typeface="Arial"/>
              </a:rPr>
              <a:t>g</a:t>
            </a:r>
            <a:r>
              <a:rPr sz="1000" spc="-30" dirty="0">
                <a:solidFill>
                  <a:srgbClr val="000090"/>
                </a:solidFill>
                <a:latin typeface="Arial"/>
                <a:cs typeface="Arial"/>
              </a:rPr>
              <a:t> </a:t>
            </a:r>
            <a:r>
              <a:rPr sz="1000" spc="-5" dirty="0">
                <a:solidFill>
                  <a:srgbClr val="000090"/>
                </a:solidFill>
                <a:latin typeface="Arial"/>
                <a:cs typeface="Arial"/>
              </a:rPr>
              <a:t>t</a:t>
            </a:r>
            <a:r>
              <a:rPr sz="1000" spc="-15" dirty="0">
                <a:solidFill>
                  <a:srgbClr val="000090"/>
                </a:solidFill>
                <a:latin typeface="Arial"/>
                <a:cs typeface="Arial"/>
              </a:rPr>
              <a:t>h</a:t>
            </a:r>
            <a:r>
              <a:rPr sz="1000" spc="-10" dirty="0">
                <a:solidFill>
                  <a:srgbClr val="000090"/>
                </a:solidFill>
                <a:latin typeface="Arial"/>
                <a:cs typeface="Arial"/>
              </a:rPr>
              <a:t>e</a:t>
            </a:r>
            <a:r>
              <a:rPr sz="1000" spc="-20" dirty="0">
                <a:solidFill>
                  <a:srgbClr val="000090"/>
                </a:solidFill>
                <a:latin typeface="Arial"/>
                <a:cs typeface="Arial"/>
              </a:rPr>
              <a:t> </a:t>
            </a:r>
            <a:r>
              <a:rPr sz="1000" dirty="0">
                <a:solidFill>
                  <a:srgbClr val="000090"/>
                </a:solidFill>
                <a:latin typeface="Arial"/>
                <a:cs typeface="Arial"/>
              </a:rPr>
              <a:t>f</a:t>
            </a:r>
            <a:r>
              <a:rPr sz="1000" spc="-15" dirty="0">
                <a:solidFill>
                  <a:srgbClr val="000090"/>
                </a:solidFill>
                <a:latin typeface="Arial"/>
                <a:cs typeface="Arial"/>
              </a:rPr>
              <a:t>a</a:t>
            </a:r>
            <a:r>
              <a:rPr sz="1000" spc="-5" dirty="0">
                <a:solidFill>
                  <a:srgbClr val="000090"/>
                </a:solidFill>
                <a:latin typeface="Arial"/>
                <a:cs typeface="Arial"/>
              </a:rPr>
              <a:t>st</a:t>
            </a:r>
            <a:r>
              <a:rPr sz="1000" spc="-30" dirty="0">
                <a:solidFill>
                  <a:srgbClr val="000090"/>
                </a:solidFill>
                <a:latin typeface="Arial"/>
                <a:cs typeface="Arial"/>
              </a:rPr>
              <a:t> </a:t>
            </a:r>
            <a:r>
              <a:rPr sz="1000" spc="-5" dirty="0">
                <a:solidFill>
                  <a:srgbClr val="000090"/>
                </a:solidFill>
                <a:latin typeface="Arial"/>
                <a:cs typeface="Arial"/>
              </a:rPr>
              <a:t>sc</a:t>
            </a:r>
            <a:r>
              <a:rPr sz="1000" spc="-15" dirty="0">
                <a:solidFill>
                  <a:srgbClr val="000090"/>
                </a:solidFill>
                <a:latin typeface="Arial"/>
                <a:cs typeface="Arial"/>
              </a:rPr>
              <a:t>in</a:t>
            </a:r>
            <a:r>
              <a:rPr sz="1000" spc="-5" dirty="0">
                <a:solidFill>
                  <a:srgbClr val="000090"/>
                </a:solidFill>
                <a:latin typeface="Arial"/>
                <a:cs typeface="Arial"/>
              </a:rPr>
              <a:t>t</a:t>
            </a:r>
            <a:r>
              <a:rPr sz="1000" spc="-15" dirty="0">
                <a:solidFill>
                  <a:srgbClr val="000090"/>
                </a:solidFill>
                <a:latin typeface="Arial"/>
                <a:cs typeface="Arial"/>
              </a:rPr>
              <a:t>illa</a:t>
            </a:r>
            <a:r>
              <a:rPr sz="1000" spc="-5" dirty="0">
                <a:solidFill>
                  <a:srgbClr val="000090"/>
                </a:solidFill>
                <a:latin typeface="Arial"/>
                <a:cs typeface="Arial"/>
              </a:rPr>
              <a:t>t</a:t>
            </a:r>
            <a:r>
              <a:rPr sz="1000" spc="-15" dirty="0">
                <a:solidFill>
                  <a:srgbClr val="000090"/>
                </a:solidFill>
                <a:latin typeface="Arial"/>
                <a:cs typeface="Arial"/>
              </a:rPr>
              <a:t>o</a:t>
            </a:r>
            <a:r>
              <a:rPr sz="1000" spc="-5" dirty="0">
                <a:solidFill>
                  <a:srgbClr val="000090"/>
                </a:solidFill>
                <a:latin typeface="Arial"/>
                <a:cs typeface="Arial"/>
              </a:rPr>
              <a:t>rs</a:t>
            </a:r>
            <a:endParaRPr sz="1000">
              <a:solidFill>
                <a:prstClr val="black"/>
              </a:solidFill>
              <a:latin typeface="Arial"/>
              <a:cs typeface="Arial"/>
            </a:endParaRPr>
          </a:p>
        </p:txBody>
      </p:sp>
      <p:sp>
        <p:nvSpPr>
          <p:cNvPr id="29" name="object 29"/>
          <p:cNvSpPr/>
          <p:nvPr/>
        </p:nvSpPr>
        <p:spPr>
          <a:xfrm>
            <a:off x="5899403" y="3918203"/>
            <a:ext cx="3244595" cy="2801112"/>
          </a:xfrm>
          <a:prstGeom prst="rect">
            <a:avLst/>
          </a:prstGeom>
          <a:blipFill>
            <a:blip r:embed="rId9"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0" name="object 30"/>
          <p:cNvSpPr/>
          <p:nvPr/>
        </p:nvSpPr>
        <p:spPr>
          <a:xfrm>
            <a:off x="8051800" y="6109106"/>
            <a:ext cx="990600" cy="246214"/>
          </a:xfrm>
          <a:custGeom>
            <a:avLst/>
            <a:gdLst/>
            <a:ahLst/>
            <a:cxnLst/>
            <a:rect l="l" t="t" r="r" b="b"/>
            <a:pathLst>
              <a:path w="990600" h="246214">
                <a:moveTo>
                  <a:pt x="0" y="246214"/>
                </a:moveTo>
                <a:lnTo>
                  <a:pt x="990600" y="246214"/>
                </a:lnTo>
                <a:lnTo>
                  <a:pt x="990600" y="0"/>
                </a:lnTo>
                <a:lnTo>
                  <a:pt x="0" y="0"/>
                </a:lnTo>
                <a:lnTo>
                  <a:pt x="0" y="246214"/>
                </a:lnTo>
                <a:close/>
              </a:path>
            </a:pathLst>
          </a:custGeom>
          <a:solidFill>
            <a:srgbClr val="FFFF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1" name="object 31"/>
          <p:cNvSpPr/>
          <p:nvPr/>
        </p:nvSpPr>
        <p:spPr>
          <a:xfrm>
            <a:off x="8051800" y="6109106"/>
            <a:ext cx="990600" cy="246214"/>
          </a:xfrm>
          <a:custGeom>
            <a:avLst/>
            <a:gdLst/>
            <a:ahLst/>
            <a:cxnLst/>
            <a:rect l="l" t="t" r="r" b="b"/>
            <a:pathLst>
              <a:path w="990600" h="246214">
                <a:moveTo>
                  <a:pt x="0" y="246214"/>
                </a:moveTo>
                <a:lnTo>
                  <a:pt x="990600" y="246214"/>
                </a:lnTo>
                <a:lnTo>
                  <a:pt x="990600" y="0"/>
                </a:lnTo>
                <a:lnTo>
                  <a:pt x="0" y="0"/>
                </a:lnTo>
                <a:lnTo>
                  <a:pt x="0" y="246214"/>
                </a:lnTo>
                <a:close/>
              </a:path>
            </a:pathLst>
          </a:custGeom>
          <a:ln w="9525">
            <a:solidFill>
              <a:srgbClr val="000000"/>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2" name="object 32"/>
          <p:cNvSpPr txBox="1"/>
          <p:nvPr/>
        </p:nvSpPr>
        <p:spPr>
          <a:xfrm>
            <a:off x="8131809" y="6152489"/>
            <a:ext cx="786130" cy="16383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spc="-15" dirty="0">
                <a:solidFill>
                  <a:srgbClr val="000090"/>
                </a:solidFill>
                <a:latin typeface="Arial"/>
                <a:cs typeface="Arial"/>
              </a:rPr>
              <a:t>S</a:t>
            </a:r>
            <a:r>
              <a:rPr sz="1000" spc="-10" dirty="0">
                <a:solidFill>
                  <a:srgbClr val="000090"/>
                </a:solidFill>
                <a:latin typeface="Arial"/>
                <a:cs typeface="Arial"/>
              </a:rPr>
              <a:t>p</a:t>
            </a:r>
            <a:r>
              <a:rPr sz="1000" spc="-15" dirty="0">
                <a:solidFill>
                  <a:srgbClr val="000090"/>
                </a:solidFill>
                <a:latin typeface="Arial"/>
                <a:cs typeface="Arial"/>
              </a:rPr>
              <a:t>a</a:t>
            </a:r>
            <a:r>
              <a:rPr sz="1000" dirty="0">
                <a:solidFill>
                  <a:srgbClr val="000090"/>
                </a:solidFill>
                <a:latin typeface="Arial"/>
                <a:cs typeface="Arial"/>
              </a:rPr>
              <a:t>c</a:t>
            </a:r>
            <a:r>
              <a:rPr sz="1000" spc="-10" dirty="0">
                <a:solidFill>
                  <a:srgbClr val="000090"/>
                </a:solidFill>
                <a:latin typeface="Arial"/>
                <a:cs typeface="Arial"/>
              </a:rPr>
              <a:t>e</a:t>
            </a:r>
            <a:r>
              <a:rPr sz="1000" spc="-20" dirty="0">
                <a:solidFill>
                  <a:srgbClr val="000090"/>
                </a:solidFill>
                <a:latin typeface="Arial"/>
                <a:cs typeface="Arial"/>
              </a:rPr>
              <a:t> </a:t>
            </a:r>
            <a:r>
              <a:rPr sz="1000" spc="-5" dirty="0">
                <a:solidFill>
                  <a:srgbClr val="000090"/>
                </a:solidFill>
                <a:latin typeface="Arial"/>
                <a:cs typeface="Arial"/>
              </a:rPr>
              <a:t>Fra</a:t>
            </a:r>
            <a:r>
              <a:rPr sz="1000" spc="5" dirty="0">
                <a:solidFill>
                  <a:srgbClr val="000090"/>
                </a:solidFill>
                <a:latin typeface="Arial"/>
                <a:cs typeface="Arial"/>
              </a:rPr>
              <a:t>m</a:t>
            </a:r>
            <a:r>
              <a:rPr sz="1000" spc="-10" dirty="0">
                <a:solidFill>
                  <a:srgbClr val="000090"/>
                </a:solidFill>
                <a:latin typeface="Arial"/>
                <a:cs typeface="Arial"/>
              </a:rPr>
              <a:t>e</a:t>
            </a:r>
            <a:endParaRPr sz="1000">
              <a:solidFill>
                <a:prstClr val="black"/>
              </a:solidFill>
              <a:latin typeface="Arial"/>
              <a:cs typeface="Arial"/>
            </a:endParaRPr>
          </a:p>
        </p:txBody>
      </p:sp>
    </p:spTree>
    <p:extLst>
      <p:ext uri="{BB962C8B-B14F-4D97-AF65-F5344CB8AC3E}">
        <p14:creationId xmlns:p14="http://schemas.microsoft.com/office/powerpoint/2010/main" val="258088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59914" y="125476"/>
            <a:ext cx="4425315" cy="49657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3200" b="1" spc="-10" dirty="0">
                <a:solidFill>
                  <a:prstClr val="black"/>
                </a:solidFill>
                <a:latin typeface="Arial"/>
                <a:cs typeface="Arial"/>
              </a:rPr>
              <a:t>1</a:t>
            </a:r>
            <a:r>
              <a:rPr sz="3200" b="1" dirty="0">
                <a:solidFill>
                  <a:prstClr val="black"/>
                </a:solidFill>
                <a:latin typeface="Arial"/>
                <a:cs typeface="Arial"/>
              </a:rPr>
              <a:t>2</a:t>
            </a:r>
            <a:r>
              <a:rPr sz="3200" b="1" spc="-10" dirty="0">
                <a:solidFill>
                  <a:prstClr val="black"/>
                </a:solidFill>
                <a:latin typeface="Arial"/>
                <a:cs typeface="Arial"/>
              </a:rPr>
              <a:t> </a:t>
            </a:r>
            <a:r>
              <a:rPr sz="3200" b="1" dirty="0">
                <a:solidFill>
                  <a:prstClr val="black"/>
                </a:solidFill>
                <a:latin typeface="Arial"/>
                <a:cs typeface="Arial"/>
              </a:rPr>
              <a:t>GeV</a:t>
            </a:r>
            <a:r>
              <a:rPr sz="3200" b="1" spc="-20" dirty="0">
                <a:solidFill>
                  <a:prstClr val="black"/>
                </a:solidFill>
                <a:latin typeface="Arial"/>
                <a:cs typeface="Arial"/>
              </a:rPr>
              <a:t> </a:t>
            </a:r>
            <a:r>
              <a:rPr sz="3200" b="1" dirty="0">
                <a:solidFill>
                  <a:prstClr val="black"/>
                </a:solidFill>
                <a:latin typeface="Arial"/>
                <a:cs typeface="Arial"/>
              </a:rPr>
              <a:t>Upgrade</a:t>
            </a:r>
            <a:r>
              <a:rPr sz="3200" b="1" spc="-40" dirty="0">
                <a:solidFill>
                  <a:prstClr val="black"/>
                </a:solidFill>
                <a:latin typeface="Arial"/>
                <a:cs typeface="Arial"/>
              </a:rPr>
              <a:t> </a:t>
            </a:r>
            <a:r>
              <a:rPr sz="3200" b="1" dirty="0">
                <a:solidFill>
                  <a:prstClr val="black"/>
                </a:solidFill>
                <a:latin typeface="Arial"/>
                <a:cs typeface="Arial"/>
              </a:rPr>
              <a:t>Hall</a:t>
            </a:r>
            <a:r>
              <a:rPr sz="3200" b="1" spc="-10" dirty="0">
                <a:solidFill>
                  <a:prstClr val="black"/>
                </a:solidFill>
                <a:latin typeface="Arial"/>
                <a:cs typeface="Arial"/>
              </a:rPr>
              <a:t> </a:t>
            </a:r>
            <a:r>
              <a:rPr sz="3200" b="1" dirty="0">
                <a:solidFill>
                  <a:prstClr val="black"/>
                </a:solidFill>
                <a:latin typeface="Arial"/>
                <a:cs typeface="Arial"/>
              </a:rPr>
              <a:t>C</a:t>
            </a:r>
            <a:endParaRPr sz="3200">
              <a:solidFill>
                <a:prstClr val="black"/>
              </a:solidFill>
              <a:latin typeface="Arial"/>
              <a:cs typeface="Arial"/>
            </a:endParaRPr>
          </a:p>
        </p:txBody>
      </p:sp>
      <p:sp>
        <p:nvSpPr>
          <p:cNvPr id="3" name="object 3"/>
          <p:cNvSpPr/>
          <p:nvPr/>
        </p:nvSpPr>
        <p:spPr>
          <a:xfrm>
            <a:off x="126492" y="641604"/>
            <a:ext cx="7898892" cy="4960620"/>
          </a:xfrm>
          <a:prstGeom prst="rect">
            <a:avLst/>
          </a:prstGeom>
          <a:blipFill>
            <a:blip r:embed="rId2"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 name="object 4"/>
          <p:cNvSpPr/>
          <p:nvPr/>
        </p:nvSpPr>
        <p:spPr>
          <a:xfrm>
            <a:off x="5899403" y="4070603"/>
            <a:ext cx="3244595" cy="2679192"/>
          </a:xfrm>
          <a:prstGeom prst="rect">
            <a:avLst/>
          </a:prstGeom>
          <a:blipFill>
            <a:blip r:embed="rId3"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 name="object 5"/>
          <p:cNvSpPr/>
          <p:nvPr/>
        </p:nvSpPr>
        <p:spPr>
          <a:xfrm>
            <a:off x="6501384" y="870203"/>
            <a:ext cx="2642615" cy="3029712"/>
          </a:xfrm>
          <a:prstGeom prst="rect">
            <a:avLst/>
          </a:prstGeom>
          <a:blipFill>
            <a:blip r:embed="rId4"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6" name="object 6"/>
          <p:cNvSpPr/>
          <p:nvPr/>
        </p:nvSpPr>
        <p:spPr>
          <a:xfrm>
            <a:off x="0" y="3166872"/>
            <a:ext cx="4966716" cy="3563112"/>
          </a:xfrm>
          <a:prstGeom prst="rect">
            <a:avLst/>
          </a:prstGeom>
          <a:blipFill>
            <a:blip r:embed="rId5"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7" name="object 7"/>
          <p:cNvSpPr/>
          <p:nvPr/>
        </p:nvSpPr>
        <p:spPr>
          <a:xfrm>
            <a:off x="0" y="3003804"/>
            <a:ext cx="2909316" cy="2444496"/>
          </a:xfrm>
          <a:prstGeom prst="rect">
            <a:avLst/>
          </a:prstGeom>
          <a:blipFill>
            <a:blip r:embed="rId6"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r>
              <a:rPr spc="-10" dirty="0">
                <a:solidFill>
                  <a:prstClr val="white"/>
                </a:solidFill>
              </a:rPr>
              <a:t>32</a:t>
            </a:r>
          </a:p>
        </p:txBody>
      </p:sp>
    </p:spTree>
    <p:extLst>
      <p:ext uri="{BB962C8B-B14F-4D97-AF65-F5344CB8AC3E}">
        <p14:creationId xmlns:p14="http://schemas.microsoft.com/office/powerpoint/2010/main" val="1480825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59914" y="87376"/>
            <a:ext cx="4425315" cy="49657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3200" b="1" spc="-10" dirty="0">
                <a:solidFill>
                  <a:prstClr val="black"/>
                </a:solidFill>
                <a:latin typeface="Arial"/>
                <a:cs typeface="Arial"/>
              </a:rPr>
              <a:t>1</a:t>
            </a:r>
            <a:r>
              <a:rPr sz="3200" b="1" dirty="0">
                <a:solidFill>
                  <a:prstClr val="black"/>
                </a:solidFill>
                <a:latin typeface="Arial"/>
                <a:cs typeface="Arial"/>
              </a:rPr>
              <a:t>2</a:t>
            </a:r>
            <a:r>
              <a:rPr sz="3200" b="1" spc="-10" dirty="0">
                <a:solidFill>
                  <a:prstClr val="black"/>
                </a:solidFill>
                <a:latin typeface="Arial"/>
                <a:cs typeface="Arial"/>
              </a:rPr>
              <a:t> </a:t>
            </a:r>
            <a:r>
              <a:rPr sz="3200" b="1" dirty="0">
                <a:solidFill>
                  <a:prstClr val="black"/>
                </a:solidFill>
                <a:latin typeface="Arial"/>
                <a:cs typeface="Arial"/>
              </a:rPr>
              <a:t>GeV</a:t>
            </a:r>
            <a:r>
              <a:rPr sz="3200" b="1" spc="-20" dirty="0">
                <a:solidFill>
                  <a:prstClr val="black"/>
                </a:solidFill>
                <a:latin typeface="Arial"/>
                <a:cs typeface="Arial"/>
              </a:rPr>
              <a:t> </a:t>
            </a:r>
            <a:r>
              <a:rPr sz="3200" b="1" dirty="0">
                <a:solidFill>
                  <a:prstClr val="black"/>
                </a:solidFill>
                <a:latin typeface="Arial"/>
                <a:cs typeface="Arial"/>
              </a:rPr>
              <a:t>Upgrade</a:t>
            </a:r>
            <a:r>
              <a:rPr sz="3200" b="1" spc="-40" dirty="0">
                <a:solidFill>
                  <a:prstClr val="black"/>
                </a:solidFill>
                <a:latin typeface="Arial"/>
                <a:cs typeface="Arial"/>
              </a:rPr>
              <a:t> </a:t>
            </a:r>
            <a:r>
              <a:rPr sz="3200" b="1" dirty="0">
                <a:solidFill>
                  <a:prstClr val="black"/>
                </a:solidFill>
                <a:latin typeface="Arial"/>
                <a:cs typeface="Arial"/>
              </a:rPr>
              <a:t>Hall</a:t>
            </a:r>
            <a:r>
              <a:rPr sz="3200" b="1" spc="-10" dirty="0">
                <a:solidFill>
                  <a:prstClr val="black"/>
                </a:solidFill>
                <a:latin typeface="Arial"/>
                <a:cs typeface="Arial"/>
              </a:rPr>
              <a:t> </a:t>
            </a:r>
            <a:r>
              <a:rPr sz="3200" b="1" dirty="0">
                <a:solidFill>
                  <a:prstClr val="black"/>
                </a:solidFill>
                <a:latin typeface="Arial"/>
                <a:cs typeface="Arial"/>
              </a:rPr>
              <a:t>D</a:t>
            </a:r>
            <a:endParaRPr sz="3200">
              <a:solidFill>
                <a:prstClr val="black"/>
              </a:solidFill>
              <a:latin typeface="Arial"/>
              <a:cs typeface="Arial"/>
            </a:endParaRPr>
          </a:p>
        </p:txBody>
      </p:sp>
      <p:sp>
        <p:nvSpPr>
          <p:cNvPr id="3" name="object 3"/>
          <p:cNvSpPr/>
          <p:nvPr/>
        </p:nvSpPr>
        <p:spPr>
          <a:xfrm>
            <a:off x="717804" y="678180"/>
            <a:ext cx="3979164" cy="3281172"/>
          </a:xfrm>
          <a:prstGeom prst="rect">
            <a:avLst/>
          </a:prstGeom>
          <a:blipFill>
            <a:blip r:embed="rId2"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 name="object 4"/>
          <p:cNvSpPr/>
          <p:nvPr/>
        </p:nvSpPr>
        <p:spPr>
          <a:xfrm>
            <a:off x="4843271" y="699516"/>
            <a:ext cx="4162044" cy="3259836"/>
          </a:xfrm>
          <a:prstGeom prst="rect">
            <a:avLst/>
          </a:prstGeom>
          <a:blipFill>
            <a:blip r:embed="rId3"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 name="object 5"/>
          <p:cNvSpPr/>
          <p:nvPr/>
        </p:nvSpPr>
        <p:spPr>
          <a:xfrm>
            <a:off x="108204" y="3537203"/>
            <a:ext cx="4096512" cy="3220212"/>
          </a:xfrm>
          <a:prstGeom prst="rect">
            <a:avLst/>
          </a:prstGeom>
          <a:blipFill>
            <a:blip r:embed="rId4"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6" name="object 6"/>
          <p:cNvSpPr/>
          <p:nvPr/>
        </p:nvSpPr>
        <p:spPr>
          <a:xfrm>
            <a:off x="4491228" y="3537202"/>
            <a:ext cx="4084320" cy="3211068"/>
          </a:xfrm>
          <a:prstGeom prst="rect">
            <a:avLst/>
          </a:prstGeom>
          <a:blipFill>
            <a:blip r:embed="rId5"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r>
              <a:rPr spc="-10" dirty="0">
                <a:solidFill>
                  <a:prstClr val="white"/>
                </a:solidFill>
              </a:rPr>
              <a:t>33</a:t>
            </a:r>
          </a:p>
        </p:txBody>
      </p:sp>
    </p:spTree>
    <p:extLst>
      <p:ext uri="{BB962C8B-B14F-4D97-AF65-F5344CB8AC3E}">
        <p14:creationId xmlns:p14="http://schemas.microsoft.com/office/powerpoint/2010/main" val="656309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30224"/>
            <a:ext cx="1778508" cy="2308860"/>
          </a:xfrm>
          <a:prstGeom prst="rect">
            <a:avLst/>
          </a:prstGeom>
          <a:blipFill>
            <a:blip r:embed="rId2"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 name="object 3"/>
          <p:cNvSpPr/>
          <p:nvPr/>
        </p:nvSpPr>
        <p:spPr>
          <a:xfrm>
            <a:off x="3988308" y="0"/>
            <a:ext cx="5091684" cy="2526791"/>
          </a:xfrm>
          <a:prstGeom prst="rect">
            <a:avLst/>
          </a:prstGeom>
          <a:blipFill>
            <a:blip r:embed="rId3"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 name="object 4"/>
          <p:cNvSpPr/>
          <p:nvPr/>
        </p:nvSpPr>
        <p:spPr>
          <a:xfrm>
            <a:off x="7138416" y="157619"/>
            <a:ext cx="1854962" cy="261607"/>
          </a:xfrm>
          <a:custGeom>
            <a:avLst/>
            <a:gdLst/>
            <a:ahLst/>
            <a:cxnLst/>
            <a:rect l="l" t="t" r="r" b="b"/>
            <a:pathLst>
              <a:path w="1854962" h="261607">
                <a:moveTo>
                  <a:pt x="0" y="261607"/>
                </a:moveTo>
                <a:lnTo>
                  <a:pt x="1854962" y="261607"/>
                </a:lnTo>
                <a:lnTo>
                  <a:pt x="1854962" y="0"/>
                </a:lnTo>
                <a:lnTo>
                  <a:pt x="0" y="0"/>
                </a:lnTo>
                <a:lnTo>
                  <a:pt x="0" y="261607"/>
                </a:lnTo>
                <a:close/>
              </a:path>
            </a:pathLst>
          </a:custGeom>
          <a:solidFill>
            <a:srgbClr val="E6E6E6"/>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 name="object 5"/>
          <p:cNvSpPr txBox="1"/>
          <p:nvPr/>
        </p:nvSpPr>
        <p:spPr>
          <a:xfrm>
            <a:off x="7218426" y="199263"/>
            <a:ext cx="1677670" cy="179070"/>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100" b="1" spc="-10" dirty="0">
                <a:solidFill>
                  <a:prstClr val="black"/>
                </a:solidFill>
                <a:latin typeface="Arial"/>
                <a:cs typeface="Arial"/>
              </a:rPr>
              <a:t>H</a:t>
            </a:r>
            <a:r>
              <a:rPr sz="1100" b="1" dirty="0">
                <a:solidFill>
                  <a:prstClr val="black"/>
                </a:solidFill>
                <a:latin typeface="Arial"/>
                <a:cs typeface="Arial"/>
              </a:rPr>
              <a:t>all</a:t>
            </a:r>
            <a:r>
              <a:rPr sz="1100" b="1" spc="-10" dirty="0">
                <a:solidFill>
                  <a:prstClr val="black"/>
                </a:solidFill>
                <a:latin typeface="Arial"/>
                <a:cs typeface="Arial"/>
              </a:rPr>
              <a:t> </a:t>
            </a:r>
            <a:r>
              <a:rPr sz="1100" b="1" dirty="0">
                <a:solidFill>
                  <a:prstClr val="black"/>
                </a:solidFill>
                <a:latin typeface="Arial"/>
                <a:cs typeface="Arial"/>
              </a:rPr>
              <a:t>D</a:t>
            </a:r>
            <a:r>
              <a:rPr sz="1100" b="1" spc="-15" dirty="0">
                <a:solidFill>
                  <a:prstClr val="black"/>
                </a:solidFill>
                <a:latin typeface="Arial"/>
                <a:cs typeface="Arial"/>
              </a:rPr>
              <a:t> </a:t>
            </a:r>
            <a:r>
              <a:rPr sz="1100" b="1" dirty="0">
                <a:solidFill>
                  <a:prstClr val="black"/>
                </a:solidFill>
                <a:latin typeface="Arial"/>
                <a:cs typeface="Arial"/>
              </a:rPr>
              <a:t>&amp; </a:t>
            </a:r>
            <a:r>
              <a:rPr sz="1100" b="1" spc="-10" dirty="0">
                <a:solidFill>
                  <a:prstClr val="black"/>
                </a:solidFill>
                <a:latin typeface="Arial"/>
                <a:cs typeface="Arial"/>
              </a:rPr>
              <a:t>C</a:t>
            </a:r>
            <a:r>
              <a:rPr sz="1100" b="1" dirty="0">
                <a:solidFill>
                  <a:prstClr val="black"/>
                </a:solidFill>
                <a:latin typeface="Arial"/>
                <a:cs typeface="Arial"/>
              </a:rPr>
              <a:t>o</a:t>
            </a:r>
            <a:r>
              <a:rPr sz="1100" b="1" spc="-10" dirty="0">
                <a:solidFill>
                  <a:prstClr val="black"/>
                </a:solidFill>
                <a:latin typeface="Arial"/>
                <a:cs typeface="Arial"/>
              </a:rPr>
              <a:t>u</a:t>
            </a:r>
            <a:r>
              <a:rPr sz="1100" b="1" dirty="0">
                <a:solidFill>
                  <a:prstClr val="black"/>
                </a:solidFill>
                <a:latin typeface="Arial"/>
                <a:cs typeface="Arial"/>
              </a:rPr>
              <a:t>nt</a:t>
            </a:r>
            <a:r>
              <a:rPr sz="1100" b="1" spc="5" dirty="0">
                <a:solidFill>
                  <a:prstClr val="black"/>
                </a:solidFill>
                <a:latin typeface="Arial"/>
                <a:cs typeface="Arial"/>
              </a:rPr>
              <a:t>i</a:t>
            </a:r>
            <a:r>
              <a:rPr sz="1100" b="1" dirty="0">
                <a:solidFill>
                  <a:prstClr val="black"/>
                </a:solidFill>
                <a:latin typeface="Arial"/>
                <a:cs typeface="Arial"/>
              </a:rPr>
              <a:t>ng</a:t>
            </a:r>
            <a:r>
              <a:rPr sz="1100" b="1" spc="-15" dirty="0">
                <a:solidFill>
                  <a:prstClr val="black"/>
                </a:solidFill>
                <a:latin typeface="Arial"/>
                <a:cs typeface="Arial"/>
              </a:rPr>
              <a:t> </a:t>
            </a:r>
            <a:r>
              <a:rPr sz="1100" b="1" spc="-10" dirty="0">
                <a:solidFill>
                  <a:prstClr val="black"/>
                </a:solidFill>
                <a:latin typeface="Arial"/>
                <a:cs typeface="Arial"/>
              </a:rPr>
              <a:t>H</a:t>
            </a:r>
            <a:r>
              <a:rPr sz="1100" b="1" dirty="0">
                <a:solidFill>
                  <a:prstClr val="black"/>
                </a:solidFill>
                <a:latin typeface="Arial"/>
                <a:cs typeface="Arial"/>
              </a:rPr>
              <a:t>o</a:t>
            </a:r>
            <a:r>
              <a:rPr sz="1100" b="1" spc="-10" dirty="0">
                <a:solidFill>
                  <a:prstClr val="black"/>
                </a:solidFill>
                <a:latin typeface="Arial"/>
                <a:cs typeface="Arial"/>
              </a:rPr>
              <a:t>u</a:t>
            </a:r>
            <a:r>
              <a:rPr sz="1100" b="1" dirty="0">
                <a:solidFill>
                  <a:prstClr val="black"/>
                </a:solidFill>
                <a:latin typeface="Arial"/>
                <a:cs typeface="Arial"/>
              </a:rPr>
              <a:t>se</a:t>
            </a:r>
            <a:endParaRPr sz="1100">
              <a:solidFill>
                <a:prstClr val="black"/>
              </a:solidFill>
              <a:latin typeface="Arial"/>
              <a:cs typeface="Arial"/>
            </a:endParaRPr>
          </a:p>
        </p:txBody>
      </p:sp>
      <p:sp>
        <p:nvSpPr>
          <p:cNvPr id="6" name="object 6"/>
          <p:cNvSpPr txBox="1"/>
          <p:nvPr/>
        </p:nvSpPr>
        <p:spPr>
          <a:xfrm>
            <a:off x="78739" y="188467"/>
            <a:ext cx="3721735" cy="436245"/>
          </a:xfrm>
          <a:prstGeom prst="rect">
            <a:avLst/>
          </a:prstGeom>
        </p:spPr>
        <p:txBody>
          <a:bodyPr vert="horz" wrap="square" lIns="0" tIns="0" rIns="0" bIns="0" rtlCol="0">
            <a:spAutoFit/>
          </a:bodyPr>
          <a:lstStyle/>
          <a:p>
            <a:pPr marL="12700" algn="l" eaLnBrk="1" fontAlgn="auto" hangingPunct="1">
              <a:spcBef>
                <a:spcPts val="0"/>
              </a:spcBef>
              <a:spcAft>
                <a:spcPts val="0"/>
              </a:spcAft>
            </a:pPr>
            <a:r>
              <a:rPr b="1" spc="-15" dirty="0">
                <a:solidFill>
                  <a:prstClr val="black"/>
                </a:solidFill>
                <a:latin typeface="Arial"/>
                <a:cs typeface="Arial"/>
              </a:rPr>
              <a:t>1</a:t>
            </a:r>
            <a:r>
              <a:rPr b="1" spc="-20" dirty="0">
                <a:solidFill>
                  <a:prstClr val="black"/>
                </a:solidFill>
                <a:latin typeface="Arial"/>
                <a:cs typeface="Arial"/>
              </a:rPr>
              <a:t>2</a:t>
            </a:r>
            <a:r>
              <a:rPr b="1" spc="5" dirty="0">
                <a:solidFill>
                  <a:prstClr val="black"/>
                </a:solidFill>
                <a:latin typeface="Arial"/>
                <a:cs typeface="Arial"/>
              </a:rPr>
              <a:t> </a:t>
            </a:r>
            <a:r>
              <a:rPr b="1" spc="-20" dirty="0">
                <a:solidFill>
                  <a:prstClr val="black"/>
                </a:solidFill>
                <a:latin typeface="Arial"/>
                <a:cs typeface="Arial"/>
              </a:rPr>
              <a:t>GeV</a:t>
            </a:r>
            <a:r>
              <a:rPr b="1" dirty="0">
                <a:solidFill>
                  <a:prstClr val="black"/>
                </a:solidFill>
                <a:latin typeface="Arial"/>
                <a:cs typeface="Arial"/>
              </a:rPr>
              <a:t> </a:t>
            </a:r>
            <a:r>
              <a:rPr b="1" spc="-15" dirty="0">
                <a:solidFill>
                  <a:prstClr val="black"/>
                </a:solidFill>
                <a:latin typeface="Arial"/>
                <a:cs typeface="Arial"/>
              </a:rPr>
              <a:t>Projec</a:t>
            </a:r>
            <a:r>
              <a:rPr b="1" spc="-10" dirty="0">
                <a:solidFill>
                  <a:prstClr val="black"/>
                </a:solidFill>
                <a:latin typeface="Arial"/>
                <a:cs typeface="Arial"/>
              </a:rPr>
              <a:t>t</a:t>
            </a:r>
            <a:r>
              <a:rPr b="1" spc="15" dirty="0">
                <a:solidFill>
                  <a:prstClr val="black"/>
                </a:solidFill>
                <a:latin typeface="Arial"/>
                <a:cs typeface="Arial"/>
              </a:rPr>
              <a:t> </a:t>
            </a:r>
            <a:r>
              <a:rPr b="1" spc="-15" dirty="0">
                <a:solidFill>
                  <a:prstClr val="black"/>
                </a:solidFill>
                <a:latin typeface="Arial"/>
                <a:cs typeface="Arial"/>
              </a:rPr>
              <a:t>Sta</a:t>
            </a:r>
            <a:r>
              <a:rPr b="1" spc="-5" dirty="0">
                <a:solidFill>
                  <a:prstClr val="black"/>
                </a:solidFill>
                <a:latin typeface="Arial"/>
                <a:cs typeface="Arial"/>
              </a:rPr>
              <a:t>t</a:t>
            </a:r>
            <a:r>
              <a:rPr b="1" spc="-20" dirty="0">
                <a:solidFill>
                  <a:prstClr val="black"/>
                </a:solidFill>
                <a:latin typeface="Arial"/>
                <a:cs typeface="Arial"/>
              </a:rPr>
              <a:t>us</a:t>
            </a:r>
            <a:endParaRPr>
              <a:solidFill>
                <a:prstClr val="black"/>
              </a:solidFill>
              <a:latin typeface="Arial"/>
              <a:cs typeface="Arial"/>
            </a:endParaRPr>
          </a:p>
        </p:txBody>
      </p:sp>
      <p:sp>
        <p:nvSpPr>
          <p:cNvPr id="7" name="object 7"/>
          <p:cNvSpPr/>
          <p:nvPr/>
        </p:nvSpPr>
        <p:spPr>
          <a:xfrm>
            <a:off x="144373" y="1010704"/>
            <a:ext cx="1436624" cy="246214"/>
          </a:xfrm>
          <a:custGeom>
            <a:avLst/>
            <a:gdLst/>
            <a:ahLst/>
            <a:cxnLst/>
            <a:rect l="l" t="t" r="r" b="b"/>
            <a:pathLst>
              <a:path w="1436624" h="246214">
                <a:moveTo>
                  <a:pt x="0" y="246214"/>
                </a:moveTo>
                <a:lnTo>
                  <a:pt x="1436624" y="246214"/>
                </a:lnTo>
                <a:lnTo>
                  <a:pt x="1436624" y="0"/>
                </a:lnTo>
                <a:lnTo>
                  <a:pt x="0" y="0"/>
                </a:lnTo>
                <a:lnTo>
                  <a:pt x="0" y="246214"/>
                </a:lnTo>
                <a:close/>
              </a:path>
            </a:pathLst>
          </a:custGeom>
          <a:solidFill>
            <a:srgbClr val="E6E6E6"/>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8" name="object 8"/>
          <p:cNvSpPr/>
          <p:nvPr/>
        </p:nvSpPr>
        <p:spPr>
          <a:xfrm>
            <a:off x="0" y="3110483"/>
            <a:ext cx="5701284" cy="3473196"/>
          </a:xfrm>
          <a:prstGeom prst="rect">
            <a:avLst/>
          </a:prstGeom>
          <a:blipFill>
            <a:blip r:embed="rId4"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9" name="object 9"/>
          <p:cNvSpPr/>
          <p:nvPr/>
        </p:nvSpPr>
        <p:spPr>
          <a:xfrm>
            <a:off x="0" y="3102864"/>
            <a:ext cx="5568696" cy="3515867"/>
          </a:xfrm>
          <a:prstGeom prst="rect">
            <a:avLst/>
          </a:prstGeom>
          <a:blipFill>
            <a:blip r:embed="rId5"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0" name="object 10"/>
          <p:cNvSpPr/>
          <p:nvPr/>
        </p:nvSpPr>
        <p:spPr>
          <a:xfrm>
            <a:off x="72890" y="3810050"/>
            <a:ext cx="5486400" cy="2631440"/>
          </a:xfrm>
          <a:prstGeom prst="rect">
            <a:avLst/>
          </a:prstGeom>
          <a:blipFill>
            <a:blip r:embed="rId6"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1" name="object 11"/>
          <p:cNvSpPr/>
          <p:nvPr/>
        </p:nvSpPr>
        <p:spPr>
          <a:xfrm>
            <a:off x="1479803" y="681227"/>
            <a:ext cx="2852928" cy="2279904"/>
          </a:xfrm>
          <a:prstGeom prst="rect">
            <a:avLst/>
          </a:prstGeom>
          <a:blipFill>
            <a:blip r:embed="rId7"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2" name="object 12"/>
          <p:cNvSpPr/>
          <p:nvPr/>
        </p:nvSpPr>
        <p:spPr>
          <a:xfrm>
            <a:off x="1734820" y="887641"/>
            <a:ext cx="1023035" cy="246214"/>
          </a:xfrm>
          <a:custGeom>
            <a:avLst/>
            <a:gdLst/>
            <a:ahLst/>
            <a:cxnLst/>
            <a:rect l="l" t="t" r="r" b="b"/>
            <a:pathLst>
              <a:path w="1023035" h="246214">
                <a:moveTo>
                  <a:pt x="0" y="246214"/>
                </a:moveTo>
                <a:lnTo>
                  <a:pt x="1023035" y="246214"/>
                </a:lnTo>
                <a:lnTo>
                  <a:pt x="1023035" y="0"/>
                </a:lnTo>
                <a:lnTo>
                  <a:pt x="0" y="0"/>
                </a:lnTo>
                <a:lnTo>
                  <a:pt x="0" y="246214"/>
                </a:lnTo>
                <a:close/>
              </a:path>
            </a:pathLst>
          </a:custGeom>
          <a:solidFill>
            <a:srgbClr val="E6E6E6"/>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3" name="object 13"/>
          <p:cNvSpPr txBox="1"/>
          <p:nvPr/>
        </p:nvSpPr>
        <p:spPr>
          <a:xfrm>
            <a:off x="223215" y="958469"/>
            <a:ext cx="2445385" cy="258445"/>
          </a:xfrm>
          <a:prstGeom prst="rect">
            <a:avLst/>
          </a:prstGeom>
        </p:spPr>
        <p:txBody>
          <a:bodyPr vert="horz" wrap="square" lIns="0" tIns="0" rIns="0" bIns="0" rtlCol="0">
            <a:spAutoFit/>
          </a:bodyPr>
          <a:lstStyle/>
          <a:p>
            <a:pPr marL="12700" marR="6350" indent="1590675" algn="l" eaLnBrk="1" fontAlgn="auto" hangingPunct="1">
              <a:lnSpc>
                <a:spcPts val="969"/>
              </a:lnSpc>
              <a:spcBef>
                <a:spcPts val="0"/>
              </a:spcBef>
              <a:spcAft>
                <a:spcPts val="0"/>
              </a:spcAft>
            </a:pPr>
            <a:r>
              <a:rPr sz="1000" b="1" spc="-5" dirty="0">
                <a:solidFill>
                  <a:prstClr val="black"/>
                </a:solidFill>
                <a:latin typeface="Arial"/>
                <a:cs typeface="Arial"/>
              </a:rPr>
              <a:t>Hall </a:t>
            </a:r>
            <a:r>
              <a:rPr sz="1000" b="1" spc="-10" dirty="0">
                <a:solidFill>
                  <a:prstClr val="black"/>
                </a:solidFill>
                <a:latin typeface="Arial"/>
                <a:cs typeface="Arial"/>
              </a:rPr>
              <a:t>D</a:t>
            </a:r>
            <a:r>
              <a:rPr sz="1000" b="1" spc="-5" dirty="0">
                <a:solidFill>
                  <a:prstClr val="black"/>
                </a:solidFill>
                <a:latin typeface="Arial"/>
                <a:cs typeface="Arial"/>
              </a:rPr>
              <a:t> In</a:t>
            </a:r>
            <a:r>
              <a:rPr sz="1000" b="1" dirty="0">
                <a:solidFill>
                  <a:prstClr val="black"/>
                </a:solidFill>
                <a:latin typeface="Arial"/>
                <a:cs typeface="Arial"/>
              </a:rPr>
              <a:t>t</a:t>
            </a:r>
            <a:r>
              <a:rPr sz="1000" b="1" spc="-10" dirty="0">
                <a:solidFill>
                  <a:prstClr val="black"/>
                </a:solidFill>
                <a:latin typeface="Arial"/>
                <a:cs typeface="Arial"/>
              </a:rPr>
              <a:t>er</a:t>
            </a:r>
            <a:r>
              <a:rPr sz="1000" b="1" spc="-5" dirty="0">
                <a:solidFill>
                  <a:prstClr val="black"/>
                </a:solidFill>
                <a:latin typeface="Arial"/>
                <a:cs typeface="Arial"/>
              </a:rPr>
              <a:t>ior Hall </a:t>
            </a:r>
            <a:r>
              <a:rPr sz="1000" b="1" spc="-10" dirty="0">
                <a:solidFill>
                  <a:prstClr val="black"/>
                </a:solidFill>
                <a:latin typeface="Arial"/>
                <a:cs typeface="Arial"/>
              </a:rPr>
              <a:t>D</a:t>
            </a:r>
            <a:r>
              <a:rPr sz="1000" b="1" spc="-5" dirty="0">
                <a:solidFill>
                  <a:prstClr val="black"/>
                </a:solidFill>
                <a:latin typeface="Arial"/>
                <a:cs typeface="Arial"/>
              </a:rPr>
              <a:t> </a:t>
            </a:r>
            <a:r>
              <a:rPr sz="1000" b="1" spc="-10" dirty="0">
                <a:solidFill>
                  <a:prstClr val="black"/>
                </a:solidFill>
                <a:latin typeface="Arial"/>
                <a:cs typeface="Arial"/>
              </a:rPr>
              <a:t>Dri</a:t>
            </a:r>
            <a:r>
              <a:rPr sz="1000" b="1" spc="-5" dirty="0">
                <a:solidFill>
                  <a:prstClr val="black"/>
                </a:solidFill>
                <a:latin typeface="Arial"/>
                <a:cs typeface="Arial"/>
              </a:rPr>
              <a:t>ft</a:t>
            </a:r>
            <a:r>
              <a:rPr sz="1000" b="1" spc="10" dirty="0">
                <a:solidFill>
                  <a:prstClr val="black"/>
                </a:solidFill>
                <a:latin typeface="Arial"/>
                <a:cs typeface="Arial"/>
              </a:rPr>
              <a:t> </a:t>
            </a:r>
            <a:r>
              <a:rPr sz="1000" b="1" spc="-10" dirty="0">
                <a:solidFill>
                  <a:prstClr val="black"/>
                </a:solidFill>
                <a:latin typeface="Arial"/>
                <a:cs typeface="Arial"/>
              </a:rPr>
              <a:t>Chamber</a:t>
            </a:r>
            <a:endParaRPr sz="1000">
              <a:solidFill>
                <a:prstClr val="black"/>
              </a:solidFill>
              <a:latin typeface="Arial"/>
              <a:cs typeface="Arial"/>
            </a:endParaRPr>
          </a:p>
        </p:txBody>
      </p:sp>
      <p:sp>
        <p:nvSpPr>
          <p:cNvPr id="14" name="object 14"/>
          <p:cNvSpPr txBox="1"/>
          <p:nvPr/>
        </p:nvSpPr>
        <p:spPr>
          <a:xfrm>
            <a:off x="151587" y="3851020"/>
            <a:ext cx="5131435" cy="1154430"/>
          </a:xfrm>
          <a:prstGeom prst="rect">
            <a:avLst/>
          </a:prstGeom>
        </p:spPr>
        <p:txBody>
          <a:bodyPr vert="horz" wrap="square" lIns="0" tIns="0" rIns="0" bIns="0" rtlCol="0">
            <a:spAutoFit/>
          </a:bodyPr>
          <a:lstStyle/>
          <a:p>
            <a:pPr marL="123825" indent="-111760" algn="l" eaLnBrk="1" fontAlgn="auto" hangingPunct="1">
              <a:spcBef>
                <a:spcPts val="0"/>
              </a:spcBef>
              <a:spcAft>
                <a:spcPts val="0"/>
              </a:spcAft>
              <a:buClr>
                <a:srgbClr val="0033CC"/>
              </a:buClr>
              <a:buFont typeface="Arial"/>
              <a:buChar char="•"/>
              <a:tabLst>
                <a:tab pos="123825" algn="l"/>
              </a:tabLst>
            </a:pPr>
            <a:r>
              <a:rPr sz="1400" b="1" dirty="0">
                <a:solidFill>
                  <a:srgbClr val="0033CC"/>
                </a:solidFill>
                <a:latin typeface="Arial"/>
                <a:cs typeface="Arial"/>
              </a:rPr>
              <a:t>I</a:t>
            </a:r>
            <a:r>
              <a:rPr sz="1400" b="1" spc="-10" dirty="0">
                <a:solidFill>
                  <a:srgbClr val="0033CC"/>
                </a:solidFill>
                <a:latin typeface="Arial"/>
                <a:cs typeface="Arial"/>
              </a:rPr>
              <a:t>n</a:t>
            </a:r>
            <a:r>
              <a:rPr sz="1400" b="1" dirty="0">
                <a:solidFill>
                  <a:srgbClr val="0033CC"/>
                </a:solidFill>
                <a:latin typeface="Arial"/>
                <a:cs typeface="Arial"/>
              </a:rPr>
              <a:t>stall</a:t>
            </a:r>
            <a:r>
              <a:rPr sz="1400" b="1" spc="-15" dirty="0">
                <a:solidFill>
                  <a:srgbClr val="0033CC"/>
                </a:solidFill>
                <a:latin typeface="Arial"/>
                <a:cs typeface="Arial"/>
              </a:rPr>
              <a:t>a</a:t>
            </a:r>
            <a:r>
              <a:rPr sz="1400" b="1" dirty="0">
                <a:solidFill>
                  <a:srgbClr val="0033CC"/>
                </a:solidFill>
                <a:latin typeface="Arial"/>
                <a:cs typeface="Arial"/>
              </a:rPr>
              <a:t>t</a:t>
            </a:r>
            <a:r>
              <a:rPr sz="1400" b="1" spc="-10" dirty="0">
                <a:solidFill>
                  <a:srgbClr val="0033CC"/>
                </a:solidFill>
                <a:latin typeface="Arial"/>
                <a:cs typeface="Arial"/>
              </a:rPr>
              <a:t>io</a:t>
            </a:r>
            <a:r>
              <a:rPr sz="1400" b="1" dirty="0">
                <a:solidFill>
                  <a:srgbClr val="0033CC"/>
                </a:solidFill>
                <a:latin typeface="Arial"/>
                <a:cs typeface="Arial"/>
              </a:rPr>
              <a:t>n</a:t>
            </a:r>
            <a:r>
              <a:rPr sz="1400" b="1" spc="-50" dirty="0">
                <a:solidFill>
                  <a:srgbClr val="0033CC"/>
                </a:solidFill>
                <a:latin typeface="Arial"/>
                <a:cs typeface="Arial"/>
              </a:rPr>
              <a:t> </a:t>
            </a:r>
            <a:r>
              <a:rPr sz="1400" b="1" dirty="0">
                <a:solidFill>
                  <a:srgbClr val="0033CC"/>
                </a:solidFill>
                <a:latin typeface="Arial"/>
                <a:cs typeface="Arial"/>
              </a:rPr>
              <a:t>in</a:t>
            </a:r>
            <a:r>
              <a:rPr sz="1400" b="1" spc="-25" dirty="0">
                <a:solidFill>
                  <a:srgbClr val="0033CC"/>
                </a:solidFill>
                <a:latin typeface="Arial"/>
                <a:cs typeface="Arial"/>
              </a:rPr>
              <a:t> </a:t>
            </a:r>
            <a:r>
              <a:rPr sz="1400" b="1" dirty="0">
                <a:solidFill>
                  <a:srgbClr val="0033CC"/>
                </a:solidFill>
                <a:latin typeface="Arial"/>
                <a:cs typeface="Arial"/>
              </a:rPr>
              <a:t>all</a:t>
            </a:r>
            <a:r>
              <a:rPr sz="1400" b="1" spc="-15" dirty="0">
                <a:solidFill>
                  <a:srgbClr val="0033CC"/>
                </a:solidFill>
                <a:latin typeface="Arial"/>
                <a:cs typeface="Arial"/>
              </a:rPr>
              <a:t> </a:t>
            </a:r>
            <a:r>
              <a:rPr sz="1400" b="1" dirty="0">
                <a:solidFill>
                  <a:srgbClr val="0033CC"/>
                </a:solidFill>
                <a:latin typeface="Arial"/>
                <a:cs typeface="Arial"/>
              </a:rPr>
              <a:t>4</a:t>
            </a:r>
            <a:r>
              <a:rPr sz="1400" b="1" spc="-10" dirty="0">
                <a:solidFill>
                  <a:srgbClr val="0033CC"/>
                </a:solidFill>
                <a:latin typeface="Arial"/>
                <a:cs typeface="Arial"/>
              </a:rPr>
              <a:t> H</a:t>
            </a:r>
            <a:r>
              <a:rPr sz="1400" b="1" dirty="0">
                <a:solidFill>
                  <a:srgbClr val="0033CC"/>
                </a:solidFill>
                <a:latin typeface="Arial"/>
                <a:cs typeface="Arial"/>
              </a:rPr>
              <a:t>alls</a:t>
            </a:r>
            <a:r>
              <a:rPr sz="1400" b="1" spc="-30" dirty="0">
                <a:solidFill>
                  <a:srgbClr val="0033CC"/>
                </a:solidFill>
                <a:latin typeface="Arial"/>
                <a:cs typeface="Arial"/>
              </a:rPr>
              <a:t> </a:t>
            </a:r>
            <a:r>
              <a:rPr sz="1400" b="1" spc="-10" dirty="0">
                <a:solidFill>
                  <a:srgbClr val="0033CC"/>
                </a:solidFill>
                <a:latin typeface="Arial"/>
                <a:cs typeface="Arial"/>
              </a:rPr>
              <a:t>h</a:t>
            </a:r>
            <a:r>
              <a:rPr sz="1400" b="1" dirty="0">
                <a:solidFill>
                  <a:srgbClr val="0033CC"/>
                </a:solidFill>
                <a:latin typeface="Arial"/>
                <a:cs typeface="Arial"/>
              </a:rPr>
              <a:t>as</a:t>
            </a:r>
            <a:r>
              <a:rPr sz="1400" b="1" spc="-10" dirty="0">
                <a:solidFill>
                  <a:srgbClr val="0033CC"/>
                </a:solidFill>
                <a:latin typeface="Arial"/>
                <a:cs typeface="Arial"/>
              </a:rPr>
              <a:t> b</a:t>
            </a:r>
            <a:r>
              <a:rPr sz="1400" b="1" dirty="0">
                <a:solidFill>
                  <a:srgbClr val="0033CC"/>
                </a:solidFill>
                <a:latin typeface="Arial"/>
                <a:cs typeface="Arial"/>
              </a:rPr>
              <a:t>e</a:t>
            </a:r>
            <a:r>
              <a:rPr sz="1400" b="1" spc="-10" dirty="0">
                <a:solidFill>
                  <a:srgbClr val="0033CC"/>
                </a:solidFill>
                <a:latin typeface="Arial"/>
                <a:cs typeface="Arial"/>
              </a:rPr>
              <a:t>gu</a:t>
            </a:r>
            <a:r>
              <a:rPr sz="1400" b="1" dirty="0">
                <a:solidFill>
                  <a:srgbClr val="0033CC"/>
                </a:solidFill>
                <a:latin typeface="Arial"/>
                <a:cs typeface="Arial"/>
              </a:rPr>
              <a:t>n</a:t>
            </a:r>
            <a:endParaRPr sz="1400">
              <a:solidFill>
                <a:prstClr val="black"/>
              </a:solidFill>
              <a:latin typeface="Arial"/>
              <a:cs typeface="Arial"/>
            </a:endParaRPr>
          </a:p>
          <a:p>
            <a:pPr algn="l" eaLnBrk="1" fontAlgn="auto" hangingPunct="1">
              <a:lnSpc>
                <a:spcPts val="600"/>
              </a:lnSpc>
              <a:spcBef>
                <a:spcPts val="0"/>
              </a:spcBef>
              <a:spcAft>
                <a:spcPts val="0"/>
              </a:spcAft>
              <a:buClr>
                <a:srgbClr val="0033CC"/>
              </a:buClr>
              <a:buFont typeface="Arial"/>
              <a:buChar char="•"/>
            </a:pPr>
            <a:endParaRPr sz="600">
              <a:solidFill>
                <a:prstClr val="black"/>
              </a:solidFill>
              <a:latin typeface="Calibri"/>
            </a:endParaRPr>
          </a:p>
          <a:p>
            <a:pPr marL="123825" indent="-111760" algn="l" eaLnBrk="1" fontAlgn="auto" hangingPunct="1">
              <a:spcBef>
                <a:spcPts val="0"/>
              </a:spcBef>
              <a:spcAft>
                <a:spcPts val="0"/>
              </a:spcAft>
              <a:buClr>
                <a:srgbClr val="0033CC"/>
              </a:buClr>
              <a:buFont typeface="Arial"/>
              <a:buChar char="•"/>
              <a:tabLst>
                <a:tab pos="123825" algn="l"/>
              </a:tabLst>
            </a:pPr>
            <a:r>
              <a:rPr sz="1400" b="1" spc="-10" dirty="0">
                <a:solidFill>
                  <a:srgbClr val="0033CC"/>
                </a:solidFill>
                <a:latin typeface="Arial"/>
                <a:cs typeface="Arial"/>
              </a:rPr>
              <a:t>Ch</a:t>
            </a:r>
            <a:r>
              <a:rPr sz="1400" b="1" dirty="0">
                <a:solidFill>
                  <a:srgbClr val="0033CC"/>
                </a:solidFill>
                <a:latin typeface="Arial"/>
                <a:cs typeface="Arial"/>
              </a:rPr>
              <a:t>alle</a:t>
            </a:r>
            <a:r>
              <a:rPr sz="1400" b="1" spc="-10" dirty="0">
                <a:solidFill>
                  <a:srgbClr val="0033CC"/>
                </a:solidFill>
                <a:latin typeface="Arial"/>
                <a:cs typeface="Arial"/>
              </a:rPr>
              <a:t>ng</a:t>
            </a:r>
            <a:r>
              <a:rPr sz="1400" b="1" dirty="0">
                <a:solidFill>
                  <a:srgbClr val="0033CC"/>
                </a:solidFill>
                <a:latin typeface="Arial"/>
                <a:cs typeface="Arial"/>
              </a:rPr>
              <a:t>es</a:t>
            </a:r>
            <a:r>
              <a:rPr sz="1400" b="1" spc="-45" dirty="0">
                <a:solidFill>
                  <a:srgbClr val="0033CC"/>
                </a:solidFill>
                <a:latin typeface="Arial"/>
                <a:cs typeface="Arial"/>
              </a:rPr>
              <a:t> </a:t>
            </a:r>
            <a:r>
              <a:rPr sz="1400" b="1" spc="30" dirty="0">
                <a:solidFill>
                  <a:srgbClr val="0033CC"/>
                </a:solidFill>
                <a:latin typeface="Arial"/>
                <a:cs typeface="Arial"/>
              </a:rPr>
              <a:t>w</a:t>
            </a:r>
            <a:r>
              <a:rPr sz="1400" b="1" spc="-10" dirty="0">
                <a:solidFill>
                  <a:srgbClr val="0033CC"/>
                </a:solidFill>
                <a:latin typeface="Arial"/>
                <a:cs typeface="Arial"/>
              </a:rPr>
              <a:t>i</a:t>
            </a:r>
            <a:r>
              <a:rPr sz="1400" b="1" dirty="0">
                <a:solidFill>
                  <a:srgbClr val="0033CC"/>
                </a:solidFill>
                <a:latin typeface="Arial"/>
                <a:cs typeface="Arial"/>
              </a:rPr>
              <a:t>th</a:t>
            </a:r>
            <a:r>
              <a:rPr sz="1400" b="1" spc="-50" dirty="0">
                <a:solidFill>
                  <a:srgbClr val="0033CC"/>
                </a:solidFill>
                <a:latin typeface="Arial"/>
                <a:cs typeface="Arial"/>
              </a:rPr>
              <a:t> </a:t>
            </a:r>
            <a:r>
              <a:rPr sz="1400" b="1" dirty="0">
                <a:solidFill>
                  <a:srgbClr val="0033CC"/>
                </a:solidFill>
                <a:latin typeface="Arial"/>
                <a:cs typeface="Arial"/>
              </a:rPr>
              <a:t>s</a:t>
            </a:r>
            <a:r>
              <a:rPr sz="1400" b="1" spc="-10" dirty="0">
                <a:solidFill>
                  <a:srgbClr val="0033CC"/>
                </a:solidFill>
                <a:latin typeface="Arial"/>
                <a:cs typeface="Arial"/>
              </a:rPr>
              <a:t>up</a:t>
            </a:r>
            <a:r>
              <a:rPr sz="1400" b="1" dirty="0">
                <a:solidFill>
                  <a:srgbClr val="0033CC"/>
                </a:solidFill>
                <a:latin typeface="Arial"/>
                <a:cs typeface="Arial"/>
              </a:rPr>
              <a:t>erc</a:t>
            </a:r>
            <a:r>
              <a:rPr sz="1400" b="1" spc="-10" dirty="0">
                <a:solidFill>
                  <a:srgbClr val="0033CC"/>
                </a:solidFill>
                <a:latin typeface="Arial"/>
                <a:cs typeface="Arial"/>
              </a:rPr>
              <a:t>ondu</a:t>
            </a:r>
            <a:r>
              <a:rPr sz="1400" b="1" dirty="0">
                <a:solidFill>
                  <a:srgbClr val="0033CC"/>
                </a:solidFill>
                <a:latin typeface="Arial"/>
                <a:cs typeface="Arial"/>
              </a:rPr>
              <a:t>ct</a:t>
            </a:r>
            <a:r>
              <a:rPr sz="1400" b="1" spc="-10" dirty="0">
                <a:solidFill>
                  <a:srgbClr val="0033CC"/>
                </a:solidFill>
                <a:latin typeface="Arial"/>
                <a:cs typeface="Arial"/>
              </a:rPr>
              <a:t>in</a:t>
            </a:r>
            <a:r>
              <a:rPr sz="1400" b="1" dirty="0">
                <a:solidFill>
                  <a:srgbClr val="0033CC"/>
                </a:solidFill>
                <a:latin typeface="Arial"/>
                <a:cs typeface="Arial"/>
              </a:rPr>
              <a:t>g</a:t>
            </a:r>
            <a:r>
              <a:rPr sz="1400" b="1" spc="-50" dirty="0">
                <a:solidFill>
                  <a:srgbClr val="0033CC"/>
                </a:solidFill>
                <a:latin typeface="Arial"/>
                <a:cs typeface="Arial"/>
              </a:rPr>
              <a:t> </a:t>
            </a:r>
            <a:r>
              <a:rPr sz="1400" b="1" dirty="0">
                <a:solidFill>
                  <a:srgbClr val="0033CC"/>
                </a:solidFill>
                <a:latin typeface="Arial"/>
                <a:cs typeface="Arial"/>
              </a:rPr>
              <a:t>ma</a:t>
            </a:r>
            <a:r>
              <a:rPr sz="1400" b="1" spc="-10" dirty="0">
                <a:solidFill>
                  <a:srgbClr val="0033CC"/>
                </a:solidFill>
                <a:latin typeface="Arial"/>
                <a:cs typeface="Arial"/>
              </a:rPr>
              <a:t>gn</a:t>
            </a:r>
            <a:r>
              <a:rPr sz="1400" b="1" dirty="0">
                <a:solidFill>
                  <a:srgbClr val="0033CC"/>
                </a:solidFill>
                <a:latin typeface="Arial"/>
                <a:cs typeface="Arial"/>
              </a:rPr>
              <a:t>ets</a:t>
            </a:r>
            <a:r>
              <a:rPr sz="1400" b="1" spc="-30" dirty="0">
                <a:solidFill>
                  <a:srgbClr val="0033CC"/>
                </a:solidFill>
                <a:latin typeface="Arial"/>
                <a:cs typeface="Arial"/>
              </a:rPr>
              <a:t> </a:t>
            </a:r>
            <a:r>
              <a:rPr sz="1400" b="1" dirty="0">
                <a:solidFill>
                  <a:srgbClr val="0033CC"/>
                </a:solidFill>
                <a:latin typeface="Arial"/>
                <a:cs typeface="Arial"/>
              </a:rPr>
              <a:t>f</a:t>
            </a:r>
            <a:r>
              <a:rPr sz="1400" b="1" spc="-10" dirty="0">
                <a:solidFill>
                  <a:srgbClr val="0033CC"/>
                </a:solidFill>
                <a:latin typeface="Arial"/>
                <a:cs typeface="Arial"/>
              </a:rPr>
              <a:t>o</a:t>
            </a:r>
            <a:r>
              <a:rPr sz="1400" b="1" dirty="0">
                <a:solidFill>
                  <a:srgbClr val="0033CC"/>
                </a:solidFill>
                <a:latin typeface="Arial"/>
                <a:cs typeface="Arial"/>
              </a:rPr>
              <a:t>r</a:t>
            </a:r>
            <a:r>
              <a:rPr sz="1400" b="1" spc="-5" dirty="0">
                <a:solidFill>
                  <a:srgbClr val="0033CC"/>
                </a:solidFill>
                <a:latin typeface="Arial"/>
                <a:cs typeface="Arial"/>
              </a:rPr>
              <a:t> </a:t>
            </a:r>
            <a:r>
              <a:rPr sz="1400" b="1" dirty="0">
                <a:solidFill>
                  <a:srgbClr val="0033CC"/>
                </a:solidFill>
                <a:latin typeface="Arial"/>
                <a:cs typeface="Arial"/>
              </a:rPr>
              <a:t>ex</a:t>
            </a:r>
            <a:r>
              <a:rPr sz="1400" b="1" spc="-10" dirty="0">
                <a:solidFill>
                  <a:srgbClr val="0033CC"/>
                </a:solidFill>
                <a:latin typeface="Arial"/>
                <a:cs typeface="Arial"/>
              </a:rPr>
              <a:t>p</a:t>
            </a:r>
            <a:r>
              <a:rPr sz="1400" b="1" dirty="0">
                <a:solidFill>
                  <a:srgbClr val="0033CC"/>
                </a:solidFill>
                <a:latin typeface="Arial"/>
                <a:cs typeface="Arial"/>
              </a:rPr>
              <a:t>erime</a:t>
            </a:r>
            <a:r>
              <a:rPr sz="1400" b="1" spc="-10" dirty="0">
                <a:solidFill>
                  <a:srgbClr val="0033CC"/>
                </a:solidFill>
                <a:latin typeface="Arial"/>
                <a:cs typeface="Arial"/>
              </a:rPr>
              <a:t>n</a:t>
            </a:r>
            <a:r>
              <a:rPr sz="1400" b="1" dirty="0">
                <a:solidFill>
                  <a:srgbClr val="0033CC"/>
                </a:solidFill>
                <a:latin typeface="Arial"/>
                <a:cs typeface="Arial"/>
              </a:rPr>
              <a:t>ts</a:t>
            </a:r>
            <a:endParaRPr sz="1400">
              <a:solidFill>
                <a:prstClr val="black"/>
              </a:solidFill>
              <a:latin typeface="Arial"/>
              <a:cs typeface="Arial"/>
            </a:endParaRPr>
          </a:p>
          <a:p>
            <a:pPr marL="575310" lvl="1" indent="-105410" algn="l" eaLnBrk="1" fontAlgn="auto" hangingPunct="1">
              <a:spcBef>
                <a:spcPts val="0"/>
              </a:spcBef>
              <a:spcAft>
                <a:spcPts val="0"/>
              </a:spcAft>
              <a:buClr>
                <a:srgbClr val="0033CC"/>
              </a:buClr>
              <a:buFont typeface="Arial"/>
              <a:buChar char="•"/>
              <a:tabLst>
                <a:tab pos="575310" algn="l"/>
              </a:tabLst>
            </a:pPr>
            <a:r>
              <a:rPr sz="1400" b="1" spc="-45" dirty="0">
                <a:solidFill>
                  <a:srgbClr val="0033CC"/>
                </a:solidFill>
                <a:latin typeface="Arial"/>
                <a:cs typeface="Arial"/>
              </a:rPr>
              <a:t>A</a:t>
            </a:r>
            <a:r>
              <a:rPr sz="1400" b="1" dirty="0">
                <a:solidFill>
                  <a:srgbClr val="0033CC"/>
                </a:solidFill>
                <a:latin typeface="Arial"/>
                <a:cs typeface="Arial"/>
              </a:rPr>
              <a:t>ll</a:t>
            </a:r>
            <a:r>
              <a:rPr sz="1400" b="1" spc="20" dirty="0">
                <a:solidFill>
                  <a:srgbClr val="0033CC"/>
                </a:solidFill>
                <a:latin typeface="Arial"/>
                <a:cs typeface="Arial"/>
              </a:rPr>
              <a:t> </a:t>
            </a:r>
            <a:r>
              <a:rPr sz="1400" b="1" dirty="0">
                <a:solidFill>
                  <a:srgbClr val="0033CC"/>
                </a:solidFill>
                <a:latin typeface="Arial"/>
                <a:cs typeface="Arial"/>
              </a:rPr>
              <a:t>7</a:t>
            </a:r>
            <a:r>
              <a:rPr sz="1400" b="1" spc="-10" dirty="0">
                <a:solidFill>
                  <a:srgbClr val="0033CC"/>
                </a:solidFill>
                <a:latin typeface="Arial"/>
                <a:cs typeface="Arial"/>
              </a:rPr>
              <a:t> </a:t>
            </a:r>
            <a:r>
              <a:rPr sz="1400" b="1" dirty="0">
                <a:solidFill>
                  <a:srgbClr val="0033CC"/>
                </a:solidFill>
                <a:latin typeface="Arial"/>
                <a:cs typeface="Arial"/>
              </a:rPr>
              <a:t>ma</a:t>
            </a:r>
            <a:r>
              <a:rPr sz="1400" b="1" spc="-10" dirty="0">
                <a:solidFill>
                  <a:srgbClr val="0033CC"/>
                </a:solidFill>
                <a:latin typeface="Arial"/>
                <a:cs typeface="Arial"/>
              </a:rPr>
              <a:t>gn</a:t>
            </a:r>
            <a:r>
              <a:rPr sz="1400" b="1" dirty="0">
                <a:solidFill>
                  <a:srgbClr val="0033CC"/>
                </a:solidFill>
                <a:latin typeface="Arial"/>
                <a:cs typeface="Arial"/>
              </a:rPr>
              <a:t>ets</a:t>
            </a:r>
            <a:r>
              <a:rPr sz="1400" b="1" spc="-30" dirty="0">
                <a:solidFill>
                  <a:srgbClr val="0033CC"/>
                </a:solidFill>
                <a:latin typeface="Arial"/>
                <a:cs typeface="Arial"/>
              </a:rPr>
              <a:t> </a:t>
            </a:r>
            <a:r>
              <a:rPr sz="1400" b="1" spc="-10" dirty="0">
                <a:solidFill>
                  <a:srgbClr val="0033CC"/>
                </a:solidFill>
                <a:latin typeface="Arial"/>
                <a:cs typeface="Arial"/>
              </a:rPr>
              <a:t>und</a:t>
            </a:r>
            <a:r>
              <a:rPr sz="1400" b="1" dirty="0">
                <a:solidFill>
                  <a:srgbClr val="0033CC"/>
                </a:solidFill>
                <a:latin typeface="Arial"/>
                <a:cs typeface="Arial"/>
              </a:rPr>
              <a:t>er</a:t>
            </a:r>
            <a:r>
              <a:rPr sz="1400" b="1" spc="-5" dirty="0">
                <a:solidFill>
                  <a:srgbClr val="0033CC"/>
                </a:solidFill>
                <a:latin typeface="Arial"/>
                <a:cs typeface="Arial"/>
              </a:rPr>
              <a:t> </a:t>
            </a:r>
            <a:r>
              <a:rPr sz="1400" b="1" dirty="0">
                <a:solidFill>
                  <a:srgbClr val="0033CC"/>
                </a:solidFill>
                <a:latin typeface="Arial"/>
                <a:cs typeface="Arial"/>
              </a:rPr>
              <a:t>c</a:t>
            </a:r>
            <a:r>
              <a:rPr sz="1400" b="1" spc="-10" dirty="0">
                <a:solidFill>
                  <a:srgbClr val="0033CC"/>
                </a:solidFill>
                <a:latin typeface="Arial"/>
                <a:cs typeface="Arial"/>
              </a:rPr>
              <a:t>on</a:t>
            </a:r>
            <a:r>
              <a:rPr sz="1400" b="1" dirty="0">
                <a:solidFill>
                  <a:srgbClr val="0033CC"/>
                </a:solidFill>
                <a:latin typeface="Arial"/>
                <a:cs typeface="Arial"/>
              </a:rPr>
              <a:t>tract</a:t>
            </a:r>
            <a:endParaRPr sz="1400">
              <a:solidFill>
                <a:prstClr val="black"/>
              </a:solidFill>
              <a:latin typeface="Arial"/>
              <a:cs typeface="Arial"/>
            </a:endParaRPr>
          </a:p>
          <a:p>
            <a:pPr marL="581025" lvl="1" indent="-111760" algn="l" eaLnBrk="1" fontAlgn="auto" hangingPunct="1">
              <a:spcBef>
                <a:spcPts val="0"/>
              </a:spcBef>
              <a:spcAft>
                <a:spcPts val="0"/>
              </a:spcAft>
              <a:buClr>
                <a:srgbClr val="0033CC"/>
              </a:buClr>
              <a:buFont typeface="Arial"/>
              <a:buChar char="•"/>
              <a:tabLst>
                <a:tab pos="581025" algn="l"/>
              </a:tabLst>
            </a:pPr>
            <a:r>
              <a:rPr sz="1400" b="1" dirty="0">
                <a:solidFill>
                  <a:srgbClr val="0033CC"/>
                </a:solidFill>
                <a:latin typeface="Arial"/>
                <a:cs typeface="Arial"/>
              </a:rPr>
              <a:t>Sc</a:t>
            </a:r>
            <a:r>
              <a:rPr sz="1400" b="1" spc="-10" dirty="0">
                <a:solidFill>
                  <a:srgbClr val="0033CC"/>
                </a:solidFill>
                <a:latin typeface="Arial"/>
                <a:cs typeface="Arial"/>
              </a:rPr>
              <a:t>h</a:t>
            </a:r>
            <a:r>
              <a:rPr sz="1400" b="1" dirty="0">
                <a:solidFill>
                  <a:srgbClr val="0033CC"/>
                </a:solidFill>
                <a:latin typeface="Arial"/>
                <a:cs typeface="Arial"/>
              </a:rPr>
              <a:t>e</a:t>
            </a:r>
            <a:r>
              <a:rPr sz="1400" b="1" spc="-10" dirty="0">
                <a:solidFill>
                  <a:srgbClr val="0033CC"/>
                </a:solidFill>
                <a:latin typeface="Arial"/>
                <a:cs typeface="Arial"/>
              </a:rPr>
              <a:t>du</a:t>
            </a:r>
            <a:r>
              <a:rPr sz="1400" b="1" dirty="0">
                <a:solidFill>
                  <a:srgbClr val="0033CC"/>
                </a:solidFill>
                <a:latin typeface="Arial"/>
                <a:cs typeface="Arial"/>
              </a:rPr>
              <a:t>le</a:t>
            </a:r>
            <a:r>
              <a:rPr sz="1400" b="1" spc="-30" dirty="0">
                <a:solidFill>
                  <a:srgbClr val="0033CC"/>
                </a:solidFill>
                <a:latin typeface="Arial"/>
                <a:cs typeface="Arial"/>
              </a:rPr>
              <a:t> </a:t>
            </a:r>
            <a:r>
              <a:rPr sz="1400" b="1" spc="-10" dirty="0">
                <a:solidFill>
                  <a:srgbClr val="0033CC"/>
                </a:solidFill>
                <a:latin typeface="Arial"/>
                <a:cs typeface="Arial"/>
              </a:rPr>
              <a:t>d</a:t>
            </a:r>
            <a:r>
              <a:rPr sz="1400" b="1" dirty="0">
                <a:solidFill>
                  <a:srgbClr val="0033CC"/>
                </a:solidFill>
                <a:latin typeface="Arial"/>
                <a:cs typeface="Arial"/>
              </a:rPr>
              <a:t>elay</a:t>
            </a:r>
            <a:r>
              <a:rPr sz="1400" b="1" spc="-35" dirty="0">
                <a:solidFill>
                  <a:srgbClr val="0033CC"/>
                </a:solidFill>
                <a:latin typeface="Arial"/>
                <a:cs typeface="Arial"/>
              </a:rPr>
              <a:t> </a:t>
            </a:r>
            <a:r>
              <a:rPr sz="1400" b="1" dirty="0">
                <a:solidFill>
                  <a:srgbClr val="0033CC"/>
                </a:solidFill>
                <a:latin typeface="Arial"/>
                <a:cs typeface="Arial"/>
              </a:rPr>
              <a:t>a</a:t>
            </a:r>
            <a:r>
              <a:rPr sz="1400" b="1" spc="-10" dirty="0">
                <a:solidFill>
                  <a:srgbClr val="0033CC"/>
                </a:solidFill>
                <a:latin typeface="Arial"/>
                <a:cs typeface="Arial"/>
              </a:rPr>
              <a:t> </a:t>
            </a:r>
            <a:r>
              <a:rPr sz="1400" b="1" dirty="0">
                <a:solidFill>
                  <a:srgbClr val="0033CC"/>
                </a:solidFill>
                <a:latin typeface="Arial"/>
                <a:cs typeface="Arial"/>
              </a:rPr>
              <a:t>c</a:t>
            </a:r>
            <a:r>
              <a:rPr sz="1400" b="1" spc="-10" dirty="0">
                <a:solidFill>
                  <a:srgbClr val="0033CC"/>
                </a:solidFill>
                <a:latin typeface="Arial"/>
                <a:cs typeface="Arial"/>
              </a:rPr>
              <a:t>on</a:t>
            </a:r>
            <a:r>
              <a:rPr sz="1400" b="1" dirty="0">
                <a:solidFill>
                  <a:srgbClr val="0033CC"/>
                </a:solidFill>
                <a:latin typeface="Arial"/>
                <a:cs typeface="Arial"/>
              </a:rPr>
              <a:t>cern</a:t>
            </a:r>
            <a:r>
              <a:rPr sz="1400" b="1" spc="-25" dirty="0">
                <a:solidFill>
                  <a:srgbClr val="0033CC"/>
                </a:solidFill>
                <a:latin typeface="Arial"/>
                <a:cs typeface="Arial"/>
              </a:rPr>
              <a:t> </a:t>
            </a:r>
            <a:r>
              <a:rPr sz="1400" b="1" dirty="0">
                <a:solidFill>
                  <a:srgbClr val="0033CC"/>
                </a:solidFill>
                <a:latin typeface="Arial"/>
                <a:cs typeface="Arial"/>
              </a:rPr>
              <a:t>f</a:t>
            </a:r>
            <a:r>
              <a:rPr sz="1400" b="1" spc="-10" dirty="0">
                <a:solidFill>
                  <a:srgbClr val="0033CC"/>
                </a:solidFill>
                <a:latin typeface="Arial"/>
                <a:cs typeface="Arial"/>
              </a:rPr>
              <a:t>o</a:t>
            </a:r>
            <a:r>
              <a:rPr sz="1400" b="1" dirty="0">
                <a:solidFill>
                  <a:srgbClr val="0033CC"/>
                </a:solidFill>
                <a:latin typeface="Arial"/>
                <a:cs typeface="Arial"/>
              </a:rPr>
              <a:t>r</a:t>
            </a:r>
            <a:r>
              <a:rPr sz="1400" b="1" spc="-15" dirty="0">
                <a:solidFill>
                  <a:srgbClr val="0033CC"/>
                </a:solidFill>
                <a:latin typeface="Arial"/>
                <a:cs typeface="Arial"/>
              </a:rPr>
              <a:t> </a:t>
            </a:r>
            <a:r>
              <a:rPr sz="1400" b="1" dirty="0">
                <a:solidFill>
                  <a:srgbClr val="0033CC"/>
                </a:solidFill>
                <a:latin typeface="Arial"/>
                <a:cs typeface="Arial"/>
              </a:rPr>
              <a:t>t</a:t>
            </a:r>
            <a:r>
              <a:rPr sz="1400" b="1" spc="20" dirty="0">
                <a:solidFill>
                  <a:srgbClr val="0033CC"/>
                </a:solidFill>
                <a:latin typeface="Arial"/>
                <a:cs typeface="Arial"/>
              </a:rPr>
              <a:t>w</a:t>
            </a:r>
            <a:r>
              <a:rPr sz="1400" b="1" dirty="0">
                <a:solidFill>
                  <a:srgbClr val="0033CC"/>
                </a:solidFill>
                <a:latin typeface="Arial"/>
                <a:cs typeface="Arial"/>
              </a:rPr>
              <a:t>o</a:t>
            </a:r>
            <a:r>
              <a:rPr sz="1400" b="1" spc="-50" dirty="0">
                <a:solidFill>
                  <a:srgbClr val="0033CC"/>
                </a:solidFill>
                <a:latin typeface="Arial"/>
                <a:cs typeface="Arial"/>
              </a:rPr>
              <a:t> </a:t>
            </a:r>
            <a:r>
              <a:rPr sz="1400" b="1" dirty="0">
                <a:solidFill>
                  <a:srgbClr val="0033CC"/>
                </a:solidFill>
                <a:latin typeface="Arial"/>
                <a:cs typeface="Arial"/>
              </a:rPr>
              <a:t>c</a:t>
            </a:r>
            <a:r>
              <a:rPr sz="1400" b="1" spc="-10" dirty="0">
                <a:solidFill>
                  <a:srgbClr val="0033CC"/>
                </a:solidFill>
                <a:latin typeface="Arial"/>
                <a:cs typeface="Arial"/>
              </a:rPr>
              <a:t>on</a:t>
            </a:r>
            <a:r>
              <a:rPr sz="1400" b="1" dirty="0">
                <a:solidFill>
                  <a:srgbClr val="0033CC"/>
                </a:solidFill>
                <a:latin typeface="Arial"/>
                <a:cs typeface="Arial"/>
              </a:rPr>
              <a:t>tracts</a:t>
            </a:r>
            <a:endParaRPr sz="1400">
              <a:solidFill>
                <a:prstClr val="black"/>
              </a:solidFill>
              <a:latin typeface="Arial"/>
              <a:cs typeface="Arial"/>
            </a:endParaRPr>
          </a:p>
          <a:p>
            <a:pPr marL="581025" lvl="1" indent="-111760" algn="l" eaLnBrk="1" fontAlgn="auto" hangingPunct="1">
              <a:spcBef>
                <a:spcPts val="0"/>
              </a:spcBef>
              <a:spcAft>
                <a:spcPts val="0"/>
              </a:spcAft>
              <a:buClr>
                <a:srgbClr val="0033CC"/>
              </a:buClr>
              <a:buFont typeface="Arial"/>
              <a:buChar char="•"/>
              <a:tabLst>
                <a:tab pos="581025" algn="l"/>
              </a:tabLst>
            </a:pPr>
            <a:r>
              <a:rPr sz="1400" b="1" spc="-10" dirty="0">
                <a:solidFill>
                  <a:srgbClr val="0033CC"/>
                </a:solidFill>
                <a:latin typeface="Arial"/>
                <a:cs typeface="Arial"/>
              </a:rPr>
              <a:t>H</a:t>
            </a:r>
            <a:r>
              <a:rPr sz="1400" b="1" dirty="0">
                <a:solidFill>
                  <a:srgbClr val="0033CC"/>
                </a:solidFill>
                <a:latin typeface="Arial"/>
                <a:cs typeface="Arial"/>
              </a:rPr>
              <a:t>all</a:t>
            </a:r>
            <a:r>
              <a:rPr sz="1400" b="1" spc="-15" dirty="0">
                <a:solidFill>
                  <a:srgbClr val="0033CC"/>
                </a:solidFill>
                <a:latin typeface="Arial"/>
                <a:cs typeface="Arial"/>
              </a:rPr>
              <a:t> </a:t>
            </a:r>
            <a:r>
              <a:rPr sz="1400" b="1" dirty="0">
                <a:solidFill>
                  <a:srgbClr val="0033CC"/>
                </a:solidFill>
                <a:latin typeface="Arial"/>
                <a:cs typeface="Arial"/>
              </a:rPr>
              <a:t>D</a:t>
            </a:r>
            <a:r>
              <a:rPr sz="1400" b="1" spc="-5" dirty="0">
                <a:solidFill>
                  <a:srgbClr val="0033CC"/>
                </a:solidFill>
                <a:latin typeface="Arial"/>
                <a:cs typeface="Arial"/>
              </a:rPr>
              <a:t> </a:t>
            </a:r>
            <a:r>
              <a:rPr sz="1400" b="1" dirty="0">
                <a:solidFill>
                  <a:srgbClr val="0033CC"/>
                </a:solidFill>
                <a:latin typeface="Arial"/>
                <a:cs typeface="Arial"/>
              </a:rPr>
              <a:t>s</a:t>
            </a:r>
            <a:r>
              <a:rPr sz="1400" b="1" spc="-10" dirty="0">
                <a:solidFill>
                  <a:srgbClr val="0033CC"/>
                </a:solidFill>
                <a:latin typeface="Arial"/>
                <a:cs typeface="Arial"/>
              </a:rPr>
              <a:t>o</a:t>
            </a:r>
            <a:r>
              <a:rPr sz="1400" b="1" dirty="0">
                <a:solidFill>
                  <a:srgbClr val="0033CC"/>
                </a:solidFill>
                <a:latin typeface="Arial"/>
                <a:cs typeface="Arial"/>
              </a:rPr>
              <a:t>le</a:t>
            </a:r>
            <a:r>
              <a:rPr sz="1400" b="1" spc="-10" dirty="0">
                <a:solidFill>
                  <a:srgbClr val="0033CC"/>
                </a:solidFill>
                <a:latin typeface="Arial"/>
                <a:cs typeface="Arial"/>
              </a:rPr>
              <a:t>no</a:t>
            </a:r>
            <a:r>
              <a:rPr sz="1400" b="1" dirty="0">
                <a:solidFill>
                  <a:srgbClr val="0033CC"/>
                </a:solidFill>
                <a:latin typeface="Arial"/>
                <a:cs typeface="Arial"/>
              </a:rPr>
              <a:t>id</a:t>
            </a:r>
            <a:r>
              <a:rPr sz="1400" b="1" spc="-50" dirty="0">
                <a:solidFill>
                  <a:srgbClr val="0033CC"/>
                </a:solidFill>
                <a:latin typeface="Arial"/>
                <a:cs typeface="Arial"/>
              </a:rPr>
              <a:t> </a:t>
            </a:r>
            <a:r>
              <a:rPr sz="1400" b="1" dirty="0">
                <a:solidFill>
                  <a:srgbClr val="0033CC"/>
                </a:solidFill>
                <a:latin typeface="Arial"/>
                <a:cs typeface="Arial"/>
              </a:rPr>
              <a:t>c</a:t>
            </a:r>
            <a:r>
              <a:rPr sz="1400" b="1" spc="-10" dirty="0">
                <a:solidFill>
                  <a:srgbClr val="0033CC"/>
                </a:solidFill>
                <a:latin typeface="Arial"/>
                <a:cs typeface="Arial"/>
              </a:rPr>
              <a:t>oo</a:t>
            </a:r>
            <a:r>
              <a:rPr sz="1400" b="1" spc="15" dirty="0">
                <a:solidFill>
                  <a:srgbClr val="0033CC"/>
                </a:solidFill>
                <a:latin typeface="Arial"/>
                <a:cs typeface="Arial"/>
              </a:rPr>
              <a:t>l</a:t>
            </a:r>
            <a:r>
              <a:rPr sz="1400" b="1" dirty="0">
                <a:solidFill>
                  <a:srgbClr val="0033CC"/>
                </a:solidFill>
                <a:latin typeface="Arial"/>
                <a:cs typeface="Arial"/>
              </a:rPr>
              <a:t>-</a:t>
            </a:r>
            <a:r>
              <a:rPr sz="1400" b="1" spc="-10" dirty="0">
                <a:solidFill>
                  <a:srgbClr val="0033CC"/>
                </a:solidFill>
                <a:latin typeface="Arial"/>
                <a:cs typeface="Arial"/>
              </a:rPr>
              <a:t>d</a:t>
            </a:r>
            <a:r>
              <a:rPr sz="1400" b="1" spc="-20" dirty="0">
                <a:solidFill>
                  <a:srgbClr val="0033CC"/>
                </a:solidFill>
                <a:latin typeface="Arial"/>
                <a:cs typeface="Arial"/>
              </a:rPr>
              <a:t>o</a:t>
            </a:r>
            <a:r>
              <a:rPr sz="1400" b="1" spc="20" dirty="0">
                <a:solidFill>
                  <a:srgbClr val="0033CC"/>
                </a:solidFill>
                <a:latin typeface="Arial"/>
                <a:cs typeface="Arial"/>
              </a:rPr>
              <a:t>w</a:t>
            </a:r>
            <a:r>
              <a:rPr sz="1400" b="1" dirty="0">
                <a:solidFill>
                  <a:srgbClr val="0033CC"/>
                </a:solidFill>
                <a:latin typeface="Arial"/>
                <a:cs typeface="Arial"/>
              </a:rPr>
              <a:t>n</a:t>
            </a:r>
            <a:r>
              <a:rPr sz="1400" b="1" spc="-50" dirty="0">
                <a:solidFill>
                  <a:srgbClr val="0033CC"/>
                </a:solidFill>
                <a:latin typeface="Arial"/>
                <a:cs typeface="Arial"/>
              </a:rPr>
              <a:t> </a:t>
            </a:r>
            <a:r>
              <a:rPr sz="1400" b="1" dirty="0">
                <a:solidFill>
                  <a:srgbClr val="0033CC"/>
                </a:solidFill>
                <a:latin typeface="Arial"/>
                <a:cs typeface="Arial"/>
              </a:rPr>
              <a:t>is</a:t>
            </a:r>
            <a:r>
              <a:rPr sz="1400" b="1" spc="-20" dirty="0">
                <a:solidFill>
                  <a:srgbClr val="0033CC"/>
                </a:solidFill>
                <a:latin typeface="Arial"/>
                <a:cs typeface="Arial"/>
              </a:rPr>
              <a:t> </a:t>
            </a:r>
            <a:r>
              <a:rPr sz="1400" b="1" spc="-10" dirty="0">
                <a:solidFill>
                  <a:srgbClr val="0033CC"/>
                </a:solidFill>
                <a:latin typeface="Arial"/>
                <a:cs typeface="Arial"/>
              </a:rPr>
              <a:t>und</a:t>
            </a:r>
            <a:r>
              <a:rPr sz="1400" b="1" dirty="0">
                <a:solidFill>
                  <a:srgbClr val="0033CC"/>
                </a:solidFill>
                <a:latin typeface="Arial"/>
                <a:cs typeface="Arial"/>
              </a:rPr>
              <a:t>e</a:t>
            </a:r>
            <a:r>
              <a:rPr sz="1400" b="1" spc="-10" dirty="0">
                <a:solidFill>
                  <a:srgbClr val="0033CC"/>
                </a:solidFill>
                <a:latin typeface="Arial"/>
                <a:cs typeface="Arial"/>
              </a:rPr>
              <a:t>r</a:t>
            </a:r>
            <a:r>
              <a:rPr sz="1400" b="1" spc="20" dirty="0">
                <a:solidFill>
                  <a:srgbClr val="0033CC"/>
                </a:solidFill>
                <a:latin typeface="Arial"/>
                <a:cs typeface="Arial"/>
              </a:rPr>
              <a:t>w</a:t>
            </a:r>
            <a:r>
              <a:rPr sz="1400" b="1" dirty="0">
                <a:solidFill>
                  <a:srgbClr val="0033CC"/>
                </a:solidFill>
                <a:latin typeface="Arial"/>
                <a:cs typeface="Arial"/>
              </a:rPr>
              <a:t>ay</a:t>
            </a:r>
            <a:endParaRPr sz="1400">
              <a:solidFill>
                <a:prstClr val="black"/>
              </a:solidFill>
              <a:latin typeface="Arial"/>
              <a:cs typeface="Arial"/>
            </a:endParaRPr>
          </a:p>
        </p:txBody>
      </p:sp>
      <p:sp>
        <p:nvSpPr>
          <p:cNvPr id="15" name="object 15"/>
          <p:cNvSpPr txBox="1"/>
          <p:nvPr/>
        </p:nvSpPr>
        <p:spPr>
          <a:xfrm>
            <a:off x="151587" y="5207761"/>
            <a:ext cx="4250055" cy="1169670"/>
          </a:xfrm>
          <a:prstGeom prst="rect">
            <a:avLst/>
          </a:prstGeom>
        </p:spPr>
        <p:txBody>
          <a:bodyPr vert="horz" wrap="square" lIns="0" tIns="0" rIns="0" bIns="0" rtlCol="0">
            <a:spAutoFit/>
          </a:bodyPr>
          <a:lstStyle/>
          <a:p>
            <a:pPr marL="123825" indent="-111760" algn="l" eaLnBrk="1" fontAlgn="auto" hangingPunct="1">
              <a:spcBef>
                <a:spcPts val="0"/>
              </a:spcBef>
              <a:spcAft>
                <a:spcPts val="0"/>
              </a:spcAft>
              <a:buClr>
                <a:srgbClr val="008000"/>
              </a:buClr>
              <a:buFont typeface="Arial"/>
              <a:buChar char="•"/>
              <a:tabLst>
                <a:tab pos="123825" algn="l"/>
              </a:tabLst>
            </a:pPr>
            <a:r>
              <a:rPr sz="1400" b="1" spc="-10" dirty="0">
                <a:solidFill>
                  <a:srgbClr val="008000"/>
                </a:solidFill>
                <a:latin typeface="Arial"/>
                <a:cs typeface="Arial"/>
              </a:rPr>
              <a:t>Upg</a:t>
            </a:r>
            <a:r>
              <a:rPr sz="1400" b="1" dirty="0">
                <a:solidFill>
                  <a:srgbClr val="008000"/>
                </a:solidFill>
                <a:latin typeface="Arial"/>
                <a:cs typeface="Arial"/>
              </a:rPr>
              <a:t>ra</a:t>
            </a:r>
            <a:r>
              <a:rPr sz="1400" b="1" spc="-10" dirty="0">
                <a:solidFill>
                  <a:srgbClr val="008000"/>
                </a:solidFill>
                <a:latin typeface="Arial"/>
                <a:cs typeface="Arial"/>
              </a:rPr>
              <a:t>d</a:t>
            </a:r>
            <a:r>
              <a:rPr sz="1400" b="1" dirty="0">
                <a:solidFill>
                  <a:srgbClr val="008000"/>
                </a:solidFill>
                <a:latin typeface="Arial"/>
                <a:cs typeface="Arial"/>
              </a:rPr>
              <a:t>e</a:t>
            </a:r>
            <a:r>
              <a:rPr sz="1400" b="1" spc="-20" dirty="0">
                <a:solidFill>
                  <a:srgbClr val="008000"/>
                </a:solidFill>
                <a:latin typeface="Arial"/>
                <a:cs typeface="Arial"/>
              </a:rPr>
              <a:t> </a:t>
            </a:r>
            <a:r>
              <a:rPr sz="1400" b="1" dirty="0">
                <a:solidFill>
                  <a:srgbClr val="008000"/>
                </a:solidFill>
                <a:latin typeface="Arial"/>
                <a:cs typeface="Arial"/>
              </a:rPr>
              <a:t>Pr</a:t>
            </a:r>
            <a:r>
              <a:rPr sz="1400" b="1" spc="-10" dirty="0">
                <a:solidFill>
                  <a:srgbClr val="008000"/>
                </a:solidFill>
                <a:latin typeface="Arial"/>
                <a:cs typeface="Arial"/>
              </a:rPr>
              <a:t>o</a:t>
            </a:r>
            <a:r>
              <a:rPr sz="1400" b="1" dirty="0">
                <a:solidFill>
                  <a:srgbClr val="008000"/>
                </a:solidFill>
                <a:latin typeface="Arial"/>
                <a:cs typeface="Arial"/>
              </a:rPr>
              <a:t>ject </a:t>
            </a:r>
            <a:r>
              <a:rPr sz="1400" b="1" spc="-15" dirty="0">
                <a:solidFill>
                  <a:srgbClr val="008000"/>
                </a:solidFill>
                <a:latin typeface="Arial"/>
                <a:cs typeface="Arial"/>
              </a:rPr>
              <a:t> </a:t>
            </a:r>
            <a:r>
              <a:rPr sz="1400" b="1" dirty="0">
                <a:solidFill>
                  <a:srgbClr val="008000"/>
                </a:solidFill>
                <a:latin typeface="Arial"/>
                <a:cs typeface="Arial"/>
              </a:rPr>
              <a:t>73%</a:t>
            </a:r>
            <a:r>
              <a:rPr sz="1400" b="1" spc="-35" dirty="0">
                <a:solidFill>
                  <a:srgbClr val="008000"/>
                </a:solidFill>
                <a:latin typeface="Arial"/>
                <a:cs typeface="Arial"/>
              </a:rPr>
              <a:t> </a:t>
            </a:r>
            <a:r>
              <a:rPr sz="1400" b="1" spc="-10" dirty="0">
                <a:solidFill>
                  <a:srgbClr val="008000"/>
                </a:solidFill>
                <a:latin typeface="Arial"/>
                <a:cs typeface="Arial"/>
              </a:rPr>
              <a:t>Co</a:t>
            </a:r>
            <a:r>
              <a:rPr sz="1400" b="1" dirty="0">
                <a:solidFill>
                  <a:srgbClr val="008000"/>
                </a:solidFill>
                <a:latin typeface="Arial"/>
                <a:cs typeface="Arial"/>
              </a:rPr>
              <a:t>m</a:t>
            </a:r>
            <a:r>
              <a:rPr sz="1400" b="1" spc="-10" dirty="0">
                <a:solidFill>
                  <a:srgbClr val="008000"/>
                </a:solidFill>
                <a:latin typeface="Arial"/>
                <a:cs typeface="Arial"/>
              </a:rPr>
              <a:t>p</a:t>
            </a:r>
            <a:r>
              <a:rPr sz="1400" b="1" dirty="0">
                <a:solidFill>
                  <a:srgbClr val="008000"/>
                </a:solidFill>
                <a:latin typeface="Arial"/>
                <a:cs typeface="Arial"/>
              </a:rPr>
              <a:t>lete, </a:t>
            </a:r>
            <a:r>
              <a:rPr sz="1400" b="1" spc="-25" dirty="0">
                <a:solidFill>
                  <a:srgbClr val="008000"/>
                </a:solidFill>
                <a:latin typeface="Arial"/>
                <a:cs typeface="Arial"/>
              </a:rPr>
              <a:t> </a:t>
            </a:r>
            <a:r>
              <a:rPr sz="1400" b="1" dirty="0">
                <a:solidFill>
                  <a:srgbClr val="008000"/>
                </a:solidFill>
                <a:latin typeface="Arial"/>
                <a:cs typeface="Arial"/>
              </a:rPr>
              <a:t>85%</a:t>
            </a:r>
            <a:r>
              <a:rPr sz="1400" b="1" spc="-20" dirty="0">
                <a:solidFill>
                  <a:srgbClr val="008000"/>
                </a:solidFill>
                <a:latin typeface="Arial"/>
                <a:cs typeface="Arial"/>
              </a:rPr>
              <a:t> </a:t>
            </a:r>
            <a:r>
              <a:rPr sz="1400" b="1" dirty="0">
                <a:solidFill>
                  <a:srgbClr val="008000"/>
                </a:solidFill>
                <a:latin typeface="Arial"/>
                <a:cs typeface="Arial"/>
              </a:rPr>
              <a:t>O</a:t>
            </a:r>
            <a:r>
              <a:rPr sz="1400" b="1" spc="-10" dirty="0">
                <a:solidFill>
                  <a:srgbClr val="008000"/>
                </a:solidFill>
                <a:latin typeface="Arial"/>
                <a:cs typeface="Arial"/>
              </a:rPr>
              <a:t>b</a:t>
            </a:r>
            <a:r>
              <a:rPr sz="1400" b="1" dirty="0">
                <a:solidFill>
                  <a:srgbClr val="008000"/>
                </a:solidFill>
                <a:latin typeface="Arial"/>
                <a:cs typeface="Arial"/>
              </a:rPr>
              <a:t>li</a:t>
            </a:r>
            <a:r>
              <a:rPr sz="1400" b="1" spc="-10" dirty="0">
                <a:solidFill>
                  <a:srgbClr val="008000"/>
                </a:solidFill>
                <a:latin typeface="Arial"/>
                <a:cs typeface="Arial"/>
              </a:rPr>
              <a:t>g</a:t>
            </a:r>
            <a:r>
              <a:rPr sz="1400" b="1" dirty="0">
                <a:solidFill>
                  <a:srgbClr val="008000"/>
                </a:solidFill>
                <a:latin typeface="Arial"/>
                <a:cs typeface="Arial"/>
              </a:rPr>
              <a:t>ated</a:t>
            </a:r>
            <a:endParaRPr sz="1400">
              <a:solidFill>
                <a:prstClr val="black"/>
              </a:solidFill>
              <a:latin typeface="Arial"/>
              <a:cs typeface="Arial"/>
            </a:endParaRPr>
          </a:p>
          <a:p>
            <a:pPr algn="l" eaLnBrk="1" fontAlgn="auto" hangingPunct="1">
              <a:lnSpc>
                <a:spcPts val="550"/>
              </a:lnSpc>
              <a:spcBef>
                <a:spcPts val="49"/>
              </a:spcBef>
              <a:spcAft>
                <a:spcPts val="0"/>
              </a:spcAft>
              <a:buClr>
                <a:srgbClr val="008000"/>
              </a:buClr>
              <a:buFont typeface="Arial"/>
              <a:buChar char="•"/>
            </a:pPr>
            <a:endParaRPr sz="550">
              <a:solidFill>
                <a:prstClr val="black"/>
              </a:solidFill>
              <a:latin typeface="Calibri"/>
            </a:endParaRPr>
          </a:p>
          <a:p>
            <a:pPr marL="117475" indent="-105410" algn="l" eaLnBrk="1" fontAlgn="auto" hangingPunct="1">
              <a:spcBef>
                <a:spcPts val="0"/>
              </a:spcBef>
              <a:spcAft>
                <a:spcPts val="0"/>
              </a:spcAft>
              <a:buClr>
                <a:srgbClr val="008000"/>
              </a:buClr>
              <a:buFont typeface="Arial"/>
              <a:buChar char="•"/>
              <a:tabLst>
                <a:tab pos="117475" algn="l"/>
              </a:tabLst>
            </a:pPr>
            <a:r>
              <a:rPr sz="1400" b="1" spc="-45" dirty="0">
                <a:solidFill>
                  <a:srgbClr val="008000"/>
                </a:solidFill>
                <a:latin typeface="Arial"/>
                <a:cs typeface="Arial"/>
              </a:rPr>
              <a:t>A</a:t>
            </a:r>
            <a:r>
              <a:rPr sz="1400" b="1" dirty="0">
                <a:solidFill>
                  <a:srgbClr val="008000"/>
                </a:solidFill>
                <a:latin typeface="Arial"/>
                <a:cs typeface="Arial"/>
              </a:rPr>
              <a:t>ccele</a:t>
            </a:r>
            <a:r>
              <a:rPr sz="1400" b="1" spc="5" dirty="0">
                <a:solidFill>
                  <a:srgbClr val="008000"/>
                </a:solidFill>
                <a:latin typeface="Arial"/>
                <a:cs typeface="Arial"/>
              </a:rPr>
              <a:t>r</a:t>
            </a:r>
            <a:r>
              <a:rPr sz="1400" b="1" dirty="0">
                <a:solidFill>
                  <a:srgbClr val="008000"/>
                </a:solidFill>
                <a:latin typeface="Arial"/>
                <a:cs typeface="Arial"/>
              </a:rPr>
              <a:t>at</a:t>
            </a:r>
            <a:r>
              <a:rPr sz="1400" b="1" spc="-10" dirty="0">
                <a:solidFill>
                  <a:srgbClr val="008000"/>
                </a:solidFill>
                <a:latin typeface="Arial"/>
                <a:cs typeface="Arial"/>
              </a:rPr>
              <a:t>o</a:t>
            </a:r>
            <a:r>
              <a:rPr sz="1400" b="1" dirty="0">
                <a:solidFill>
                  <a:srgbClr val="008000"/>
                </a:solidFill>
                <a:latin typeface="Arial"/>
                <a:cs typeface="Arial"/>
              </a:rPr>
              <a:t>r</a:t>
            </a:r>
            <a:r>
              <a:rPr sz="1400" b="1" spc="-5" dirty="0">
                <a:solidFill>
                  <a:srgbClr val="008000"/>
                </a:solidFill>
                <a:latin typeface="Arial"/>
                <a:cs typeface="Arial"/>
              </a:rPr>
              <a:t> </a:t>
            </a:r>
            <a:r>
              <a:rPr sz="1400" b="1" dirty="0">
                <a:solidFill>
                  <a:srgbClr val="008000"/>
                </a:solidFill>
                <a:latin typeface="Arial"/>
                <a:cs typeface="Arial"/>
              </a:rPr>
              <a:t>c</a:t>
            </a:r>
            <a:r>
              <a:rPr sz="1400" b="1" spc="-10" dirty="0">
                <a:solidFill>
                  <a:srgbClr val="008000"/>
                </a:solidFill>
                <a:latin typeface="Arial"/>
                <a:cs typeface="Arial"/>
              </a:rPr>
              <a:t>o</a:t>
            </a:r>
            <a:r>
              <a:rPr sz="1400" b="1" dirty="0">
                <a:solidFill>
                  <a:srgbClr val="008000"/>
                </a:solidFill>
                <a:latin typeface="Arial"/>
                <a:cs typeface="Arial"/>
              </a:rPr>
              <a:t>mmissi</a:t>
            </a:r>
            <a:r>
              <a:rPr sz="1400" b="1" spc="-10" dirty="0">
                <a:solidFill>
                  <a:srgbClr val="008000"/>
                </a:solidFill>
                <a:latin typeface="Arial"/>
                <a:cs typeface="Arial"/>
              </a:rPr>
              <a:t>onin</a:t>
            </a:r>
            <a:r>
              <a:rPr sz="1400" b="1" dirty="0">
                <a:solidFill>
                  <a:srgbClr val="008000"/>
                </a:solidFill>
                <a:latin typeface="Arial"/>
                <a:cs typeface="Arial"/>
              </a:rPr>
              <a:t>g</a:t>
            </a:r>
            <a:r>
              <a:rPr sz="1400" b="1" spc="-50" dirty="0">
                <a:solidFill>
                  <a:srgbClr val="008000"/>
                </a:solidFill>
                <a:latin typeface="Arial"/>
                <a:cs typeface="Arial"/>
              </a:rPr>
              <a:t> </a:t>
            </a:r>
            <a:r>
              <a:rPr sz="1400" b="1" spc="-10" dirty="0">
                <a:solidFill>
                  <a:srgbClr val="008000"/>
                </a:solidFill>
                <a:latin typeface="Arial"/>
                <a:cs typeface="Arial"/>
              </a:rPr>
              <a:t>b</a:t>
            </a:r>
            <a:r>
              <a:rPr sz="1400" b="1" dirty="0">
                <a:solidFill>
                  <a:srgbClr val="008000"/>
                </a:solidFill>
                <a:latin typeface="Arial"/>
                <a:cs typeface="Arial"/>
              </a:rPr>
              <a:t>e</a:t>
            </a:r>
            <a:r>
              <a:rPr sz="1400" b="1" spc="-10" dirty="0">
                <a:solidFill>
                  <a:srgbClr val="008000"/>
                </a:solidFill>
                <a:latin typeface="Arial"/>
                <a:cs typeface="Arial"/>
              </a:rPr>
              <a:t>g</a:t>
            </a:r>
            <a:r>
              <a:rPr sz="1400" b="1" dirty="0">
                <a:solidFill>
                  <a:srgbClr val="008000"/>
                </a:solidFill>
                <a:latin typeface="Arial"/>
                <a:cs typeface="Arial"/>
              </a:rPr>
              <a:t>i</a:t>
            </a:r>
            <a:r>
              <a:rPr sz="1400" b="1" spc="-10" dirty="0">
                <a:solidFill>
                  <a:srgbClr val="008000"/>
                </a:solidFill>
                <a:latin typeface="Arial"/>
                <a:cs typeface="Arial"/>
              </a:rPr>
              <a:t>n</a:t>
            </a:r>
            <a:r>
              <a:rPr sz="1400" b="1" dirty="0">
                <a:solidFill>
                  <a:srgbClr val="008000"/>
                </a:solidFill>
                <a:latin typeface="Arial"/>
                <a:cs typeface="Arial"/>
              </a:rPr>
              <a:t>s</a:t>
            </a:r>
            <a:r>
              <a:rPr sz="1400" b="1" spc="-20" dirty="0">
                <a:solidFill>
                  <a:srgbClr val="008000"/>
                </a:solidFill>
                <a:latin typeface="Arial"/>
                <a:cs typeface="Arial"/>
              </a:rPr>
              <a:t> </a:t>
            </a:r>
            <a:r>
              <a:rPr sz="1400" b="1" dirty="0">
                <a:solidFill>
                  <a:srgbClr val="008000"/>
                </a:solidFill>
                <a:latin typeface="Arial"/>
                <a:cs typeface="Arial"/>
              </a:rPr>
              <a:t>Oct</a:t>
            </a:r>
            <a:r>
              <a:rPr sz="1400" b="1" spc="-10" dirty="0">
                <a:solidFill>
                  <a:srgbClr val="008000"/>
                </a:solidFill>
                <a:latin typeface="Arial"/>
                <a:cs typeface="Arial"/>
              </a:rPr>
              <a:t>ob</a:t>
            </a:r>
            <a:r>
              <a:rPr sz="1400" b="1" dirty="0">
                <a:solidFill>
                  <a:srgbClr val="008000"/>
                </a:solidFill>
                <a:latin typeface="Arial"/>
                <a:cs typeface="Arial"/>
              </a:rPr>
              <a:t>er</a:t>
            </a:r>
            <a:r>
              <a:rPr sz="1400" b="1" spc="-30" dirty="0">
                <a:solidFill>
                  <a:srgbClr val="008000"/>
                </a:solidFill>
                <a:latin typeface="Arial"/>
                <a:cs typeface="Arial"/>
              </a:rPr>
              <a:t> </a:t>
            </a:r>
            <a:r>
              <a:rPr sz="1400" b="1" dirty="0">
                <a:solidFill>
                  <a:srgbClr val="008000"/>
                </a:solidFill>
                <a:latin typeface="Arial"/>
                <a:cs typeface="Arial"/>
              </a:rPr>
              <a:t>2013</a:t>
            </a:r>
            <a:endParaRPr sz="1400">
              <a:solidFill>
                <a:prstClr val="black"/>
              </a:solidFill>
              <a:latin typeface="Arial"/>
              <a:cs typeface="Arial"/>
            </a:endParaRPr>
          </a:p>
          <a:p>
            <a:pPr algn="l" eaLnBrk="1" fontAlgn="auto" hangingPunct="1">
              <a:lnSpc>
                <a:spcPts val="1100"/>
              </a:lnSpc>
              <a:spcBef>
                <a:spcPts val="99"/>
              </a:spcBef>
              <a:spcAft>
                <a:spcPts val="0"/>
              </a:spcAft>
              <a:buClr>
                <a:srgbClr val="008000"/>
              </a:buClr>
              <a:buFont typeface="Arial"/>
              <a:buChar char="•"/>
            </a:pPr>
            <a:endParaRPr sz="1100">
              <a:solidFill>
                <a:prstClr val="black"/>
              </a:solidFill>
              <a:latin typeface="Calibri"/>
            </a:endParaRPr>
          </a:p>
          <a:p>
            <a:pPr marL="123825" indent="-111760" algn="l" eaLnBrk="1" fontAlgn="auto" hangingPunct="1">
              <a:spcBef>
                <a:spcPts val="0"/>
              </a:spcBef>
              <a:spcAft>
                <a:spcPts val="0"/>
              </a:spcAft>
              <a:buClr>
                <a:srgbClr val="008000"/>
              </a:buClr>
              <a:buFont typeface="Arial"/>
              <a:buChar char="•"/>
              <a:tabLst>
                <a:tab pos="123825" algn="l"/>
              </a:tabLst>
            </a:pPr>
            <a:r>
              <a:rPr sz="1400" b="1" spc="-10" dirty="0">
                <a:solidFill>
                  <a:srgbClr val="0033CC"/>
                </a:solidFill>
                <a:latin typeface="Arial"/>
                <a:cs typeface="Arial"/>
              </a:rPr>
              <a:t>B</a:t>
            </a:r>
            <a:r>
              <a:rPr sz="1400" b="1" dirty="0">
                <a:solidFill>
                  <a:srgbClr val="0033CC"/>
                </a:solidFill>
                <a:latin typeface="Arial"/>
                <a:cs typeface="Arial"/>
              </a:rPr>
              <a:t>eam</a:t>
            </a:r>
            <a:r>
              <a:rPr sz="1400" b="1" spc="-10" dirty="0">
                <a:solidFill>
                  <a:srgbClr val="0033CC"/>
                </a:solidFill>
                <a:latin typeface="Arial"/>
                <a:cs typeface="Arial"/>
              </a:rPr>
              <a:t> </a:t>
            </a:r>
            <a:r>
              <a:rPr sz="1400" b="1" dirty="0">
                <a:solidFill>
                  <a:srgbClr val="0033CC"/>
                </a:solidFill>
                <a:latin typeface="Arial"/>
                <a:cs typeface="Arial"/>
              </a:rPr>
              <a:t>to</a:t>
            </a:r>
            <a:r>
              <a:rPr sz="1400" b="1" spc="-15" dirty="0">
                <a:solidFill>
                  <a:srgbClr val="0033CC"/>
                </a:solidFill>
                <a:latin typeface="Arial"/>
                <a:cs typeface="Arial"/>
              </a:rPr>
              <a:t> </a:t>
            </a:r>
            <a:r>
              <a:rPr sz="1400" b="1" spc="-10" dirty="0">
                <a:solidFill>
                  <a:srgbClr val="0033CC"/>
                </a:solidFill>
                <a:latin typeface="Arial"/>
                <a:cs typeface="Arial"/>
              </a:rPr>
              <a:t>H</a:t>
            </a:r>
            <a:r>
              <a:rPr sz="1400" b="1" dirty="0">
                <a:solidFill>
                  <a:srgbClr val="0033CC"/>
                </a:solidFill>
                <a:latin typeface="Arial"/>
                <a:cs typeface="Arial"/>
              </a:rPr>
              <a:t>all</a:t>
            </a:r>
            <a:r>
              <a:rPr sz="1400" b="1" spc="-75" dirty="0">
                <a:solidFill>
                  <a:srgbClr val="0033CC"/>
                </a:solidFill>
                <a:latin typeface="Arial"/>
                <a:cs typeface="Arial"/>
              </a:rPr>
              <a:t> </a:t>
            </a:r>
            <a:r>
              <a:rPr sz="1400" b="1" dirty="0">
                <a:solidFill>
                  <a:srgbClr val="0033CC"/>
                </a:solidFill>
                <a:latin typeface="Arial"/>
                <a:cs typeface="Arial"/>
              </a:rPr>
              <a:t>A</a:t>
            </a:r>
            <a:r>
              <a:rPr sz="1400" b="1" spc="-50" dirty="0">
                <a:solidFill>
                  <a:srgbClr val="0033CC"/>
                </a:solidFill>
                <a:latin typeface="Arial"/>
                <a:cs typeface="Arial"/>
              </a:rPr>
              <a:t> </a:t>
            </a:r>
            <a:r>
              <a:rPr sz="1400" b="1" dirty="0">
                <a:solidFill>
                  <a:srgbClr val="0033CC"/>
                </a:solidFill>
                <a:latin typeface="Arial"/>
                <a:cs typeface="Arial"/>
              </a:rPr>
              <a:t>in</a:t>
            </a:r>
            <a:r>
              <a:rPr sz="1400" b="1" spc="-25" dirty="0">
                <a:solidFill>
                  <a:srgbClr val="0033CC"/>
                </a:solidFill>
                <a:latin typeface="Arial"/>
                <a:cs typeface="Arial"/>
              </a:rPr>
              <a:t> </a:t>
            </a:r>
            <a:r>
              <a:rPr sz="1400" b="1" spc="5" dirty="0">
                <a:solidFill>
                  <a:srgbClr val="0033CC"/>
                </a:solidFill>
                <a:latin typeface="Arial"/>
                <a:cs typeface="Arial"/>
              </a:rPr>
              <a:t>2</a:t>
            </a:r>
            <a:r>
              <a:rPr sz="1350" b="1" spc="30" baseline="24691" dirty="0">
                <a:solidFill>
                  <a:srgbClr val="0033CC"/>
                </a:solidFill>
                <a:latin typeface="Arial"/>
                <a:cs typeface="Arial"/>
              </a:rPr>
              <a:t>nd</a:t>
            </a:r>
            <a:r>
              <a:rPr sz="1350" b="1" baseline="24691" dirty="0">
                <a:solidFill>
                  <a:srgbClr val="0033CC"/>
                </a:solidFill>
                <a:latin typeface="Arial"/>
                <a:cs typeface="Arial"/>
              </a:rPr>
              <a:t> </a:t>
            </a:r>
            <a:r>
              <a:rPr sz="1350" b="1" spc="-172" baseline="24691" dirty="0">
                <a:solidFill>
                  <a:srgbClr val="0033CC"/>
                </a:solidFill>
                <a:latin typeface="Arial"/>
                <a:cs typeface="Arial"/>
              </a:rPr>
              <a:t> </a:t>
            </a:r>
            <a:r>
              <a:rPr sz="1400" b="1" dirty="0">
                <a:solidFill>
                  <a:srgbClr val="0033CC"/>
                </a:solidFill>
                <a:latin typeface="Arial"/>
                <a:cs typeface="Arial"/>
              </a:rPr>
              <a:t>Q</a:t>
            </a:r>
            <a:r>
              <a:rPr sz="1400" b="1" spc="-10" dirty="0">
                <a:solidFill>
                  <a:srgbClr val="0033CC"/>
                </a:solidFill>
                <a:latin typeface="Arial"/>
                <a:cs typeface="Arial"/>
              </a:rPr>
              <a:t>u</a:t>
            </a:r>
            <a:r>
              <a:rPr sz="1400" b="1" dirty="0">
                <a:solidFill>
                  <a:srgbClr val="0033CC"/>
                </a:solidFill>
                <a:latin typeface="Arial"/>
                <a:cs typeface="Arial"/>
              </a:rPr>
              <a:t>arter</a:t>
            </a:r>
            <a:r>
              <a:rPr sz="1400" b="1" spc="-30" dirty="0">
                <a:solidFill>
                  <a:srgbClr val="0033CC"/>
                </a:solidFill>
                <a:latin typeface="Arial"/>
                <a:cs typeface="Arial"/>
              </a:rPr>
              <a:t> </a:t>
            </a:r>
            <a:r>
              <a:rPr sz="1400" b="1" spc="-10" dirty="0">
                <a:solidFill>
                  <a:srgbClr val="0033CC"/>
                </a:solidFill>
                <a:latin typeface="Arial"/>
                <a:cs typeface="Arial"/>
              </a:rPr>
              <a:t>o</a:t>
            </a:r>
            <a:r>
              <a:rPr sz="1400" b="1" dirty="0">
                <a:solidFill>
                  <a:srgbClr val="0033CC"/>
                </a:solidFill>
                <a:latin typeface="Arial"/>
                <a:cs typeface="Arial"/>
              </a:rPr>
              <a:t>f</a:t>
            </a:r>
            <a:r>
              <a:rPr sz="1400" b="1" spc="-5" dirty="0">
                <a:solidFill>
                  <a:srgbClr val="0033CC"/>
                </a:solidFill>
                <a:latin typeface="Arial"/>
                <a:cs typeface="Arial"/>
              </a:rPr>
              <a:t> </a:t>
            </a:r>
            <a:r>
              <a:rPr sz="1400" b="1" spc="-10" dirty="0">
                <a:solidFill>
                  <a:srgbClr val="0033CC"/>
                </a:solidFill>
                <a:latin typeface="Arial"/>
                <a:cs typeface="Arial"/>
              </a:rPr>
              <a:t>F</a:t>
            </a:r>
            <a:r>
              <a:rPr sz="1400" b="1" dirty="0">
                <a:solidFill>
                  <a:srgbClr val="0033CC"/>
                </a:solidFill>
                <a:latin typeface="Arial"/>
                <a:cs typeface="Arial"/>
              </a:rPr>
              <a:t>Y14</a:t>
            </a:r>
            <a:endParaRPr sz="1400">
              <a:solidFill>
                <a:prstClr val="black"/>
              </a:solidFill>
              <a:latin typeface="Arial"/>
              <a:cs typeface="Arial"/>
            </a:endParaRPr>
          </a:p>
          <a:p>
            <a:pPr algn="l" eaLnBrk="1" fontAlgn="auto" hangingPunct="1">
              <a:lnSpc>
                <a:spcPts val="600"/>
              </a:lnSpc>
              <a:spcBef>
                <a:spcPts val="0"/>
              </a:spcBef>
              <a:spcAft>
                <a:spcPts val="0"/>
              </a:spcAft>
              <a:buClr>
                <a:srgbClr val="008000"/>
              </a:buClr>
              <a:buFont typeface="Arial"/>
              <a:buChar char="•"/>
            </a:pPr>
            <a:endParaRPr sz="600">
              <a:solidFill>
                <a:prstClr val="black"/>
              </a:solidFill>
              <a:latin typeface="Calibri"/>
            </a:endParaRPr>
          </a:p>
          <a:p>
            <a:pPr marL="123825" indent="-111760" algn="l" eaLnBrk="1" fontAlgn="auto" hangingPunct="1">
              <a:spcBef>
                <a:spcPts val="0"/>
              </a:spcBef>
              <a:spcAft>
                <a:spcPts val="0"/>
              </a:spcAft>
              <a:buClr>
                <a:srgbClr val="008000"/>
              </a:buClr>
              <a:buFont typeface="Arial"/>
              <a:buChar char="•"/>
              <a:tabLst>
                <a:tab pos="123825" algn="l"/>
              </a:tabLst>
            </a:pPr>
            <a:r>
              <a:rPr sz="1400" b="1" spc="-10" dirty="0">
                <a:solidFill>
                  <a:srgbClr val="0033CC"/>
                </a:solidFill>
                <a:latin typeface="Arial"/>
                <a:cs typeface="Arial"/>
              </a:rPr>
              <a:t>B</a:t>
            </a:r>
            <a:r>
              <a:rPr sz="1400" b="1" dirty="0">
                <a:solidFill>
                  <a:srgbClr val="0033CC"/>
                </a:solidFill>
                <a:latin typeface="Arial"/>
                <a:cs typeface="Arial"/>
              </a:rPr>
              <a:t>eam</a:t>
            </a:r>
            <a:r>
              <a:rPr sz="1400" b="1" spc="-10" dirty="0">
                <a:solidFill>
                  <a:srgbClr val="0033CC"/>
                </a:solidFill>
                <a:latin typeface="Arial"/>
                <a:cs typeface="Arial"/>
              </a:rPr>
              <a:t> </a:t>
            </a:r>
            <a:r>
              <a:rPr sz="1400" b="1" dirty="0">
                <a:solidFill>
                  <a:srgbClr val="0033CC"/>
                </a:solidFill>
                <a:latin typeface="Arial"/>
                <a:cs typeface="Arial"/>
              </a:rPr>
              <a:t>to</a:t>
            </a:r>
            <a:r>
              <a:rPr sz="1400" b="1" spc="-15" dirty="0">
                <a:solidFill>
                  <a:srgbClr val="0033CC"/>
                </a:solidFill>
                <a:latin typeface="Arial"/>
                <a:cs typeface="Arial"/>
              </a:rPr>
              <a:t> </a:t>
            </a:r>
            <a:r>
              <a:rPr sz="1400" b="1" spc="-10" dirty="0">
                <a:solidFill>
                  <a:srgbClr val="0033CC"/>
                </a:solidFill>
                <a:latin typeface="Arial"/>
                <a:cs typeface="Arial"/>
              </a:rPr>
              <a:t>H</a:t>
            </a:r>
            <a:r>
              <a:rPr sz="1400" b="1" dirty="0">
                <a:solidFill>
                  <a:srgbClr val="0033CC"/>
                </a:solidFill>
                <a:latin typeface="Arial"/>
                <a:cs typeface="Arial"/>
              </a:rPr>
              <a:t>all</a:t>
            </a:r>
            <a:r>
              <a:rPr sz="1400" b="1" spc="-15" dirty="0">
                <a:solidFill>
                  <a:srgbClr val="0033CC"/>
                </a:solidFill>
                <a:latin typeface="Arial"/>
                <a:cs typeface="Arial"/>
              </a:rPr>
              <a:t> </a:t>
            </a:r>
            <a:r>
              <a:rPr sz="1400" b="1" dirty="0">
                <a:solidFill>
                  <a:srgbClr val="0033CC"/>
                </a:solidFill>
                <a:latin typeface="Arial"/>
                <a:cs typeface="Arial"/>
              </a:rPr>
              <a:t>D</a:t>
            </a:r>
            <a:r>
              <a:rPr sz="1400" b="1" spc="-15" dirty="0">
                <a:solidFill>
                  <a:srgbClr val="0033CC"/>
                </a:solidFill>
                <a:latin typeface="Arial"/>
                <a:cs typeface="Arial"/>
              </a:rPr>
              <a:t> </a:t>
            </a:r>
            <a:r>
              <a:rPr sz="1400" b="1" dirty="0">
                <a:solidFill>
                  <a:srgbClr val="0033CC"/>
                </a:solidFill>
                <a:latin typeface="Arial"/>
                <a:cs typeface="Arial"/>
              </a:rPr>
              <a:t>in</a:t>
            </a:r>
            <a:r>
              <a:rPr sz="1400" b="1" spc="-15" dirty="0">
                <a:solidFill>
                  <a:srgbClr val="0033CC"/>
                </a:solidFill>
                <a:latin typeface="Arial"/>
                <a:cs typeface="Arial"/>
              </a:rPr>
              <a:t> </a:t>
            </a:r>
            <a:r>
              <a:rPr sz="1400" b="1" dirty="0">
                <a:solidFill>
                  <a:srgbClr val="0033CC"/>
                </a:solidFill>
                <a:latin typeface="Arial"/>
                <a:cs typeface="Arial"/>
              </a:rPr>
              <a:t>1st</a:t>
            </a:r>
            <a:r>
              <a:rPr sz="1400" b="1" spc="-20" dirty="0">
                <a:solidFill>
                  <a:srgbClr val="0033CC"/>
                </a:solidFill>
                <a:latin typeface="Arial"/>
                <a:cs typeface="Arial"/>
              </a:rPr>
              <a:t> </a:t>
            </a:r>
            <a:r>
              <a:rPr sz="1400" b="1" dirty="0">
                <a:solidFill>
                  <a:srgbClr val="0033CC"/>
                </a:solidFill>
                <a:latin typeface="Arial"/>
                <a:cs typeface="Arial"/>
              </a:rPr>
              <a:t>Q</a:t>
            </a:r>
            <a:r>
              <a:rPr sz="1400" b="1" spc="-10" dirty="0">
                <a:solidFill>
                  <a:srgbClr val="0033CC"/>
                </a:solidFill>
                <a:latin typeface="Arial"/>
                <a:cs typeface="Arial"/>
              </a:rPr>
              <a:t>u</a:t>
            </a:r>
            <a:r>
              <a:rPr sz="1400" b="1" dirty="0">
                <a:solidFill>
                  <a:srgbClr val="0033CC"/>
                </a:solidFill>
                <a:latin typeface="Arial"/>
                <a:cs typeface="Arial"/>
              </a:rPr>
              <a:t>arter</a:t>
            </a:r>
            <a:r>
              <a:rPr sz="1400" b="1" spc="-30" dirty="0">
                <a:solidFill>
                  <a:srgbClr val="0033CC"/>
                </a:solidFill>
                <a:latin typeface="Arial"/>
                <a:cs typeface="Arial"/>
              </a:rPr>
              <a:t> </a:t>
            </a:r>
            <a:r>
              <a:rPr sz="1400" b="1" spc="-10" dirty="0">
                <a:solidFill>
                  <a:srgbClr val="0033CC"/>
                </a:solidFill>
                <a:latin typeface="Arial"/>
                <a:cs typeface="Arial"/>
              </a:rPr>
              <a:t>o</a:t>
            </a:r>
            <a:r>
              <a:rPr sz="1400" b="1" dirty="0">
                <a:solidFill>
                  <a:srgbClr val="0033CC"/>
                </a:solidFill>
                <a:latin typeface="Arial"/>
                <a:cs typeface="Arial"/>
              </a:rPr>
              <a:t>f</a:t>
            </a:r>
            <a:r>
              <a:rPr sz="1400" b="1" spc="-5" dirty="0">
                <a:solidFill>
                  <a:srgbClr val="0033CC"/>
                </a:solidFill>
                <a:latin typeface="Arial"/>
                <a:cs typeface="Arial"/>
              </a:rPr>
              <a:t> </a:t>
            </a:r>
            <a:r>
              <a:rPr sz="1400" b="1" spc="-10" dirty="0">
                <a:solidFill>
                  <a:srgbClr val="0033CC"/>
                </a:solidFill>
                <a:latin typeface="Arial"/>
                <a:cs typeface="Arial"/>
              </a:rPr>
              <a:t>F</a:t>
            </a:r>
            <a:r>
              <a:rPr sz="1400" b="1" dirty="0">
                <a:solidFill>
                  <a:srgbClr val="0033CC"/>
                </a:solidFill>
                <a:latin typeface="Arial"/>
                <a:cs typeface="Arial"/>
              </a:rPr>
              <a:t>Y15</a:t>
            </a:r>
            <a:endParaRPr sz="1400">
              <a:solidFill>
                <a:prstClr val="black"/>
              </a:solidFill>
              <a:latin typeface="Arial"/>
              <a:cs typeface="Arial"/>
            </a:endParaRPr>
          </a:p>
        </p:txBody>
      </p:sp>
      <p:sp>
        <p:nvSpPr>
          <p:cNvPr id="16" name="object 16"/>
          <p:cNvSpPr/>
          <p:nvPr/>
        </p:nvSpPr>
        <p:spPr>
          <a:xfrm>
            <a:off x="5899403" y="2394204"/>
            <a:ext cx="3105911" cy="2295144"/>
          </a:xfrm>
          <a:prstGeom prst="rect">
            <a:avLst/>
          </a:prstGeom>
          <a:blipFill>
            <a:blip r:embed="rId8"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7" name="object 17"/>
          <p:cNvSpPr/>
          <p:nvPr/>
        </p:nvSpPr>
        <p:spPr>
          <a:xfrm>
            <a:off x="7784210" y="2589428"/>
            <a:ext cx="835240" cy="338556"/>
          </a:xfrm>
          <a:custGeom>
            <a:avLst/>
            <a:gdLst/>
            <a:ahLst/>
            <a:cxnLst/>
            <a:rect l="l" t="t" r="r" b="b"/>
            <a:pathLst>
              <a:path w="835240" h="338556">
                <a:moveTo>
                  <a:pt x="0" y="338556"/>
                </a:moveTo>
                <a:lnTo>
                  <a:pt x="835240" y="338556"/>
                </a:lnTo>
                <a:lnTo>
                  <a:pt x="835240" y="0"/>
                </a:lnTo>
                <a:lnTo>
                  <a:pt x="0" y="0"/>
                </a:lnTo>
                <a:lnTo>
                  <a:pt x="0" y="338556"/>
                </a:lnTo>
                <a:close/>
              </a:path>
            </a:pathLst>
          </a:custGeom>
          <a:solidFill>
            <a:srgbClr val="E6E6E6"/>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18" name="object 18"/>
          <p:cNvSpPr txBox="1"/>
          <p:nvPr/>
        </p:nvSpPr>
        <p:spPr>
          <a:xfrm>
            <a:off x="7875778" y="2633345"/>
            <a:ext cx="655320" cy="255904"/>
          </a:xfrm>
          <a:prstGeom prst="rect">
            <a:avLst/>
          </a:prstGeom>
        </p:spPr>
        <p:txBody>
          <a:bodyPr vert="horz" wrap="square" lIns="0" tIns="0" rIns="0" bIns="0" rtlCol="0">
            <a:spAutoFit/>
          </a:bodyPr>
          <a:lstStyle/>
          <a:p>
            <a:pPr marL="38100" marR="6350" indent="-26034" algn="l" eaLnBrk="1" fontAlgn="auto" hangingPunct="1">
              <a:spcBef>
                <a:spcPts val="0"/>
              </a:spcBef>
              <a:spcAft>
                <a:spcPts val="0"/>
              </a:spcAft>
            </a:pPr>
            <a:r>
              <a:rPr sz="800" b="1" spc="-5" dirty="0">
                <a:solidFill>
                  <a:prstClr val="black"/>
                </a:solidFill>
                <a:latin typeface="Arial"/>
                <a:cs typeface="Arial"/>
              </a:rPr>
              <a:t>Ha</a:t>
            </a:r>
            <a:r>
              <a:rPr sz="800" b="1" dirty="0">
                <a:solidFill>
                  <a:prstClr val="black"/>
                </a:solidFill>
                <a:latin typeface="Arial"/>
                <a:cs typeface="Arial"/>
              </a:rPr>
              <a:t>ll</a:t>
            </a:r>
            <a:r>
              <a:rPr sz="800" b="1" spc="5" dirty="0">
                <a:solidFill>
                  <a:prstClr val="black"/>
                </a:solidFill>
                <a:latin typeface="Arial"/>
                <a:cs typeface="Arial"/>
              </a:rPr>
              <a:t> </a:t>
            </a:r>
            <a:r>
              <a:rPr sz="800" b="1" dirty="0">
                <a:solidFill>
                  <a:prstClr val="black"/>
                </a:solidFill>
                <a:latin typeface="Arial"/>
                <a:cs typeface="Arial"/>
              </a:rPr>
              <a:t>C</a:t>
            </a:r>
            <a:r>
              <a:rPr sz="800" b="1" spc="-10" dirty="0">
                <a:solidFill>
                  <a:prstClr val="black"/>
                </a:solidFill>
                <a:latin typeface="Arial"/>
                <a:cs typeface="Arial"/>
              </a:rPr>
              <a:t> </a:t>
            </a:r>
            <a:r>
              <a:rPr sz="800" b="1" spc="-5" dirty="0">
                <a:solidFill>
                  <a:prstClr val="black"/>
                </a:solidFill>
                <a:latin typeface="Arial"/>
                <a:cs typeface="Arial"/>
              </a:rPr>
              <a:t>D</a:t>
            </a:r>
            <a:r>
              <a:rPr sz="800" b="1" dirty="0">
                <a:solidFill>
                  <a:prstClr val="black"/>
                </a:solidFill>
                <a:latin typeface="Arial"/>
                <a:cs typeface="Arial"/>
              </a:rPr>
              <a:t>ipole </a:t>
            </a:r>
            <a:r>
              <a:rPr sz="800" b="1" spc="10" dirty="0">
                <a:solidFill>
                  <a:prstClr val="black"/>
                </a:solidFill>
                <a:latin typeface="Arial"/>
                <a:cs typeface="Arial"/>
              </a:rPr>
              <a:t>M</a:t>
            </a:r>
            <a:r>
              <a:rPr sz="800" b="1" spc="-5" dirty="0">
                <a:solidFill>
                  <a:prstClr val="black"/>
                </a:solidFill>
                <a:latin typeface="Arial"/>
                <a:cs typeface="Arial"/>
              </a:rPr>
              <a:t>a</a:t>
            </a:r>
            <a:r>
              <a:rPr sz="800" b="1" dirty="0">
                <a:solidFill>
                  <a:prstClr val="black"/>
                </a:solidFill>
                <a:latin typeface="Arial"/>
                <a:cs typeface="Arial"/>
              </a:rPr>
              <a:t>gnet</a:t>
            </a:r>
            <a:r>
              <a:rPr sz="800" b="1" spc="-25" dirty="0">
                <a:solidFill>
                  <a:prstClr val="black"/>
                </a:solidFill>
                <a:latin typeface="Arial"/>
                <a:cs typeface="Arial"/>
              </a:rPr>
              <a:t> </a:t>
            </a:r>
            <a:r>
              <a:rPr sz="800" b="1" spc="-5" dirty="0">
                <a:solidFill>
                  <a:prstClr val="black"/>
                </a:solidFill>
                <a:latin typeface="Arial"/>
                <a:cs typeface="Arial"/>
              </a:rPr>
              <a:t>C</a:t>
            </a:r>
            <a:r>
              <a:rPr sz="800" b="1" dirty="0">
                <a:solidFill>
                  <a:prstClr val="black"/>
                </a:solidFill>
                <a:latin typeface="Arial"/>
                <a:cs typeface="Arial"/>
              </a:rPr>
              <a:t>oil</a:t>
            </a:r>
            <a:endParaRPr sz="800">
              <a:solidFill>
                <a:prstClr val="black"/>
              </a:solidFill>
              <a:latin typeface="Arial"/>
              <a:cs typeface="Arial"/>
            </a:endParaRPr>
          </a:p>
        </p:txBody>
      </p:sp>
      <p:sp>
        <p:nvSpPr>
          <p:cNvPr id="19" name="object 19"/>
          <p:cNvSpPr/>
          <p:nvPr/>
        </p:nvSpPr>
        <p:spPr>
          <a:xfrm>
            <a:off x="1924811" y="2441448"/>
            <a:ext cx="4184904" cy="1723644"/>
          </a:xfrm>
          <a:prstGeom prst="rect">
            <a:avLst/>
          </a:prstGeom>
          <a:blipFill>
            <a:blip r:embed="rId9"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0" name="object 20"/>
          <p:cNvSpPr/>
          <p:nvPr/>
        </p:nvSpPr>
        <p:spPr>
          <a:xfrm>
            <a:off x="2151379" y="2649296"/>
            <a:ext cx="1572895" cy="215442"/>
          </a:xfrm>
          <a:custGeom>
            <a:avLst/>
            <a:gdLst/>
            <a:ahLst/>
            <a:cxnLst/>
            <a:rect l="l" t="t" r="r" b="b"/>
            <a:pathLst>
              <a:path w="1572895" h="215442">
                <a:moveTo>
                  <a:pt x="0" y="215442"/>
                </a:moveTo>
                <a:lnTo>
                  <a:pt x="1572895" y="215442"/>
                </a:lnTo>
                <a:lnTo>
                  <a:pt x="1572895" y="0"/>
                </a:lnTo>
                <a:lnTo>
                  <a:pt x="0" y="0"/>
                </a:lnTo>
                <a:lnTo>
                  <a:pt x="0" y="215442"/>
                </a:lnTo>
                <a:close/>
              </a:path>
            </a:pathLst>
          </a:custGeom>
          <a:solidFill>
            <a:srgbClr val="E6E6E6"/>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1" name="object 21"/>
          <p:cNvSpPr txBox="1"/>
          <p:nvPr/>
        </p:nvSpPr>
        <p:spPr>
          <a:xfrm>
            <a:off x="2238501" y="2693161"/>
            <a:ext cx="1398905" cy="133985"/>
          </a:xfrm>
          <a:prstGeom prst="rect">
            <a:avLst/>
          </a:prstGeom>
        </p:spPr>
        <p:txBody>
          <a:bodyPr vert="horz" wrap="square" lIns="0" tIns="0" rIns="0" bIns="0" rtlCol="0">
            <a:spAutoFit/>
          </a:bodyPr>
          <a:lstStyle/>
          <a:p>
            <a:pPr marL="12700" algn="l" eaLnBrk="1" fontAlgn="auto" hangingPunct="1">
              <a:spcBef>
                <a:spcPts val="0"/>
              </a:spcBef>
              <a:spcAft>
                <a:spcPts val="0"/>
              </a:spcAft>
            </a:pPr>
            <a:r>
              <a:rPr sz="800" b="1" dirty="0">
                <a:solidFill>
                  <a:prstClr val="black"/>
                </a:solidFill>
                <a:latin typeface="Arial"/>
                <a:cs typeface="Arial"/>
              </a:rPr>
              <a:t>SC</a:t>
            </a:r>
            <a:r>
              <a:rPr sz="800" b="1" spc="-15" dirty="0">
                <a:solidFill>
                  <a:prstClr val="black"/>
                </a:solidFill>
                <a:latin typeface="Arial"/>
                <a:cs typeface="Arial"/>
              </a:rPr>
              <a:t> </a:t>
            </a:r>
            <a:r>
              <a:rPr sz="800" b="1" spc="10" dirty="0">
                <a:solidFill>
                  <a:prstClr val="black"/>
                </a:solidFill>
                <a:latin typeface="Arial"/>
                <a:cs typeface="Arial"/>
              </a:rPr>
              <a:t>M</a:t>
            </a:r>
            <a:r>
              <a:rPr sz="800" b="1" spc="-5" dirty="0">
                <a:solidFill>
                  <a:prstClr val="black"/>
                </a:solidFill>
                <a:latin typeface="Arial"/>
                <a:cs typeface="Arial"/>
              </a:rPr>
              <a:t>a</a:t>
            </a:r>
            <a:r>
              <a:rPr sz="800" b="1" dirty="0">
                <a:solidFill>
                  <a:prstClr val="black"/>
                </a:solidFill>
                <a:latin typeface="Arial"/>
                <a:cs typeface="Arial"/>
              </a:rPr>
              <a:t>gnet</a:t>
            </a:r>
            <a:r>
              <a:rPr sz="800" b="1" spc="-15" dirty="0">
                <a:solidFill>
                  <a:prstClr val="black"/>
                </a:solidFill>
                <a:latin typeface="Arial"/>
                <a:cs typeface="Arial"/>
              </a:rPr>
              <a:t> </a:t>
            </a:r>
            <a:r>
              <a:rPr sz="800" b="1" spc="-5" dirty="0">
                <a:solidFill>
                  <a:prstClr val="black"/>
                </a:solidFill>
                <a:latin typeface="Arial"/>
                <a:cs typeface="Arial"/>
              </a:rPr>
              <a:t>C</a:t>
            </a:r>
            <a:r>
              <a:rPr sz="800" b="1" dirty="0">
                <a:solidFill>
                  <a:prstClr val="black"/>
                </a:solidFill>
                <a:latin typeface="Arial"/>
                <a:cs typeface="Arial"/>
              </a:rPr>
              <a:t>ondu</a:t>
            </a:r>
            <a:r>
              <a:rPr sz="800" b="1" spc="-5" dirty="0">
                <a:solidFill>
                  <a:prstClr val="black"/>
                </a:solidFill>
                <a:latin typeface="Arial"/>
                <a:cs typeface="Arial"/>
              </a:rPr>
              <a:t>ct</a:t>
            </a:r>
            <a:r>
              <a:rPr sz="800" b="1" dirty="0">
                <a:solidFill>
                  <a:prstClr val="black"/>
                </a:solidFill>
                <a:latin typeface="Arial"/>
                <a:cs typeface="Arial"/>
              </a:rPr>
              <a:t>or</a:t>
            </a:r>
            <a:r>
              <a:rPr sz="800" b="1" spc="-20" dirty="0">
                <a:solidFill>
                  <a:prstClr val="black"/>
                </a:solidFill>
                <a:latin typeface="Arial"/>
                <a:cs typeface="Arial"/>
              </a:rPr>
              <a:t> </a:t>
            </a:r>
            <a:r>
              <a:rPr sz="800" b="1" dirty="0">
                <a:solidFill>
                  <a:prstClr val="black"/>
                </a:solidFill>
                <a:latin typeface="Arial"/>
                <a:cs typeface="Arial"/>
              </a:rPr>
              <a:t>Pr</a:t>
            </a:r>
            <a:r>
              <a:rPr sz="800" b="1" spc="-5" dirty="0">
                <a:solidFill>
                  <a:prstClr val="black"/>
                </a:solidFill>
                <a:latin typeface="Arial"/>
                <a:cs typeface="Arial"/>
              </a:rPr>
              <a:t>es</a:t>
            </a:r>
            <a:r>
              <a:rPr sz="800" b="1" dirty="0">
                <a:solidFill>
                  <a:prstClr val="black"/>
                </a:solidFill>
                <a:latin typeface="Arial"/>
                <a:cs typeface="Arial"/>
              </a:rPr>
              <a:t>s</a:t>
            </a:r>
            <a:endParaRPr sz="800">
              <a:solidFill>
                <a:prstClr val="black"/>
              </a:solidFill>
              <a:latin typeface="Arial"/>
              <a:cs typeface="Arial"/>
            </a:endParaRPr>
          </a:p>
        </p:txBody>
      </p:sp>
      <p:sp>
        <p:nvSpPr>
          <p:cNvPr id="22" name="object 22"/>
          <p:cNvSpPr/>
          <p:nvPr/>
        </p:nvSpPr>
        <p:spPr>
          <a:xfrm>
            <a:off x="6271259" y="5682996"/>
            <a:ext cx="2580132" cy="0"/>
          </a:xfrm>
          <a:custGeom>
            <a:avLst/>
            <a:gdLst/>
            <a:ahLst/>
            <a:cxnLst/>
            <a:rect l="l" t="t" r="r" b="b"/>
            <a:pathLst>
              <a:path w="2580132">
                <a:moveTo>
                  <a:pt x="0" y="0"/>
                </a:moveTo>
                <a:lnTo>
                  <a:pt x="2580132" y="0"/>
                </a:lnTo>
              </a:path>
            </a:pathLst>
          </a:custGeom>
          <a:ln w="9143">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3" name="object 23"/>
          <p:cNvSpPr/>
          <p:nvPr/>
        </p:nvSpPr>
        <p:spPr>
          <a:xfrm>
            <a:off x="6271259" y="5402579"/>
            <a:ext cx="2580132" cy="0"/>
          </a:xfrm>
          <a:custGeom>
            <a:avLst/>
            <a:gdLst/>
            <a:ahLst/>
            <a:cxnLst/>
            <a:rect l="l" t="t" r="r" b="b"/>
            <a:pathLst>
              <a:path w="2580132">
                <a:moveTo>
                  <a:pt x="0" y="0"/>
                </a:moveTo>
                <a:lnTo>
                  <a:pt x="2580132" y="0"/>
                </a:lnTo>
              </a:path>
            </a:pathLst>
          </a:custGeom>
          <a:ln w="9143">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4" name="object 24"/>
          <p:cNvSpPr/>
          <p:nvPr/>
        </p:nvSpPr>
        <p:spPr>
          <a:xfrm>
            <a:off x="6271259" y="5120640"/>
            <a:ext cx="2580132" cy="0"/>
          </a:xfrm>
          <a:custGeom>
            <a:avLst/>
            <a:gdLst/>
            <a:ahLst/>
            <a:cxnLst/>
            <a:rect l="l" t="t" r="r" b="b"/>
            <a:pathLst>
              <a:path w="2580132">
                <a:moveTo>
                  <a:pt x="0" y="0"/>
                </a:moveTo>
                <a:lnTo>
                  <a:pt x="2580132" y="0"/>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5" name="object 25"/>
          <p:cNvSpPr/>
          <p:nvPr/>
        </p:nvSpPr>
        <p:spPr>
          <a:xfrm>
            <a:off x="6271259" y="4840223"/>
            <a:ext cx="2580132" cy="0"/>
          </a:xfrm>
          <a:custGeom>
            <a:avLst/>
            <a:gdLst/>
            <a:ahLst/>
            <a:cxnLst/>
            <a:rect l="l" t="t" r="r" b="b"/>
            <a:pathLst>
              <a:path w="2580132">
                <a:moveTo>
                  <a:pt x="0" y="0"/>
                </a:moveTo>
                <a:lnTo>
                  <a:pt x="2580132" y="0"/>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6" name="object 26"/>
          <p:cNvSpPr/>
          <p:nvPr/>
        </p:nvSpPr>
        <p:spPr>
          <a:xfrm>
            <a:off x="6271259" y="4559808"/>
            <a:ext cx="2580132" cy="0"/>
          </a:xfrm>
          <a:custGeom>
            <a:avLst/>
            <a:gdLst/>
            <a:ahLst/>
            <a:cxnLst/>
            <a:rect l="l" t="t" r="r" b="b"/>
            <a:pathLst>
              <a:path w="2580132">
                <a:moveTo>
                  <a:pt x="0" y="0"/>
                </a:moveTo>
                <a:lnTo>
                  <a:pt x="2580132" y="0"/>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7" name="object 27"/>
          <p:cNvSpPr/>
          <p:nvPr/>
        </p:nvSpPr>
        <p:spPr>
          <a:xfrm>
            <a:off x="6309359" y="4559808"/>
            <a:ext cx="0" cy="1446276"/>
          </a:xfrm>
          <a:custGeom>
            <a:avLst/>
            <a:gdLst/>
            <a:ahLst/>
            <a:cxnLst/>
            <a:rect l="l" t="t" r="r" b="b"/>
            <a:pathLst>
              <a:path h="1446276">
                <a:moveTo>
                  <a:pt x="0" y="0"/>
                </a:moveTo>
                <a:lnTo>
                  <a:pt x="0" y="1446276"/>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8" name="object 28"/>
          <p:cNvSpPr/>
          <p:nvPr/>
        </p:nvSpPr>
        <p:spPr>
          <a:xfrm>
            <a:off x="6271259" y="5963411"/>
            <a:ext cx="2580132" cy="0"/>
          </a:xfrm>
          <a:custGeom>
            <a:avLst/>
            <a:gdLst/>
            <a:ahLst/>
            <a:cxnLst/>
            <a:rect l="l" t="t" r="r" b="b"/>
            <a:pathLst>
              <a:path w="2580132">
                <a:moveTo>
                  <a:pt x="0" y="0"/>
                </a:moveTo>
                <a:lnTo>
                  <a:pt x="2580132" y="0"/>
                </a:lnTo>
              </a:path>
            </a:pathLst>
          </a:custGeom>
          <a:ln w="9143">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29" name="object 29"/>
          <p:cNvSpPr/>
          <p:nvPr/>
        </p:nvSpPr>
        <p:spPr>
          <a:xfrm>
            <a:off x="6627876" y="5963411"/>
            <a:ext cx="0" cy="42671"/>
          </a:xfrm>
          <a:custGeom>
            <a:avLst/>
            <a:gdLst/>
            <a:ahLst/>
            <a:cxnLst/>
            <a:rect l="l" t="t" r="r" b="b"/>
            <a:pathLst>
              <a:path h="42672">
                <a:moveTo>
                  <a:pt x="0" y="0"/>
                </a:moveTo>
                <a:lnTo>
                  <a:pt x="0" y="42671"/>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0" name="object 30"/>
          <p:cNvSpPr/>
          <p:nvPr/>
        </p:nvSpPr>
        <p:spPr>
          <a:xfrm>
            <a:off x="6944868" y="5963411"/>
            <a:ext cx="0" cy="42671"/>
          </a:xfrm>
          <a:custGeom>
            <a:avLst/>
            <a:gdLst/>
            <a:ahLst/>
            <a:cxnLst/>
            <a:rect l="l" t="t" r="r" b="b"/>
            <a:pathLst>
              <a:path h="42672">
                <a:moveTo>
                  <a:pt x="0" y="0"/>
                </a:moveTo>
                <a:lnTo>
                  <a:pt x="0" y="42671"/>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1" name="object 31"/>
          <p:cNvSpPr/>
          <p:nvPr/>
        </p:nvSpPr>
        <p:spPr>
          <a:xfrm>
            <a:off x="7263383" y="5963411"/>
            <a:ext cx="0" cy="42671"/>
          </a:xfrm>
          <a:custGeom>
            <a:avLst/>
            <a:gdLst/>
            <a:ahLst/>
            <a:cxnLst/>
            <a:rect l="l" t="t" r="r" b="b"/>
            <a:pathLst>
              <a:path h="42672">
                <a:moveTo>
                  <a:pt x="0" y="0"/>
                </a:moveTo>
                <a:lnTo>
                  <a:pt x="0" y="42671"/>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2" name="object 32"/>
          <p:cNvSpPr/>
          <p:nvPr/>
        </p:nvSpPr>
        <p:spPr>
          <a:xfrm>
            <a:off x="7580376" y="5963411"/>
            <a:ext cx="0" cy="42671"/>
          </a:xfrm>
          <a:custGeom>
            <a:avLst/>
            <a:gdLst/>
            <a:ahLst/>
            <a:cxnLst/>
            <a:rect l="l" t="t" r="r" b="b"/>
            <a:pathLst>
              <a:path h="42672">
                <a:moveTo>
                  <a:pt x="0" y="0"/>
                </a:moveTo>
                <a:lnTo>
                  <a:pt x="0" y="42671"/>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3" name="object 33"/>
          <p:cNvSpPr/>
          <p:nvPr/>
        </p:nvSpPr>
        <p:spPr>
          <a:xfrm>
            <a:off x="7898892" y="5963411"/>
            <a:ext cx="0" cy="42671"/>
          </a:xfrm>
          <a:custGeom>
            <a:avLst/>
            <a:gdLst/>
            <a:ahLst/>
            <a:cxnLst/>
            <a:rect l="l" t="t" r="r" b="b"/>
            <a:pathLst>
              <a:path h="42672">
                <a:moveTo>
                  <a:pt x="0" y="0"/>
                </a:moveTo>
                <a:lnTo>
                  <a:pt x="0" y="42671"/>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4" name="object 34"/>
          <p:cNvSpPr/>
          <p:nvPr/>
        </p:nvSpPr>
        <p:spPr>
          <a:xfrm>
            <a:off x="8215883" y="5963411"/>
            <a:ext cx="0" cy="42671"/>
          </a:xfrm>
          <a:custGeom>
            <a:avLst/>
            <a:gdLst/>
            <a:ahLst/>
            <a:cxnLst/>
            <a:rect l="l" t="t" r="r" b="b"/>
            <a:pathLst>
              <a:path h="42672">
                <a:moveTo>
                  <a:pt x="0" y="0"/>
                </a:moveTo>
                <a:lnTo>
                  <a:pt x="0" y="42671"/>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5" name="object 35"/>
          <p:cNvSpPr/>
          <p:nvPr/>
        </p:nvSpPr>
        <p:spPr>
          <a:xfrm>
            <a:off x="8534400" y="5963411"/>
            <a:ext cx="0" cy="42671"/>
          </a:xfrm>
          <a:custGeom>
            <a:avLst/>
            <a:gdLst/>
            <a:ahLst/>
            <a:cxnLst/>
            <a:rect l="l" t="t" r="r" b="b"/>
            <a:pathLst>
              <a:path h="42672">
                <a:moveTo>
                  <a:pt x="0" y="0"/>
                </a:moveTo>
                <a:lnTo>
                  <a:pt x="0" y="42671"/>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6" name="object 36"/>
          <p:cNvSpPr/>
          <p:nvPr/>
        </p:nvSpPr>
        <p:spPr>
          <a:xfrm>
            <a:off x="8851392" y="5963411"/>
            <a:ext cx="0" cy="42671"/>
          </a:xfrm>
          <a:custGeom>
            <a:avLst/>
            <a:gdLst/>
            <a:ahLst/>
            <a:cxnLst/>
            <a:rect l="l" t="t" r="r" b="b"/>
            <a:pathLst>
              <a:path h="42672">
                <a:moveTo>
                  <a:pt x="0" y="0"/>
                </a:moveTo>
                <a:lnTo>
                  <a:pt x="0" y="42671"/>
                </a:lnTo>
              </a:path>
            </a:pathLst>
          </a:custGeom>
          <a:ln w="9144">
            <a:solidFill>
              <a:srgbClr val="858585"/>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7" name="object 37"/>
          <p:cNvSpPr/>
          <p:nvPr/>
        </p:nvSpPr>
        <p:spPr>
          <a:xfrm>
            <a:off x="6467855" y="4770120"/>
            <a:ext cx="2225040" cy="1150620"/>
          </a:xfrm>
          <a:custGeom>
            <a:avLst/>
            <a:gdLst/>
            <a:ahLst/>
            <a:cxnLst/>
            <a:rect l="l" t="t" r="r" b="b"/>
            <a:pathLst>
              <a:path w="2225040" h="1150620">
                <a:moveTo>
                  <a:pt x="0" y="1150619"/>
                </a:moveTo>
                <a:lnTo>
                  <a:pt x="318516" y="1095755"/>
                </a:lnTo>
                <a:lnTo>
                  <a:pt x="635508" y="1039367"/>
                </a:lnTo>
                <a:lnTo>
                  <a:pt x="954024" y="716279"/>
                </a:lnTo>
                <a:lnTo>
                  <a:pt x="1271016" y="449579"/>
                </a:lnTo>
                <a:lnTo>
                  <a:pt x="1589532" y="266699"/>
                </a:lnTo>
                <a:lnTo>
                  <a:pt x="1908048" y="83819"/>
                </a:lnTo>
                <a:lnTo>
                  <a:pt x="2225040" y="0"/>
                </a:lnTo>
              </a:path>
            </a:pathLst>
          </a:custGeom>
          <a:ln w="27432">
            <a:solidFill>
              <a:srgbClr val="0000F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8" name="object 38"/>
          <p:cNvSpPr/>
          <p:nvPr/>
        </p:nvSpPr>
        <p:spPr>
          <a:xfrm>
            <a:off x="6423405" y="5876290"/>
            <a:ext cx="88392" cy="88391"/>
          </a:xfrm>
          <a:custGeom>
            <a:avLst/>
            <a:gdLst/>
            <a:ahLst/>
            <a:cxnLst/>
            <a:rect l="l" t="t" r="r" b="b"/>
            <a:pathLst>
              <a:path w="88392" h="88391">
                <a:moveTo>
                  <a:pt x="44450" y="0"/>
                </a:moveTo>
                <a:lnTo>
                  <a:pt x="0" y="44450"/>
                </a:lnTo>
                <a:lnTo>
                  <a:pt x="44450" y="88392"/>
                </a:lnTo>
                <a:lnTo>
                  <a:pt x="88392" y="44450"/>
                </a:lnTo>
                <a:lnTo>
                  <a:pt x="44450" y="0"/>
                </a:lnTo>
                <a:close/>
              </a:path>
            </a:pathLst>
          </a:custGeom>
          <a:solidFill>
            <a:srgbClr val="0000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39" name="object 39"/>
          <p:cNvSpPr/>
          <p:nvPr/>
        </p:nvSpPr>
        <p:spPr>
          <a:xfrm>
            <a:off x="6423405" y="5876290"/>
            <a:ext cx="88392" cy="88391"/>
          </a:xfrm>
          <a:custGeom>
            <a:avLst/>
            <a:gdLst/>
            <a:ahLst/>
            <a:cxnLst/>
            <a:rect l="l" t="t" r="r" b="b"/>
            <a:pathLst>
              <a:path w="88392" h="88391">
                <a:moveTo>
                  <a:pt x="44450" y="0"/>
                </a:moveTo>
                <a:lnTo>
                  <a:pt x="88392" y="44450"/>
                </a:lnTo>
                <a:lnTo>
                  <a:pt x="44450" y="88392"/>
                </a:lnTo>
                <a:lnTo>
                  <a:pt x="0" y="44450"/>
                </a:lnTo>
                <a:lnTo>
                  <a:pt x="44450" y="0"/>
                </a:lnTo>
                <a:close/>
              </a:path>
            </a:pathLst>
          </a:custGeom>
          <a:ln w="9525">
            <a:solidFill>
              <a:srgbClr val="B6DCD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0" name="object 40"/>
          <p:cNvSpPr/>
          <p:nvPr/>
        </p:nvSpPr>
        <p:spPr>
          <a:xfrm>
            <a:off x="6740397" y="5819902"/>
            <a:ext cx="88392" cy="88391"/>
          </a:xfrm>
          <a:custGeom>
            <a:avLst/>
            <a:gdLst/>
            <a:ahLst/>
            <a:cxnLst/>
            <a:rect l="l" t="t" r="r" b="b"/>
            <a:pathLst>
              <a:path w="88392" h="88391">
                <a:moveTo>
                  <a:pt x="44450" y="0"/>
                </a:moveTo>
                <a:lnTo>
                  <a:pt x="0" y="44450"/>
                </a:lnTo>
                <a:lnTo>
                  <a:pt x="44450" y="88392"/>
                </a:lnTo>
                <a:lnTo>
                  <a:pt x="88392" y="44450"/>
                </a:lnTo>
                <a:lnTo>
                  <a:pt x="44450" y="0"/>
                </a:lnTo>
                <a:close/>
              </a:path>
            </a:pathLst>
          </a:custGeom>
          <a:solidFill>
            <a:srgbClr val="0000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1" name="object 41"/>
          <p:cNvSpPr/>
          <p:nvPr/>
        </p:nvSpPr>
        <p:spPr>
          <a:xfrm>
            <a:off x="6740397" y="5819902"/>
            <a:ext cx="88392" cy="88391"/>
          </a:xfrm>
          <a:custGeom>
            <a:avLst/>
            <a:gdLst/>
            <a:ahLst/>
            <a:cxnLst/>
            <a:rect l="l" t="t" r="r" b="b"/>
            <a:pathLst>
              <a:path w="88392" h="88391">
                <a:moveTo>
                  <a:pt x="44450" y="0"/>
                </a:moveTo>
                <a:lnTo>
                  <a:pt x="88392" y="44450"/>
                </a:lnTo>
                <a:lnTo>
                  <a:pt x="44450" y="88392"/>
                </a:lnTo>
                <a:lnTo>
                  <a:pt x="0" y="44450"/>
                </a:lnTo>
                <a:lnTo>
                  <a:pt x="44450" y="0"/>
                </a:lnTo>
                <a:close/>
              </a:path>
            </a:pathLst>
          </a:custGeom>
          <a:ln w="9525">
            <a:solidFill>
              <a:srgbClr val="B6DCD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2" name="object 42"/>
          <p:cNvSpPr/>
          <p:nvPr/>
        </p:nvSpPr>
        <p:spPr>
          <a:xfrm>
            <a:off x="7058914" y="5763514"/>
            <a:ext cx="88391" cy="88392"/>
          </a:xfrm>
          <a:custGeom>
            <a:avLst/>
            <a:gdLst/>
            <a:ahLst/>
            <a:cxnLst/>
            <a:rect l="l" t="t" r="r" b="b"/>
            <a:pathLst>
              <a:path w="88391" h="88392">
                <a:moveTo>
                  <a:pt x="44450" y="0"/>
                </a:moveTo>
                <a:lnTo>
                  <a:pt x="0" y="44450"/>
                </a:lnTo>
                <a:lnTo>
                  <a:pt x="44450" y="88392"/>
                </a:lnTo>
                <a:lnTo>
                  <a:pt x="88391" y="44450"/>
                </a:lnTo>
                <a:lnTo>
                  <a:pt x="44450" y="0"/>
                </a:lnTo>
                <a:close/>
              </a:path>
            </a:pathLst>
          </a:custGeom>
          <a:solidFill>
            <a:srgbClr val="0000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3" name="object 43"/>
          <p:cNvSpPr/>
          <p:nvPr/>
        </p:nvSpPr>
        <p:spPr>
          <a:xfrm>
            <a:off x="7058914" y="5763514"/>
            <a:ext cx="88391" cy="88392"/>
          </a:xfrm>
          <a:custGeom>
            <a:avLst/>
            <a:gdLst/>
            <a:ahLst/>
            <a:cxnLst/>
            <a:rect l="l" t="t" r="r" b="b"/>
            <a:pathLst>
              <a:path w="88391" h="88392">
                <a:moveTo>
                  <a:pt x="44450" y="0"/>
                </a:moveTo>
                <a:lnTo>
                  <a:pt x="88391" y="44450"/>
                </a:lnTo>
                <a:lnTo>
                  <a:pt x="44450" y="88392"/>
                </a:lnTo>
                <a:lnTo>
                  <a:pt x="0" y="44450"/>
                </a:lnTo>
                <a:lnTo>
                  <a:pt x="44450" y="0"/>
                </a:lnTo>
                <a:close/>
              </a:path>
            </a:pathLst>
          </a:custGeom>
          <a:ln w="9525">
            <a:solidFill>
              <a:srgbClr val="B6DCD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4" name="object 44"/>
          <p:cNvSpPr/>
          <p:nvPr/>
        </p:nvSpPr>
        <p:spPr>
          <a:xfrm>
            <a:off x="7375906" y="5440426"/>
            <a:ext cx="88392" cy="88392"/>
          </a:xfrm>
          <a:custGeom>
            <a:avLst/>
            <a:gdLst/>
            <a:ahLst/>
            <a:cxnLst/>
            <a:rect l="l" t="t" r="r" b="b"/>
            <a:pathLst>
              <a:path w="88392" h="88392">
                <a:moveTo>
                  <a:pt x="44450" y="0"/>
                </a:moveTo>
                <a:lnTo>
                  <a:pt x="0" y="44450"/>
                </a:lnTo>
                <a:lnTo>
                  <a:pt x="44450" y="88392"/>
                </a:lnTo>
                <a:lnTo>
                  <a:pt x="88392" y="44450"/>
                </a:lnTo>
                <a:lnTo>
                  <a:pt x="44450" y="0"/>
                </a:lnTo>
                <a:close/>
              </a:path>
            </a:pathLst>
          </a:custGeom>
          <a:solidFill>
            <a:srgbClr val="0000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5" name="object 45"/>
          <p:cNvSpPr/>
          <p:nvPr/>
        </p:nvSpPr>
        <p:spPr>
          <a:xfrm>
            <a:off x="7375906" y="5440426"/>
            <a:ext cx="88392" cy="88392"/>
          </a:xfrm>
          <a:custGeom>
            <a:avLst/>
            <a:gdLst/>
            <a:ahLst/>
            <a:cxnLst/>
            <a:rect l="l" t="t" r="r" b="b"/>
            <a:pathLst>
              <a:path w="88392" h="88392">
                <a:moveTo>
                  <a:pt x="44450" y="0"/>
                </a:moveTo>
                <a:lnTo>
                  <a:pt x="88392" y="44450"/>
                </a:lnTo>
                <a:lnTo>
                  <a:pt x="44450" y="88392"/>
                </a:lnTo>
                <a:lnTo>
                  <a:pt x="0" y="44450"/>
                </a:lnTo>
                <a:lnTo>
                  <a:pt x="44450" y="0"/>
                </a:lnTo>
                <a:close/>
              </a:path>
            </a:pathLst>
          </a:custGeom>
          <a:ln w="9525">
            <a:solidFill>
              <a:srgbClr val="B6DCD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6" name="object 46"/>
          <p:cNvSpPr/>
          <p:nvPr/>
        </p:nvSpPr>
        <p:spPr>
          <a:xfrm>
            <a:off x="7694421" y="5173726"/>
            <a:ext cx="88392" cy="88392"/>
          </a:xfrm>
          <a:custGeom>
            <a:avLst/>
            <a:gdLst/>
            <a:ahLst/>
            <a:cxnLst/>
            <a:rect l="l" t="t" r="r" b="b"/>
            <a:pathLst>
              <a:path w="88392" h="88392">
                <a:moveTo>
                  <a:pt x="44450" y="0"/>
                </a:moveTo>
                <a:lnTo>
                  <a:pt x="0" y="44450"/>
                </a:lnTo>
                <a:lnTo>
                  <a:pt x="44450" y="88392"/>
                </a:lnTo>
                <a:lnTo>
                  <a:pt x="88392" y="44450"/>
                </a:lnTo>
                <a:lnTo>
                  <a:pt x="44450" y="0"/>
                </a:lnTo>
                <a:close/>
              </a:path>
            </a:pathLst>
          </a:custGeom>
          <a:solidFill>
            <a:srgbClr val="0000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7" name="object 47"/>
          <p:cNvSpPr/>
          <p:nvPr/>
        </p:nvSpPr>
        <p:spPr>
          <a:xfrm>
            <a:off x="7694421" y="5173726"/>
            <a:ext cx="88392" cy="88392"/>
          </a:xfrm>
          <a:custGeom>
            <a:avLst/>
            <a:gdLst/>
            <a:ahLst/>
            <a:cxnLst/>
            <a:rect l="l" t="t" r="r" b="b"/>
            <a:pathLst>
              <a:path w="88392" h="88392">
                <a:moveTo>
                  <a:pt x="44450" y="0"/>
                </a:moveTo>
                <a:lnTo>
                  <a:pt x="88392" y="44450"/>
                </a:lnTo>
                <a:lnTo>
                  <a:pt x="44450" y="88392"/>
                </a:lnTo>
                <a:lnTo>
                  <a:pt x="0" y="44450"/>
                </a:lnTo>
                <a:lnTo>
                  <a:pt x="44450" y="0"/>
                </a:lnTo>
                <a:close/>
              </a:path>
            </a:pathLst>
          </a:custGeom>
          <a:ln w="9525">
            <a:solidFill>
              <a:srgbClr val="B6DCD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8" name="object 48"/>
          <p:cNvSpPr/>
          <p:nvPr/>
        </p:nvSpPr>
        <p:spPr>
          <a:xfrm>
            <a:off x="8012938" y="4990846"/>
            <a:ext cx="88391" cy="88392"/>
          </a:xfrm>
          <a:custGeom>
            <a:avLst/>
            <a:gdLst/>
            <a:ahLst/>
            <a:cxnLst/>
            <a:rect l="l" t="t" r="r" b="b"/>
            <a:pathLst>
              <a:path w="88391" h="88392">
                <a:moveTo>
                  <a:pt x="44450" y="0"/>
                </a:moveTo>
                <a:lnTo>
                  <a:pt x="0" y="44449"/>
                </a:lnTo>
                <a:lnTo>
                  <a:pt x="44450" y="88391"/>
                </a:lnTo>
                <a:lnTo>
                  <a:pt x="88391" y="44449"/>
                </a:lnTo>
                <a:lnTo>
                  <a:pt x="44450" y="0"/>
                </a:lnTo>
                <a:close/>
              </a:path>
            </a:pathLst>
          </a:custGeom>
          <a:solidFill>
            <a:srgbClr val="0000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49" name="object 49"/>
          <p:cNvSpPr/>
          <p:nvPr/>
        </p:nvSpPr>
        <p:spPr>
          <a:xfrm>
            <a:off x="8012938" y="4990846"/>
            <a:ext cx="88391" cy="88392"/>
          </a:xfrm>
          <a:custGeom>
            <a:avLst/>
            <a:gdLst/>
            <a:ahLst/>
            <a:cxnLst/>
            <a:rect l="l" t="t" r="r" b="b"/>
            <a:pathLst>
              <a:path w="88391" h="88392">
                <a:moveTo>
                  <a:pt x="44450" y="0"/>
                </a:moveTo>
                <a:lnTo>
                  <a:pt x="88391" y="44449"/>
                </a:lnTo>
                <a:lnTo>
                  <a:pt x="44450" y="88391"/>
                </a:lnTo>
                <a:lnTo>
                  <a:pt x="0" y="44449"/>
                </a:lnTo>
                <a:lnTo>
                  <a:pt x="44450" y="0"/>
                </a:lnTo>
                <a:close/>
              </a:path>
            </a:pathLst>
          </a:custGeom>
          <a:ln w="9525">
            <a:solidFill>
              <a:srgbClr val="B6DCD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0" name="object 50"/>
          <p:cNvSpPr/>
          <p:nvPr/>
        </p:nvSpPr>
        <p:spPr>
          <a:xfrm>
            <a:off x="8329930" y="4809490"/>
            <a:ext cx="88392" cy="88392"/>
          </a:xfrm>
          <a:custGeom>
            <a:avLst/>
            <a:gdLst/>
            <a:ahLst/>
            <a:cxnLst/>
            <a:rect l="l" t="t" r="r" b="b"/>
            <a:pathLst>
              <a:path w="88392" h="88392">
                <a:moveTo>
                  <a:pt x="44450" y="0"/>
                </a:moveTo>
                <a:lnTo>
                  <a:pt x="0" y="44450"/>
                </a:lnTo>
                <a:lnTo>
                  <a:pt x="44450" y="88392"/>
                </a:lnTo>
                <a:lnTo>
                  <a:pt x="88392" y="44450"/>
                </a:lnTo>
                <a:lnTo>
                  <a:pt x="44450" y="0"/>
                </a:lnTo>
                <a:close/>
              </a:path>
            </a:pathLst>
          </a:custGeom>
          <a:solidFill>
            <a:srgbClr val="0000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1" name="object 51"/>
          <p:cNvSpPr/>
          <p:nvPr/>
        </p:nvSpPr>
        <p:spPr>
          <a:xfrm>
            <a:off x="8329930" y="4809490"/>
            <a:ext cx="88392" cy="88392"/>
          </a:xfrm>
          <a:custGeom>
            <a:avLst/>
            <a:gdLst/>
            <a:ahLst/>
            <a:cxnLst/>
            <a:rect l="l" t="t" r="r" b="b"/>
            <a:pathLst>
              <a:path w="88392" h="88392">
                <a:moveTo>
                  <a:pt x="44450" y="0"/>
                </a:moveTo>
                <a:lnTo>
                  <a:pt x="88392" y="44450"/>
                </a:lnTo>
                <a:lnTo>
                  <a:pt x="44450" y="88392"/>
                </a:lnTo>
                <a:lnTo>
                  <a:pt x="0" y="44450"/>
                </a:lnTo>
                <a:lnTo>
                  <a:pt x="44450" y="0"/>
                </a:lnTo>
                <a:close/>
              </a:path>
            </a:pathLst>
          </a:custGeom>
          <a:ln w="9525">
            <a:solidFill>
              <a:srgbClr val="B6DCD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2" name="object 52"/>
          <p:cNvSpPr/>
          <p:nvPr/>
        </p:nvSpPr>
        <p:spPr>
          <a:xfrm>
            <a:off x="8648445" y="4724146"/>
            <a:ext cx="88392" cy="88392"/>
          </a:xfrm>
          <a:custGeom>
            <a:avLst/>
            <a:gdLst/>
            <a:ahLst/>
            <a:cxnLst/>
            <a:rect l="l" t="t" r="r" b="b"/>
            <a:pathLst>
              <a:path w="88392" h="88392">
                <a:moveTo>
                  <a:pt x="44450" y="0"/>
                </a:moveTo>
                <a:lnTo>
                  <a:pt x="0" y="44449"/>
                </a:lnTo>
                <a:lnTo>
                  <a:pt x="44450" y="88391"/>
                </a:lnTo>
                <a:lnTo>
                  <a:pt x="88392" y="44449"/>
                </a:lnTo>
                <a:lnTo>
                  <a:pt x="44450" y="0"/>
                </a:lnTo>
                <a:close/>
              </a:path>
            </a:pathLst>
          </a:custGeom>
          <a:solidFill>
            <a:srgbClr val="0000FF"/>
          </a:solid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3" name="object 53"/>
          <p:cNvSpPr/>
          <p:nvPr/>
        </p:nvSpPr>
        <p:spPr>
          <a:xfrm>
            <a:off x="8648445" y="4724146"/>
            <a:ext cx="88392" cy="88392"/>
          </a:xfrm>
          <a:custGeom>
            <a:avLst/>
            <a:gdLst/>
            <a:ahLst/>
            <a:cxnLst/>
            <a:rect l="l" t="t" r="r" b="b"/>
            <a:pathLst>
              <a:path w="88392" h="88392">
                <a:moveTo>
                  <a:pt x="44450" y="0"/>
                </a:moveTo>
                <a:lnTo>
                  <a:pt x="88392" y="44449"/>
                </a:lnTo>
                <a:lnTo>
                  <a:pt x="44450" y="88391"/>
                </a:lnTo>
                <a:lnTo>
                  <a:pt x="0" y="44449"/>
                </a:lnTo>
                <a:lnTo>
                  <a:pt x="44450" y="0"/>
                </a:lnTo>
                <a:close/>
              </a:path>
            </a:pathLst>
          </a:custGeom>
          <a:ln w="9525">
            <a:solidFill>
              <a:srgbClr val="B6DCDF"/>
            </a:solidFill>
          </a:ln>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54" name="object 54"/>
          <p:cNvSpPr txBox="1"/>
          <p:nvPr/>
        </p:nvSpPr>
        <p:spPr>
          <a:xfrm>
            <a:off x="6126226" y="5876950"/>
            <a:ext cx="88900" cy="164465"/>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spc="-5" dirty="0">
                <a:solidFill>
                  <a:prstClr val="black"/>
                </a:solidFill>
                <a:latin typeface="Times New Roman"/>
                <a:cs typeface="Times New Roman"/>
              </a:rPr>
              <a:t>0</a:t>
            </a:r>
            <a:endParaRPr sz="1000">
              <a:solidFill>
                <a:prstClr val="black"/>
              </a:solidFill>
              <a:latin typeface="Times New Roman"/>
              <a:cs typeface="Times New Roman"/>
            </a:endParaRPr>
          </a:p>
        </p:txBody>
      </p:sp>
      <p:sp>
        <p:nvSpPr>
          <p:cNvPr id="55" name="object 55"/>
          <p:cNvSpPr txBox="1"/>
          <p:nvPr/>
        </p:nvSpPr>
        <p:spPr>
          <a:xfrm>
            <a:off x="6062853" y="5595924"/>
            <a:ext cx="153670" cy="164465"/>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dirty="0">
                <a:solidFill>
                  <a:prstClr val="black"/>
                </a:solidFill>
                <a:latin typeface="Times New Roman"/>
                <a:cs typeface="Times New Roman"/>
              </a:rPr>
              <a:t>20</a:t>
            </a:r>
            <a:endParaRPr sz="1000">
              <a:solidFill>
                <a:prstClr val="black"/>
              </a:solidFill>
              <a:latin typeface="Times New Roman"/>
              <a:cs typeface="Times New Roman"/>
            </a:endParaRPr>
          </a:p>
        </p:txBody>
      </p:sp>
      <p:sp>
        <p:nvSpPr>
          <p:cNvPr id="56" name="object 56"/>
          <p:cNvSpPr txBox="1"/>
          <p:nvPr/>
        </p:nvSpPr>
        <p:spPr>
          <a:xfrm>
            <a:off x="6062853" y="5315203"/>
            <a:ext cx="153670" cy="164465"/>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dirty="0">
                <a:solidFill>
                  <a:prstClr val="black"/>
                </a:solidFill>
                <a:latin typeface="Times New Roman"/>
                <a:cs typeface="Times New Roman"/>
              </a:rPr>
              <a:t>40</a:t>
            </a:r>
            <a:endParaRPr sz="1000">
              <a:solidFill>
                <a:prstClr val="black"/>
              </a:solidFill>
              <a:latin typeface="Times New Roman"/>
              <a:cs typeface="Times New Roman"/>
            </a:endParaRPr>
          </a:p>
        </p:txBody>
      </p:sp>
      <p:sp>
        <p:nvSpPr>
          <p:cNvPr id="57" name="object 57"/>
          <p:cNvSpPr txBox="1"/>
          <p:nvPr/>
        </p:nvSpPr>
        <p:spPr>
          <a:xfrm>
            <a:off x="6062853" y="5034153"/>
            <a:ext cx="153670" cy="164465"/>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dirty="0">
                <a:solidFill>
                  <a:prstClr val="black"/>
                </a:solidFill>
                <a:latin typeface="Times New Roman"/>
                <a:cs typeface="Times New Roman"/>
              </a:rPr>
              <a:t>60</a:t>
            </a:r>
            <a:endParaRPr sz="1000">
              <a:solidFill>
                <a:prstClr val="black"/>
              </a:solidFill>
              <a:latin typeface="Times New Roman"/>
              <a:cs typeface="Times New Roman"/>
            </a:endParaRPr>
          </a:p>
        </p:txBody>
      </p:sp>
      <p:sp>
        <p:nvSpPr>
          <p:cNvPr id="58" name="object 58"/>
          <p:cNvSpPr txBox="1"/>
          <p:nvPr/>
        </p:nvSpPr>
        <p:spPr>
          <a:xfrm>
            <a:off x="6062853" y="4753102"/>
            <a:ext cx="153670" cy="164465"/>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dirty="0">
                <a:solidFill>
                  <a:prstClr val="black"/>
                </a:solidFill>
                <a:latin typeface="Times New Roman"/>
                <a:cs typeface="Times New Roman"/>
              </a:rPr>
              <a:t>80</a:t>
            </a:r>
            <a:endParaRPr sz="1000">
              <a:solidFill>
                <a:prstClr val="black"/>
              </a:solidFill>
              <a:latin typeface="Times New Roman"/>
              <a:cs typeface="Times New Roman"/>
            </a:endParaRPr>
          </a:p>
        </p:txBody>
      </p:sp>
      <p:sp>
        <p:nvSpPr>
          <p:cNvPr id="59" name="object 59"/>
          <p:cNvSpPr txBox="1"/>
          <p:nvPr/>
        </p:nvSpPr>
        <p:spPr>
          <a:xfrm>
            <a:off x="5999479" y="4472432"/>
            <a:ext cx="215265" cy="164465"/>
          </a:xfrm>
          <a:prstGeom prst="rect">
            <a:avLst/>
          </a:prstGeom>
        </p:spPr>
        <p:txBody>
          <a:bodyPr vert="horz" wrap="square" lIns="0" tIns="0" rIns="0" bIns="0" rtlCol="0">
            <a:spAutoFit/>
          </a:bodyPr>
          <a:lstStyle/>
          <a:p>
            <a:pPr marL="12700" algn="l" eaLnBrk="1" fontAlgn="auto" hangingPunct="1">
              <a:spcBef>
                <a:spcPts val="0"/>
              </a:spcBef>
              <a:spcAft>
                <a:spcPts val="0"/>
              </a:spcAft>
            </a:pPr>
            <a:r>
              <a:rPr sz="1000" dirty="0">
                <a:solidFill>
                  <a:prstClr val="black"/>
                </a:solidFill>
                <a:latin typeface="Times New Roman"/>
                <a:cs typeface="Times New Roman"/>
              </a:rPr>
              <a:t>1</a:t>
            </a:r>
            <a:r>
              <a:rPr sz="1000" spc="-15" dirty="0">
                <a:solidFill>
                  <a:prstClr val="black"/>
                </a:solidFill>
                <a:latin typeface="Times New Roman"/>
                <a:cs typeface="Times New Roman"/>
              </a:rPr>
              <a:t>0</a:t>
            </a:r>
            <a:r>
              <a:rPr sz="1000" spc="-5" dirty="0">
                <a:solidFill>
                  <a:prstClr val="black"/>
                </a:solidFill>
                <a:latin typeface="Times New Roman"/>
                <a:cs typeface="Times New Roman"/>
              </a:rPr>
              <a:t>0</a:t>
            </a:r>
            <a:endParaRPr sz="1000">
              <a:solidFill>
                <a:prstClr val="black"/>
              </a:solidFill>
              <a:latin typeface="Times New Roman"/>
              <a:cs typeface="Times New Roman"/>
            </a:endParaRPr>
          </a:p>
        </p:txBody>
      </p:sp>
      <p:sp>
        <p:nvSpPr>
          <p:cNvPr id="60" name="object 60"/>
          <p:cNvSpPr/>
          <p:nvPr/>
        </p:nvSpPr>
        <p:spPr>
          <a:xfrm>
            <a:off x="6198171" y="6066993"/>
            <a:ext cx="2517647" cy="303987"/>
          </a:xfrm>
          <a:prstGeom prst="rect">
            <a:avLst/>
          </a:prstGeom>
          <a:blipFill>
            <a:blip r:embed="rId10" cstate="print"/>
            <a:stretch>
              <a:fillRect/>
            </a:stretch>
          </a:blipFill>
        </p:spPr>
        <p:txBody>
          <a:bodyPr wrap="square" lIns="0" tIns="0" rIns="0" bIns="0" rtlCol="0">
            <a:spAutoFit/>
          </a:bodyPr>
          <a:lstStyle/>
          <a:p>
            <a:pPr algn="l" eaLnBrk="1" fontAlgn="auto" hangingPunct="1">
              <a:spcBef>
                <a:spcPts val="0"/>
              </a:spcBef>
              <a:spcAft>
                <a:spcPts val="0"/>
              </a:spcAft>
            </a:pPr>
            <a:endParaRPr sz="1800" smtClean="0">
              <a:solidFill>
                <a:prstClr val="black"/>
              </a:solidFill>
              <a:latin typeface="Calibri"/>
            </a:endParaRPr>
          </a:p>
        </p:txBody>
      </p:sp>
      <p:sp>
        <p:nvSpPr>
          <p:cNvPr id="61" name="object 61"/>
          <p:cNvSpPr txBox="1"/>
          <p:nvPr/>
        </p:nvSpPr>
        <p:spPr>
          <a:xfrm>
            <a:off x="5789421" y="4588255"/>
            <a:ext cx="194310" cy="1377315"/>
          </a:xfrm>
          <a:prstGeom prst="rect">
            <a:avLst/>
          </a:prstGeom>
        </p:spPr>
        <p:txBody>
          <a:bodyPr vert="vert270" wrap="square" lIns="0" tIns="0" rIns="0" bIns="0" rtlCol="0">
            <a:spAutoFit/>
          </a:bodyPr>
          <a:lstStyle/>
          <a:p>
            <a:pPr marL="12700" algn="l" eaLnBrk="1" fontAlgn="auto" hangingPunct="1">
              <a:spcBef>
                <a:spcPts val="0"/>
              </a:spcBef>
              <a:spcAft>
                <a:spcPts val="0"/>
              </a:spcAft>
            </a:pPr>
            <a:r>
              <a:rPr sz="1200" b="1" dirty="0">
                <a:solidFill>
                  <a:prstClr val="black"/>
                </a:solidFill>
                <a:latin typeface="Arial"/>
                <a:cs typeface="Arial"/>
              </a:rPr>
              <a:t>DOE</a:t>
            </a:r>
            <a:r>
              <a:rPr sz="1200" b="1" spc="-10" dirty="0">
                <a:solidFill>
                  <a:prstClr val="black"/>
                </a:solidFill>
                <a:latin typeface="Arial"/>
                <a:cs typeface="Arial"/>
              </a:rPr>
              <a:t> </a:t>
            </a:r>
            <a:r>
              <a:rPr sz="1200" b="1" dirty="0">
                <a:solidFill>
                  <a:prstClr val="black"/>
                </a:solidFill>
                <a:latin typeface="Arial"/>
                <a:cs typeface="Arial"/>
              </a:rPr>
              <a:t>Obligated</a:t>
            </a:r>
            <a:r>
              <a:rPr sz="1200" b="1" spc="-10" dirty="0">
                <a:solidFill>
                  <a:prstClr val="black"/>
                </a:solidFill>
                <a:latin typeface="Arial"/>
                <a:cs typeface="Arial"/>
              </a:rPr>
              <a:t> </a:t>
            </a:r>
            <a:r>
              <a:rPr sz="1200" b="1" dirty="0">
                <a:solidFill>
                  <a:prstClr val="black"/>
                </a:solidFill>
                <a:latin typeface="Arial"/>
                <a:cs typeface="Arial"/>
              </a:rPr>
              <a:t>(</a:t>
            </a:r>
            <a:r>
              <a:rPr sz="1200" b="1" spc="-15" dirty="0">
                <a:solidFill>
                  <a:prstClr val="black"/>
                </a:solidFill>
                <a:latin typeface="Arial"/>
                <a:cs typeface="Arial"/>
              </a:rPr>
              <a:t>%</a:t>
            </a:r>
            <a:r>
              <a:rPr sz="1200" b="1" dirty="0">
                <a:solidFill>
                  <a:prstClr val="black"/>
                </a:solidFill>
                <a:latin typeface="Arial"/>
                <a:cs typeface="Arial"/>
              </a:rPr>
              <a:t>)</a:t>
            </a:r>
            <a:endParaRPr sz="1200">
              <a:solidFill>
                <a:prstClr val="black"/>
              </a:solidFill>
              <a:latin typeface="Arial"/>
              <a:cs typeface="Arial"/>
            </a:endParaRPr>
          </a:p>
        </p:txBody>
      </p:sp>
      <p:sp>
        <p:nvSpPr>
          <p:cNvPr id="62" name="object 62"/>
          <p:cNvSpPr txBox="1">
            <a:spLocks noGrp="1"/>
          </p:cNvSpPr>
          <p:nvPr>
            <p:ph type="sldNum" sz="quarter" idx="7"/>
          </p:nvPr>
        </p:nvSpPr>
        <p:spPr>
          <a:prstGeom prst="rect">
            <a:avLst/>
          </a:prstGeom>
        </p:spPr>
        <p:txBody>
          <a:bodyPr vert="horz" wrap="square" lIns="0" tIns="0" rIns="0" bIns="0" rtlCol="0">
            <a:spAutoFit/>
          </a:bodyPr>
          <a:lstStyle/>
          <a:p>
            <a:pPr marL="12700"/>
            <a:r>
              <a:rPr spc="-10" dirty="0">
                <a:solidFill>
                  <a:prstClr val="white"/>
                </a:solidFill>
              </a:rPr>
              <a:t>M</a:t>
            </a:r>
            <a:r>
              <a:rPr spc="-15" dirty="0">
                <a:solidFill>
                  <a:prstClr val="white"/>
                </a:solidFill>
              </a:rPr>
              <a:t>a</a:t>
            </a:r>
            <a:r>
              <a:rPr spc="-5" dirty="0">
                <a:solidFill>
                  <a:prstClr val="white"/>
                </a:solidFill>
              </a:rPr>
              <a:t>y</a:t>
            </a:r>
            <a:r>
              <a:rPr dirty="0">
                <a:solidFill>
                  <a:prstClr val="white"/>
                </a:solidFill>
              </a:rPr>
              <a:t> </a:t>
            </a:r>
            <a:r>
              <a:rPr spc="-10" dirty="0">
                <a:solidFill>
                  <a:prstClr val="white"/>
                </a:solidFill>
              </a:rPr>
              <a:t>2</a:t>
            </a:r>
            <a:r>
              <a:rPr spc="-15" dirty="0">
                <a:solidFill>
                  <a:prstClr val="white"/>
                </a:solidFill>
              </a:rPr>
              <a:t>0</a:t>
            </a:r>
            <a:r>
              <a:rPr spc="-10" dirty="0">
                <a:solidFill>
                  <a:prstClr val="white"/>
                </a:solidFill>
              </a:rPr>
              <a:t>13</a:t>
            </a:r>
          </a:p>
          <a:p>
            <a:pPr marL="55244">
              <a:spcBef>
                <a:spcPts val="95"/>
              </a:spcBef>
            </a:pPr>
            <a:r>
              <a:rPr spc="-15" dirty="0">
                <a:solidFill>
                  <a:prstClr val="white"/>
                </a:solidFill>
              </a:rPr>
              <a:t>P</a:t>
            </a:r>
            <a:r>
              <a:rPr spc="-10" dirty="0">
                <a:solidFill>
                  <a:prstClr val="white"/>
                </a:solidFill>
              </a:rPr>
              <a:t>a</a:t>
            </a:r>
            <a:r>
              <a:rPr spc="-15" dirty="0">
                <a:solidFill>
                  <a:prstClr val="white"/>
                </a:solidFill>
              </a:rPr>
              <a:t>g</a:t>
            </a:r>
            <a:r>
              <a:rPr spc="-10" dirty="0">
                <a:solidFill>
                  <a:prstClr val="white"/>
                </a:solidFill>
              </a:rPr>
              <a:t>e</a:t>
            </a:r>
            <a:r>
              <a:rPr spc="-5" dirty="0">
                <a:solidFill>
                  <a:prstClr val="white"/>
                </a:solidFill>
              </a:rPr>
              <a:t> </a:t>
            </a:r>
            <a:r>
              <a:rPr spc="-10" dirty="0">
                <a:solidFill>
                  <a:prstClr val="white"/>
                </a:solidFill>
              </a:rPr>
              <a:t>35</a:t>
            </a:r>
          </a:p>
        </p:txBody>
      </p:sp>
    </p:spTree>
    <p:extLst>
      <p:ext uri="{BB962C8B-B14F-4D97-AF65-F5344CB8AC3E}">
        <p14:creationId xmlns:p14="http://schemas.microsoft.com/office/powerpoint/2010/main" val="13415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638800" y="1143000"/>
            <a:ext cx="3352800" cy="4208844"/>
          </a:xfrm>
          <a:prstGeom prst="rect">
            <a:avLst/>
          </a:prstGeom>
          <a:noFill/>
          <a:ln w="9525">
            <a:noFill/>
            <a:miter lim="800000"/>
            <a:headEnd/>
            <a:tailEnd/>
          </a:ln>
        </p:spPr>
        <p:txBody>
          <a:bodyPr wrap="square">
            <a:spAutoFit/>
          </a:bodyPr>
          <a:lstStyle/>
          <a:p>
            <a:pPr marL="1028700" lvl="2" indent="-228600" algn="ctr" eaLnBrk="0" fontAlgn="base" hangingPunct="0">
              <a:spcBef>
                <a:spcPct val="0"/>
              </a:spcBef>
              <a:spcAft>
                <a:spcPct val="0"/>
              </a:spcAft>
              <a:buSzPct val="100000"/>
              <a:defRPr/>
            </a:pPr>
            <a:endParaRPr lang="en-US" sz="1200" b="1" dirty="0">
              <a:solidFill>
                <a:srgbClr val="000000"/>
              </a:solidFill>
              <a:cs typeface="Arial" pitchFamily="34" charset="0"/>
            </a:endParaRPr>
          </a:p>
          <a:p>
            <a:pPr marL="1028700" lvl="2" indent="-228600" algn="ctr" eaLnBrk="0" fontAlgn="base" hangingPunct="0">
              <a:spcBef>
                <a:spcPct val="0"/>
              </a:spcBef>
              <a:spcAft>
                <a:spcPct val="0"/>
              </a:spcAft>
              <a:buSzPct val="100000"/>
              <a:defRPr/>
            </a:pPr>
            <a:endParaRPr lang="en-US" sz="1200" b="1" dirty="0">
              <a:solidFill>
                <a:srgbClr val="000000"/>
              </a:solidFill>
              <a:cs typeface="Arial" pitchFamily="34" charset="0"/>
            </a:endParaRPr>
          </a:p>
          <a:p>
            <a:pPr marL="1028700" lvl="2" indent="-228600" algn="ctr" eaLnBrk="0" fontAlgn="base" hangingPunct="0">
              <a:spcBef>
                <a:spcPct val="0"/>
              </a:spcBef>
              <a:spcAft>
                <a:spcPct val="0"/>
              </a:spcAft>
              <a:buSzPct val="100000"/>
              <a:defRPr/>
            </a:pPr>
            <a:endParaRPr lang="en-US" sz="1200" b="1" dirty="0">
              <a:solidFill>
                <a:srgbClr val="000000"/>
              </a:solidFill>
              <a:cs typeface="Arial" pitchFamily="34" charset="0"/>
            </a:endParaRPr>
          </a:p>
          <a:p>
            <a:pPr marL="796925" lvl="2" indent="3175" eaLnBrk="0" fontAlgn="base" hangingPunct="0">
              <a:spcBef>
                <a:spcPct val="0"/>
              </a:spcBef>
              <a:spcAft>
                <a:spcPct val="0"/>
              </a:spcAft>
              <a:buSzPct val="100000"/>
              <a:defRPr/>
            </a:pPr>
            <a:r>
              <a:rPr lang="en-US" sz="1200" b="1" dirty="0">
                <a:solidFill>
                  <a:srgbClr val="000000"/>
                </a:solidFill>
                <a:cs typeface="Arial" pitchFamily="34" charset="0"/>
              </a:rPr>
              <a:t>Present expectation (subject to </a:t>
            </a:r>
            <a:r>
              <a:rPr lang="en-US" sz="1200" b="1" dirty="0" err="1">
                <a:solidFill>
                  <a:srgbClr val="000000"/>
                </a:solidFill>
                <a:cs typeface="Arial" pitchFamily="34" charset="0"/>
              </a:rPr>
              <a:t>rebaseline</a:t>
            </a:r>
            <a:r>
              <a:rPr lang="en-US" sz="1200" b="1" dirty="0">
                <a:solidFill>
                  <a:srgbClr val="000000"/>
                </a:solidFill>
                <a:cs typeface="Arial" pitchFamily="34" charset="0"/>
              </a:rPr>
              <a:t> </a:t>
            </a:r>
            <a:r>
              <a:rPr lang="en-US" sz="1200" b="1" dirty="0" smtClean="0">
                <a:solidFill>
                  <a:srgbClr val="000000"/>
                </a:solidFill>
                <a:cs typeface="Arial" pitchFamily="34" charset="0"/>
              </a:rPr>
              <a:t>approval in August):</a:t>
            </a:r>
            <a:endParaRPr lang="en-US" sz="1200" b="1" dirty="0">
              <a:solidFill>
                <a:srgbClr val="000000"/>
              </a:solidFill>
              <a:cs typeface="Arial" pitchFamily="34" charset="0"/>
            </a:endParaRPr>
          </a:p>
          <a:p>
            <a:pPr marL="1028700" lvl="2" indent="-228600" eaLnBrk="0" fontAlgn="base" hangingPunct="0">
              <a:spcBef>
                <a:spcPct val="0"/>
              </a:spcBef>
              <a:spcAft>
                <a:spcPct val="0"/>
              </a:spcAft>
              <a:buSzPct val="100000"/>
              <a:defRPr/>
            </a:pPr>
            <a:endParaRPr lang="en-US" sz="800" b="1" dirty="0">
              <a:solidFill>
                <a:srgbClr val="000000"/>
              </a:solidFill>
              <a:cs typeface="Arial" pitchFamily="34" charset="0"/>
            </a:endParaRPr>
          </a:p>
          <a:p>
            <a:pPr marL="1028700" lvl="2" indent="-228600" eaLnBrk="0" fontAlgn="base" hangingPunct="0">
              <a:spcBef>
                <a:spcPct val="50000"/>
              </a:spcBef>
              <a:spcAft>
                <a:spcPct val="0"/>
              </a:spcAft>
              <a:buSzPct val="100000"/>
              <a:defRPr/>
            </a:pPr>
            <a:r>
              <a:rPr lang="en-US" sz="1200" b="1" dirty="0" smtClean="0">
                <a:solidFill>
                  <a:srgbClr val="FF0000"/>
                </a:solidFill>
                <a:cs typeface="Arial" pitchFamily="34" charset="0"/>
              </a:rPr>
              <a:t>16-month</a:t>
            </a:r>
            <a:r>
              <a:rPr lang="en-US" sz="1200" b="1" dirty="0" smtClean="0">
                <a:solidFill>
                  <a:srgbClr val="008000"/>
                </a:solidFill>
                <a:cs typeface="Arial" pitchFamily="34" charset="0"/>
              </a:rPr>
              <a:t> </a:t>
            </a:r>
            <a:r>
              <a:rPr lang="en-US" sz="1200" b="1" dirty="0">
                <a:solidFill>
                  <a:srgbClr val="008000"/>
                </a:solidFill>
                <a:cs typeface="Arial" pitchFamily="34" charset="0"/>
              </a:rPr>
              <a:t>installation              </a:t>
            </a:r>
          </a:p>
          <a:p>
            <a:pPr marL="1028700" lvl="2" indent="-228600" eaLnBrk="0" fontAlgn="base" hangingPunct="0">
              <a:spcBef>
                <a:spcPct val="0"/>
              </a:spcBef>
              <a:spcAft>
                <a:spcPct val="0"/>
              </a:spcAft>
              <a:buSzPct val="100000"/>
              <a:defRPr/>
            </a:pPr>
            <a:r>
              <a:rPr lang="en-US" sz="1200" b="1" dirty="0">
                <a:solidFill>
                  <a:srgbClr val="008000"/>
                </a:solidFill>
                <a:cs typeface="Arial" pitchFamily="34" charset="0"/>
              </a:rPr>
              <a:t>	May 2012 - </a:t>
            </a:r>
            <a:r>
              <a:rPr lang="en-US" sz="1200" b="1" dirty="0" smtClean="0">
                <a:solidFill>
                  <a:srgbClr val="FF0000"/>
                </a:solidFill>
                <a:cs typeface="Arial" pitchFamily="34" charset="0"/>
              </a:rPr>
              <a:t>Sept</a:t>
            </a:r>
            <a:r>
              <a:rPr lang="en-US" sz="1200" b="1" dirty="0" smtClean="0">
                <a:solidFill>
                  <a:srgbClr val="008000"/>
                </a:solidFill>
                <a:cs typeface="Arial" pitchFamily="34" charset="0"/>
              </a:rPr>
              <a:t> </a:t>
            </a:r>
            <a:r>
              <a:rPr lang="en-US" sz="1200" b="1" dirty="0">
                <a:solidFill>
                  <a:srgbClr val="008000"/>
                </a:solidFill>
                <a:cs typeface="Arial" pitchFamily="34" charset="0"/>
              </a:rPr>
              <a:t>2013</a:t>
            </a:r>
          </a:p>
          <a:p>
            <a:pPr marL="1028700" lvl="2" indent="-228600" eaLnBrk="0" fontAlgn="base" hangingPunct="0">
              <a:spcBef>
                <a:spcPct val="50000"/>
              </a:spcBef>
              <a:spcAft>
                <a:spcPct val="0"/>
              </a:spcAft>
              <a:buSzPct val="100000"/>
              <a:defRPr/>
            </a:pPr>
            <a:r>
              <a:rPr lang="en-US" sz="1200" b="1" dirty="0" smtClean="0">
                <a:solidFill>
                  <a:srgbClr val="009900"/>
                </a:solidFill>
                <a:cs typeface="Arial" pitchFamily="34" charset="0"/>
              </a:rPr>
              <a:t>Accelerator </a:t>
            </a:r>
            <a:r>
              <a:rPr lang="en-US" sz="1200" b="1" dirty="0">
                <a:solidFill>
                  <a:srgbClr val="009900"/>
                </a:solidFill>
                <a:cs typeface="Arial" pitchFamily="34" charset="0"/>
              </a:rPr>
              <a:t>commissioning start  </a:t>
            </a:r>
            <a:r>
              <a:rPr lang="en-US" sz="1200" b="1" dirty="0" smtClean="0">
                <a:solidFill>
                  <a:srgbClr val="009900"/>
                </a:solidFill>
                <a:cs typeface="Arial" pitchFamily="34" charset="0"/>
              </a:rPr>
              <a:t> </a:t>
            </a:r>
            <a:r>
              <a:rPr lang="en-US" sz="1200" b="1" dirty="0">
                <a:solidFill>
                  <a:srgbClr val="FF0000"/>
                </a:solidFill>
                <a:cs typeface="Arial" pitchFamily="34" charset="0"/>
              </a:rPr>
              <a:t>Oct 2013  </a:t>
            </a:r>
            <a:endParaRPr lang="en-US" sz="1200" b="1" dirty="0" smtClean="0">
              <a:solidFill>
                <a:srgbClr val="FF0000"/>
              </a:solidFill>
              <a:cs typeface="Arial" pitchFamily="34" charset="0"/>
            </a:endParaRPr>
          </a:p>
          <a:p>
            <a:pPr marL="1028700" lvl="2" indent="-228600" eaLnBrk="0" fontAlgn="base" hangingPunct="0">
              <a:spcBef>
                <a:spcPct val="50000"/>
              </a:spcBef>
              <a:spcAft>
                <a:spcPct val="0"/>
              </a:spcAft>
              <a:buSzPct val="100000"/>
              <a:defRPr/>
            </a:pPr>
            <a:r>
              <a:rPr lang="en-US" sz="1200" b="1" dirty="0" smtClean="0">
                <a:solidFill>
                  <a:srgbClr val="009900"/>
                </a:solidFill>
                <a:cs typeface="Arial" pitchFamily="34" charset="0"/>
              </a:rPr>
              <a:t>Hall </a:t>
            </a:r>
            <a:r>
              <a:rPr lang="en-US" sz="1200" b="1" dirty="0">
                <a:solidFill>
                  <a:srgbClr val="009900"/>
                </a:solidFill>
                <a:cs typeface="Arial" pitchFamily="34" charset="0"/>
              </a:rPr>
              <a:t>A commissioning start       </a:t>
            </a:r>
            <a:r>
              <a:rPr lang="en-US" sz="1200" b="1" dirty="0" smtClean="0">
                <a:solidFill>
                  <a:srgbClr val="FF0000"/>
                </a:solidFill>
                <a:cs typeface="Arial" pitchFamily="34" charset="0"/>
              </a:rPr>
              <a:t>Feb </a:t>
            </a:r>
            <a:r>
              <a:rPr lang="en-US" sz="1200" b="1" dirty="0">
                <a:solidFill>
                  <a:srgbClr val="FF0000"/>
                </a:solidFill>
                <a:cs typeface="Arial" pitchFamily="34" charset="0"/>
              </a:rPr>
              <a:t>2014</a:t>
            </a:r>
          </a:p>
          <a:p>
            <a:pPr marL="1028700" lvl="2" indent="-228600" eaLnBrk="0" fontAlgn="base" hangingPunct="0">
              <a:spcBef>
                <a:spcPct val="50000"/>
              </a:spcBef>
              <a:spcAft>
                <a:spcPct val="0"/>
              </a:spcAft>
              <a:buSzPct val="100000"/>
              <a:defRPr/>
            </a:pPr>
            <a:r>
              <a:rPr lang="en-US" sz="1200" b="1" dirty="0">
                <a:solidFill>
                  <a:srgbClr val="009900"/>
                </a:solidFill>
                <a:cs typeface="Arial" pitchFamily="34" charset="0"/>
              </a:rPr>
              <a:t>Hall D commissioning start  </a:t>
            </a:r>
          </a:p>
          <a:p>
            <a:pPr marL="1028700" lvl="2" indent="-228600" eaLnBrk="0" fontAlgn="base" hangingPunct="0">
              <a:spcBef>
                <a:spcPct val="0"/>
              </a:spcBef>
              <a:spcAft>
                <a:spcPct val="0"/>
              </a:spcAft>
              <a:buSzPct val="100000"/>
              <a:defRPr/>
            </a:pPr>
            <a:r>
              <a:rPr lang="en-US" sz="1200" b="1" dirty="0">
                <a:solidFill>
                  <a:srgbClr val="009900"/>
                </a:solidFill>
                <a:cs typeface="Arial" pitchFamily="34" charset="0"/>
              </a:rPr>
              <a:t>	</a:t>
            </a:r>
            <a:r>
              <a:rPr lang="en-US" sz="1200" b="1" dirty="0" smtClean="0">
                <a:solidFill>
                  <a:srgbClr val="FF0000"/>
                </a:solidFill>
                <a:cs typeface="Arial" pitchFamily="34" charset="0"/>
              </a:rPr>
              <a:t>Oct </a:t>
            </a:r>
            <a:r>
              <a:rPr lang="en-US" sz="1200" b="1" dirty="0">
                <a:solidFill>
                  <a:srgbClr val="FF0000"/>
                </a:solidFill>
                <a:cs typeface="Arial" pitchFamily="34" charset="0"/>
              </a:rPr>
              <a:t>2014</a:t>
            </a:r>
          </a:p>
          <a:p>
            <a:pPr marL="1028700" lvl="2" indent="-228600" eaLnBrk="0" fontAlgn="base" hangingPunct="0">
              <a:spcBef>
                <a:spcPct val="50000"/>
              </a:spcBef>
              <a:spcAft>
                <a:spcPct val="0"/>
              </a:spcAft>
              <a:buSzPct val="100000"/>
              <a:defRPr/>
            </a:pPr>
            <a:r>
              <a:rPr lang="en-US" sz="1200" b="1" dirty="0">
                <a:solidFill>
                  <a:srgbClr val="009900"/>
                </a:solidFill>
                <a:cs typeface="Arial" pitchFamily="34" charset="0"/>
              </a:rPr>
              <a:t>Halls B &amp; C commissioning start </a:t>
            </a:r>
            <a:r>
              <a:rPr lang="en-US" sz="1200" b="1" dirty="0" smtClean="0">
                <a:solidFill>
                  <a:srgbClr val="FF0000"/>
                </a:solidFill>
                <a:cs typeface="Arial" pitchFamily="34" charset="0"/>
              </a:rPr>
              <a:t>Jan/Feb 2016</a:t>
            </a:r>
            <a:endParaRPr lang="en-US" sz="1200" b="1" dirty="0">
              <a:solidFill>
                <a:srgbClr val="FF0000"/>
              </a:solidFill>
              <a:cs typeface="Arial" pitchFamily="34" charset="0"/>
            </a:endParaRPr>
          </a:p>
          <a:p>
            <a:pPr marL="1028700" lvl="2" indent="-228600" eaLnBrk="0" fontAlgn="base" hangingPunct="0">
              <a:spcBef>
                <a:spcPct val="50000"/>
              </a:spcBef>
              <a:spcAft>
                <a:spcPct val="0"/>
              </a:spcAft>
              <a:buSzPct val="100000"/>
              <a:defRPr/>
            </a:pPr>
            <a:endParaRPr lang="en-US" sz="500" b="1" dirty="0">
              <a:solidFill>
                <a:srgbClr val="008000"/>
              </a:solidFill>
              <a:cs typeface="Arial" pitchFamily="34" charset="0"/>
            </a:endParaRPr>
          </a:p>
          <a:p>
            <a:pPr marL="1028700" lvl="2" indent="-228600" eaLnBrk="0" fontAlgn="base" hangingPunct="0">
              <a:spcBef>
                <a:spcPct val="50000"/>
              </a:spcBef>
              <a:spcAft>
                <a:spcPct val="0"/>
              </a:spcAft>
              <a:buSzPct val="100000"/>
              <a:defRPr/>
            </a:pPr>
            <a:r>
              <a:rPr lang="en-US" sz="1200" b="1" dirty="0">
                <a:solidFill>
                  <a:srgbClr val="008000"/>
                </a:solidFill>
                <a:cs typeface="Arial" pitchFamily="34" charset="0"/>
              </a:rPr>
              <a:t>Project Completion  </a:t>
            </a:r>
            <a:r>
              <a:rPr lang="en-US" sz="1200" b="1" dirty="0" smtClean="0">
                <a:solidFill>
                  <a:srgbClr val="008000"/>
                </a:solidFill>
                <a:cs typeface="Arial" pitchFamily="34" charset="0"/>
              </a:rPr>
              <a:t>                </a:t>
            </a:r>
            <a:r>
              <a:rPr lang="en-US" sz="1200" b="1" dirty="0" smtClean="0">
                <a:solidFill>
                  <a:srgbClr val="FF0000"/>
                </a:solidFill>
                <a:cs typeface="Arial" pitchFamily="34" charset="0"/>
              </a:rPr>
              <a:t>March 2017</a:t>
            </a:r>
            <a:endParaRPr lang="en-US" sz="1200" b="1" dirty="0">
              <a:solidFill>
                <a:srgbClr val="008000"/>
              </a:solidFill>
              <a:cs typeface="Arial" pitchFamily="34" charset="0"/>
            </a:endParaRPr>
          </a:p>
          <a:p>
            <a:pPr algn="ctr" eaLnBrk="0" fontAlgn="base" hangingPunct="0">
              <a:spcBef>
                <a:spcPct val="0"/>
              </a:spcBef>
              <a:spcAft>
                <a:spcPct val="0"/>
              </a:spcAft>
              <a:defRPr/>
            </a:pPr>
            <a:endParaRPr lang="en-US" sz="1200" b="1" dirty="0">
              <a:solidFill>
                <a:srgbClr val="008000"/>
              </a:solidFill>
              <a:cs typeface="Arial" pitchFamily="34" charset="0"/>
            </a:endParaRPr>
          </a:p>
        </p:txBody>
      </p:sp>
      <p:sp>
        <p:nvSpPr>
          <p:cNvPr id="4" name="TextBox 3"/>
          <p:cNvSpPr txBox="1"/>
          <p:nvPr/>
        </p:nvSpPr>
        <p:spPr>
          <a:xfrm>
            <a:off x="6477000" y="1076236"/>
            <a:ext cx="2667000" cy="430887"/>
          </a:xfrm>
          <a:prstGeom prst="rect">
            <a:avLst/>
          </a:prstGeom>
          <a:solidFill>
            <a:srgbClr val="FFFFCC"/>
          </a:solidFill>
        </p:spPr>
        <p:txBody>
          <a:bodyPr wrap="square">
            <a:spAutoFit/>
          </a:bodyPr>
          <a:lstStyle/>
          <a:p>
            <a:pPr eaLnBrk="0" fontAlgn="base" hangingPunct="0">
              <a:spcBef>
                <a:spcPct val="0"/>
              </a:spcBef>
              <a:spcAft>
                <a:spcPct val="0"/>
              </a:spcAft>
              <a:defRPr/>
            </a:pPr>
            <a:r>
              <a:rPr lang="en-US" sz="1100" b="1" dirty="0">
                <a:solidFill>
                  <a:srgbClr val="000000"/>
                </a:solidFill>
                <a:cs typeface="Arial" pitchFamily="34" charset="0"/>
              </a:rPr>
              <a:t>FY12: reduction of $16M</a:t>
            </a:r>
          </a:p>
          <a:p>
            <a:pPr eaLnBrk="0" fontAlgn="base" hangingPunct="0">
              <a:spcBef>
                <a:spcPct val="0"/>
              </a:spcBef>
              <a:spcAft>
                <a:spcPct val="0"/>
              </a:spcAft>
              <a:defRPr/>
            </a:pPr>
            <a:r>
              <a:rPr lang="en-US" sz="1100" b="1" dirty="0">
                <a:solidFill>
                  <a:srgbClr val="000000"/>
                </a:solidFill>
                <a:cs typeface="Arial" pitchFamily="34" charset="0"/>
              </a:rPr>
              <a:t>FY13: </a:t>
            </a:r>
            <a:r>
              <a:rPr lang="en-US" sz="1100" b="1" dirty="0" err="1">
                <a:solidFill>
                  <a:srgbClr val="000000"/>
                </a:solidFill>
                <a:cs typeface="Arial" pitchFamily="34" charset="0"/>
              </a:rPr>
              <a:t>Pres</a:t>
            </a:r>
            <a:r>
              <a:rPr lang="en-US" sz="1100" b="1" dirty="0">
                <a:solidFill>
                  <a:srgbClr val="000000"/>
                </a:solidFill>
                <a:cs typeface="Arial" pitchFamily="34" charset="0"/>
              </a:rPr>
              <a:t> Request – no restoration </a:t>
            </a:r>
          </a:p>
        </p:txBody>
      </p:sp>
      <p:sp>
        <p:nvSpPr>
          <p:cNvPr id="5" name="TextBox 4"/>
          <p:cNvSpPr txBox="1"/>
          <p:nvPr/>
        </p:nvSpPr>
        <p:spPr>
          <a:xfrm>
            <a:off x="6781800" y="5410200"/>
            <a:ext cx="2002471" cy="738664"/>
          </a:xfrm>
          <a:prstGeom prst="rect">
            <a:avLst/>
          </a:prstGeom>
          <a:noFill/>
        </p:spPr>
        <p:txBody>
          <a:bodyPr wrap="none" rtlCol="0">
            <a:spAutoFit/>
          </a:bodyPr>
          <a:lstStyle/>
          <a:p>
            <a:pPr algn="ctr" eaLnBrk="0" fontAlgn="base" hangingPunct="0">
              <a:spcBef>
                <a:spcPct val="0"/>
              </a:spcBef>
              <a:spcAft>
                <a:spcPct val="0"/>
              </a:spcAft>
            </a:pPr>
            <a:r>
              <a:rPr lang="en-US" sz="1400" b="1" dirty="0" smtClean="0">
                <a:solidFill>
                  <a:srgbClr val="002060"/>
                </a:solidFill>
                <a:cs typeface="Arial" pitchFamily="34" charset="0"/>
              </a:rPr>
              <a:t>Information based on</a:t>
            </a:r>
          </a:p>
          <a:p>
            <a:pPr algn="ctr" eaLnBrk="0" fontAlgn="base" hangingPunct="0">
              <a:spcBef>
                <a:spcPct val="0"/>
              </a:spcBef>
              <a:spcAft>
                <a:spcPct val="0"/>
              </a:spcAft>
            </a:pPr>
            <a:r>
              <a:rPr lang="en-US" sz="1400" b="1" dirty="0" smtClean="0">
                <a:solidFill>
                  <a:srgbClr val="002060"/>
                </a:solidFill>
                <a:cs typeface="Arial" pitchFamily="34" charset="0"/>
              </a:rPr>
              <a:t>DOE </a:t>
            </a:r>
            <a:r>
              <a:rPr lang="en-US" sz="1400" b="1" dirty="0">
                <a:solidFill>
                  <a:srgbClr val="002060"/>
                </a:solidFill>
                <a:cs typeface="Arial" pitchFamily="34" charset="0"/>
              </a:rPr>
              <a:t>Project Review</a:t>
            </a:r>
          </a:p>
          <a:p>
            <a:pPr algn="ctr" eaLnBrk="0" fontAlgn="base" hangingPunct="0">
              <a:spcBef>
                <a:spcPct val="0"/>
              </a:spcBef>
              <a:spcAft>
                <a:spcPct val="0"/>
              </a:spcAft>
            </a:pPr>
            <a:r>
              <a:rPr lang="en-US" sz="1400" b="1" dirty="0" smtClean="0">
                <a:solidFill>
                  <a:srgbClr val="002060"/>
                </a:solidFill>
                <a:cs typeface="Arial" pitchFamily="34" charset="0"/>
              </a:rPr>
              <a:t>May 7-9, </a:t>
            </a:r>
            <a:r>
              <a:rPr lang="en-US" sz="1400" b="1" dirty="0">
                <a:solidFill>
                  <a:srgbClr val="002060"/>
                </a:solidFill>
                <a:cs typeface="Arial" pitchFamily="34" charset="0"/>
              </a:rPr>
              <a:t>2013</a:t>
            </a:r>
          </a:p>
        </p:txBody>
      </p:sp>
      <p:sp>
        <p:nvSpPr>
          <p:cNvPr id="7" name="Rectangle 2"/>
          <p:cNvSpPr txBox="1">
            <a:spLocks noChangeArrowheads="1"/>
          </p:cNvSpPr>
          <p:nvPr/>
        </p:nvSpPr>
        <p:spPr>
          <a:xfrm>
            <a:off x="685800" y="228600"/>
            <a:ext cx="7772400" cy="762000"/>
          </a:xfrm>
          <a:prstGeom prst="rect">
            <a:avLst/>
          </a:prstGeom>
        </p:spPr>
        <p:txBody>
          <a:bodyPr/>
          <a:lstStyle>
            <a:lvl1pPr algn="ctr" rtl="0" eaLnBrk="1" fontAlgn="base" hangingPunct="1">
              <a:spcBef>
                <a:spcPct val="0"/>
              </a:spcBef>
              <a:spcAft>
                <a:spcPct val="0"/>
              </a:spcAft>
              <a:defRPr sz="3200" b="1">
                <a:solidFill>
                  <a:schemeClr val="tx2"/>
                </a:solidFill>
                <a:latin typeface="Arial" pitchFamily="34" charset="0"/>
                <a:ea typeface="+mj-ea"/>
                <a:cs typeface="Arial" pitchFamily="34" charset="0"/>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a:lstStyle>
          <a:p>
            <a:r>
              <a:rPr lang="en-US" dirty="0" smtClean="0">
                <a:solidFill>
                  <a:srgbClr val="000000"/>
                </a:solidFill>
              </a:rPr>
              <a:t>12 </a:t>
            </a:r>
            <a:r>
              <a:rPr lang="en-US" dirty="0" err="1" smtClean="0">
                <a:solidFill>
                  <a:srgbClr val="000000"/>
                </a:solidFill>
              </a:rPr>
              <a:t>GeV</a:t>
            </a:r>
            <a:r>
              <a:rPr lang="en-US" dirty="0" smtClean="0">
                <a:solidFill>
                  <a:srgbClr val="000000"/>
                </a:solidFill>
              </a:rPr>
              <a:t> Upgrade Project Schedule</a:t>
            </a:r>
          </a:p>
        </p:txBody>
      </p:sp>
      <p:pic>
        <p:nvPicPr>
          <p:cNvPr id="9" name="Picture 2"/>
          <p:cNvPicPr>
            <a:picLocks noChangeAspect="1" noChangeArrowheads="1"/>
          </p:cNvPicPr>
          <p:nvPr/>
        </p:nvPicPr>
        <p:blipFill>
          <a:blip r:embed="rId2" cstate="print"/>
          <a:srcRect/>
          <a:stretch>
            <a:fillRect/>
          </a:stretch>
        </p:blipFill>
        <p:spPr bwMode="auto">
          <a:xfrm>
            <a:off x="0" y="1026540"/>
            <a:ext cx="6438509" cy="5264957"/>
          </a:xfrm>
          <a:prstGeom prst="rect">
            <a:avLst/>
          </a:prstGeom>
          <a:noFill/>
          <a:ln w="9525">
            <a:noFill/>
            <a:miter lim="800000"/>
            <a:headEnd/>
            <a:tailEnd/>
          </a:ln>
        </p:spPr>
      </p:pic>
    </p:spTree>
    <p:extLst>
      <p:ext uri="{BB962C8B-B14F-4D97-AF65-F5344CB8AC3E}">
        <p14:creationId xmlns:p14="http://schemas.microsoft.com/office/powerpoint/2010/main" val="27847756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0"/>
            <a:ext cx="8458200" cy="762000"/>
          </a:xfrm>
        </p:spPr>
        <p:txBody>
          <a:bodyPr/>
          <a:lstStyle/>
          <a:p>
            <a:r>
              <a:rPr lang="en-US" dirty="0" smtClean="0"/>
              <a:t>Summary and Perspectives</a:t>
            </a:r>
          </a:p>
        </p:txBody>
      </p:sp>
      <p:sp>
        <p:nvSpPr>
          <p:cNvPr id="72707" name="Rectangle 3"/>
          <p:cNvSpPr>
            <a:spLocks noGrp="1" noChangeArrowheads="1"/>
          </p:cNvSpPr>
          <p:nvPr>
            <p:ph type="body" idx="1"/>
          </p:nvPr>
        </p:nvSpPr>
        <p:spPr>
          <a:xfrm>
            <a:off x="152400" y="762000"/>
            <a:ext cx="8839200" cy="5410200"/>
          </a:xfrm>
        </p:spPr>
        <p:txBody>
          <a:bodyPr/>
          <a:lstStyle/>
          <a:p>
            <a:pPr>
              <a:lnSpc>
                <a:spcPct val="80000"/>
              </a:lnSpc>
              <a:buFont typeface="Times" pitchFamily="50" charset="0"/>
              <a:buNone/>
            </a:pPr>
            <a:r>
              <a:rPr lang="en-US" sz="2800" b="1" dirty="0" err="1" smtClean="0"/>
              <a:t>CEBAF@JLab</a:t>
            </a:r>
            <a:r>
              <a:rPr lang="en-US" sz="2800" b="1" dirty="0" smtClean="0"/>
              <a:t> is fulfilling its scientific mission:</a:t>
            </a:r>
          </a:p>
          <a:p>
            <a:pPr>
              <a:lnSpc>
                <a:spcPct val="80000"/>
              </a:lnSpc>
              <a:buFont typeface="Times" pitchFamily="50" charset="0"/>
              <a:buNone/>
            </a:pPr>
            <a:endParaRPr lang="en-US" sz="1400" dirty="0" smtClean="0"/>
          </a:p>
          <a:p>
            <a:pPr lvl="1">
              <a:lnSpc>
                <a:spcPct val="80000"/>
              </a:lnSpc>
            </a:pPr>
            <a:r>
              <a:rPr lang="en-US" sz="2400" dirty="0" smtClean="0"/>
              <a:t>To understand how hadrons are constructed from the quarks and gluons of QCD</a:t>
            </a:r>
          </a:p>
          <a:p>
            <a:pPr lvl="1">
              <a:lnSpc>
                <a:spcPct val="80000"/>
              </a:lnSpc>
            </a:pPr>
            <a:r>
              <a:rPr lang="en-US" sz="2400" dirty="0" smtClean="0"/>
              <a:t>To understand the QCD basis for the nucleon-nucleon force</a:t>
            </a:r>
          </a:p>
          <a:p>
            <a:pPr lvl="1">
              <a:lnSpc>
                <a:spcPct val="80000"/>
              </a:lnSpc>
            </a:pPr>
            <a:r>
              <a:rPr lang="en-US" sz="2400" dirty="0" smtClean="0"/>
              <a:t>To explore the limits of our understanding of nuclear structure</a:t>
            </a:r>
            <a:r>
              <a:rPr lang="en-US" dirty="0" smtClean="0"/>
              <a:t> </a:t>
            </a:r>
          </a:p>
          <a:p>
            <a:pPr lvl="2">
              <a:lnSpc>
                <a:spcPct val="80000"/>
              </a:lnSpc>
            </a:pPr>
            <a:r>
              <a:rPr lang="en-US" sz="2000" dirty="0" smtClean="0"/>
              <a:t>high precision</a:t>
            </a:r>
          </a:p>
          <a:p>
            <a:pPr lvl="2">
              <a:lnSpc>
                <a:spcPct val="80000"/>
              </a:lnSpc>
            </a:pPr>
            <a:r>
              <a:rPr lang="en-US" sz="2000" dirty="0" smtClean="0"/>
              <a:t>short distances</a:t>
            </a:r>
          </a:p>
          <a:p>
            <a:pPr lvl="2">
              <a:lnSpc>
                <a:spcPct val="80000"/>
              </a:lnSpc>
            </a:pPr>
            <a:r>
              <a:rPr lang="en-US" sz="2000" dirty="0" smtClean="0"/>
              <a:t>the transition from the nucleon-meson to the QCD description</a:t>
            </a:r>
            <a:r>
              <a:rPr lang="en-US" sz="1400" dirty="0" smtClean="0"/>
              <a:t> </a:t>
            </a:r>
          </a:p>
          <a:p>
            <a:pPr lvl="2">
              <a:lnSpc>
                <a:spcPct val="80000"/>
              </a:lnSpc>
            </a:pPr>
            <a:endParaRPr lang="en-US" sz="1400" dirty="0" smtClean="0"/>
          </a:p>
          <a:p>
            <a:pPr>
              <a:lnSpc>
                <a:spcPct val="80000"/>
              </a:lnSpc>
              <a:buFont typeface="Times" pitchFamily="50" charset="0"/>
              <a:buNone/>
            </a:pPr>
            <a:r>
              <a:rPr lang="en-US" dirty="0" smtClean="0"/>
              <a:t>The 12 GeV Upgrade will greatly enhance the scientific “reach” of the facility, supporting an exciting program of fundamental research</a:t>
            </a:r>
          </a:p>
          <a:p>
            <a:pPr>
              <a:lnSpc>
                <a:spcPct val="80000"/>
              </a:lnSpc>
              <a:buFont typeface="Times" pitchFamily="50" charset="0"/>
              <a:buNone/>
            </a:pPr>
            <a:endParaRPr lang="en-US" dirty="0"/>
          </a:p>
          <a:p>
            <a:pPr>
              <a:lnSpc>
                <a:spcPct val="80000"/>
              </a:lnSpc>
              <a:buNone/>
            </a:pPr>
            <a:r>
              <a:rPr lang="en-US" dirty="0" smtClean="0"/>
              <a:t>Construction is progressing very well</a:t>
            </a:r>
            <a:r>
              <a:rPr lang="en-US" dirty="0"/>
              <a:t>, </a:t>
            </a:r>
            <a:r>
              <a:rPr lang="en-US" dirty="0" smtClean="0"/>
              <a:t>with accelerator commissioning to start this October, and commissioning of Halls A, D, and B&amp;C to start Feb 2014, Oct 2014 and </a:t>
            </a:r>
            <a:br>
              <a:rPr lang="en-US" dirty="0" smtClean="0"/>
            </a:br>
            <a:r>
              <a:rPr lang="en-US" dirty="0" smtClean="0"/>
              <a:t>Jan/Feb 2016, respectively</a:t>
            </a:r>
            <a:endParaRPr lang="en-US" dirty="0"/>
          </a:p>
          <a:p>
            <a:pPr>
              <a:lnSpc>
                <a:spcPct val="80000"/>
              </a:lnSpc>
              <a:buFont typeface="Times" pitchFamily="50" charset="0"/>
              <a:buNone/>
            </a:pPr>
            <a:endParaRPr lang="en-US" dirty="0" smtClean="0"/>
          </a:p>
          <a:p>
            <a:pPr>
              <a:lnSpc>
                <a:spcPct val="80000"/>
              </a:lnSpc>
              <a:buFont typeface="Times" pitchFamily="50" charset="0"/>
              <a:buNone/>
            </a:pPr>
            <a:r>
              <a:rPr lang="en-US" sz="800" b="1" i="1" dirty="0" smtClean="0">
                <a:solidFill>
                  <a:srgbClr val="FF0000"/>
                </a:solidFill>
              </a:rPr>
              <a:t>                    </a:t>
            </a:r>
          </a:p>
          <a:p>
            <a:pPr>
              <a:lnSpc>
                <a:spcPct val="80000"/>
              </a:lnSpc>
              <a:buFont typeface="Times" pitchFamily="50" charset="0"/>
              <a:buNone/>
            </a:pPr>
            <a:r>
              <a:rPr lang="en-US" b="1" i="1" dirty="0" smtClean="0">
                <a:solidFill>
                  <a:srgbClr val="FF0000"/>
                </a:solidFill>
              </a:rPr>
              <a:t>Join us……!!!!</a:t>
            </a:r>
          </a:p>
        </p:txBody>
      </p:sp>
    </p:spTree>
    <p:extLst>
      <p:ext uri="{BB962C8B-B14F-4D97-AF65-F5344CB8AC3E}">
        <p14:creationId xmlns:p14="http://schemas.microsoft.com/office/powerpoint/2010/main" val="257902423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8569934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66"/>
            <a:ext cx="9144000" cy="736600"/>
          </a:xfrm>
        </p:spPr>
        <p:txBody>
          <a:bodyPr/>
          <a:lstStyle/>
          <a:p>
            <a:r>
              <a:rPr lang="en-US" dirty="0" smtClean="0"/>
              <a:t>Highlights from the CEBAF Program</a:t>
            </a:r>
            <a:endParaRPr lang="en-US" dirty="0"/>
          </a:p>
        </p:txBody>
      </p:sp>
      <p:sp>
        <p:nvSpPr>
          <p:cNvPr id="3" name="Content Placeholder 2"/>
          <p:cNvSpPr>
            <a:spLocks noGrp="1"/>
          </p:cNvSpPr>
          <p:nvPr>
            <p:ph idx="1"/>
          </p:nvPr>
        </p:nvSpPr>
        <p:spPr>
          <a:xfrm>
            <a:off x="0" y="609600"/>
            <a:ext cx="9220200" cy="5943600"/>
          </a:xfrm>
        </p:spPr>
        <p:txBody>
          <a:bodyPr/>
          <a:lstStyle/>
          <a:p>
            <a:r>
              <a:rPr lang="en-US" b="1" dirty="0" smtClean="0"/>
              <a:t>Quantum </a:t>
            </a:r>
            <a:r>
              <a:rPr lang="en-US" b="1" dirty="0" err="1" smtClean="0"/>
              <a:t>Chromodynamics</a:t>
            </a:r>
            <a:r>
              <a:rPr lang="en-US" b="1" dirty="0" smtClean="0"/>
              <a:t> and the Structure of Hadrons</a:t>
            </a:r>
          </a:p>
          <a:p>
            <a:pPr lvl="1"/>
            <a:r>
              <a:rPr lang="en-US" sz="1800" b="1" kern="1200" dirty="0" smtClean="0">
                <a:solidFill>
                  <a:srgbClr val="333399"/>
                </a:solidFill>
                <a:latin typeface="Arial" pitchFamily="34" charset="0"/>
              </a:rPr>
              <a:t>Discovery of unexpected behavior of </a:t>
            </a:r>
            <a:r>
              <a:rPr lang="en-US" sz="1800" b="1" kern="1200" dirty="0" err="1" smtClean="0">
                <a:solidFill>
                  <a:srgbClr val="333399"/>
                </a:solidFill>
                <a:latin typeface="Arial" pitchFamily="34" charset="0"/>
              </a:rPr>
              <a:t>G</a:t>
            </a:r>
            <a:r>
              <a:rPr lang="en-US" sz="1800" b="1" kern="1200" baseline="-25000" dirty="0" err="1" smtClean="0">
                <a:solidFill>
                  <a:srgbClr val="333399"/>
                </a:solidFill>
                <a:latin typeface="Arial" pitchFamily="34" charset="0"/>
              </a:rPr>
              <a:t>e</a:t>
            </a:r>
            <a:r>
              <a:rPr lang="en-US" sz="1800" b="1" kern="1200" baseline="30000" dirty="0" err="1" smtClean="0">
                <a:solidFill>
                  <a:srgbClr val="333399"/>
                </a:solidFill>
                <a:latin typeface="Arial" pitchFamily="34" charset="0"/>
              </a:rPr>
              <a:t>p</a:t>
            </a:r>
            <a:r>
              <a:rPr lang="en-US" sz="1800" b="1" kern="1200" dirty="0" smtClean="0">
                <a:solidFill>
                  <a:srgbClr val="333399"/>
                </a:solidFill>
                <a:latin typeface="Arial" pitchFamily="34" charset="0"/>
              </a:rPr>
              <a:t> </a:t>
            </a:r>
            <a:endParaRPr lang="en-US" sz="1800" b="1" dirty="0" smtClean="0"/>
          </a:p>
          <a:p>
            <a:pPr lvl="1"/>
            <a:r>
              <a:rPr lang="en-US" sz="1800" b="1" kern="1200" dirty="0" smtClean="0">
                <a:solidFill>
                  <a:srgbClr val="333399"/>
                </a:solidFill>
                <a:latin typeface="Arial" pitchFamily="34" charset="0"/>
              </a:rPr>
              <a:t>Proton strangeness content </a:t>
            </a:r>
            <a:r>
              <a:rPr lang="en-US" sz="1800" b="1" kern="1200" dirty="0" smtClean="0">
                <a:solidFill>
                  <a:srgbClr val="333399"/>
                </a:solidFill>
                <a:latin typeface="Arial" pitchFamily="34" charset="0"/>
                <a:sym typeface="Symbol"/>
              </a:rPr>
              <a:t>0 </a:t>
            </a:r>
            <a:r>
              <a:rPr lang="en-US" sz="1800" b="1" kern="1200" dirty="0" smtClean="0">
                <a:solidFill>
                  <a:srgbClr val="333399"/>
                </a:solidFill>
                <a:latin typeface="Arial" pitchFamily="34" charset="0"/>
              </a:rPr>
              <a:t>and nucleon flavor decomposition </a:t>
            </a:r>
          </a:p>
          <a:p>
            <a:pPr lvl="1"/>
            <a:r>
              <a:rPr lang="en-US" sz="1800" b="1" kern="1200" dirty="0" smtClean="0">
                <a:solidFill>
                  <a:srgbClr val="333399"/>
                </a:solidFill>
                <a:latin typeface="Arial" pitchFamily="34" charset="0"/>
              </a:rPr>
              <a:t>The deformation of </a:t>
            </a:r>
            <a:r>
              <a:rPr lang="en-US" sz="1800" b="1" kern="1200" dirty="0" smtClean="0">
                <a:solidFill>
                  <a:srgbClr val="333399"/>
                </a:solidFill>
                <a:latin typeface="Symbol" pitchFamily="18" charset="2"/>
                <a:sym typeface="Symbol" pitchFamily="18" charset="2"/>
              </a:rPr>
              <a:t></a:t>
            </a:r>
            <a:r>
              <a:rPr lang="en-US" sz="1800" b="1" kern="1200" dirty="0" smtClean="0">
                <a:solidFill>
                  <a:srgbClr val="333399"/>
                </a:solidFill>
                <a:latin typeface="Arial" pitchFamily="34" charset="0"/>
              </a:rPr>
              <a:t> and N* transition form factors</a:t>
            </a:r>
          </a:p>
          <a:p>
            <a:pPr lvl="1"/>
            <a:r>
              <a:rPr lang="en-US" sz="1800" b="1" kern="1200" dirty="0" smtClean="0">
                <a:solidFill>
                  <a:srgbClr val="333399"/>
                </a:solidFill>
                <a:latin typeface="Arial" pitchFamily="34" charset="0"/>
              </a:rPr>
              <a:t>Spin dependent structure functions:   </a:t>
            </a:r>
            <a:r>
              <a:rPr lang="en-US" sz="1800" b="1" kern="1200" dirty="0" err="1" smtClean="0">
                <a:solidFill>
                  <a:srgbClr val="333399"/>
                </a:solidFill>
                <a:latin typeface="Arial" pitchFamily="34" charset="0"/>
              </a:rPr>
              <a:t>Bjorken</a:t>
            </a:r>
            <a:r>
              <a:rPr lang="en-US" sz="1800" b="1" kern="1200" dirty="0" smtClean="0">
                <a:solidFill>
                  <a:srgbClr val="333399"/>
                </a:solidFill>
                <a:latin typeface="Arial" pitchFamily="34" charset="0"/>
              </a:rPr>
              <a:t> &amp; GDH sum rule;  g</a:t>
            </a:r>
            <a:r>
              <a:rPr lang="en-US" sz="1800" b="1" kern="1200" baseline="-25000" dirty="0" smtClean="0">
                <a:solidFill>
                  <a:srgbClr val="333399"/>
                </a:solidFill>
                <a:latin typeface="Arial" pitchFamily="34" charset="0"/>
              </a:rPr>
              <a:t>1</a:t>
            </a:r>
            <a:r>
              <a:rPr lang="en-US" sz="1800" b="1" kern="1200" baseline="30000" dirty="0" smtClean="0">
                <a:solidFill>
                  <a:srgbClr val="333399"/>
                </a:solidFill>
                <a:latin typeface="Arial" pitchFamily="34" charset="0"/>
              </a:rPr>
              <a:t>n</a:t>
            </a:r>
            <a:r>
              <a:rPr lang="en-US" sz="1800" b="1" kern="1200" dirty="0" smtClean="0">
                <a:solidFill>
                  <a:srgbClr val="333399"/>
                </a:solidFill>
                <a:latin typeface="Arial" pitchFamily="34" charset="0"/>
              </a:rPr>
              <a:t>;  |∆ G|</a:t>
            </a:r>
          </a:p>
          <a:p>
            <a:pPr lvl="1"/>
            <a:r>
              <a:rPr lang="en-US" sz="1800" b="1" kern="1200" dirty="0" smtClean="0">
                <a:solidFill>
                  <a:srgbClr val="333399"/>
                </a:solidFill>
                <a:latin typeface="Arial" pitchFamily="34" charset="0"/>
              </a:rPr>
              <a:t>Measurement of the </a:t>
            </a:r>
            <a:r>
              <a:rPr lang="en-US" sz="1800" b="1" kern="1200" dirty="0" err="1" smtClean="0">
                <a:solidFill>
                  <a:srgbClr val="333399"/>
                </a:solidFill>
                <a:latin typeface="Arial" pitchFamily="34" charset="0"/>
              </a:rPr>
              <a:t>pion</a:t>
            </a:r>
            <a:r>
              <a:rPr lang="en-US" sz="1800" b="1" kern="1200" dirty="0" smtClean="0">
                <a:solidFill>
                  <a:srgbClr val="333399"/>
                </a:solidFill>
                <a:latin typeface="Arial" pitchFamily="34" charset="0"/>
              </a:rPr>
              <a:t> form factor </a:t>
            </a:r>
          </a:p>
          <a:p>
            <a:pPr lvl="1"/>
            <a:r>
              <a:rPr lang="en-US" sz="1800" b="1" kern="1200" dirty="0" smtClean="0">
                <a:solidFill>
                  <a:srgbClr val="333399"/>
                </a:solidFill>
                <a:latin typeface="Arial" pitchFamily="34" charset="0"/>
              </a:rPr>
              <a:t>Exploration of duality, </a:t>
            </a:r>
            <a:r>
              <a:rPr lang="en-US" sz="1800" b="1" kern="1200" dirty="0" err="1" smtClean="0">
                <a:solidFill>
                  <a:srgbClr val="333399"/>
                </a:solidFill>
                <a:latin typeface="Arial" pitchFamily="34" charset="0"/>
              </a:rPr>
              <a:t>pQCD</a:t>
            </a:r>
            <a:r>
              <a:rPr lang="en-US" sz="1800" b="1" kern="1200" dirty="0" smtClean="0">
                <a:solidFill>
                  <a:srgbClr val="333399"/>
                </a:solidFill>
                <a:latin typeface="Arial" pitchFamily="34" charset="0"/>
              </a:rPr>
              <a:t> counting rules, color transparency </a:t>
            </a:r>
          </a:p>
          <a:p>
            <a:pPr lvl="1"/>
            <a:r>
              <a:rPr lang="en-US" sz="1800" b="1" kern="1200" dirty="0" smtClean="0">
                <a:solidFill>
                  <a:srgbClr val="333399"/>
                </a:solidFill>
                <a:latin typeface="Arial" pitchFamily="34" charset="0"/>
              </a:rPr>
              <a:t>Initial exploration of  the 3D structure of the nucleon using GPDs and TMDs</a:t>
            </a:r>
          </a:p>
          <a:p>
            <a:pPr lvl="1"/>
            <a:r>
              <a:rPr lang="en-US" sz="1800" b="1" dirty="0">
                <a:solidFill>
                  <a:srgbClr val="333399"/>
                </a:solidFill>
              </a:rPr>
              <a:t>Evidence for missing excited nucleons </a:t>
            </a:r>
            <a:r>
              <a:rPr lang="en-US" sz="1800" b="1" dirty="0" smtClean="0">
                <a:solidFill>
                  <a:srgbClr val="333399"/>
                </a:solidFill>
              </a:rPr>
              <a:t>&amp; a set </a:t>
            </a:r>
            <a:r>
              <a:rPr lang="en-US" sz="1800" b="1" dirty="0">
                <a:solidFill>
                  <a:srgbClr val="333399"/>
                </a:solidFill>
              </a:rPr>
              <a:t>of complete </a:t>
            </a:r>
            <a:r>
              <a:rPr lang="en-US" sz="1800" b="1" dirty="0" err="1">
                <a:solidFill>
                  <a:srgbClr val="333399"/>
                </a:solidFill>
              </a:rPr>
              <a:t>photoproduction</a:t>
            </a:r>
            <a:r>
              <a:rPr lang="en-US" sz="1800" b="1" dirty="0">
                <a:solidFill>
                  <a:srgbClr val="333399"/>
                </a:solidFill>
              </a:rPr>
              <a:t> </a:t>
            </a:r>
            <a:r>
              <a:rPr lang="en-US" sz="1800" b="1" dirty="0" smtClean="0">
                <a:solidFill>
                  <a:srgbClr val="333399"/>
                </a:solidFill>
              </a:rPr>
              <a:t>experiments (under analysis)</a:t>
            </a:r>
            <a:endParaRPr lang="en-US" sz="1800" b="1" dirty="0" smtClean="0"/>
          </a:p>
          <a:p>
            <a:r>
              <a:rPr lang="en-US" b="1" dirty="0" smtClean="0"/>
              <a:t>Nuclei: From Structure to Exploding Stars</a:t>
            </a:r>
          </a:p>
          <a:p>
            <a:pPr lvl="1"/>
            <a:r>
              <a:rPr lang="en-US" sz="1800" b="1" kern="1200" dirty="0" smtClean="0">
                <a:solidFill>
                  <a:srgbClr val="333399"/>
                </a:solidFill>
                <a:latin typeface="Arial" pitchFamily="34" charset="0"/>
              </a:rPr>
              <a:t>The connection between the EMC effect and the local </a:t>
            </a:r>
            <a:r>
              <a:rPr lang="en-US" sz="1800" b="1" kern="1200" dirty="0" err="1" smtClean="0">
                <a:solidFill>
                  <a:srgbClr val="333399"/>
                </a:solidFill>
                <a:latin typeface="Arial" pitchFamily="34" charset="0"/>
              </a:rPr>
              <a:t>vs</a:t>
            </a:r>
            <a:r>
              <a:rPr lang="en-US" sz="1800" b="1" kern="1200" dirty="0" smtClean="0">
                <a:solidFill>
                  <a:srgbClr val="333399"/>
                </a:solidFill>
                <a:latin typeface="Arial" pitchFamily="34" charset="0"/>
              </a:rPr>
              <a:t> average nuclear density, and the connection to N-N short range correlations </a:t>
            </a:r>
          </a:p>
          <a:p>
            <a:pPr lvl="1"/>
            <a:r>
              <a:rPr lang="en-US" sz="1800" b="1" dirty="0">
                <a:solidFill>
                  <a:srgbClr val="333399"/>
                </a:solidFill>
              </a:rPr>
              <a:t>Confirmed the existence of the neutron skin in model-independent manner</a:t>
            </a:r>
          </a:p>
          <a:p>
            <a:pPr lvl="1"/>
            <a:r>
              <a:rPr lang="en-US" sz="1800" b="1" kern="1200" dirty="0" smtClean="0">
                <a:solidFill>
                  <a:srgbClr val="333399"/>
                </a:solidFill>
                <a:latin typeface="Arial" pitchFamily="34" charset="0"/>
              </a:rPr>
              <a:t>Studies of hypernuclei – better than 400keV resolution</a:t>
            </a:r>
            <a:endParaRPr lang="en-US" sz="1800" b="1" dirty="0" smtClean="0"/>
          </a:p>
          <a:p>
            <a:r>
              <a:rPr lang="en-US" b="1" dirty="0" smtClean="0"/>
              <a:t>In Search of the New Standard Model</a:t>
            </a:r>
          </a:p>
          <a:p>
            <a:pPr lvl="1"/>
            <a:r>
              <a:rPr lang="en-US" sz="1800" b="1" kern="1200" dirty="0" smtClean="0">
                <a:solidFill>
                  <a:srgbClr val="333399"/>
                </a:solidFill>
                <a:latin typeface="Arial" pitchFamily="34" charset="0"/>
              </a:rPr>
              <a:t>Factor 5 (soon 25) increase in precision of Std. Model couplings</a:t>
            </a:r>
          </a:p>
          <a:p>
            <a:pPr lvl="1"/>
            <a:r>
              <a:rPr lang="en-US" sz="1800" b="1" dirty="0" err="1" smtClean="0">
                <a:solidFill>
                  <a:srgbClr val="333399"/>
                </a:solidFill>
              </a:rPr>
              <a:t>Q</a:t>
            </a:r>
            <a:r>
              <a:rPr lang="en-US" sz="1800" b="1" baseline="-25000" dirty="0" err="1" smtClean="0">
                <a:solidFill>
                  <a:srgbClr val="333399"/>
                </a:solidFill>
              </a:rPr>
              <a:t>Weak</a:t>
            </a:r>
            <a:r>
              <a:rPr lang="en-US" sz="1800" b="1" dirty="0" smtClean="0">
                <a:solidFill>
                  <a:srgbClr val="333399"/>
                </a:solidFill>
              </a:rPr>
              <a:t> constrains </a:t>
            </a:r>
            <a:r>
              <a:rPr lang="en-US" sz="1800" b="1" dirty="0">
                <a:solidFill>
                  <a:srgbClr val="333399"/>
                </a:solidFill>
              </a:rPr>
              <a:t>new physics to a mass scale of 1.1 </a:t>
            </a:r>
            <a:r>
              <a:rPr lang="en-US" sz="1800" b="1" dirty="0" err="1">
                <a:solidFill>
                  <a:srgbClr val="333399"/>
                </a:solidFill>
              </a:rPr>
              <a:t>TeV</a:t>
            </a:r>
            <a:r>
              <a:rPr lang="en-US" sz="1800" b="1" dirty="0">
                <a:solidFill>
                  <a:srgbClr val="333399"/>
                </a:solidFill>
              </a:rPr>
              <a:t> (w/ </a:t>
            </a:r>
            <a:r>
              <a:rPr lang="en-US" sz="1800" b="1" dirty="0" smtClean="0">
                <a:solidFill>
                  <a:srgbClr val="333399"/>
                </a:solidFill>
              </a:rPr>
              <a:t>~2.3 </a:t>
            </a:r>
            <a:r>
              <a:rPr lang="en-US" sz="1800" b="1" dirty="0" err="1" smtClean="0">
                <a:solidFill>
                  <a:srgbClr val="333399"/>
                </a:solidFill>
              </a:rPr>
              <a:t>TeV</a:t>
            </a:r>
            <a:r>
              <a:rPr lang="en-US" sz="1800" b="1" dirty="0" smtClean="0">
                <a:solidFill>
                  <a:srgbClr val="333399"/>
                </a:solidFill>
              </a:rPr>
              <a:t> coming)</a:t>
            </a:r>
            <a:endParaRPr lang="en-US" sz="1800" b="1" dirty="0"/>
          </a:p>
        </p:txBody>
      </p:sp>
    </p:spTree>
    <p:extLst>
      <p:ext uri="{BB962C8B-B14F-4D97-AF65-F5344CB8AC3E}">
        <p14:creationId xmlns:p14="http://schemas.microsoft.com/office/powerpoint/2010/main" val="138152979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85305" y="53340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47109" name="Title 1"/>
          <p:cNvSpPr>
            <a:spLocks noGrp="1"/>
          </p:cNvSpPr>
          <p:nvPr>
            <p:ph type="title"/>
          </p:nvPr>
        </p:nvSpPr>
        <p:spPr>
          <a:xfrm>
            <a:off x="3048000" y="30162"/>
            <a:ext cx="5562600" cy="808038"/>
          </a:xfrm>
        </p:spPr>
        <p:txBody>
          <a:bodyPr>
            <a:noAutofit/>
          </a:bodyPr>
          <a:lstStyle/>
          <a:p>
            <a:r>
              <a:rPr lang="en-US" sz="2800" b="1" dirty="0" smtClean="0">
                <a:solidFill>
                  <a:srgbClr val="FF0000"/>
                </a:solidFill>
                <a:latin typeface="Arial" pitchFamily="34" charset="0"/>
                <a:cs typeface="Arial" pitchFamily="34" charset="0"/>
              </a:rPr>
              <a:t>Preliminary Plans for </a:t>
            </a:r>
            <a:br>
              <a:rPr lang="en-US" sz="2800" b="1" dirty="0" smtClean="0">
                <a:solidFill>
                  <a:srgbClr val="FF0000"/>
                </a:solidFill>
                <a:latin typeface="Arial" pitchFamily="34" charset="0"/>
                <a:cs typeface="Arial" pitchFamily="34" charset="0"/>
              </a:rPr>
            </a:br>
            <a:r>
              <a:rPr lang="en-US" sz="2800" b="1" dirty="0" smtClean="0">
                <a:solidFill>
                  <a:srgbClr val="FF0000"/>
                </a:solidFill>
                <a:latin typeface="Arial" pitchFamily="34" charset="0"/>
                <a:cs typeface="Arial" pitchFamily="34" charset="0"/>
              </a:rPr>
              <a:t>First Years of Beam in Hall A</a:t>
            </a:r>
          </a:p>
        </p:txBody>
      </p:sp>
      <p:cxnSp>
        <p:nvCxnSpPr>
          <p:cNvPr id="29" name="Straight Connector 28"/>
          <p:cNvCxnSpPr/>
          <p:nvPr/>
        </p:nvCxnSpPr>
        <p:spPr>
          <a:xfrm>
            <a:off x="1863435" y="2479950"/>
            <a:ext cx="1905000" cy="0"/>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629400" y="3733800"/>
            <a:ext cx="247303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7133" name="TextBox 44"/>
          <p:cNvSpPr txBox="1">
            <a:spLocks noChangeArrowheads="1"/>
          </p:cNvSpPr>
          <p:nvPr/>
        </p:nvSpPr>
        <p:spPr bwMode="auto">
          <a:xfrm>
            <a:off x="304800" y="1794150"/>
            <a:ext cx="1219200" cy="646331"/>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C00000"/>
                </a:solidFill>
                <a:latin typeface="Calibri"/>
              </a:rPr>
              <a:t>16 mo.  Shutdown   </a:t>
            </a:r>
          </a:p>
        </p:txBody>
      </p:sp>
      <p:sp>
        <p:nvSpPr>
          <p:cNvPr id="47135" name="TextBox 46"/>
          <p:cNvSpPr txBox="1">
            <a:spLocks noChangeArrowheads="1"/>
          </p:cNvSpPr>
          <p:nvPr/>
        </p:nvSpPr>
        <p:spPr bwMode="auto">
          <a:xfrm>
            <a:off x="4495800" y="1932705"/>
            <a:ext cx="2269211" cy="400110"/>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2000" b="1" dirty="0">
                <a:solidFill>
                  <a:srgbClr val="7030A0"/>
                </a:solidFill>
                <a:latin typeface="Calibri"/>
              </a:rPr>
              <a:t> Early   Experiments</a:t>
            </a:r>
          </a:p>
        </p:txBody>
      </p:sp>
      <p:sp>
        <p:nvSpPr>
          <p:cNvPr id="47136" name="TextBox 47"/>
          <p:cNvSpPr txBox="1">
            <a:spLocks noChangeArrowheads="1"/>
          </p:cNvSpPr>
          <p:nvPr/>
        </p:nvSpPr>
        <p:spPr bwMode="auto">
          <a:xfrm>
            <a:off x="1905000" y="1808010"/>
            <a:ext cx="1600200" cy="646331"/>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00B050"/>
                </a:solidFill>
                <a:latin typeface="Calibri"/>
              </a:rPr>
              <a:t>12 </a:t>
            </a:r>
            <a:r>
              <a:rPr lang="en-US" sz="1800" dirty="0" err="1">
                <a:solidFill>
                  <a:srgbClr val="00B050"/>
                </a:solidFill>
                <a:latin typeface="Calibri"/>
              </a:rPr>
              <a:t>GeV</a:t>
            </a:r>
            <a:r>
              <a:rPr lang="en-US" sz="1800" dirty="0">
                <a:solidFill>
                  <a:srgbClr val="00B050"/>
                </a:solidFill>
                <a:latin typeface="Calibri"/>
              </a:rPr>
              <a:t> Commissioning  </a:t>
            </a:r>
          </a:p>
        </p:txBody>
      </p:sp>
      <p:sp>
        <p:nvSpPr>
          <p:cNvPr id="47137" name="TextBox 48"/>
          <p:cNvSpPr txBox="1">
            <a:spLocks noChangeArrowheads="1"/>
          </p:cNvSpPr>
          <p:nvPr/>
        </p:nvSpPr>
        <p:spPr bwMode="auto">
          <a:xfrm>
            <a:off x="5334000" y="4191000"/>
            <a:ext cx="16764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err="1">
                <a:solidFill>
                  <a:srgbClr val="0070C0"/>
                </a:solidFill>
                <a:latin typeface="Calibri"/>
              </a:rPr>
              <a:t>SuperBigbite</a:t>
            </a:r>
            <a:r>
              <a:rPr lang="en-US" sz="1800" dirty="0">
                <a:solidFill>
                  <a:srgbClr val="0070C0"/>
                </a:solidFill>
                <a:latin typeface="Calibri"/>
              </a:rPr>
              <a:t>   </a:t>
            </a:r>
          </a:p>
        </p:txBody>
      </p:sp>
      <p:cxnSp>
        <p:nvCxnSpPr>
          <p:cNvPr id="53" name="Straight Arrow Connector 52"/>
          <p:cNvCxnSpPr/>
          <p:nvPr/>
        </p:nvCxnSpPr>
        <p:spPr>
          <a:xfrm>
            <a:off x="2183115" y="4800602"/>
            <a:ext cx="0" cy="53339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7144" name="TextBox 56"/>
          <p:cNvSpPr txBox="1">
            <a:spLocks noChangeArrowheads="1"/>
          </p:cNvSpPr>
          <p:nvPr/>
        </p:nvSpPr>
        <p:spPr bwMode="auto">
          <a:xfrm>
            <a:off x="1084974" y="4613192"/>
            <a:ext cx="2219710"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1800" dirty="0">
                <a:solidFill>
                  <a:srgbClr val="FF0000"/>
                </a:solidFill>
                <a:latin typeface="Calibri"/>
              </a:rPr>
              <a:t>Beam  1</a:t>
            </a:r>
            <a:r>
              <a:rPr lang="en-US" sz="1800" baseline="30000" dirty="0">
                <a:solidFill>
                  <a:srgbClr val="FF0000"/>
                </a:solidFill>
                <a:latin typeface="Calibri"/>
              </a:rPr>
              <a:t>st</a:t>
            </a:r>
            <a:r>
              <a:rPr lang="en-US" sz="1800" dirty="0">
                <a:solidFill>
                  <a:srgbClr val="FF0000"/>
                </a:solidFill>
                <a:latin typeface="Calibri"/>
              </a:rPr>
              <a:t>      to  Hall A</a:t>
            </a:r>
          </a:p>
        </p:txBody>
      </p:sp>
      <p:cxnSp>
        <p:nvCxnSpPr>
          <p:cNvPr id="58" name="Straight Connector 57"/>
          <p:cNvCxnSpPr/>
          <p:nvPr/>
        </p:nvCxnSpPr>
        <p:spPr>
          <a:xfrm>
            <a:off x="4876800" y="2479950"/>
            <a:ext cx="1676400" cy="0"/>
          </a:xfrm>
          <a:prstGeom prst="lin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57" name="Picture 3" descr="arms2"/>
          <p:cNvPicPr>
            <a:picLocks noChangeAspect="1" noChangeArrowheads="1"/>
          </p:cNvPicPr>
          <p:nvPr/>
        </p:nvPicPr>
        <p:blipFill>
          <a:blip r:embed="rId3" cstate="print"/>
          <a:srcRect/>
          <a:stretch>
            <a:fillRect/>
          </a:stretch>
        </p:blipFill>
        <p:spPr>
          <a:xfrm>
            <a:off x="76200" y="76200"/>
            <a:ext cx="2514600" cy="1676400"/>
          </a:xfrm>
          <a:prstGeom prst="rect">
            <a:avLst/>
          </a:prstGeom>
          <a:noFill/>
        </p:spPr>
      </p:pic>
      <p:pic>
        <p:nvPicPr>
          <p:cNvPr id="61" name="Picture 3"/>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41120" y="3830785"/>
            <a:ext cx="1757077" cy="1447800"/>
          </a:xfrm>
          <a:prstGeom prst="rect">
            <a:avLst/>
          </a:prstGeom>
          <a:noFill/>
          <a:ln>
            <a:noFill/>
          </a:ln>
          <a:effectLst>
            <a:outerShdw blurRad="127000" dist="76199" dir="7860002" algn="ctr" rotWithShape="0">
              <a:srgbClr val="727272">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cxnSp>
        <p:nvCxnSpPr>
          <p:cNvPr id="67" name="Straight Connector 66"/>
          <p:cNvCxnSpPr/>
          <p:nvPr/>
        </p:nvCxnSpPr>
        <p:spPr>
          <a:xfrm>
            <a:off x="152400" y="2479950"/>
            <a:ext cx="1676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810000" y="2479950"/>
            <a:ext cx="1600200"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8" name="TextBox 8"/>
          <p:cNvSpPr txBox="1">
            <a:spLocks noChangeArrowheads="1"/>
          </p:cNvSpPr>
          <p:nvPr/>
        </p:nvSpPr>
        <p:spPr bwMode="auto">
          <a:xfrm>
            <a:off x="4170220" y="535478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2015</a:t>
            </a:r>
          </a:p>
        </p:txBody>
      </p:sp>
      <p:sp>
        <p:nvSpPr>
          <p:cNvPr id="72" name="Rectangle 71"/>
          <p:cNvSpPr/>
          <p:nvPr/>
        </p:nvSpPr>
        <p:spPr>
          <a:xfrm>
            <a:off x="20775" y="5327075"/>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47119" name="TextBox 8"/>
          <p:cNvSpPr txBox="1">
            <a:spLocks noChangeArrowheads="1"/>
          </p:cNvSpPr>
          <p:nvPr/>
        </p:nvSpPr>
        <p:spPr bwMode="auto">
          <a:xfrm>
            <a:off x="415630" y="5375565"/>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2013</a:t>
            </a:r>
          </a:p>
        </p:txBody>
      </p:sp>
      <p:sp>
        <p:nvSpPr>
          <p:cNvPr id="75" name="Rectangle 74"/>
          <p:cNvSpPr/>
          <p:nvPr/>
        </p:nvSpPr>
        <p:spPr>
          <a:xfrm>
            <a:off x="7275513" y="53340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69" name="Rectangle 68"/>
          <p:cNvSpPr/>
          <p:nvPr/>
        </p:nvSpPr>
        <p:spPr>
          <a:xfrm>
            <a:off x="1835725" y="53270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73" name="Rectangle 72"/>
          <p:cNvSpPr/>
          <p:nvPr/>
        </p:nvSpPr>
        <p:spPr>
          <a:xfrm>
            <a:off x="5562595" y="53270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74" name="TextBox 8"/>
          <p:cNvSpPr txBox="1">
            <a:spLocks noChangeArrowheads="1"/>
          </p:cNvSpPr>
          <p:nvPr/>
        </p:nvSpPr>
        <p:spPr bwMode="auto">
          <a:xfrm>
            <a:off x="5888185" y="5354785"/>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2016</a:t>
            </a:r>
          </a:p>
        </p:txBody>
      </p:sp>
      <p:sp>
        <p:nvSpPr>
          <p:cNvPr id="47120" name="TextBox 9"/>
          <p:cNvSpPr txBox="1">
            <a:spLocks noChangeArrowheads="1"/>
          </p:cNvSpPr>
          <p:nvPr/>
        </p:nvSpPr>
        <p:spPr bwMode="auto">
          <a:xfrm>
            <a:off x="2209800" y="536864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2014</a:t>
            </a:r>
          </a:p>
        </p:txBody>
      </p:sp>
      <p:sp>
        <p:nvSpPr>
          <p:cNvPr id="76" name="TextBox 8"/>
          <p:cNvSpPr txBox="1">
            <a:spLocks noChangeArrowheads="1"/>
          </p:cNvSpPr>
          <p:nvPr/>
        </p:nvSpPr>
        <p:spPr bwMode="auto">
          <a:xfrm>
            <a:off x="7696200" y="534786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2017</a:t>
            </a:r>
          </a:p>
        </p:txBody>
      </p:sp>
      <p:sp>
        <p:nvSpPr>
          <p:cNvPr id="80" name="TextBox 48"/>
          <p:cNvSpPr txBox="1">
            <a:spLocks noChangeArrowheads="1"/>
          </p:cNvSpPr>
          <p:nvPr/>
        </p:nvSpPr>
        <p:spPr bwMode="auto">
          <a:xfrm>
            <a:off x="7204365" y="3020295"/>
            <a:ext cx="18288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0070C0"/>
                </a:solidFill>
                <a:latin typeface="Calibri"/>
              </a:rPr>
              <a:t>SBS  Experiments   </a:t>
            </a:r>
          </a:p>
        </p:txBody>
      </p:sp>
      <p:sp>
        <p:nvSpPr>
          <p:cNvPr id="81" name="TextBox 48"/>
          <p:cNvSpPr txBox="1">
            <a:spLocks noChangeArrowheads="1"/>
          </p:cNvSpPr>
          <p:nvPr/>
        </p:nvSpPr>
        <p:spPr bwMode="auto">
          <a:xfrm>
            <a:off x="2514600" y="3740725"/>
            <a:ext cx="16764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0070C0"/>
                </a:solidFill>
                <a:latin typeface="Calibri"/>
              </a:rPr>
              <a:t>SBS Project   </a:t>
            </a:r>
          </a:p>
        </p:txBody>
      </p:sp>
      <p:sp>
        <p:nvSpPr>
          <p:cNvPr id="92" name="TextBox 47"/>
          <p:cNvSpPr txBox="1">
            <a:spLocks noChangeArrowheads="1"/>
          </p:cNvSpPr>
          <p:nvPr/>
        </p:nvSpPr>
        <p:spPr bwMode="auto">
          <a:xfrm>
            <a:off x="1759519" y="2563075"/>
            <a:ext cx="1946565" cy="369332"/>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800" dirty="0" err="1">
                <a:solidFill>
                  <a:srgbClr val="00B050"/>
                </a:solidFill>
                <a:latin typeface="Calibri"/>
              </a:rPr>
              <a:t>G</a:t>
            </a:r>
            <a:r>
              <a:rPr lang="en-US" sz="1800" baseline="-25000" dirty="0" err="1">
                <a:solidFill>
                  <a:srgbClr val="00B050"/>
                </a:solidFill>
                <a:latin typeface="Calibri"/>
              </a:rPr>
              <a:t>M</a:t>
            </a:r>
            <a:r>
              <a:rPr lang="en-US" sz="1800" baseline="30000" dirty="0" err="1">
                <a:solidFill>
                  <a:srgbClr val="00B050"/>
                </a:solidFill>
                <a:latin typeface="Calibri"/>
              </a:rPr>
              <a:t>p</a:t>
            </a:r>
            <a:r>
              <a:rPr lang="en-US" sz="1800" dirty="0">
                <a:solidFill>
                  <a:srgbClr val="00B050"/>
                </a:solidFill>
                <a:latin typeface="Calibri"/>
              </a:rPr>
              <a:t> and DVCS-I</a:t>
            </a:r>
          </a:p>
        </p:txBody>
      </p:sp>
      <p:cxnSp>
        <p:nvCxnSpPr>
          <p:cNvPr id="93" name="Straight Connector 92"/>
          <p:cNvCxnSpPr/>
          <p:nvPr/>
        </p:nvCxnSpPr>
        <p:spPr>
          <a:xfrm>
            <a:off x="6172200" y="2479950"/>
            <a:ext cx="1600200"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94" name="TextBox 46"/>
          <p:cNvSpPr txBox="1">
            <a:spLocks noChangeArrowheads="1"/>
          </p:cNvSpPr>
          <p:nvPr/>
        </p:nvSpPr>
        <p:spPr bwMode="auto">
          <a:xfrm>
            <a:off x="4779820" y="2528440"/>
            <a:ext cx="3599062" cy="400110"/>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2000" b="1" dirty="0">
                <a:solidFill>
                  <a:srgbClr val="7030A0"/>
                </a:solidFill>
                <a:latin typeface="Calibri"/>
              </a:rPr>
              <a:t> </a:t>
            </a:r>
            <a:r>
              <a:rPr lang="en-US" sz="2000" b="1" baseline="30000" dirty="0">
                <a:solidFill>
                  <a:srgbClr val="7030A0"/>
                </a:solidFill>
                <a:latin typeface="Calibri"/>
              </a:rPr>
              <a:t>3</a:t>
            </a:r>
            <a:r>
              <a:rPr lang="en-US" sz="2000" b="1" dirty="0">
                <a:solidFill>
                  <a:srgbClr val="7030A0"/>
                </a:solidFill>
                <a:latin typeface="Calibri"/>
              </a:rPr>
              <a:t>H/</a:t>
            </a:r>
            <a:r>
              <a:rPr lang="en-US" sz="2000" b="1" baseline="30000" dirty="0">
                <a:solidFill>
                  <a:srgbClr val="7030A0"/>
                </a:solidFill>
                <a:latin typeface="Calibri"/>
              </a:rPr>
              <a:t>3</a:t>
            </a:r>
            <a:r>
              <a:rPr lang="en-US" sz="2000" b="1" dirty="0">
                <a:solidFill>
                  <a:srgbClr val="7030A0"/>
                </a:solidFill>
                <a:latin typeface="Calibri"/>
              </a:rPr>
              <a:t>He      PREX        (</a:t>
            </a:r>
            <a:r>
              <a:rPr lang="en-US" sz="2000" b="1" dirty="0" smtClean="0">
                <a:solidFill>
                  <a:srgbClr val="7030A0"/>
                </a:solidFill>
                <a:latin typeface="Calibri"/>
              </a:rPr>
              <a:t>A1n, APEX)</a:t>
            </a:r>
            <a:endParaRPr lang="en-US" sz="2000" b="1" dirty="0">
              <a:solidFill>
                <a:srgbClr val="7030A0"/>
              </a:solidFill>
              <a:latin typeface="Calibri"/>
            </a:endParaRPr>
          </a:p>
        </p:txBody>
      </p:sp>
      <p:sp>
        <p:nvSpPr>
          <p:cNvPr id="99" name="TextBox 56"/>
          <p:cNvSpPr txBox="1">
            <a:spLocks noChangeArrowheads="1"/>
          </p:cNvSpPr>
          <p:nvPr/>
        </p:nvSpPr>
        <p:spPr bwMode="auto">
          <a:xfrm>
            <a:off x="3657600" y="4405750"/>
            <a:ext cx="864339"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1800" dirty="0">
                <a:solidFill>
                  <a:srgbClr val="FF0000"/>
                </a:solidFill>
                <a:latin typeface="Calibri"/>
              </a:rPr>
              <a:t>11 </a:t>
            </a:r>
            <a:r>
              <a:rPr lang="en-US" sz="1800" dirty="0" err="1">
                <a:solidFill>
                  <a:srgbClr val="FF0000"/>
                </a:solidFill>
                <a:latin typeface="Calibri"/>
              </a:rPr>
              <a:t>GeV</a:t>
            </a:r>
            <a:endParaRPr lang="en-US" sz="1800" dirty="0">
              <a:solidFill>
                <a:srgbClr val="FF0000"/>
              </a:solidFill>
              <a:latin typeface="Calibri"/>
            </a:endParaRPr>
          </a:p>
        </p:txBody>
      </p:sp>
      <p:cxnSp>
        <p:nvCxnSpPr>
          <p:cNvPr id="101" name="Straight Arrow Connector 100"/>
          <p:cNvCxnSpPr/>
          <p:nvPr/>
        </p:nvCxnSpPr>
        <p:spPr>
          <a:xfrm>
            <a:off x="4191000" y="4800600"/>
            <a:ext cx="0" cy="53339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24000" y="2819400"/>
            <a:ext cx="1371600" cy="307777"/>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EM Form Factor</a:t>
            </a:r>
          </a:p>
        </p:txBody>
      </p:sp>
      <p:sp>
        <p:nvSpPr>
          <p:cNvPr id="42" name="TextBox 41"/>
          <p:cNvSpPr txBox="1"/>
          <p:nvPr/>
        </p:nvSpPr>
        <p:spPr>
          <a:xfrm>
            <a:off x="3066315" y="2819400"/>
            <a:ext cx="1371600" cy="307777"/>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Access to GPDs</a:t>
            </a:r>
          </a:p>
        </p:txBody>
      </p:sp>
      <p:sp>
        <p:nvSpPr>
          <p:cNvPr id="43" name="TextBox 42"/>
          <p:cNvSpPr txBox="1"/>
          <p:nvPr/>
        </p:nvSpPr>
        <p:spPr>
          <a:xfrm>
            <a:off x="4516580" y="2819400"/>
            <a:ext cx="1371600" cy="307777"/>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d/u at High x</a:t>
            </a:r>
          </a:p>
        </p:txBody>
      </p:sp>
      <p:sp>
        <p:nvSpPr>
          <p:cNvPr id="44" name="TextBox 43"/>
          <p:cNvSpPr txBox="1"/>
          <p:nvPr/>
        </p:nvSpPr>
        <p:spPr>
          <a:xfrm>
            <a:off x="5687285" y="2819400"/>
            <a:ext cx="1371600" cy="307777"/>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Neutron skin</a:t>
            </a:r>
          </a:p>
        </p:txBody>
      </p:sp>
      <p:sp>
        <p:nvSpPr>
          <p:cNvPr id="45" name="TextBox 44"/>
          <p:cNvSpPr txBox="1"/>
          <p:nvPr/>
        </p:nvSpPr>
        <p:spPr>
          <a:xfrm>
            <a:off x="7273640" y="3255820"/>
            <a:ext cx="1752600" cy="523220"/>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EM  Form  Factors </a:t>
            </a:r>
          </a:p>
          <a:p>
            <a:pPr algn="l" eaLnBrk="1" fontAlgn="auto" hangingPunct="1">
              <a:spcBef>
                <a:spcPts val="0"/>
              </a:spcBef>
              <a:spcAft>
                <a:spcPts val="0"/>
              </a:spcAft>
            </a:pPr>
            <a:r>
              <a:rPr lang="en-US" sz="1400" dirty="0">
                <a:solidFill>
                  <a:prstClr val="black"/>
                </a:solidFill>
                <a:latin typeface="Calibri"/>
              </a:rPr>
              <a:t>at  high  Q</a:t>
            </a:r>
            <a:r>
              <a:rPr lang="en-US" sz="1400" baseline="30000" dirty="0">
                <a:solidFill>
                  <a:prstClr val="black"/>
                </a:solidFill>
                <a:latin typeface="Calibri"/>
              </a:rPr>
              <a:t>2</a:t>
            </a:r>
          </a:p>
        </p:txBody>
      </p:sp>
      <p:sp>
        <p:nvSpPr>
          <p:cNvPr id="46" name="TextBox 45"/>
          <p:cNvSpPr txBox="1"/>
          <p:nvPr/>
        </p:nvSpPr>
        <p:spPr>
          <a:xfrm>
            <a:off x="3482924" y="1038070"/>
            <a:ext cx="5339314" cy="923330"/>
          </a:xfrm>
          <a:prstGeom prst="rect">
            <a:avLst/>
          </a:prstGeom>
          <a:noFill/>
        </p:spPr>
        <p:txBody>
          <a:bodyPr wrap="square" rtlCol="0">
            <a:spAutoFit/>
          </a:bodyPr>
          <a:lstStyle/>
          <a:p>
            <a:pPr algn="l" eaLnBrk="1" fontAlgn="auto" hangingPunct="1">
              <a:spcBef>
                <a:spcPts val="0"/>
              </a:spcBef>
              <a:spcAft>
                <a:spcPts val="0"/>
              </a:spcAft>
              <a:buFont typeface="Arial" pitchFamily="34" charset="0"/>
              <a:buChar char="•"/>
            </a:pPr>
            <a:r>
              <a:rPr lang="en-US" sz="1800" dirty="0">
                <a:solidFill>
                  <a:prstClr val="black"/>
                </a:solidFill>
                <a:latin typeface="Calibri"/>
              </a:rPr>
              <a:t>  3 A-rated experiments in first years of running</a:t>
            </a:r>
          </a:p>
          <a:p>
            <a:pPr algn="l" eaLnBrk="1" fontAlgn="auto" hangingPunct="1">
              <a:spcBef>
                <a:spcPts val="0"/>
              </a:spcBef>
              <a:spcAft>
                <a:spcPts val="0"/>
              </a:spcAft>
              <a:buFont typeface="Arial" pitchFamily="34" charset="0"/>
              <a:buChar char="•"/>
            </a:pPr>
            <a:r>
              <a:rPr lang="en-US" sz="1800" dirty="0">
                <a:solidFill>
                  <a:prstClr val="black"/>
                </a:solidFill>
                <a:latin typeface="Calibri"/>
              </a:rPr>
              <a:t>  </a:t>
            </a:r>
            <a:r>
              <a:rPr lang="en-US" sz="1800" dirty="0" err="1">
                <a:solidFill>
                  <a:prstClr val="black"/>
                </a:solidFill>
                <a:latin typeface="Calibri"/>
              </a:rPr>
              <a:t>G</a:t>
            </a:r>
            <a:r>
              <a:rPr lang="en-US" sz="1800" baseline="-25000" dirty="0" err="1">
                <a:solidFill>
                  <a:prstClr val="black"/>
                </a:solidFill>
                <a:latin typeface="Calibri"/>
              </a:rPr>
              <a:t>M</a:t>
            </a:r>
            <a:r>
              <a:rPr lang="en-US" sz="1800" baseline="30000" dirty="0" err="1">
                <a:solidFill>
                  <a:prstClr val="black"/>
                </a:solidFill>
                <a:latin typeface="Calibri"/>
              </a:rPr>
              <a:t>p</a:t>
            </a:r>
            <a:r>
              <a:rPr lang="en-US" sz="1800" dirty="0">
                <a:solidFill>
                  <a:prstClr val="black"/>
                </a:solidFill>
                <a:latin typeface="Calibri"/>
              </a:rPr>
              <a:t> (HRS-R) and DVCS (HRS-L + </a:t>
            </a:r>
            <a:r>
              <a:rPr lang="en-US" sz="1800" dirty="0" err="1">
                <a:solidFill>
                  <a:prstClr val="black"/>
                </a:solidFill>
                <a:latin typeface="Calibri"/>
              </a:rPr>
              <a:t>calo</a:t>
            </a:r>
            <a:r>
              <a:rPr lang="en-US" sz="1800" dirty="0">
                <a:solidFill>
                  <a:prstClr val="black"/>
                </a:solidFill>
                <a:latin typeface="Calibri"/>
              </a:rPr>
              <a:t>) run is combined</a:t>
            </a:r>
          </a:p>
          <a:p>
            <a:pPr algn="l" eaLnBrk="1" fontAlgn="auto" hangingPunct="1">
              <a:spcBef>
                <a:spcPts val="0"/>
              </a:spcBef>
              <a:spcAft>
                <a:spcPts val="0"/>
              </a:spcAft>
              <a:buFont typeface="Arial" pitchFamily="34" charset="0"/>
              <a:buChar char="•"/>
            </a:pPr>
            <a:r>
              <a:rPr lang="en-US" sz="1800" dirty="0">
                <a:solidFill>
                  <a:prstClr val="black"/>
                </a:solidFill>
                <a:latin typeface="Calibri"/>
              </a:rPr>
              <a:t>  Some flexibility incorporated</a:t>
            </a:r>
          </a:p>
        </p:txBody>
      </p:sp>
      <p:sp>
        <p:nvSpPr>
          <p:cNvPr id="47" name="TextBox 46"/>
          <p:cNvSpPr txBox="1"/>
          <p:nvPr/>
        </p:nvSpPr>
        <p:spPr>
          <a:xfrm>
            <a:off x="39856" y="3100760"/>
            <a:ext cx="1981200" cy="1446550"/>
          </a:xfrm>
          <a:prstGeom prst="rect">
            <a:avLst/>
          </a:prstGeom>
          <a:solidFill>
            <a:schemeClr val="accent5">
              <a:lumMod val="20000"/>
              <a:lumOff val="80000"/>
            </a:schemeClr>
          </a:solidFill>
        </p:spPr>
        <p:txBody>
          <a:bodyPr wrap="square" rtlCol="0">
            <a:spAutoFit/>
          </a:bodyPr>
          <a:lstStyle/>
          <a:p>
            <a:pPr algn="l" eaLnBrk="1" fontAlgn="auto" hangingPunct="1">
              <a:spcBef>
                <a:spcPts val="0"/>
              </a:spcBef>
              <a:spcAft>
                <a:spcPts val="0"/>
              </a:spcAft>
            </a:pPr>
            <a:r>
              <a:rPr lang="en-US" sz="1800" b="1" dirty="0">
                <a:solidFill>
                  <a:srgbClr val="FF0000"/>
                </a:solidFill>
                <a:latin typeface="Calibri"/>
              </a:rPr>
              <a:t>12 </a:t>
            </a:r>
            <a:r>
              <a:rPr lang="en-US" sz="1800" b="1" dirty="0" err="1">
                <a:solidFill>
                  <a:srgbClr val="FF0000"/>
                </a:solidFill>
                <a:latin typeface="Calibri"/>
              </a:rPr>
              <a:t>GeV</a:t>
            </a:r>
            <a:r>
              <a:rPr lang="en-US" sz="1800" b="1" dirty="0">
                <a:solidFill>
                  <a:srgbClr val="FF0000"/>
                </a:solidFill>
                <a:latin typeface="Calibri"/>
              </a:rPr>
              <a:t> Projects</a:t>
            </a:r>
            <a:r>
              <a:rPr lang="en-US" sz="1800" dirty="0">
                <a:solidFill>
                  <a:prstClr val="black"/>
                </a:solidFill>
                <a:latin typeface="Calibri"/>
              </a:rPr>
              <a:t>:   </a:t>
            </a:r>
            <a:r>
              <a:rPr lang="en-US" sz="1400" dirty="0">
                <a:solidFill>
                  <a:prstClr val="black"/>
                </a:solidFill>
                <a:latin typeface="Calibri"/>
              </a:rPr>
              <a:t>1.   </a:t>
            </a:r>
            <a:r>
              <a:rPr lang="en-US" sz="1400" dirty="0" err="1">
                <a:solidFill>
                  <a:prstClr val="black"/>
                </a:solidFill>
                <a:latin typeface="Calibri"/>
              </a:rPr>
              <a:t>Moller</a:t>
            </a:r>
            <a:r>
              <a:rPr lang="en-US" sz="1400" dirty="0">
                <a:solidFill>
                  <a:prstClr val="black"/>
                </a:solidFill>
                <a:latin typeface="Calibri"/>
              </a:rPr>
              <a:t> </a:t>
            </a:r>
            <a:r>
              <a:rPr lang="en-US" sz="1400" dirty="0" err="1">
                <a:solidFill>
                  <a:prstClr val="black"/>
                </a:solidFill>
                <a:latin typeface="Calibri"/>
              </a:rPr>
              <a:t>polarimeter</a:t>
            </a:r>
            <a:endParaRPr lang="en-US" sz="1400" dirty="0">
              <a:solidFill>
                <a:prstClr val="black"/>
              </a:solidFill>
              <a:latin typeface="Calibri"/>
            </a:endParaRPr>
          </a:p>
          <a:p>
            <a:pPr algn="l" eaLnBrk="1" fontAlgn="auto" hangingPunct="1">
              <a:spcBef>
                <a:spcPts val="0"/>
              </a:spcBef>
              <a:spcAft>
                <a:spcPts val="0"/>
              </a:spcAft>
            </a:pPr>
            <a:r>
              <a:rPr lang="en-US" sz="1400" dirty="0">
                <a:solidFill>
                  <a:prstClr val="black"/>
                </a:solidFill>
                <a:latin typeface="Calibri"/>
              </a:rPr>
              <a:t>  </a:t>
            </a:r>
          </a:p>
          <a:p>
            <a:pPr marL="342900" indent="-342900" algn="l" eaLnBrk="1" fontAlgn="auto" hangingPunct="1">
              <a:spcBef>
                <a:spcPts val="0"/>
              </a:spcBef>
              <a:spcAft>
                <a:spcPts val="0"/>
              </a:spcAft>
            </a:pPr>
            <a:r>
              <a:rPr lang="en-US" sz="1400" dirty="0">
                <a:solidFill>
                  <a:prstClr val="black"/>
                </a:solidFill>
                <a:latin typeface="Calibri"/>
              </a:rPr>
              <a:t>2.  Compton </a:t>
            </a:r>
            <a:r>
              <a:rPr lang="en-US" sz="1400" dirty="0" err="1">
                <a:solidFill>
                  <a:prstClr val="black"/>
                </a:solidFill>
                <a:latin typeface="Calibri"/>
              </a:rPr>
              <a:t>polarimeter</a:t>
            </a:r>
            <a:endParaRPr lang="en-US" sz="1400" dirty="0">
              <a:solidFill>
                <a:prstClr val="black"/>
              </a:solidFill>
              <a:latin typeface="Calibri"/>
            </a:endParaRPr>
          </a:p>
          <a:p>
            <a:pPr marL="342900" indent="-342900" algn="l" eaLnBrk="1" fontAlgn="auto" hangingPunct="1">
              <a:spcBef>
                <a:spcPts val="0"/>
              </a:spcBef>
              <a:spcAft>
                <a:spcPts val="0"/>
              </a:spcAft>
            </a:pPr>
            <a:r>
              <a:rPr lang="en-US" sz="1400" dirty="0">
                <a:solidFill>
                  <a:prstClr val="black"/>
                </a:solidFill>
                <a:latin typeface="Calibri"/>
              </a:rPr>
              <a:t>        </a:t>
            </a:r>
          </a:p>
          <a:p>
            <a:pPr marL="342900" indent="-342900" algn="l" eaLnBrk="1" fontAlgn="auto" hangingPunct="1">
              <a:spcBef>
                <a:spcPts val="0"/>
              </a:spcBef>
              <a:spcAft>
                <a:spcPts val="0"/>
              </a:spcAft>
            </a:pPr>
            <a:r>
              <a:rPr lang="en-US" sz="1400" dirty="0">
                <a:solidFill>
                  <a:prstClr val="black"/>
                </a:solidFill>
                <a:latin typeface="Calibri"/>
              </a:rPr>
              <a:t>3. Energy Meas. upgrade </a:t>
            </a:r>
            <a:endParaRPr lang="en-US" sz="1600" dirty="0">
              <a:solidFill>
                <a:prstClr val="black"/>
              </a:solidFill>
              <a:latin typeface="Calibri"/>
            </a:endParaRPr>
          </a:p>
        </p:txBody>
      </p:sp>
      <p:cxnSp>
        <p:nvCxnSpPr>
          <p:cNvPr id="63" name="Straight Connector 62"/>
          <p:cNvCxnSpPr/>
          <p:nvPr/>
        </p:nvCxnSpPr>
        <p:spPr>
          <a:xfrm>
            <a:off x="2057400" y="3733800"/>
            <a:ext cx="5763490"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84408" y="3733800"/>
            <a:ext cx="1905000" cy="0"/>
          </a:xfrm>
          <a:prstGeom prst="line">
            <a:avLst/>
          </a:prstGeom>
          <a:ln w="19050">
            <a:solidFill>
              <a:schemeClr val="tx2">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041724" y="2824380"/>
            <a:ext cx="1984516" cy="307777"/>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Neutron spin structure</a:t>
            </a:r>
          </a:p>
        </p:txBody>
      </p:sp>
      <p:sp>
        <p:nvSpPr>
          <p:cNvPr id="4" name="TextBox 3"/>
          <p:cNvSpPr txBox="1"/>
          <p:nvPr/>
        </p:nvSpPr>
        <p:spPr>
          <a:xfrm>
            <a:off x="3454400" y="6705600"/>
            <a:ext cx="2520241" cy="307777"/>
          </a:xfrm>
          <a:prstGeom prst="rect">
            <a:avLst/>
          </a:prstGeom>
          <a:solidFill>
            <a:schemeClr val="bg1"/>
          </a:solidFill>
        </p:spPr>
        <p:txBody>
          <a:bodyPr wrap="none" rtlCol="0">
            <a:spAutoFit/>
          </a:bodyPr>
          <a:lstStyle/>
          <a:p>
            <a:r>
              <a:rPr lang="en-US" sz="1400" dirty="0" smtClean="0"/>
              <a:t>                                               </a:t>
            </a:r>
            <a:endParaRPr lang="en-US" sz="1400" dirty="0"/>
          </a:p>
        </p:txBody>
      </p:sp>
    </p:spTree>
    <p:extLst>
      <p:ext uri="{BB962C8B-B14F-4D97-AF65-F5344CB8AC3E}">
        <p14:creationId xmlns:p14="http://schemas.microsoft.com/office/powerpoint/2010/main" val="448570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Arrow Connector 116"/>
          <p:cNvCxnSpPr/>
          <p:nvPr/>
        </p:nvCxnSpPr>
        <p:spPr>
          <a:xfrm rot="5400000">
            <a:off x="2875646" y="5077043"/>
            <a:ext cx="952720" cy="1588"/>
          </a:xfrm>
          <a:prstGeom prst="straightConnector1">
            <a:avLst/>
          </a:prstGeom>
          <a:ln w="28575" cap="flat" cmpd="sng" algn="ctr">
            <a:solidFill>
              <a:srgbClr val="FFFF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043672" y="5660228"/>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47135" name="TextBox 46"/>
          <p:cNvSpPr txBox="1">
            <a:spLocks noChangeArrowheads="1"/>
          </p:cNvSpPr>
          <p:nvPr/>
        </p:nvSpPr>
        <p:spPr bwMode="auto">
          <a:xfrm>
            <a:off x="5376753" y="2534682"/>
            <a:ext cx="3095719" cy="400110"/>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2000" b="1" dirty="0">
                <a:solidFill>
                  <a:srgbClr val="0000FF"/>
                </a:solidFill>
                <a:latin typeface="Calibri"/>
              </a:rPr>
              <a:t> Early   11 GeV Experiments</a:t>
            </a:r>
          </a:p>
        </p:txBody>
      </p:sp>
      <p:sp>
        <p:nvSpPr>
          <p:cNvPr id="47136" name="TextBox 47"/>
          <p:cNvSpPr txBox="1">
            <a:spLocks noChangeArrowheads="1"/>
          </p:cNvSpPr>
          <p:nvPr/>
        </p:nvSpPr>
        <p:spPr bwMode="auto">
          <a:xfrm>
            <a:off x="956235" y="2602468"/>
            <a:ext cx="1380143"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0000FF"/>
                </a:solidFill>
                <a:latin typeface="Calibri"/>
              </a:rPr>
              <a:t>Construction</a:t>
            </a:r>
          </a:p>
        </p:txBody>
      </p:sp>
      <p:cxnSp>
        <p:nvCxnSpPr>
          <p:cNvPr id="53" name="Straight Arrow Connector 52"/>
          <p:cNvCxnSpPr/>
          <p:nvPr/>
        </p:nvCxnSpPr>
        <p:spPr>
          <a:xfrm>
            <a:off x="2057400" y="5035444"/>
            <a:ext cx="0" cy="53339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7144" name="TextBox 56"/>
          <p:cNvSpPr txBox="1">
            <a:spLocks noChangeArrowheads="1"/>
          </p:cNvSpPr>
          <p:nvPr/>
        </p:nvSpPr>
        <p:spPr bwMode="auto">
          <a:xfrm>
            <a:off x="186488" y="4662277"/>
            <a:ext cx="1994732"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1800" dirty="0">
                <a:solidFill>
                  <a:srgbClr val="FF0000"/>
                </a:solidFill>
                <a:latin typeface="Calibri"/>
              </a:rPr>
              <a:t>1</a:t>
            </a:r>
            <a:r>
              <a:rPr lang="en-US" sz="1800" baseline="30000" dirty="0">
                <a:solidFill>
                  <a:srgbClr val="FF0000"/>
                </a:solidFill>
                <a:latin typeface="Calibri"/>
              </a:rPr>
              <a:t>st</a:t>
            </a:r>
            <a:r>
              <a:rPr lang="en-US" sz="1800" dirty="0">
                <a:solidFill>
                  <a:srgbClr val="FF0000"/>
                </a:solidFill>
                <a:latin typeface="Calibri"/>
              </a:rPr>
              <a:t>  beam  to Hall B</a:t>
            </a:r>
          </a:p>
        </p:txBody>
      </p:sp>
      <p:cxnSp>
        <p:nvCxnSpPr>
          <p:cNvPr id="58" name="Straight Connector 57"/>
          <p:cNvCxnSpPr/>
          <p:nvPr/>
        </p:nvCxnSpPr>
        <p:spPr>
          <a:xfrm>
            <a:off x="685800" y="3048000"/>
            <a:ext cx="4038600" cy="1588"/>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68" name="TextBox 8"/>
          <p:cNvSpPr txBox="1">
            <a:spLocks noChangeArrowheads="1"/>
          </p:cNvSpPr>
          <p:nvPr/>
        </p:nvSpPr>
        <p:spPr bwMode="auto">
          <a:xfrm>
            <a:off x="2514600" y="5681008"/>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2015</a:t>
            </a:r>
          </a:p>
        </p:txBody>
      </p:sp>
      <p:sp>
        <p:nvSpPr>
          <p:cNvPr id="75" name="Rectangle 74"/>
          <p:cNvSpPr/>
          <p:nvPr/>
        </p:nvSpPr>
        <p:spPr>
          <a:xfrm>
            <a:off x="5633880" y="5660228"/>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69" name="Rectangle 68"/>
          <p:cNvSpPr/>
          <p:nvPr/>
        </p:nvSpPr>
        <p:spPr>
          <a:xfrm>
            <a:off x="194092" y="5653303"/>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73" name="Rectangle 72"/>
          <p:cNvSpPr/>
          <p:nvPr/>
        </p:nvSpPr>
        <p:spPr>
          <a:xfrm>
            <a:off x="3920962" y="5653303"/>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74" name="TextBox 8"/>
          <p:cNvSpPr txBox="1">
            <a:spLocks noChangeArrowheads="1"/>
          </p:cNvSpPr>
          <p:nvPr/>
        </p:nvSpPr>
        <p:spPr bwMode="auto">
          <a:xfrm>
            <a:off x="4246552" y="5681013"/>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2016</a:t>
            </a:r>
          </a:p>
        </p:txBody>
      </p:sp>
      <p:sp>
        <p:nvSpPr>
          <p:cNvPr id="47120" name="TextBox 9"/>
          <p:cNvSpPr txBox="1">
            <a:spLocks noChangeArrowheads="1"/>
          </p:cNvSpPr>
          <p:nvPr/>
        </p:nvSpPr>
        <p:spPr bwMode="auto">
          <a:xfrm>
            <a:off x="568167" y="5694868"/>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2014</a:t>
            </a:r>
          </a:p>
        </p:txBody>
      </p:sp>
      <p:sp>
        <p:nvSpPr>
          <p:cNvPr id="76" name="TextBox 8"/>
          <p:cNvSpPr txBox="1">
            <a:spLocks noChangeArrowheads="1"/>
          </p:cNvSpPr>
          <p:nvPr/>
        </p:nvSpPr>
        <p:spPr bwMode="auto">
          <a:xfrm>
            <a:off x="6054567" y="5674088"/>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2017</a:t>
            </a:r>
          </a:p>
        </p:txBody>
      </p:sp>
      <p:cxnSp>
        <p:nvCxnSpPr>
          <p:cNvPr id="93" name="Straight Connector 92"/>
          <p:cNvCxnSpPr/>
          <p:nvPr/>
        </p:nvCxnSpPr>
        <p:spPr>
          <a:xfrm flipV="1">
            <a:off x="5054807" y="3003794"/>
            <a:ext cx="3547286" cy="1"/>
          </a:xfrm>
          <a:prstGeom prst="line">
            <a:avLst/>
          </a:prstGeom>
          <a:ln w="38100">
            <a:solidFill>
              <a:srgbClr val="0000FF"/>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99" name="TextBox 56"/>
          <p:cNvSpPr txBox="1">
            <a:spLocks noChangeArrowheads="1"/>
          </p:cNvSpPr>
          <p:nvPr/>
        </p:nvSpPr>
        <p:spPr bwMode="auto">
          <a:xfrm>
            <a:off x="3733800" y="4683013"/>
            <a:ext cx="1333492"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FF0000"/>
                </a:solidFill>
                <a:latin typeface="Calibri"/>
              </a:rPr>
              <a:t>First 11 GeV</a:t>
            </a:r>
          </a:p>
        </p:txBody>
      </p:sp>
      <p:cxnSp>
        <p:nvCxnSpPr>
          <p:cNvPr id="101" name="Straight Arrow Connector 100"/>
          <p:cNvCxnSpPr/>
          <p:nvPr/>
        </p:nvCxnSpPr>
        <p:spPr>
          <a:xfrm>
            <a:off x="4800600" y="5020798"/>
            <a:ext cx="0" cy="53339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118858" y="3786920"/>
            <a:ext cx="767342" cy="738664"/>
          </a:xfrm>
          <a:prstGeom prst="rect">
            <a:avLst/>
          </a:prstGeom>
          <a:noFill/>
        </p:spPr>
        <p:txBody>
          <a:bodyPr wrap="square" rtlCol="0">
            <a:spAutoFit/>
          </a:bodyPr>
          <a:lstStyle/>
          <a:p>
            <a:pPr algn="l" eaLnBrk="1" fontAlgn="auto" hangingPunct="1">
              <a:spcBef>
                <a:spcPts val="0"/>
              </a:spcBef>
              <a:spcAft>
                <a:spcPts val="0"/>
              </a:spcAft>
            </a:pPr>
            <a:r>
              <a:rPr lang="en-US" sz="1400" dirty="0">
                <a:solidFill>
                  <a:srgbClr val="FFFF00"/>
                </a:solidFill>
                <a:latin typeface="Calibri"/>
              </a:rPr>
              <a:t>Dark</a:t>
            </a:r>
          </a:p>
          <a:p>
            <a:pPr algn="l" eaLnBrk="1" fontAlgn="auto" hangingPunct="1">
              <a:spcBef>
                <a:spcPts val="0"/>
              </a:spcBef>
              <a:spcAft>
                <a:spcPts val="0"/>
              </a:spcAft>
            </a:pPr>
            <a:r>
              <a:rPr lang="en-US" sz="1400" dirty="0">
                <a:solidFill>
                  <a:srgbClr val="FFFF00"/>
                </a:solidFill>
                <a:latin typeface="Calibri"/>
              </a:rPr>
              <a:t>Photon</a:t>
            </a:r>
          </a:p>
          <a:p>
            <a:pPr algn="l" eaLnBrk="1" fontAlgn="auto" hangingPunct="1">
              <a:spcBef>
                <a:spcPts val="0"/>
              </a:spcBef>
              <a:spcAft>
                <a:spcPts val="0"/>
              </a:spcAft>
            </a:pPr>
            <a:r>
              <a:rPr lang="en-US" sz="1400" dirty="0">
                <a:solidFill>
                  <a:srgbClr val="FFFF00"/>
                </a:solidFill>
                <a:latin typeface="Calibri"/>
              </a:rPr>
              <a:t>Search </a:t>
            </a:r>
          </a:p>
        </p:txBody>
      </p:sp>
      <p:sp>
        <p:nvSpPr>
          <p:cNvPr id="43" name="TextBox 42"/>
          <p:cNvSpPr txBox="1"/>
          <p:nvPr/>
        </p:nvSpPr>
        <p:spPr>
          <a:xfrm>
            <a:off x="2076801" y="3786920"/>
            <a:ext cx="750924" cy="738664"/>
          </a:xfrm>
          <a:prstGeom prst="rect">
            <a:avLst/>
          </a:prstGeom>
          <a:noFill/>
        </p:spPr>
        <p:txBody>
          <a:bodyPr wrap="square" rtlCol="0">
            <a:spAutoFit/>
          </a:bodyPr>
          <a:lstStyle/>
          <a:p>
            <a:pPr algn="l" eaLnBrk="1" fontAlgn="auto" hangingPunct="1">
              <a:spcBef>
                <a:spcPts val="0"/>
              </a:spcBef>
              <a:spcAft>
                <a:spcPts val="0"/>
              </a:spcAft>
            </a:pPr>
            <a:r>
              <a:rPr lang="en-US" sz="1400" dirty="0">
                <a:solidFill>
                  <a:srgbClr val="FFFF00"/>
                </a:solidFill>
                <a:latin typeface="Calibri"/>
              </a:rPr>
              <a:t>Proton</a:t>
            </a:r>
          </a:p>
          <a:p>
            <a:pPr algn="l" eaLnBrk="1" fontAlgn="auto" hangingPunct="1">
              <a:spcBef>
                <a:spcPts val="0"/>
              </a:spcBef>
              <a:spcAft>
                <a:spcPts val="0"/>
              </a:spcAft>
            </a:pPr>
            <a:r>
              <a:rPr lang="en-US" sz="1400" dirty="0">
                <a:solidFill>
                  <a:srgbClr val="FFFF00"/>
                </a:solidFill>
                <a:latin typeface="Calibri"/>
              </a:rPr>
              <a:t>Charge Radius</a:t>
            </a:r>
          </a:p>
        </p:txBody>
      </p:sp>
      <p:sp>
        <p:nvSpPr>
          <p:cNvPr id="46" name="TextBox 45"/>
          <p:cNvSpPr txBox="1"/>
          <p:nvPr/>
        </p:nvSpPr>
        <p:spPr>
          <a:xfrm>
            <a:off x="3262360" y="1043713"/>
            <a:ext cx="5443409" cy="1015663"/>
          </a:xfrm>
          <a:prstGeom prst="rect">
            <a:avLst/>
          </a:prstGeom>
          <a:noFill/>
        </p:spPr>
        <p:txBody>
          <a:bodyPr wrap="square" rtlCol="0">
            <a:spAutoFit/>
          </a:bodyPr>
          <a:lstStyle/>
          <a:p>
            <a:pPr algn="l" eaLnBrk="1" fontAlgn="auto" hangingPunct="1">
              <a:spcBef>
                <a:spcPts val="0"/>
              </a:spcBef>
              <a:spcAft>
                <a:spcPts val="0"/>
              </a:spcAft>
              <a:buFont typeface="Arial" pitchFamily="34" charset="0"/>
              <a:buChar char="•"/>
            </a:pPr>
            <a:r>
              <a:rPr lang="en-US" sz="2000" b="1" dirty="0">
                <a:solidFill>
                  <a:prstClr val="black"/>
                </a:solidFill>
                <a:latin typeface="Calibri"/>
              </a:rPr>
              <a:t>  6 A rated experiments in first 3 years of running</a:t>
            </a:r>
          </a:p>
          <a:p>
            <a:pPr algn="l" eaLnBrk="1" fontAlgn="auto" hangingPunct="1">
              <a:spcBef>
                <a:spcPts val="0"/>
              </a:spcBef>
              <a:spcAft>
                <a:spcPts val="0"/>
              </a:spcAft>
              <a:buFont typeface="Arial" pitchFamily="34" charset="0"/>
              <a:buChar char="•"/>
            </a:pPr>
            <a:r>
              <a:rPr lang="en-US" sz="2000" b="1" dirty="0">
                <a:solidFill>
                  <a:prstClr val="black"/>
                </a:solidFill>
                <a:latin typeface="Calibri"/>
              </a:rPr>
              <a:t>  PCR, HPS, </a:t>
            </a:r>
            <a:r>
              <a:rPr lang="en-US" sz="2000" b="1" dirty="0" err="1">
                <a:solidFill>
                  <a:prstClr val="black"/>
                </a:solidFill>
                <a:latin typeface="Calibri"/>
              </a:rPr>
              <a:t>pDVCS</a:t>
            </a:r>
            <a:r>
              <a:rPr lang="en-US" sz="2000" b="1" dirty="0">
                <a:solidFill>
                  <a:prstClr val="black"/>
                </a:solidFill>
                <a:latin typeface="Calibri"/>
              </a:rPr>
              <a:t>, </a:t>
            </a:r>
            <a:r>
              <a:rPr lang="en-US" sz="2000" b="1" dirty="0" err="1">
                <a:solidFill>
                  <a:prstClr val="black"/>
                </a:solidFill>
                <a:latin typeface="Calibri"/>
              </a:rPr>
              <a:t>nDVCS</a:t>
            </a:r>
            <a:r>
              <a:rPr lang="en-US" sz="2000" b="1" dirty="0">
                <a:solidFill>
                  <a:prstClr val="black"/>
                </a:solidFill>
                <a:latin typeface="Calibri"/>
              </a:rPr>
              <a:t>, </a:t>
            </a:r>
            <a:r>
              <a:rPr lang="en-US" sz="2000" b="1" dirty="0" err="1">
                <a:solidFill>
                  <a:prstClr val="black"/>
                </a:solidFill>
                <a:latin typeface="Calibri"/>
              </a:rPr>
              <a:t>pSIDIS</a:t>
            </a:r>
            <a:r>
              <a:rPr lang="en-US" sz="2000" b="1" dirty="0">
                <a:solidFill>
                  <a:prstClr val="black"/>
                </a:solidFill>
                <a:latin typeface="Calibri"/>
              </a:rPr>
              <a:t>, g</a:t>
            </a:r>
            <a:r>
              <a:rPr lang="en-US" sz="2000" b="1" baseline="-25000" dirty="0">
                <a:solidFill>
                  <a:prstClr val="black"/>
                </a:solidFill>
                <a:latin typeface="Calibri"/>
              </a:rPr>
              <a:t>1</a:t>
            </a:r>
            <a:r>
              <a:rPr lang="en-US" sz="2000" b="1" baseline="30000" dirty="0">
                <a:solidFill>
                  <a:prstClr val="black"/>
                </a:solidFill>
                <a:latin typeface="Calibri"/>
              </a:rPr>
              <a:t>p</a:t>
            </a:r>
            <a:r>
              <a:rPr lang="en-US" sz="2000" b="1" dirty="0">
                <a:solidFill>
                  <a:prstClr val="black"/>
                </a:solidFill>
                <a:latin typeface="Calibri"/>
              </a:rPr>
              <a:t>/g</a:t>
            </a:r>
            <a:r>
              <a:rPr lang="en-US" sz="2000" b="1" baseline="-25000" dirty="0">
                <a:solidFill>
                  <a:prstClr val="black"/>
                </a:solidFill>
                <a:latin typeface="Calibri"/>
              </a:rPr>
              <a:t>1</a:t>
            </a:r>
            <a:r>
              <a:rPr lang="en-US" sz="2000" b="1" baseline="30000" dirty="0">
                <a:solidFill>
                  <a:prstClr val="black"/>
                </a:solidFill>
                <a:latin typeface="Calibri"/>
              </a:rPr>
              <a:t>n</a:t>
            </a:r>
          </a:p>
          <a:p>
            <a:pPr algn="l" eaLnBrk="1" fontAlgn="auto" hangingPunct="1">
              <a:spcBef>
                <a:spcPts val="0"/>
              </a:spcBef>
              <a:spcAft>
                <a:spcPts val="0"/>
              </a:spcAft>
              <a:buFont typeface="Arial" pitchFamily="34" charset="0"/>
              <a:buChar char="•"/>
            </a:pPr>
            <a:r>
              <a:rPr lang="en-US" sz="2000" b="1" dirty="0">
                <a:solidFill>
                  <a:prstClr val="black"/>
                </a:solidFill>
                <a:latin typeface="Calibri"/>
              </a:rPr>
              <a:t>  High discovery potential during first year</a:t>
            </a:r>
          </a:p>
        </p:txBody>
      </p:sp>
      <p:pic>
        <p:nvPicPr>
          <p:cNvPr id="49" name="Picture 8" descr="Hall B CLAs12 w Man3.png"/>
          <p:cNvPicPr>
            <a:picLocks noChangeAspect="1"/>
          </p:cNvPicPr>
          <p:nvPr/>
        </p:nvPicPr>
        <p:blipFill>
          <a:blip r:embed="rId3" cstate="print"/>
          <a:srcRect l="48862" t="40624" r="4649" b="8133"/>
          <a:stretch>
            <a:fillRect/>
          </a:stretch>
        </p:blipFill>
        <p:spPr bwMode="auto">
          <a:xfrm>
            <a:off x="76200" y="76200"/>
            <a:ext cx="2471873" cy="2137141"/>
          </a:xfrm>
          <a:prstGeom prst="rect">
            <a:avLst/>
          </a:prstGeom>
          <a:noFill/>
          <a:ln w="9525">
            <a:noFill/>
            <a:miter lim="800000"/>
            <a:headEnd/>
            <a:tailEnd/>
          </a:ln>
        </p:spPr>
      </p:pic>
      <p:sp>
        <p:nvSpPr>
          <p:cNvPr id="50" name="Rectangle 49"/>
          <p:cNvSpPr/>
          <p:nvPr/>
        </p:nvSpPr>
        <p:spPr>
          <a:xfrm>
            <a:off x="7530721" y="5653303"/>
            <a:ext cx="1594683"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51" name="TextBox 8"/>
          <p:cNvSpPr txBox="1">
            <a:spLocks noChangeArrowheads="1"/>
          </p:cNvSpPr>
          <p:nvPr/>
        </p:nvSpPr>
        <p:spPr bwMode="auto">
          <a:xfrm>
            <a:off x="7906204" y="5658648"/>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2018</a:t>
            </a:r>
          </a:p>
        </p:txBody>
      </p:sp>
      <p:sp>
        <p:nvSpPr>
          <p:cNvPr id="54" name="TextBox 53"/>
          <p:cNvSpPr txBox="1"/>
          <p:nvPr/>
        </p:nvSpPr>
        <p:spPr>
          <a:xfrm>
            <a:off x="6848141" y="3416828"/>
            <a:ext cx="764815" cy="738664"/>
          </a:xfrm>
          <a:prstGeom prst="rect">
            <a:avLst/>
          </a:prstGeom>
          <a:noFill/>
        </p:spPr>
        <p:txBody>
          <a:bodyPr wrap="square" rtlCol="0">
            <a:spAutoFit/>
          </a:bodyPr>
          <a:lstStyle/>
          <a:p>
            <a:pPr algn="l" eaLnBrk="1" fontAlgn="auto" hangingPunct="1">
              <a:spcBef>
                <a:spcPts val="0"/>
              </a:spcBef>
              <a:spcAft>
                <a:spcPts val="0"/>
              </a:spcAft>
            </a:pPr>
            <a:r>
              <a:rPr lang="en-US" sz="1400" dirty="0">
                <a:solidFill>
                  <a:srgbClr val="0000FF"/>
                </a:solidFill>
                <a:latin typeface="Calibri"/>
              </a:rPr>
              <a:t>g</a:t>
            </a:r>
            <a:r>
              <a:rPr lang="en-US" sz="1400" baseline="-25000" dirty="0">
                <a:solidFill>
                  <a:srgbClr val="0000FF"/>
                </a:solidFill>
                <a:latin typeface="Calibri"/>
              </a:rPr>
              <a:t>1</a:t>
            </a:r>
            <a:r>
              <a:rPr lang="en-US" sz="1400" baseline="30000" dirty="0">
                <a:solidFill>
                  <a:srgbClr val="0000FF"/>
                </a:solidFill>
                <a:latin typeface="Calibri"/>
              </a:rPr>
              <a:t>p </a:t>
            </a:r>
            <a:r>
              <a:rPr lang="en-US" sz="1400" dirty="0">
                <a:solidFill>
                  <a:srgbClr val="0000FF"/>
                </a:solidFill>
                <a:latin typeface="Calibri"/>
              </a:rPr>
              <a:t>, g</a:t>
            </a:r>
            <a:r>
              <a:rPr lang="en-US" sz="1400" baseline="-25000" dirty="0">
                <a:solidFill>
                  <a:srgbClr val="0000FF"/>
                </a:solidFill>
                <a:latin typeface="Calibri"/>
              </a:rPr>
              <a:t>1</a:t>
            </a:r>
            <a:r>
              <a:rPr lang="en-US" sz="1400" baseline="30000" dirty="0">
                <a:solidFill>
                  <a:srgbClr val="0000FF"/>
                </a:solidFill>
                <a:latin typeface="Calibri"/>
              </a:rPr>
              <a:t>n </a:t>
            </a:r>
          </a:p>
          <a:p>
            <a:pPr algn="l" eaLnBrk="1" fontAlgn="auto" hangingPunct="1">
              <a:spcBef>
                <a:spcPts val="0"/>
              </a:spcBef>
              <a:spcAft>
                <a:spcPts val="0"/>
              </a:spcAft>
            </a:pPr>
            <a:r>
              <a:rPr lang="en-US" sz="1400" dirty="0">
                <a:solidFill>
                  <a:srgbClr val="0000FF"/>
                </a:solidFill>
                <a:latin typeface="Calibri"/>
              </a:rPr>
              <a:t>large </a:t>
            </a:r>
            <a:r>
              <a:rPr lang="en-US" sz="1400" dirty="0" err="1">
                <a:solidFill>
                  <a:srgbClr val="0000FF"/>
                </a:solidFill>
                <a:latin typeface="Calibri"/>
              </a:rPr>
              <a:t>x</a:t>
            </a:r>
            <a:endParaRPr lang="en-US" sz="1400" dirty="0">
              <a:solidFill>
                <a:srgbClr val="0000FF"/>
              </a:solidFill>
              <a:latin typeface="Calibri"/>
            </a:endParaRPr>
          </a:p>
          <a:p>
            <a:pPr algn="l" eaLnBrk="1" fontAlgn="auto" hangingPunct="1">
              <a:spcBef>
                <a:spcPts val="0"/>
              </a:spcBef>
              <a:spcAft>
                <a:spcPts val="0"/>
              </a:spcAft>
            </a:pPr>
            <a:r>
              <a:rPr lang="en-US" sz="1400" dirty="0">
                <a:solidFill>
                  <a:srgbClr val="0000FF"/>
                </a:solidFill>
                <a:latin typeface="Calibri"/>
              </a:rPr>
              <a:t>spin str.</a:t>
            </a:r>
          </a:p>
        </p:txBody>
      </p:sp>
      <p:sp>
        <p:nvSpPr>
          <p:cNvPr id="66" name="TextBox 47"/>
          <p:cNvSpPr txBox="1">
            <a:spLocks noChangeArrowheads="1"/>
          </p:cNvSpPr>
          <p:nvPr/>
        </p:nvSpPr>
        <p:spPr bwMode="auto">
          <a:xfrm>
            <a:off x="3498252" y="2104413"/>
            <a:ext cx="1269437" cy="523220"/>
          </a:xfrm>
          <a:prstGeom prst="rect">
            <a:avLst/>
          </a:prstGeom>
          <a:noFill/>
          <a:ln w="9525" cap="flat" cmpd="sng" algn="ctr">
            <a:solidFill>
              <a:schemeClr val="tx1"/>
            </a:solidFill>
            <a:prstDash val="solid"/>
            <a:miter lim="800000"/>
            <a:headEnd type="none" w="med" len="med"/>
            <a:tailEnd type="none" w="med" len="med"/>
          </a:ln>
        </p:spPr>
        <p:txBody>
          <a:bodyPr wrap="square">
            <a:spAutoFit/>
          </a:bodyPr>
          <a:lstStyle/>
          <a:p>
            <a:pPr algn="l" eaLnBrk="1" fontAlgn="auto" hangingPunct="1">
              <a:spcBef>
                <a:spcPts val="0"/>
              </a:spcBef>
              <a:spcAft>
                <a:spcPts val="0"/>
              </a:spcAft>
            </a:pPr>
            <a:r>
              <a:rPr lang="en-US" b="1" dirty="0">
                <a:solidFill>
                  <a:srgbClr val="FF0000"/>
                </a:solidFill>
                <a:latin typeface="Calibri"/>
              </a:rPr>
              <a:t>CLAS12</a:t>
            </a:r>
            <a:r>
              <a:rPr lang="en-US" dirty="0">
                <a:solidFill>
                  <a:srgbClr val="FF0000"/>
                </a:solidFill>
                <a:latin typeface="Calibri"/>
              </a:rPr>
              <a:t> </a:t>
            </a:r>
          </a:p>
        </p:txBody>
      </p:sp>
      <p:sp>
        <p:nvSpPr>
          <p:cNvPr id="77" name="TextBox 47"/>
          <p:cNvSpPr txBox="1">
            <a:spLocks noChangeArrowheads="1"/>
          </p:cNvSpPr>
          <p:nvPr/>
        </p:nvSpPr>
        <p:spPr bwMode="auto">
          <a:xfrm>
            <a:off x="3666549" y="2602468"/>
            <a:ext cx="1302626"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0000FF"/>
                </a:solidFill>
                <a:latin typeface="Calibri"/>
              </a:rPr>
              <a:t>Installation</a:t>
            </a:r>
          </a:p>
        </p:txBody>
      </p:sp>
      <p:cxnSp>
        <p:nvCxnSpPr>
          <p:cNvPr id="89" name="Straight Connector 88"/>
          <p:cNvCxnSpPr/>
          <p:nvPr/>
        </p:nvCxnSpPr>
        <p:spPr>
          <a:xfrm flipV="1">
            <a:off x="2668035" y="3733798"/>
            <a:ext cx="1294365" cy="2"/>
          </a:xfrm>
          <a:prstGeom prst="line">
            <a:avLst/>
          </a:prstGeom>
          <a:ln w="38100">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447800" y="3733800"/>
            <a:ext cx="1066800" cy="1588"/>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31626" y="3810000"/>
            <a:ext cx="1230400"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srgbClr val="FFFF00"/>
                </a:solidFill>
                <a:latin typeface="Calibri"/>
              </a:rPr>
              <a:t>Installation</a:t>
            </a:r>
          </a:p>
        </p:txBody>
      </p:sp>
      <p:sp>
        <p:nvSpPr>
          <p:cNvPr id="105" name="TextBox 104"/>
          <p:cNvSpPr txBox="1"/>
          <p:nvPr/>
        </p:nvSpPr>
        <p:spPr>
          <a:xfrm>
            <a:off x="2057507" y="3288268"/>
            <a:ext cx="1600093" cy="369332"/>
          </a:xfrm>
          <a:prstGeom prst="rect">
            <a:avLst/>
          </a:prstGeom>
          <a:noFill/>
        </p:spPr>
        <p:txBody>
          <a:bodyPr wrap="none" rtlCol="0">
            <a:spAutoFit/>
          </a:bodyPr>
          <a:lstStyle/>
          <a:p>
            <a:pPr algn="l" eaLnBrk="1" fontAlgn="auto" hangingPunct="1">
              <a:spcBef>
                <a:spcPts val="0"/>
              </a:spcBef>
              <a:spcAft>
                <a:spcPts val="0"/>
              </a:spcAft>
            </a:pPr>
            <a:r>
              <a:rPr lang="en-US" sz="1800" dirty="0">
                <a:solidFill>
                  <a:srgbClr val="FFFF00"/>
                </a:solidFill>
                <a:latin typeface="Calibri"/>
              </a:rPr>
              <a:t>  &lt; 6 GeV beam</a:t>
            </a:r>
          </a:p>
        </p:txBody>
      </p:sp>
      <p:cxnSp>
        <p:nvCxnSpPr>
          <p:cNvPr id="107" name="Straight Connector 106"/>
          <p:cNvCxnSpPr/>
          <p:nvPr/>
        </p:nvCxnSpPr>
        <p:spPr>
          <a:xfrm flipV="1">
            <a:off x="52831" y="2421238"/>
            <a:ext cx="3357077" cy="19368"/>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4809814" y="2377582"/>
            <a:ext cx="4345229" cy="19368"/>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0" name="Rectangle 109"/>
          <p:cNvSpPr/>
          <p:nvPr/>
        </p:nvSpPr>
        <p:spPr>
          <a:xfrm>
            <a:off x="2076802" y="3305074"/>
            <a:ext cx="2340582" cy="2285855"/>
          </a:xfrm>
          <a:prstGeom prst="rect">
            <a:avLst/>
          </a:prstGeom>
          <a:no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cxnSp>
        <p:nvCxnSpPr>
          <p:cNvPr id="116" name="Straight Arrow Connector 115"/>
          <p:cNvCxnSpPr/>
          <p:nvPr/>
        </p:nvCxnSpPr>
        <p:spPr>
          <a:xfrm rot="5400000">
            <a:off x="1963883" y="5057159"/>
            <a:ext cx="952720" cy="1588"/>
          </a:xfrm>
          <a:prstGeom prst="straightConnector1">
            <a:avLst/>
          </a:prstGeom>
          <a:ln w="28575" cap="flat" cmpd="sng" algn="ctr">
            <a:solidFill>
              <a:srgbClr val="FFFF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876800" y="3320195"/>
            <a:ext cx="817143" cy="954107"/>
          </a:xfrm>
          <a:prstGeom prst="rect">
            <a:avLst/>
          </a:prstGeom>
          <a:noFill/>
        </p:spPr>
        <p:txBody>
          <a:bodyPr wrap="square" rtlCol="0">
            <a:spAutoFit/>
          </a:bodyPr>
          <a:lstStyle/>
          <a:p>
            <a:pPr algn="l" eaLnBrk="1" fontAlgn="auto" hangingPunct="1">
              <a:spcBef>
                <a:spcPts val="0"/>
              </a:spcBef>
              <a:spcAft>
                <a:spcPts val="0"/>
              </a:spcAft>
            </a:pPr>
            <a:r>
              <a:rPr lang="en-US" sz="1400" dirty="0" err="1">
                <a:solidFill>
                  <a:srgbClr val="0000FF"/>
                </a:solidFill>
                <a:latin typeface="Calibri"/>
              </a:rPr>
              <a:t>pDVCS</a:t>
            </a:r>
            <a:endParaRPr lang="en-US" sz="1400" dirty="0">
              <a:solidFill>
                <a:srgbClr val="0000FF"/>
              </a:solidFill>
              <a:latin typeface="Calibri"/>
            </a:endParaRPr>
          </a:p>
          <a:p>
            <a:pPr algn="l" eaLnBrk="1" fontAlgn="auto" hangingPunct="1">
              <a:spcBef>
                <a:spcPts val="0"/>
              </a:spcBef>
              <a:spcAft>
                <a:spcPts val="0"/>
              </a:spcAft>
            </a:pPr>
            <a:r>
              <a:rPr lang="en-US" sz="1400" dirty="0">
                <a:solidFill>
                  <a:srgbClr val="0000FF"/>
                </a:solidFill>
                <a:latin typeface="Calibri"/>
              </a:rPr>
              <a:t>&amp; GPDs</a:t>
            </a:r>
          </a:p>
          <a:p>
            <a:pPr algn="l" eaLnBrk="1" fontAlgn="auto" hangingPunct="1">
              <a:spcBef>
                <a:spcPts val="0"/>
              </a:spcBef>
              <a:spcAft>
                <a:spcPts val="0"/>
              </a:spcAft>
            </a:pPr>
            <a:r>
              <a:rPr lang="en-US" sz="1400" dirty="0" err="1">
                <a:solidFill>
                  <a:srgbClr val="0000FF"/>
                </a:solidFill>
                <a:latin typeface="Calibri"/>
              </a:rPr>
              <a:t>pSIDIS</a:t>
            </a:r>
            <a:r>
              <a:rPr lang="en-US" sz="1400" dirty="0">
                <a:solidFill>
                  <a:srgbClr val="0000FF"/>
                </a:solidFill>
                <a:latin typeface="Calibri"/>
              </a:rPr>
              <a:t> &amp;</a:t>
            </a:r>
          </a:p>
          <a:p>
            <a:pPr algn="l" eaLnBrk="1" fontAlgn="auto" hangingPunct="1">
              <a:spcBef>
                <a:spcPts val="0"/>
              </a:spcBef>
              <a:spcAft>
                <a:spcPts val="0"/>
              </a:spcAft>
            </a:pPr>
            <a:r>
              <a:rPr lang="en-US" sz="1400" dirty="0" err="1">
                <a:solidFill>
                  <a:srgbClr val="0000FF"/>
                </a:solidFill>
                <a:latin typeface="Calibri"/>
              </a:rPr>
              <a:t>TMDs</a:t>
            </a:r>
            <a:endParaRPr lang="en-US" sz="1400" dirty="0">
              <a:solidFill>
                <a:srgbClr val="0000FF"/>
              </a:solidFill>
              <a:latin typeface="Calibri"/>
            </a:endParaRPr>
          </a:p>
        </p:txBody>
      </p:sp>
      <p:sp>
        <p:nvSpPr>
          <p:cNvPr id="120" name="TextBox 119"/>
          <p:cNvSpPr txBox="1"/>
          <p:nvPr/>
        </p:nvSpPr>
        <p:spPr>
          <a:xfrm>
            <a:off x="5803272" y="3295355"/>
            <a:ext cx="870090" cy="954107"/>
          </a:xfrm>
          <a:prstGeom prst="rect">
            <a:avLst/>
          </a:prstGeom>
          <a:noFill/>
          <a:ln w="19050" cap="flat" cmpd="sng" algn="ctr">
            <a:noFill/>
            <a:prstDash val="sysDot"/>
            <a:round/>
            <a:headEnd type="none" w="med" len="med"/>
            <a:tailEnd type="none" w="med" len="med"/>
          </a:ln>
        </p:spPr>
        <p:txBody>
          <a:bodyPr wrap="square" rtlCol="0">
            <a:spAutoFit/>
          </a:bodyPr>
          <a:lstStyle/>
          <a:p>
            <a:pPr algn="l" eaLnBrk="1" fontAlgn="auto" hangingPunct="1">
              <a:spcBef>
                <a:spcPts val="0"/>
              </a:spcBef>
              <a:spcAft>
                <a:spcPts val="0"/>
              </a:spcAft>
            </a:pPr>
            <a:r>
              <a:rPr lang="en-US" sz="1400" dirty="0">
                <a:solidFill>
                  <a:srgbClr val="0000FF"/>
                </a:solidFill>
                <a:latin typeface="Calibri"/>
              </a:rPr>
              <a:t> </a:t>
            </a:r>
            <a:r>
              <a:rPr lang="en-US" sz="1400" dirty="0" err="1">
                <a:solidFill>
                  <a:srgbClr val="0000FF"/>
                </a:solidFill>
                <a:latin typeface="Calibri"/>
              </a:rPr>
              <a:t>nDVCS</a:t>
            </a:r>
            <a:r>
              <a:rPr lang="en-US" sz="1400" dirty="0">
                <a:solidFill>
                  <a:srgbClr val="0000FF"/>
                </a:solidFill>
                <a:latin typeface="Calibri"/>
              </a:rPr>
              <a:t> </a:t>
            </a:r>
          </a:p>
          <a:p>
            <a:pPr algn="l" eaLnBrk="1" fontAlgn="auto" hangingPunct="1">
              <a:spcBef>
                <a:spcPts val="0"/>
              </a:spcBef>
              <a:spcAft>
                <a:spcPts val="0"/>
              </a:spcAft>
            </a:pPr>
            <a:r>
              <a:rPr lang="en-US" sz="1400" dirty="0">
                <a:solidFill>
                  <a:srgbClr val="0000FF"/>
                </a:solidFill>
                <a:latin typeface="Calibri"/>
              </a:rPr>
              <a:t> &amp; GPDs</a:t>
            </a:r>
          </a:p>
          <a:p>
            <a:pPr algn="l" eaLnBrk="1" fontAlgn="auto" hangingPunct="1">
              <a:spcBef>
                <a:spcPts val="0"/>
              </a:spcBef>
              <a:spcAft>
                <a:spcPts val="0"/>
              </a:spcAft>
            </a:pPr>
            <a:r>
              <a:rPr lang="en-US" sz="1400" dirty="0" err="1">
                <a:solidFill>
                  <a:srgbClr val="0000FF"/>
                </a:solidFill>
                <a:latin typeface="Calibri"/>
              </a:rPr>
              <a:t>nSIDIS</a:t>
            </a:r>
            <a:r>
              <a:rPr lang="en-US" sz="1400" dirty="0">
                <a:solidFill>
                  <a:srgbClr val="0000FF"/>
                </a:solidFill>
                <a:latin typeface="Calibri"/>
              </a:rPr>
              <a:t> </a:t>
            </a:r>
          </a:p>
          <a:p>
            <a:pPr algn="l" eaLnBrk="1" fontAlgn="auto" hangingPunct="1">
              <a:spcBef>
                <a:spcPts val="0"/>
              </a:spcBef>
              <a:spcAft>
                <a:spcPts val="0"/>
              </a:spcAft>
            </a:pPr>
            <a:r>
              <a:rPr lang="en-US" sz="1400" dirty="0">
                <a:solidFill>
                  <a:srgbClr val="0000FF"/>
                </a:solidFill>
                <a:latin typeface="Calibri"/>
              </a:rPr>
              <a:t>&amp; </a:t>
            </a:r>
            <a:r>
              <a:rPr lang="en-US" sz="1400" dirty="0" err="1">
                <a:solidFill>
                  <a:srgbClr val="0000FF"/>
                </a:solidFill>
                <a:latin typeface="Calibri"/>
              </a:rPr>
              <a:t>TMDs</a:t>
            </a:r>
            <a:r>
              <a:rPr lang="en-US" sz="1400" dirty="0">
                <a:solidFill>
                  <a:srgbClr val="0000FF"/>
                </a:solidFill>
                <a:latin typeface="Calibri"/>
              </a:rPr>
              <a:t> </a:t>
            </a:r>
          </a:p>
        </p:txBody>
      </p:sp>
      <p:cxnSp>
        <p:nvCxnSpPr>
          <p:cNvPr id="122" name="Straight Arrow Connector 121"/>
          <p:cNvCxnSpPr/>
          <p:nvPr/>
        </p:nvCxnSpPr>
        <p:spPr>
          <a:xfrm rot="5400000">
            <a:off x="4856846" y="5045322"/>
            <a:ext cx="952720" cy="1588"/>
          </a:xfrm>
          <a:prstGeom prst="straightConnector1">
            <a:avLst/>
          </a:prstGeom>
          <a:ln w="28575" cap="flat" cmpd="sng" algn="ctr">
            <a:solidFill>
              <a:srgbClr val="0000FF"/>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rot="5400000">
            <a:off x="5620434" y="5054163"/>
            <a:ext cx="952720" cy="1588"/>
          </a:xfrm>
          <a:prstGeom prst="straightConnector1">
            <a:avLst/>
          </a:prstGeom>
          <a:ln w="28575" cap="flat" cmpd="sng" algn="ctr">
            <a:solidFill>
              <a:srgbClr val="0000FF"/>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rot="5400000">
            <a:off x="6458634" y="5051961"/>
            <a:ext cx="952720" cy="1588"/>
          </a:xfrm>
          <a:prstGeom prst="straightConnector1">
            <a:avLst/>
          </a:prstGeom>
          <a:ln w="28575" cap="flat" cmpd="sng" algn="ctr">
            <a:solidFill>
              <a:srgbClr val="0000FF"/>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rot="5400000">
            <a:off x="6839634" y="5038716"/>
            <a:ext cx="952720" cy="1588"/>
          </a:xfrm>
          <a:prstGeom prst="straightConnector1">
            <a:avLst/>
          </a:prstGeom>
          <a:ln w="28575" cap="flat" cmpd="sng" algn="ctr">
            <a:solidFill>
              <a:srgbClr val="0000FF"/>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6" name="Rectangle 125"/>
          <p:cNvSpPr/>
          <p:nvPr/>
        </p:nvSpPr>
        <p:spPr>
          <a:xfrm>
            <a:off x="4533494" y="3302872"/>
            <a:ext cx="3395710" cy="2285855"/>
          </a:xfrm>
          <a:prstGeom prst="rect">
            <a:avLst/>
          </a:prstGeom>
          <a:no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800">
              <a:solidFill>
                <a:prstClr val="white"/>
              </a:solidFill>
            </a:endParaRPr>
          </a:p>
        </p:txBody>
      </p:sp>
      <p:sp>
        <p:nvSpPr>
          <p:cNvPr id="132" name="TextBox 131"/>
          <p:cNvSpPr txBox="1"/>
          <p:nvPr/>
        </p:nvSpPr>
        <p:spPr>
          <a:xfrm>
            <a:off x="7646084" y="3438914"/>
            <a:ext cx="1220512" cy="738664"/>
          </a:xfrm>
          <a:prstGeom prst="rect">
            <a:avLst/>
          </a:prstGeom>
          <a:noFill/>
          <a:ln w="19050" cap="flat" cmpd="sng" algn="ctr">
            <a:noFill/>
            <a:prstDash val="sysDot"/>
            <a:round/>
            <a:headEnd type="none" w="med" len="med"/>
            <a:tailEnd type="none" w="med" len="med"/>
          </a:ln>
        </p:spPr>
        <p:txBody>
          <a:bodyPr wrap="square" rtlCol="0">
            <a:spAutoFit/>
          </a:bodyPr>
          <a:lstStyle/>
          <a:p>
            <a:pPr algn="l" eaLnBrk="1" fontAlgn="auto" hangingPunct="1">
              <a:spcBef>
                <a:spcPts val="0"/>
              </a:spcBef>
              <a:spcAft>
                <a:spcPts val="0"/>
              </a:spcAft>
            </a:pPr>
            <a:r>
              <a:rPr lang="en-US" sz="1400" dirty="0">
                <a:solidFill>
                  <a:srgbClr val="008000"/>
                </a:solidFill>
                <a:latin typeface="Calibri"/>
              </a:rPr>
              <a:t>Proton </a:t>
            </a:r>
            <a:r>
              <a:rPr lang="en-US" sz="1400" dirty="0" err="1">
                <a:solidFill>
                  <a:srgbClr val="008000"/>
                </a:solidFill>
                <a:latin typeface="Calibri"/>
              </a:rPr>
              <a:t>TMDs</a:t>
            </a:r>
            <a:r>
              <a:rPr lang="en-US" sz="1400" dirty="0">
                <a:solidFill>
                  <a:srgbClr val="008000"/>
                </a:solidFill>
                <a:latin typeface="Calibri"/>
              </a:rPr>
              <a:t> Transverse spin structure</a:t>
            </a:r>
          </a:p>
        </p:txBody>
      </p:sp>
      <p:cxnSp>
        <p:nvCxnSpPr>
          <p:cNvPr id="133" name="Straight Arrow Connector 132"/>
          <p:cNvCxnSpPr/>
          <p:nvPr/>
        </p:nvCxnSpPr>
        <p:spPr>
          <a:xfrm rot="5400000">
            <a:off x="7373034" y="5036514"/>
            <a:ext cx="952720" cy="1588"/>
          </a:xfrm>
          <a:prstGeom prst="straightConnector1">
            <a:avLst/>
          </a:prstGeom>
          <a:ln w="28575" cap="flat" cmpd="sng" algn="ctr">
            <a:solidFill>
              <a:srgbClr val="008000"/>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454400" y="6705600"/>
            <a:ext cx="2520241" cy="307777"/>
          </a:xfrm>
          <a:prstGeom prst="rect">
            <a:avLst/>
          </a:prstGeom>
          <a:solidFill>
            <a:schemeClr val="bg1"/>
          </a:solidFill>
        </p:spPr>
        <p:txBody>
          <a:bodyPr wrap="none" rtlCol="0">
            <a:spAutoFit/>
          </a:bodyPr>
          <a:lstStyle/>
          <a:p>
            <a:r>
              <a:rPr lang="en-US" sz="1400" dirty="0" smtClean="0"/>
              <a:t>                                               </a:t>
            </a:r>
            <a:endParaRPr lang="en-US" sz="1400" dirty="0"/>
          </a:p>
        </p:txBody>
      </p:sp>
      <p:sp>
        <p:nvSpPr>
          <p:cNvPr id="48" name="Title 1"/>
          <p:cNvSpPr>
            <a:spLocks noGrp="1"/>
          </p:cNvSpPr>
          <p:nvPr>
            <p:ph type="title"/>
          </p:nvPr>
        </p:nvSpPr>
        <p:spPr>
          <a:xfrm>
            <a:off x="3048000" y="30162"/>
            <a:ext cx="5562600" cy="808038"/>
          </a:xfrm>
        </p:spPr>
        <p:txBody>
          <a:bodyPr>
            <a:noAutofit/>
          </a:bodyPr>
          <a:lstStyle/>
          <a:p>
            <a:r>
              <a:rPr lang="en-US" sz="2800" b="1" dirty="0" smtClean="0">
                <a:solidFill>
                  <a:srgbClr val="FF0000"/>
                </a:solidFill>
                <a:latin typeface="Arial" pitchFamily="34" charset="0"/>
                <a:cs typeface="Arial" pitchFamily="34" charset="0"/>
              </a:rPr>
              <a:t>Preliminary Plans for </a:t>
            </a:r>
            <a:br>
              <a:rPr lang="en-US" sz="2800" b="1" dirty="0" smtClean="0">
                <a:solidFill>
                  <a:srgbClr val="FF0000"/>
                </a:solidFill>
                <a:latin typeface="Arial" pitchFamily="34" charset="0"/>
                <a:cs typeface="Arial" pitchFamily="34" charset="0"/>
              </a:rPr>
            </a:br>
            <a:r>
              <a:rPr lang="en-US" sz="2800" b="1" dirty="0" smtClean="0">
                <a:solidFill>
                  <a:srgbClr val="FF0000"/>
                </a:solidFill>
                <a:latin typeface="Arial" pitchFamily="34" charset="0"/>
                <a:cs typeface="Arial" pitchFamily="34" charset="0"/>
              </a:rPr>
              <a:t>First Years of Beam in Hall B</a:t>
            </a:r>
          </a:p>
        </p:txBody>
      </p:sp>
    </p:spTree>
    <p:extLst>
      <p:ext uri="{BB962C8B-B14F-4D97-AF65-F5344CB8AC3E}">
        <p14:creationId xmlns:p14="http://schemas.microsoft.com/office/powerpoint/2010/main" val="3975183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85305" y="50292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cxnSp>
        <p:nvCxnSpPr>
          <p:cNvPr id="29" name="Straight Connector 28"/>
          <p:cNvCxnSpPr/>
          <p:nvPr/>
        </p:nvCxnSpPr>
        <p:spPr>
          <a:xfrm flipV="1">
            <a:off x="1863435" y="2673922"/>
            <a:ext cx="1565565" cy="6923"/>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278585" y="4609140"/>
            <a:ext cx="1828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7133" name="TextBox 44"/>
          <p:cNvSpPr txBox="1">
            <a:spLocks noChangeArrowheads="1"/>
          </p:cNvSpPr>
          <p:nvPr/>
        </p:nvSpPr>
        <p:spPr bwMode="auto">
          <a:xfrm>
            <a:off x="304800" y="1995045"/>
            <a:ext cx="1219200" cy="646331"/>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C00000"/>
                </a:solidFill>
                <a:latin typeface="Calibri"/>
              </a:rPr>
              <a:t>SHMS Installation   </a:t>
            </a:r>
          </a:p>
        </p:txBody>
      </p:sp>
      <p:sp>
        <p:nvSpPr>
          <p:cNvPr id="47135" name="TextBox 46"/>
          <p:cNvSpPr txBox="1">
            <a:spLocks noChangeArrowheads="1"/>
          </p:cNvSpPr>
          <p:nvPr/>
        </p:nvSpPr>
        <p:spPr bwMode="auto">
          <a:xfrm>
            <a:off x="4724400" y="2133600"/>
            <a:ext cx="2514600" cy="400110"/>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2000" b="1" dirty="0">
                <a:solidFill>
                  <a:srgbClr val="7030A0"/>
                </a:solidFill>
                <a:latin typeface="Calibri"/>
              </a:rPr>
              <a:t> Early   Experiments</a:t>
            </a:r>
          </a:p>
        </p:txBody>
      </p:sp>
      <p:sp>
        <p:nvSpPr>
          <p:cNvPr id="47136" name="TextBox 47"/>
          <p:cNvSpPr txBox="1">
            <a:spLocks noChangeArrowheads="1"/>
          </p:cNvSpPr>
          <p:nvPr/>
        </p:nvSpPr>
        <p:spPr bwMode="auto">
          <a:xfrm>
            <a:off x="1905000" y="2008905"/>
            <a:ext cx="1600200" cy="646331"/>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00B050"/>
                </a:solidFill>
                <a:latin typeface="Calibri"/>
              </a:rPr>
              <a:t>12 </a:t>
            </a:r>
            <a:r>
              <a:rPr lang="en-US" sz="1800" dirty="0" err="1">
                <a:solidFill>
                  <a:srgbClr val="00B050"/>
                </a:solidFill>
                <a:latin typeface="Calibri"/>
              </a:rPr>
              <a:t>GeV</a:t>
            </a:r>
            <a:r>
              <a:rPr lang="en-US" sz="1800" dirty="0">
                <a:solidFill>
                  <a:srgbClr val="00B050"/>
                </a:solidFill>
                <a:latin typeface="Calibri"/>
              </a:rPr>
              <a:t> Commissioning  </a:t>
            </a:r>
          </a:p>
        </p:txBody>
      </p:sp>
      <p:cxnSp>
        <p:nvCxnSpPr>
          <p:cNvPr id="53" name="Straight Arrow Connector 52"/>
          <p:cNvCxnSpPr/>
          <p:nvPr/>
        </p:nvCxnSpPr>
        <p:spPr>
          <a:xfrm>
            <a:off x="2209800" y="4488876"/>
            <a:ext cx="0" cy="53339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7144" name="TextBox 56"/>
          <p:cNvSpPr txBox="1">
            <a:spLocks noChangeArrowheads="1"/>
          </p:cNvSpPr>
          <p:nvPr/>
        </p:nvSpPr>
        <p:spPr bwMode="auto">
          <a:xfrm>
            <a:off x="1143000" y="4126468"/>
            <a:ext cx="1904560" cy="369332"/>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1800" dirty="0" smtClean="0">
                <a:solidFill>
                  <a:srgbClr val="FF0000"/>
                </a:solidFill>
                <a:latin typeface="Calibri"/>
              </a:rPr>
              <a:t>First 11 </a:t>
            </a:r>
            <a:r>
              <a:rPr lang="en-US" sz="1800" dirty="0" err="1" smtClean="0">
                <a:solidFill>
                  <a:srgbClr val="FF0000"/>
                </a:solidFill>
                <a:latin typeface="Calibri"/>
              </a:rPr>
              <a:t>GeV</a:t>
            </a:r>
            <a:r>
              <a:rPr lang="en-US" sz="1800" dirty="0" smtClean="0">
                <a:solidFill>
                  <a:srgbClr val="FF0000"/>
                </a:solidFill>
                <a:latin typeface="Calibri"/>
              </a:rPr>
              <a:t> Beam</a:t>
            </a:r>
            <a:endParaRPr lang="en-US" sz="1800" dirty="0">
              <a:solidFill>
                <a:srgbClr val="FF0000"/>
              </a:solidFill>
              <a:latin typeface="Calibri"/>
            </a:endParaRPr>
          </a:p>
        </p:txBody>
      </p:sp>
      <p:cxnSp>
        <p:nvCxnSpPr>
          <p:cNvPr id="58" name="Straight Connector 57"/>
          <p:cNvCxnSpPr/>
          <p:nvPr/>
        </p:nvCxnSpPr>
        <p:spPr>
          <a:xfrm>
            <a:off x="4876800" y="2680845"/>
            <a:ext cx="1676400" cy="0"/>
          </a:xfrm>
          <a:prstGeom prst="lin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52400" y="2680845"/>
            <a:ext cx="16764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505200" y="2667000"/>
            <a:ext cx="1600200"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8" name="TextBox 8"/>
          <p:cNvSpPr txBox="1">
            <a:spLocks noChangeArrowheads="1"/>
          </p:cNvSpPr>
          <p:nvPr/>
        </p:nvSpPr>
        <p:spPr bwMode="auto">
          <a:xfrm>
            <a:off x="4170220" y="504998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a:t>
            </a:r>
            <a:r>
              <a:rPr lang="en-US" sz="1800" dirty="0" smtClean="0">
                <a:solidFill>
                  <a:prstClr val="black"/>
                </a:solidFill>
                <a:latin typeface="Calibri"/>
              </a:rPr>
              <a:t>2017</a:t>
            </a:r>
            <a:endParaRPr lang="en-US" sz="1800" dirty="0">
              <a:solidFill>
                <a:prstClr val="black"/>
              </a:solidFill>
              <a:latin typeface="Calibri"/>
            </a:endParaRPr>
          </a:p>
        </p:txBody>
      </p:sp>
      <p:sp>
        <p:nvSpPr>
          <p:cNvPr id="72" name="Rectangle 71"/>
          <p:cNvSpPr/>
          <p:nvPr/>
        </p:nvSpPr>
        <p:spPr>
          <a:xfrm>
            <a:off x="20775" y="5022275"/>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47119" name="TextBox 8"/>
          <p:cNvSpPr txBox="1">
            <a:spLocks noChangeArrowheads="1"/>
          </p:cNvSpPr>
          <p:nvPr/>
        </p:nvSpPr>
        <p:spPr bwMode="auto">
          <a:xfrm>
            <a:off x="415630" y="5070765"/>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a:t>
            </a:r>
            <a:r>
              <a:rPr lang="en-US" sz="1800" dirty="0" smtClean="0">
                <a:solidFill>
                  <a:prstClr val="black"/>
                </a:solidFill>
                <a:latin typeface="Calibri"/>
              </a:rPr>
              <a:t>2015</a:t>
            </a:r>
            <a:endParaRPr lang="en-US" sz="1800" dirty="0">
              <a:solidFill>
                <a:prstClr val="black"/>
              </a:solidFill>
              <a:latin typeface="Calibri"/>
            </a:endParaRPr>
          </a:p>
        </p:txBody>
      </p:sp>
      <p:sp>
        <p:nvSpPr>
          <p:cNvPr id="75" name="Rectangle 74"/>
          <p:cNvSpPr/>
          <p:nvPr/>
        </p:nvSpPr>
        <p:spPr>
          <a:xfrm>
            <a:off x="7275513" y="50292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69" name="Rectangle 68"/>
          <p:cNvSpPr/>
          <p:nvPr/>
        </p:nvSpPr>
        <p:spPr>
          <a:xfrm>
            <a:off x="1835725" y="50222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73" name="Rectangle 72"/>
          <p:cNvSpPr/>
          <p:nvPr/>
        </p:nvSpPr>
        <p:spPr>
          <a:xfrm>
            <a:off x="5562595" y="50222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74" name="TextBox 8"/>
          <p:cNvSpPr txBox="1">
            <a:spLocks noChangeArrowheads="1"/>
          </p:cNvSpPr>
          <p:nvPr/>
        </p:nvSpPr>
        <p:spPr bwMode="auto">
          <a:xfrm>
            <a:off x="5888185" y="5049985"/>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a:t>
            </a:r>
            <a:r>
              <a:rPr lang="en-US" sz="1800" dirty="0" smtClean="0">
                <a:solidFill>
                  <a:prstClr val="black"/>
                </a:solidFill>
                <a:latin typeface="Calibri"/>
              </a:rPr>
              <a:t>2018</a:t>
            </a:r>
            <a:endParaRPr lang="en-US" sz="1800" dirty="0">
              <a:solidFill>
                <a:prstClr val="black"/>
              </a:solidFill>
              <a:latin typeface="Calibri"/>
            </a:endParaRPr>
          </a:p>
        </p:txBody>
      </p:sp>
      <p:sp>
        <p:nvSpPr>
          <p:cNvPr id="47120" name="TextBox 9"/>
          <p:cNvSpPr txBox="1">
            <a:spLocks noChangeArrowheads="1"/>
          </p:cNvSpPr>
          <p:nvPr/>
        </p:nvSpPr>
        <p:spPr bwMode="auto">
          <a:xfrm>
            <a:off x="2209800" y="506384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a:t>
            </a:r>
            <a:r>
              <a:rPr lang="en-US" sz="1800" dirty="0" smtClean="0">
                <a:solidFill>
                  <a:prstClr val="black"/>
                </a:solidFill>
                <a:latin typeface="Calibri"/>
              </a:rPr>
              <a:t>2016</a:t>
            </a:r>
            <a:endParaRPr lang="en-US" sz="1800" dirty="0">
              <a:solidFill>
                <a:prstClr val="black"/>
              </a:solidFill>
              <a:latin typeface="Calibri"/>
            </a:endParaRPr>
          </a:p>
        </p:txBody>
      </p:sp>
      <p:sp>
        <p:nvSpPr>
          <p:cNvPr id="76" name="TextBox 8"/>
          <p:cNvSpPr txBox="1">
            <a:spLocks noChangeArrowheads="1"/>
          </p:cNvSpPr>
          <p:nvPr/>
        </p:nvSpPr>
        <p:spPr bwMode="auto">
          <a:xfrm>
            <a:off x="7696200" y="504306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2018</a:t>
            </a:r>
          </a:p>
        </p:txBody>
      </p:sp>
      <p:sp>
        <p:nvSpPr>
          <p:cNvPr id="80" name="TextBox 48"/>
          <p:cNvSpPr txBox="1">
            <a:spLocks noChangeArrowheads="1"/>
          </p:cNvSpPr>
          <p:nvPr/>
        </p:nvSpPr>
        <p:spPr bwMode="auto">
          <a:xfrm>
            <a:off x="5291496" y="3858151"/>
            <a:ext cx="1828800" cy="646331"/>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srgbClr val="0070C0"/>
                </a:solidFill>
                <a:latin typeface="Calibri"/>
              </a:rPr>
              <a:t>Polarized </a:t>
            </a:r>
            <a:r>
              <a:rPr lang="en-US" sz="1800" baseline="30000" dirty="0">
                <a:solidFill>
                  <a:srgbClr val="0070C0"/>
                </a:solidFill>
                <a:latin typeface="Calibri"/>
              </a:rPr>
              <a:t>3</a:t>
            </a:r>
            <a:r>
              <a:rPr lang="en-US" sz="1800" dirty="0">
                <a:solidFill>
                  <a:srgbClr val="0070C0"/>
                </a:solidFill>
                <a:latin typeface="Calibri"/>
              </a:rPr>
              <a:t>He Experiments</a:t>
            </a:r>
          </a:p>
        </p:txBody>
      </p:sp>
      <p:sp>
        <p:nvSpPr>
          <p:cNvPr id="92" name="TextBox 47"/>
          <p:cNvSpPr txBox="1">
            <a:spLocks noChangeArrowheads="1"/>
          </p:cNvSpPr>
          <p:nvPr/>
        </p:nvSpPr>
        <p:spPr bwMode="auto">
          <a:xfrm>
            <a:off x="1828794" y="2724910"/>
            <a:ext cx="1875417" cy="64633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1800" dirty="0">
                <a:solidFill>
                  <a:srgbClr val="00B050"/>
                </a:solidFill>
                <a:latin typeface="Calibri"/>
              </a:rPr>
              <a:t>p, </a:t>
            </a:r>
            <a:r>
              <a:rPr lang="en-US" sz="1800" dirty="0" err="1">
                <a:solidFill>
                  <a:srgbClr val="00B050"/>
                </a:solidFill>
                <a:latin typeface="Calibri"/>
              </a:rPr>
              <a:t>d,A</a:t>
            </a:r>
            <a:r>
              <a:rPr lang="en-US" sz="1800" dirty="0">
                <a:solidFill>
                  <a:srgbClr val="00B050"/>
                </a:solidFill>
                <a:latin typeface="Calibri"/>
              </a:rPr>
              <a:t>(</a:t>
            </a:r>
            <a:r>
              <a:rPr lang="en-US" sz="1800" dirty="0" err="1">
                <a:solidFill>
                  <a:srgbClr val="00B050"/>
                </a:solidFill>
                <a:latin typeface="Calibri"/>
              </a:rPr>
              <a:t>e,e</a:t>
            </a:r>
            <a:r>
              <a:rPr lang="en-US" sz="1800" dirty="0">
                <a:solidFill>
                  <a:srgbClr val="00B050"/>
                </a:solidFill>
                <a:latin typeface="Calibri"/>
              </a:rPr>
              <a:t>’), A(</a:t>
            </a:r>
            <a:r>
              <a:rPr lang="en-US" sz="1800" dirty="0" err="1">
                <a:solidFill>
                  <a:srgbClr val="00B050"/>
                </a:solidFill>
                <a:latin typeface="Calibri"/>
              </a:rPr>
              <a:t>e,e’p</a:t>
            </a:r>
            <a:r>
              <a:rPr lang="en-US" sz="1800" dirty="0">
                <a:solidFill>
                  <a:srgbClr val="00B050"/>
                </a:solidFill>
                <a:latin typeface="Calibri"/>
              </a:rPr>
              <a:t>), d(</a:t>
            </a:r>
            <a:r>
              <a:rPr lang="en-US" sz="1800" dirty="0" err="1">
                <a:solidFill>
                  <a:srgbClr val="00B050"/>
                </a:solidFill>
                <a:latin typeface="Calibri"/>
              </a:rPr>
              <a:t>e,e’p</a:t>
            </a:r>
            <a:r>
              <a:rPr lang="en-US" sz="1800" dirty="0">
                <a:solidFill>
                  <a:srgbClr val="00B050"/>
                </a:solidFill>
                <a:latin typeface="Calibri"/>
              </a:rPr>
              <a:t>)</a:t>
            </a:r>
          </a:p>
        </p:txBody>
      </p:sp>
      <p:cxnSp>
        <p:nvCxnSpPr>
          <p:cNvPr id="93" name="Straight Connector 92"/>
          <p:cNvCxnSpPr/>
          <p:nvPr/>
        </p:nvCxnSpPr>
        <p:spPr>
          <a:xfrm flipV="1">
            <a:off x="6553200" y="2667001"/>
            <a:ext cx="2209800" cy="13844"/>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94" name="TextBox 46"/>
          <p:cNvSpPr txBox="1">
            <a:spLocks noChangeArrowheads="1"/>
          </p:cNvSpPr>
          <p:nvPr/>
        </p:nvSpPr>
        <p:spPr bwMode="auto">
          <a:xfrm>
            <a:off x="3214254" y="3800229"/>
            <a:ext cx="1849582" cy="400110"/>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2000" b="1" dirty="0">
                <a:solidFill>
                  <a:srgbClr val="FFFF00"/>
                </a:solidFill>
                <a:latin typeface="Calibri"/>
              </a:rPr>
              <a:t> </a:t>
            </a:r>
            <a:r>
              <a:rPr lang="en-US" sz="2000" b="1" dirty="0">
                <a:solidFill>
                  <a:srgbClr val="7030A0"/>
                </a:solidFill>
                <a:latin typeface="Calibri"/>
              </a:rPr>
              <a:t>Pt,  CSV, (</a:t>
            </a:r>
            <a:r>
              <a:rPr lang="en-US" sz="2000" b="1" dirty="0" err="1">
                <a:solidFill>
                  <a:srgbClr val="7030A0"/>
                </a:solidFill>
                <a:latin typeface="Calibri"/>
              </a:rPr>
              <a:t>e,e’K</a:t>
            </a:r>
            <a:r>
              <a:rPr lang="en-US" sz="2000" b="1" dirty="0">
                <a:solidFill>
                  <a:srgbClr val="7030A0"/>
                </a:solidFill>
                <a:latin typeface="Calibri"/>
              </a:rPr>
              <a:t>) </a:t>
            </a:r>
          </a:p>
        </p:txBody>
      </p:sp>
      <p:sp>
        <p:nvSpPr>
          <p:cNvPr id="41" name="TextBox 40"/>
          <p:cNvSpPr txBox="1"/>
          <p:nvPr/>
        </p:nvSpPr>
        <p:spPr>
          <a:xfrm>
            <a:off x="1676400" y="3389940"/>
            <a:ext cx="2286000" cy="738664"/>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High x nucleon structure</a:t>
            </a:r>
          </a:p>
          <a:p>
            <a:pPr algn="l" eaLnBrk="1" fontAlgn="auto" hangingPunct="1">
              <a:spcBef>
                <a:spcPts val="0"/>
              </a:spcBef>
              <a:spcAft>
                <a:spcPts val="0"/>
              </a:spcAft>
            </a:pPr>
            <a:r>
              <a:rPr lang="en-US" sz="1400" dirty="0">
                <a:solidFill>
                  <a:prstClr val="black"/>
                </a:solidFill>
                <a:latin typeface="Calibri"/>
              </a:rPr>
              <a:t>Short Range nuclear structure </a:t>
            </a:r>
          </a:p>
        </p:txBody>
      </p:sp>
      <p:sp>
        <p:nvSpPr>
          <p:cNvPr id="42" name="TextBox 41"/>
          <p:cNvSpPr txBox="1"/>
          <p:nvPr/>
        </p:nvSpPr>
        <p:spPr>
          <a:xfrm>
            <a:off x="3199958" y="4258688"/>
            <a:ext cx="2210242" cy="738664"/>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Basic </a:t>
            </a:r>
            <a:r>
              <a:rPr lang="en-US" sz="1400" dirty="0" smtClean="0">
                <a:solidFill>
                  <a:prstClr val="black"/>
                </a:solidFill>
                <a:latin typeface="Calibri"/>
              </a:rPr>
              <a:t>SIDIS</a:t>
            </a:r>
            <a:endParaRPr lang="en-US" sz="1400" dirty="0">
              <a:solidFill>
                <a:prstClr val="black"/>
              </a:solidFill>
              <a:latin typeface="Calibri"/>
            </a:endParaRPr>
          </a:p>
          <a:p>
            <a:pPr algn="l" eaLnBrk="1" fontAlgn="auto" hangingPunct="1">
              <a:spcBef>
                <a:spcPts val="0"/>
              </a:spcBef>
              <a:spcAft>
                <a:spcPts val="0"/>
              </a:spcAft>
            </a:pPr>
            <a:r>
              <a:rPr lang="en-US" sz="1400" dirty="0">
                <a:solidFill>
                  <a:prstClr val="black"/>
                </a:solidFill>
                <a:latin typeface="Calibri"/>
              </a:rPr>
              <a:t>Charge </a:t>
            </a:r>
            <a:r>
              <a:rPr lang="en-US" sz="1400" dirty="0" err="1" smtClean="0">
                <a:solidFill>
                  <a:prstClr val="black"/>
                </a:solidFill>
                <a:latin typeface="Calibri"/>
              </a:rPr>
              <a:t>Symm</a:t>
            </a:r>
            <a:r>
              <a:rPr lang="en-US" sz="1400" dirty="0" smtClean="0">
                <a:solidFill>
                  <a:prstClr val="black"/>
                </a:solidFill>
                <a:latin typeface="Calibri"/>
              </a:rPr>
              <a:t>. </a:t>
            </a:r>
            <a:r>
              <a:rPr lang="en-US" sz="1400" dirty="0">
                <a:solidFill>
                  <a:prstClr val="black"/>
                </a:solidFill>
                <a:latin typeface="Calibri"/>
              </a:rPr>
              <a:t>Violation</a:t>
            </a:r>
          </a:p>
          <a:p>
            <a:pPr algn="l" eaLnBrk="1" fontAlgn="auto" hangingPunct="1">
              <a:spcBef>
                <a:spcPts val="0"/>
              </a:spcBef>
              <a:spcAft>
                <a:spcPts val="0"/>
              </a:spcAft>
            </a:pPr>
            <a:r>
              <a:rPr lang="en-US" sz="1400" dirty="0" smtClean="0">
                <a:solidFill>
                  <a:prstClr val="black"/>
                </a:solidFill>
                <a:latin typeface="Calibri"/>
              </a:rPr>
              <a:t>Deep Exclusive </a:t>
            </a:r>
            <a:r>
              <a:rPr lang="en-US" sz="1400" dirty="0" err="1" smtClean="0">
                <a:solidFill>
                  <a:prstClr val="black"/>
                </a:solidFill>
                <a:latin typeface="Calibri"/>
              </a:rPr>
              <a:t>Kaon</a:t>
            </a:r>
            <a:r>
              <a:rPr lang="en-US" sz="1400" dirty="0" smtClean="0">
                <a:solidFill>
                  <a:prstClr val="black"/>
                </a:solidFill>
                <a:latin typeface="Calibri"/>
              </a:rPr>
              <a:t> Prod.</a:t>
            </a:r>
            <a:endParaRPr lang="en-US" sz="1400" dirty="0">
              <a:solidFill>
                <a:prstClr val="black"/>
              </a:solidFill>
              <a:latin typeface="Calibri"/>
            </a:endParaRPr>
          </a:p>
        </p:txBody>
      </p:sp>
      <p:sp>
        <p:nvSpPr>
          <p:cNvPr id="46" name="TextBox 45"/>
          <p:cNvSpPr txBox="1"/>
          <p:nvPr/>
        </p:nvSpPr>
        <p:spPr>
          <a:xfrm>
            <a:off x="3200400" y="990600"/>
            <a:ext cx="5339314" cy="923330"/>
          </a:xfrm>
          <a:prstGeom prst="rect">
            <a:avLst/>
          </a:prstGeom>
          <a:noFill/>
        </p:spPr>
        <p:txBody>
          <a:bodyPr wrap="square" rtlCol="0">
            <a:spAutoFit/>
          </a:bodyPr>
          <a:lstStyle/>
          <a:p>
            <a:pPr algn="l" eaLnBrk="1" fontAlgn="auto" hangingPunct="1">
              <a:spcBef>
                <a:spcPts val="0"/>
              </a:spcBef>
              <a:spcAft>
                <a:spcPts val="0"/>
              </a:spcAft>
              <a:buFont typeface="Arial" pitchFamily="34" charset="0"/>
              <a:buChar char="•"/>
            </a:pPr>
            <a:r>
              <a:rPr lang="en-US" sz="1800" dirty="0">
                <a:solidFill>
                  <a:prstClr val="black"/>
                </a:solidFill>
                <a:latin typeface="Calibri"/>
              </a:rPr>
              <a:t>  Straightforward “commissioning experiments”</a:t>
            </a:r>
          </a:p>
          <a:p>
            <a:pPr algn="l" eaLnBrk="1" fontAlgn="auto" hangingPunct="1">
              <a:spcBef>
                <a:spcPts val="0"/>
              </a:spcBef>
              <a:spcAft>
                <a:spcPts val="0"/>
              </a:spcAft>
              <a:buFont typeface="Arial" pitchFamily="34" charset="0"/>
              <a:buChar char="•"/>
            </a:pPr>
            <a:r>
              <a:rPr lang="en-US" sz="1800" dirty="0">
                <a:solidFill>
                  <a:prstClr val="black"/>
                </a:solidFill>
                <a:latin typeface="Calibri"/>
              </a:rPr>
              <a:t>  Basic SIDIS and easiest L/T separation</a:t>
            </a:r>
          </a:p>
          <a:p>
            <a:pPr algn="l" eaLnBrk="1" fontAlgn="auto" hangingPunct="1">
              <a:spcBef>
                <a:spcPts val="0"/>
              </a:spcBef>
              <a:spcAft>
                <a:spcPts val="0"/>
              </a:spcAft>
              <a:buFont typeface="Arial" pitchFamily="34" charset="0"/>
              <a:buChar char="•"/>
            </a:pPr>
            <a:r>
              <a:rPr lang="en-US" sz="1800" dirty="0">
                <a:solidFill>
                  <a:prstClr val="black"/>
                </a:solidFill>
                <a:latin typeface="Calibri"/>
              </a:rPr>
              <a:t>  Base equipment in early years</a:t>
            </a:r>
          </a:p>
        </p:txBody>
      </p:sp>
      <p:pic>
        <p:nvPicPr>
          <p:cNvPr id="49" name="Picture 48" descr="SHMS-HMS_3.jpg"/>
          <p:cNvPicPr>
            <a:picLocks noChangeAspect="1"/>
          </p:cNvPicPr>
          <p:nvPr/>
        </p:nvPicPr>
        <p:blipFill>
          <a:blip r:embed="rId3" cstate="print"/>
          <a:stretch>
            <a:fillRect/>
          </a:stretch>
        </p:blipFill>
        <p:spPr>
          <a:xfrm>
            <a:off x="87133" y="76200"/>
            <a:ext cx="2579867" cy="1905000"/>
          </a:xfrm>
          <a:prstGeom prst="rect">
            <a:avLst/>
          </a:prstGeom>
        </p:spPr>
      </p:pic>
      <p:pic>
        <p:nvPicPr>
          <p:cNvPr id="50" name="Picture 49" descr="he3target.png"/>
          <p:cNvPicPr>
            <a:picLocks noChangeAspect="1"/>
          </p:cNvPicPr>
          <p:nvPr/>
        </p:nvPicPr>
        <p:blipFill>
          <a:blip r:embed="rId4" cstate="print"/>
          <a:stretch>
            <a:fillRect/>
          </a:stretch>
        </p:blipFill>
        <p:spPr>
          <a:xfrm>
            <a:off x="7367587" y="4724400"/>
            <a:ext cx="1776413" cy="1713068"/>
          </a:xfrm>
          <a:prstGeom prst="rect">
            <a:avLst/>
          </a:prstGeom>
        </p:spPr>
      </p:pic>
      <p:sp>
        <p:nvSpPr>
          <p:cNvPr id="38" name="TextBox 37"/>
          <p:cNvSpPr txBox="1"/>
          <p:nvPr/>
        </p:nvSpPr>
        <p:spPr>
          <a:xfrm>
            <a:off x="5257803" y="3497038"/>
            <a:ext cx="2209800" cy="307777"/>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Neutron Spin Structure</a:t>
            </a:r>
          </a:p>
        </p:txBody>
      </p:sp>
      <p:sp>
        <p:nvSpPr>
          <p:cNvPr id="33" name="TextBox 46"/>
          <p:cNvSpPr txBox="1">
            <a:spLocks noChangeArrowheads="1"/>
          </p:cNvSpPr>
          <p:nvPr/>
        </p:nvSpPr>
        <p:spPr bwMode="auto">
          <a:xfrm>
            <a:off x="5305351" y="3011523"/>
            <a:ext cx="1362870" cy="400110"/>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2000" b="1" dirty="0">
                <a:solidFill>
                  <a:srgbClr val="FFFF00"/>
                </a:solidFill>
                <a:latin typeface="Calibri"/>
              </a:rPr>
              <a:t> </a:t>
            </a:r>
            <a:r>
              <a:rPr lang="en-US" sz="2000" b="1" dirty="0" smtClean="0">
                <a:solidFill>
                  <a:srgbClr val="7030A0"/>
                </a:solidFill>
                <a:latin typeface="Calibri"/>
              </a:rPr>
              <a:t>d2n</a:t>
            </a:r>
            <a:r>
              <a:rPr lang="en-US" sz="2000" b="1" dirty="0">
                <a:solidFill>
                  <a:srgbClr val="7030A0"/>
                </a:solidFill>
                <a:latin typeface="Calibri"/>
              </a:rPr>
              <a:t>, A1n</a:t>
            </a:r>
          </a:p>
        </p:txBody>
      </p:sp>
      <p:sp>
        <p:nvSpPr>
          <p:cNvPr id="34" name="TextBox 33"/>
          <p:cNvSpPr txBox="1"/>
          <p:nvPr/>
        </p:nvSpPr>
        <p:spPr>
          <a:xfrm>
            <a:off x="3454400" y="6705600"/>
            <a:ext cx="2520241" cy="307777"/>
          </a:xfrm>
          <a:prstGeom prst="rect">
            <a:avLst/>
          </a:prstGeom>
          <a:solidFill>
            <a:schemeClr val="bg1"/>
          </a:solidFill>
        </p:spPr>
        <p:txBody>
          <a:bodyPr wrap="none" rtlCol="0">
            <a:spAutoFit/>
          </a:bodyPr>
          <a:lstStyle/>
          <a:p>
            <a:r>
              <a:rPr lang="en-US" sz="1400" dirty="0" smtClean="0"/>
              <a:t>                                               </a:t>
            </a:r>
            <a:endParaRPr lang="en-US" sz="1400" dirty="0"/>
          </a:p>
        </p:txBody>
      </p:sp>
      <p:sp>
        <p:nvSpPr>
          <p:cNvPr id="36" name="Title 1"/>
          <p:cNvSpPr>
            <a:spLocks noGrp="1"/>
          </p:cNvSpPr>
          <p:nvPr>
            <p:ph type="title"/>
          </p:nvPr>
        </p:nvSpPr>
        <p:spPr>
          <a:xfrm>
            <a:off x="3048000" y="30162"/>
            <a:ext cx="5562600" cy="808038"/>
          </a:xfrm>
        </p:spPr>
        <p:txBody>
          <a:bodyPr>
            <a:noAutofit/>
          </a:bodyPr>
          <a:lstStyle/>
          <a:p>
            <a:r>
              <a:rPr lang="en-US" sz="2800" b="1" dirty="0" smtClean="0">
                <a:solidFill>
                  <a:srgbClr val="FF0000"/>
                </a:solidFill>
                <a:latin typeface="Arial" pitchFamily="34" charset="0"/>
                <a:cs typeface="Arial" pitchFamily="34" charset="0"/>
              </a:rPr>
              <a:t>Preliminary Plans for </a:t>
            </a:r>
            <a:br>
              <a:rPr lang="en-US" sz="2800" b="1" dirty="0" smtClean="0">
                <a:solidFill>
                  <a:srgbClr val="FF0000"/>
                </a:solidFill>
                <a:latin typeface="Arial" pitchFamily="34" charset="0"/>
                <a:cs typeface="Arial" pitchFamily="34" charset="0"/>
              </a:rPr>
            </a:br>
            <a:r>
              <a:rPr lang="en-US" sz="2800" b="1" dirty="0" smtClean="0">
                <a:solidFill>
                  <a:srgbClr val="FF0000"/>
                </a:solidFill>
                <a:latin typeface="Arial" pitchFamily="34" charset="0"/>
                <a:cs typeface="Arial" pitchFamily="34" charset="0"/>
              </a:rPr>
              <a:t>First Years of Beam in Hall C</a:t>
            </a:r>
          </a:p>
        </p:txBody>
      </p:sp>
    </p:spTree>
    <p:extLst>
      <p:ext uri="{BB962C8B-B14F-4D97-AF65-F5344CB8AC3E}">
        <p14:creationId xmlns:p14="http://schemas.microsoft.com/office/powerpoint/2010/main" val="1312392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7"/>
          <p:cNvGrpSpPr/>
          <p:nvPr/>
        </p:nvGrpSpPr>
        <p:grpSpPr>
          <a:xfrm>
            <a:off x="616525" y="5075503"/>
            <a:ext cx="7308275" cy="410897"/>
            <a:chOff x="1835725" y="5327075"/>
            <a:chExt cx="7308275" cy="410897"/>
          </a:xfrm>
        </p:grpSpPr>
        <p:sp>
          <p:nvSpPr>
            <p:cNvPr id="15" name="Rectangle 14"/>
            <p:cNvSpPr/>
            <p:nvPr/>
          </p:nvSpPr>
          <p:spPr>
            <a:xfrm>
              <a:off x="3685305" y="53340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68" name="TextBox 8"/>
            <p:cNvSpPr txBox="1">
              <a:spLocks noChangeArrowheads="1"/>
            </p:cNvSpPr>
            <p:nvPr/>
          </p:nvSpPr>
          <p:spPr bwMode="auto">
            <a:xfrm>
              <a:off x="4170220" y="535478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2015</a:t>
              </a:r>
            </a:p>
          </p:txBody>
        </p:sp>
        <p:sp>
          <p:nvSpPr>
            <p:cNvPr id="75" name="Rectangle 74"/>
            <p:cNvSpPr/>
            <p:nvPr/>
          </p:nvSpPr>
          <p:spPr>
            <a:xfrm>
              <a:off x="7275513" y="5334000"/>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69" name="Rectangle 68"/>
            <p:cNvSpPr/>
            <p:nvPr/>
          </p:nvSpPr>
          <p:spPr>
            <a:xfrm>
              <a:off x="1835725" y="53270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73" name="Rectangle 72"/>
            <p:cNvSpPr/>
            <p:nvPr/>
          </p:nvSpPr>
          <p:spPr>
            <a:xfrm>
              <a:off x="5562595" y="5327075"/>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74" name="TextBox 8"/>
            <p:cNvSpPr txBox="1">
              <a:spLocks noChangeArrowheads="1"/>
            </p:cNvSpPr>
            <p:nvPr/>
          </p:nvSpPr>
          <p:spPr bwMode="auto">
            <a:xfrm>
              <a:off x="5888185" y="5354785"/>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2016</a:t>
              </a:r>
            </a:p>
          </p:txBody>
        </p:sp>
        <p:sp>
          <p:nvSpPr>
            <p:cNvPr id="47120" name="TextBox 9"/>
            <p:cNvSpPr txBox="1">
              <a:spLocks noChangeArrowheads="1"/>
            </p:cNvSpPr>
            <p:nvPr/>
          </p:nvSpPr>
          <p:spPr bwMode="auto">
            <a:xfrm>
              <a:off x="2209800" y="536864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2014</a:t>
              </a:r>
            </a:p>
          </p:txBody>
        </p:sp>
        <p:sp>
          <p:nvSpPr>
            <p:cNvPr id="76" name="TextBox 8"/>
            <p:cNvSpPr txBox="1">
              <a:spLocks noChangeArrowheads="1"/>
            </p:cNvSpPr>
            <p:nvPr/>
          </p:nvSpPr>
          <p:spPr bwMode="auto">
            <a:xfrm>
              <a:off x="7696200" y="5347860"/>
              <a:ext cx="1219200" cy="369332"/>
            </a:xfrm>
            <a:prstGeom prst="rect">
              <a:avLst/>
            </a:prstGeom>
            <a:noFill/>
            <a:ln w="9525">
              <a:noFill/>
              <a:miter lim="800000"/>
              <a:headEnd/>
              <a:tailEnd/>
            </a:ln>
          </p:spPr>
          <p:txBody>
            <a:bodyPr wrap="square">
              <a:spAutoFit/>
            </a:bodyPr>
            <a:lstStyle/>
            <a:p>
              <a:pPr algn="l" eaLnBrk="1" fontAlgn="auto" hangingPunct="1">
                <a:spcBef>
                  <a:spcPts val="0"/>
                </a:spcBef>
                <a:spcAft>
                  <a:spcPts val="0"/>
                </a:spcAft>
              </a:pPr>
              <a:r>
                <a:rPr lang="en-US" sz="1800" dirty="0">
                  <a:solidFill>
                    <a:prstClr val="black"/>
                  </a:solidFill>
                  <a:latin typeface="Calibri"/>
                </a:rPr>
                <a:t>FY  2017</a:t>
              </a:r>
            </a:p>
          </p:txBody>
        </p:sp>
      </p:grpSp>
      <p:sp>
        <p:nvSpPr>
          <p:cNvPr id="46" name="TextBox 45"/>
          <p:cNvSpPr txBox="1"/>
          <p:nvPr/>
        </p:nvSpPr>
        <p:spPr>
          <a:xfrm>
            <a:off x="3429000" y="1066800"/>
            <a:ext cx="5356276" cy="646331"/>
          </a:xfrm>
          <a:prstGeom prst="rect">
            <a:avLst/>
          </a:prstGeom>
          <a:noFill/>
        </p:spPr>
        <p:txBody>
          <a:bodyPr wrap="square" rtlCol="0">
            <a:spAutoFit/>
          </a:bodyPr>
          <a:lstStyle/>
          <a:p>
            <a:pPr algn="l" eaLnBrk="1" fontAlgn="auto" hangingPunct="1">
              <a:spcBef>
                <a:spcPts val="0"/>
              </a:spcBef>
              <a:spcAft>
                <a:spcPts val="0"/>
              </a:spcAft>
              <a:buFont typeface="Arial" pitchFamily="34" charset="0"/>
              <a:buChar char="•"/>
            </a:pPr>
            <a:r>
              <a:rPr lang="en-US" sz="1800" dirty="0">
                <a:solidFill>
                  <a:prstClr val="black"/>
                </a:solidFill>
                <a:latin typeface="Calibri"/>
              </a:rPr>
              <a:t> Search for </a:t>
            </a:r>
            <a:r>
              <a:rPr lang="en-US" sz="1800" dirty="0" err="1">
                <a:solidFill>
                  <a:prstClr val="black"/>
                </a:solidFill>
                <a:latin typeface="Calibri"/>
              </a:rPr>
              <a:t>Gluonic</a:t>
            </a:r>
            <a:r>
              <a:rPr lang="en-US" sz="1800" dirty="0">
                <a:solidFill>
                  <a:prstClr val="black"/>
                </a:solidFill>
                <a:latin typeface="Calibri"/>
              </a:rPr>
              <a:t> Excitations (GlueX)</a:t>
            </a:r>
          </a:p>
          <a:p>
            <a:pPr algn="l" eaLnBrk="1" fontAlgn="auto" hangingPunct="1">
              <a:spcBef>
                <a:spcPts val="0"/>
              </a:spcBef>
              <a:spcAft>
                <a:spcPts val="0"/>
              </a:spcAft>
              <a:buFont typeface="Arial" pitchFamily="34" charset="0"/>
              <a:buChar char="•"/>
            </a:pPr>
            <a:r>
              <a:rPr lang="en-US" sz="1800" dirty="0">
                <a:solidFill>
                  <a:prstClr val="black"/>
                </a:solidFill>
                <a:latin typeface="Calibri"/>
              </a:rPr>
              <a:t> </a:t>
            </a:r>
            <a:r>
              <a:rPr lang="en-US" sz="1800" dirty="0">
                <a:solidFill>
                  <a:prstClr val="black"/>
                </a:solidFill>
                <a:latin typeface="Symbol" charset="2"/>
                <a:cs typeface="Symbol" charset="2"/>
              </a:rPr>
              <a:t>h</a:t>
            </a:r>
            <a:r>
              <a:rPr lang="en-US" sz="1800" dirty="0">
                <a:solidFill>
                  <a:prstClr val="black"/>
                </a:solidFill>
                <a:latin typeface="Calibri"/>
              </a:rPr>
              <a:t>, </a:t>
            </a:r>
            <a:r>
              <a:rPr lang="en-US" sz="1800" dirty="0">
                <a:solidFill>
                  <a:prstClr val="black"/>
                </a:solidFill>
                <a:latin typeface="Symbol" charset="2"/>
                <a:cs typeface="Symbol" charset="2"/>
              </a:rPr>
              <a:t>h</a:t>
            </a:r>
            <a:r>
              <a:rPr lang="en-US" sz="1800" dirty="0">
                <a:solidFill>
                  <a:prstClr val="black"/>
                </a:solidFill>
                <a:latin typeface="Calibri"/>
              </a:rPr>
              <a:t>’ couplings, rare decays using </a:t>
            </a:r>
            <a:r>
              <a:rPr lang="en-US" sz="1800" dirty="0" err="1">
                <a:solidFill>
                  <a:prstClr val="black"/>
                </a:solidFill>
                <a:latin typeface="Calibri"/>
              </a:rPr>
              <a:t>Primakoff</a:t>
            </a:r>
            <a:r>
              <a:rPr lang="en-US" sz="1800" dirty="0">
                <a:solidFill>
                  <a:prstClr val="black"/>
                </a:solidFill>
                <a:latin typeface="Calibri"/>
              </a:rPr>
              <a:t> reaction</a:t>
            </a:r>
          </a:p>
        </p:txBody>
      </p:sp>
      <p:pic>
        <p:nvPicPr>
          <p:cNvPr id="49" name="Picture 48"/>
          <p:cNvPicPr>
            <a:picLocks noChangeAspect="1" noChangeArrowheads="1"/>
          </p:cNvPicPr>
          <p:nvPr/>
        </p:nvPicPr>
        <p:blipFill>
          <a:blip r:embed="rId3" cstate="screen"/>
          <a:srcRect r="35764"/>
          <a:stretch>
            <a:fillRect/>
          </a:stretch>
        </p:blipFill>
        <p:spPr bwMode="auto">
          <a:xfrm>
            <a:off x="76200" y="101600"/>
            <a:ext cx="2275869" cy="1727200"/>
          </a:xfrm>
          <a:prstGeom prst="rect">
            <a:avLst/>
          </a:prstGeom>
          <a:noFill/>
          <a:ln w="12700">
            <a:noFill/>
            <a:miter lim="800000"/>
            <a:headEnd/>
            <a:tailEnd/>
          </a:ln>
        </p:spPr>
      </p:pic>
      <p:sp>
        <p:nvSpPr>
          <p:cNvPr id="51" name="TextBox 50"/>
          <p:cNvSpPr txBox="1"/>
          <p:nvPr/>
        </p:nvSpPr>
        <p:spPr>
          <a:xfrm>
            <a:off x="6019800" y="2590800"/>
            <a:ext cx="1905000" cy="523220"/>
          </a:xfrm>
          <a:prstGeom prst="rect">
            <a:avLst/>
          </a:prstGeom>
          <a:noFill/>
        </p:spPr>
        <p:txBody>
          <a:bodyPr wrap="square" rtlCol="0">
            <a:spAutoFit/>
          </a:bodyPr>
          <a:lstStyle/>
          <a:p>
            <a:pPr algn="l" eaLnBrk="1" fontAlgn="auto" hangingPunct="1">
              <a:spcBef>
                <a:spcPts val="0"/>
              </a:spcBef>
              <a:spcAft>
                <a:spcPts val="0"/>
              </a:spcAft>
            </a:pPr>
            <a:r>
              <a:rPr lang="en-US" sz="1400" dirty="0">
                <a:solidFill>
                  <a:prstClr val="black"/>
                </a:solidFill>
                <a:latin typeface="Calibri"/>
              </a:rPr>
              <a:t>Light quark mass ratio</a:t>
            </a:r>
          </a:p>
          <a:p>
            <a:pPr algn="l" eaLnBrk="1" fontAlgn="auto" hangingPunct="1">
              <a:spcBef>
                <a:spcPts val="0"/>
              </a:spcBef>
              <a:spcAft>
                <a:spcPts val="0"/>
              </a:spcAft>
            </a:pPr>
            <a:r>
              <a:rPr lang="en-US" sz="1400" dirty="0">
                <a:solidFill>
                  <a:prstClr val="black"/>
                </a:solidFill>
                <a:latin typeface="Symbol" charset="2"/>
                <a:cs typeface="Symbol" charset="2"/>
              </a:rPr>
              <a:t>h </a:t>
            </a:r>
            <a:r>
              <a:rPr lang="en-US" sz="1400" dirty="0">
                <a:solidFill>
                  <a:prstClr val="black"/>
                </a:solidFill>
                <a:latin typeface="Calibri"/>
              </a:rPr>
              <a:t>and </a:t>
            </a:r>
            <a:r>
              <a:rPr lang="en-US" sz="1400" dirty="0">
                <a:solidFill>
                  <a:prstClr val="black"/>
                </a:solidFill>
                <a:latin typeface="Symbol" charset="2"/>
                <a:cs typeface="Symbol" charset="2"/>
              </a:rPr>
              <a:t>h</a:t>
            </a:r>
            <a:r>
              <a:rPr lang="en-US" sz="1400" dirty="0">
                <a:solidFill>
                  <a:prstClr val="black"/>
                </a:solidFill>
                <a:latin typeface="Calibri"/>
              </a:rPr>
              <a:t>’ mixing angle </a:t>
            </a:r>
          </a:p>
        </p:txBody>
      </p:sp>
      <p:sp>
        <p:nvSpPr>
          <p:cNvPr id="66" name="TextBox 56"/>
          <p:cNvSpPr txBox="1">
            <a:spLocks noChangeArrowheads="1"/>
          </p:cNvSpPr>
          <p:nvPr/>
        </p:nvSpPr>
        <p:spPr bwMode="auto">
          <a:xfrm>
            <a:off x="7010400" y="3505200"/>
            <a:ext cx="1681618" cy="584776"/>
          </a:xfrm>
          <a:prstGeom prst="rect">
            <a:avLst/>
          </a:prstGeom>
          <a:noFill/>
          <a:ln w="9525">
            <a:noFill/>
            <a:miter lim="800000"/>
            <a:headEnd/>
            <a:tailEnd/>
          </a:ln>
        </p:spPr>
        <p:txBody>
          <a:bodyPr wrap="square" anchor="ctr">
            <a:spAutoFit/>
          </a:bodyPr>
          <a:lstStyle/>
          <a:p>
            <a:pPr eaLnBrk="1" fontAlgn="auto" hangingPunct="1">
              <a:spcBef>
                <a:spcPts val="0"/>
              </a:spcBef>
              <a:spcAft>
                <a:spcPts val="0"/>
              </a:spcAft>
            </a:pPr>
            <a:r>
              <a:rPr lang="en-US" sz="1600" dirty="0">
                <a:solidFill>
                  <a:srgbClr val="FF0000"/>
                </a:solidFill>
                <a:latin typeface="Calibri"/>
              </a:rPr>
              <a:t>10</a:t>
            </a:r>
            <a:r>
              <a:rPr lang="en-US" sz="1600" baseline="30000" dirty="0">
                <a:solidFill>
                  <a:srgbClr val="FF0000"/>
                </a:solidFill>
                <a:latin typeface="Calibri"/>
              </a:rPr>
              <a:t>8</a:t>
            </a:r>
            <a:r>
              <a:rPr lang="en-US" sz="1600" dirty="0">
                <a:solidFill>
                  <a:srgbClr val="FF0000"/>
                </a:solidFill>
                <a:latin typeface="Symbol" charset="2"/>
                <a:cs typeface="Symbol" charset="2"/>
              </a:rPr>
              <a:t>g</a:t>
            </a:r>
            <a:r>
              <a:rPr lang="en-US" sz="1600" dirty="0">
                <a:solidFill>
                  <a:srgbClr val="FF0000"/>
                </a:solidFill>
                <a:latin typeface="Calibri"/>
              </a:rPr>
              <a:t>/s preparations</a:t>
            </a:r>
          </a:p>
        </p:txBody>
      </p:sp>
      <p:grpSp>
        <p:nvGrpSpPr>
          <p:cNvPr id="3" name="Group 41"/>
          <p:cNvGrpSpPr/>
          <p:nvPr/>
        </p:nvGrpSpPr>
        <p:grpSpPr>
          <a:xfrm>
            <a:off x="685798" y="1752604"/>
            <a:ext cx="7162802" cy="3276600"/>
            <a:chOff x="1828800" y="1752600"/>
            <a:chExt cx="7162802" cy="3276600"/>
          </a:xfrm>
        </p:grpSpPr>
        <p:cxnSp>
          <p:nvCxnSpPr>
            <p:cNvPr id="70" name="Straight Connector 69"/>
            <p:cNvCxnSpPr/>
            <p:nvPr/>
          </p:nvCxnSpPr>
          <p:spPr>
            <a:xfrm>
              <a:off x="4495800" y="2514600"/>
              <a:ext cx="1371600" cy="1588"/>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28800" y="2513012"/>
              <a:ext cx="3124200" cy="1588"/>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sp>
          <p:nvSpPr>
            <p:cNvPr id="47135" name="TextBox 46"/>
            <p:cNvSpPr txBox="1">
              <a:spLocks noChangeArrowheads="1"/>
            </p:cNvSpPr>
            <p:nvPr/>
          </p:nvSpPr>
          <p:spPr bwMode="auto">
            <a:xfrm>
              <a:off x="5867400" y="1905000"/>
              <a:ext cx="934871" cy="400110"/>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2000" b="1" dirty="0">
                  <a:solidFill>
                    <a:srgbClr val="FFC000"/>
                  </a:solidFill>
                  <a:latin typeface="Calibri"/>
                </a:rPr>
                <a:t> </a:t>
              </a:r>
              <a:r>
                <a:rPr lang="en-US" sz="2000" b="1" dirty="0">
                  <a:solidFill>
                    <a:srgbClr val="7030A0"/>
                  </a:solidFill>
                  <a:latin typeface="Calibri"/>
                </a:rPr>
                <a:t>GlueX </a:t>
              </a:r>
            </a:p>
          </p:txBody>
        </p:sp>
        <p:sp>
          <p:nvSpPr>
            <p:cNvPr id="47136" name="TextBox 47"/>
            <p:cNvSpPr txBox="1">
              <a:spLocks noChangeArrowheads="1"/>
            </p:cNvSpPr>
            <p:nvPr/>
          </p:nvSpPr>
          <p:spPr bwMode="auto">
            <a:xfrm>
              <a:off x="2743200" y="1752600"/>
              <a:ext cx="1600200" cy="646331"/>
            </a:xfrm>
            <a:prstGeom prst="rect">
              <a:avLst/>
            </a:prstGeom>
            <a:noFill/>
            <a:ln w="9525">
              <a:noFill/>
              <a:miter lim="800000"/>
              <a:headEnd/>
              <a:tailEnd/>
            </a:ln>
          </p:spPr>
          <p:txBody>
            <a:bodyPr wrap="square" anchor="ctr">
              <a:spAutoFit/>
            </a:bodyPr>
            <a:lstStyle/>
            <a:p>
              <a:pPr eaLnBrk="1" fontAlgn="auto" hangingPunct="1">
                <a:spcBef>
                  <a:spcPts val="0"/>
                </a:spcBef>
                <a:spcAft>
                  <a:spcPts val="0"/>
                </a:spcAft>
              </a:pPr>
              <a:r>
                <a:rPr lang="en-US" sz="1800" dirty="0">
                  <a:solidFill>
                    <a:srgbClr val="00B050"/>
                  </a:solidFill>
                  <a:latin typeface="Calibri"/>
                </a:rPr>
                <a:t>12 GeV Commissioning  </a:t>
              </a:r>
            </a:p>
          </p:txBody>
        </p:sp>
        <p:cxnSp>
          <p:nvCxnSpPr>
            <p:cNvPr id="53" name="Straight Arrow Connector 52"/>
            <p:cNvCxnSpPr/>
            <p:nvPr/>
          </p:nvCxnSpPr>
          <p:spPr>
            <a:xfrm rot="5400000">
              <a:off x="3696494" y="4837906"/>
              <a:ext cx="381000" cy="1588"/>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7144" name="TextBox 56"/>
            <p:cNvSpPr txBox="1">
              <a:spLocks noChangeArrowheads="1"/>
            </p:cNvSpPr>
            <p:nvPr/>
          </p:nvSpPr>
          <p:spPr bwMode="auto">
            <a:xfrm>
              <a:off x="3256348" y="4114800"/>
              <a:ext cx="1166605" cy="584776"/>
            </a:xfrm>
            <a:prstGeom prst="rect">
              <a:avLst/>
            </a:prstGeom>
            <a:noFill/>
            <a:ln w="9525">
              <a:noFill/>
              <a:miter lim="800000"/>
              <a:headEnd/>
              <a:tailEnd/>
            </a:ln>
          </p:spPr>
          <p:txBody>
            <a:bodyPr wrap="none" anchor="ctr">
              <a:spAutoFit/>
            </a:bodyPr>
            <a:lstStyle/>
            <a:p>
              <a:pPr eaLnBrk="1" fontAlgn="auto" hangingPunct="1">
                <a:spcBef>
                  <a:spcPts val="0"/>
                </a:spcBef>
                <a:spcAft>
                  <a:spcPts val="0"/>
                </a:spcAft>
              </a:pPr>
              <a:r>
                <a:rPr lang="en-US" sz="1600" dirty="0" smtClean="0">
                  <a:solidFill>
                    <a:srgbClr val="FF0000"/>
                  </a:solidFill>
                  <a:latin typeface="Calibri"/>
                </a:rPr>
                <a:t>E</a:t>
              </a:r>
              <a:r>
                <a:rPr lang="en-US" sz="1600" baseline="-25000" dirty="0">
                  <a:solidFill>
                    <a:srgbClr val="FF0000"/>
                  </a:solidFill>
                  <a:latin typeface="Symbol" charset="2"/>
                </a:rPr>
                <a:t> </a:t>
              </a:r>
              <a:r>
                <a:rPr lang="en-US" sz="1600" dirty="0" smtClean="0">
                  <a:solidFill>
                    <a:srgbClr val="FF0000"/>
                  </a:solidFill>
                  <a:latin typeface="Calibri"/>
                </a:rPr>
                <a:t>&lt; </a:t>
              </a:r>
              <a:r>
                <a:rPr lang="en-US" sz="1600" dirty="0">
                  <a:solidFill>
                    <a:srgbClr val="FF0000"/>
                  </a:solidFill>
                  <a:latin typeface="Calibri"/>
                </a:rPr>
                <a:t>12 GeV</a:t>
              </a:r>
            </a:p>
            <a:p>
              <a:pPr eaLnBrk="1" fontAlgn="auto" hangingPunct="1">
                <a:spcBef>
                  <a:spcPts val="0"/>
                </a:spcBef>
                <a:spcAft>
                  <a:spcPts val="0"/>
                </a:spcAft>
              </a:pPr>
              <a:r>
                <a:rPr lang="en-US" sz="1600" dirty="0" err="1">
                  <a:solidFill>
                    <a:srgbClr val="FF0000"/>
                  </a:solidFill>
                  <a:latin typeface="Calibri"/>
                </a:rPr>
                <a:t>unpolarized</a:t>
              </a:r>
              <a:endParaRPr lang="en-US" sz="1600" dirty="0">
                <a:solidFill>
                  <a:srgbClr val="FF0000"/>
                </a:solidFill>
                <a:latin typeface="Calibri"/>
              </a:endParaRPr>
            </a:p>
          </p:txBody>
        </p:sp>
        <p:cxnSp>
          <p:nvCxnSpPr>
            <p:cNvPr id="58" name="Straight Connector 57"/>
            <p:cNvCxnSpPr/>
            <p:nvPr/>
          </p:nvCxnSpPr>
          <p:spPr>
            <a:xfrm>
              <a:off x="5867400" y="2514600"/>
              <a:ext cx="1066800" cy="1588"/>
            </a:xfrm>
            <a:prstGeom prst="lin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010400" y="2514600"/>
              <a:ext cx="838200" cy="1588"/>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0" name="TextBox 46"/>
            <p:cNvSpPr txBox="1">
              <a:spLocks noChangeArrowheads="1"/>
            </p:cNvSpPr>
            <p:nvPr/>
          </p:nvSpPr>
          <p:spPr bwMode="auto">
            <a:xfrm>
              <a:off x="7086600" y="1752600"/>
              <a:ext cx="1276336" cy="707886"/>
            </a:xfrm>
            <a:prstGeom prst="rect">
              <a:avLst/>
            </a:prstGeom>
            <a:noFill/>
            <a:ln w="9525">
              <a:noFill/>
              <a:miter lim="800000"/>
              <a:headEnd/>
              <a:tailEnd/>
            </a:ln>
          </p:spPr>
          <p:txBody>
            <a:bodyPr wrap="none" anchor="ctr">
              <a:spAutoFit/>
            </a:bodyPr>
            <a:lstStyle/>
            <a:p>
              <a:pPr eaLnBrk="1" fontAlgn="auto" hangingPunct="1">
                <a:spcBef>
                  <a:spcPts val="0"/>
                </a:spcBef>
                <a:spcAft>
                  <a:spcPts val="0"/>
                </a:spcAft>
              </a:pPr>
              <a:r>
                <a:rPr lang="en-US" sz="2000" b="1" dirty="0">
                  <a:solidFill>
                    <a:srgbClr val="FFC000"/>
                  </a:solidFill>
                  <a:latin typeface="Calibri"/>
                </a:rPr>
                <a:t> </a:t>
              </a:r>
              <a:r>
                <a:rPr lang="en-US" sz="2000" b="1" dirty="0" err="1">
                  <a:solidFill>
                    <a:srgbClr val="7030A0"/>
                  </a:solidFill>
                  <a:latin typeface="Calibri"/>
                </a:rPr>
                <a:t>Primakoff</a:t>
              </a:r>
              <a:endParaRPr lang="en-US" sz="2000" b="1" dirty="0">
                <a:solidFill>
                  <a:srgbClr val="7030A0"/>
                </a:solidFill>
                <a:latin typeface="Calibri"/>
              </a:endParaRPr>
            </a:p>
            <a:p>
              <a:pPr eaLnBrk="1" fontAlgn="auto" hangingPunct="1">
                <a:spcBef>
                  <a:spcPts val="0"/>
                </a:spcBef>
                <a:spcAft>
                  <a:spcPts val="0"/>
                </a:spcAft>
              </a:pPr>
              <a:r>
                <a:rPr lang="en-US" sz="2000" b="1" dirty="0">
                  <a:solidFill>
                    <a:srgbClr val="7030A0"/>
                  </a:solidFill>
                  <a:latin typeface="Calibri"/>
                </a:rPr>
                <a:t> </a:t>
              </a:r>
              <a:r>
                <a:rPr lang="en-US" sz="2000" b="1" dirty="0">
                  <a:solidFill>
                    <a:srgbClr val="7030A0"/>
                  </a:solidFill>
                  <a:latin typeface="Symbol" charset="2"/>
                  <a:cs typeface="Symbol" charset="2"/>
                </a:rPr>
                <a:t>h</a:t>
              </a:r>
              <a:r>
                <a:rPr lang="en-GB" sz="2000" dirty="0" err="1">
                  <a:solidFill>
                    <a:srgbClr val="7030A0"/>
                  </a:solidFill>
                  <a:latin typeface="Symbol" pitchFamily="16" charset="2"/>
                </a:rPr>
                <a:t>gg</a:t>
              </a:r>
              <a:endParaRPr lang="en-US" sz="2000" b="1" dirty="0">
                <a:solidFill>
                  <a:srgbClr val="7030A0"/>
                </a:solidFill>
                <a:latin typeface="Calibri"/>
              </a:endParaRPr>
            </a:p>
          </p:txBody>
        </p:sp>
        <p:cxnSp>
          <p:nvCxnSpPr>
            <p:cNvPr id="57" name="Straight Arrow Connector 56"/>
            <p:cNvCxnSpPr/>
            <p:nvPr/>
          </p:nvCxnSpPr>
          <p:spPr>
            <a:xfrm rot="5400000">
              <a:off x="4267203" y="4571997"/>
              <a:ext cx="914396" cy="2"/>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a:off x="8534403" y="4571993"/>
              <a:ext cx="914396" cy="2"/>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467600" y="2514600"/>
              <a:ext cx="762000" cy="1588"/>
            </a:xfrm>
            <a:prstGeom prst="line">
              <a:avLst/>
            </a:prstGeom>
            <a:ln w="38100">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53400" y="2514600"/>
              <a:ext cx="838200" cy="1588"/>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11" name="TextBox 56"/>
            <p:cNvSpPr txBox="1">
              <a:spLocks noChangeArrowheads="1"/>
            </p:cNvSpPr>
            <p:nvPr/>
          </p:nvSpPr>
          <p:spPr bwMode="auto">
            <a:xfrm>
              <a:off x="3200400" y="2438400"/>
              <a:ext cx="1000895" cy="338554"/>
            </a:xfrm>
            <a:prstGeom prst="rect">
              <a:avLst/>
            </a:prstGeom>
            <a:noFill/>
            <a:ln w="9525">
              <a:noFill/>
              <a:miter lim="800000"/>
              <a:headEnd/>
              <a:tailEnd/>
            </a:ln>
          </p:spPr>
          <p:txBody>
            <a:bodyPr wrap="none" anchor="ctr">
              <a:spAutoFit/>
            </a:bodyPr>
            <a:lstStyle/>
            <a:p>
              <a:pPr eaLnBrk="1" fontAlgn="auto" hangingPunct="1">
                <a:spcBef>
                  <a:spcPts val="0"/>
                </a:spcBef>
                <a:spcAft>
                  <a:spcPts val="0"/>
                </a:spcAft>
              </a:pPr>
              <a:r>
                <a:rPr lang="en-US" sz="1600" dirty="0">
                  <a:solidFill>
                    <a:srgbClr val="00B050"/>
                  </a:solidFill>
                  <a:latin typeface="Calibri"/>
                </a:rPr>
                <a:t>Hardware</a:t>
              </a:r>
              <a:r>
                <a:rPr lang="en-US" sz="1600" dirty="0">
                  <a:solidFill>
                    <a:srgbClr val="FF6600"/>
                  </a:solidFill>
                  <a:latin typeface="Calibri"/>
                </a:rPr>
                <a:t> </a:t>
              </a:r>
            </a:p>
          </p:txBody>
        </p:sp>
        <p:sp>
          <p:nvSpPr>
            <p:cNvPr id="112" name="TextBox 56"/>
            <p:cNvSpPr txBox="1">
              <a:spLocks noChangeArrowheads="1"/>
            </p:cNvSpPr>
            <p:nvPr/>
          </p:nvSpPr>
          <p:spPr bwMode="auto">
            <a:xfrm>
              <a:off x="3942831" y="2667000"/>
              <a:ext cx="1467369" cy="338554"/>
            </a:xfrm>
            <a:prstGeom prst="rect">
              <a:avLst/>
            </a:prstGeom>
            <a:noFill/>
            <a:ln w="9525">
              <a:noFill/>
              <a:miter lim="800000"/>
              <a:headEnd/>
              <a:tailEnd/>
            </a:ln>
          </p:spPr>
          <p:txBody>
            <a:bodyPr wrap="none" anchor="ctr">
              <a:spAutoFit/>
            </a:bodyPr>
            <a:lstStyle/>
            <a:p>
              <a:pPr eaLnBrk="1" fontAlgn="auto" hangingPunct="1">
                <a:spcBef>
                  <a:spcPts val="0"/>
                </a:spcBef>
                <a:spcAft>
                  <a:spcPts val="0"/>
                </a:spcAft>
              </a:pPr>
              <a:r>
                <a:rPr lang="en-US" sz="1600" dirty="0">
                  <a:solidFill>
                    <a:srgbClr val="00B050"/>
                  </a:solidFill>
                  <a:latin typeface="Calibri"/>
                </a:rPr>
                <a:t>Polarized Beam</a:t>
              </a:r>
              <a:r>
                <a:rPr lang="en-US" sz="1600" dirty="0">
                  <a:solidFill>
                    <a:srgbClr val="FF6600"/>
                  </a:solidFill>
                  <a:latin typeface="Calibri"/>
                </a:rPr>
                <a:t> </a:t>
              </a:r>
            </a:p>
          </p:txBody>
        </p:sp>
        <p:sp>
          <p:nvSpPr>
            <p:cNvPr id="113" name="TextBox 56"/>
            <p:cNvSpPr txBox="1">
              <a:spLocks noChangeArrowheads="1"/>
            </p:cNvSpPr>
            <p:nvPr/>
          </p:nvSpPr>
          <p:spPr bwMode="auto">
            <a:xfrm>
              <a:off x="4237936" y="3505200"/>
              <a:ext cx="1072731" cy="584775"/>
            </a:xfrm>
            <a:prstGeom prst="rect">
              <a:avLst/>
            </a:prstGeom>
            <a:noFill/>
            <a:ln w="9525">
              <a:noFill/>
              <a:miter lim="800000"/>
              <a:headEnd/>
              <a:tailEnd/>
            </a:ln>
          </p:spPr>
          <p:txBody>
            <a:bodyPr wrap="none" anchor="ctr">
              <a:spAutoFit/>
            </a:bodyPr>
            <a:lstStyle/>
            <a:p>
              <a:pPr eaLnBrk="1" fontAlgn="auto" hangingPunct="1">
                <a:spcBef>
                  <a:spcPts val="0"/>
                </a:spcBef>
                <a:spcAft>
                  <a:spcPts val="0"/>
                </a:spcAft>
              </a:pPr>
              <a:r>
                <a:rPr lang="en-US" sz="1600" dirty="0" smtClean="0">
                  <a:solidFill>
                    <a:srgbClr val="FF0000"/>
                  </a:solidFill>
                  <a:latin typeface="Calibri"/>
                </a:rPr>
                <a:t>E</a:t>
              </a:r>
              <a:r>
                <a:rPr lang="en-US" sz="1600" baseline="-25000" dirty="0">
                  <a:solidFill>
                    <a:srgbClr val="FF0000"/>
                  </a:solidFill>
                  <a:latin typeface="Symbol" charset="2"/>
                </a:rPr>
                <a:t> </a:t>
              </a:r>
              <a:r>
                <a:rPr lang="en-US" sz="1600" dirty="0" smtClean="0">
                  <a:solidFill>
                    <a:srgbClr val="FF0000"/>
                  </a:solidFill>
                  <a:latin typeface="Calibri"/>
                </a:rPr>
                <a:t>= </a:t>
              </a:r>
              <a:r>
                <a:rPr lang="en-US" sz="1600" dirty="0">
                  <a:solidFill>
                    <a:srgbClr val="FF0000"/>
                  </a:solidFill>
                  <a:latin typeface="Calibri"/>
                </a:rPr>
                <a:t>12 GeV</a:t>
              </a:r>
            </a:p>
            <a:p>
              <a:pPr eaLnBrk="1" fontAlgn="auto" hangingPunct="1">
                <a:spcBef>
                  <a:spcPts val="0"/>
                </a:spcBef>
                <a:spcAft>
                  <a:spcPts val="0"/>
                </a:spcAft>
              </a:pPr>
              <a:r>
                <a:rPr lang="en-US" sz="1600" dirty="0">
                  <a:solidFill>
                    <a:srgbClr val="FF0000"/>
                  </a:solidFill>
                  <a:latin typeface="Calibri"/>
                </a:rPr>
                <a:t>polarized</a:t>
              </a:r>
            </a:p>
          </p:txBody>
        </p:sp>
        <p:sp>
          <p:nvSpPr>
            <p:cNvPr id="114" name="TextBox 46"/>
            <p:cNvSpPr txBox="1">
              <a:spLocks noChangeArrowheads="1"/>
            </p:cNvSpPr>
            <p:nvPr/>
          </p:nvSpPr>
          <p:spPr bwMode="auto">
            <a:xfrm>
              <a:off x="5943600" y="2590800"/>
              <a:ext cx="958468" cy="400110"/>
            </a:xfrm>
            <a:prstGeom prst="rect">
              <a:avLst/>
            </a:prstGeom>
            <a:noFill/>
            <a:ln w="9525">
              <a:noFill/>
              <a:miter lim="800000"/>
              <a:headEnd/>
              <a:tailEnd/>
            </a:ln>
          </p:spPr>
          <p:txBody>
            <a:bodyPr wrap="none">
              <a:spAutoFit/>
            </a:bodyPr>
            <a:lstStyle/>
            <a:p>
              <a:pPr algn="l" eaLnBrk="1" fontAlgn="auto" hangingPunct="1">
                <a:spcBef>
                  <a:spcPts val="0"/>
                </a:spcBef>
                <a:spcAft>
                  <a:spcPts val="0"/>
                </a:spcAft>
              </a:pPr>
              <a:r>
                <a:rPr lang="en-US" sz="2000" b="1" dirty="0">
                  <a:solidFill>
                    <a:srgbClr val="FFC000"/>
                  </a:solidFill>
                  <a:latin typeface="Calibri"/>
                </a:rPr>
                <a:t> </a:t>
              </a:r>
              <a:r>
                <a:rPr lang="en-US" sz="2000" b="1" dirty="0">
                  <a:solidFill>
                    <a:srgbClr val="7030A0"/>
                  </a:solidFill>
                  <a:latin typeface="Calibri"/>
                </a:rPr>
                <a:t>10</a:t>
              </a:r>
              <a:r>
                <a:rPr lang="en-US" sz="2000" b="1" baseline="30000" dirty="0">
                  <a:solidFill>
                    <a:srgbClr val="7030A0"/>
                  </a:solidFill>
                  <a:latin typeface="Calibri"/>
                </a:rPr>
                <a:t>7</a:t>
              </a:r>
              <a:r>
                <a:rPr lang="en-US" sz="2000" b="1" dirty="0">
                  <a:solidFill>
                    <a:srgbClr val="7030A0"/>
                  </a:solidFill>
                  <a:latin typeface="Symbol" charset="2"/>
                  <a:cs typeface="Symbol" charset="2"/>
                </a:rPr>
                <a:t>g</a:t>
              </a:r>
              <a:r>
                <a:rPr lang="en-US" sz="2000" b="1" dirty="0">
                  <a:solidFill>
                    <a:srgbClr val="7030A0"/>
                  </a:solidFill>
                  <a:latin typeface="Calibri"/>
                </a:rPr>
                <a:t>/s </a:t>
              </a:r>
            </a:p>
          </p:txBody>
        </p:sp>
      </p:grpSp>
      <p:sp>
        <p:nvSpPr>
          <p:cNvPr id="34" name="TextBox 33"/>
          <p:cNvSpPr txBox="1"/>
          <p:nvPr/>
        </p:nvSpPr>
        <p:spPr>
          <a:xfrm>
            <a:off x="3454400" y="6705600"/>
            <a:ext cx="2520241" cy="307777"/>
          </a:xfrm>
          <a:prstGeom prst="rect">
            <a:avLst/>
          </a:prstGeom>
          <a:solidFill>
            <a:schemeClr val="bg1"/>
          </a:solidFill>
        </p:spPr>
        <p:txBody>
          <a:bodyPr wrap="none" rtlCol="0">
            <a:spAutoFit/>
          </a:bodyPr>
          <a:lstStyle/>
          <a:p>
            <a:r>
              <a:rPr lang="en-US" sz="1400" dirty="0" smtClean="0"/>
              <a:t>                                               </a:t>
            </a:r>
            <a:endParaRPr lang="en-US" sz="1400" dirty="0"/>
          </a:p>
        </p:txBody>
      </p:sp>
      <p:sp>
        <p:nvSpPr>
          <p:cNvPr id="36" name="Title 1"/>
          <p:cNvSpPr>
            <a:spLocks noGrp="1"/>
          </p:cNvSpPr>
          <p:nvPr>
            <p:ph type="title"/>
          </p:nvPr>
        </p:nvSpPr>
        <p:spPr>
          <a:xfrm>
            <a:off x="3048000" y="30162"/>
            <a:ext cx="5562600" cy="808038"/>
          </a:xfrm>
        </p:spPr>
        <p:txBody>
          <a:bodyPr>
            <a:noAutofit/>
          </a:bodyPr>
          <a:lstStyle/>
          <a:p>
            <a:r>
              <a:rPr lang="en-US" sz="2800" b="1" dirty="0" smtClean="0">
                <a:solidFill>
                  <a:srgbClr val="FF0000"/>
                </a:solidFill>
                <a:latin typeface="Arial" pitchFamily="34" charset="0"/>
                <a:cs typeface="Arial" pitchFamily="34" charset="0"/>
              </a:rPr>
              <a:t>Preliminary Plans for </a:t>
            </a:r>
            <a:br>
              <a:rPr lang="en-US" sz="2800" b="1" dirty="0" smtClean="0">
                <a:solidFill>
                  <a:srgbClr val="FF0000"/>
                </a:solidFill>
                <a:latin typeface="Arial" pitchFamily="34" charset="0"/>
                <a:cs typeface="Arial" pitchFamily="34" charset="0"/>
              </a:rPr>
            </a:br>
            <a:r>
              <a:rPr lang="en-US" sz="2800" b="1" dirty="0" smtClean="0">
                <a:solidFill>
                  <a:srgbClr val="FF0000"/>
                </a:solidFill>
                <a:latin typeface="Arial" pitchFamily="34" charset="0"/>
                <a:cs typeface="Arial" pitchFamily="34" charset="0"/>
              </a:rPr>
              <a:t>First Years of Beam in Hall D</a:t>
            </a:r>
          </a:p>
        </p:txBody>
      </p:sp>
    </p:spTree>
    <p:extLst>
      <p:ext uri="{BB962C8B-B14F-4D97-AF65-F5344CB8AC3E}">
        <p14:creationId xmlns:p14="http://schemas.microsoft.com/office/powerpoint/2010/main" val="1466848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736600"/>
          </a:xfrm>
        </p:spPr>
        <p:txBody>
          <a:bodyPr/>
          <a:lstStyle/>
          <a:p>
            <a:r>
              <a:rPr lang="en-US" sz="2800" dirty="0" smtClean="0"/>
              <a:t>Examples of Highlights from the CEBAF Program:  Nucleon Densities</a:t>
            </a:r>
            <a:endParaRPr lang="en-US" sz="2800" dirty="0"/>
          </a:p>
        </p:txBody>
      </p:sp>
      <p:pic>
        <p:nvPicPr>
          <p:cNvPr id="5" name="Picture 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661920"/>
            <a:ext cx="3022600" cy="206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udrhoD-M.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5103743" y="2066290"/>
            <a:ext cx="3964057" cy="3039110"/>
          </a:xfrm>
          <a:prstGeom prst="rect">
            <a:avLst/>
          </a:prstGeom>
        </p:spPr>
      </p:pic>
      <p:pic>
        <p:nvPicPr>
          <p:cNvPr id="76697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5053237"/>
            <a:ext cx="3034948" cy="180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9" cstate="print"/>
          <a:srcRect/>
          <a:stretch>
            <a:fillRect/>
          </a:stretch>
        </p:blipFill>
        <p:spPr bwMode="auto">
          <a:xfrm>
            <a:off x="381000" y="914400"/>
            <a:ext cx="2195136" cy="1714094"/>
          </a:xfrm>
          <a:prstGeom prst="rect">
            <a:avLst/>
          </a:prstGeom>
          <a:noFill/>
          <a:ln w="12700" algn="ctr">
            <a:noFill/>
            <a:miter lim="800000"/>
            <a:headEnd/>
            <a:tailEnd/>
          </a:ln>
        </p:spPr>
      </p:pic>
      <p:sp>
        <p:nvSpPr>
          <p:cNvPr id="3" name="TextBox 2"/>
          <p:cNvSpPr txBox="1"/>
          <p:nvPr/>
        </p:nvSpPr>
        <p:spPr>
          <a:xfrm>
            <a:off x="1535718" y="1571392"/>
            <a:ext cx="1524000" cy="400110"/>
          </a:xfrm>
          <a:prstGeom prst="rect">
            <a:avLst/>
          </a:prstGeom>
          <a:noFill/>
        </p:spPr>
        <p:txBody>
          <a:bodyPr wrap="square" rtlCol="0">
            <a:spAutoFit/>
          </a:bodyPr>
          <a:lstStyle/>
          <a:p>
            <a:pPr algn="l"/>
            <a:r>
              <a:rPr lang="en-US" sz="2000" b="1" dirty="0" smtClean="0">
                <a:solidFill>
                  <a:srgbClr val="000000"/>
                </a:solidFill>
              </a:rPr>
              <a:t>Proton</a:t>
            </a:r>
            <a:endParaRPr lang="en-US" sz="2000" b="1" dirty="0">
              <a:solidFill>
                <a:srgbClr val="000000"/>
              </a:solidFill>
            </a:endParaRPr>
          </a:p>
        </p:txBody>
      </p:sp>
      <p:sp>
        <p:nvSpPr>
          <p:cNvPr id="8" name="TextBox 7"/>
          <p:cNvSpPr txBox="1"/>
          <p:nvPr/>
        </p:nvSpPr>
        <p:spPr>
          <a:xfrm>
            <a:off x="1600200" y="3357245"/>
            <a:ext cx="1524000" cy="400110"/>
          </a:xfrm>
          <a:prstGeom prst="rect">
            <a:avLst/>
          </a:prstGeom>
          <a:noFill/>
        </p:spPr>
        <p:txBody>
          <a:bodyPr wrap="square" rtlCol="0">
            <a:spAutoFit/>
          </a:bodyPr>
          <a:lstStyle/>
          <a:p>
            <a:pPr algn="l"/>
            <a:r>
              <a:rPr lang="en-US" sz="2000" b="1" dirty="0" smtClean="0">
                <a:solidFill>
                  <a:srgbClr val="000000"/>
                </a:solidFill>
              </a:rPr>
              <a:t>Neutron</a:t>
            </a:r>
            <a:endParaRPr lang="en-US" sz="2000" b="1" dirty="0">
              <a:solidFill>
                <a:srgbClr val="000000"/>
              </a:solidFill>
            </a:endParaRPr>
          </a:p>
        </p:txBody>
      </p:sp>
      <p:sp>
        <p:nvSpPr>
          <p:cNvPr id="9" name="TextBox 8"/>
          <p:cNvSpPr txBox="1"/>
          <p:nvPr/>
        </p:nvSpPr>
        <p:spPr>
          <a:xfrm>
            <a:off x="685800" y="4781490"/>
            <a:ext cx="2886075" cy="400110"/>
          </a:xfrm>
          <a:prstGeom prst="rect">
            <a:avLst/>
          </a:prstGeom>
          <a:noFill/>
        </p:spPr>
        <p:txBody>
          <a:bodyPr wrap="square" rtlCol="0">
            <a:spAutoFit/>
          </a:bodyPr>
          <a:lstStyle/>
          <a:p>
            <a:pPr algn="l"/>
            <a:r>
              <a:rPr lang="en-US" sz="2000" b="1" dirty="0" smtClean="0">
                <a:solidFill>
                  <a:srgbClr val="000000"/>
                </a:solidFill>
              </a:rPr>
              <a:t>Proton Strangeness</a:t>
            </a:r>
            <a:endParaRPr lang="en-US" sz="2000" b="1" dirty="0">
              <a:solidFill>
                <a:srgbClr val="000000"/>
              </a:solidFill>
            </a:endParaRPr>
          </a:p>
        </p:txBody>
      </p:sp>
      <p:sp>
        <p:nvSpPr>
          <p:cNvPr id="7" name="Right Brace 6"/>
          <p:cNvSpPr/>
          <p:nvPr/>
        </p:nvSpPr>
        <p:spPr bwMode="auto">
          <a:xfrm>
            <a:off x="3276600" y="990600"/>
            <a:ext cx="762000" cy="5715000"/>
          </a:xfrm>
          <a:prstGeom prst="rightBrace">
            <a:avLst/>
          </a:prstGeom>
          <a:noFill/>
          <a:ln w="25400" cap="flat" cmpd="sng" algn="ctr">
            <a:solidFill>
              <a:schemeClr val="tx1"/>
            </a:solidFill>
            <a:prstDash val="solid"/>
            <a:round/>
            <a:headEnd type="none" w="med" len="med"/>
            <a:tailEnd type="none" w="med" len="med"/>
          </a:ln>
          <a:effectLst/>
        </p:spPr>
        <p:txBody>
          <a:bodyPr vert="horz" wrap="square" lIns="90487" tIns="44450" rIns="90487" bIns="44450" numCol="1" rtlCol="0" anchor="ctr" anchorCtr="0" compatLnSpc="1">
            <a:prstTxWarp prst="textNoShape">
              <a:avLst/>
            </a:prstTxWarp>
          </a:bodyPr>
          <a:lstStyle/>
          <a:p>
            <a:endParaRPr lang="en-US" smtClean="0">
              <a:latin typeface="Arial" charset="0"/>
            </a:endParaRPr>
          </a:p>
        </p:txBody>
      </p:sp>
      <p:sp>
        <p:nvSpPr>
          <p:cNvPr id="10" name="Right Arrow 9"/>
          <p:cNvSpPr/>
          <p:nvPr/>
        </p:nvSpPr>
        <p:spPr bwMode="auto">
          <a:xfrm>
            <a:off x="4108520" y="3605784"/>
            <a:ext cx="978408" cy="484632"/>
          </a:xfrm>
          <a:prstGeom prst="rightArrow">
            <a:avLst/>
          </a:prstGeom>
          <a:noFill/>
          <a:ln w="19050" cap="flat" cmpd="sng" algn="ctr">
            <a:solidFill>
              <a:schemeClr val="tx1"/>
            </a:solidFill>
            <a:prstDash val="solid"/>
            <a:round/>
            <a:headEnd type="none" w="med" len="med"/>
            <a:tailEnd type="none" w="med" len="med"/>
          </a:ln>
          <a:effectLst/>
        </p:spPr>
        <p:txBody>
          <a:bodyPr vert="horz" wrap="square" lIns="90487" tIns="44450" rIns="90487" bIns="44450" numCol="1" rtlCol="0" anchor="ctr" anchorCtr="0" compatLnSpc="1">
            <a:prstTxWarp prst="textNoShape">
              <a:avLst/>
            </a:prstTxWarp>
          </a:bodyPr>
          <a:lstStyle/>
          <a:p>
            <a:endParaRPr lang="en-US" smtClean="0">
              <a:latin typeface="Arial" charset="0"/>
            </a:endParaRPr>
          </a:p>
        </p:txBody>
      </p:sp>
      <p:sp>
        <p:nvSpPr>
          <p:cNvPr id="12" name="TextBox 11"/>
          <p:cNvSpPr txBox="1"/>
          <p:nvPr/>
        </p:nvSpPr>
        <p:spPr>
          <a:xfrm>
            <a:off x="5495925" y="5086290"/>
            <a:ext cx="3571875" cy="400110"/>
          </a:xfrm>
          <a:prstGeom prst="rect">
            <a:avLst/>
          </a:prstGeom>
          <a:noFill/>
        </p:spPr>
        <p:txBody>
          <a:bodyPr wrap="square" rtlCol="0">
            <a:spAutoFit/>
          </a:bodyPr>
          <a:lstStyle/>
          <a:p>
            <a:pPr algn="l"/>
            <a:r>
              <a:rPr lang="en-US" sz="2000" b="1" dirty="0" smtClean="0">
                <a:solidFill>
                  <a:srgbClr val="000000"/>
                </a:solidFill>
              </a:rPr>
              <a:t>Flavor-Separated Densities</a:t>
            </a:r>
            <a:endParaRPr lang="en-US" sz="2000" b="1" dirty="0">
              <a:solidFill>
                <a:srgbClr val="000000"/>
              </a:solidFill>
            </a:endParaRPr>
          </a:p>
        </p:txBody>
      </p:sp>
    </p:spTree>
    <p:extLst>
      <p:ext uri="{BB962C8B-B14F-4D97-AF65-F5344CB8AC3E}">
        <p14:creationId xmlns:p14="http://schemas.microsoft.com/office/powerpoint/2010/main" val="3487082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mc-srcEDITED_D4.jpg"/>
          <p:cNvPicPr>
            <a:picLocks noChangeAspect="1"/>
          </p:cNvPicPr>
          <p:nvPr/>
        </p:nvPicPr>
        <p:blipFill>
          <a:blip r:embed="rId2"/>
          <a:stretch>
            <a:fillRect/>
          </a:stretch>
        </p:blipFill>
        <p:spPr>
          <a:xfrm>
            <a:off x="3648075" y="3642397"/>
            <a:ext cx="5757062" cy="3204058"/>
          </a:xfrm>
          <a:prstGeom prst="rect">
            <a:avLst/>
          </a:prstGeom>
        </p:spPr>
      </p:pic>
      <p:sp>
        <p:nvSpPr>
          <p:cNvPr id="2" name="Title 1"/>
          <p:cNvSpPr>
            <a:spLocks noGrp="1"/>
          </p:cNvSpPr>
          <p:nvPr>
            <p:ph type="title"/>
          </p:nvPr>
        </p:nvSpPr>
        <p:spPr>
          <a:xfrm>
            <a:off x="0" y="-76200"/>
            <a:ext cx="9144000" cy="736600"/>
          </a:xfrm>
        </p:spPr>
        <p:txBody>
          <a:bodyPr/>
          <a:lstStyle/>
          <a:p>
            <a:r>
              <a:rPr lang="en-US" sz="2800" dirty="0" smtClean="0"/>
              <a:t>The EMC Effect and Short Range Correlations</a:t>
            </a:r>
            <a:endParaRPr lang="en-US" sz="2800" dirty="0"/>
          </a:p>
        </p:txBody>
      </p:sp>
      <p:pic>
        <p:nvPicPr>
          <p:cNvPr id="770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366" y="609600"/>
            <a:ext cx="3764433" cy="240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41366" y="3060893"/>
            <a:ext cx="4181475" cy="646331"/>
          </a:xfrm>
          <a:prstGeom prst="rect">
            <a:avLst/>
          </a:prstGeom>
          <a:noFill/>
        </p:spPr>
        <p:txBody>
          <a:bodyPr wrap="square" rtlCol="0">
            <a:spAutoFit/>
          </a:bodyPr>
          <a:lstStyle/>
          <a:p>
            <a:pPr algn="l"/>
            <a:r>
              <a:rPr lang="en-US" sz="1800" b="1" dirty="0" smtClean="0">
                <a:solidFill>
                  <a:srgbClr val="000000"/>
                </a:solidFill>
              </a:rPr>
              <a:t>EMC Effect Depends on Local Rather than Average Densities</a:t>
            </a:r>
            <a:endParaRPr lang="en-US" sz="1800" b="1" dirty="0">
              <a:solidFill>
                <a:srgbClr val="000000"/>
              </a:solidFill>
            </a:endParaRPr>
          </a:p>
        </p:txBody>
      </p:sp>
      <p:sp>
        <p:nvSpPr>
          <p:cNvPr id="8" name="TextBox 7"/>
          <p:cNvSpPr txBox="1"/>
          <p:nvPr/>
        </p:nvSpPr>
        <p:spPr>
          <a:xfrm>
            <a:off x="4419600" y="6457890"/>
            <a:ext cx="4191000" cy="369332"/>
          </a:xfrm>
          <a:prstGeom prst="rect">
            <a:avLst/>
          </a:prstGeom>
          <a:noFill/>
        </p:spPr>
        <p:txBody>
          <a:bodyPr wrap="square" rtlCol="0">
            <a:spAutoFit/>
          </a:bodyPr>
          <a:lstStyle/>
          <a:p>
            <a:pPr algn="l"/>
            <a:r>
              <a:rPr lang="en-US" sz="1800" b="1" dirty="0" smtClean="0">
                <a:solidFill>
                  <a:srgbClr val="000000"/>
                </a:solidFill>
              </a:rPr>
              <a:t>EMC and SRC are Connected</a:t>
            </a:r>
            <a:endParaRPr lang="en-US" sz="1800" b="1" dirty="0">
              <a:solidFill>
                <a:srgbClr val="000000"/>
              </a:solidFill>
            </a:endParaRPr>
          </a:p>
        </p:txBody>
      </p:sp>
      <p:sp>
        <p:nvSpPr>
          <p:cNvPr id="9" name="TextBox 8"/>
          <p:cNvSpPr txBox="1"/>
          <p:nvPr/>
        </p:nvSpPr>
        <p:spPr>
          <a:xfrm>
            <a:off x="183570" y="3962400"/>
            <a:ext cx="3571875" cy="1200329"/>
          </a:xfrm>
          <a:prstGeom prst="rect">
            <a:avLst/>
          </a:prstGeom>
          <a:noFill/>
        </p:spPr>
        <p:txBody>
          <a:bodyPr wrap="square" rtlCol="0">
            <a:spAutoFit/>
          </a:bodyPr>
          <a:lstStyle/>
          <a:p>
            <a:pPr algn="l"/>
            <a:r>
              <a:rPr lang="en-US" sz="1800" b="1" dirty="0" smtClean="0">
                <a:solidFill>
                  <a:srgbClr val="000000"/>
                </a:solidFill>
              </a:rPr>
              <a:t>2-N and 3-N Short Range Correlations (SRC) Studied Quantitatively and Unambiguously by x&gt;1 DIS</a:t>
            </a:r>
            <a:endParaRPr lang="en-US" sz="1800" b="1" dirty="0">
              <a:solidFill>
                <a:srgbClr val="000000"/>
              </a:solidFill>
            </a:endParaRPr>
          </a:p>
        </p:txBody>
      </p:sp>
      <p:pic>
        <p:nvPicPr>
          <p:cNvPr id="11" name="Picture 10" descr="fig2.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rot="5400000">
            <a:off x="126342" y="-476171"/>
            <a:ext cx="4274286" cy="5531429"/>
          </a:xfrm>
          <a:prstGeom prst="rect">
            <a:avLst/>
          </a:prstGeom>
        </p:spPr>
      </p:pic>
    </p:spTree>
    <p:extLst>
      <p:ext uri="{BB962C8B-B14F-4D97-AF65-F5344CB8AC3E}">
        <p14:creationId xmlns:p14="http://schemas.microsoft.com/office/powerpoint/2010/main" val="2992587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0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29" y="1585069"/>
            <a:ext cx="4377871"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p:cNvSpPr txBox="1"/>
          <p:nvPr/>
        </p:nvSpPr>
        <p:spPr>
          <a:xfrm>
            <a:off x="2676525" y="5867400"/>
            <a:ext cx="2369506" cy="954075"/>
          </a:xfrm>
          <a:prstGeom prst="rect">
            <a:avLst/>
          </a:prstGeom>
          <a:solidFill>
            <a:srgbClr val="FFFF00"/>
          </a:solidFill>
          <a:ln w="34925" cmpd="sng">
            <a:solidFill>
              <a:srgbClr val="3366FF"/>
            </a:solidFill>
          </a:ln>
        </p:spPr>
        <p:txBody>
          <a:bodyPr wrap="square" lIns="91407" tIns="45704" rIns="91407" bIns="45704" rtlCol="0">
            <a:spAutoFit/>
          </a:bodyPr>
          <a:lstStyle/>
          <a:p>
            <a:pPr algn="l" eaLnBrk="1" fontAlgn="auto" hangingPunct="1">
              <a:spcBef>
                <a:spcPts val="0"/>
              </a:spcBef>
              <a:spcAft>
                <a:spcPts val="0"/>
              </a:spcAft>
            </a:pPr>
            <a:r>
              <a:rPr lang="en-US" sz="1400" dirty="0" smtClean="0">
                <a:solidFill>
                  <a:srgbClr val="002060"/>
                </a:solidFill>
                <a:latin typeface="Helvetica"/>
                <a:cs typeface="Helvetica"/>
              </a:rPr>
              <a:t>Second factor of 5 soon:</a:t>
            </a:r>
          </a:p>
          <a:p>
            <a:pPr algn="l" eaLnBrk="1" fontAlgn="auto" hangingPunct="1">
              <a:spcBef>
                <a:spcPts val="0"/>
              </a:spcBef>
              <a:spcAft>
                <a:spcPts val="0"/>
              </a:spcAft>
            </a:pPr>
            <a:r>
              <a:rPr lang="en-US" sz="1400" dirty="0" smtClean="0">
                <a:solidFill>
                  <a:srgbClr val="002060"/>
                </a:solidFill>
                <a:latin typeface="Helvetica"/>
                <a:cs typeface="Helvetica"/>
              </a:rPr>
              <a:t>Anticipated </a:t>
            </a:r>
            <a:r>
              <a:rPr lang="en-US" sz="1400" dirty="0">
                <a:solidFill>
                  <a:srgbClr val="002060"/>
                </a:solidFill>
                <a:latin typeface="Helvetica"/>
                <a:cs typeface="Helvetica"/>
              </a:rPr>
              <a:t>constraints if </a:t>
            </a:r>
          </a:p>
          <a:p>
            <a:pPr algn="l" eaLnBrk="1" fontAlgn="auto" hangingPunct="1">
              <a:spcBef>
                <a:spcPts val="0"/>
              </a:spcBef>
              <a:spcAft>
                <a:spcPts val="0"/>
              </a:spcAft>
            </a:pPr>
            <a:r>
              <a:rPr lang="en-US" sz="1400" dirty="0">
                <a:solidFill>
                  <a:srgbClr val="002060"/>
                </a:solidFill>
                <a:latin typeface="Helvetica"/>
                <a:cs typeface="Helvetica"/>
              </a:rPr>
              <a:t>Q</a:t>
            </a:r>
            <a:r>
              <a:rPr lang="en-US" sz="1400" baseline="30000" dirty="0">
                <a:solidFill>
                  <a:srgbClr val="002060"/>
                </a:solidFill>
                <a:latin typeface="Helvetica"/>
                <a:cs typeface="Helvetica"/>
              </a:rPr>
              <a:t>P</a:t>
            </a:r>
            <a:r>
              <a:rPr lang="en-US" sz="1400" baseline="-25000" dirty="0">
                <a:solidFill>
                  <a:srgbClr val="002060"/>
                </a:solidFill>
                <a:latin typeface="Helvetica"/>
                <a:cs typeface="Helvetica"/>
              </a:rPr>
              <a:t>W</a:t>
            </a:r>
            <a:r>
              <a:rPr lang="en-US" sz="1400" dirty="0">
                <a:solidFill>
                  <a:srgbClr val="002060"/>
                </a:solidFill>
                <a:latin typeface="Helvetica"/>
                <a:cs typeface="Helvetica"/>
              </a:rPr>
              <a:t>  is consistent with the Standard Model.</a:t>
            </a:r>
          </a:p>
        </p:txBody>
      </p:sp>
      <p:cxnSp>
        <p:nvCxnSpPr>
          <p:cNvPr id="57" name="Straight Arrow Connector 56"/>
          <p:cNvCxnSpPr>
            <a:endCxn id="50" idx="0"/>
          </p:cNvCxnSpPr>
          <p:nvPr/>
        </p:nvCxnSpPr>
        <p:spPr bwMode="auto">
          <a:xfrm flipH="1">
            <a:off x="3861278" y="5219333"/>
            <a:ext cx="2" cy="648067"/>
          </a:xfrm>
          <a:prstGeom prst="straightConnector1">
            <a:avLst/>
          </a:prstGeom>
          <a:solidFill>
            <a:schemeClr val="accent1"/>
          </a:solidFill>
          <a:ln w="28575" cap="flat" cmpd="sng" algn="ctr">
            <a:solidFill>
              <a:srgbClr val="3366FF"/>
            </a:solidFill>
            <a:prstDash val="solid"/>
            <a:round/>
            <a:headEnd type="stealth" w="lg" len="lg"/>
            <a:tailEnd type="none"/>
          </a:ln>
          <a:effectLst/>
        </p:spPr>
      </p:cxnSp>
      <p:sp>
        <p:nvSpPr>
          <p:cNvPr id="40" name="Rectangle 2"/>
          <p:cNvSpPr>
            <a:spLocks noGrp="1" noChangeArrowheads="1"/>
          </p:cNvSpPr>
          <p:nvPr>
            <p:ph type="title"/>
          </p:nvPr>
        </p:nvSpPr>
        <p:spPr>
          <a:xfrm>
            <a:off x="0" y="17466"/>
            <a:ext cx="9144000" cy="736600"/>
          </a:xfrm>
        </p:spPr>
        <p:txBody>
          <a:bodyPr/>
          <a:lstStyle/>
          <a:p>
            <a:r>
              <a:rPr lang="en-US" sz="2800" dirty="0" smtClean="0"/>
              <a:t>Measurement of the Neutral Current Weak Couplings to the Quarks and the Running of </a:t>
            </a:r>
            <a:r>
              <a:rPr lang="en-US" sz="2800" dirty="0">
                <a:solidFill>
                  <a:srgbClr val="FC0128"/>
                </a:solidFill>
              </a:rPr>
              <a:t>Sin</a:t>
            </a:r>
            <a:r>
              <a:rPr lang="en-US" sz="2800" baseline="30000" dirty="0">
                <a:solidFill>
                  <a:srgbClr val="FC0128"/>
                </a:solidFill>
              </a:rPr>
              <a:t>2</a:t>
            </a:r>
            <a:r>
              <a:rPr lang="en-US" sz="2800" dirty="0">
                <a:solidFill>
                  <a:srgbClr val="FC0128"/>
                </a:solidFill>
                <a:latin typeface="Symbol" pitchFamily="18" charset="2"/>
                <a:sym typeface="Symbol" pitchFamily="18" charset="2"/>
              </a:rPr>
              <a:t></a:t>
            </a:r>
            <a:r>
              <a:rPr lang="en-US" sz="2800" baseline="-25000" dirty="0" smtClean="0">
                <a:solidFill>
                  <a:srgbClr val="FC0128"/>
                </a:solidFill>
              </a:rPr>
              <a:t>W</a:t>
            </a:r>
            <a:endParaRPr lang="en-US" sz="2800" baseline="-25000" dirty="0"/>
          </a:p>
        </p:txBody>
      </p:sp>
      <p:pic>
        <p:nvPicPr>
          <p:cNvPr id="769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035919"/>
            <a:ext cx="4381889" cy="302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26694" y="5266005"/>
            <a:ext cx="2521906" cy="1384962"/>
          </a:xfrm>
          <a:prstGeom prst="rect">
            <a:avLst/>
          </a:prstGeom>
          <a:solidFill>
            <a:srgbClr val="FFFF00"/>
          </a:solidFill>
          <a:ln w="34925" cmpd="sng">
            <a:solidFill>
              <a:srgbClr val="3366FF"/>
            </a:solidFill>
          </a:ln>
        </p:spPr>
        <p:txBody>
          <a:bodyPr wrap="square" lIns="91407" tIns="45704" rIns="91407" bIns="45704" rtlCol="0">
            <a:spAutoFit/>
          </a:bodyPr>
          <a:lstStyle/>
          <a:p>
            <a:pPr algn="l" eaLnBrk="1" fontAlgn="auto" hangingPunct="1">
              <a:spcBef>
                <a:spcPts val="0"/>
              </a:spcBef>
              <a:spcAft>
                <a:spcPts val="0"/>
              </a:spcAft>
            </a:pPr>
            <a:r>
              <a:rPr lang="en-US" sz="1400" dirty="0">
                <a:solidFill>
                  <a:srgbClr val="002060"/>
                </a:solidFill>
                <a:latin typeface="Helvetica"/>
                <a:cs typeface="Helvetica"/>
              </a:rPr>
              <a:t>Anticipated </a:t>
            </a:r>
            <a:r>
              <a:rPr lang="en-US" sz="1400" dirty="0" smtClean="0">
                <a:solidFill>
                  <a:srgbClr val="002060"/>
                </a:solidFill>
                <a:latin typeface="Helvetica"/>
                <a:cs typeface="Helvetica"/>
              </a:rPr>
              <a:t>uncertainty in final result from </a:t>
            </a:r>
            <a:r>
              <a:rPr lang="en-US" sz="1400" dirty="0" err="1" smtClean="0">
                <a:solidFill>
                  <a:srgbClr val="002060"/>
                </a:solidFill>
                <a:latin typeface="Helvetica"/>
                <a:cs typeface="Helvetica"/>
              </a:rPr>
              <a:t>Q</a:t>
            </a:r>
            <a:r>
              <a:rPr lang="en-US" sz="1400" baseline="-25000" dirty="0" err="1" smtClean="0">
                <a:solidFill>
                  <a:srgbClr val="002060"/>
                </a:solidFill>
                <a:latin typeface="Helvetica"/>
                <a:cs typeface="Helvetica"/>
              </a:rPr>
              <a:t>weak</a:t>
            </a:r>
            <a:r>
              <a:rPr lang="en-US" sz="1400" dirty="0" smtClean="0">
                <a:solidFill>
                  <a:srgbClr val="002060"/>
                </a:solidFill>
                <a:latin typeface="Helvetica"/>
                <a:cs typeface="Helvetica"/>
              </a:rPr>
              <a:t> experiment under analysis.</a:t>
            </a:r>
          </a:p>
          <a:p>
            <a:pPr algn="l" eaLnBrk="1" fontAlgn="auto" hangingPunct="1">
              <a:spcBef>
                <a:spcPts val="0"/>
              </a:spcBef>
              <a:spcAft>
                <a:spcPts val="0"/>
              </a:spcAft>
            </a:pPr>
            <a:r>
              <a:rPr lang="en-US" sz="1400" dirty="0" smtClean="0">
                <a:solidFill>
                  <a:srgbClr val="002060"/>
                </a:solidFill>
                <a:latin typeface="Helvetica"/>
                <a:cs typeface="Helvetica"/>
              </a:rPr>
              <a:t>Expected to set a limit of ~2.3 </a:t>
            </a:r>
            <a:r>
              <a:rPr lang="en-US" sz="1400" dirty="0" err="1" smtClean="0">
                <a:solidFill>
                  <a:srgbClr val="002060"/>
                </a:solidFill>
                <a:latin typeface="Helvetica"/>
                <a:cs typeface="Helvetica"/>
              </a:rPr>
              <a:t>TeV</a:t>
            </a:r>
            <a:r>
              <a:rPr lang="en-US" sz="1400" dirty="0" smtClean="0">
                <a:solidFill>
                  <a:srgbClr val="002060"/>
                </a:solidFill>
                <a:latin typeface="Helvetica"/>
                <a:cs typeface="Helvetica"/>
              </a:rPr>
              <a:t> on Physics Beyond the Standard Model</a:t>
            </a:r>
            <a:endParaRPr lang="en-US" sz="1400" dirty="0">
              <a:solidFill>
                <a:srgbClr val="002060"/>
              </a:solidFill>
              <a:latin typeface="Helvetica"/>
              <a:cs typeface="Helvetica"/>
            </a:endParaRPr>
          </a:p>
        </p:txBody>
      </p:sp>
      <p:cxnSp>
        <p:nvCxnSpPr>
          <p:cNvPr id="8" name="Straight Arrow Connector 7"/>
          <p:cNvCxnSpPr>
            <a:endCxn id="7" idx="0"/>
          </p:cNvCxnSpPr>
          <p:nvPr/>
        </p:nvCxnSpPr>
        <p:spPr bwMode="auto">
          <a:xfrm>
            <a:off x="6587647" y="4343400"/>
            <a:ext cx="0" cy="922605"/>
          </a:xfrm>
          <a:prstGeom prst="straightConnector1">
            <a:avLst/>
          </a:prstGeom>
          <a:solidFill>
            <a:schemeClr val="accent1"/>
          </a:solidFill>
          <a:ln w="28575" cap="flat" cmpd="sng" algn="ctr">
            <a:solidFill>
              <a:srgbClr val="3366FF"/>
            </a:solidFill>
            <a:prstDash val="solid"/>
            <a:round/>
            <a:headEnd type="stealth" w="lg" len="lg"/>
            <a:tailEnd type="none"/>
          </a:ln>
          <a:effectLst/>
        </p:spPr>
      </p:cxnSp>
      <p:sp>
        <p:nvSpPr>
          <p:cNvPr id="9" name="TextBox 8"/>
          <p:cNvSpPr txBox="1"/>
          <p:nvPr/>
        </p:nvSpPr>
        <p:spPr>
          <a:xfrm>
            <a:off x="2828925" y="1143000"/>
            <a:ext cx="2369506" cy="738631"/>
          </a:xfrm>
          <a:prstGeom prst="rect">
            <a:avLst/>
          </a:prstGeom>
          <a:solidFill>
            <a:srgbClr val="FFFF00"/>
          </a:solidFill>
          <a:ln w="34925" cmpd="sng">
            <a:solidFill>
              <a:srgbClr val="3366FF"/>
            </a:solidFill>
          </a:ln>
        </p:spPr>
        <p:txBody>
          <a:bodyPr wrap="square" lIns="91407" tIns="45704" rIns="91407" bIns="45704" rtlCol="0">
            <a:spAutoFit/>
          </a:bodyPr>
          <a:lstStyle/>
          <a:p>
            <a:pPr algn="l" eaLnBrk="1" fontAlgn="auto" hangingPunct="1">
              <a:spcBef>
                <a:spcPts val="0"/>
              </a:spcBef>
              <a:spcAft>
                <a:spcPts val="0"/>
              </a:spcAft>
            </a:pPr>
            <a:r>
              <a:rPr lang="en-US" sz="1400" dirty="0" smtClean="0">
                <a:solidFill>
                  <a:srgbClr val="002060"/>
                </a:solidFill>
                <a:latin typeface="Helvetica"/>
                <a:cs typeface="Helvetica"/>
              </a:rPr>
              <a:t>Factor of 5 Reduction in Error Band Already Achieved</a:t>
            </a:r>
            <a:endParaRPr lang="en-US" sz="1400" dirty="0">
              <a:solidFill>
                <a:srgbClr val="002060"/>
              </a:solidFill>
              <a:latin typeface="Helvetica"/>
              <a:cs typeface="Helvetica"/>
            </a:endParaRPr>
          </a:p>
        </p:txBody>
      </p:sp>
      <p:cxnSp>
        <p:nvCxnSpPr>
          <p:cNvPr id="10" name="Straight Arrow Connector 9"/>
          <p:cNvCxnSpPr/>
          <p:nvPr/>
        </p:nvCxnSpPr>
        <p:spPr bwMode="auto">
          <a:xfrm flipV="1">
            <a:off x="2971800" y="1881631"/>
            <a:ext cx="889480" cy="1052436"/>
          </a:xfrm>
          <a:prstGeom prst="straightConnector1">
            <a:avLst/>
          </a:prstGeom>
          <a:solidFill>
            <a:schemeClr val="accent1"/>
          </a:solidFill>
          <a:ln w="28575" cap="flat" cmpd="sng" algn="ctr">
            <a:solidFill>
              <a:srgbClr val="3366FF"/>
            </a:solidFill>
            <a:prstDash val="solid"/>
            <a:round/>
            <a:headEnd type="stealth" w="lg" len="lg"/>
            <a:tailEnd type="none"/>
          </a:ln>
          <a:effectLst/>
        </p:spPr>
      </p:cxnSp>
    </p:spTree>
    <p:extLst>
      <p:ext uri="{BB962C8B-B14F-4D97-AF65-F5344CB8AC3E}">
        <p14:creationId xmlns:p14="http://schemas.microsoft.com/office/powerpoint/2010/main" val="858396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9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71538" y="152400"/>
            <a:ext cx="7434262" cy="736600"/>
          </a:xfrm>
        </p:spPr>
        <p:txBody>
          <a:bodyPr/>
          <a:lstStyle/>
          <a:p>
            <a:r>
              <a:rPr lang="en-US" dirty="0" smtClean="0"/>
              <a:t>The Original CEBAF Had a Long and Productive Scientific Life</a:t>
            </a:r>
          </a:p>
        </p:txBody>
      </p:sp>
      <p:sp>
        <p:nvSpPr>
          <p:cNvPr id="17411" name="Rectangle 3"/>
          <p:cNvSpPr>
            <a:spLocks noGrp="1" noChangeArrowheads="1"/>
          </p:cNvSpPr>
          <p:nvPr>
            <p:ph type="body" idx="1"/>
          </p:nvPr>
        </p:nvSpPr>
        <p:spPr>
          <a:xfrm>
            <a:off x="228600" y="1066800"/>
            <a:ext cx="8686800" cy="4933950"/>
          </a:xfrm>
        </p:spPr>
        <p:txBody>
          <a:bodyPr/>
          <a:lstStyle/>
          <a:p>
            <a:r>
              <a:rPr lang="en-US" sz="2200" dirty="0"/>
              <a:t>A Large (the largest in Nuclear Physics) and Active International User Community:  </a:t>
            </a:r>
          </a:p>
          <a:p>
            <a:pPr lvl="1"/>
            <a:r>
              <a:rPr lang="en-US" sz="1800" dirty="0">
                <a:solidFill>
                  <a:srgbClr val="000000"/>
                </a:solidFill>
                <a:ea typeface="ＭＳ Ｐゴシック" charset="-128"/>
              </a:rPr>
              <a:t>1351</a:t>
            </a:r>
            <a:r>
              <a:rPr lang="en-US" sz="1800" dirty="0">
                <a:ea typeface="ＭＳ Ｐゴシック" charset="-128"/>
              </a:rPr>
              <a:t> scientists from 233 institutions in 28 countries </a:t>
            </a:r>
            <a:endParaRPr lang="en-US" sz="1800" dirty="0"/>
          </a:p>
          <a:p>
            <a:r>
              <a:rPr lang="en-US" sz="2200" dirty="0"/>
              <a:t>A Decade and a Half of Research operations (10/1995 -  5/2012)</a:t>
            </a:r>
          </a:p>
          <a:p>
            <a:pPr lvl="1"/>
            <a:r>
              <a:rPr lang="en-US" sz="1800" dirty="0"/>
              <a:t>In full. 3-hall operation for ~15 years (since 11/1997 – 5/2012)</a:t>
            </a:r>
          </a:p>
          <a:p>
            <a:pPr lvl="1"/>
            <a:r>
              <a:rPr lang="en-US" sz="1800" dirty="0"/>
              <a:t>Data taken for 174 full experiments and 11 more partial experiments</a:t>
            </a:r>
          </a:p>
          <a:p>
            <a:pPr lvl="1"/>
            <a:r>
              <a:rPr lang="en-US" sz="1800" dirty="0"/>
              <a:t>Results of most have been published; with the remainder under detailed analysis.    (e.g. </a:t>
            </a:r>
            <a:r>
              <a:rPr lang="en-US" sz="1800" dirty="0" smtClean="0"/>
              <a:t>345 </a:t>
            </a:r>
            <a:r>
              <a:rPr lang="en-US" sz="1800" dirty="0"/>
              <a:t>PRL and PL to date: ½ </a:t>
            </a:r>
            <a:r>
              <a:rPr lang="en-US" sz="1800" dirty="0" err="1"/>
              <a:t>expt</a:t>
            </a:r>
            <a:r>
              <a:rPr lang="en-US" sz="1800" dirty="0"/>
              <a:t>, ½ theory)</a:t>
            </a:r>
          </a:p>
          <a:p>
            <a:pPr lvl="1"/>
            <a:r>
              <a:rPr lang="en-US" sz="1800" dirty="0" smtClean="0"/>
              <a:t>444 </a:t>
            </a:r>
            <a:r>
              <a:rPr lang="en-US" sz="1800" dirty="0"/>
              <a:t>PhDs to date and </a:t>
            </a:r>
            <a:r>
              <a:rPr lang="en-US" sz="1800" dirty="0" smtClean="0"/>
              <a:t>193 </a:t>
            </a:r>
            <a:r>
              <a:rPr lang="en-US" sz="1800" dirty="0"/>
              <a:t>in progress (~1/3 of US PhDs in Nuclear Physics)</a:t>
            </a:r>
          </a:p>
          <a:p>
            <a:r>
              <a:rPr lang="en-US" sz="2200" dirty="0">
                <a:solidFill>
                  <a:srgbClr val="FF0000"/>
                </a:solidFill>
              </a:rPr>
              <a:t>CEBAF’s Scientific Productivity and the Enhanced Reach of a Program at 12 GeV (together with the simple path to doubling the energy made feasible by SRF advances) Lead the NP Community to Make the Upgrade the Highest Priority of the 2007 NSAC Long Range Plan).  It is well underway</a:t>
            </a:r>
          </a:p>
          <a:p>
            <a:pPr lvl="1"/>
            <a:r>
              <a:rPr lang="en-US" sz="1800" dirty="0">
                <a:solidFill>
                  <a:srgbClr val="FF0000"/>
                </a:solidFill>
              </a:rPr>
              <a:t>The enhanced reach of the facility and the associated suite of experimental equipment will support continued, cutting edge research well into the 2020s </a:t>
            </a:r>
          </a:p>
        </p:txBody>
      </p:sp>
    </p:spTree>
    <p:extLst>
      <p:ext uri="{BB962C8B-B14F-4D97-AF65-F5344CB8AC3E}">
        <p14:creationId xmlns:p14="http://schemas.microsoft.com/office/powerpoint/2010/main" val="285426605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144000" cy="736600"/>
          </a:xfrm>
        </p:spPr>
        <p:txBody>
          <a:bodyPr/>
          <a:lstStyle/>
          <a:p>
            <a:r>
              <a:rPr lang="en-US" i="1" dirty="0" smtClean="0">
                <a:solidFill>
                  <a:srgbClr val="FF0000"/>
                </a:solidFill>
              </a:rPr>
              <a:t>Scientific Questions Motivating </a:t>
            </a:r>
            <a:br>
              <a:rPr lang="en-US" i="1" dirty="0" smtClean="0">
                <a:solidFill>
                  <a:srgbClr val="FF0000"/>
                </a:solidFill>
              </a:rPr>
            </a:br>
            <a:r>
              <a:rPr lang="en-US" i="1" dirty="0" smtClean="0">
                <a:solidFill>
                  <a:srgbClr val="FF0000"/>
                </a:solidFill>
              </a:rPr>
              <a:t>the 12 GeV Upgrade</a:t>
            </a:r>
            <a:endParaRPr lang="en-US" dirty="0">
              <a:solidFill>
                <a:srgbClr val="FF0000"/>
              </a:solidFill>
            </a:endParaRPr>
          </a:p>
        </p:txBody>
      </p:sp>
      <p:sp>
        <p:nvSpPr>
          <p:cNvPr id="4" name="TextBox 3"/>
          <p:cNvSpPr txBox="1"/>
          <p:nvPr/>
        </p:nvSpPr>
        <p:spPr>
          <a:xfrm>
            <a:off x="152400" y="1693307"/>
            <a:ext cx="8915400" cy="4247317"/>
          </a:xfrm>
          <a:prstGeom prst="rect">
            <a:avLst/>
          </a:prstGeom>
          <a:noFill/>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marL="457200" lvl="0" indent="-457200" algn="l" fontAlgn="base">
              <a:spcAft>
                <a:spcPts val="1200"/>
              </a:spcAft>
              <a:buFontTx/>
              <a:buChar char="•"/>
            </a:pPr>
            <a:r>
              <a:rPr lang="en-US" sz="2000" b="1" kern="0" dirty="0" smtClean="0">
                <a:solidFill>
                  <a:schemeClr val="tx1"/>
                </a:solidFill>
                <a:latin typeface="Arial" pitchFamily="34" charset="0"/>
                <a:cs typeface="Arial" pitchFamily="34" charset="0"/>
              </a:rPr>
              <a:t>What is the role of </a:t>
            </a:r>
            <a:r>
              <a:rPr lang="en-US" sz="2000" b="1" kern="0" dirty="0" err="1" smtClean="0">
                <a:solidFill>
                  <a:schemeClr val="tx1"/>
                </a:solidFill>
                <a:latin typeface="Arial" pitchFamily="34" charset="0"/>
                <a:cs typeface="Arial" pitchFamily="34" charset="0"/>
              </a:rPr>
              <a:t>gluonic</a:t>
            </a:r>
            <a:r>
              <a:rPr lang="en-US" sz="2000" b="1" kern="0" dirty="0" smtClean="0">
                <a:solidFill>
                  <a:schemeClr val="tx1"/>
                </a:solidFill>
                <a:latin typeface="Arial" pitchFamily="34" charset="0"/>
                <a:cs typeface="Arial" pitchFamily="34" charset="0"/>
              </a:rPr>
              <a:t> excitations in the spectroscopy of light mesons? Can these excitations elucidate the origin of quark confinement?</a:t>
            </a:r>
          </a:p>
          <a:p>
            <a:pPr marL="457200" indent="-457200" algn="l">
              <a:spcAft>
                <a:spcPts val="1200"/>
              </a:spcAft>
              <a:buFontTx/>
              <a:buChar char="•"/>
            </a:pPr>
            <a:r>
              <a:rPr lang="en-US" sz="2000" b="1" kern="0" dirty="0">
                <a:solidFill>
                  <a:schemeClr val="tx1"/>
                </a:solidFill>
                <a:cs typeface="Arial" pitchFamily="34" charset="0"/>
              </a:rPr>
              <a:t>Where is the missing spin in the nucleon? Is there a significant contribution from valence quark orbital angular momentum</a:t>
            </a:r>
            <a:r>
              <a:rPr lang="en-US" sz="2000" b="1" kern="0" dirty="0" smtClean="0">
                <a:solidFill>
                  <a:schemeClr val="tx1"/>
                </a:solidFill>
                <a:cs typeface="Arial" pitchFamily="34" charset="0"/>
              </a:rPr>
              <a:t>?</a:t>
            </a:r>
          </a:p>
          <a:p>
            <a:pPr marL="457200" indent="-457200" algn="l">
              <a:spcAft>
                <a:spcPts val="1200"/>
              </a:spcAft>
              <a:buFontTx/>
              <a:buChar char="•"/>
            </a:pPr>
            <a:r>
              <a:rPr lang="en-US" sz="2000" b="1" kern="0" dirty="0">
                <a:solidFill>
                  <a:schemeClr val="tx1"/>
                </a:solidFill>
                <a:cs typeface="Arial" pitchFamily="34" charset="0"/>
              </a:rPr>
              <a:t>Can we reveal a novel landscape of nucleon substructure through measurements of new multidimensional distribution functions</a:t>
            </a:r>
            <a:r>
              <a:rPr lang="en-US" sz="2000" b="1" kern="0" dirty="0" smtClean="0">
                <a:solidFill>
                  <a:schemeClr val="tx1"/>
                </a:solidFill>
                <a:cs typeface="Arial" pitchFamily="34" charset="0"/>
              </a:rPr>
              <a:t>?</a:t>
            </a:r>
          </a:p>
          <a:p>
            <a:pPr marL="457200" indent="-457200" algn="l">
              <a:spcAft>
                <a:spcPts val="1200"/>
              </a:spcAft>
              <a:buFontTx/>
              <a:buChar char="•"/>
            </a:pPr>
            <a:r>
              <a:rPr lang="en-US" sz="2000" b="1" kern="0" dirty="0">
                <a:solidFill>
                  <a:schemeClr val="tx1"/>
                </a:solidFill>
                <a:cs typeface="Arial" pitchFamily="34" charset="0"/>
              </a:rPr>
              <a:t>What is the relation between short-range N-N correlations and the </a:t>
            </a:r>
            <a:r>
              <a:rPr lang="en-US" sz="2000" b="1" kern="0" dirty="0" err="1">
                <a:solidFill>
                  <a:schemeClr val="tx1"/>
                </a:solidFill>
                <a:cs typeface="Arial" pitchFamily="34" charset="0"/>
              </a:rPr>
              <a:t>partonic</a:t>
            </a:r>
            <a:r>
              <a:rPr lang="en-US" sz="2000" b="1" kern="0" dirty="0">
                <a:solidFill>
                  <a:schemeClr val="tx1"/>
                </a:solidFill>
                <a:cs typeface="Arial" pitchFamily="34" charset="0"/>
              </a:rPr>
              <a:t> structure of nuclei</a:t>
            </a:r>
            <a:r>
              <a:rPr lang="en-US" sz="2000" b="1" kern="0" dirty="0" smtClean="0">
                <a:solidFill>
                  <a:schemeClr val="tx1"/>
                </a:solidFill>
                <a:cs typeface="Arial" pitchFamily="34" charset="0"/>
              </a:rPr>
              <a:t>?</a:t>
            </a:r>
          </a:p>
          <a:p>
            <a:pPr marL="457200" indent="-457200" algn="l">
              <a:spcAft>
                <a:spcPts val="1200"/>
              </a:spcAft>
              <a:buFontTx/>
              <a:buChar char="•"/>
            </a:pPr>
            <a:r>
              <a:rPr lang="en-US" sz="2000" b="1" kern="0" dirty="0">
                <a:solidFill>
                  <a:schemeClr val="tx1"/>
                </a:solidFill>
                <a:cs typeface="Arial" pitchFamily="34" charset="0"/>
              </a:rPr>
              <a:t>Can we discover evidence for physics beyond the </a:t>
            </a:r>
            <a:r>
              <a:rPr lang="en-US" sz="2000" b="1" kern="0" dirty="0" smtClean="0">
                <a:solidFill>
                  <a:schemeClr val="tx1"/>
                </a:solidFill>
                <a:cs typeface="Arial" pitchFamily="34" charset="0"/>
              </a:rPr>
              <a:t>Standard Model?</a:t>
            </a:r>
            <a:endParaRPr lang="en-US" sz="2000" b="1" kern="0" dirty="0">
              <a:solidFill>
                <a:schemeClr val="tx1"/>
              </a:solidFill>
              <a:cs typeface="Arial" pitchFamily="34" charset="0"/>
            </a:endParaRPr>
          </a:p>
          <a:p>
            <a:pPr marL="457200" lvl="0" indent="-457200" algn="l" fontAlgn="base">
              <a:spcAft>
                <a:spcPct val="0"/>
              </a:spcAft>
              <a:buClr>
                <a:srgbClr val="C00000"/>
              </a:buClr>
              <a:buFontTx/>
              <a:buChar char="•"/>
            </a:pPr>
            <a:endParaRPr lang="en-US" sz="2000" b="1" kern="0"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51719117"/>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4 - &amp;quot;Atomic Physics&amp;quot;&quot;/&gt;&lt;property id=&quot;20307&quot; value=&quot;882&quot;/&gt;&lt;/object&gt;&lt;object type=&quot;3&quot; unique_id=&quot;10008&quot;&gt;&lt;property id=&quot;20148&quot; value=&quot;5&quot;/&gt;&lt;property id=&quot;20300&quot; value=&quot;Slide 5 - &amp;quot;Electron Scattering Provides an Ideal Microscope for Nuclear Physics&amp;quot;&quot;/&gt;&lt;property id=&quot;20307&quot; value=&quot;1383&quot;/&gt;&lt;/object&gt;&lt;object type=&quot;3&quot; unique_id=&quot;10009&quot;&gt;&lt;property id=&quot;20148&quot; value=&quot;5&quot;/&gt;&lt;property id=&quot;20300&quot; value=&quot;Slide 6 - &amp;quot;Electron Scattering&amp;quot;&quot;/&gt;&lt;property id=&quot;20307&quot; value=&quot;1450&quot;/&gt;&lt;/object&gt;&lt;object type=&quot;3&quot; unique_id=&quot;10010&quot;&gt;&lt;property id=&quot;20148&quot; value=&quot;5&quot;/&gt;&lt;property id=&quot;20300&quot; value=&quot;Slide 7 - &amp;quot;Electron Scattering&amp;quot;&quot;/&gt;&lt;property id=&quot;20307&quot; value=&quot;1451&quot;/&gt;&lt;/object&gt;&lt;object type=&quot;3&quot; unique_id=&quot;10011&quot;&gt;&lt;property id=&quot;20148&quot; value=&quot;5&quot;/&gt;&lt;property id=&quot;20300&quot; value=&quot;Slide 8 - &amp;quot;Electron Scattering&amp;quot;&quot;/&gt;&lt;property id=&quot;20307&quot; value=&quot;1452&quot;/&gt;&lt;/object&gt;&lt;object type=&quot;3&quot; unique_id=&quot;10012&quot;&gt;&lt;property id=&quot;20148&quot; value=&quot;5&quot;/&gt;&lt;property id=&quot;20300&quot; value=&quot;Slide 9 - &amp;quot;(e,e)  Nuclear Charge Distributions&amp;quot;&quot;/&gt;&lt;property id=&quot;20307&quot; value=&quot;1447&quot;/&gt;&lt;/object&gt;&lt;object type=&quot;3&quot; unique_id=&quot;10013&quot;&gt;&lt;property id=&quot;20148&quot; value=&quot;5&quot;/&gt;&lt;property id=&quot;20300&quot; value=&quot;Slide 10 - &amp;quot;Electron Scattering&amp;quot;&quot;/&gt;&lt;property id=&quot;20307&quot; value=&quot;1479&quot;/&gt;&lt;/object&gt;&lt;object type=&quot;3&quot; unique_id=&quot;10014&quot;&gt;&lt;property id=&quot;20148&quot; value=&quot;5&quot;/&gt;&lt;property id=&quot;20300&quot; value=&quot;Slide 11 - &amp;quot;(e,e’p)  Nucleon Momentum Distributions, Shell-by-Shell&amp;quot;&quot;/&gt;&lt;property id=&quot;20307&quot; value=&quot;1448&quot;/&gt;&lt;/object&gt;&lt;object type=&quot;3&quot; unique_id=&quot;10015&quot;&gt;&lt;property id=&quot;20148&quot; value=&quot;5&quot;/&gt;&lt;property id=&quot;20300&quot; value=&quot;Slide 12 - &amp;quot;CEBAF Design Parameters&amp;quot;&quot;/&gt;&lt;property id=&quot;20307&quot; value=&quot;1588&quot;/&gt;&lt;/object&gt;&lt;object type=&quot;3&quot; unique_id=&quot;10016&quot;&gt;&lt;property id=&quot;20148&quot; value=&quot;5&quot;/&gt;&lt;property id=&quot;20300&quot; value=&quot;Slide 13 - &amp;quot;CEBAF Design Parameters&amp;quot;&quot;/&gt;&lt;property id=&quot;20307&quot; value=&quot;1589&quot;/&gt;&lt;/object&gt;&lt;object type=&quot;3&quot; unique_id=&quot;10026&quot;&gt;&lt;property id=&quot;20148&quot; value=&quot;5&quot;/&gt;&lt;property id=&quot;20300&quot; value=&quot;Slide 24 - &amp;quot;Electron Scattering&amp;quot;&quot;/&gt;&lt;property id=&quot;20307&quot; value=&quot;1581&quot;/&gt;&lt;/object&gt;&lt;object type=&quot;3&quot; unique_id=&quot;10027&quot;&gt;&lt;property id=&quot;20148&quot; value=&quot;5&quot;/&gt;&lt;property id=&quot;20300&quot; value=&quot;Slide 25 - &amp;quot;The Proton and Neutron are&amp;#x0D;&amp;#x0A;the “Hydrogen Atoms” of QCD&amp;quot;&quot;/&gt;&lt;property id=&quot;20307&quot; value=&quot;1591&quot;/&gt;&lt;/object&gt;&lt;object type=&quot;3&quot; unique_id=&quot;10046&quot;&gt;&lt;property id=&quot;20148&quot; value=&quot;5&quot;/&gt;&lt;property id=&quot;20300&quot; value=&quot;Slide 46&quot;/&gt;&lt;property id=&quot;20307&quot; value=&quot;1610&quot;/&gt;&lt;/object&gt;&lt;object type=&quot;3&quot; unique_id=&quot;10047&quot;&gt;&lt;property id=&quot;20148&quot; value=&quot;5&quot;/&gt;&lt;property id=&quot;20300&quot; value=&quot;Slide 47&quot;/&gt;&lt;property id=&quot;20307&quot; value=&quot;1611&quot;/&gt;&lt;/object&gt;&lt;object type=&quot;3&quot; unique_id=&quot;10048&quot;&gt;&lt;property id=&quot;20148&quot; value=&quot;5&quot;/&gt;&lt;property id=&quot;20300&quot; value=&quot;Slide 48&quot;/&gt;&lt;property id=&quot;20307&quot; value=&quot;1612&quot;/&gt;&lt;/object&gt;&lt;object type=&quot;3&quot; unique_id=&quot;10056&quot;&gt;&lt;property id=&quot;20148&quot; value=&quot;5&quot;/&gt;&lt;property id=&quot;20300&quot; value=&quot;Slide 105 - &amp;quot;  1. How are the Nucleons Made from Quarks&amp;#x0D;&amp;#x0A;and Gluons?&amp;quot;&quot;/&gt;&lt;property id=&quot;20307&quot; value=&quot;1567&quot;/&gt;&lt;/object&gt;&lt;object type=&quot;3&quot; unique_id=&quot;10057&quot;&gt;&lt;property id=&quot;20148&quot; value=&quot;5&quot;/&gt;&lt;property id=&quot;20300&quot; value=&quot;Slide 106 - &amp;quot;The Search for “Missing States” in the Quark Model Classification of N*&amp;quot;&quot;/&gt;&lt;property id=&quot;20307&quot; value=&quot;1568&quot;/&gt;&lt;/object&gt;&lt;object type=&quot;3&quot; unique_id=&quot;10058&quot;&gt;&lt;property id=&quot;20148&quot; value=&quot;5&quot;/&gt;&lt;property id=&quot;20300&quot; value=&quot;Slide 107&quot;/&gt;&lt;property id=&quot;20307&quot; value=&quot;1569&quot;/&gt;&lt;/object&gt;&lt;object type=&quot;3&quot; unique_id=&quot;10059&quot;&gt;&lt;property id=&quot;20148&quot; value=&quot;5&quot;/&gt;&lt;property id=&quot;20300&quot; value=&quot;Slide 108 - &amp;quot;Electron Scattering&amp;quot;&quot;/&gt;&lt;property id=&quot;20307&quot; value=&quot;1583&quot;/&gt;&lt;/object&gt;&lt;object type=&quot;3&quot; unique_id=&quot;10060&quot;&gt;&lt;property id=&quot;20148&quot; value=&quot;5&quot;/&gt;&lt;property id=&quot;20300&quot; value=&quot;Slide 109&quot;/&gt;&lt;property id=&quot;20307&quot; value=&quot;1570&quot;/&gt;&lt;/object&gt;&lt;object type=&quot;3&quot; unique_id=&quot;10061&quot;&gt;&lt;property id=&quot;20148&quot; value=&quot;5&quot;/&gt;&lt;property id=&quot;20300&quot; value=&quot;Slide 110 - &amp;quot;CLAS Measures:  a Broad Range of Q2 and W Simultaneously, and Excited State Decay&amp;quot;&quot;/&gt;&lt;property id=&quot;20307&quot; value=&quot;1645&quot;/&gt;&lt;/object&gt;&lt;object type=&quot;3&quot; unique_id=&quot;10062&quot;&gt;&lt;property id=&quot;20148&quot; value=&quot;5&quot;/&gt;&lt;property id=&quot;20300&quot; value=&quot;Slide 111 - &amp;quot;Substantial Progress on N* Analysis&amp;quot;&quot;/&gt;&lt;property id=&quot;20307&quot; value=&quot;1573&quot;/&gt;&lt;/object&gt;&lt;object type=&quot;3&quot; unique_id=&quot;10063&quot;&gt;&lt;property id=&quot;20148&quot; value=&quot;5&quot;/&gt;&lt;property id=&quot;20300&quot; value=&quot;Slide 112&quot;/&gt;&lt;property id=&quot;20307&quot; value=&quot;1646&quot;/&gt;&lt;/object&gt;&lt;object type=&quot;3&quot; unique_id=&quot;10064&quot;&gt;&lt;property id=&quot;20148&quot; value=&quot;5&quot;/&gt;&lt;property id=&quot;20300&quot; value=&quot;Slide 113&quot;/&gt;&lt;property id=&quot;20307&quot; value=&quot;1647&quot;/&gt;&lt;/object&gt;&lt;object type=&quot;3&quot; unique_id=&quot;10065&quot;&gt;&lt;property id=&quot;20148&quot; value=&quot;5&quot;/&gt;&lt;property id=&quot;20300&quot; value=&quot;Slide 114 - &amp;quot;Fascinating Information Is Coming from the Extraction of the Nucleon’s Transition Form Factors &amp;quot;&quot;/&gt;&lt;property id=&quot;20307&quot; value=&quot;1574&quot;/&gt;&lt;/object&gt;&lt;object type=&quot;3&quot; unique_id=&quot;10076&quot;&gt;&lt;property id=&quot;20148&quot; value=&quot;5&quot;/&gt;&lt;property id=&quot;20300&quot; value=&quot;Slide 115 - &amp;quot;Future: Qweak Experiment (2010: 6 GeV)&amp;quot;&quot;/&gt;&lt;property id=&quot;20307&quot; value=&quot;1657&quot;/&gt;&lt;/object&gt;&lt;object type=&quot;3&quot; unique_id=&quot;10084&quot;&gt;&lt;property id=&quot;20148&quot; value=&quot;5&quot;/&gt;&lt;property id=&quot;20300&quot; value=&quot;Slide 116 - &amp;quot;12 GeV Upgrade: Schedule&amp;quot;&quot;/&gt;&lt;property id=&quot;20307&quot; value=&quot;1630&quot;/&gt;&lt;/object&gt;&lt;object type=&quot;3&quot; unique_id=&quot;10085&quot;&gt;&lt;property id=&quot;20148&quot; value=&quot;5&quot;/&gt;&lt;property id=&quot;20300&quot; value=&quot;Slide 117 - &amp;quot;Summary and Perspectives&amp;quot;&quot;/&gt;&lt;property id=&quot;20307&quot; value=&quot;1165&quot;/&gt;&lt;/object&gt;&lt;object type=&quot;3&quot; unique_id=&quot;13950&quot;&gt;&lt;property id=&quot;20148&quot; value=&quot;5&quot;/&gt;&lt;property id=&quot;20300&quot; value=&quot;Slide 2 - &amp;quot;CEBAF @ Jefferson Lab&amp;quot;&quot;/&gt;&lt;property id=&quot;20307&quot; value=&quot;1662&quot;/&gt;&lt;/object&gt;&lt;object type=&quot;3&quot; unique_id=&quot;13951&quot;&gt;&lt;property id=&quot;20148&quot; value=&quot;5&quot;/&gt;&lt;property id=&quot;20300&quot; value=&quot;Slide 14&quot;/&gt;&lt;property id=&quot;20307&quot; value=&quot;1663&quot;/&gt;&lt;/object&gt;&lt;object type=&quot;3&quot; unique_id=&quot;13952&quot;&gt;&lt;property id=&quot;20148&quot; value=&quot;5&quot;/&gt;&lt;property id=&quot;20300&quot; value=&quot;Slide 15&quot;/&gt;&lt;property id=&quot;20307&quot; value=&quot;1664&quot;/&gt;&lt;/object&gt;&lt;object type=&quot;3&quot; unique_id=&quot;13953&quot;&gt;&lt;property id=&quot;20148&quot; value=&quot;5&quot;/&gt;&lt;property id=&quot;20300&quot; value=&quot;Slide 16&quot;/&gt;&lt;property id=&quot;20307&quot; value=&quot;1665&quot;/&gt;&lt;/object&gt;&lt;object type=&quot;3&quot; unique_id=&quot;13954&quot;&gt;&lt;property id=&quot;20148&quot; value=&quot;5&quot;/&gt;&lt;property id=&quot;20300&quot; value=&quot;Slide 17&quot;/&gt;&lt;property id=&quot;20307&quot; value=&quot;1666&quot;/&gt;&lt;/object&gt;&lt;object type=&quot;3&quot; unique_id=&quot;13955&quot;&gt;&lt;property id=&quot;20148&quot; value=&quot;5&quot;/&gt;&lt;property id=&quot;20300&quot; value=&quot;Slide 18&quot;/&gt;&lt;property id=&quot;20307&quot; value=&quot;1667&quot;/&gt;&lt;/object&gt;&lt;object type=&quot;3&quot; unique_id=&quot;13956&quot;&gt;&lt;property id=&quot;20148&quot; value=&quot;5&quot;/&gt;&lt;property id=&quot;20300&quot; value=&quot;Slide 19&quot;/&gt;&lt;property id=&quot;20307&quot; value=&quot;1668&quot;/&gt;&lt;/object&gt;&lt;object type=&quot;3&quot; unique_id=&quot;13957&quot;&gt;&lt;property id=&quot;20148&quot; value=&quot;5&quot;/&gt;&lt;property id=&quot;20300&quot; value=&quot;Slide 20&quot;/&gt;&lt;property id=&quot;20307&quot; value=&quot;1669&quot;/&gt;&lt;/object&gt;&lt;object type=&quot;3&quot; unique_id=&quot;13980&quot;&gt;&lt;property id=&quot;20148&quot; value=&quot;5&quot;/&gt;&lt;property id=&quot;20300&quot; value=&quot;Slide 49&quot;/&gt;&lt;property id=&quot;20307&quot; value=&quot;1692&quot;/&gt;&lt;/object&gt;&lt;object type=&quot;3&quot; unique_id=&quot;13981&quot;&gt;&lt;property id=&quot;20148&quot; value=&quot;5&quot;/&gt;&lt;property id=&quot;20300&quot; value=&quot;Slide 50 - &amp;quot;QWeak Will Also Tests the Running of Sin2W&amp;quot;&quot;/&gt;&lt;property id=&quot;20307&quot; value=&quot;1693&quot;/&gt;&lt;/object&gt;&lt;object type=&quot;3&quot; unique_id=&quot;13988&quot;&gt;&lt;property id=&quot;20148&quot; value=&quot;5&quot;/&gt;&lt;property id=&quot;20300&quot; value=&quot;Slide 68 - &amp;quot;Coming Next:  The JLab 12 GeV Upgrade&amp;#x0D;&amp;#x0A;Major Programs in Four Areas:&amp;quot;&quot;/&gt;&lt;property id=&quot;20307&quot; value=&quot;1699&quot;/&gt;&lt;/object&gt;&lt;object type=&quot;3&quot; unique_id=&quot;13989&quot;&gt;&lt;property id=&quot;20148&quot; value=&quot;5&quot;/&gt;&lt;property id=&quot;20300&quot; value=&quot;Slide 69&quot;/&gt;&lt;property id=&quot;20307&quot; value=&quot;1700&quot;/&gt;&lt;/object&gt;&lt;object type=&quot;3&quot; unique_id=&quot;13990&quot;&gt;&lt;property id=&quot;20148&quot; value=&quot;5&quot;/&gt;&lt;property id=&quot;20300&quot; value=&quot;Slide 70&quot;/&gt;&lt;property id=&quot;20307&quot; value=&quot;1701&quot;/&gt;&lt;/object&gt;&lt;object type=&quot;3&quot; unique_id=&quot;13991&quot;&gt;&lt;property id=&quot;20148&quot; value=&quot;5&quot;/&gt;&lt;property id=&quot;20300&quot; value=&quot;Slide 71 - &amp;quot;Gluonic Excitations and the Origin of Confinement&amp;quot;&quot;/&gt;&lt;property id=&quot;20307&quot; value=&quot;1702&quot;/&gt;&lt;/object&gt;&lt;object type=&quot;3&quot; unique_id=&quot;13992&quot;&gt;&lt;property id=&quot;20148&quot; value=&quot;5&quot;/&gt;&lt;property id=&quot;20300&quot; value=&quot;Slide 72 - &amp;quot;Glueballs and Hybrid Mesons&amp;quot;&quot;/&gt;&lt;property id=&quot;20307&quot; value=&quot;1703&quot;/&gt;&lt;/object&gt;&lt;object type=&quot;3&quot; unique_id=&quot;13993&quot;&gt;&lt;property id=&quot;20148&quot; value=&quot;5&quot;/&gt;&lt;property id=&quot;20300&quot; value=&quot;Slide 74 - &amp;quot;Summary and Perspectives&amp;quot;&quot;/&gt;&lt;property id=&quot;20307&quot; value=&quot;1704&quot;/&gt;&lt;/object&gt;&lt;object type=&quot;3&quot; unique_id=&quot;13994&quot;&gt;&lt;property id=&quot;20148&quot; value=&quot;5&quot;/&gt;&lt;property id=&quot;20300&quot; value=&quot;Slide 75&quot;/&gt;&lt;property id=&quot;20307&quot; value=&quot;1706&quot;/&gt;&lt;/object&gt;&lt;object type=&quot;3&quot; unique_id=&quot;14768&quot;&gt;&lt;property id=&quot;20148&quot; value=&quot;5&quot;/&gt;&lt;property id=&quot;20300&quot; value=&quot;Slide 118 - &amp;quot;4. What is the Structure of Nuclear Matter?&amp;quot;&quot;/&gt;&lt;property id=&quot;20307&quot; value=&quot;1707&quot;/&gt;&lt;/object&gt;&lt;object type=&quot;3&quot; unique_id=&quot;14769&quot;&gt;&lt;property id=&quot;20148&quot; value=&quot;5&quot;/&gt;&lt;property id=&quot;20300&quot; value=&quot;Slide 119&quot;/&gt;&lt;property id=&quot;20307&quot; value=&quot;1708&quot;/&gt;&lt;/object&gt;&lt;object type=&quot;3&quot; unique_id=&quot;14770&quot;&gt;&lt;property id=&quot;20148&quot; value=&quot;5&quot;/&gt;&lt;property id=&quot;20300&quot; value=&quot;Slide 120&quot;/&gt;&lt;property id=&quot;20307&quot; value=&quot;1709&quot;/&gt;&lt;/object&gt;&lt;object type=&quot;3&quot; unique_id=&quot;14771&quot;&gt;&lt;property id=&quot;20148&quot; value=&quot;5&quot;/&gt;&lt;property id=&quot;20300&quot; value=&quot;Slide 121 - &amp;quot;One Q2 is Sufficient to Pin Down the RMS Radius&amp;quot;&quot;/&gt;&lt;property id=&quot;20307&quot; value=&quot;1710&quot;/&gt;&lt;/object&gt;&lt;object type=&quot;3&quot; unique_id=&quot;21335&quot;&gt;&lt;property id=&quot;20148&quot; value=&quot;5&quot;/&gt;&lt;property id=&quot;20300&quot; value=&quot;Slide 21 - &amp;quot;NSAC Long Range Plan 2007&amp;quot;&quot;/&gt;&lt;property id=&quot;20307&quot; value=&quot;1719&quot;/&gt;&lt;/object&gt;&lt;object type=&quot;3&quot; unique_id=&quot;21336&quot;&gt;&lt;property id=&quot;20148&quot; value=&quot;5&quot;/&gt;&lt;property id=&quot;20300&quot; value=&quot;Slide 22 - &amp;quot;Highlights from the first 10 Years&amp;quot;&quot;/&gt;&lt;property id=&quot;20307&quot; value=&quot;1720&quot;/&gt;&lt;/object&gt;&lt;object type=&quot;3&quot; unique_id=&quot;21337&quot;&gt;&lt;property id=&quot;20148&quot; value=&quot;5&quot;/&gt;&lt;property id=&quot;20300&quot; value=&quot;Slide 23 - &amp;quot;Highlights from the first 10 Years&amp;quot;&quot;/&gt;&lt;property id=&quot;20307&quot; value=&quot;1721&quot;/&gt;&lt;/object&gt;&lt;object type=&quot;3&quot; unique_id=&quot;21341&quot;&gt;&lt;property id=&quot;20148&quot; value=&quot;5&quot;/&gt;&lt;property id=&quot;20300&quot; value=&quot;Slide 80&quot;/&gt;&lt;property id=&quot;20307&quot; value=&quot;1725&quot;/&gt;&lt;/object&gt;&lt;object type=&quot;3&quot; unique_id=&quot;21342&quot;&gt;&lt;property id=&quot;20148&quot; value=&quot;5&quot;/&gt;&lt;property id=&quot;20300&quot; value=&quot;Slide 81&quot;/&gt;&lt;property id=&quot;20307&quot; value=&quot;1726&quot;/&gt;&lt;/object&gt;&lt;object type=&quot;3&quot; unique_id=&quot;21343&quot;&gt;&lt;property id=&quot;20148&quot; value=&quot;5&quot;/&gt;&lt;property id=&quot;20300&quot; value=&quot;Slide 82&quot;/&gt;&lt;property id=&quot;20307&quot; value=&quot;1727&quot;/&gt;&lt;/object&gt;&lt;object type=&quot;3&quot; unique_id=&quot;21344&quot;&gt;&lt;property id=&quot;20148&quot; value=&quot;5&quot;/&gt;&lt;property id=&quot;20300&quot; value=&quot;Slide 83&quot;/&gt;&lt;property id=&quot;20307&quot; value=&quot;1728&quot;/&gt;&lt;/object&gt;&lt;object type=&quot;3&quot; unique_id=&quot;21345&quot;&gt;&lt;property id=&quot;20148&quot; value=&quot;5&quot;/&gt;&lt;property id=&quot;20300&quot; value=&quot;Slide 84 - &amp;quot;After 35 years: &amp;#x0D;&amp;#x0A;Miserable Lack of Knowledge of Valence d-Quarks&amp;quot;&quot;/&gt;&lt;property id=&quot;20307&quot; value=&quot;1729&quot;/&gt;&lt;/object&gt;&lt;object type=&quot;3&quot; unique_id=&quot;21346&quot;&gt;&lt;property id=&quot;20148&quot; value=&quot;5&quot;/&gt;&lt;property id=&quot;20300&quot; value=&quot;Slide 85&quot;/&gt;&lt;property id=&quot;20307&quot; value=&quot;1730&quot;/&gt;&lt;/object&gt;&lt;object type=&quot;3&quot; unique_id=&quot;21347&quot;&gt;&lt;property id=&quot;20148&quot; value=&quot;5&quot;/&gt;&lt;property id=&quot;20300&quot; value=&quot;Slide 86&quot;/&gt;&lt;property id=&quot;20307&quot; value=&quot;1731&quot;/&gt;&lt;/object&gt;&lt;object type=&quot;3&quot; unique_id=&quot;21348&quot;&gt;&lt;property id=&quot;20148&quot; value=&quot;5&quot;/&gt;&lt;property id=&quot;20300&quot; value=&quot;Slide 88 - &amp;quot;Developing a Unified Description&amp;#x0D;&amp;#x0A; of Hadron Structure via the Recently Devised Generalized Parton Distributions&amp;quot;&quot;/&gt;&lt;property id=&quot;20307&quot; value=&quot;1732&quot;/&gt;&lt;/object&gt;&lt;object type=&quot;3&quot; unique_id=&quot;21349&quot;&gt;&lt;property id=&quot;20148&quot; value=&quot;5&quot;/&gt;&lt;property id=&quot;20300&quot; value=&quot;Slide 89 - &amp;quot;Quark distribution q(x)&amp;quot;&quot;/&gt;&lt;property id=&quot;20307&quot; value=&quot;1733&quot;/&gt;&lt;/object&gt;&lt;object type=&quot;3&quot; unique_id=&quot;21350&quot;&gt;&lt;property id=&quot;20148&quot; value=&quot;5&quot;/&gt;&lt;property id=&quot;20300&quot; value=&quot;Slide 90&quot;/&gt;&lt;property id=&quot;20307&quot; value=&quot;1734&quot;/&gt;&lt;/object&gt;&lt;object type=&quot;3&quot; unique_id=&quot;21351&quot;&gt;&lt;property id=&quot;20148&quot; value=&quot;5&quot;/&gt;&lt;property id=&quot;20300&quot; value=&quot;Slide 91 - &amp;quot;DVCS&amp;quot;&quot;/&gt;&lt;property id=&quot;20307&quot; value=&quot;1735&quot;/&gt;&lt;/object&gt;&lt;object type=&quot;3&quot; unique_id=&quot;21352&quot;&gt;&lt;property id=&quot;20148&quot; value=&quot;5&quot;/&gt;&lt;property id=&quot;20300&quot; value=&quot;Slide 92 - &amp;quot;Recent Results:  Nucleon Structure&amp;quot;&quot;/&gt;&lt;property id=&quot;20307&quot; value=&quot;1736&quot;/&gt;&lt;/object&gt;&lt;object type=&quot;3&quot; unique_id=&quot;21353&quot;&gt;&lt;property id=&quot;20148&quot; value=&quot;5&quot;/&gt;&lt;property id=&quot;20300&quot; value=&quot;Slide 93&quot;/&gt;&lt;property id=&quot;20307&quot; value=&quot;1737&quot;/&gt;&lt;/object&gt;&lt;object type=&quot;3&quot; unique_id=&quot;21354&quot;&gt;&lt;property id=&quot;20148&quot; value=&quot;5&quot;/&gt;&lt;property id=&quot;20300&quot; value=&quot;Slide 94&quot;/&gt;&lt;property id=&quot;20307&quot; value=&quot;1738&quot;/&gt;&lt;/object&gt;&lt;object type=&quot;3&quot; unique_id=&quot;21355&quot;&gt;&lt;property id=&quot;20148&quot; value=&quot;5&quot;/&gt;&lt;property id=&quot;20300&quot; value=&quot;Slide 95 - &amp;quot;PV Asymmetries: Any Target&amp;#x0D;&amp;#x0A;and Any Scattering Angle&amp;quot;&quot;/&gt;&lt;property id=&quot;20307&quot; value=&quot;1739&quot;/&gt;&lt;/object&gt;&lt;object type=&quot;3&quot; unique_id=&quot;21356&quot;&gt;&lt;property id=&quot;20148&quot; value=&quot;5&quot;/&gt;&lt;property id=&quot;20300&quot; value=&quot;Slide 96 - &amp;quot;APV Measurements&amp;quot;&quot;/&gt;&lt;property id=&quot;20307&quot; value=&quot;1740&quot;/&gt;&lt;/object&gt;&lt;object type=&quot;3&quot; unique_id=&quot;21357&quot;&gt;&lt;property id=&quot;20148&quot; value=&quot;5&quot;/&gt;&lt;property id=&quot;20300&quot; value=&quot;Slide 97 - &amp;quot;Electron-Quark Phenomenology&amp;quot;&quot;/&gt;&lt;property id=&quot;20307&quot; value=&quot;1741&quot;/&gt;&lt;/object&gt;&lt;object type=&quot;3&quot; unique_id=&quot;21358&quot;&gt;&lt;property id=&quot;20148&quot; value=&quot;5&quot;/&gt;&lt;property id=&quot;20300&quot; value=&quot;Slide 98 - &amp;quot;WNC Low Q2 Processes&amp;quot;&quot;/&gt;&lt;property id=&quot;20307&quot; value=&quot;1742&quot;/&gt;&lt;/object&gt;&lt;object type=&quot;3&quot; unique_id=&quot;21359&quot;&gt;&lt;property id=&quot;20148&quot; value=&quot;5&quot;/&gt;&lt;property id=&quot;20300&quot; value=&quot;Slide 99 - &amp;quot;Parity Violating Electron DIS&amp;quot;&quot;/&gt;&lt;property id=&quot;20307&quot; value=&quot;1743&quot;/&gt;&lt;/object&gt;&lt;object type=&quot;3&quot; unique_id=&quot;21360&quot;&gt;&lt;property id=&quot;20148&quot; value=&quot;5&quot;/&gt;&lt;property id=&quot;20300&quot; value=&quot;Slide 100 - &amp;quot;2H Experiment at 11 GeV&amp;quot;&quot;/&gt;&lt;property id=&quot;20307&quot; value=&quot;1744&quot;/&gt;&lt;/object&gt;&lt;object type=&quot;3&quot; unique_id=&quot;21361&quot;&gt;&lt;property id=&quot;20148&quot; value=&quot;5&quot;/&gt;&lt;property id=&quot;20300&quot; value=&quot;Slide 101 - &amp;quot;A Major New Initiative for 12 GeV: Møller Scattering&amp;quot;&quot;/&gt;&lt;property id=&quot;20307&quot; value=&quot;1745&quot;/&gt;&lt;/object&gt;&lt;object type=&quot;3&quot; unique_id=&quot;21362&quot;&gt;&lt;property id=&quot;20148&quot; value=&quot;5&quot;/&gt;&lt;property id=&quot;20300&quot; value=&quot;Slide 102&quot;/&gt;&lt;property id=&quot;20307&quot; value=&quot;1746&quot;/&gt;&lt;/object&gt;&lt;object type=&quot;3&quot; unique_id=&quot;21363&quot;&gt;&lt;property id=&quot;20148&quot; value=&quot;5&quot;/&gt;&lt;property id=&quot;20300&quot; value=&quot;Slide 103 - &amp;quot;The 12 GeV Upgrade Physics Instrumentation Technical Performance Requirements&amp;quot;&quot;/&gt;&lt;property id=&quot;20307&quot; value=&quot;1747&quot;/&gt;&lt;/object&gt;&lt;object type=&quot;3&quot; unique_id=&quot;21364&quot;&gt;&lt;property id=&quot;20148&quot; value=&quot;5&quot;/&gt;&lt;property id=&quot;20300&quot; value=&quot;Slide 104 - &amp;quot;Summary and Perspectives&amp;quot;&quot;/&gt;&lt;property id=&quot;20307&quot; value=&quot;1749&quot;/&gt;&lt;/object&gt;&lt;object type=&quot;3&quot; unique_id=&quot;21365&quot;&gt;&lt;property id=&quot;20148&quot; value=&quot;5&quot;/&gt;&lt;property id=&quot;20300&quot; value=&quot;Slide 122 - &amp;quot;The Accelerator Details&amp;quot;&quot;/&gt;&lt;property id=&quot;20307&quot; value=&quot;1717&quot;/&gt;&lt;/object&gt;&lt;object type=&quot;3&quot; unique_id=&quot;23803&quot;&gt;&lt;property id=&quot;20148&quot; value=&quot;5&quot;/&gt;&lt;property id=&quot;20300&quot; value=&quot;Slide 87 - &amp;quot;Electron Scattering&amp;quot;&quot;/&gt;&lt;property id=&quot;20307&quot; value=&quot;1752&quot;/&gt;&lt;/object&gt;&lt;object type=&quot;3&quot; unique_id=&quot;23804&quot;&gt;&lt;property id=&quot;20148&quot; value=&quot;5&quot;/&gt;&lt;property id=&quot;20300&quot; value=&quot;Slide 123 - &amp;quot;The 12 GeV Upgrade of CEBAF is the Highest Priority Recommendation of the New NSAC Long Range Plan (4/07)&amp;quot;&quot;/&gt;&lt;property id=&quot;20307&quot; value=&quot;1758&quot;/&gt;&lt;/object&gt;&lt;object type=&quot;3&quot; unique_id=&quot;24504&quot;&gt;&lt;property id=&quot;20148&quot; value=&quot;5&quot;/&gt;&lt;property id=&quot;20300&quot; value=&quot;Slide 1 - &amp;quot;Building Nucleons and Nuclei from Quarks and Glue:  Results from the Research Program Using &amp;#x0D;&amp;#x0A;CEBAF @ Jefferson Lab &quot;/&gt;&lt;property id=&quot;20307&quot; value=&quot;1759&quot;/&gt;&lt;/object&gt;&lt;object type=&quot;3&quot; unique_id=&quot;24507&quot;&gt;&lt;property id=&quot;20148&quot; value=&quot;5&quot;/&gt;&lt;property id=&quot;20300&quot; value=&quot;Slide 124&quot;/&gt;&lt;property id=&quot;20307&quot; value=&quot;1762&quot;/&gt;&lt;/object&gt;&lt;object type=&quot;3&quot; unique_id=&quot;27250&quot;&gt;&lt;property id=&quot;20148&quot; value=&quot;5&quot;/&gt;&lt;property id=&quot;20300&quot; value=&quot;Slide 63 - &amp;quot;And Hints that the EMC Effect Is Connected to N-N Short Range Correlations&amp;quot;&quot;/&gt;&lt;property id=&quot;20307&quot; value=&quot;1771&quot;/&gt;&lt;/object&gt;&lt;object type=&quot;3&quot; unique_id=&quot;29986&quot;&gt;&lt;property id=&quot;20148&quot; value=&quot;5&quot;/&gt;&lt;property id=&quot;20300&quot; value=&quot;Slide 130&quot;/&gt;&lt;property id=&quot;20307&quot; value=&quot;1776&quot;/&gt;&lt;/object&gt;&lt;object type=&quot;3&quot; unique_id=&quot;29987&quot;&gt;&lt;property id=&quot;20148&quot; value=&quot;5&quot;/&gt;&lt;property id=&quot;20300&quot; value=&quot;Slide 131&quot;/&gt;&lt;property id=&quot;20307&quot; value=&quot;1777&quot;/&gt;&lt;/object&gt;&lt;object type=&quot;3&quot; unique_id=&quot;29988&quot;&gt;&lt;property id=&quot;20148&quot; value=&quot;5&quot;/&gt;&lt;property id=&quot;20300&quot; value=&quot;Slide 132&quot;/&gt;&lt;property id=&quot;20307&quot; value=&quot;1778&quot;/&gt;&lt;/object&gt;&lt;object type=&quot;3&quot; unique_id=&quot;29989&quot;&gt;&lt;property id=&quot;20148&quot; value=&quot;5&quot;/&gt;&lt;property id=&quot;20300&quot; value=&quot;Slide 133&quot;/&gt;&lt;property id=&quot;20307&quot; value=&quot;1779&quot;/&gt;&lt;/object&gt;&lt;object type=&quot;3&quot; unique_id=&quot;29990&quot;&gt;&lt;property id=&quot;20148&quot; value=&quot;5&quot;/&gt;&lt;property id=&quot;20300&quot; value=&quot;Slide 3 - &amp;quot;JLab’s Scientific Mission &amp;quot;&quot;/&gt;&lt;property id=&quot;20307&quot; value=&quot;1808&quot;/&gt;&lt;/object&gt;&lt;object type=&quot;3&quot; unique_id=&quot;29993&quot;&gt;&lt;property id=&quot;20148&quot; value=&quot;5&quot;/&gt;&lt;property id=&quot;20300&quot; value=&quot;Slide 26 - &amp;quot;JLab data on the EM form factors provide a testing ground for theories constructing nucleons from quarks and glue&amp;quot;&quot;/&gt;&lt;property id=&quot;20307&quot; value=&quot;1784&quot;/&gt;&lt;/object&gt;&lt;object type=&quot;3&quot; unique_id=&quot;29994&quot;&gt;&lt;property id=&quot;20148&quot; value=&quot;5&quot;/&gt;&lt;property id=&quot;20300&quot; value=&quot;Slide 27 - &amp;quot;JLab data on the EM form factors provide a testing ground for theories constructing nucleons from quarks and glue&amp;quot;&quot;/&gt;&lt;property id=&quot;20307&quot; value=&quot;1785&quot;/&gt;&lt;/object&gt;&lt;object type=&quot;3&quot; unique_id=&quot;29995&quot;&gt;&lt;property id=&quot;20148&quot; value=&quot;5&quot;/&gt;&lt;property id=&quot;20300&quot; value=&quot;Slide 28 - &amp;quot;JLab data on the EM form factors provide a testing ground for theories constructing nucleons from quarks and glue&amp;quot;&quot;/&gt;&lt;property id=&quot;20307&quot; value=&quot;1786&quot;/&gt;&lt;/object&gt;&lt;object type=&quot;3&quot; unique_id=&quot;29996&quot;&gt;&lt;property id=&quot;20148&quot; value=&quot;5&quot;/&gt;&lt;property id=&quot;20300&quot; value=&quot;Slide 29 - &amp;quot;These Data Are Elucidating the Nucleon’s Structure&amp;quot;&quot;/&gt;&lt;property id=&quot;20307&quot; value=&quot;1787&quot;/&gt;&lt;/object&gt;&lt;object type=&quot;3&quot; unique_id=&quot;29999&quot;&gt;&lt;property id=&quot;20148&quot; value=&quot;5&quot;/&gt;&lt;property id=&quot;20300&quot; value=&quot;Slide 30&quot;/&gt;&lt;property id=&quot;20307&quot; value=&quot;1790&quot;/&gt;&lt;/object&gt;&lt;object type=&quot;3&quot; unique_id=&quot;30000&quot;&gt;&lt;property id=&quot;20148&quot; value=&quot;5&quot;/&gt;&lt;property id=&quot;20300&quot; value=&quot;Slide 31&quot;/&gt;&lt;property id=&quot;20307&quot; value=&quot;1791&quot;/&gt;&lt;/object&gt;&lt;object type=&quot;3&quot; unique_id=&quot;30001&quot;&gt;&lt;property id=&quot;20148&quot; value=&quot;5&quot;/&gt;&lt;property id=&quot;20300&quot; value=&quot;Slide 32 - &amp;quot;Use Parity-Violating Electron Scattering to Measure the &amp;#x0D;&amp;#x0A;Weak Neutral current Form Factors of the Nucleon&amp;quot;&quot;/&gt;&lt;property id=&quot;20307&quot; value=&quot;1792&quot;/&gt;&lt;/object&gt;&lt;object type=&quot;3&quot; unique_id=&quot;30002&quot;&gt;&lt;property id=&quot;20148&quot; value=&quot;5&quot;/&gt;&lt;property id=&quot;20300&quot; value=&quot;Slide 33 - &amp;quot;Measurements of the Strange Quark Distribution (G0 and HAPPEx) Are Providing a Unique New Window into Hadron Struc&quot;/&gt;&lt;property id=&quot;20307&quot; value=&quot;1793&quot;/&gt;&lt;/object&gt;&lt;object type=&quot;3&quot; unique_id=&quot;30003&quot;&gt;&lt;property id=&quot;20148&quot; value=&quot;5&quot;/&gt;&lt;property id=&quot;20300&quot; value=&quot;Slide 34 - &amp;quot;The Strange Quark Form Factors of the Nucleon&amp;quot;&quot;/&gt;&lt;property id=&quot;20307&quot; value=&quot;1794&quot;/&gt;&lt;/object&gt;&lt;object type=&quot;3&quot; unique_id=&quot;30004&quot;&gt;&lt;property id=&quot;20148&quot; value=&quot;5&quot;/&gt;&lt;property id=&quot;20300&quot; value=&quot;Slide 35 - &amp;quot;The Strange Quark Form Factors of the Nucleon&amp;quot;&quot;/&gt;&lt;property id=&quot;20307&quot; value=&quot;1795&quot;/&gt;&lt;/object&gt;&lt;object type=&quot;3&quot; unique_id=&quot;30005&quot;&gt;&lt;property id=&quot;20148&quot; value=&quot;5&quot;/&gt;&lt;property id=&quot;20300&quot; value=&quot;Slide 36 - &amp;quot;The Strange Quark Form Factors of the Nucleon&amp;quot;&quot;/&gt;&lt;property id=&quot;20307&quot; value=&quot;1796&quot;/&gt;&lt;/object&gt;&lt;object type=&quot;3&quot; unique_id=&quot;30006&quot;&gt;&lt;property id=&quot;20148&quot; value=&quot;5&quot;/&gt;&lt;property id=&quot;20300&quot; value=&quot;Slide 37 - &amp;quot;The Strange Quark Form Factors of the Nucleon&amp;quot;&quot;/&gt;&lt;property id=&quot;20307&quot; value=&quot;1797&quot;/&gt;&lt;/object&gt;&lt;object type=&quot;3&quot; unique_id=&quot;30007&quot;&gt;&lt;property id=&quot;20148&quot; value=&quot;5&quot;/&gt;&lt;property id=&quot;20300&quot; value=&quot;Slide 38 - &amp;quot;The Strange Quark Form Factors of the Nucleon&amp;quot;&quot;/&gt;&lt;property id=&quot;20307&quot; value=&quot;1798&quot;/&gt;&lt;/object&gt;&lt;object type=&quot;3&quot; unique_id=&quot;30008&quot;&gt;&lt;property id=&quot;20148&quot; value=&quot;5&quot;/&gt;&lt;property id=&quot;20300&quot; value=&quot;Slide 39 - &amp;quot;Strange Quark Form Factor Extraction&amp;quot;&quot;/&gt;&lt;property id=&quot;20307&quot; value=&quot;1799&quot;/&gt;&lt;/object&gt;&lt;object type=&quot;3&quot; unique_id=&quot;30009&quot;&gt;&lt;property id=&quot;20148&quot; value=&quot;5&quot;/&gt;&lt;property id=&quot;20300&quot; value=&quot;Slide 40 - &amp;quot; Connect These Form Factors to the &amp;#x0D;&amp;#x0A;Quark Currents in the Nucleon&amp;quot;&quot;/&gt;&lt;property id=&quot;20307&quot; value=&quot;1800&quot;/&gt;&lt;/object&gt;&lt;object type=&quot;3&quot; unique_id=&quot;30010&quot;&gt;&lt;property id=&quot;20148&quot; value=&quot;5&quot;/&gt;&lt;property id=&quot;20300&quot; value=&quot;Slide 41 - &amp;quot;Form Factor Flavor Separation&amp;quot;&quot;/&gt;&lt;property id=&quot;20307&quot; value=&quot;1801&quot;/&gt;&lt;/object&gt;&lt;object type=&quot;3&quot; unique_id=&quot;30011&quot;&gt;&lt;property id=&quot;20148&quot; value=&quot;5&quot;/&gt;&lt;property id=&quot;20300&quot; value=&quot;Slide 42 - &amp;quot;Craig Robert’s Explanation for F1d/F1u&amp;quot;&quot;/&gt;&lt;property id=&quot;20307&quot; value=&quot;1802&quot;/&gt;&lt;/object&gt;&lt;object type=&quot;3&quot; unique_id=&quot;30012&quot;&gt;&lt;property id=&quot;20148&quot; value=&quot;5&quot;/&gt;&lt;property id=&quot;20300&quot; value=&quot;Slide 43&quot;/&gt;&lt;property id=&quot;20307&quot; value=&quot;1803&quot;/&gt;&lt;/object&gt;&lt;object type=&quot;3&quot; unique_id=&quot;30013&quot;&gt;&lt;property id=&quot;20148&quot; value=&quot;5&quot;/&gt;&lt;property id=&quot;20300&quot; value=&quot;Slide 44&quot;/&gt;&lt;property id=&quot;20307&quot; value=&quot;1804&quot;/&gt;&lt;/object&gt;&lt;object type=&quot;3&quot; unique_id=&quot;30015&quot;&gt;&lt;property id=&quot;20148&quot; value=&quot;5&quot;/&gt;&lt;property id=&quot;20300&quot; value=&quot;Slide 51 - &amp;quot;And Further Precision Tests are Planned for 12 GeV&amp;quot;&quot;/&gt;&lt;property id=&quot;20307&quot; value=&quot;1807&quot;/&gt;&lt;/object&gt;&lt;object type=&quot;3&quot; unique_id=&quot;30017&quot;&gt;&lt;property id=&quot;20148&quot; value=&quot;5&quot;/&gt;&lt;property id=&quot;20300&quot; value=&quot;Slide 125&quot;/&gt;&lt;property id=&quot;20307&quot; value=&quot;1781&quot;/&gt;&lt;/object&gt;&lt;object type=&quot;3&quot; unique_id=&quot;30018&quot;&gt;&lt;property id=&quot;20148&quot; value=&quot;5&quot;/&gt;&lt;property id=&quot;20300&quot; value=&quot;Slide 126 - &amp;quot;Understanding the N-N Force&amp;quot;&quot;/&gt;&lt;property id=&quot;20307&quot; value=&quot;1772&quot;/&gt;&lt;/object&gt;&lt;object type=&quot;3&quot; unique_id=&quot;30019&quot;&gt;&lt;property id=&quot;20148&quot; value=&quot;5&quot;/&gt;&lt;property id=&quot;20300&quot; value=&quot;Slide 127&quot;/&gt;&lt;property id=&quot;20307&quot; value=&quot;1773&quot;/&gt;&lt;/object&gt;&lt;object type=&quot;3&quot; unique_id=&quot;30020&quot;&gt;&lt;property id=&quot;20148&quot; value=&quot;5&quot;/&gt;&lt;property id=&quot;20300&quot; value=&quot;Slide 128&quot;/&gt;&lt;property id=&quot;20307&quot; value=&quot;1774&quot;/&gt;&lt;/object&gt;&lt;object type=&quot;3&quot; unique_id=&quot;30021&quot;&gt;&lt;property id=&quot;20148&quot; value=&quot;5&quot;/&gt;&lt;property id=&quot;20300&quot; value=&quot;Slide 129&quot;/&gt;&lt;property id=&quot;20307&quot; value=&quot;1775&quot;/&gt;&lt;/object&gt;&lt;object type=&quot;3&quot; unique_id=&quot;30022&quot;&gt;&lt;property id=&quot;20148&quot; value=&quot;5&quot;/&gt;&lt;property id=&quot;20300&quot; value=&quot;Slide 134 - &amp;quot;Present Status of &amp;#x0D;&amp;#x0A;L Hypernuclear Spectroscopy&amp;quot;&quot;/&gt;&lt;property id=&quot;20307&quot; value=&quot;1780&quot;/&gt;&lt;/object&gt;&lt;object type=&quot;3&quot; unique_id=&quot;31378&quot;&gt;&lt;property id=&quot;20148&quot; value=&quot;5&quot;/&gt;&lt;property id=&quot;20300&quot; value=&quot;Slide 45 - &amp;quot;Highlights from the first 10 Years&amp;quot;&quot;/&gt;&lt;property id=&quot;20307&quot; value=&quot;1810&quot;/&gt;&lt;/object&gt;&lt;object type=&quot;3&quot; unique_id=&quot;31379&quot;&gt;&lt;property id=&quot;20148&quot; value=&quot;5&quot;/&gt;&lt;property id=&quot;20300&quot; value=&quot;Slide 52 - &amp;quot;Highlights from the first 10 Years&amp;quot;&quot;/&gt;&lt;property id=&quot;20307&quot; value=&quot;1811&quot;/&gt;&lt;/object&gt;&lt;object type=&quot;3&quot; unique_id=&quot;31380&quot;&gt;&lt;property id=&quot;20148&quot; value=&quot;5&quot;/&gt;&lt;property id=&quot;20300&quot; value=&quot;Slide 53 - &amp;quot;Atomic Physics&amp;quot;&quot;/&gt;&lt;property id=&quot;20307&quot; value=&quot;1812&quot;/&gt;&lt;/object&gt;&lt;object type=&quot;3&quot; unique_id=&quot;31381&quot;&gt;&lt;property id=&quot;20148&quot; value=&quot;5&quot;/&gt;&lt;property id=&quot;20300&quot; value=&quot;Slide 54 - &amp;quot;Two Views of Deuteron Structure&amp;quot;&quot;/&gt;&lt;property id=&quot;20307&quot; value=&quot;1813&quot;/&gt;&lt;/object&gt;&lt;object type=&quot;3&quot; unique_id=&quot;31382&quot;&gt;&lt;property id=&quot;20148&quot; value=&quot;5&quot;/&gt;&lt;property id=&quot;20300&quot; value=&quot;Slide 55 - &amp;quot;JLab Data Reveals the Size and Shape of the Deuteron&amp;quot;&quot;/&gt;&lt;property id=&quot;20307&quot; value=&quot;1814&quot;/&gt;&lt;/object&gt;&lt;object type=&quot;3&quot; unique_id=&quot;31383&quot;&gt;&lt;property id=&quot;20148&quot; value=&quot;5&quot;/&gt;&lt;property id=&quot;20300&quot; value=&quot;Slide 56 - &amp;quot;JLab d(,p) Data Identified the Transition &amp;#x0D;&amp;#x0A;to the Quark-Gluon Description&amp;quot;&quot;/&gt;&lt;property id=&quot;20307&quot; value=&quot;1815&quot;/&gt;&lt;/object&gt;&lt;object type=&quot;3&quot; unique_id=&quot;31384&quot;&gt;&lt;property id=&quot;20148&quot; value=&quot;5&quot;/&gt;&lt;property id=&quot;20300&quot; value=&quot;Slide 60 - &amp;quot;We Have Known Since the Late 1980’s, when the EMC Effect was Discovered, that Nucleons in the Nucleus Differ from &quot;/&gt;&lt;property id=&quot;20307&quot; value=&quot;1817&quot;/&gt;&lt;/object&gt;&lt;object type=&quot;3&quot; unique_id=&quot;31386&quot;&gt;&lt;property id=&quot;20148&quot; value=&quot;5&quot;/&gt;&lt;property id=&quot;20300&quot; value=&quot;Slide 136 - &amp;quot;Exploring the Transition Region&amp;quot;&quot;/&gt;&lt;property id=&quot;20307&quot; value=&quot;1816&quot;/&gt;&lt;/object&gt;&lt;object type=&quot;3&quot; unique_id=&quot;32971&quot;&gt;&lt;property id=&quot;20148&quot; value=&quot;5&quot;/&gt;&lt;property id=&quot;20300&quot; value=&quot;Slide 61 - &amp;quot;New JLab Data Extends EMC Effect Measurements to Very Light Nuclei&amp;quot;&quot;/&gt;&lt;property id=&quot;20307&quot; value=&quot;1821&quot;/&gt;&lt;/object&gt;&lt;object type=&quot;3&quot; unique_id=&quot;32972&quot;&gt;&lt;property id=&quot;20148&quot; value=&quot;5&quot;/&gt;&lt;property id=&quot;20300&quot; value=&quot;Slide 62 - &amp;quot;EMC Effect in very light nuclei&amp;quot;&quot;/&gt;&lt;property id=&quot;20307&quot; value=&quot;1822&quot;/&gt;&lt;/object&gt;&lt;object type=&quot;3&quot; unique_id=&quot;32973&quot;&gt;&lt;property id=&quot;20148&quot; value=&quot;5&quot;/&gt;&lt;property id=&quot;20300&quot; value=&quot;Slide 137&quot;/&gt;&lt;property id=&quot;20307&quot; value=&quot;1818&quot;/&gt;&lt;/object&gt;&lt;object type=&quot;3&quot; unique_id=&quot;32974&quot;&gt;&lt;property id=&quot;20148&quot; value=&quot;5&quot;/&gt;&lt;property id=&quot;20300&quot; value=&quot;Slide 138&quot;/&gt;&lt;property id=&quot;20307&quot; value=&quot;1819&quot;/&gt;&lt;/object&gt;&lt;object type=&quot;3&quot; unique_id=&quot;32975&quot;&gt;&lt;property id=&quot;20148&quot; value=&quot;5&quot;/&gt;&lt;property id=&quot;20300&quot; value=&quot;Slide 139&quot;/&gt;&lt;property id=&quot;20307&quot; value=&quot;1820&quot;/&gt;&lt;/object&gt;&lt;object type=&quot;3&quot; unique_id=&quot;34498&quot;&gt;&lt;property id=&quot;20148&quot; value=&quot;5&quot;/&gt;&lt;property id=&quot;20300&quot; value=&quot;Slide 57 - &amp;quot;Are the Free Protons and Neutrons Identical &amp;#x0D;&amp;#x0A;to the Protons and Neutrons in Nuclei????&amp;quot;&quot;/&gt;&lt;property id=&quot;20307&quot; value=&quot;1823&quot;/&gt;&lt;/object&gt;&lt;object type=&quot;3&quot; unique_id=&quot;34499&quot;&gt;&lt;property id=&quot;20148&quot; value=&quot;5&quot;/&gt;&lt;property id=&quot;20300&quot; value=&quot;Slide 58 - &amp;quot;Electron Scattering&amp;quot;&quot;/&gt;&lt;property id=&quot;20307&quot; value=&quot;1824&quot;/&gt;&lt;/object&gt;&lt;object type=&quot;3&quot; unique_id=&quot;34500&quot;&gt;&lt;property id=&quot;20148&quot; value=&quot;5&quot;/&gt;&lt;property id=&quot;20300&quot; value=&quot;Slide 59 - &amp;quot;DIS Measures the Fraction of the Total Nucleon Momentum that the Struck Quark had at the Moment it was Struck&amp;quot;&quot;/&gt;&lt;property id=&quot;20307&quot; value=&quot;1825&quot;/&gt;&lt;/object&gt;&lt;object type=&quot;3&quot; unique_id=&quot;34501&quot;&gt;&lt;property id=&quot;20148&quot; value=&quot;5&quot;/&gt;&lt;property id=&quot;20300&quot; value=&quot;Slide 135&quot;/&gt;&lt;property id=&quot;20307&quot; value=&quot;1827&quot;/&gt;&lt;/object&gt;&lt;object type=&quot;3&quot; unique_id=&quot;37983&quot;&gt;&lt;property id=&quot;20148&quot; value=&quot;5&quot;/&gt;&lt;property id=&quot;20300&quot; value=&quot;Slide 64 - &amp;quot;NN SRC via Inclusive DIS at Large xB&amp;quot;&quot;/&gt;&lt;property id=&quot;20307&quot; value=&quot;1837&quot;/&gt;&lt;/object&gt;&lt;object type=&quot;3&quot; unique_id=&quot;37986&quot;&gt;&lt;property id=&quot;20148&quot; value=&quot;5&quot;/&gt;&lt;property id=&quot;20300&quot; value=&quot;Slide 65 - &amp;quot;The SRC Plateaus and EMC Effect Are Correlated&amp;quot;&quot;/&gt;&lt;property id=&quot;20307&quot; value=&quot;1844&quot;/&gt;&lt;/object&gt;&lt;object type=&quot;3&quot; unique_id=&quot;37988&quot;&gt;&lt;property id=&quot;20148&quot; value=&quot;5&quot;/&gt;&lt;property id=&quot;20300&quot; value=&quot;Slide 140&quot;/&gt;&lt;property id=&quot;20307&quot; value=&quot;1828&quot;/&gt;&lt;/object&gt;&lt;object type=&quot;3&quot; unique_id=&quot;37989&quot;&gt;&lt;property id=&quot;20148&quot; value=&quot;5&quot;/&gt;&lt;property id=&quot;20300&quot; value=&quot;Slide 141&quot;/&gt;&lt;property id=&quot;20307&quot; value=&quot;1829&quot;/&gt;&lt;/object&gt;&lt;object type=&quot;3&quot; unique_id=&quot;37990&quot;&gt;&lt;property id=&quot;20148&quot; value=&quot;5&quot;/&gt;&lt;property id=&quot;20300&quot; value=&quot;Slide 142&quot;/&gt;&lt;property id=&quot;20307&quot; value=&quot;1833&quot;/&gt;&lt;/object&gt;&lt;object type=&quot;3&quot; unique_id=&quot;37991&quot;&gt;&lt;property id=&quot;20148&quot; value=&quot;5&quot;/&gt;&lt;property id=&quot;20300&quot; value=&quot;Slide 143&quot;/&gt;&lt;property id=&quot;20307&quot; value=&quot;1831&quot;/&gt;&lt;/object&gt;&lt;object type=&quot;3&quot; unique_id=&quot;37992&quot;&gt;&lt;property id=&quot;20148&quot; value=&quot;5&quot;/&gt;&lt;property id=&quot;20300&quot; value=&quot;Slide 144 - &amp;quot;Correlation Effects in 16O (Theory)&amp;quot;&quot;/&gt;&lt;property id=&quot;20307&quot; value=&quot;1832&quot;/&gt;&lt;/object&gt;&lt;object type=&quot;3&quot; unique_id=&quot;37993&quot;&gt;&lt;property id=&quot;20148&quot; value=&quot;5&quot;/&gt;&lt;property id=&quot;20300&quot; value=&quot;Slide 145 - &amp;quot;CLAS - First Evidence for 3-N SRC &amp;quot;&quot;/&gt;&lt;property id=&quot;20307&quot; value=&quot;1843&quot;/&gt;&lt;/object&gt;&lt;object type=&quot;3&quot; unique_id=&quot;37994&quot;&gt;&lt;property id=&quot;20148&quot; value=&quot;5&quot;/&gt;&lt;property id=&quot;20300&quot; value=&quot;Slide 146 - &amp;quot;(e,e’) scaling in DIS  Correlations are universal&amp;quot;&quot;/&gt;&lt;property id=&quot;20307&quot; value=&quot;1834&quot;/&gt;&lt;/object&gt;&lt;object type=&quot;3&quot; unique_id=&quot;39599&quot;&gt;&lt;property id=&quot;20148&quot; value=&quot;5&quot;/&gt;&lt;property id=&quot;20300&quot; value=&quot;Slide 66 - &amp;quot;x&amp;gt;1 (e,e’pN) Measurements are Revealing More Details about SRC&amp;quot;&quot;/&gt;&lt;property id=&quot;20307&quot; value=&quot;1845&quot;/&gt;&lt;/object&gt;&lt;object type=&quot;3&quot; unique_id=&quot;39600&quot;&gt;&lt;property id=&quot;20148&quot; value=&quot;5&quot;/&gt;&lt;property id=&quot;20300&quot; value=&quot;Slide 67&quot;/&gt;&lt;property id=&quot;20307&quot; value=&quot;1846&quot;/&gt;&lt;/object&gt;&lt;object type=&quot;3&quot; unique_id=&quot;42195&quot;&gt;&lt;property id=&quot;20148&quot; value=&quot;5&quot;/&gt;&lt;property id=&quot;20300&quot; value=&quot;Slide 73 - &amp;quot;LQCD Developing Firm Predictions&amp;quot;&quot;/&gt;&lt;property id=&quot;20307&quot; value=&quot;1847&quot;/&gt;&lt;/object&gt;&lt;object type=&quot;3&quot; unique_id=&quot;42196&quot;&gt;&lt;property id=&quot;20148&quot; value=&quot;5&quot;/&gt;&lt;property id=&quot;20300&quot; value=&quot;Slide 147&quot;/&gt;&lt;property id=&quot;20307&quot; value=&quot;1852&quot;/&gt;&lt;/object&gt;&lt;object type=&quot;3&quot; unique_id=&quot;42197&quot;&gt;&lt;property id=&quot;20148&quot; value=&quot;5&quot;/&gt;&lt;property id=&quot;20300&quot; value=&quot;Slide 148 - &amp;quot;Experimental Evidence for Exotic Hybrids 1−+&amp;quot;&quot;/&gt;&lt;property id=&quot;20307&quot; value=&quot;1848&quot;/&gt;&lt;/object&gt;&lt;object type=&quot;3&quot; unique_id=&quot;42198&quot;&gt;&lt;property id=&quot;20148&quot; value=&quot;5&quot;/&gt;&lt;property id=&quot;20300&quot; value=&quot;Slide 149 - &amp;quot;Experimental Evidence for Exotic Hybrids 1−+&amp;quot;&quot;/&gt;&lt;property id=&quot;20307&quot; value=&quot;1849&quot;/&gt;&lt;/object&gt;&lt;object type=&quot;3&quot; unique_id=&quot;42199&quot;&gt;&lt;property id=&quot;20148&quot; value=&quot;5&quot;/&gt;&lt;property id=&quot;20300&quot; value=&quot;Slide 150 - &amp;quot;Multiple Searches in Progress at JLab Today&amp;quot;&quot;/&gt;&lt;property id=&quot;20307&quot; value=&quot;1850&quot;/&gt;&lt;/object&gt;&lt;object type=&quot;3&quot; unique_id=&quot;42200&quot;&gt;&lt;property id=&quot;20148&quot; value=&quot;5&quot;/&gt;&lt;property id=&quot;20300&quot; value=&quot;Slide 151 - &amp;quot;GlueX Experiment:  a Major Part of the 12 GeV Upgrade, is Being Built from the Start for &amp;#x0D;&amp;#x0A;the Hybrid Meson search&quot;/&gt;&lt;property id=&quot;20307&quot; value=&quot;1851&quot;/&gt;&lt;/object&gt;&lt;object type=&quot;3&quot; unique_id=&quot;43701&quot;&gt;&lt;property id=&quot;20148&quot; value=&quot;5&quot;/&gt;&lt;property id=&quot;20300&quot; value=&quot;Slide 76&quot;/&gt;&lt;property id=&quot;20307&quot; value=&quot;1853&quot;/&gt;&lt;/object&gt;&lt;object type=&quot;3&quot; unique_id=&quot;43702&quot;&gt;&lt;property id=&quot;20148&quot; value=&quot;5&quot;/&gt;&lt;property id=&quot;20300&quot; value=&quot;Slide 77&quot;/&gt;&lt;property id=&quot;20307&quot; value=&quot;1854&quot;/&gt;&lt;/object&gt;&lt;object type=&quot;3&quot; unique_id=&quot;43703&quot;&gt;&lt;property id=&quot;20148&quot; value=&quot;5&quot;/&gt;&lt;property id=&quot;20300&quot; value=&quot;Slide 78 - &amp;quot;Formal Science Program for the 12 GeV Upgrade is Developing Nicely Through the PAC Review Process&amp;#x0D;&amp;#x0A;&amp;#x0D;&amp;#x0A;The PAC-Approve&quot;/&gt;&lt;property id=&quot;20307&quot; value=&quot;1855&quot;/&gt;&lt;/object&gt;&lt;object type=&quot;3&quot; unique_id=&quot;43704&quot;&gt;&lt;property id=&quot;20148&quot; value=&quot;5&quot;/&gt;&lt;property id=&quot;20300&quot; value=&quot;Slide 79&quot;/&gt;&lt;property id=&quot;20307&quot; value=&quot;1856&quot;/&gt;&lt;/object&gt;&lt;/object&gt;&lt;/object&gt;&lt;/database&gt;"/>
  <p:tag name="SECTOMILLISECCONVERTED" val="1"/>
</p:tagLst>
</file>

<file path=ppt/theme/theme1.xml><?xml version="1.0" encoding="utf-8"?>
<a:theme xmlns:a="http://schemas.openxmlformats.org/drawingml/2006/main" name="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rgbClr val="520402"/>
                  </a:gs>
                  <a:gs pos="100000">
                    <a:srgbClr val="FFCC00"/>
                  </a:gs>
                </a:gsLst>
                <a:lin ang="5400000" scaled="1"/>
              </a:gradFill>
            </a14:hiddenFill>
          </a:ext>
          <a:ext uri="{91240B29-F687-4F45-9708-019B960494DF}">
            <a14:hiddenLine xmlns:a14="http://schemas.microsoft.com/office/drawing/2010/main" w="12700" cap="flat" cmpd="sng" algn="ctr">
              <a:solidFill>
                <a:srgbClr val="B2B2B2"/>
              </a:solidFill>
              <a:prstDash val="solid"/>
              <a:round/>
              <a:headEnd type="none" w="med" len="med"/>
              <a:tailEnd type="none" w="med" len="med"/>
            </a14:hiddenLine>
          </a:ext>
          <a:ext uri="{AF507438-7753-43E0-B8FC-AC1667EBCBE1}">
            <a14:hiddenEffects xmlns:a14="http://schemas.microsoft.com/office/drawing/2010/main">
              <a:effectLst>
                <a:outerShdw dist="35921" dir="2700000" sy="50000" rotWithShape="0">
                  <a:srgbClr val="875B0D"/>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gradFill rotWithShape="0">
                <a:gsLst>
                  <a:gs pos="0">
                    <a:srgbClr val="520402"/>
                  </a:gs>
                  <a:gs pos="100000">
                    <a:srgbClr val="FFCC00"/>
                  </a:gs>
                </a:gsLst>
                <a:lin ang="5400000" scaled="1"/>
              </a:gradFill>
            </a14:hiddenFill>
          </a:ext>
          <a:ext uri="{91240B29-F687-4F45-9708-019B960494DF}">
            <a14:hiddenLine xmlns:a14="http://schemas.microsoft.com/office/drawing/2010/main" w="12700" cap="flat" cmpd="sng" algn="ctr">
              <a:solidFill>
                <a:srgbClr val="B2B2B2"/>
              </a:solidFill>
              <a:prstDash val="solid"/>
              <a:round/>
              <a:headEnd type="none" w="med" len="med"/>
              <a:tailEnd type="none" w="med" len="med"/>
            </a14:hiddenLine>
          </a:ext>
          <a:ext uri="{AF507438-7753-43E0-B8FC-AC1667EBCBE1}">
            <a14:hiddenEffects xmlns:a14="http://schemas.microsoft.com/office/drawing/2010/main">
              <a:effectLst>
                <a:outerShdw dist="35921" dir="2700000" sy="50000" rotWithShape="0">
                  <a:srgbClr val="875B0D"/>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olor 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lor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0487" tIns="44450" rIns="90487" bIns="4445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FF3300"/>
            </a:solidFill>
            <a:effectLst/>
            <a:latin typeface="Arial" charset="0"/>
          </a:defRPr>
        </a:defPPr>
      </a:lstStyle>
    </a:lnDef>
  </a:objectDefaults>
  <a:extraClrSchemeLst>
    <a:extraClrScheme>
      <a:clrScheme name="color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lor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lor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lor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lor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lor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lor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JLab_PowerPoint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19987</TotalTime>
  <Words>2249</Words>
  <Application>Microsoft Office PowerPoint</Application>
  <PresentationFormat>Presentazione su schermo (4:3)</PresentationFormat>
  <Paragraphs>453</Paragraphs>
  <Slides>43</Slides>
  <Notes>10</Notes>
  <HiddenSlides>0</HiddenSlides>
  <MMClips>0</MMClips>
  <ScaleCrop>false</ScaleCrop>
  <HeadingPairs>
    <vt:vector size="6" baseType="variant">
      <vt:variant>
        <vt:lpstr>Caratteri utilizzati</vt:lpstr>
      </vt:variant>
      <vt:variant>
        <vt:i4>9</vt:i4>
      </vt:variant>
      <vt:variant>
        <vt:lpstr>Tema</vt:lpstr>
      </vt:variant>
      <vt:variant>
        <vt:i4>14</vt:i4>
      </vt:variant>
      <vt:variant>
        <vt:lpstr>Titoli diapositive</vt:lpstr>
      </vt:variant>
      <vt:variant>
        <vt:i4>43</vt:i4>
      </vt:variant>
    </vt:vector>
  </HeadingPairs>
  <TitlesOfParts>
    <vt:vector size="66" baseType="lpstr">
      <vt:lpstr>Arial</vt:lpstr>
      <vt:lpstr>Symbol</vt:lpstr>
      <vt:lpstr>Arial Narrow</vt:lpstr>
      <vt:lpstr>宋体</vt:lpstr>
      <vt:lpstr>Times</vt:lpstr>
      <vt:lpstr>Calibri</vt:lpstr>
      <vt:lpstr>Helvetica</vt:lpstr>
      <vt:lpstr>ＭＳ Ｐゴシック</vt:lpstr>
      <vt:lpstr>Times New Roman</vt:lpstr>
      <vt:lpstr>color template</vt:lpstr>
      <vt:lpstr>2_Default Design</vt:lpstr>
      <vt:lpstr>2_color template</vt:lpstr>
      <vt:lpstr>4_JLab_PowerPoint1</vt:lpstr>
      <vt:lpstr>Custom Design</vt:lpstr>
      <vt:lpstr>1_Office Theme</vt:lpstr>
      <vt:lpstr>2_Office Theme</vt:lpstr>
      <vt:lpstr>3_Office Theme</vt:lpstr>
      <vt:lpstr>4_Office Theme</vt:lpstr>
      <vt:lpstr>5_Office Theme</vt:lpstr>
      <vt:lpstr>5_JLab_PowerPoint1</vt:lpstr>
      <vt:lpstr>Office Theme</vt:lpstr>
      <vt:lpstr>7_Office Theme</vt:lpstr>
      <vt:lpstr>8_Office Theme</vt:lpstr>
      <vt:lpstr>The 12 GeV Upgrade of CEBAF – a Status Report on Its Realization and Its Evolving Physics Program</vt:lpstr>
      <vt:lpstr>The Original CEBAF Had a Long and Productive Scientific Life</vt:lpstr>
      <vt:lpstr>The Original CEBAF Had a Long and Productive Scientific Life</vt:lpstr>
      <vt:lpstr>Highlights from the CEBAF Program</vt:lpstr>
      <vt:lpstr>Examples of Highlights from the CEBAF Program:  Nucleon Densities</vt:lpstr>
      <vt:lpstr>The EMC Effect and Short Range Correlations</vt:lpstr>
      <vt:lpstr>Measurement of the Neutral Current Weak Couplings to the Quarks and the Running of Sin2W</vt:lpstr>
      <vt:lpstr>The Original CEBAF Had a Long and Productive Scientific Life</vt:lpstr>
      <vt:lpstr>Scientific Questions Motivating  the 12 GeV Upgrade</vt:lpstr>
      <vt:lpstr>To Address Those Questions the Upgrade Will Support Major Programs in Six Areas</vt:lpstr>
      <vt:lpstr>Presentazione standard di PowerPoint</vt:lpstr>
      <vt:lpstr>Presentazione standard di PowerPoint</vt:lpstr>
      <vt:lpstr>Gluonic Excitations and the Origin of Confinement</vt:lpstr>
      <vt:lpstr>Presentazione standard di PowerPoint</vt:lpstr>
      <vt:lpstr>Presentazione standard di PowerPoint</vt:lpstr>
      <vt:lpstr>Presentazione standard di PowerPoint</vt:lpstr>
      <vt:lpstr>Presentazione standard di PowerPoint</vt:lpstr>
      <vt:lpstr>Presentazione standard di PowerPoint</vt:lpstr>
      <vt:lpstr>A Future Parity Violation Program at Jlab Projected Results</vt:lpstr>
      <vt:lpstr>Presentazione standard di PowerPoint</vt:lpstr>
      <vt:lpstr>High-level Parameters</vt:lpstr>
      <vt:lpstr>Presentazione standard di PowerPoint</vt:lpstr>
      <vt:lpstr>Ancillary Apparatus – Active User Community</vt:lpstr>
      <vt:lpstr>With Major Additional Equpiment Planned Beyond the Formal 12 GeV Upgrade Project</vt:lpstr>
      <vt:lpstr>Presentazione standard di PowerPoint</vt:lpstr>
      <vt:lpstr>Presentazione standard di PowerPoint</vt:lpstr>
      <vt:lpstr>12 GeV Upgrade New Cryomodules</vt:lpstr>
      <vt:lpstr>Beam Transport:  6 GeV Arc w/ “C” Dipoles</vt:lpstr>
      <vt:lpstr>West Arc July 2011:  Dipoles ALL removed</vt:lpstr>
      <vt:lpstr>West Arc Today:  All Dipoles Converted</vt:lpstr>
      <vt:lpstr>12 GeV Upgrade Accelerator</vt:lpstr>
      <vt:lpstr>12 GeV Upgrade CHL Components</vt:lpstr>
      <vt:lpstr>Presentazione standard di PowerPoint</vt:lpstr>
      <vt:lpstr>Presentazione standard di PowerPoint</vt:lpstr>
      <vt:lpstr>Presentazione standard di PowerPoint</vt:lpstr>
      <vt:lpstr>Presentazione standard di PowerPoint</vt:lpstr>
      <vt:lpstr>Presentazione standard di PowerPoint</vt:lpstr>
      <vt:lpstr>Summary and Perspectives</vt:lpstr>
      <vt:lpstr>Presentazione standard di PowerPoint</vt:lpstr>
      <vt:lpstr>Preliminary Plans for  First Years of Beam in Hall A</vt:lpstr>
      <vt:lpstr>Preliminary Plans for  First Years of Beam in Hall B</vt:lpstr>
      <vt:lpstr>Preliminary Plans for  First Years of Beam in Hall C</vt:lpstr>
      <vt:lpstr>Preliminary Plans for  First Years of Beam in Hall D</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Program  driving the JLab 12 GeV Upgrade</dc:title>
  <dc:creator>L. S. Cardman</dc:creator>
  <cp:lastModifiedBy>tecno</cp:lastModifiedBy>
  <cp:revision>704</cp:revision>
  <cp:lastPrinted>2011-10-10T18:07:57Z</cp:lastPrinted>
  <dcterms:created xsi:type="dcterms:W3CDTF">2002-04-04T21:01:18Z</dcterms:created>
  <dcterms:modified xsi:type="dcterms:W3CDTF">2013-06-03T08:41:37Z</dcterms:modified>
</cp:coreProperties>
</file>