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60" r:id="rId2"/>
    <p:sldId id="380" r:id="rId3"/>
    <p:sldId id="437" r:id="rId4"/>
    <p:sldId id="438" r:id="rId5"/>
    <p:sldId id="466" r:id="rId6"/>
    <p:sldId id="481" r:id="rId7"/>
    <p:sldId id="439" r:id="rId8"/>
    <p:sldId id="440" r:id="rId9"/>
    <p:sldId id="480" r:id="rId10"/>
    <p:sldId id="444" r:id="rId11"/>
    <p:sldId id="446" r:id="rId12"/>
    <p:sldId id="448" r:id="rId13"/>
    <p:sldId id="449" r:id="rId14"/>
    <p:sldId id="450" r:id="rId15"/>
    <p:sldId id="451" r:id="rId16"/>
    <p:sldId id="452" r:id="rId17"/>
    <p:sldId id="463" r:id="rId18"/>
    <p:sldId id="464" r:id="rId19"/>
    <p:sldId id="475" r:id="rId20"/>
    <p:sldId id="457" r:id="rId21"/>
    <p:sldId id="458" r:id="rId22"/>
    <p:sldId id="459" r:id="rId23"/>
    <p:sldId id="460" r:id="rId24"/>
    <p:sldId id="461" r:id="rId25"/>
    <p:sldId id="442" r:id="rId26"/>
    <p:sldId id="468" r:id="rId27"/>
    <p:sldId id="479" r:id="rId28"/>
    <p:sldId id="478" r:id="rId29"/>
    <p:sldId id="454" r:id="rId30"/>
    <p:sldId id="453" r:id="rId31"/>
    <p:sldId id="455" r:id="rId32"/>
    <p:sldId id="456" r:id="rId33"/>
    <p:sldId id="467" r:id="rId34"/>
    <p:sldId id="469" r:id="rId35"/>
    <p:sldId id="470" r:id="rId36"/>
    <p:sldId id="471" r:id="rId37"/>
    <p:sldId id="472" r:id="rId38"/>
    <p:sldId id="473" r:id="rId39"/>
    <p:sldId id="474" r:id="rId40"/>
    <p:sldId id="379" r:id="rId41"/>
    <p:sldId id="390" r:id="rId42"/>
    <p:sldId id="434" r:id="rId43"/>
    <p:sldId id="435" r:id="rId44"/>
    <p:sldId id="391" r:id="rId45"/>
    <p:sldId id="433" r:id="rId46"/>
    <p:sldId id="436" r:id="rId47"/>
    <p:sldId id="327" r:id="rId48"/>
    <p:sldId id="476" r:id="rId49"/>
    <p:sldId id="477" r:id="rId50"/>
    <p:sldId id="410" r:id="rId51"/>
    <p:sldId id="415" r:id="rId52"/>
    <p:sldId id="413" r:id="rId53"/>
    <p:sldId id="414" r:id="rId54"/>
    <p:sldId id="412" r:id="rId55"/>
    <p:sldId id="432" r:id="rId56"/>
    <p:sldId id="408" r:id="rId57"/>
    <p:sldId id="409" r:id="rId58"/>
    <p:sldId id="416" r:id="rId59"/>
    <p:sldId id="407" r:id="rId60"/>
    <p:sldId id="422" r:id="rId61"/>
    <p:sldId id="423" r:id="rId62"/>
    <p:sldId id="421" r:id="rId63"/>
    <p:sldId id="424" r:id="rId64"/>
    <p:sldId id="425" r:id="rId65"/>
    <p:sldId id="419" r:id="rId66"/>
    <p:sldId id="482" r:id="rId67"/>
    <p:sldId id="483" r:id="rId68"/>
    <p:sldId id="484" r:id="rId69"/>
    <p:sldId id="485" r:id="rId70"/>
    <p:sldId id="486" r:id="rId71"/>
    <p:sldId id="487" r:id="rId72"/>
    <p:sldId id="488" r:id="rId73"/>
    <p:sldId id="441" r:id="rId74"/>
    <p:sldId id="311" r:id="rId75"/>
    <p:sldId id="367" r:id="rId76"/>
    <p:sldId id="368" r:id="rId77"/>
    <p:sldId id="369" r:id="rId78"/>
    <p:sldId id="370" r:id="rId79"/>
    <p:sldId id="371" r:id="rId80"/>
    <p:sldId id="372" r:id="rId81"/>
    <p:sldId id="373" r:id="rId82"/>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660033"/>
    <a:srgbClr val="CC3300"/>
    <a:srgbClr val="CC66FF"/>
    <a:srgbClr val="6600CC"/>
    <a:srgbClr val="006600"/>
    <a:srgbClr val="CC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6699" autoAdjust="0"/>
    <p:restoredTop sz="93896" autoAdjust="0"/>
  </p:normalViewPr>
  <p:slideViewPr>
    <p:cSldViewPr>
      <p:cViewPr>
        <p:scale>
          <a:sx n="50" d="100"/>
          <a:sy n="50" d="100"/>
        </p:scale>
        <p:origin x="-2064" y="-4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image" Target="../media/image146.png"/><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zh-CN"/>
          </a:p>
        </p:txBody>
      </p:sp>
      <p:sp>
        <p:nvSpPr>
          <p:cNvPr id="4099"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zh-CN"/>
          </a:p>
        </p:txBody>
      </p:sp>
      <p:sp>
        <p:nvSpPr>
          <p:cNvPr id="4100" name="Rectangle 4"/>
          <p:cNvSpPr>
            <a:spLocks noRo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102"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zh-CN"/>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fld id="{C92B94EB-C427-49FF-9894-FE9439D6F4F1}" type="slidenum">
              <a:rPr lang="en-US" altLang="zh-CN"/>
              <a:pPr/>
              <a:t>‹N›</a:t>
            </a:fld>
            <a:endParaRPr lang="en-US" altLang="zh-CN"/>
          </a:p>
        </p:txBody>
      </p:sp>
    </p:spTree>
    <p:extLst>
      <p:ext uri="{BB962C8B-B14F-4D97-AF65-F5344CB8AC3E}">
        <p14:creationId xmlns:p14="http://schemas.microsoft.com/office/powerpoint/2010/main" val="32955985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宋体" pitchFamily="2" charset="-122"/>
        <a:cs typeface="+mn-cs"/>
      </a:defRPr>
    </a:lvl1pPr>
    <a:lvl2pPr marL="457200" algn="l" rtl="0" fontAlgn="base">
      <a:spcBef>
        <a:spcPct val="30000"/>
      </a:spcBef>
      <a:spcAft>
        <a:spcPct val="0"/>
      </a:spcAft>
      <a:defRPr sz="1200" kern="1200">
        <a:solidFill>
          <a:schemeClr val="tx1"/>
        </a:solidFill>
        <a:latin typeface="Arial" pitchFamily="34" charset="0"/>
        <a:ea typeface="宋体" pitchFamily="2" charset="-122"/>
        <a:cs typeface="+mn-cs"/>
      </a:defRPr>
    </a:lvl2pPr>
    <a:lvl3pPr marL="914400" algn="l" rtl="0" fontAlgn="base">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fontAlgn="base">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fontAlgn="base">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594C01-E482-45F6-B584-2C29A8610411}" type="slidenum">
              <a:rPr lang="en-US" altLang="zh-CN"/>
              <a:pPr/>
              <a:t>1</a:t>
            </a:fld>
            <a:endParaRPr lang="en-US" altLang="zh-CN"/>
          </a:p>
        </p:txBody>
      </p:sp>
      <p:sp>
        <p:nvSpPr>
          <p:cNvPr id="19458" name="Rectangle 2"/>
          <p:cNvSpPr>
            <a:spLocks noRot="1" noChangeArrowheads="1" noTextEdit="1"/>
          </p:cNvSpPr>
          <p:nvPr>
            <p:ph type="sldImg"/>
          </p:nvPr>
        </p:nvSpPr>
        <p:spPr>
          <a:xfrm>
            <a:off x="990600" y="768350"/>
            <a:ext cx="5118100" cy="3838575"/>
          </a:xfrm>
          <a:ln/>
        </p:spPr>
      </p:sp>
      <p:sp>
        <p:nvSpPr>
          <p:cNvPr id="19459" name="Rectangle 3"/>
          <p:cNvSpPr>
            <a:spLocks noGrp="1" noChangeArrowheads="1"/>
          </p:cNvSpPr>
          <p:nvPr>
            <p:ph type="body" idx="1"/>
          </p:nvPr>
        </p:nvSpPr>
        <p:spPr>
          <a:xfrm>
            <a:off x="947738" y="4860925"/>
            <a:ext cx="5203825" cy="4605338"/>
          </a:xfrm>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9D0E4-D545-4581-9CF1-FAF1009CDD22}" type="slidenum">
              <a:rPr lang="en-US" altLang="zh-CN"/>
              <a:pPr/>
              <a:t>11</a:t>
            </a:fld>
            <a:endParaRPr lang="en-US" altLang="zh-CN"/>
          </a:p>
        </p:txBody>
      </p:sp>
      <p:sp>
        <p:nvSpPr>
          <p:cNvPr id="252930" name="Rectangle 2"/>
          <p:cNvSpPr>
            <a:spLocks noRot="1" noChangeArrowheads="1" noTextEdit="1"/>
          </p:cNvSpPr>
          <p:nvPr>
            <p:ph type="sldImg"/>
          </p:nvPr>
        </p:nvSpPr>
        <p:spPr>
          <a:xfrm>
            <a:off x="995363" y="768350"/>
            <a:ext cx="5114925" cy="3836988"/>
          </a:xfrm>
          <a:ln/>
        </p:spPr>
      </p:sp>
      <p:sp>
        <p:nvSpPr>
          <p:cNvPr id="252931" name="Rectangle 3"/>
          <p:cNvSpPr>
            <a:spLocks noGrp="1" noChangeArrowheads="1"/>
          </p:cNvSpPr>
          <p:nvPr>
            <p:ph type="body" idx="1"/>
          </p:nvPr>
        </p:nvSpPr>
        <p:spPr>
          <a:xfrm>
            <a:off x="946150" y="4859338"/>
            <a:ext cx="5207000" cy="4606925"/>
          </a:xfrm>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AD8EE56-A305-422D-B55B-9150A0120F40}" type="slidenum">
              <a:rPr lang="en-US" altLang="zh-CN"/>
              <a:pPr/>
              <a:t>47</a:t>
            </a:fld>
            <a:endParaRPr lang="en-US" altLang="zh-CN"/>
          </a:p>
        </p:txBody>
      </p:sp>
      <p:sp>
        <p:nvSpPr>
          <p:cNvPr id="107522"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a:solidFill>
                  <a:schemeClr val="tx1"/>
                </a:solidFill>
                <a:latin typeface="Arial" pitchFamily="34" charset="0"/>
                <a:ea typeface="宋体" pitchFamily="2" charset="-122"/>
              </a:defRPr>
            </a:lvl1pPr>
            <a:lvl2pPr marL="742950" indent="-285750" defTabSz="990600">
              <a:defRPr>
                <a:solidFill>
                  <a:schemeClr val="tx1"/>
                </a:solidFill>
                <a:latin typeface="Arial" pitchFamily="34" charset="0"/>
                <a:ea typeface="宋体" pitchFamily="2" charset="-122"/>
              </a:defRPr>
            </a:lvl2pPr>
            <a:lvl3pPr marL="1143000" indent="-228600" defTabSz="990600">
              <a:defRPr>
                <a:solidFill>
                  <a:schemeClr val="tx1"/>
                </a:solidFill>
                <a:latin typeface="Arial" pitchFamily="34" charset="0"/>
                <a:ea typeface="宋体" pitchFamily="2" charset="-122"/>
              </a:defRPr>
            </a:lvl3pPr>
            <a:lvl4pPr marL="1600200" indent="-228600" defTabSz="990600">
              <a:defRPr>
                <a:solidFill>
                  <a:schemeClr val="tx1"/>
                </a:solidFill>
                <a:latin typeface="Arial" pitchFamily="34" charset="0"/>
                <a:ea typeface="宋体" pitchFamily="2" charset="-122"/>
              </a:defRPr>
            </a:lvl4pPr>
            <a:lvl5pPr marL="2057400" indent="-228600" defTabSz="990600">
              <a:defRPr>
                <a:solidFill>
                  <a:schemeClr val="tx1"/>
                </a:solidFill>
                <a:latin typeface="Arial" pitchFamily="34" charset="0"/>
                <a:ea typeface="宋体" pitchFamily="2" charset="-122"/>
              </a:defRPr>
            </a:lvl5pPr>
            <a:lvl6pPr marL="2514600" indent="-228600" defTabSz="990600" fontAlgn="base">
              <a:spcBef>
                <a:spcPct val="0"/>
              </a:spcBef>
              <a:spcAft>
                <a:spcPct val="0"/>
              </a:spcAft>
              <a:defRPr>
                <a:solidFill>
                  <a:schemeClr val="tx1"/>
                </a:solidFill>
                <a:latin typeface="Arial" pitchFamily="34" charset="0"/>
                <a:ea typeface="宋体" pitchFamily="2" charset="-122"/>
              </a:defRPr>
            </a:lvl6pPr>
            <a:lvl7pPr marL="2971800" indent="-228600" defTabSz="990600" fontAlgn="base">
              <a:spcBef>
                <a:spcPct val="0"/>
              </a:spcBef>
              <a:spcAft>
                <a:spcPct val="0"/>
              </a:spcAft>
              <a:defRPr>
                <a:solidFill>
                  <a:schemeClr val="tx1"/>
                </a:solidFill>
                <a:latin typeface="Arial" pitchFamily="34" charset="0"/>
                <a:ea typeface="宋体" pitchFamily="2" charset="-122"/>
              </a:defRPr>
            </a:lvl7pPr>
            <a:lvl8pPr marL="3429000" indent="-228600" defTabSz="990600" fontAlgn="base">
              <a:spcBef>
                <a:spcPct val="0"/>
              </a:spcBef>
              <a:spcAft>
                <a:spcPct val="0"/>
              </a:spcAft>
              <a:defRPr>
                <a:solidFill>
                  <a:schemeClr val="tx1"/>
                </a:solidFill>
                <a:latin typeface="Arial" pitchFamily="34" charset="0"/>
                <a:ea typeface="宋体" pitchFamily="2" charset="-122"/>
              </a:defRPr>
            </a:lvl8pPr>
            <a:lvl9pPr marL="3886200" indent="-228600" defTabSz="990600" fontAlgn="base">
              <a:spcBef>
                <a:spcPct val="0"/>
              </a:spcBef>
              <a:spcAft>
                <a:spcPct val="0"/>
              </a:spcAft>
              <a:defRPr>
                <a:solidFill>
                  <a:schemeClr val="tx1"/>
                </a:solidFill>
                <a:latin typeface="Arial" pitchFamily="34" charset="0"/>
                <a:ea typeface="宋体" pitchFamily="2" charset="-122"/>
              </a:defRPr>
            </a:lvl9pPr>
          </a:lstStyle>
          <a:p>
            <a:pPr algn="r"/>
            <a:fld id="{91F4986A-1C9D-470B-99C8-8C8336F7C80E}" type="slidenum">
              <a:rPr lang="en-US" altLang="zh-CN" sz="1300"/>
              <a:pPr algn="r"/>
              <a:t>47</a:t>
            </a:fld>
            <a:endParaRPr lang="en-US" altLang="zh-CN" sz="1300"/>
          </a:p>
        </p:txBody>
      </p:sp>
      <p:sp>
        <p:nvSpPr>
          <p:cNvPr id="107523" name="Rectangle 2"/>
          <p:cNvSpPr>
            <a:spLocks noRot="1" noChangeArrowheads="1" noTextEdit="1"/>
          </p:cNvSpPr>
          <p:nvPr>
            <p:ph type="sldImg"/>
          </p:nvPr>
        </p:nvSpPr>
        <p:spPr>
          <a:xfrm>
            <a:off x="990600" y="766763"/>
            <a:ext cx="5118100" cy="3838575"/>
          </a:xfrm>
          <a:ln/>
        </p:spPr>
      </p:sp>
      <p:sp>
        <p:nvSpPr>
          <p:cNvPr id="107524" name="Rectangle 3"/>
          <p:cNvSpPr>
            <a:spLocks noGrp="1" noChangeArrowheads="1"/>
          </p:cNvSpPr>
          <p:nvPr>
            <p:ph type="body" idx="1"/>
          </p:nvPr>
        </p:nvSpPr>
        <p:spPr>
          <a:xfrm>
            <a:off x="709613" y="4862513"/>
            <a:ext cx="5680075" cy="4605337"/>
          </a:xfrm>
        </p:spPr>
        <p:txBody>
          <a:bodyPr/>
          <a:lstStyle/>
          <a:p>
            <a:r>
              <a:rPr lang="en-US" altLang="zh-CN"/>
              <a:t>In</a:t>
            </a:r>
            <a:r>
              <a:rPr lang="zh-CN" altLang="en-US"/>
              <a:t>用激光离子源：</a:t>
            </a:r>
            <a:r>
              <a:rPr lang="en-US" altLang="zh-CN"/>
              <a:t>10^12</a:t>
            </a:r>
            <a:r>
              <a:rPr lang="zh-CN" altLang="en-US"/>
              <a:t>为隐性目标。</a:t>
            </a:r>
          </a:p>
          <a:p>
            <a:endParaRPr lang="zh-CN" altLang="en-US"/>
          </a:p>
          <a:p>
            <a:r>
              <a:rPr lang="en-US" altLang="zh-CN"/>
              <a:t>HIRFL</a:t>
            </a:r>
            <a:r>
              <a:rPr lang="zh-CN" altLang="en-US"/>
              <a:t>指标：输出能量</a:t>
            </a:r>
            <a:r>
              <a:rPr lang="en-US" altLang="zh-CN"/>
              <a:t>20J, </a:t>
            </a:r>
            <a:r>
              <a:rPr lang="zh-CN" altLang="en-US"/>
              <a:t>能量沉积率</a:t>
            </a:r>
            <a:r>
              <a:rPr lang="en-US" altLang="zh-CN"/>
              <a:t>0.1J/g</a:t>
            </a:r>
          </a:p>
          <a:p>
            <a:r>
              <a:rPr lang="en-US" altLang="zh-CN"/>
              <a:t>SIS18</a:t>
            </a:r>
            <a:r>
              <a:rPr lang="zh-CN" altLang="en-US"/>
              <a:t>指标：输出能量</a:t>
            </a:r>
            <a:r>
              <a:rPr lang="en-US" altLang="zh-CN"/>
              <a:t>60J, </a:t>
            </a:r>
            <a:r>
              <a:rPr lang="zh-CN" altLang="en-US"/>
              <a:t>能量沉积率</a:t>
            </a:r>
            <a:r>
              <a:rPr lang="en-US" altLang="zh-CN"/>
              <a:t>1kJ/g</a:t>
            </a:r>
          </a:p>
          <a:p>
            <a:r>
              <a:rPr lang="en-US" altLang="zh-CN"/>
              <a:t>SIS100</a:t>
            </a:r>
            <a:r>
              <a:rPr lang="zh-CN" altLang="en-US"/>
              <a:t>指标：输出能量</a:t>
            </a:r>
            <a:r>
              <a:rPr lang="en-US" altLang="zh-CN"/>
              <a:t>6kJ, </a:t>
            </a:r>
            <a:r>
              <a:rPr lang="zh-CN" altLang="en-US"/>
              <a:t>能量沉积率</a:t>
            </a:r>
            <a:r>
              <a:rPr lang="en-US" altLang="zh-CN"/>
              <a:t>100kJ/g</a:t>
            </a:r>
          </a:p>
          <a:p>
            <a:r>
              <a:rPr lang="en-US" altLang="zh-CN"/>
              <a:t>LIAF</a:t>
            </a:r>
            <a:r>
              <a:rPr lang="zh-CN" altLang="en-US"/>
              <a:t>指标：输出能量</a:t>
            </a:r>
            <a:r>
              <a:rPr lang="en-US" altLang="zh-CN"/>
              <a:t>10kJ, </a:t>
            </a:r>
            <a:r>
              <a:rPr lang="zh-CN" altLang="en-US"/>
              <a:t>能量沉积率</a:t>
            </a:r>
            <a:r>
              <a:rPr lang="en-US" altLang="zh-CN"/>
              <a:t>&lt;200kJ/g</a:t>
            </a:r>
          </a:p>
          <a:p>
            <a:endParaRPr lang="en-US" altLang="zh-CN"/>
          </a:p>
          <a:p>
            <a:r>
              <a:rPr lang="zh-CN" altLang="en-US"/>
              <a:t>入射粒子种类 </a:t>
            </a:r>
            <a:r>
              <a:rPr lang="en-US" altLang="zh-CN"/>
              <a:t>Kr</a:t>
            </a:r>
          </a:p>
          <a:p>
            <a:r>
              <a:rPr lang="zh-CN" altLang="en-US"/>
              <a:t>能量 </a:t>
            </a:r>
            <a:r>
              <a:rPr lang="en-US" altLang="zh-CN"/>
              <a:t>0.4 GeV/u</a:t>
            </a:r>
          </a:p>
          <a:p>
            <a:r>
              <a:rPr lang="zh-CN" altLang="en-US"/>
              <a:t>束流强度 </a:t>
            </a:r>
            <a:r>
              <a:rPr lang="en-US" altLang="zh-CN"/>
              <a:t>1*10^12 ppp</a:t>
            </a:r>
          </a:p>
          <a:p>
            <a:r>
              <a:rPr lang="zh-CN" altLang="en-US"/>
              <a:t>束流总能量 </a:t>
            </a:r>
            <a:r>
              <a:rPr lang="en-US" altLang="zh-CN"/>
              <a:t>5.3kJ</a:t>
            </a:r>
          </a:p>
          <a:p>
            <a:r>
              <a:rPr lang="zh-CN" altLang="en-US"/>
              <a:t>纵向长度 </a:t>
            </a:r>
            <a:r>
              <a:rPr lang="en-US" altLang="zh-CN"/>
              <a:t>100ns</a:t>
            </a:r>
          </a:p>
          <a:p>
            <a:r>
              <a:rPr lang="zh-CN" altLang="en-US"/>
              <a:t>束流功率 </a:t>
            </a:r>
            <a:r>
              <a:rPr lang="en-US" altLang="zh-CN"/>
              <a:t>53GW</a:t>
            </a:r>
          </a:p>
          <a:p>
            <a:r>
              <a:rPr lang="zh-CN" altLang="en-US"/>
              <a:t>束斑直径 </a:t>
            </a:r>
            <a:r>
              <a:rPr lang="en-US" altLang="zh-CN"/>
              <a:t>&lt;1mm / 0.15~1mm</a:t>
            </a:r>
          </a:p>
          <a:p>
            <a:r>
              <a:rPr lang="zh-CN" altLang="en-US"/>
              <a:t>单位沉积能量 </a:t>
            </a:r>
            <a:r>
              <a:rPr lang="en-US" altLang="zh-CN"/>
              <a:t>46kJ/g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B74BAB6A-0812-45DC-A5E7-06F430F9715E}" type="slidenum">
              <a:rPr lang="en-US" altLang="zh-CN"/>
              <a:pPr/>
              <a:t>49</a:t>
            </a:fld>
            <a:endParaRPr lang="en-US" altLang="zh-CN"/>
          </a:p>
        </p:txBody>
      </p:sp>
      <p:sp>
        <p:nvSpPr>
          <p:cNvPr id="286722" name="Rectangle 7"/>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a:solidFill>
                  <a:schemeClr val="tx1"/>
                </a:solidFill>
                <a:latin typeface="Arial" pitchFamily="34" charset="0"/>
                <a:ea typeface="宋体" pitchFamily="2" charset="-122"/>
              </a:defRPr>
            </a:lvl1pPr>
            <a:lvl2pPr marL="804863" indent="-309563" defTabSz="990600">
              <a:defRPr>
                <a:solidFill>
                  <a:schemeClr val="tx1"/>
                </a:solidFill>
                <a:latin typeface="Arial" pitchFamily="34" charset="0"/>
                <a:ea typeface="宋体" pitchFamily="2" charset="-122"/>
              </a:defRPr>
            </a:lvl2pPr>
            <a:lvl3pPr marL="1238250" indent="-247650" defTabSz="990600">
              <a:defRPr>
                <a:solidFill>
                  <a:schemeClr val="tx1"/>
                </a:solidFill>
                <a:latin typeface="Arial" pitchFamily="34" charset="0"/>
                <a:ea typeface="宋体" pitchFamily="2" charset="-122"/>
              </a:defRPr>
            </a:lvl3pPr>
            <a:lvl4pPr marL="1733550" indent="-247650" defTabSz="990600">
              <a:defRPr>
                <a:solidFill>
                  <a:schemeClr val="tx1"/>
                </a:solidFill>
                <a:latin typeface="Arial" pitchFamily="34" charset="0"/>
                <a:ea typeface="宋体" pitchFamily="2" charset="-122"/>
              </a:defRPr>
            </a:lvl4pPr>
            <a:lvl5pPr marL="2228850" indent="-247650" defTabSz="990600">
              <a:defRPr>
                <a:solidFill>
                  <a:schemeClr val="tx1"/>
                </a:solidFill>
                <a:latin typeface="Arial" pitchFamily="34" charset="0"/>
                <a:ea typeface="宋体" pitchFamily="2" charset="-122"/>
              </a:defRPr>
            </a:lvl5pPr>
            <a:lvl6pPr marL="2686050" indent="-247650" defTabSz="990600" fontAlgn="base">
              <a:spcBef>
                <a:spcPct val="0"/>
              </a:spcBef>
              <a:spcAft>
                <a:spcPct val="0"/>
              </a:spcAft>
              <a:defRPr>
                <a:solidFill>
                  <a:schemeClr val="tx1"/>
                </a:solidFill>
                <a:latin typeface="Arial" pitchFamily="34" charset="0"/>
                <a:ea typeface="宋体" pitchFamily="2" charset="-122"/>
              </a:defRPr>
            </a:lvl6pPr>
            <a:lvl7pPr marL="3143250" indent="-247650" defTabSz="990600" fontAlgn="base">
              <a:spcBef>
                <a:spcPct val="0"/>
              </a:spcBef>
              <a:spcAft>
                <a:spcPct val="0"/>
              </a:spcAft>
              <a:defRPr>
                <a:solidFill>
                  <a:schemeClr val="tx1"/>
                </a:solidFill>
                <a:latin typeface="Arial" pitchFamily="34" charset="0"/>
                <a:ea typeface="宋体" pitchFamily="2" charset="-122"/>
              </a:defRPr>
            </a:lvl7pPr>
            <a:lvl8pPr marL="3600450" indent="-247650" defTabSz="990600" fontAlgn="base">
              <a:spcBef>
                <a:spcPct val="0"/>
              </a:spcBef>
              <a:spcAft>
                <a:spcPct val="0"/>
              </a:spcAft>
              <a:defRPr>
                <a:solidFill>
                  <a:schemeClr val="tx1"/>
                </a:solidFill>
                <a:latin typeface="Arial" pitchFamily="34" charset="0"/>
                <a:ea typeface="宋体" pitchFamily="2" charset="-122"/>
              </a:defRPr>
            </a:lvl8pPr>
            <a:lvl9pPr marL="4057650" indent="-247650" defTabSz="990600" fontAlgn="base">
              <a:spcBef>
                <a:spcPct val="0"/>
              </a:spcBef>
              <a:spcAft>
                <a:spcPct val="0"/>
              </a:spcAft>
              <a:defRPr>
                <a:solidFill>
                  <a:schemeClr val="tx1"/>
                </a:solidFill>
                <a:latin typeface="Arial" pitchFamily="34" charset="0"/>
                <a:ea typeface="宋体" pitchFamily="2" charset="-122"/>
              </a:defRPr>
            </a:lvl9pPr>
          </a:lstStyle>
          <a:p>
            <a:pPr algn="r"/>
            <a:fld id="{937258AF-57C5-4529-92C6-89C54851958A}" type="slidenum">
              <a:rPr kumimoji="1" lang="en-US" altLang="zh-CN" sz="1300"/>
              <a:pPr algn="r"/>
              <a:t>49</a:t>
            </a:fld>
            <a:endParaRPr kumimoji="1" lang="en-US" altLang="zh-CN" sz="1300"/>
          </a:p>
        </p:txBody>
      </p:sp>
      <p:sp>
        <p:nvSpPr>
          <p:cNvPr id="286723" name="Slide Image Placeholder 1"/>
          <p:cNvSpPr>
            <a:spLocks noGrp="1" noRot="1" noChangeAspect="1" noTextEdit="1"/>
          </p:cNvSpPr>
          <p:nvPr>
            <p:ph type="sldImg"/>
          </p:nvPr>
        </p:nvSpPr>
        <p:spPr>
          <a:xfrm>
            <a:off x="992188" y="768350"/>
            <a:ext cx="5114925" cy="3836988"/>
          </a:xfrm>
          <a:ln/>
        </p:spPr>
      </p:sp>
      <p:sp>
        <p:nvSpPr>
          <p:cNvPr id="3" name="Notes Placeholder 2"/>
          <p:cNvSpPr>
            <a:spLocks noGrp="1"/>
          </p:cNvSpPr>
          <p:nvPr>
            <p:ph type="body" idx="1"/>
          </p:nvPr>
        </p:nvSpPr>
        <p:spPr/>
        <p:txBody>
          <a:bodyPr/>
          <a:lstStyle/>
          <a:p>
            <a:pPr marL="342900" indent="-342900" defTabSz="457200">
              <a:spcBef>
                <a:spcPct val="0"/>
              </a:spcBef>
              <a:buFontTx/>
              <a:buAutoNum type="arabicPeriod"/>
            </a:pPr>
            <a:r>
              <a:rPr lang="en-US" altLang="zh-CN">
                <a:latin typeface="Microsoft YaHei" pitchFamily="34" charset="-122"/>
                <a:ea typeface="Microsoft YaHei" pitchFamily="34" charset="-122"/>
              </a:rPr>
              <a:t>LIS+RFQ</a:t>
            </a:r>
            <a:r>
              <a:rPr lang="zh-CN" altLang="en-US">
                <a:latin typeface="Microsoft YaHei" pitchFamily="34" charset="-122"/>
                <a:ea typeface="Microsoft YaHei" pitchFamily="34" charset="-122"/>
              </a:rPr>
              <a:t>线上的所加工的各种控件已经到货、已经进行了相关的准直，目前在进行更细的实验调试。</a:t>
            </a:r>
          </a:p>
          <a:p>
            <a:pPr marL="342900" indent="-342900" defTabSz="457200">
              <a:spcBef>
                <a:spcPct val="0"/>
              </a:spcBef>
              <a:buFontTx/>
              <a:buAutoNum type="arabicPeriod"/>
            </a:pPr>
            <a:r>
              <a:rPr lang="zh-CN" altLang="en-US">
                <a:latin typeface="Microsoft YaHei" pitchFamily="34" charset="-122"/>
                <a:ea typeface="Microsoft YaHei" pitchFamily="34" charset="-122"/>
              </a:rPr>
              <a:t>所加工的用于探测</a:t>
            </a:r>
            <a:r>
              <a:rPr lang="en-US" altLang="zh-CN">
                <a:latin typeface="Microsoft YaHei" pitchFamily="34" charset="-122"/>
                <a:ea typeface="Microsoft YaHei" pitchFamily="34" charset="-122"/>
              </a:rPr>
              <a:t>RFQ</a:t>
            </a:r>
            <a:r>
              <a:rPr lang="zh-CN" altLang="en-US">
                <a:latin typeface="Microsoft YaHei" pitchFamily="34" charset="-122"/>
                <a:ea typeface="Microsoft YaHei" pitchFamily="34" charset="-122"/>
              </a:rPr>
              <a:t>加速后电荷态和能量的</a:t>
            </a:r>
            <a:r>
              <a:rPr lang="en-US" altLang="zh-CN">
                <a:latin typeface="Microsoft YaHei" pitchFamily="34" charset="-122"/>
                <a:ea typeface="Microsoft YaHei" pitchFamily="34" charset="-122"/>
              </a:rPr>
              <a:t>EIA</a:t>
            </a:r>
            <a:r>
              <a:rPr lang="zh-CN" altLang="en-US">
                <a:latin typeface="Microsoft YaHei" pitchFamily="34" charset="-122"/>
                <a:ea typeface="Microsoft YaHei" pitchFamily="34" charset="-122"/>
              </a:rPr>
              <a:t>已经安装完毕，正在等待实验束流测试。</a:t>
            </a:r>
          </a:p>
          <a:p>
            <a:pPr marL="342900" indent="-342900" defTabSz="457200">
              <a:spcBef>
                <a:spcPct val="0"/>
              </a:spcBef>
              <a:buFontTx/>
              <a:buAutoNum type="arabicPeriod"/>
            </a:pPr>
            <a:r>
              <a:rPr lang="zh-CN" altLang="en-US">
                <a:latin typeface="Microsoft YaHei" pitchFamily="34" charset="-122"/>
                <a:ea typeface="Microsoft YaHei" pitchFamily="34" charset="-122"/>
              </a:rPr>
              <a:t>束流线上的靶控制系统、</a:t>
            </a:r>
            <a:r>
              <a:rPr lang="en-US" altLang="zh-CN">
                <a:latin typeface="Microsoft YaHei" pitchFamily="34" charset="-122"/>
                <a:ea typeface="Microsoft YaHei" pitchFamily="34" charset="-122"/>
              </a:rPr>
              <a:t>FFC</a:t>
            </a:r>
            <a:r>
              <a:rPr lang="zh-CN" altLang="en-US">
                <a:latin typeface="Microsoft YaHei" pitchFamily="34" charset="-122"/>
                <a:ea typeface="Microsoft YaHei" pitchFamily="34" charset="-122"/>
              </a:rPr>
              <a:t>控制，狭缝与</a:t>
            </a:r>
            <a:r>
              <a:rPr lang="en-US" altLang="zh-CN">
                <a:latin typeface="Microsoft YaHei" pitchFamily="34" charset="-122"/>
                <a:ea typeface="Microsoft YaHei" pitchFamily="34" charset="-122"/>
              </a:rPr>
              <a:t>FC </a:t>
            </a:r>
            <a:r>
              <a:rPr lang="zh-CN" altLang="en-US">
                <a:latin typeface="Microsoft YaHei" pitchFamily="34" charset="-122"/>
                <a:ea typeface="Microsoft YaHei" pitchFamily="34" charset="-122"/>
              </a:rPr>
              <a:t>控制中的硬件安装和初步的软件编写已经完成，正在进行测试修改和优化。</a:t>
            </a:r>
          </a:p>
          <a:p>
            <a:pPr marL="342900" indent="-342900" defTabSz="457200">
              <a:spcBef>
                <a:spcPct val="0"/>
              </a:spcBef>
              <a:buFontTx/>
              <a:buAutoNum type="arabicPeriod"/>
            </a:pPr>
            <a:r>
              <a:rPr lang="zh-CN" altLang="en-US">
                <a:latin typeface="Microsoft YaHei" pitchFamily="34" charset="-122"/>
                <a:ea typeface="Microsoft YaHei" pitchFamily="34" charset="-122"/>
              </a:rPr>
              <a:t>激光器维修已经完成，由于为了再次避免</a:t>
            </a:r>
            <a:r>
              <a:rPr lang="en-US" altLang="zh-CN">
                <a:latin typeface="Microsoft YaHei" pitchFamily="34" charset="-122"/>
                <a:ea typeface="Microsoft YaHei" pitchFamily="34" charset="-122"/>
              </a:rPr>
              <a:t>YAG</a:t>
            </a:r>
            <a:r>
              <a:rPr lang="zh-CN" altLang="en-US">
                <a:latin typeface="Microsoft YaHei" pitchFamily="34" charset="-122"/>
                <a:ea typeface="Microsoft YaHei" pitchFamily="34" charset="-122"/>
              </a:rPr>
              <a:t>棒的反射损伤，因而加入了法拉第隔离器。</a:t>
            </a:r>
          </a:p>
          <a:p>
            <a:pPr marL="342900" indent="-342900" defTabSz="457200">
              <a:spcBef>
                <a:spcPct val="0"/>
              </a:spcBef>
            </a:pPr>
            <a:endParaRPr lang="zh-CN" altLang="en-US"/>
          </a:p>
        </p:txBody>
      </p:sp>
      <p:sp>
        <p:nvSpPr>
          <p:cNvPr id="286725" name="Slide Number Placeholder 3"/>
          <p:cNvSpPr txBox="1">
            <a:spLocks noGrp="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defRPr>
                <a:solidFill>
                  <a:schemeClr val="tx1"/>
                </a:solidFill>
                <a:latin typeface="Arial" pitchFamily="34" charset="0"/>
                <a:ea typeface="宋体" pitchFamily="2" charset="-122"/>
              </a:defRPr>
            </a:lvl1pPr>
            <a:lvl2pPr marL="804863" indent="-309563" defTabSz="990600">
              <a:defRPr>
                <a:solidFill>
                  <a:schemeClr val="tx1"/>
                </a:solidFill>
                <a:latin typeface="Arial" pitchFamily="34" charset="0"/>
                <a:ea typeface="宋体" pitchFamily="2" charset="-122"/>
              </a:defRPr>
            </a:lvl2pPr>
            <a:lvl3pPr marL="1238250" indent="-247650" defTabSz="990600">
              <a:defRPr>
                <a:solidFill>
                  <a:schemeClr val="tx1"/>
                </a:solidFill>
                <a:latin typeface="Arial" pitchFamily="34" charset="0"/>
                <a:ea typeface="宋体" pitchFamily="2" charset="-122"/>
              </a:defRPr>
            </a:lvl3pPr>
            <a:lvl4pPr marL="1733550" indent="-247650" defTabSz="990600">
              <a:defRPr>
                <a:solidFill>
                  <a:schemeClr val="tx1"/>
                </a:solidFill>
                <a:latin typeface="Arial" pitchFamily="34" charset="0"/>
                <a:ea typeface="宋体" pitchFamily="2" charset="-122"/>
              </a:defRPr>
            </a:lvl4pPr>
            <a:lvl5pPr marL="2228850" indent="-247650" defTabSz="990600">
              <a:defRPr>
                <a:solidFill>
                  <a:schemeClr val="tx1"/>
                </a:solidFill>
                <a:latin typeface="Arial" pitchFamily="34" charset="0"/>
                <a:ea typeface="宋体" pitchFamily="2" charset="-122"/>
              </a:defRPr>
            </a:lvl5pPr>
            <a:lvl6pPr marL="2686050" indent="-247650" defTabSz="990600" fontAlgn="base">
              <a:spcBef>
                <a:spcPct val="0"/>
              </a:spcBef>
              <a:spcAft>
                <a:spcPct val="0"/>
              </a:spcAft>
              <a:defRPr>
                <a:solidFill>
                  <a:schemeClr val="tx1"/>
                </a:solidFill>
                <a:latin typeface="Arial" pitchFamily="34" charset="0"/>
                <a:ea typeface="宋体" pitchFamily="2" charset="-122"/>
              </a:defRPr>
            </a:lvl6pPr>
            <a:lvl7pPr marL="3143250" indent="-247650" defTabSz="990600" fontAlgn="base">
              <a:spcBef>
                <a:spcPct val="0"/>
              </a:spcBef>
              <a:spcAft>
                <a:spcPct val="0"/>
              </a:spcAft>
              <a:defRPr>
                <a:solidFill>
                  <a:schemeClr val="tx1"/>
                </a:solidFill>
                <a:latin typeface="Arial" pitchFamily="34" charset="0"/>
                <a:ea typeface="宋体" pitchFamily="2" charset="-122"/>
              </a:defRPr>
            </a:lvl7pPr>
            <a:lvl8pPr marL="3600450" indent="-247650" defTabSz="990600" fontAlgn="base">
              <a:spcBef>
                <a:spcPct val="0"/>
              </a:spcBef>
              <a:spcAft>
                <a:spcPct val="0"/>
              </a:spcAft>
              <a:defRPr>
                <a:solidFill>
                  <a:schemeClr val="tx1"/>
                </a:solidFill>
                <a:latin typeface="Arial" pitchFamily="34" charset="0"/>
                <a:ea typeface="宋体" pitchFamily="2" charset="-122"/>
              </a:defRPr>
            </a:lvl8pPr>
            <a:lvl9pPr marL="4057650" indent="-247650" defTabSz="990600" fontAlgn="base">
              <a:spcBef>
                <a:spcPct val="0"/>
              </a:spcBef>
              <a:spcAft>
                <a:spcPct val="0"/>
              </a:spcAft>
              <a:defRPr>
                <a:solidFill>
                  <a:schemeClr val="tx1"/>
                </a:solidFill>
                <a:latin typeface="Arial" pitchFamily="34" charset="0"/>
                <a:ea typeface="宋体" pitchFamily="2" charset="-122"/>
              </a:defRPr>
            </a:lvl9pPr>
          </a:lstStyle>
          <a:p>
            <a:pPr algn="r"/>
            <a:fld id="{63E43F06-6986-4C63-AA05-59F2F1C4AD92}" type="slidenum">
              <a:rPr lang="en-US" altLang="zh-CN" sz="1300">
                <a:latin typeface="Calibri" pitchFamily="34" charset="0"/>
              </a:rPr>
              <a:pPr algn="r"/>
              <a:t>49</a:t>
            </a:fld>
            <a:endParaRPr lang="en-US" altLang="zh-CN" sz="13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en-US" altLang="zh-CN"/>
          </a:p>
        </p:txBody>
      </p:sp>
      <p:sp>
        <p:nvSpPr>
          <p:cNvPr id="5" name="Segnaposto piè di pagina 4"/>
          <p:cNvSpPr>
            <a:spLocks noGrp="1"/>
          </p:cNvSpPr>
          <p:nvPr>
            <p:ph type="ftr" sz="quarter" idx="11"/>
          </p:nvPr>
        </p:nvSpPr>
        <p:spPr/>
        <p:txBody>
          <a:bodyPr/>
          <a:lstStyle>
            <a:lvl1pPr>
              <a:defRPr/>
            </a:lvl1pPr>
          </a:lstStyle>
          <a:p>
            <a:endParaRPr lang="en-US" altLang="zh-CN"/>
          </a:p>
        </p:txBody>
      </p:sp>
      <p:sp>
        <p:nvSpPr>
          <p:cNvPr id="6" name="Segnaposto numero diapositiva 5"/>
          <p:cNvSpPr>
            <a:spLocks noGrp="1"/>
          </p:cNvSpPr>
          <p:nvPr>
            <p:ph type="sldNum" sz="quarter" idx="12"/>
          </p:nvPr>
        </p:nvSpPr>
        <p:spPr/>
        <p:txBody>
          <a:bodyPr/>
          <a:lstStyle>
            <a:lvl1pPr>
              <a:defRPr/>
            </a:lvl1pPr>
          </a:lstStyle>
          <a:p>
            <a:fld id="{4F342D12-81D4-4765-8EC6-136B3E86760A}" type="slidenum">
              <a:rPr lang="en-US" altLang="zh-CN"/>
              <a:pPr/>
              <a:t>‹N›</a:t>
            </a:fld>
            <a:endParaRPr lang="en-US" altLang="zh-CN"/>
          </a:p>
        </p:txBody>
      </p:sp>
    </p:spTree>
    <p:extLst>
      <p:ext uri="{BB962C8B-B14F-4D97-AF65-F5344CB8AC3E}">
        <p14:creationId xmlns:p14="http://schemas.microsoft.com/office/powerpoint/2010/main" val="3952557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zh-CN"/>
          </a:p>
        </p:txBody>
      </p:sp>
      <p:sp>
        <p:nvSpPr>
          <p:cNvPr id="5" name="Segnaposto piè di pagina 4"/>
          <p:cNvSpPr>
            <a:spLocks noGrp="1"/>
          </p:cNvSpPr>
          <p:nvPr>
            <p:ph type="ftr" sz="quarter" idx="11"/>
          </p:nvPr>
        </p:nvSpPr>
        <p:spPr/>
        <p:txBody>
          <a:bodyPr/>
          <a:lstStyle>
            <a:lvl1pPr>
              <a:defRPr/>
            </a:lvl1pPr>
          </a:lstStyle>
          <a:p>
            <a:endParaRPr lang="en-US" altLang="zh-CN"/>
          </a:p>
        </p:txBody>
      </p:sp>
      <p:sp>
        <p:nvSpPr>
          <p:cNvPr id="6" name="Segnaposto numero diapositiva 5"/>
          <p:cNvSpPr>
            <a:spLocks noGrp="1"/>
          </p:cNvSpPr>
          <p:nvPr>
            <p:ph type="sldNum" sz="quarter" idx="12"/>
          </p:nvPr>
        </p:nvSpPr>
        <p:spPr/>
        <p:txBody>
          <a:bodyPr/>
          <a:lstStyle>
            <a:lvl1pPr>
              <a:defRPr/>
            </a:lvl1pPr>
          </a:lstStyle>
          <a:p>
            <a:fld id="{92072580-EDB9-40D3-A8A9-D8E0E957E7B7}" type="slidenum">
              <a:rPr lang="en-US" altLang="zh-CN"/>
              <a:pPr/>
              <a:t>‹N›</a:t>
            </a:fld>
            <a:endParaRPr lang="en-US" altLang="zh-CN"/>
          </a:p>
        </p:txBody>
      </p:sp>
    </p:spTree>
    <p:extLst>
      <p:ext uri="{BB962C8B-B14F-4D97-AF65-F5344CB8AC3E}">
        <p14:creationId xmlns:p14="http://schemas.microsoft.com/office/powerpoint/2010/main" val="52912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zh-CN"/>
          </a:p>
        </p:txBody>
      </p:sp>
      <p:sp>
        <p:nvSpPr>
          <p:cNvPr id="5" name="Segnaposto piè di pagina 4"/>
          <p:cNvSpPr>
            <a:spLocks noGrp="1"/>
          </p:cNvSpPr>
          <p:nvPr>
            <p:ph type="ftr" sz="quarter" idx="11"/>
          </p:nvPr>
        </p:nvSpPr>
        <p:spPr/>
        <p:txBody>
          <a:bodyPr/>
          <a:lstStyle>
            <a:lvl1pPr>
              <a:defRPr/>
            </a:lvl1pPr>
          </a:lstStyle>
          <a:p>
            <a:endParaRPr lang="en-US" altLang="zh-CN"/>
          </a:p>
        </p:txBody>
      </p:sp>
      <p:sp>
        <p:nvSpPr>
          <p:cNvPr id="6" name="Segnaposto numero diapositiva 5"/>
          <p:cNvSpPr>
            <a:spLocks noGrp="1"/>
          </p:cNvSpPr>
          <p:nvPr>
            <p:ph type="sldNum" sz="quarter" idx="12"/>
          </p:nvPr>
        </p:nvSpPr>
        <p:spPr/>
        <p:txBody>
          <a:bodyPr/>
          <a:lstStyle>
            <a:lvl1pPr>
              <a:defRPr/>
            </a:lvl1pPr>
          </a:lstStyle>
          <a:p>
            <a:fld id="{22B7EDCE-1CD7-4CAE-95DC-E251635D8E62}" type="slidenum">
              <a:rPr lang="en-US" altLang="zh-CN"/>
              <a:pPr/>
              <a:t>‹N›</a:t>
            </a:fld>
            <a:endParaRPr lang="en-US" altLang="zh-CN"/>
          </a:p>
        </p:txBody>
      </p:sp>
    </p:spTree>
    <p:extLst>
      <p:ext uri="{BB962C8B-B14F-4D97-AF65-F5344CB8AC3E}">
        <p14:creationId xmlns:p14="http://schemas.microsoft.com/office/powerpoint/2010/main" val="207099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6B36902E-821F-4808-ABCD-6A051CA773D9}" type="slidenum">
              <a:rPr lang="en-US" altLang="zh-CN"/>
              <a:pPr/>
              <a:t>‹N›</a:t>
            </a:fld>
            <a:endParaRPr lang="en-US" altLang="zh-CN"/>
          </a:p>
        </p:txBody>
      </p:sp>
    </p:spTree>
    <p:extLst>
      <p:ext uri="{BB962C8B-B14F-4D97-AF65-F5344CB8AC3E}">
        <p14:creationId xmlns:p14="http://schemas.microsoft.com/office/powerpoint/2010/main" val="3892727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88A50BCB-DBE5-480A-AAA6-42F65FE57DE6}" type="slidenum">
              <a:rPr lang="en-US" altLang="zh-CN"/>
              <a:pPr/>
              <a:t>‹N›</a:t>
            </a:fld>
            <a:endParaRPr lang="en-US" altLang="zh-CN"/>
          </a:p>
        </p:txBody>
      </p:sp>
    </p:spTree>
    <p:extLst>
      <p:ext uri="{BB962C8B-B14F-4D97-AF65-F5344CB8AC3E}">
        <p14:creationId xmlns:p14="http://schemas.microsoft.com/office/powerpoint/2010/main" val="2549923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8229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3938588"/>
            <a:ext cx="8229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AA7026F2-E8C3-4253-A621-FEE25CAAB5EA}" type="slidenum">
              <a:rPr lang="en-US" altLang="zh-CN"/>
              <a:pPr/>
              <a:t>‹N›</a:t>
            </a:fld>
            <a:endParaRPr lang="en-US" altLang="zh-CN"/>
          </a:p>
        </p:txBody>
      </p:sp>
    </p:spTree>
    <p:extLst>
      <p:ext uri="{BB962C8B-B14F-4D97-AF65-F5344CB8AC3E}">
        <p14:creationId xmlns:p14="http://schemas.microsoft.com/office/powerpoint/2010/main" val="431087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fld id="{E9AC18B8-B0A0-4427-9E6B-9BE4DECE4F2A}" type="slidenum">
              <a:rPr lang="en-US" altLang="zh-CN"/>
              <a:pPr/>
              <a:t>‹N›</a:t>
            </a:fld>
            <a:endParaRPr lang="en-US" altLang="zh-CN"/>
          </a:p>
        </p:txBody>
      </p:sp>
    </p:spTree>
    <p:extLst>
      <p:ext uri="{BB962C8B-B14F-4D97-AF65-F5344CB8AC3E}">
        <p14:creationId xmlns:p14="http://schemas.microsoft.com/office/powerpoint/2010/main" val="6419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en-US" altLang="zh-CN"/>
          </a:p>
        </p:txBody>
      </p:sp>
      <p:sp>
        <p:nvSpPr>
          <p:cNvPr id="5" name="Segnaposto piè di pagina 4"/>
          <p:cNvSpPr>
            <a:spLocks noGrp="1"/>
          </p:cNvSpPr>
          <p:nvPr>
            <p:ph type="ftr" sz="quarter" idx="11"/>
          </p:nvPr>
        </p:nvSpPr>
        <p:spPr/>
        <p:txBody>
          <a:bodyPr/>
          <a:lstStyle>
            <a:lvl1pPr>
              <a:defRPr/>
            </a:lvl1pPr>
          </a:lstStyle>
          <a:p>
            <a:endParaRPr lang="en-US" altLang="zh-CN"/>
          </a:p>
        </p:txBody>
      </p:sp>
      <p:sp>
        <p:nvSpPr>
          <p:cNvPr id="6" name="Segnaposto numero diapositiva 5"/>
          <p:cNvSpPr>
            <a:spLocks noGrp="1"/>
          </p:cNvSpPr>
          <p:nvPr>
            <p:ph type="sldNum" sz="quarter" idx="12"/>
          </p:nvPr>
        </p:nvSpPr>
        <p:spPr/>
        <p:txBody>
          <a:bodyPr/>
          <a:lstStyle>
            <a:lvl1pPr>
              <a:defRPr/>
            </a:lvl1pPr>
          </a:lstStyle>
          <a:p>
            <a:fld id="{8AA81641-F06E-4758-95F1-444B5A0FF101}" type="slidenum">
              <a:rPr lang="en-US" altLang="zh-CN"/>
              <a:pPr/>
              <a:t>‹N›</a:t>
            </a:fld>
            <a:endParaRPr lang="en-US" altLang="zh-CN"/>
          </a:p>
        </p:txBody>
      </p:sp>
    </p:spTree>
    <p:extLst>
      <p:ext uri="{BB962C8B-B14F-4D97-AF65-F5344CB8AC3E}">
        <p14:creationId xmlns:p14="http://schemas.microsoft.com/office/powerpoint/2010/main" val="121329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US" altLang="zh-CN"/>
          </a:p>
        </p:txBody>
      </p:sp>
      <p:sp>
        <p:nvSpPr>
          <p:cNvPr id="5" name="Segnaposto piè di pagina 4"/>
          <p:cNvSpPr>
            <a:spLocks noGrp="1"/>
          </p:cNvSpPr>
          <p:nvPr>
            <p:ph type="ftr" sz="quarter" idx="11"/>
          </p:nvPr>
        </p:nvSpPr>
        <p:spPr/>
        <p:txBody>
          <a:bodyPr/>
          <a:lstStyle>
            <a:lvl1pPr>
              <a:defRPr/>
            </a:lvl1pPr>
          </a:lstStyle>
          <a:p>
            <a:endParaRPr lang="en-US" altLang="zh-CN"/>
          </a:p>
        </p:txBody>
      </p:sp>
      <p:sp>
        <p:nvSpPr>
          <p:cNvPr id="6" name="Segnaposto numero diapositiva 5"/>
          <p:cNvSpPr>
            <a:spLocks noGrp="1"/>
          </p:cNvSpPr>
          <p:nvPr>
            <p:ph type="sldNum" sz="quarter" idx="12"/>
          </p:nvPr>
        </p:nvSpPr>
        <p:spPr/>
        <p:txBody>
          <a:bodyPr/>
          <a:lstStyle>
            <a:lvl1pPr>
              <a:defRPr/>
            </a:lvl1pPr>
          </a:lstStyle>
          <a:p>
            <a:fld id="{A78F441E-AC60-4478-9B07-23E3E817C670}" type="slidenum">
              <a:rPr lang="en-US" altLang="zh-CN"/>
              <a:pPr/>
              <a:t>‹N›</a:t>
            </a:fld>
            <a:endParaRPr lang="en-US" altLang="zh-CN"/>
          </a:p>
        </p:txBody>
      </p:sp>
    </p:spTree>
    <p:extLst>
      <p:ext uri="{BB962C8B-B14F-4D97-AF65-F5344CB8AC3E}">
        <p14:creationId xmlns:p14="http://schemas.microsoft.com/office/powerpoint/2010/main" val="57966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en-US" altLang="zh-CN"/>
          </a:p>
        </p:txBody>
      </p:sp>
      <p:sp>
        <p:nvSpPr>
          <p:cNvPr id="6" name="Segnaposto piè di pagina 5"/>
          <p:cNvSpPr>
            <a:spLocks noGrp="1"/>
          </p:cNvSpPr>
          <p:nvPr>
            <p:ph type="ftr" sz="quarter" idx="11"/>
          </p:nvPr>
        </p:nvSpPr>
        <p:spPr/>
        <p:txBody>
          <a:bodyPr/>
          <a:lstStyle>
            <a:lvl1pPr>
              <a:defRPr/>
            </a:lvl1pPr>
          </a:lstStyle>
          <a:p>
            <a:endParaRPr lang="en-US" altLang="zh-CN"/>
          </a:p>
        </p:txBody>
      </p:sp>
      <p:sp>
        <p:nvSpPr>
          <p:cNvPr id="7" name="Segnaposto numero diapositiva 6"/>
          <p:cNvSpPr>
            <a:spLocks noGrp="1"/>
          </p:cNvSpPr>
          <p:nvPr>
            <p:ph type="sldNum" sz="quarter" idx="12"/>
          </p:nvPr>
        </p:nvSpPr>
        <p:spPr/>
        <p:txBody>
          <a:bodyPr/>
          <a:lstStyle>
            <a:lvl1pPr>
              <a:defRPr/>
            </a:lvl1pPr>
          </a:lstStyle>
          <a:p>
            <a:fld id="{15DB36AB-6DEE-4A48-822D-EB64F234310D}" type="slidenum">
              <a:rPr lang="en-US" altLang="zh-CN"/>
              <a:pPr/>
              <a:t>‹N›</a:t>
            </a:fld>
            <a:endParaRPr lang="en-US" altLang="zh-CN"/>
          </a:p>
        </p:txBody>
      </p:sp>
    </p:spTree>
    <p:extLst>
      <p:ext uri="{BB962C8B-B14F-4D97-AF65-F5344CB8AC3E}">
        <p14:creationId xmlns:p14="http://schemas.microsoft.com/office/powerpoint/2010/main" val="1297946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en-US" altLang="zh-CN"/>
          </a:p>
        </p:txBody>
      </p:sp>
      <p:sp>
        <p:nvSpPr>
          <p:cNvPr id="8" name="Segnaposto piè di pagina 7"/>
          <p:cNvSpPr>
            <a:spLocks noGrp="1"/>
          </p:cNvSpPr>
          <p:nvPr>
            <p:ph type="ftr" sz="quarter" idx="11"/>
          </p:nvPr>
        </p:nvSpPr>
        <p:spPr/>
        <p:txBody>
          <a:bodyPr/>
          <a:lstStyle>
            <a:lvl1pPr>
              <a:defRPr/>
            </a:lvl1pPr>
          </a:lstStyle>
          <a:p>
            <a:endParaRPr lang="en-US" altLang="zh-CN"/>
          </a:p>
        </p:txBody>
      </p:sp>
      <p:sp>
        <p:nvSpPr>
          <p:cNvPr id="9" name="Segnaposto numero diapositiva 8"/>
          <p:cNvSpPr>
            <a:spLocks noGrp="1"/>
          </p:cNvSpPr>
          <p:nvPr>
            <p:ph type="sldNum" sz="quarter" idx="12"/>
          </p:nvPr>
        </p:nvSpPr>
        <p:spPr/>
        <p:txBody>
          <a:bodyPr/>
          <a:lstStyle>
            <a:lvl1pPr>
              <a:defRPr/>
            </a:lvl1pPr>
          </a:lstStyle>
          <a:p>
            <a:fld id="{3D120CD0-5771-49DF-9CD0-60E6C0C44A0C}" type="slidenum">
              <a:rPr lang="en-US" altLang="zh-CN"/>
              <a:pPr/>
              <a:t>‹N›</a:t>
            </a:fld>
            <a:endParaRPr lang="en-US" altLang="zh-CN"/>
          </a:p>
        </p:txBody>
      </p:sp>
    </p:spTree>
    <p:extLst>
      <p:ext uri="{BB962C8B-B14F-4D97-AF65-F5344CB8AC3E}">
        <p14:creationId xmlns:p14="http://schemas.microsoft.com/office/powerpoint/2010/main" val="304868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en-US" altLang="zh-CN"/>
          </a:p>
        </p:txBody>
      </p:sp>
      <p:sp>
        <p:nvSpPr>
          <p:cNvPr id="4" name="Segnaposto piè di pagina 3"/>
          <p:cNvSpPr>
            <a:spLocks noGrp="1"/>
          </p:cNvSpPr>
          <p:nvPr>
            <p:ph type="ftr" sz="quarter" idx="11"/>
          </p:nvPr>
        </p:nvSpPr>
        <p:spPr/>
        <p:txBody>
          <a:bodyPr/>
          <a:lstStyle>
            <a:lvl1pPr>
              <a:defRPr/>
            </a:lvl1pPr>
          </a:lstStyle>
          <a:p>
            <a:endParaRPr lang="en-US" altLang="zh-CN"/>
          </a:p>
        </p:txBody>
      </p:sp>
      <p:sp>
        <p:nvSpPr>
          <p:cNvPr id="5" name="Segnaposto numero diapositiva 4"/>
          <p:cNvSpPr>
            <a:spLocks noGrp="1"/>
          </p:cNvSpPr>
          <p:nvPr>
            <p:ph type="sldNum" sz="quarter" idx="12"/>
          </p:nvPr>
        </p:nvSpPr>
        <p:spPr/>
        <p:txBody>
          <a:bodyPr/>
          <a:lstStyle>
            <a:lvl1pPr>
              <a:defRPr/>
            </a:lvl1pPr>
          </a:lstStyle>
          <a:p>
            <a:fld id="{0574757D-9501-4033-A8E7-739EF37CAB86}" type="slidenum">
              <a:rPr lang="en-US" altLang="zh-CN"/>
              <a:pPr/>
              <a:t>‹N›</a:t>
            </a:fld>
            <a:endParaRPr lang="en-US" altLang="zh-CN"/>
          </a:p>
        </p:txBody>
      </p:sp>
    </p:spTree>
    <p:extLst>
      <p:ext uri="{BB962C8B-B14F-4D97-AF65-F5344CB8AC3E}">
        <p14:creationId xmlns:p14="http://schemas.microsoft.com/office/powerpoint/2010/main" val="12087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US" altLang="zh-CN"/>
          </a:p>
        </p:txBody>
      </p:sp>
      <p:sp>
        <p:nvSpPr>
          <p:cNvPr id="3" name="Segnaposto piè di pagina 2"/>
          <p:cNvSpPr>
            <a:spLocks noGrp="1"/>
          </p:cNvSpPr>
          <p:nvPr>
            <p:ph type="ftr" sz="quarter" idx="11"/>
          </p:nvPr>
        </p:nvSpPr>
        <p:spPr/>
        <p:txBody>
          <a:bodyPr/>
          <a:lstStyle>
            <a:lvl1pPr>
              <a:defRPr/>
            </a:lvl1pPr>
          </a:lstStyle>
          <a:p>
            <a:endParaRPr lang="en-US" altLang="zh-CN"/>
          </a:p>
        </p:txBody>
      </p:sp>
      <p:sp>
        <p:nvSpPr>
          <p:cNvPr id="4" name="Segnaposto numero diapositiva 3"/>
          <p:cNvSpPr>
            <a:spLocks noGrp="1"/>
          </p:cNvSpPr>
          <p:nvPr>
            <p:ph type="sldNum" sz="quarter" idx="12"/>
          </p:nvPr>
        </p:nvSpPr>
        <p:spPr/>
        <p:txBody>
          <a:bodyPr/>
          <a:lstStyle>
            <a:lvl1pPr>
              <a:defRPr/>
            </a:lvl1pPr>
          </a:lstStyle>
          <a:p>
            <a:fld id="{60F5563A-0069-40C2-9C42-E994E9F2C2A2}" type="slidenum">
              <a:rPr lang="en-US" altLang="zh-CN"/>
              <a:pPr/>
              <a:t>‹N›</a:t>
            </a:fld>
            <a:endParaRPr lang="en-US" altLang="zh-CN"/>
          </a:p>
        </p:txBody>
      </p:sp>
    </p:spTree>
    <p:extLst>
      <p:ext uri="{BB962C8B-B14F-4D97-AF65-F5344CB8AC3E}">
        <p14:creationId xmlns:p14="http://schemas.microsoft.com/office/powerpoint/2010/main" val="200318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zh-CN"/>
          </a:p>
        </p:txBody>
      </p:sp>
      <p:sp>
        <p:nvSpPr>
          <p:cNvPr id="6" name="Segnaposto piè di pagina 5"/>
          <p:cNvSpPr>
            <a:spLocks noGrp="1"/>
          </p:cNvSpPr>
          <p:nvPr>
            <p:ph type="ftr" sz="quarter" idx="11"/>
          </p:nvPr>
        </p:nvSpPr>
        <p:spPr/>
        <p:txBody>
          <a:bodyPr/>
          <a:lstStyle>
            <a:lvl1pPr>
              <a:defRPr/>
            </a:lvl1pPr>
          </a:lstStyle>
          <a:p>
            <a:endParaRPr lang="en-US" altLang="zh-CN"/>
          </a:p>
        </p:txBody>
      </p:sp>
      <p:sp>
        <p:nvSpPr>
          <p:cNvPr id="7" name="Segnaposto numero diapositiva 6"/>
          <p:cNvSpPr>
            <a:spLocks noGrp="1"/>
          </p:cNvSpPr>
          <p:nvPr>
            <p:ph type="sldNum" sz="quarter" idx="12"/>
          </p:nvPr>
        </p:nvSpPr>
        <p:spPr/>
        <p:txBody>
          <a:bodyPr/>
          <a:lstStyle>
            <a:lvl1pPr>
              <a:defRPr/>
            </a:lvl1pPr>
          </a:lstStyle>
          <a:p>
            <a:fld id="{85316543-CFF0-42CE-A6E8-F828BF88340F}" type="slidenum">
              <a:rPr lang="en-US" altLang="zh-CN"/>
              <a:pPr/>
              <a:t>‹N›</a:t>
            </a:fld>
            <a:endParaRPr lang="en-US" altLang="zh-CN"/>
          </a:p>
        </p:txBody>
      </p:sp>
    </p:spTree>
    <p:extLst>
      <p:ext uri="{BB962C8B-B14F-4D97-AF65-F5344CB8AC3E}">
        <p14:creationId xmlns:p14="http://schemas.microsoft.com/office/powerpoint/2010/main" val="186133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US" altLang="zh-CN"/>
          </a:p>
        </p:txBody>
      </p:sp>
      <p:sp>
        <p:nvSpPr>
          <p:cNvPr id="6" name="Segnaposto piè di pagina 5"/>
          <p:cNvSpPr>
            <a:spLocks noGrp="1"/>
          </p:cNvSpPr>
          <p:nvPr>
            <p:ph type="ftr" sz="quarter" idx="11"/>
          </p:nvPr>
        </p:nvSpPr>
        <p:spPr/>
        <p:txBody>
          <a:bodyPr/>
          <a:lstStyle>
            <a:lvl1pPr>
              <a:defRPr/>
            </a:lvl1pPr>
          </a:lstStyle>
          <a:p>
            <a:endParaRPr lang="en-US" altLang="zh-CN"/>
          </a:p>
        </p:txBody>
      </p:sp>
      <p:sp>
        <p:nvSpPr>
          <p:cNvPr id="7" name="Segnaposto numero diapositiva 6"/>
          <p:cNvSpPr>
            <a:spLocks noGrp="1"/>
          </p:cNvSpPr>
          <p:nvPr>
            <p:ph type="sldNum" sz="quarter" idx="12"/>
          </p:nvPr>
        </p:nvSpPr>
        <p:spPr/>
        <p:txBody>
          <a:bodyPr/>
          <a:lstStyle>
            <a:lvl1pPr>
              <a:defRPr/>
            </a:lvl1pPr>
          </a:lstStyle>
          <a:p>
            <a:fld id="{79FB53F7-F357-41D2-9FD3-A3669CD1F1C8}" type="slidenum">
              <a:rPr lang="en-US" altLang="zh-CN"/>
              <a:pPr/>
              <a:t>‹N›</a:t>
            </a:fld>
            <a:endParaRPr lang="en-US" altLang="zh-CN"/>
          </a:p>
        </p:txBody>
      </p:sp>
    </p:spTree>
    <p:extLst>
      <p:ext uri="{BB962C8B-B14F-4D97-AF65-F5344CB8AC3E}">
        <p14:creationId xmlns:p14="http://schemas.microsoft.com/office/powerpoint/2010/main" val="331669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B37ECE9-AF32-4A97-B09B-23E679A17E35}" type="slidenum">
              <a:rPr lang="en-US" altLang="zh-CN"/>
              <a:pPr/>
              <a:t>‹N›</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宋体" pitchFamily="2" charset="-122"/>
        </a:defRPr>
      </a:lvl2pPr>
      <a:lvl3pPr algn="ctr" rtl="0" fontAlgn="base">
        <a:spcBef>
          <a:spcPct val="0"/>
        </a:spcBef>
        <a:spcAft>
          <a:spcPct val="0"/>
        </a:spcAft>
        <a:defRPr sz="4400">
          <a:solidFill>
            <a:schemeClr val="tx2"/>
          </a:solidFill>
          <a:latin typeface="Arial" pitchFamily="34" charset="0"/>
          <a:ea typeface="宋体" pitchFamily="2" charset="-122"/>
        </a:defRPr>
      </a:lvl3pPr>
      <a:lvl4pPr algn="ctr" rtl="0" fontAlgn="base">
        <a:spcBef>
          <a:spcPct val="0"/>
        </a:spcBef>
        <a:spcAft>
          <a:spcPct val="0"/>
        </a:spcAft>
        <a:defRPr sz="4400">
          <a:solidFill>
            <a:schemeClr val="tx2"/>
          </a:solidFill>
          <a:latin typeface="Arial" pitchFamily="34" charset="0"/>
          <a:ea typeface="宋体" pitchFamily="2" charset="-122"/>
        </a:defRPr>
      </a:lvl4pPr>
      <a:lvl5pPr algn="ctr" rtl="0" fontAlgn="base">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wmf"/><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1.wmf"/><Relationship Id="rId7" Type="http://schemas.openxmlformats.org/officeDocument/2006/relationships/image" Target="../media/image73.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2.jpeg"/><Relationship Id="rId5" Type="http://schemas.openxmlformats.org/officeDocument/2006/relationships/image" Target="../media/image70.w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6.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5.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wmf"/><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wmf"/><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01.wmf"/><Relationship Id="rId5" Type="http://schemas.openxmlformats.org/officeDocument/2006/relationships/oleObject" Target="../embeddings/oleObject5.bin"/><Relationship Id="rId4" Type="http://schemas.openxmlformats.org/officeDocument/2006/relationships/image" Target="../media/image98.wmf"/></Relationships>
</file>

<file path=ppt/slides/_rels/slide45.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102.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wmf"/><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oleObject" Target="../embeddings/Foglio_di_lavoro_di_Microsoft_Excel_97-20031.xls"/></Relationships>
</file>

<file path=ppt/slides/_rels/slide5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oleObject" Target="../embeddings/oleObject6.bin"/><Relationship Id="rId7" Type="http://schemas.openxmlformats.org/officeDocument/2006/relationships/oleObject" Target="../embeddings/Documento_di_Microsoft_Word_97_-_20033.doc"/><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11.emf"/><Relationship Id="rId10" Type="http://schemas.openxmlformats.org/officeDocument/2006/relationships/oleObject" Target="../embeddings/Documento_di_Microsoft_Word_97_-_20034.doc"/><Relationship Id="rId4" Type="http://schemas.openxmlformats.org/officeDocument/2006/relationships/oleObject" Target="../embeddings/Documento_di_Microsoft_Word_97_-_20032.doc"/><Relationship Id="rId9" Type="http://schemas.openxmlformats.org/officeDocument/2006/relationships/oleObject" Target="../embeddings/oleObject8.bin"/></Relationships>
</file>

<file path=ppt/slides/_rels/slide5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wmf"/></Relationships>
</file>

<file path=ppt/slides/_rels/slide55.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 Id="rId5" Type="http://schemas.openxmlformats.org/officeDocument/2006/relationships/image" Target="../media/image125.png"/><Relationship Id="rId4" Type="http://schemas.openxmlformats.org/officeDocument/2006/relationships/image" Target="../media/image124.jpeg"/></Relationships>
</file>

<file path=ppt/slides/_rels/slide61.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png"/><Relationship Id="rId1" Type="http://schemas.openxmlformats.org/officeDocument/2006/relationships/slideLayout" Target="../slideLayouts/slideLayout15.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image" Target="../media/image102.w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jpe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47.png"/><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149.png"/><Relationship Id="rId4" Type="http://schemas.openxmlformats.org/officeDocument/2006/relationships/image" Target="../media/image146.png"/><Relationship Id="rId9" Type="http://schemas.openxmlformats.org/officeDocument/2006/relationships/oleObject" Target="../embeddings/oleObject12.bin"/><Relationship Id="rId14" Type="http://schemas.openxmlformats.org/officeDocument/2006/relationships/image" Target="../media/image1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w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156.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29.wmf"/><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28.wmf"/><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wmf"/><Relationship Id="rId4" Type="http://schemas.openxmlformats.org/officeDocument/2006/relationships/image" Target="../media/image166.gif"/></Relationships>
</file>

<file path=ppt/slides/_rels/slide8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8" name="图片 2" descr="加速器系统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2551113"/>
            <a:ext cx="9142412"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9" descr="cas-logo"/>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0" y="0"/>
            <a:ext cx="650875" cy="642938"/>
          </a:xfrm>
          <a:noFill/>
        </p:spPr>
      </p:pic>
      <p:pic>
        <p:nvPicPr>
          <p:cNvPr id="18435" name="Picture 14" descr="IMPSIGN"/>
          <p:cNvPicPr>
            <a:picLocks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8515350" y="0"/>
            <a:ext cx="628650" cy="693738"/>
          </a:xfrm>
          <a:solidFill>
            <a:srgbClr val="3333CC"/>
          </a:solidFill>
        </p:spPr>
      </p:pic>
      <p:sp>
        <p:nvSpPr>
          <p:cNvPr id="12" name="Rectangle 2"/>
          <p:cNvSpPr>
            <a:spLocks noGrp="1" noChangeArrowheads="1"/>
          </p:cNvSpPr>
          <p:nvPr>
            <p:ph type="title" idx="4294967295"/>
          </p:nvPr>
        </p:nvSpPr>
        <p:spPr>
          <a:xfrm>
            <a:off x="0" y="260350"/>
            <a:ext cx="9144000" cy="1512888"/>
          </a:xfrm>
          <a:noFill/>
          <a:extLst>
            <a:ext uri="{909E8E84-426E-40DD-AFC4-6F175D3DCCD1}">
              <a14:hiddenFill xmlns:a14="http://schemas.microsoft.com/office/drawing/2010/main">
                <a:solidFill>
                  <a:schemeClr val="accent1">
                    <a:alpha val="39999"/>
                  </a:schemeClr>
                </a:solidFill>
              </a14:hiddenFill>
            </a:ext>
          </a:extLst>
        </p:spPr>
        <p:txBody>
          <a:bodyPr lIns="88003" tIns="44000" rIns="88003" bIns="44000"/>
          <a:lstStyle/>
          <a:p>
            <a:pPr defTabSz="938213"/>
            <a:r>
              <a:rPr lang="en-US" altLang="zh-CN" sz="3200" b="1">
                <a:solidFill>
                  <a:srgbClr val="FF0000"/>
                </a:solidFill>
                <a:effectLst>
                  <a:outerShdw blurRad="38100" dist="38100" dir="2700000" algn="tl">
                    <a:srgbClr val="C0C0C0"/>
                  </a:outerShdw>
                </a:effectLst>
              </a:rPr>
              <a:t>The Status of RIB Facilities at IMP and</a:t>
            </a:r>
            <a:br>
              <a:rPr lang="en-US" altLang="zh-CN" sz="3200" b="1">
                <a:solidFill>
                  <a:srgbClr val="FF0000"/>
                </a:solidFill>
                <a:effectLst>
                  <a:outerShdw blurRad="38100" dist="38100" dir="2700000" algn="tl">
                    <a:srgbClr val="C0C0C0"/>
                  </a:outerShdw>
                </a:effectLst>
              </a:rPr>
            </a:br>
            <a:r>
              <a:rPr lang="en-US" altLang="zh-CN" sz="3200" b="1">
                <a:solidFill>
                  <a:srgbClr val="FF0000"/>
                </a:solidFill>
                <a:effectLst>
                  <a:outerShdw blurRad="38100" dist="38100" dir="2700000" algn="tl">
                    <a:srgbClr val="C0C0C0"/>
                  </a:outerShdw>
                </a:effectLst>
              </a:rPr>
              <a:t>Future-Project HIAF </a:t>
            </a:r>
            <a:endParaRPr lang="en-US" altLang="zh-CN" sz="3200" b="1" i="1">
              <a:solidFill>
                <a:srgbClr val="FF0000"/>
              </a:solidFill>
              <a:effectLst>
                <a:outerShdw blurRad="38100" dist="38100" dir="2700000" algn="tl">
                  <a:srgbClr val="C0C0C0"/>
                </a:outerShdw>
              </a:effectLst>
            </a:endParaRPr>
          </a:p>
        </p:txBody>
      </p:sp>
      <p:sp>
        <p:nvSpPr>
          <p:cNvPr id="82" name="TextBox 81"/>
          <p:cNvSpPr txBox="1"/>
          <p:nvPr/>
        </p:nvSpPr>
        <p:spPr>
          <a:xfrm>
            <a:off x="2405063" y="1412875"/>
            <a:ext cx="4637087" cy="1525588"/>
          </a:xfrm>
          <a:prstGeom prst="rect">
            <a:avLst/>
          </a:prstGeom>
          <a:noFill/>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Aft>
                <a:spcPts val="600"/>
              </a:spcAft>
            </a:pPr>
            <a:r>
              <a:rPr lang="en-US" altLang="zh-CN" sz="2800" b="1">
                <a:solidFill>
                  <a:schemeClr val="accent2"/>
                </a:solidFill>
                <a:effectLst>
                  <a:outerShdw blurRad="38100" dist="38100" dir="2700000" algn="tl">
                    <a:srgbClr val="C0C0C0"/>
                  </a:outerShdw>
                </a:effectLst>
                <a:latin typeface="Times New Roman" pitchFamily="18" charset="0"/>
              </a:rPr>
              <a:t>Institute of Modern Physics</a:t>
            </a:r>
          </a:p>
          <a:p>
            <a:pPr algn="ctr">
              <a:spcAft>
                <a:spcPts val="600"/>
              </a:spcAft>
            </a:pPr>
            <a:r>
              <a:rPr lang="en-US" altLang="zh-CN" sz="2800" b="1">
                <a:solidFill>
                  <a:schemeClr val="accent2"/>
                </a:solidFill>
                <a:effectLst>
                  <a:outerShdw blurRad="38100" dist="38100" dir="2700000" algn="tl">
                    <a:srgbClr val="C0C0C0"/>
                  </a:outerShdw>
                </a:effectLst>
                <a:latin typeface="Times New Roman" pitchFamily="18" charset="0"/>
              </a:rPr>
              <a:t>Chinese Academy of Sciences</a:t>
            </a:r>
          </a:p>
          <a:p>
            <a:pPr algn="ctr">
              <a:spcAft>
                <a:spcPts val="600"/>
              </a:spcAft>
            </a:pPr>
            <a:r>
              <a:rPr lang="en-US" altLang="zh-CN" sz="2800" b="1">
                <a:solidFill>
                  <a:schemeClr val="accent2"/>
                </a:solidFill>
                <a:effectLst>
                  <a:outerShdw blurRad="38100" dist="38100" dir="2700000" algn="tl">
                    <a:srgbClr val="C0C0C0"/>
                  </a:outerShdw>
                </a:effectLst>
                <a:latin typeface="Times New Roman" pitchFamily="18" charset="0"/>
              </a:rPr>
              <a:t>Guoqing XIAO</a:t>
            </a:r>
            <a:endParaRPr lang="en-US" altLang="zh-CN" sz="2800" b="1" i="1">
              <a:solidFill>
                <a:schemeClr val="accent2"/>
              </a:solidFill>
              <a:effectLst>
                <a:outerShdw blurRad="38100" dist="38100" dir="2700000" algn="tl">
                  <a:srgbClr val="C0C0C0"/>
                </a:outerShdw>
              </a:effectLst>
              <a:latin typeface="Times New Roman" pitchFamily="18" charset="0"/>
            </a:endParaRPr>
          </a:p>
        </p:txBody>
      </p:sp>
      <p:pic>
        <p:nvPicPr>
          <p:cNvPr id="18447" name="Picture 6" descr="R3B40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0288" y="1728788"/>
            <a:ext cx="176371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 descr="http://www.lzmalasong.com/cn/upfiles/201104/2011041511331326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736725"/>
            <a:ext cx="16922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684213" y="0"/>
            <a:ext cx="6767512"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zh-CN" sz="2400" b="1" i="1">
                <a:solidFill>
                  <a:srgbClr val="006600"/>
                </a:solidFill>
                <a:latin typeface="Times New Roman" pitchFamily="18" charset="0"/>
              </a:rPr>
              <a:t>International Nuclear Physics Conference 2013</a:t>
            </a:r>
          </a:p>
        </p:txBody>
      </p:sp>
      <p:pic>
        <p:nvPicPr>
          <p:cNvPr id="18453" name="Picture 10" descr="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4292600"/>
            <a:ext cx="2520950"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4" name="Picture 22" descr="2009012016432386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3075" y="2852738"/>
            <a:ext cx="1152525" cy="1036637"/>
          </a:xfrm>
          <a:prstGeom prst="rect">
            <a:avLst/>
          </a:prstGeom>
          <a:noFill/>
          <a:extLst>
            <a:ext uri="{909E8E84-426E-40DD-AFC4-6F175D3DCCD1}">
              <a14:hiddenFill xmlns:a14="http://schemas.microsoft.com/office/drawing/2010/main">
                <a:solidFill>
                  <a:srgbClr val="FFFFFF"/>
                </a:solidFill>
              </a14:hiddenFill>
            </a:ext>
          </a:extLst>
        </p:spPr>
      </p:pic>
      <p:pic>
        <p:nvPicPr>
          <p:cNvPr id="18455" name="Picture 23" descr="反弹琵琶"/>
          <p:cNvPicPr>
            <a:picLocks noChangeAspect="1" noChangeArrowheads="1"/>
          </p:cNvPicPr>
          <p:nvPr/>
        </p:nvPicPr>
        <p:blipFill>
          <a:blip r:embed="rId10" cstate="print">
            <a:extLst>
              <a:ext uri="{28A0092B-C50C-407E-A947-70E740481C1C}">
                <a14:useLocalDpi xmlns:a14="http://schemas.microsoft.com/office/drawing/2010/main" val="0"/>
              </a:ext>
            </a:extLst>
          </a:blip>
          <a:srcRect b="9361"/>
          <a:stretch>
            <a:fillRect/>
          </a:stretch>
        </p:blipFill>
        <p:spPr bwMode="auto">
          <a:xfrm>
            <a:off x="900113" y="4652963"/>
            <a:ext cx="903287" cy="2205037"/>
          </a:xfrm>
          <a:prstGeom prst="rect">
            <a:avLst/>
          </a:prstGeom>
          <a:noFill/>
          <a:extLst>
            <a:ext uri="{909E8E84-426E-40DD-AFC4-6F175D3DCCD1}">
              <a14:hiddenFill xmlns:a14="http://schemas.microsoft.com/office/drawing/2010/main">
                <a:solidFill>
                  <a:srgbClr val="FFFFFF"/>
                </a:solidFill>
              </a14:hiddenFill>
            </a:ext>
          </a:extLst>
        </p:spPr>
      </p:pic>
      <p:pic>
        <p:nvPicPr>
          <p:cNvPr id="18457" name="Picture 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788" y="6121400"/>
            <a:ext cx="2843212" cy="736600"/>
          </a:xfrm>
          <a:prstGeom prst="rect">
            <a:avLst/>
          </a:prstGeom>
          <a:noFill/>
          <a:extLst>
            <a:ext uri="{909E8E84-426E-40DD-AFC4-6F175D3DCCD1}">
              <a14:hiddenFill xmlns:a14="http://schemas.microsoft.com/office/drawing/2010/main">
                <a:solidFill>
                  <a:srgbClr val="FFFFFF"/>
                </a:solidFill>
              </a14:hiddenFill>
            </a:ext>
          </a:extLst>
        </p:spPr>
      </p:pic>
      <p:pic>
        <p:nvPicPr>
          <p:cNvPr id="18458" name="Picture 26" descr="L1060709"/>
          <p:cNvPicPr>
            <a:picLocks noChangeAspect="1" noChangeArrowheads="1"/>
          </p:cNvPicPr>
          <p:nvPr/>
        </p:nvPicPr>
        <p:blipFill>
          <a:blip r:embed="rId12" cstate="print">
            <a:extLst>
              <a:ext uri="{28A0092B-C50C-407E-A947-70E740481C1C}">
                <a14:useLocalDpi xmlns:a14="http://schemas.microsoft.com/office/drawing/2010/main" val="0"/>
              </a:ext>
            </a:extLst>
          </a:blip>
          <a:srcRect l="29489" t="27400" r="40042" b="31946"/>
          <a:stretch>
            <a:fillRect/>
          </a:stretch>
        </p:blipFill>
        <p:spPr bwMode="auto">
          <a:xfrm>
            <a:off x="0" y="4941888"/>
            <a:ext cx="958850" cy="1916112"/>
          </a:xfrm>
          <a:prstGeom prst="rect">
            <a:avLst/>
          </a:prstGeom>
          <a:noFill/>
          <a:extLst>
            <a:ext uri="{909E8E84-426E-40DD-AFC4-6F175D3DCCD1}">
              <a14:hiddenFill xmlns:a14="http://schemas.microsoft.com/office/drawing/2010/main">
                <a:solidFill>
                  <a:srgbClr val="FFFFFF"/>
                </a:solidFill>
              </a14:hiddenFill>
            </a:ext>
          </a:extLst>
        </p:spPr>
      </p:pic>
      <p:pic>
        <p:nvPicPr>
          <p:cNvPr id="18459" name="Picture 27" descr="L106065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5775" y="4581525"/>
            <a:ext cx="1038225" cy="155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rp_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219200"/>
            <a:ext cx="4806950" cy="5510213"/>
          </a:xfrm>
          <a:prstGeom prst="rect">
            <a:avLst/>
          </a:prstGeom>
          <a:noFill/>
          <a:extLst>
            <a:ext uri="{909E8E84-426E-40DD-AFC4-6F175D3DCCD1}">
              <a14:hiddenFill xmlns:a14="http://schemas.microsoft.com/office/drawing/2010/main">
                <a:solidFill>
                  <a:srgbClr val="FFFFFF"/>
                </a:solidFill>
              </a14:hiddenFill>
            </a:ext>
          </a:extLst>
        </p:spPr>
      </p:pic>
      <p:sp>
        <p:nvSpPr>
          <p:cNvPr id="249859" name="Rectangle 3"/>
          <p:cNvSpPr>
            <a:spLocks noGrp="1" noChangeArrowheads="1"/>
          </p:cNvSpPr>
          <p:nvPr>
            <p:ph type="title" idx="4294967295"/>
          </p:nvPr>
        </p:nvSpPr>
        <p:spPr>
          <a:xfrm>
            <a:off x="3048000" y="152400"/>
            <a:ext cx="2590800" cy="612775"/>
          </a:xfrm>
        </p:spPr>
        <p:txBody>
          <a:bodyPr/>
          <a:lstStyle/>
          <a:p>
            <a:r>
              <a:rPr kumimoji="1" lang="en-US" altLang="zh-CN" sz="4000" b="1">
                <a:solidFill>
                  <a:schemeClr val="tx1"/>
                </a:solidFill>
                <a:latin typeface="Times New Roman" pitchFamily="18" charset="0"/>
                <a:ea typeface="黑体" pitchFamily="49" charset="-122"/>
              </a:rPr>
              <a:t>Motivation</a:t>
            </a:r>
          </a:p>
        </p:txBody>
      </p:sp>
      <p:sp>
        <p:nvSpPr>
          <p:cNvPr id="249860" name="Line 4"/>
          <p:cNvSpPr>
            <a:spLocks noChangeShapeType="1"/>
          </p:cNvSpPr>
          <p:nvPr/>
        </p:nvSpPr>
        <p:spPr bwMode="auto">
          <a:xfrm>
            <a:off x="0" y="914400"/>
            <a:ext cx="9144000" cy="0"/>
          </a:xfrm>
          <a:prstGeom prst="line">
            <a:avLst/>
          </a:prstGeom>
          <a:noFill/>
          <a:ln w="381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49861" name="Line 5"/>
          <p:cNvSpPr>
            <a:spLocks noChangeShapeType="1"/>
          </p:cNvSpPr>
          <p:nvPr/>
        </p:nvSpPr>
        <p:spPr bwMode="auto">
          <a:xfrm>
            <a:off x="0" y="968375"/>
            <a:ext cx="9144000" cy="0"/>
          </a:xfrm>
          <a:prstGeom prst="line">
            <a:avLst/>
          </a:prstGeom>
          <a:noFill/>
          <a:ln w="952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49862" name="Rectangle 6"/>
          <p:cNvSpPr>
            <a:spLocks noChangeArrowheads="1"/>
          </p:cNvSpPr>
          <p:nvPr/>
        </p:nvSpPr>
        <p:spPr bwMode="auto">
          <a:xfrm>
            <a:off x="228600" y="1050925"/>
            <a:ext cx="5791200" cy="2911475"/>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3333FF"/>
              </a:buClr>
              <a:buFont typeface="Wingdings" pitchFamily="2" charset="2"/>
              <a:buChar char="l"/>
            </a:pPr>
            <a:r>
              <a:rPr kumimoji="1" lang="en-US" altLang="zh-CN" sz="2500" b="1">
                <a:latin typeface="Times New Roman" pitchFamily="18" charset="0"/>
                <a:ea typeface="楷体_GB2312" pitchFamily="49" charset="-122"/>
              </a:rPr>
              <a:t> Theoretical prediction</a:t>
            </a:r>
            <a:r>
              <a:rPr kumimoji="1" lang="zh-CN" altLang="en-US" sz="2500" b="1">
                <a:latin typeface="Times New Roman" pitchFamily="18" charset="0"/>
                <a:ea typeface="楷体_GB2312" pitchFamily="49" charset="-122"/>
              </a:rPr>
              <a:t>：</a:t>
            </a:r>
          </a:p>
          <a:p>
            <a:r>
              <a:rPr kumimoji="1" lang="zh-CN" altLang="en-US" sz="2500">
                <a:latin typeface="Times New Roman" pitchFamily="18" charset="0"/>
                <a:ea typeface="楷体_GB2312" pitchFamily="49" charset="-122"/>
              </a:rPr>
              <a:t>    </a:t>
            </a:r>
            <a:r>
              <a:rPr kumimoji="1" lang="en-US" altLang="zh-CN" sz="2500" baseline="30000">
                <a:latin typeface="Times New Roman" pitchFamily="18" charset="0"/>
                <a:ea typeface="楷体_GB2312" pitchFamily="49" charset="-122"/>
              </a:rPr>
              <a:t>14</a:t>
            </a:r>
            <a:r>
              <a:rPr kumimoji="1" lang="en-US" altLang="zh-CN" sz="2500">
                <a:latin typeface="Times New Roman" pitchFamily="18" charset="0"/>
                <a:ea typeface="楷体_GB2312" pitchFamily="49" charset="-122"/>
              </a:rPr>
              <a:t>O(</a:t>
            </a:r>
            <a:r>
              <a:rPr kumimoji="1" lang="en-US" altLang="zh-CN" sz="2500">
                <a:latin typeface="Symbol" pitchFamily="18" charset="2"/>
                <a:ea typeface="楷体_GB2312" pitchFamily="49" charset="-122"/>
              </a:rPr>
              <a:t>a</a:t>
            </a:r>
            <a:r>
              <a:rPr kumimoji="1" lang="en-US" altLang="zh-CN" sz="2500">
                <a:latin typeface="Times New Roman" pitchFamily="18" charset="0"/>
                <a:ea typeface="楷体_GB2312" pitchFamily="49" charset="-122"/>
              </a:rPr>
              <a:t>,p)</a:t>
            </a:r>
            <a:r>
              <a:rPr kumimoji="1" lang="en-US" altLang="zh-CN" sz="2500" baseline="30000">
                <a:latin typeface="Times New Roman" pitchFamily="18" charset="0"/>
                <a:ea typeface="楷体_GB2312" pitchFamily="49" charset="-122"/>
              </a:rPr>
              <a:t>17</a:t>
            </a:r>
            <a:r>
              <a:rPr kumimoji="1" lang="en-US" altLang="zh-CN" sz="2500">
                <a:latin typeface="Times New Roman" pitchFamily="18" charset="0"/>
                <a:ea typeface="楷体_GB2312" pitchFamily="49" charset="-122"/>
              </a:rPr>
              <a:t>F is, most probable, one of the breakout reaction (from HCNO cycle to </a:t>
            </a:r>
            <a:r>
              <a:rPr kumimoji="1" lang="en-US" altLang="zh-CN" sz="2500" i="1">
                <a:latin typeface="Times New Roman" pitchFamily="18" charset="0"/>
                <a:ea typeface="楷体_GB2312" pitchFamily="49" charset="-122"/>
              </a:rPr>
              <a:t>rp</a:t>
            </a:r>
            <a:r>
              <a:rPr kumimoji="1" lang="en-US" altLang="zh-CN" sz="2500">
                <a:latin typeface="Times New Roman" pitchFamily="18" charset="0"/>
                <a:ea typeface="楷体_GB2312" pitchFamily="49" charset="-122"/>
              </a:rPr>
              <a:t>-process) in x-ray bursters.</a:t>
            </a:r>
          </a:p>
          <a:p>
            <a:endParaRPr kumimoji="1" lang="en-US" altLang="zh-CN" sz="1000">
              <a:latin typeface="Times New Roman" pitchFamily="18" charset="0"/>
              <a:ea typeface="楷体_GB2312" pitchFamily="49" charset="-122"/>
            </a:endParaRPr>
          </a:p>
          <a:p>
            <a:pPr>
              <a:buClr>
                <a:srgbClr val="3333FF"/>
              </a:buClr>
              <a:buFont typeface="Wingdings" pitchFamily="2" charset="2"/>
              <a:buChar char="l"/>
            </a:pPr>
            <a:r>
              <a:rPr lang="en-US" altLang="ja-JP" sz="2500" b="1">
                <a:latin typeface="Times New Roman" pitchFamily="18" charset="0"/>
              </a:rPr>
              <a:t> Present Status:</a:t>
            </a:r>
          </a:p>
          <a:p>
            <a:pPr>
              <a:buClr>
                <a:srgbClr val="3333FF"/>
              </a:buClr>
              <a:buFont typeface="Wingdings" pitchFamily="2" charset="2"/>
              <a:buNone/>
            </a:pPr>
            <a:r>
              <a:rPr lang="en-US" altLang="ja-JP" sz="2500">
                <a:latin typeface="Times New Roman" pitchFamily="18" charset="0"/>
              </a:rPr>
              <a:t>     Its reaction rate hasn’t been </a:t>
            </a:r>
          </a:p>
          <a:p>
            <a:pPr>
              <a:buClr>
                <a:srgbClr val="3333FF"/>
              </a:buClr>
              <a:buFont typeface="Wingdings" pitchFamily="2" charset="2"/>
              <a:buNone/>
            </a:pPr>
            <a:r>
              <a:rPr lang="en-US" altLang="ja-JP" sz="2500">
                <a:latin typeface="Times New Roman" pitchFamily="18" charset="0"/>
              </a:rPr>
              <a:t>determined very well yet. </a:t>
            </a:r>
          </a:p>
        </p:txBody>
      </p:sp>
      <p:grpSp>
        <p:nvGrpSpPr>
          <p:cNvPr id="249863" name="Group 7"/>
          <p:cNvGrpSpPr>
            <a:grpSpLocks/>
          </p:cNvGrpSpPr>
          <p:nvPr/>
        </p:nvGrpSpPr>
        <p:grpSpPr bwMode="auto">
          <a:xfrm>
            <a:off x="1524000" y="4267200"/>
            <a:ext cx="2590800" cy="2438400"/>
            <a:chOff x="960" y="2736"/>
            <a:chExt cx="1632" cy="1536"/>
          </a:xfrm>
        </p:grpSpPr>
        <p:pic>
          <p:nvPicPr>
            <p:cNvPr id="249864" name="Picture 8" descr="450px-Accretion_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2736"/>
              <a:ext cx="1632" cy="1536"/>
            </a:xfrm>
            <a:prstGeom prst="rect">
              <a:avLst/>
            </a:prstGeom>
            <a:noFill/>
            <a:extLst>
              <a:ext uri="{909E8E84-426E-40DD-AFC4-6F175D3DCCD1}">
                <a14:hiddenFill xmlns:a14="http://schemas.microsoft.com/office/drawing/2010/main">
                  <a:solidFill>
                    <a:srgbClr val="FFFFFF"/>
                  </a:solidFill>
                </a14:hiddenFill>
              </a:ext>
            </a:extLst>
          </p:spPr>
        </p:pic>
        <p:sp>
          <p:nvSpPr>
            <p:cNvPr id="249865" name="Rectangle 9"/>
            <p:cNvSpPr>
              <a:spLocks noChangeArrowheads="1"/>
            </p:cNvSpPr>
            <p:nvPr/>
          </p:nvSpPr>
          <p:spPr bwMode="auto">
            <a:xfrm>
              <a:off x="1728" y="2928"/>
              <a:ext cx="685" cy="156"/>
            </a:xfrm>
            <a:prstGeom prst="rect">
              <a:avLst/>
            </a:prstGeom>
            <a:solidFill>
              <a:srgbClr val="00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r>
                <a:rPr kumimoji="1" lang="en-US" altLang="zh-CN" sz="1200" b="1">
                  <a:solidFill>
                    <a:schemeClr val="bg1"/>
                  </a:solidFill>
                  <a:latin typeface="Times New Roman" pitchFamily="18" charset="0"/>
                  <a:ea typeface="楷体_GB2312" pitchFamily="49" charset="-122"/>
                  <a:cs typeface="Times New Roman" pitchFamily="18" charset="0"/>
                </a:rPr>
                <a:t>Neutron Star</a:t>
              </a:r>
            </a:p>
          </p:txBody>
        </p:sp>
        <p:sp>
          <p:nvSpPr>
            <p:cNvPr id="249866" name="Line 10"/>
            <p:cNvSpPr>
              <a:spLocks noChangeShapeType="1"/>
            </p:cNvSpPr>
            <p:nvPr/>
          </p:nvSpPr>
          <p:spPr bwMode="auto">
            <a:xfrm flipH="1">
              <a:off x="1513" y="3064"/>
              <a:ext cx="216" cy="196"/>
            </a:xfrm>
            <a:prstGeom prst="line">
              <a:avLst/>
            </a:prstGeom>
            <a:noFill/>
            <a:ln w="254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9867" name="Rectangle 11"/>
            <p:cNvSpPr>
              <a:spLocks noChangeArrowheads="1"/>
            </p:cNvSpPr>
            <p:nvPr/>
          </p:nvSpPr>
          <p:spPr bwMode="auto">
            <a:xfrm>
              <a:off x="1824" y="3264"/>
              <a:ext cx="763" cy="148"/>
            </a:xfrm>
            <a:prstGeom prst="rect">
              <a:avLst/>
            </a:prstGeom>
            <a:solidFill>
              <a:srgbClr val="00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r>
                <a:rPr kumimoji="1" lang="en-US" altLang="zh-CN" sz="1200" b="1">
                  <a:solidFill>
                    <a:srgbClr val="FFFFFF"/>
                  </a:solidFill>
                  <a:latin typeface="Times New Roman" pitchFamily="18" charset="0"/>
                  <a:ea typeface="楷体_GB2312" pitchFamily="49" charset="-122"/>
                  <a:cs typeface="Times New Roman" pitchFamily="18" charset="0"/>
                </a:rPr>
                <a:t>Accretion Disk </a:t>
              </a:r>
              <a:endParaRPr kumimoji="1" lang="en-US" altLang="zh-CN" sz="1200" b="1">
                <a:latin typeface="Times New Roman" pitchFamily="18" charset="0"/>
                <a:ea typeface="楷体_GB2312" pitchFamily="49" charset="-122"/>
                <a:cs typeface="Times New Roman" pitchFamily="18" charset="0"/>
              </a:endParaRPr>
            </a:p>
          </p:txBody>
        </p:sp>
        <p:sp>
          <p:nvSpPr>
            <p:cNvPr id="249868" name="Rectangle 12"/>
            <p:cNvSpPr>
              <a:spLocks noChangeArrowheads="1"/>
            </p:cNvSpPr>
            <p:nvPr/>
          </p:nvSpPr>
          <p:spPr bwMode="auto">
            <a:xfrm>
              <a:off x="960" y="3899"/>
              <a:ext cx="815" cy="208"/>
            </a:xfrm>
            <a:prstGeom prst="rect">
              <a:avLst/>
            </a:prstGeom>
            <a:solidFill>
              <a:srgbClr val="000000"/>
            </a:solidFill>
            <a:ln>
              <a:noFill/>
            </a:ln>
            <a:extLst>
              <a:ext uri="{91240B29-F687-4F45-9708-019B960494DF}">
                <a14:hiddenLine xmlns:a14="http://schemas.microsoft.com/office/drawing/2010/main" w="9525">
                  <a:solidFill>
                    <a:srgbClr val="FFFFFF"/>
                  </a:solidFill>
                  <a:miter lim="800000"/>
                  <a:headEnd/>
                  <a:tailEnd/>
                </a14:hiddenLine>
              </a:ext>
            </a:extLst>
          </p:spPr>
          <p:txBody>
            <a:bodyPr/>
            <a:lstStyle/>
            <a:p>
              <a:r>
                <a:rPr kumimoji="1" lang="en-US" altLang="zh-CN" sz="1200" b="1">
                  <a:solidFill>
                    <a:srgbClr val="FFFFFF"/>
                  </a:solidFill>
                  <a:latin typeface="Times New Roman" pitchFamily="18" charset="0"/>
                  <a:ea typeface="楷体_GB2312" pitchFamily="49" charset="-122"/>
                  <a:cs typeface="Times New Roman" pitchFamily="18" charset="0"/>
                </a:rPr>
                <a:t>Companion Star</a:t>
              </a:r>
              <a:endParaRPr kumimoji="1" lang="en-US" altLang="zh-CN" sz="1200" b="1">
                <a:latin typeface="Times New Roman" pitchFamily="18" charset="0"/>
                <a:ea typeface="楷体_GB2312" pitchFamily="49" charset="-122"/>
                <a:cs typeface="Times New Roman" pitchFamily="18" charset="0"/>
              </a:endParaRPr>
            </a:p>
          </p:txBody>
        </p:sp>
        <p:sp>
          <p:nvSpPr>
            <p:cNvPr id="249869" name="Line 13"/>
            <p:cNvSpPr>
              <a:spLocks noChangeShapeType="1"/>
            </p:cNvSpPr>
            <p:nvPr/>
          </p:nvSpPr>
          <p:spPr bwMode="auto">
            <a:xfrm>
              <a:off x="1707" y="4004"/>
              <a:ext cx="238" cy="34"/>
            </a:xfrm>
            <a:prstGeom prst="line">
              <a:avLst/>
            </a:prstGeom>
            <a:noFill/>
            <a:ln w="254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49870" name="Line 14"/>
            <p:cNvSpPr>
              <a:spLocks noChangeShapeType="1"/>
            </p:cNvSpPr>
            <p:nvPr/>
          </p:nvSpPr>
          <p:spPr bwMode="auto">
            <a:xfrm flipH="1" flipV="1">
              <a:off x="1690" y="3248"/>
              <a:ext cx="172" cy="59"/>
            </a:xfrm>
            <a:prstGeom prst="line">
              <a:avLst/>
            </a:prstGeom>
            <a:noFill/>
            <a:ln w="254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RelatedLeve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286000"/>
            <a:ext cx="5470525" cy="4435475"/>
          </a:xfrm>
          <a:prstGeom prst="rect">
            <a:avLst/>
          </a:prstGeom>
          <a:noFill/>
          <a:extLst>
            <a:ext uri="{909E8E84-426E-40DD-AFC4-6F175D3DCCD1}">
              <a14:hiddenFill xmlns:a14="http://schemas.microsoft.com/office/drawing/2010/main">
                <a:solidFill>
                  <a:srgbClr val="FFFFFF"/>
                </a:solidFill>
              </a14:hiddenFill>
            </a:ext>
          </a:extLst>
        </p:spPr>
      </p:pic>
      <p:sp>
        <p:nvSpPr>
          <p:cNvPr id="251907" name="Rectangle 3"/>
          <p:cNvSpPr>
            <a:spLocks noGrp="1" noChangeArrowheads="1"/>
          </p:cNvSpPr>
          <p:nvPr>
            <p:ph type="title" idx="4294967295"/>
          </p:nvPr>
        </p:nvSpPr>
        <p:spPr>
          <a:xfrm>
            <a:off x="2209800" y="457200"/>
            <a:ext cx="4648200" cy="569913"/>
          </a:xfrm>
        </p:spPr>
        <p:txBody>
          <a:bodyPr/>
          <a:lstStyle/>
          <a:p>
            <a:pPr algn="l"/>
            <a:r>
              <a:rPr lang="en-US" altLang="zh-CN" sz="4000" b="1">
                <a:solidFill>
                  <a:schemeClr val="tx1"/>
                </a:solidFill>
                <a:latin typeface="Times New Roman" pitchFamily="18" charset="0"/>
                <a:ea typeface="黑体" pitchFamily="49" charset="-122"/>
              </a:rPr>
              <a:t>Experimental goal</a:t>
            </a:r>
          </a:p>
        </p:txBody>
      </p:sp>
      <p:sp>
        <p:nvSpPr>
          <p:cNvPr id="251908" name="Line 4"/>
          <p:cNvSpPr>
            <a:spLocks noChangeShapeType="1"/>
          </p:cNvSpPr>
          <p:nvPr/>
        </p:nvSpPr>
        <p:spPr bwMode="auto">
          <a:xfrm>
            <a:off x="0" y="1470025"/>
            <a:ext cx="9144000" cy="0"/>
          </a:xfrm>
          <a:prstGeom prst="line">
            <a:avLst/>
          </a:prstGeom>
          <a:noFill/>
          <a:ln w="381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1909" name="Line 5"/>
          <p:cNvSpPr>
            <a:spLocks noChangeShapeType="1"/>
          </p:cNvSpPr>
          <p:nvPr/>
        </p:nvSpPr>
        <p:spPr bwMode="auto">
          <a:xfrm>
            <a:off x="0" y="1524000"/>
            <a:ext cx="9144000" cy="0"/>
          </a:xfrm>
          <a:prstGeom prst="line">
            <a:avLst/>
          </a:prstGeom>
          <a:noFill/>
          <a:ln w="952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1910" name="Text Box 6"/>
          <p:cNvSpPr txBox="1">
            <a:spLocks noChangeArrowheads="1"/>
          </p:cNvSpPr>
          <p:nvPr/>
        </p:nvSpPr>
        <p:spPr bwMode="auto">
          <a:xfrm>
            <a:off x="228600" y="2057400"/>
            <a:ext cx="3886200" cy="2682875"/>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3333FF"/>
              </a:buClr>
              <a:buFont typeface="Wingdings" pitchFamily="2" charset="2"/>
              <a:buChar char="l"/>
            </a:pPr>
            <a:r>
              <a:rPr lang="en-US" altLang="zh-CN" sz="2500" b="1">
                <a:latin typeface="Times New Roman" pitchFamily="18" charset="0"/>
                <a:ea typeface="楷体_GB2312" pitchFamily="49" charset="-122"/>
              </a:rPr>
              <a:t> To determine resonant </a:t>
            </a:r>
          </a:p>
          <a:p>
            <a:pPr>
              <a:buClr>
                <a:srgbClr val="3333FF"/>
              </a:buClr>
              <a:buFont typeface="Wingdings" pitchFamily="2" charset="2"/>
              <a:buNone/>
            </a:pPr>
            <a:r>
              <a:rPr lang="en-US" altLang="zh-CN" sz="2500" b="1">
                <a:latin typeface="Times New Roman" pitchFamily="18" charset="0"/>
                <a:ea typeface="楷体_GB2312" pitchFamily="49" charset="-122"/>
              </a:rPr>
              <a:t>    properties of unbound </a:t>
            </a:r>
          </a:p>
          <a:p>
            <a:pPr>
              <a:buClr>
                <a:srgbClr val="3333FF"/>
              </a:buClr>
              <a:buFont typeface="Wingdings" pitchFamily="2" charset="2"/>
              <a:buNone/>
            </a:pPr>
            <a:r>
              <a:rPr lang="en-US" altLang="zh-CN" sz="2500" b="1">
                <a:latin typeface="Times New Roman" pitchFamily="18" charset="0"/>
                <a:ea typeface="楷体_GB2312" pitchFamily="49" charset="-122"/>
              </a:rPr>
              <a:t>    states in </a:t>
            </a:r>
            <a:r>
              <a:rPr lang="en-US" altLang="zh-CN" sz="2500" b="1" baseline="30000">
                <a:latin typeface="Times New Roman" pitchFamily="18" charset="0"/>
                <a:ea typeface="楷体_GB2312" pitchFamily="49" charset="-122"/>
              </a:rPr>
              <a:t>18</a:t>
            </a:r>
            <a:r>
              <a:rPr lang="en-US" altLang="zh-CN" sz="2500" b="1">
                <a:latin typeface="Times New Roman" pitchFamily="18" charset="0"/>
                <a:ea typeface="楷体_GB2312" pitchFamily="49" charset="-122"/>
              </a:rPr>
              <a:t>Ne (</a:t>
            </a:r>
            <a:r>
              <a:rPr lang="en-US" altLang="zh-CN" sz="2500" b="1" i="1">
                <a:latin typeface="Times New Roman" pitchFamily="18" charset="0"/>
                <a:ea typeface="楷体_GB2312" pitchFamily="49" charset="-122"/>
              </a:rPr>
              <a:t>E</a:t>
            </a:r>
            <a:r>
              <a:rPr lang="en-US" altLang="zh-CN" sz="2500" b="1" baseline="-25000">
                <a:latin typeface="Times New Roman" pitchFamily="18" charset="0"/>
                <a:ea typeface="楷体_GB2312" pitchFamily="49" charset="-122"/>
              </a:rPr>
              <a:t>R</a:t>
            </a:r>
            <a:r>
              <a:rPr lang="en-US" altLang="zh-CN" sz="2500" b="1">
                <a:latin typeface="Times New Roman" pitchFamily="18" charset="0"/>
                <a:ea typeface="楷体_GB2312" pitchFamily="49" charset="-122"/>
              </a:rPr>
              <a:t>, J</a:t>
            </a:r>
            <a:r>
              <a:rPr lang="en-US" altLang="zh-CN" sz="2500" b="1" baseline="-25000">
                <a:latin typeface="Times New Roman" pitchFamily="18" charset="0"/>
                <a:ea typeface="楷体_GB2312" pitchFamily="49" charset="-122"/>
              </a:rPr>
              <a:t>R</a:t>
            </a:r>
            <a:r>
              <a:rPr lang="en-US" altLang="zh-CN" sz="2500" b="1">
                <a:latin typeface="Times New Roman" pitchFamily="18" charset="0"/>
                <a:ea typeface="楷体_GB2312" pitchFamily="49" charset="-122"/>
              </a:rPr>
              <a:t>, </a:t>
            </a:r>
            <a:r>
              <a:rPr lang="en-US" altLang="zh-CN" sz="2500" b="1">
                <a:latin typeface="Symbol" pitchFamily="18" charset="2"/>
                <a:ea typeface="楷体_GB2312" pitchFamily="49" charset="-122"/>
              </a:rPr>
              <a:t>G</a:t>
            </a:r>
            <a:r>
              <a:rPr lang="en-US" altLang="zh-CN" sz="2500" b="1" baseline="-25000">
                <a:latin typeface="Symbol" pitchFamily="18" charset="2"/>
                <a:ea typeface="楷体_GB2312" pitchFamily="49" charset="-122"/>
              </a:rPr>
              <a:t>a</a:t>
            </a:r>
            <a:r>
              <a:rPr lang="en-US" altLang="zh-CN" sz="2500" b="1">
                <a:latin typeface="Times New Roman" pitchFamily="18" charset="0"/>
                <a:ea typeface="楷体_GB2312" pitchFamily="49" charset="-122"/>
              </a:rPr>
              <a:t>) </a:t>
            </a:r>
          </a:p>
          <a:p>
            <a:pPr>
              <a:buClr>
                <a:srgbClr val="3333FF"/>
              </a:buClr>
              <a:buFont typeface="Wingdings" pitchFamily="2" charset="2"/>
              <a:buChar char="l"/>
            </a:pPr>
            <a:endParaRPr lang="en-US" altLang="zh-CN" sz="2000" b="1">
              <a:latin typeface="Times New Roman" pitchFamily="18" charset="0"/>
              <a:ea typeface="楷体_GB2312" pitchFamily="49" charset="-122"/>
            </a:endParaRPr>
          </a:p>
          <a:p>
            <a:pPr>
              <a:buClr>
                <a:srgbClr val="3333FF"/>
              </a:buClr>
              <a:buFont typeface="Wingdings" pitchFamily="2" charset="2"/>
              <a:buChar char="l"/>
            </a:pPr>
            <a:r>
              <a:rPr lang="en-US" altLang="zh-CN" sz="2500" b="1">
                <a:latin typeface="Times New Roman" pitchFamily="18" charset="0"/>
                <a:ea typeface="楷体_GB2312" pitchFamily="49" charset="-122"/>
                <a:sym typeface="Wingdings" pitchFamily="2" charset="2"/>
              </a:rPr>
              <a:t> To address astrophysical </a:t>
            </a:r>
          </a:p>
          <a:p>
            <a:pPr>
              <a:buClr>
                <a:srgbClr val="3333FF"/>
              </a:buClr>
              <a:buFont typeface="Wingdings" pitchFamily="2" charset="2"/>
              <a:buNone/>
            </a:pPr>
            <a:r>
              <a:rPr lang="en-US" altLang="zh-CN" sz="2500" b="1">
                <a:latin typeface="Times New Roman" pitchFamily="18" charset="0"/>
                <a:ea typeface="楷体_GB2312" pitchFamily="49" charset="-122"/>
                <a:sym typeface="Wingdings" pitchFamily="2" charset="2"/>
              </a:rPr>
              <a:t>    implication of</a:t>
            </a:r>
            <a:r>
              <a:rPr lang="en-US" altLang="zh-CN" sz="2500" b="1">
                <a:latin typeface="Times New Roman" pitchFamily="18" charset="0"/>
                <a:ea typeface="楷体_GB2312" pitchFamily="49" charset="-122"/>
              </a:rPr>
              <a:t> the</a:t>
            </a:r>
          </a:p>
          <a:p>
            <a:pPr>
              <a:buClr>
                <a:srgbClr val="3333FF"/>
              </a:buClr>
              <a:buFont typeface="Wingdings" pitchFamily="2" charset="2"/>
              <a:buNone/>
            </a:pPr>
            <a:r>
              <a:rPr lang="en-US" altLang="zh-CN" sz="2500" b="1" baseline="30000">
                <a:latin typeface="Times New Roman" pitchFamily="18" charset="0"/>
                <a:ea typeface="楷体_GB2312" pitchFamily="49" charset="-122"/>
              </a:rPr>
              <a:t>      14</a:t>
            </a:r>
            <a:r>
              <a:rPr lang="en-US" altLang="zh-CN" sz="2500" b="1">
                <a:latin typeface="Times New Roman" pitchFamily="18" charset="0"/>
                <a:ea typeface="楷体_GB2312" pitchFamily="49" charset="-122"/>
              </a:rPr>
              <a:t>O(</a:t>
            </a:r>
            <a:r>
              <a:rPr lang="en-US" altLang="zh-CN" sz="2500" b="1">
                <a:latin typeface="Symbol" pitchFamily="18" charset="2"/>
                <a:ea typeface="楷体_GB2312" pitchFamily="49" charset="-122"/>
              </a:rPr>
              <a:t>a</a:t>
            </a:r>
            <a:r>
              <a:rPr lang="en-US" altLang="zh-CN" sz="2500" b="1">
                <a:latin typeface="Times New Roman" pitchFamily="18" charset="0"/>
                <a:ea typeface="楷体_GB2312" pitchFamily="49" charset="-122"/>
              </a:rPr>
              <a:t>,p)</a:t>
            </a:r>
            <a:r>
              <a:rPr lang="en-US" altLang="zh-CN" sz="2500" b="1" baseline="30000">
                <a:latin typeface="Times New Roman" pitchFamily="18" charset="0"/>
                <a:ea typeface="楷体_GB2312" pitchFamily="49" charset="-122"/>
              </a:rPr>
              <a:t>17</a:t>
            </a:r>
            <a:r>
              <a:rPr lang="en-US" altLang="zh-CN" sz="2500" b="1">
                <a:latin typeface="Times New Roman" pitchFamily="18" charset="0"/>
                <a:ea typeface="楷体_GB2312" pitchFamily="49" charset="-122"/>
              </a:rPr>
              <a:t>F reaction</a:t>
            </a:r>
            <a:endParaRPr lang="en-US" altLang="zh-CN" sz="2500">
              <a:latin typeface="Times New Roman" pitchFamily="18" charset="0"/>
              <a:ea typeface="楷体_GB2312"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PRC_figures1"/>
          <p:cNvPicPr>
            <a:picLocks noChangeAspect="1" noChangeArrowheads="1"/>
          </p:cNvPicPr>
          <p:nvPr/>
        </p:nvPicPr>
        <p:blipFill>
          <a:blip r:embed="rId2">
            <a:extLst>
              <a:ext uri="{28A0092B-C50C-407E-A947-70E740481C1C}">
                <a14:useLocalDpi xmlns:a14="http://schemas.microsoft.com/office/drawing/2010/main" val="0"/>
              </a:ext>
            </a:extLst>
          </a:blip>
          <a:srcRect t="11839" r="11111" b="24010"/>
          <a:stretch>
            <a:fillRect/>
          </a:stretch>
        </p:blipFill>
        <p:spPr bwMode="auto">
          <a:xfrm>
            <a:off x="0" y="2565400"/>
            <a:ext cx="9144000" cy="4292600"/>
          </a:xfrm>
          <a:prstGeom prst="rect">
            <a:avLst/>
          </a:prstGeom>
          <a:noFill/>
          <a:extLst>
            <a:ext uri="{909E8E84-426E-40DD-AFC4-6F175D3DCCD1}">
              <a14:hiddenFill xmlns:a14="http://schemas.microsoft.com/office/drawing/2010/main">
                <a:solidFill>
                  <a:srgbClr val="FFFFFF"/>
                </a:solidFill>
              </a14:hiddenFill>
            </a:ext>
          </a:extLst>
        </p:spPr>
      </p:pic>
      <p:sp>
        <p:nvSpPr>
          <p:cNvPr id="256003" name="Rectangle 3"/>
          <p:cNvSpPr>
            <a:spLocks noGrp="1" noChangeArrowheads="1"/>
          </p:cNvSpPr>
          <p:nvPr>
            <p:ph type="title" idx="4294967295"/>
          </p:nvPr>
        </p:nvSpPr>
        <p:spPr>
          <a:xfrm>
            <a:off x="990600" y="152400"/>
            <a:ext cx="7239000" cy="720725"/>
          </a:xfrm>
        </p:spPr>
        <p:txBody>
          <a:bodyPr/>
          <a:lstStyle/>
          <a:p>
            <a:r>
              <a:rPr lang="en-US" altLang="zh-CN" sz="4000" b="1">
                <a:solidFill>
                  <a:schemeClr val="tx1"/>
                </a:solidFill>
                <a:latin typeface="Times New Roman" pitchFamily="18" charset="0"/>
                <a:ea typeface="黑体" pitchFamily="49" charset="-122"/>
              </a:rPr>
              <a:t>Experiment layout of RIBLL1</a:t>
            </a:r>
            <a:endParaRPr kumimoji="1" lang="en-US" altLang="zh-CN" sz="4000" b="1">
              <a:solidFill>
                <a:schemeClr val="tx1"/>
              </a:solidFill>
              <a:latin typeface="Times New Roman" pitchFamily="18" charset="0"/>
              <a:ea typeface="黑体" pitchFamily="49" charset="-122"/>
            </a:endParaRPr>
          </a:p>
        </p:txBody>
      </p:sp>
      <p:sp>
        <p:nvSpPr>
          <p:cNvPr id="256004" name="Rectangle 4"/>
          <p:cNvSpPr>
            <a:spLocks noChangeArrowheads="1"/>
          </p:cNvSpPr>
          <p:nvPr/>
        </p:nvSpPr>
        <p:spPr bwMode="auto">
          <a:xfrm>
            <a:off x="0" y="2135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indent="306388"/>
            <a:endParaRPr kumimoji="1" lang="it-IT" sz="2400">
              <a:latin typeface="Times New Roman" pitchFamily="18" charset="0"/>
            </a:endParaRPr>
          </a:p>
        </p:txBody>
      </p:sp>
      <p:sp>
        <p:nvSpPr>
          <p:cNvPr id="256005" name="Rectangle 5"/>
          <p:cNvSpPr>
            <a:spLocks noChangeArrowheads="1"/>
          </p:cNvSpPr>
          <p:nvPr/>
        </p:nvSpPr>
        <p:spPr bwMode="auto">
          <a:xfrm>
            <a:off x="0" y="2135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56006" name="Line 6"/>
          <p:cNvSpPr>
            <a:spLocks noChangeShapeType="1"/>
          </p:cNvSpPr>
          <p:nvPr/>
        </p:nvSpPr>
        <p:spPr bwMode="auto">
          <a:xfrm>
            <a:off x="0" y="981075"/>
            <a:ext cx="9144000" cy="0"/>
          </a:xfrm>
          <a:prstGeom prst="line">
            <a:avLst/>
          </a:prstGeom>
          <a:noFill/>
          <a:ln w="381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6007" name="Line 7"/>
          <p:cNvSpPr>
            <a:spLocks noChangeShapeType="1"/>
          </p:cNvSpPr>
          <p:nvPr/>
        </p:nvSpPr>
        <p:spPr bwMode="auto">
          <a:xfrm>
            <a:off x="0" y="1035050"/>
            <a:ext cx="9144000" cy="0"/>
          </a:xfrm>
          <a:prstGeom prst="line">
            <a:avLst/>
          </a:prstGeom>
          <a:noFill/>
          <a:ln w="952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6008" name="Rectangle 8"/>
          <p:cNvSpPr>
            <a:spLocks noChangeArrowheads="1"/>
          </p:cNvSpPr>
          <p:nvPr/>
        </p:nvSpPr>
        <p:spPr bwMode="auto">
          <a:xfrm>
            <a:off x="1828800" y="6324600"/>
            <a:ext cx="58674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92075" indent="-92075">
              <a:buClr>
                <a:srgbClr val="FF0000"/>
              </a:buClr>
              <a:buFont typeface="Wingdings" pitchFamily="2" charset="2"/>
              <a:buNone/>
              <a:tabLst>
                <a:tab pos="533400" algn="l"/>
              </a:tabLst>
            </a:pPr>
            <a:r>
              <a:rPr lang="en-US" altLang="zh-CN" sz="2500">
                <a:latin typeface="Times New Roman" pitchFamily="18" charset="0"/>
                <a:ea typeface="楷体_GB2312" pitchFamily="49" charset="-122"/>
              </a:rPr>
              <a:t> </a:t>
            </a:r>
            <a:r>
              <a:rPr lang="en-US" altLang="zh-CN" sz="2500">
                <a:solidFill>
                  <a:srgbClr val="3333FF"/>
                </a:solidFill>
                <a:latin typeface="Times New Roman" pitchFamily="18" charset="0"/>
                <a:ea typeface="楷体_GB2312" pitchFamily="49" charset="-122"/>
              </a:rPr>
              <a:t>Collaborators:</a:t>
            </a:r>
            <a:r>
              <a:rPr lang="en-US" altLang="zh-CN" sz="2500">
                <a:latin typeface="Times New Roman" pitchFamily="18" charset="0"/>
                <a:ea typeface="楷体_GB2312" pitchFamily="49" charset="-122"/>
              </a:rPr>
              <a:t> </a:t>
            </a:r>
            <a:r>
              <a:rPr lang="en-US" altLang="zh-CN" sz="2200" b="1">
                <a:latin typeface="Times New Roman" pitchFamily="18" charset="0"/>
                <a:ea typeface="楷体_GB2312" pitchFamily="49" charset="-122"/>
              </a:rPr>
              <a:t>IMP</a:t>
            </a:r>
            <a:r>
              <a:rPr lang="en-US" altLang="zh-CN" sz="2200">
                <a:latin typeface="Times New Roman" pitchFamily="18" charset="0"/>
                <a:ea typeface="楷体_GB2312" pitchFamily="49" charset="-122"/>
              </a:rPr>
              <a:t>, CIAE, SINAP, Peking U.</a:t>
            </a:r>
            <a:endParaRPr lang="en-US" altLang="zh-CN" sz="1000">
              <a:latin typeface="Times New Roman" pitchFamily="18" charset="0"/>
              <a:ea typeface="楷体_GB2312" pitchFamily="49" charset="-122"/>
            </a:endParaRPr>
          </a:p>
        </p:txBody>
      </p:sp>
      <p:sp>
        <p:nvSpPr>
          <p:cNvPr id="256009" name="Rectangle 9"/>
          <p:cNvSpPr>
            <a:spLocks noChangeArrowheads="1"/>
          </p:cNvSpPr>
          <p:nvPr/>
        </p:nvSpPr>
        <p:spPr bwMode="auto">
          <a:xfrm>
            <a:off x="381000" y="1130300"/>
            <a:ext cx="6019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92075" indent="-92075">
              <a:buClr>
                <a:srgbClr val="FF0000"/>
              </a:buClr>
              <a:buFont typeface="Wingdings" pitchFamily="2" charset="2"/>
              <a:buNone/>
              <a:tabLst>
                <a:tab pos="533400" algn="l"/>
              </a:tabLst>
            </a:pPr>
            <a:r>
              <a:rPr lang="en-US" altLang="zh-CN" sz="2500" b="1">
                <a:solidFill>
                  <a:srgbClr val="3333FF"/>
                </a:solidFill>
                <a:latin typeface="Times New Roman" pitchFamily="18" charset="0"/>
                <a:ea typeface="楷体_GB2312" pitchFamily="49" charset="-122"/>
              </a:rPr>
              <a:t>Beam condition:</a:t>
            </a:r>
          </a:p>
          <a:p>
            <a:pPr marL="92075" indent="-92075">
              <a:buClr>
                <a:schemeClr val="hlink"/>
              </a:buClr>
              <a:buFontTx/>
              <a:buChar char="•"/>
              <a:tabLst>
                <a:tab pos="533400" algn="l"/>
              </a:tabLst>
            </a:pPr>
            <a:endParaRPr lang="en-US" altLang="zh-CN" sz="500" b="1">
              <a:solidFill>
                <a:srgbClr val="3333FF"/>
              </a:solidFill>
              <a:latin typeface="Times New Roman" pitchFamily="18" charset="0"/>
              <a:ea typeface="楷体_GB2312" pitchFamily="49" charset="-122"/>
            </a:endParaRPr>
          </a:p>
          <a:p>
            <a:pPr marL="271463" lvl="1">
              <a:buClr>
                <a:srgbClr val="3333FF"/>
              </a:buClr>
              <a:buFont typeface="Wingdings" pitchFamily="2" charset="2"/>
              <a:buChar char="ü"/>
              <a:tabLst>
                <a:tab pos="533400" algn="l"/>
              </a:tabLst>
            </a:pPr>
            <a:r>
              <a:rPr lang="en-US" altLang="zh-CN" sz="2200">
                <a:latin typeface="Times New Roman" pitchFamily="18" charset="0"/>
                <a:ea typeface="楷体_GB2312" pitchFamily="49" charset="-122"/>
              </a:rPr>
              <a:t>Primary</a:t>
            </a:r>
            <a:r>
              <a:rPr lang="zh-CN" altLang="en-US" sz="2200">
                <a:latin typeface="Times New Roman" pitchFamily="18" charset="0"/>
                <a:ea typeface="楷体_GB2312" pitchFamily="49" charset="-122"/>
              </a:rPr>
              <a:t>：</a:t>
            </a:r>
            <a:r>
              <a:rPr lang="en-US" altLang="zh-CN" sz="2200" baseline="30000">
                <a:latin typeface="Times New Roman" pitchFamily="18" charset="0"/>
                <a:ea typeface="楷体_GB2312" pitchFamily="49" charset="-122"/>
              </a:rPr>
              <a:t>20</a:t>
            </a:r>
            <a:r>
              <a:rPr lang="en-US" altLang="zh-CN" sz="2200">
                <a:latin typeface="Times New Roman" pitchFamily="18" charset="0"/>
                <a:ea typeface="楷体_GB2312" pitchFamily="49" charset="-122"/>
              </a:rPr>
              <a:t>Ne(70 MeV/u, 200</a:t>
            </a:r>
            <a:r>
              <a:rPr lang="en-US" altLang="zh-CN" sz="2200">
                <a:latin typeface="Times New Roman" pitchFamily="18" charset="0"/>
                <a:ea typeface="楷体_GB2312" pitchFamily="49" charset="-122"/>
                <a:sym typeface="Symbol" pitchFamily="18" charset="2"/>
              </a:rPr>
              <a:t></a:t>
            </a:r>
            <a:r>
              <a:rPr lang="en-US" altLang="zh-CN" sz="2200">
                <a:latin typeface="Times New Roman" pitchFamily="18" charset="0"/>
                <a:ea typeface="楷体_GB2312" pitchFamily="49" charset="-122"/>
              </a:rPr>
              <a:t>400 enA</a:t>
            </a:r>
            <a:r>
              <a:rPr lang="en-US" altLang="zh-CN" sz="2200">
                <a:latin typeface="Times New Roman" pitchFamily="18" charset="0"/>
                <a:ea typeface="楷体_GB2312" pitchFamily="49" charset="-122"/>
                <a:sym typeface="Symbol" pitchFamily="18" charset="2"/>
              </a:rPr>
              <a:t>)</a:t>
            </a:r>
          </a:p>
          <a:p>
            <a:pPr marL="271463" lvl="1">
              <a:buClr>
                <a:srgbClr val="FF3300"/>
              </a:buClr>
              <a:buFont typeface="Wingdings" pitchFamily="2" charset="2"/>
              <a:buNone/>
              <a:tabLst>
                <a:tab pos="533400" algn="l"/>
              </a:tabLst>
            </a:pPr>
            <a:endParaRPr lang="en-US" altLang="zh-CN" sz="500">
              <a:latin typeface="Times New Roman" pitchFamily="18" charset="0"/>
              <a:ea typeface="楷体_GB2312" pitchFamily="49" charset="-122"/>
              <a:sym typeface="Symbol" pitchFamily="18" charset="2"/>
            </a:endParaRPr>
          </a:p>
          <a:p>
            <a:pPr marL="271463" lvl="1">
              <a:buClr>
                <a:srgbClr val="3333FF"/>
              </a:buClr>
              <a:buFont typeface="Wingdings" pitchFamily="2" charset="2"/>
              <a:buChar char="ü"/>
              <a:tabLst>
                <a:tab pos="533400" algn="l"/>
              </a:tabLst>
            </a:pPr>
            <a:r>
              <a:rPr lang="en-US" altLang="zh-CN" sz="2200">
                <a:latin typeface="Times New Roman" pitchFamily="18" charset="0"/>
                <a:ea typeface="楷体_GB2312" pitchFamily="49" charset="-122"/>
                <a:sym typeface="Symbol" pitchFamily="18" charset="2"/>
              </a:rPr>
              <a:t>Secondary</a:t>
            </a:r>
            <a:r>
              <a:rPr lang="zh-CN" altLang="en-US" sz="2200">
                <a:latin typeface="Times New Roman" pitchFamily="18" charset="0"/>
                <a:ea typeface="楷体_GB2312" pitchFamily="49" charset="-122"/>
                <a:sym typeface="Symbol" pitchFamily="18" charset="2"/>
              </a:rPr>
              <a:t>：</a:t>
            </a:r>
            <a:r>
              <a:rPr lang="en-US" altLang="zh-CN" sz="2200" baseline="30000">
                <a:latin typeface="Times New Roman" pitchFamily="18" charset="0"/>
                <a:ea typeface="楷体_GB2312" pitchFamily="49" charset="-122"/>
                <a:sym typeface="Symbol" pitchFamily="18" charset="2"/>
              </a:rPr>
              <a:t>17</a:t>
            </a:r>
            <a:r>
              <a:rPr lang="en-US" altLang="zh-CN" sz="2200">
                <a:latin typeface="Times New Roman" pitchFamily="18" charset="0"/>
                <a:ea typeface="楷体_GB2312" pitchFamily="49" charset="-122"/>
                <a:sym typeface="Symbol" pitchFamily="18" charset="2"/>
              </a:rPr>
              <a:t>F(@target:4.2 MeV/u, </a:t>
            </a:r>
            <a:r>
              <a:rPr lang="en-US" altLang="zh-CN" sz="2200">
                <a:latin typeface="Times New Roman" pitchFamily="18" charset="0"/>
                <a:ea typeface="楷体_GB2312" pitchFamily="49" charset="-122"/>
              </a:rPr>
              <a:t>1 kcps</a:t>
            </a:r>
            <a:r>
              <a:rPr lang="en-US" altLang="zh-CN" sz="2200">
                <a:latin typeface="Times New Roman" pitchFamily="18" charset="0"/>
                <a:ea typeface="楷体_GB2312" pitchFamily="49" charset="-122"/>
                <a:sym typeface="Symbol" pitchFamily="18" charset="2"/>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1676400" y="228600"/>
            <a:ext cx="5400675" cy="720725"/>
          </a:xfrm>
        </p:spPr>
        <p:txBody>
          <a:bodyPr/>
          <a:lstStyle/>
          <a:p>
            <a:r>
              <a:rPr lang="en-US" altLang="zh-CN" sz="4000" b="1">
                <a:solidFill>
                  <a:schemeClr val="tx1"/>
                </a:solidFill>
                <a:latin typeface="Times New Roman" pitchFamily="18" charset="0"/>
                <a:ea typeface="黑体" pitchFamily="49" charset="-122"/>
              </a:rPr>
              <a:t>Measurement setup</a:t>
            </a:r>
            <a:endParaRPr kumimoji="1" lang="en-US" altLang="zh-CN" sz="4000" b="1">
              <a:solidFill>
                <a:schemeClr val="tx1"/>
              </a:solidFill>
              <a:latin typeface="Times New Roman" pitchFamily="18" charset="0"/>
              <a:ea typeface="黑体" pitchFamily="49" charset="-122"/>
            </a:endParaRPr>
          </a:p>
        </p:txBody>
      </p:sp>
      <p:sp>
        <p:nvSpPr>
          <p:cNvPr id="257027" name="Rectangle 3"/>
          <p:cNvSpPr>
            <a:spLocks noChangeArrowheads="1"/>
          </p:cNvSpPr>
          <p:nvPr/>
        </p:nvSpPr>
        <p:spPr bwMode="auto">
          <a:xfrm>
            <a:off x="0" y="22621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it-IT"/>
          </a:p>
        </p:txBody>
      </p:sp>
      <p:sp>
        <p:nvSpPr>
          <p:cNvPr id="257028" name="Line 4"/>
          <p:cNvSpPr>
            <a:spLocks noChangeShapeType="1"/>
          </p:cNvSpPr>
          <p:nvPr/>
        </p:nvSpPr>
        <p:spPr bwMode="auto">
          <a:xfrm>
            <a:off x="0" y="1089025"/>
            <a:ext cx="9144000" cy="0"/>
          </a:xfrm>
          <a:prstGeom prst="line">
            <a:avLst/>
          </a:prstGeom>
          <a:noFill/>
          <a:ln w="381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7029" name="Line 5"/>
          <p:cNvSpPr>
            <a:spLocks noChangeShapeType="1"/>
          </p:cNvSpPr>
          <p:nvPr/>
        </p:nvSpPr>
        <p:spPr bwMode="auto">
          <a:xfrm>
            <a:off x="0" y="1143000"/>
            <a:ext cx="9144000" cy="0"/>
          </a:xfrm>
          <a:prstGeom prst="line">
            <a:avLst/>
          </a:prstGeom>
          <a:noFill/>
          <a:ln w="952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7030" name="Rectangle 6"/>
          <p:cNvSpPr>
            <a:spLocks noChangeArrowheads="1"/>
          </p:cNvSpPr>
          <p:nvPr/>
        </p:nvSpPr>
        <p:spPr bwMode="auto">
          <a:xfrm>
            <a:off x="722313" y="4800600"/>
            <a:ext cx="7888287" cy="1914525"/>
          </a:xfrm>
          <a:prstGeom prst="rect">
            <a:avLst/>
          </a:prstGeom>
          <a:noFill/>
          <a:ln w="25400">
            <a:solidFill>
              <a:srgbClr val="00FFFF"/>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2200" b="1">
                <a:solidFill>
                  <a:srgbClr val="000000"/>
                </a:solidFill>
                <a:latin typeface="Times New Roman" pitchFamily="18" charset="0"/>
                <a:ea typeface="黑体" pitchFamily="49" charset="-122"/>
              </a:rPr>
              <a:t> Si Telescope 1</a:t>
            </a:r>
            <a:r>
              <a:rPr kumimoji="1" lang="en-US" altLang="zh-CN" sz="2200" b="1">
                <a:solidFill>
                  <a:srgbClr val="000000"/>
                </a:solidFill>
                <a:ea typeface="楷体_GB2312" pitchFamily="49" charset="-122"/>
              </a:rPr>
              <a:t> </a:t>
            </a:r>
            <a:r>
              <a:rPr kumimoji="1" lang="en-US" altLang="zh-CN" sz="2200">
                <a:solidFill>
                  <a:srgbClr val="000000"/>
                </a:solidFill>
                <a:latin typeface="Times New Roman" pitchFamily="18" charset="0"/>
                <a:ea typeface="楷体_GB2312" pitchFamily="49" charset="-122"/>
              </a:rPr>
              <a:t>[@</a:t>
            </a:r>
            <a:r>
              <a:rPr kumimoji="1" lang="en-US" altLang="zh-CN" sz="2200">
                <a:solidFill>
                  <a:srgbClr val="000000"/>
                </a:solidFill>
                <a:latin typeface="Symbol" pitchFamily="18" charset="2"/>
                <a:ea typeface="楷体_GB2312" pitchFamily="49" charset="-122"/>
              </a:rPr>
              <a:t>q</a:t>
            </a:r>
            <a:r>
              <a:rPr kumimoji="1" lang="en-US" altLang="zh-CN" sz="2200" baseline="-25000">
                <a:solidFill>
                  <a:srgbClr val="000000"/>
                </a:solidFill>
                <a:latin typeface="Times New Roman" pitchFamily="18" charset="0"/>
                <a:ea typeface="楷体_GB2312" pitchFamily="49" charset="-122"/>
              </a:rPr>
              <a:t>lab</a:t>
            </a:r>
            <a:r>
              <a:rPr kumimoji="1" lang="en-US" altLang="zh-CN" sz="2200">
                <a:solidFill>
                  <a:srgbClr val="000000"/>
                </a:solidFill>
                <a:latin typeface="Times New Roman" pitchFamily="18" charset="0"/>
                <a:ea typeface="楷体_GB2312" pitchFamily="49" charset="-122"/>
                <a:sym typeface="Symbol" pitchFamily="18" charset="2"/>
              </a:rPr>
              <a:t></a:t>
            </a:r>
            <a:r>
              <a:rPr kumimoji="1" lang="en-US" altLang="zh-CN" sz="2200">
                <a:solidFill>
                  <a:srgbClr val="000000"/>
                </a:solidFill>
                <a:latin typeface="Times New Roman" pitchFamily="18" charset="0"/>
                <a:ea typeface="楷体_GB2312" pitchFamily="49" charset="-122"/>
              </a:rPr>
              <a:t>0</a:t>
            </a:r>
            <a:r>
              <a:rPr kumimoji="1" lang="en-US" altLang="zh-CN" sz="2200">
                <a:solidFill>
                  <a:srgbClr val="000000"/>
                </a:solidFill>
                <a:latin typeface="Times New Roman" pitchFamily="18" charset="0"/>
                <a:ea typeface="楷体_GB2312" pitchFamily="49" charset="-122"/>
                <a:sym typeface="Symbol" pitchFamily="18" charset="2"/>
              </a:rPr>
              <a:t></a:t>
            </a:r>
            <a:r>
              <a:rPr kumimoji="1" lang="en-US" altLang="zh-CN" sz="2200">
                <a:solidFill>
                  <a:srgbClr val="000000"/>
                </a:solidFill>
                <a:latin typeface="Times New Roman" pitchFamily="18" charset="0"/>
                <a:ea typeface="楷体_GB2312" pitchFamily="49" charset="-122"/>
              </a:rPr>
              <a:t>, </a:t>
            </a:r>
            <a:r>
              <a:rPr kumimoji="1" lang="en-US" altLang="zh-CN" sz="2200">
                <a:solidFill>
                  <a:srgbClr val="000000"/>
                </a:solidFill>
                <a:latin typeface="Symbol" pitchFamily="18" charset="2"/>
                <a:ea typeface="楷体_GB2312" pitchFamily="49" charset="-122"/>
              </a:rPr>
              <a:t>q</a:t>
            </a:r>
            <a:r>
              <a:rPr kumimoji="1" lang="en-US" altLang="zh-CN" sz="2200" baseline="-25000">
                <a:solidFill>
                  <a:srgbClr val="000000"/>
                </a:solidFill>
                <a:latin typeface="Times New Roman" pitchFamily="18" charset="0"/>
                <a:ea typeface="楷体_GB2312" pitchFamily="49" charset="-122"/>
              </a:rPr>
              <a:t>c.m.</a:t>
            </a:r>
            <a:r>
              <a:rPr kumimoji="1" lang="en-US" altLang="zh-CN" sz="2200">
                <a:solidFill>
                  <a:srgbClr val="000000"/>
                </a:solidFill>
                <a:latin typeface="Times New Roman" pitchFamily="18" charset="0"/>
                <a:ea typeface="楷体_GB2312" pitchFamily="49" charset="-122"/>
                <a:sym typeface="Symbol" pitchFamily="18" charset="2"/>
              </a:rPr>
              <a:t></a:t>
            </a:r>
            <a:r>
              <a:rPr kumimoji="1" lang="en-US" altLang="zh-CN" sz="2200">
                <a:solidFill>
                  <a:srgbClr val="000000"/>
                </a:solidFill>
                <a:latin typeface="Times New Roman" pitchFamily="18" charset="0"/>
                <a:ea typeface="楷体_GB2312" pitchFamily="49" charset="-122"/>
              </a:rPr>
              <a:t>175</a:t>
            </a:r>
            <a:r>
              <a:rPr kumimoji="1" lang="en-US" altLang="zh-CN" sz="2200">
                <a:solidFill>
                  <a:srgbClr val="000000"/>
                </a:solidFill>
                <a:latin typeface="Times New Roman" pitchFamily="18" charset="0"/>
                <a:ea typeface="楷体_GB2312" pitchFamily="49" charset="-122"/>
                <a:sym typeface="Symbol" pitchFamily="18" charset="2"/>
              </a:rPr>
              <a:t></a:t>
            </a:r>
            <a:r>
              <a:rPr kumimoji="1" lang="en-US" altLang="zh-CN" sz="2200">
                <a:solidFill>
                  <a:srgbClr val="000000"/>
                </a:solidFill>
                <a:latin typeface="Times New Roman" pitchFamily="18" charset="0"/>
                <a:ea typeface="楷体_GB2312" pitchFamily="49" charset="-122"/>
              </a:rPr>
              <a:t>, </a:t>
            </a:r>
            <a:r>
              <a:rPr kumimoji="1" lang="en-US" altLang="zh-CN" sz="2200">
                <a:solidFill>
                  <a:srgbClr val="000000"/>
                </a:solidFill>
                <a:latin typeface="Symbol" pitchFamily="18" charset="2"/>
                <a:ea typeface="楷体_GB2312" pitchFamily="49" charset="-122"/>
              </a:rPr>
              <a:t>DW</a:t>
            </a:r>
            <a:r>
              <a:rPr kumimoji="1" lang="en-US" altLang="zh-CN" sz="2200" baseline="-25000">
                <a:solidFill>
                  <a:srgbClr val="000000"/>
                </a:solidFill>
                <a:latin typeface="Times New Roman" pitchFamily="18" charset="0"/>
                <a:ea typeface="楷体_GB2312" pitchFamily="49" charset="-122"/>
              </a:rPr>
              <a:t>lab</a:t>
            </a:r>
            <a:r>
              <a:rPr kumimoji="1" lang="en-US" altLang="zh-CN" sz="2200">
                <a:solidFill>
                  <a:srgbClr val="000000"/>
                </a:solidFill>
                <a:latin typeface="Times New Roman" pitchFamily="18" charset="0"/>
                <a:ea typeface="楷体_GB2312" pitchFamily="49" charset="-122"/>
              </a:rPr>
              <a:t>= 25 msr]</a:t>
            </a:r>
          </a:p>
          <a:p>
            <a:r>
              <a:rPr kumimoji="1" lang="en-US" altLang="zh-CN" sz="2200">
                <a:solidFill>
                  <a:srgbClr val="000000"/>
                </a:solidFill>
                <a:latin typeface="Symbol" pitchFamily="18" charset="2"/>
                <a:ea typeface="楷体_GB2312" pitchFamily="49" charset="-122"/>
              </a:rPr>
              <a:t> D</a:t>
            </a:r>
            <a:r>
              <a:rPr kumimoji="1" lang="en-US" altLang="zh-CN" sz="2200">
                <a:solidFill>
                  <a:srgbClr val="000000"/>
                </a:solidFill>
                <a:latin typeface="Times New Roman" pitchFamily="18" charset="0"/>
                <a:ea typeface="楷体_GB2312" pitchFamily="49" charset="-122"/>
              </a:rPr>
              <a:t>E1: 68 </a:t>
            </a:r>
            <a:r>
              <a:rPr kumimoji="1" lang="en-US" altLang="zh-CN" sz="2200">
                <a:solidFill>
                  <a:srgbClr val="000000"/>
                </a:solidFill>
                <a:latin typeface="Symbol" pitchFamily="18" charset="2"/>
                <a:ea typeface="楷体_GB2312" pitchFamily="49" charset="-122"/>
              </a:rPr>
              <a:t>m</a:t>
            </a:r>
            <a:r>
              <a:rPr kumimoji="1" lang="en-US" altLang="zh-CN" sz="2200">
                <a:solidFill>
                  <a:srgbClr val="000000"/>
                </a:solidFill>
                <a:latin typeface="Times New Roman" pitchFamily="18" charset="0"/>
                <a:ea typeface="楷体_GB2312" pitchFamily="49" charset="-122"/>
              </a:rPr>
              <a:t>, 16</a:t>
            </a:r>
            <a:r>
              <a:rPr kumimoji="1" lang="en-US" altLang="zh-CN" sz="2200">
                <a:solidFill>
                  <a:srgbClr val="000000"/>
                </a:solidFill>
                <a:latin typeface="Times New Roman" pitchFamily="18" charset="0"/>
                <a:ea typeface="楷体_GB2312" pitchFamily="49" charset="-122"/>
                <a:sym typeface="Symbol" pitchFamily="18" charset="2"/>
              </a:rPr>
              <a:t></a:t>
            </a:r>
            <a:r>
              <a:rPr kumimoji="1" lang="en-US" altLang="zh-CN" sz="2200">
                <a:solidFill>
                  <a:srgbClr val="000000"/>
                </a:solidFill>
                <a:latin typeface="Times New Roman" pitchFamily="18" charset="0"/>
                <a:ea typeface="楷体_GB2312" pitchFamily="49" charset="-122"/>
              </a:rPr>
              <a:t>16 strips, E1: 1500 </a:t>
            </a:r>
            <a:r>
              <a:rPr kumimoji="1" lang="en-US" altLang="zh-CN" sz="2200">
                <a:solidFill>
                  <a:srgbClr val="000000"/>
                </a:solidFill>
                <a:latin typeface="Symbol" pitchFamily="18" charset="2"/>
                <a:ea typeface="楷体_GB2312" pitchFamily="49" charset="-122"/>
              </a:rPr>
              <a:t>m</a:t>
            </a:r>
          </a:p>
          <a:p>
            <a:endParaRPr kumimoji="1" lang="en-US" altLang="zh-CN" sz="2200" baseline="30000">
              <a:solidFill>
                <a:srgbClr val="000000"/>
              </a:solidFill>
              <a:latin typeface="Times New Roman" pitchFamily="18" charset="0"/>
              <a:ea typeface="楷体_GB2312" pitchFamily="49" charset="-122"/>
            </a:endParaRPr>
          </a:p>
          <a:p>
            <a:r>
              <a:rPr kumimoji="1" lang="en-US" altLang="zh-CN" sz="2200">
                <a:solidFill>
                  <a:schemeClr val="bg1"/>
                </a:solidFill>
                <a:latin typeface="Times New Roman" pitchFamily="18" charset="0"/>
              </a:rPr>
              <a:t> </a:t>
            </a:r>
            <a:r>
              <a:rPr kumimoji="1" lang="en-US" altLang="zh-CN" sz="2200" b="1">
                <a:solidFill>
                  <a:srgbClr val="000000"/>
                </a:solidFill>
                <a:latin typeface="Times New Roman" pitchFamily="18" charset="0"/>
              </a:rPr>
              <a:t>Si Telescope 2 </a:t>
            </a:r>
            <a:r>
              <a:rPr kumimoji="1" lang="en-US" altLang="zh-CN" sz="2200">
                <a:solidFill>
                  <a:srgbClr val="000000"/>
                </a:solidFill>
                <a:latin typeface="Times New Roman" pitchFamily="18" charset="0"/>
              </a:rPr>
              <a:t>[@</a:t>
            </a:r>
            <a:r>
              <a:rPr kumimoji="1" lang="en-US" altLang="zh-CN" sz="2200">
                <a:solidFill>
                  <a:srgbClr val="000000"/>
                </a:solidFill>
                <a:latin typeface="Symbol" pitchFamily="18" charset="2"/>
              </a:rPr>
              <a:t>q</a:t>
            </a:r>
            <a:r>
              <a:rPr kumimoji="1" lang="en-US" altLang="zh-CN" sz="2200" baseline="-25000">
                <a:solidFill>
                  <a:srgbClr val="000000"/>
                </a:solidFill>
                <a:latin typeface="Times New Roman" pitchFamily="18" charset="0"/>
              </a:rPr>
              <a:t>lab</a:t>
            </a:r>
            <a:r>
              <a:rPr kumimoji="1" lang="en-US" altLang="zh-CN" sz="2200">
                <a:solidFill>
                  <a:srgbClr val="000000"/>
                </a:solidFill>
                <a:latin typeface="Times New Roman" pitchFamily="18" charset="0"/>
                <a:sym typeface="Symbol" pitchFamily="18" charset="2"/>
              </a:rPr>
              <a:t>14</a:t>
            </a:r>
            <a:r>
              <a:rPr kumimoji="1" lang="en-US" altLang="zh-CN" sz="2200">
                <a:solidFill>
                  <a:srgbClr val="000000"/>
                </a:solidFill>
                <a:latin typeface="Times New Roman" pitchFamily="18" charset="0"/>
              </a:rPr>
              <a:t>, </a:t>
            </a:r>
            <a:r>
              <a:rPr kumimoji="1" lang="en-US" altLang="zh-CN" sz="2200">
                <a:solidFill>
                  <a:srgbClr val="000000"/>
                </a:solidFill>
                <a:latin typeface="Symbol" pitchFamily="18" charset="2"/>
              </a:rPr>
              <a:t>q</a:t>
            </a:r>
            <a:r>
              <a:rPr kumimoji="1" lang="en-US" altLang="zh-CN" sz="2200" baseline="-25000">
                <a:solidFill>
                  <a:srgbClr val="000000"/>
                </a:solidFill>
                <a:latin typeface="Times New Roman" pitchFamily="18" charset="0"/>
              </a:rPr>
              <a:t>c.m.</a:t>
            </a:r>
            <a:r>
              <a:rPr kumimoji="1" lang="en-US" altLang="zh-CN" sz="2200">
                <a:solidFill>
                  <a:srgbClr val="000000"/>
                </a:solidFill>
                <a:latin typeface="Times New Roman" pitchFamily="18" charset="0"/>
                <a:sym typeface="Symbol" pitchFamily="18" charset="2"/>
              </a:rPr>
              <a:t></a:t>
            </a:r>
            <a:r>
              <a:rPr kumimoji="1" lang="en-US" altLang="zh-CN" sz="2200">
                <a:solidFill>
                  <a:srgbClr val="000000"/>
                </a:solidFill>
                <a:latin typeface="Times New Roman" pitchFamily="18" charset="0"/>
              </a:rPr>
              <a:t>152</a:t>
            </a:r>
            <a:r>
              <a:rPr kumimoji="1" lang="en-US" altLang="zh-CN" sz="2200">
                <a:solidFill>
                  <a:srgbClr val="000000"/>
                </a:solidFill>
                <a:latin typeface="Times New Roman" pitchFamily="18" charset="0"/>
                <a:sym typeface="Symbol" pitchFamily="18" charset="2"/>
              </a:rPr>
              <a:t></a:t>
            </a:r>
            <a:r>
              <a:rPr kumimoji="1" lang="en-US" altLang="zh-CN" sz="2200">
                <a:solidFill>
                  <a:srgbClr val="000000"/>
                </a:solidFill>
                <a:latin typeface="Times New Roman" pitchFamily="18" charset="0"/>
              </a:rPr>
              <a:t>, </a:t>
            </a:r>
            <a:r>
              <a:rPr kumimoji="1" lang="en-US" altLang="zh-CN" sz="2200">
                <a:solidFill>
                  <a:srgbClr val="000000"/>
                </a:solidFill>
                <a:latin typeface="Symbol" pitchFamily="18" charset="2"/>
              </a:rPr>
              <a:t>DW</a:t>
            </a:r>
            <a:r>
              <a:rPr kumimoji="1" lang="en-US" altLang="zh-CN" sz="2200" baseline="-25000">
                <a:solidFill>
                  <a:srgbClr val="000000"/>
                </a:solidFill>
                <a:latin typeface="Times New Roman" pitchFamily="18" charset="0"/>
              </a:rPr>
              <a:t>lab</a:t>
            </a:r>
            <a:r>
              <a:rPr kumimoji="1" lang="en-US" altLang="zh-CN" sz="2200">
                <a:solidFill>
                  <a:srgbClr val="000000"/>
                </a:solidFill>
                <a:latin typeface="Times New Roman" pitchFamily="18" charset="0"/>
              </a:rPr>
              <a:t>= 22 msr]</a:t>
            </a:r>
          </a:p>
          <a:p>
            <a:r>
              <a:rPr kumimoji="1" lang="en-US" altLang="zh-CN" sz="2200">
                <a:solidFill>
                  <a:srgbClr val="000000"/>
                </a:solidFill>
                <a:latin typeface="Times New Roman" pitchFamily="18" charset="0"/>
              </a:rPr>
              <a:t> </a:t>
            </a:r>
            <a:r>
              <a:rPr kumimoji="1" lang="en-US" altLang="zh-CN" sz="2200">
                <a:solidFill>
                  <a:srgbClr val="000000"/>
                </a:solidFill>
                <a:latin typeface="Symbol" pitchFamily="18" charset="2"/>
              </a:rPr>
              <a:t>D</a:t>
            </a:r>
            <a:r>
              <a:rPr kumimoji="1" lang="en-US" altLang="zh-CN" sz="2200">
                <a:solidFill>
                  <a:srgbClr val="000000"/>
                </a:solidFill>
                <a:latin typeface="Times New Roman" pitchFamily="18" charset="0"/>
              </a:rPr>
              <a:t>E2: 300 </a:t>
            </a:r>
            <a:r>
              <a:rPr kumimoji="1" lang="en-US" altLang="zh-CN" sz="2200">
                <a:solidFill>
                  <a:srgbClr val="000000"/>
                </a:solidFill>
                <a:latin typeface="Symbol" pitchFamily="18" charset="2"/>
              </a:rPr>
              <a:t>m</a:t>
            </a:r>
            <a:r>
              <a:rPr kumimoji="1" lang="en-US" altLang="zh-CN" sz="2200">
                <a:solidFill>
                  <a:srgbClr val="000000"/>
                </a:solidFill>
                <a:latin typeface="Times New Roman" pitchFamily="18" charset="0"/>
              </a:rPr>
              <a:t>, E2: 1000 </a:t>
            </a:r>
            <a:r>
              <a:rPr kumimoji="1" lang="en-US" altLang="zh-CN" sz="2200">
                <a:solidFill>
                  <a:srgbClr val="000000"/>
                </a:solidFill>
                <a:latin typeface="Symbol" pitchFamily="18" charset="2"/>
              </a:rPr>
              <a:t>m</a:t>
            </a:r>
            <a:r>
              <a:rPr kumimoji="1" lang="en-US" altLang="zh-CN" sz="2200">
                <a:solidFill>
                  <a:srgbClr val="000000"/>
                </a:solidFill>
                <a:latin typeface="Times New Roman" pitchFamily="18" charset="0"/>
              </a:rPr>
              <a:t>, 16</a:t>
            </a:r>
            <a:r>
              <a:rPr kumimoji="1" lang="en-US" altLang="zh-CN" sz="2200">
                <a:solidFill>
                  <a:srgbClr val="000000"/>
                </a:solidFill>
                <a:latin typeface="Times New Roman" pitchFamily="18" charset="0"/>
                <a:sym typeface="Symbol" pitchFamily="18" charset="2"/>
              </a:rPr>
              <a:t></a:t>
            </a:r>
            <a:r>
              <a:rPr kumimoji="1" lang="en-US" altLang="zh-CN" sz="2200">
                <a:solidFill>
                  <a:srgbClr val="000000"/>
                </a:solidFill>
                <a:latin typeface="Times New Roman" pitchFamily="18" charset="0"/>
              </a:rPr>
              <a:t>16 strips </a:t>
            </a:r>
          </a:p>
          <a:p>
            <a:endParaRPr kumimoji="1" lang="en-US" altLang="zh-CN" sz="2200" baseline="30000">
              <a:solidFill>
                <a:srgbClr val="000000"/>
              </a:solidFill>
              <a:latin typeface="Times New Roman" pitchFamily="18" charset="0"/>
              <a:ea typeface="楷体_GB2312" pitchFamily="49" charset="-122"/>
            </a:endParaRPr>
          </a:p>
        </p:txBody>
      </p:sp>
      <p:pic>
        <p:nvPicPr>
          <p:cNvPr id="257031" name="Picture 7" descr="PRC_figures_show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314450"/>
            <a:ext cx="7878762" cy="3409950"/>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idx="4294967295"/>
          </p:nvPr>
        </p:nvSpPr>
        <p:spPr>
          <a:xfrm>
            <a:off x="1752600" y="193675"/>
            <a:ext cx="5400675" cy="720725"/>
          </a:xfrm>
        </p:spPr>
        <p:txBody>
          <a:bodyPr/>
          <a:lstStyle/>
          <a:p>
            <a:r>
              <a:rPr kumimoji="1" lang="en-US" altLang="zh-CN" sz="4000" b="1">
                <a:solidFill>
                  <a:schemeClr val="tx1"/>
                </a:solidFill>
                <a:latin typeface="Times New Roman" pitchFamily="18" charset="0"/>
                <a:ea typeface="黑体" pitchFamily="49" charset="-122"/>
              </a:rPr>
              <a:t>Identification of RIBs</a:t>
            </a:r>
            <a:endParaRPr kumimoji="1" lang="en-US" altLang="zh-CN" sz="3500" b="1">
              <a:solidFill>
                <a:schemeClr val="tx1"/>
              </a:solidFill>
              <a:latin typeface="Times New Roman" pitchFamily="18" charset="0"/>
              <a:ea typeface="黑体" pitchFamily="49" charset="-122"/>
            </a:endParaRPr>
          </a:p>
        </p:txBody>
      </p:sp>
      <p:sp>
        <p:nvSpPr>
          <p:cNvPr id="258051" name="Rectangle 3"/>
          <p:cNvSpPr>
            <a:spLocks noChangeArrowheads="1"/>
          </p:cNvSpPr>
          <p:nvPr/>
        </p:nvSpPr>
        <p:spPr bwMode="auto">
          <a:xfrm>
            <a:off x="381000" y="1127125"/>
            <a:ext cx="8610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000" b="1">
                <a:solidFill>
                  <a:srgbClr val="3333FF"/>
                </a:solidFill>
                <a:latin typeface="Times New Roman" pitchFamily="18" charset="0"/>
                <a:ea typeface="楷体_GB2312" pitchFamily="49" charset="-122"/>
              </a:rPr>
              <a:t>TOF technique</a:t>
            </a:r>
          </a:p>
          <a:p>
            <a:r>
              <a:rPr kumimoji="1" lang="en-US" altLang="zh-CN" sz="3000">
                <a:solidFill>
                  <a:srgbClr val="000000"/>
                </a:solidFill>
                <a:latin typeface="Times New Roman" pitchFamily="18" charset="0"/>
                <a:ea typeface="楷体_GB2312" pitchFamily="49" charset="-122"/>
              </a:rPr>
              <a:t> </a:t>
            </a:r>
            <a:r>
              <a:rPr kumimoji="1" lang="en-US" altLang="zh-CN" sz="3000">
                <a:solidFill>
                  <a:srgbClr val="000000"/>
                </a:solidFill>
                <a:latin typeface="Times New Roman" pitchFamily="18" charset="0"/>
                <a:ea typeface="楷体_GB2312" pitchFamily="49" charset="-122"/>
                <a:sym typeface="Wingdings" pitchFamily="2" charset="2"/>
              </a:rPr>
              <a:t> </a:t>
            </a:r>
            <a:r>
              <a:rPr kumimoji="1" lang="en-US" altLang="zh-CN" sz="3000">
                <a:solidFill>
                  <a:srgbClr val="000000"/>
                </a:solidFill>
                <a:latin typeface="Times New Roman" pitchFamily="18" charset="0"/>
                <a:ea typeface="楷体_GB2312" pitchFamily="49" charset="-122"/>
              </a:rPr>
              <a:t>can identify the </a:t>
            </a:r>
            <a:r>
              <a:rPr kumimoji="1" lang="en-US" altLang="zh-CN" sz="3000" baseline="30000">
                <a:solidFill>
                  <a:srgbClr val="000000"/>
                </a:solidFill>
                <a:latin typeface="Times New Roman" pitchFamily="18" charset="0"/>
                <a:ea typeface="楷体_GB2312" pitchFamily="49" charset="-122"/>
              </a:rPr>
              <a:t>17</a:t>
            </a:r>
            <a:r>
              <a:rPr kumimoji="1" lang="en-US" altLang="zh-CN" sz="3000">
                <a:solidFill>
                  <a:srgbClr val="000000"/>
                </a:solidFill>
                <a:latin typeface="Times New Roman" pitchFamily="18" charset="0"/>
                <a:ea typeface="楷体_GB2312" pitchFamily="49" charset="-122"/>
              </a:rPr>
              <a:t>F</a:t>
            </a:r>
            <a:r>
              <a:rPr kumimoji="1" lang="en-US" altLang="zh-CN" sz="3000" baseline="30000">
                <a:solidFill>
                  <a:srgbClr val="000000"/>
                </a:solidFill>
                <a:latin typeface="Times New Roman" pitchFamily="18" charset="0"/>
                <a:ea typeface="楷体_GB2312" pitchFamily="49" charset="-122"/>
              </a:rPr>
              <a:t>9+</a:t>
            </a:r>
            <a:r>
              <a:rPr kumimoji="1" lang="en-US" altLang="zh-CN" sz="3000">
                <a:solidFill>
                  <a:srgbClr val="000000"/>
                </a:solidFill>
                <a:latin typeface="Times New Roman" pitchFamily="18" charset="0"/>
                <a:ea typeface="楷体_GB2312" pitchFamily="49" charset="-122"/>
              </a:rPr>
              <a:t> beam particles clearly</a:t>
            </a:r>
            <a:r>
              <a:rPr kumimoji="1" lang="zh-CN" altLang="en-US" sz="3000">
                <a:solidFill>
                  <a:srgbClr val="000000"/>
                </a:solidFill>
                <a:latin typeface="Times New Roman" pitchFamily="18" charset="0"/>
                <a:ea typeface="楷体_GB2312" pitchFamily="49" charset="-122"/>
              </a:rPr>
              <a:t>！</a:t>
            </a:r>
            <a:endParaRPr kumimoji="1" lang="zh-CN" altLang="en-US" sz="3000">
              <a:solidFill>
                <a:srgbClr val="000000"/>
              </a:solidFill>
              <a:latin typeface="楷体_GB2312" pitchFamily="49" charset="-122"/>
              <a:ea typeface="楷体_GB2312" pitchFamily="49" charset="-122"/>
            </a:endParaRPr>
          </a:p>
        </p:txBody>
      </p:sp>
      <p:sp>
        <p:nvSpPr>
          <p:cNvPr id="258052" name="Line 4"/>
          <p:cNvSpPr>
            <a:spLocks noChangeShapeType="1"/>
          </p:cNvSpPr>
          <p:nvPr/>
        </p:nvSpPr>
        <p:spPr bwMode="auto">
          <a:xfrm>
            <a:off x="0" y="1012825"/>
            <a:ext cx="9144000" cy="0"/>
          </a:xfrm>
          <a:prstGeom prst="line">
            <a:avLst/>
          </a:prstGeom>
          <a:noFill/>
          <a:ln w="381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8053" name="Line 5"/>
          <p:cNvSpPr>
            <a:spLocks noChangeShapeType="1"/>
          </p:cNvSpPr>
          <p:nvPr/>
        </p:nvSpPr>
        <p:spPr bwMode="auto">
          <a:xfrm>
            <a:off x="0" y="1066800"/>
            <a:ext cx="9144000" cy="0"/>
          </a:xfrm>
          <a:prstGeom prst="line">
            <a:avLst/>
          </a:prstGeom>
          <a:noFill/>
          <a:ln w="952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258054" name="Picture 6" descr="Fig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168525"/>
            <a:ext cx="5105400" cy="4613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762000" y="193675"/>
            <a:ext cx="7772400" cy="720725"/>
          </a:xfrm>
        </p:spPr>
        <p:txBody>
          <a:bodyPr/>
          <a:lstStyle/>
          <a:p>
            <a:r>
              <a:rPr kumimoji="1" lang="en-US" altLang="zh-CN" sz="4000" b="1">
                <a:solidFill>
                  <a:schemeClr val="tx1"/>
                </a:solidFill>
                <a:latin typeface="Times New Roman" pitchFamily="18" charset="0"/>
                <a:ea typeface="黑体" pitchFamily="49" charset="-122"/>
              </a:rPr>
              <a:t>Identification of recoiled particles</a:t>
            </a:r>
            <a:endParaRPr kumimoji="1" lang="en-US" altLang="zh-CN" sz="3500" b="1">
              <a:solidFill>
                <a:schemeClr val="tx1"/>
              </a:solidFill>
              <a:latin typeface="Times New Roman" pitchFamily="18" charset="0"/>
              <a:ea typeface="黑体" pitchFamily="49" charset="-122"/>
            </a:endParaRPr>
          </a:p>
        </p:txBody>
      </p:sp>
      <p:sp>
        <p:nvSpPr>
          <p:cNvPr id="259075" name="Line 3"/>
          <p:cNvSpPr>
            <a:spLocks noChangeShapeType="1"/>
          </p:cNvSpPr>
          <p:nvPr/>
        </p:nvSpPr>
        <p:spPr bwMode="auto">
          <a:xfrm>
            <a:off x="0" y="1004888"/>
            <a:ext cx="9144000" cy="0"/>
          </a:xfrm>
          <a:prstGeom prst="line">
            <a:avLst/>
          </a:prstGeom>
          <a:noFill/>
          <a:ln w="381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9076" name="Line 4"/>
          <p:cNvSpPr>
            <a:spLocks noChangeShapeType="1"/>
          </p:cNvSpPr>
          <p:nvPr/>
        </p:nvSpPr>
        <p:spPr bwMode="auto">
          <a:xfrm>
            <a:off x="0" y="1058863"/>
            <a:ext cx="9144000" cy="0"/>
          </a:xfrm>
          <a:prstGeom prst="line">
            <a:avLst/>
          </a:prstGeom>
          <a:noFill/>
          <a:ln w="952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9077" name="Rectangle 5"/>
          <p:cNvSpPr>
            <a:spLocks noChangeArrowheads="1"/>
          </p:cNvSpPr>
          <p:nvPr/>
        </p:nvSpPr>
        <p:spPr bwMode="auto">
          <a:xfrm>
            <a:off x="381000" y="1231900"/>
            <a:ext cx="8534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kumimoji="1" lang="en-US" altLang="zh-CN" sz="3000" b="1">
                <a:solidFill>
                  <a:srgbClr val="3333FF"/>
                </a:solidFill>
                <a:latin typeface="Symbol" pitchFamily="18" charset="2"/>
                <a:ea typeface="楷体_GB2312" pitchFamily="49" charset="-122"/>
              </a:rPr>
              <a:t>D</a:t>
            </a:r>
            <a:r>
              <a:rPr kumimoji="1" lang="en-US" altLang="zh-CN" sz="3000" b="1" i="1">
                <a:solidFill>
                  <a:srgbClr val="3333FF"/>
                </a:solidFill>
                <a:latin typeface="Times New Roman" pitchFamily="18" charset="0"/>
                <a:ea typeface="楷体_GB2312" pitchFamily="49" charset="-122"/>
              </a:rPr>
              <a:t>E-E</a:t>
            </a:r>
            <a:r>
              <a:rPr kumimoji="1" lang="en-US" altLang="zh-CN" sz="3000" b="1">
                <a:solidFill>
                  <a:srgbClr val="3333FF"/>
                </a:solidFill>
                <a:latin typeface="Times New Roman" pitchFamily="18" charset="0"/>
                <a:ea typeface="楷体_GB2312" pitchFamily="49" charset="-122"/>
              </a:rPr>
              <a:t> technique</a:t>
            </a:r>
          </a:p>
          <a:p>
            <a:r>
              <a:rPr kumimoji="1" lang="en-US" altLang="zh-CN" sz="3000" b="1">
                <a:latin typeface="Times New Roman" pitchFamily="18" charset="0"/>
                <a:ea typeface="楷体_GB2312" pitchFamily="49" charset="-122"/>
                <a:sym typeface="Wingdings" pitchFamily="2" charset="2"/>
              </a:rPr>
              <a:t></a:t>
            </a:r>
            <a:r>
              <a:rPr kumimoji="1" lang="en-US" altLang="zh-CN" sz="3000">
                <a:solidFill>
                  <a:srgbClr val="000000"/>
                </a:solidFill>
                <a:latin typeface="Times New Roman" pitchFamily="18" charset="0"/>
                <a:ea typeface="楷体_GB2312" pitchFamily="49" charset="-122"/>
              </a:rPr>
              <a:t> can identify the recoiled particles (p &amp; </a:t>
            </a:r>
            <a:r>
              <a:rPr kumimoji="1" lang="en-US" altLang="zh-CN" sz="3000">
                <a:solidFill>
                  <a:srgbClr val="000000"/>
                </a:solidFill>
                <a:latin typeface="Symbol" pitchFamily="18" charset="2"/>
                <a:ea typeface="楷体_GB2312" pitchFamily="49" charset="-122"/>
              </a:rPr>
              <a:t>a</a:t>
            </a:r>
            <a:r>
              <a:rPr kumimoji="1" lang="en-US" altLang="zh-CN" sz="3000">
                <a:solidFill>
                  <a:srgbClr val="000000"/>
                </a:solidFill>
                <a:latin typeface="Times New Roman" pitchFamily="18" charset="0"/>
                <a:ea typeface="楷体_GB2312" pitchFamily="49" charset="-122"/>
              </a:rPr>
              <a:t>) clearly!</a:t>
            </a:r>
          </a:p>
        </p:txBody>
      </p:sp>
      <p:pic>
        <p:nvPicPr>
          <p:cNvPr id="259078" name="Picture 6" descr="PRC_figures_show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14600"/>
            <a:ext cx="8326438" cy="3968750"/>
          </a:xfrm>
          <a:prstGeom prst="rect">
            <a:avLst/>
          </a:prstGeom>
          <a:noFill/>
          <a:extLst>
            <a:ext uri="{909E8E84-426E-40DD-AFC4-6F175D3DCCD1}">
              <a14:hiddenFill xmlns:a14="http://schemas.microsoft.com/office/drawing/2010/main">
                <a:solidFill>
                  <a:srgbClr val="FFFFFF"/>
                </a:solidFill>
              </a14:hiddenFill>
            </a:ext>
          </a:extLst>
        </p:spPr>
      </p:pic>
      <p:pic>
        <p:nvPicPr>
          <p:cNvPr id="259079" name="Picture 7" descr="PRC_figures_show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90800"/>
            <a:ext cx="8326438" cy="396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4479925" y="17414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endParaRPr lang="it-IT"/>
          </a:p>
        </p:txBody>
      </p:sp>
      <p:sp>
        <p:nvSpPr>
          <p:cNvPr id="260099" name="Line 3"/>
          <p:cNvSpPr>
            <a:spLocks noChangeShapeType="1"/>
          </p:cNvSpPr>
          <p:nvPr/>
        </p:nvSpPr>
        <p:spPr bwMode="auto">
          <a:xfrm>
            <a:off x="0" y="936625"/>
            <a:ext cx="9144000" cy="0"/>
          </a:xfrm>
          <a:prstGeom prst="line">
            <a:avLst/>
          </a:prstGeom>
          <a:noFill/>
          <a:ln w="38100">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0100" name="Line 4"/>
          <p:cNvSpPr>
            <a:spLocks noChangeShapeType="1"/>
          </p:cNvSpPr>
          <p:nvPr/>
        </p:nvSpPr>
        <p:spPr bwMode="auto">
          <a:xfrm>
            <a:off x="0" y="990600"/>
            <a:ext cx="9144000" cy="0"/>
          </a:xfrm>
          <a:prstGeom prst="line">
            <a:avLst/>
          </a:prstGeom>
          <a:noFill/>
          <a:ln w="9525">
            <a:solidFill>
              <a:srgbClr val="66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0101" name="Rectangle 5"/>
          <p:cNvSpPr>
            <a:spLocks noChangeArrowheads="1"/>
          </p:cNvSpPr>
          <p:nvPr/>
        </p:nvSpPr>
        <p:spPr bwMode="auto">
          <a:xfrm>
            <a:off x="4724400" y="5486400"/>
            <a:ext cx="4094163" cy="76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0102" name="Rectangle 6"/>
          <p:cNvSpPr>
            <a:spLocks noGrp="1" noChangeArrowheads="1"/>
          </p:cNvSpPr>
          <p:nvPr>
            <p:ph type="title" idx="4294967295"/>
          </p:nvPr>
        </p:nvSpPr>
        <p:spPr>
          <a:xfrm>
            <a:off x="1600200" y="152400"/>
            <a:ext cx="5867400" cy="685800"/>
          </a:xfrm>
        </p:spPr>
        <p:txBody>
          <a:bodyPr/>
          <a:lstStyle/>
          <a:p>
            <a:r>
              <a:rPr lang="en-US" altLang="zh-CN" sz="4000" b="1" i="1">
                <a:latin typeface="Times New Roman" pitchFamily="18" charset="0"/>
                <a:ea typeface="黑体" pitchFamily="49" charset="-122"/>
              </a:rPr>
              <a:t>R</a:t>
            </a:r>
            <a:r>
              <a:rPr lang="en-US" altLang="zh-CN" sz="4000" b="1">
                <a:latin typeface="Times New Roman" pitchFamily="18" charset="0"/>
                <a:ea typeface="黑体" pitchFamily="49" charset="-122"/>
              </a:rPr>
              <a:t>-matrix analysis</a:t>
            </a:r>
          </a:p>
        </p:txBody>
      </p:sp>
      <p:pic>
        <p:nvPicPr>
          <p:cNvPr id="260103" name="Picture 7" descr="PRC_figures_sho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925" y="1219200"/>
            <a:ext cx="3089275"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60104" name="Picture 8" descr="PRC_figures_show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1163638"/>
            <a:ext cx="4919662" cy="5541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363" name="Group 3"/>
          <p:cNvGrpSpPr>
            <a:grpSpLocks/>
          </p:cNvGrpSpPr>
          <p:nvPr/>
        </p:nvGrpSpPr>
        <p:grpSpPr bwMode="auto">
          <a:xfrm>
            <a:off x="1028700" y="1295400"/>
            <a:ext cx="7489825" cy="2598738"/>
            <a:chOff x="648" y="935"/>
            <a:chExt cx="4718" cy="1637"/>
          </a:xfrm>
        </p:grpSpPr>
        <p:cxnSp>
          <p:nvCxnSpPr>
            <p:cNvPr id="6" name="直接连接符 5"/>
            <p:cNvCxnSpPr/>
            <p:nvPr/>
          </p:nvCxnSpPr>
          <p:spPr>
            <a:xfrm>
              <a:off x="739" y="1751"/>
              <a:ext cx="4627" cy="0"/>
            </a:xfrm>
            <a:prstGeom prst="line">
              <a:avLst/>
            </a:prstGeom>
            <a:ln w="22225">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75" y="1434"/>
              <a:ext cx="45" cy="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latin typeface="Calibri" pitchFamily="34" charset="0"/>
                <a:ea typeface="宋体" pitchFamily="2" charset="-122"/>
              </a:endParaRPr>
            </a:p>
          </p:txBody>
        </p:sp>
        <p:sp>
          <p:nvSpPr>
            <p:cNvPr id="8" name="矩形 7"/>
            <p:cNvSpPr/>
            <p:nvPr/>
          </p:nvSpPr>
          <p:spPr>
            <a:xfrm>
              <a:off x="2463" y="1434"/>
              <a:ext cx="45" cy="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latin typeface="Calibri" pitchFamily="34" charset="0"/>
                <a:ea typeface="宋体" pitchFamily="2" charset="-122"/>
              </a:endParaRPr>
            </a:p>
          </p:txBody>
        </p:sp>
        <p:sp>
          <p:nvSpPr>
            <p:cNvPr id="10" name="矩形 9"/>
            <p:cNvSpPr/>
            <p:nvPr/>
          </p:nvSpPr>
          <p:spPr>
            <a:xfrm>
              <a:off x="2735" y="1570"/>
              <a:ext cx="45" cy="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latin typeface="Calibri" pitchFamily="34" charset="0"/>
                <a:ea typeface="宋体" pitchFamily="2" charset="-122"/>
              </a:endParaRPr>
            </a:p>
          </p:txBody>
        </p:sp>
        <p:sp>
          <p:nvSpPr>
            <p:cNvPr id="12" name="矩形 11"/>
            <p:cNvSpPr/>
            <p:nvPr/>
          </p:nvSpPr>
          <p:spPr>
            <a:xfrm rot="-1560000" flipH="1">
              <a:off x="3366" y="1220"/>
              <a:ext cx="46" cy="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latin typeface="Calibri" pitchFamily="34" charset="0"/>
                <a:ea typeface="宋体" pitchFamily="2" charset="-122"/>
              </a:endParaRPr>
            </a:p>
          </p:txBody>
        </p:sp>
        <p:cxnSp>
          <p:nvCxnSpPr>
            <p:cNvPr id="17" name="直接箭头连接符 16"/>
            <p:cNvCxnSpPr/>
            <p:nvPr/>
          </p:nvCxnSpPr>
          <p:spPr>
            <a:xfrm>
              <a:off x="920" y="1570"/>
              <a:ext cx="1543" cy="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2508" y="1570"/>
              <a:ext cx="227" cy="1"/>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1371" name="TextBox 24"/>
            <p:cNvSpPr txBox="1">
              <a:spLocks noChangeArrowheads="1"/>
            </p:cNvSpPr>
            <p:nvPr/>
          </p:nvSpPr>
          <p:spPr bwMode="auto">
            <a:xfrm>
              <a:off x="1356" y="1343"/>
              <a:ext cx="38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50cm</a:t>
              </a:r>
            </a:p>
          </p:txBody>
        </p:sp>
        <p:cxnSp>
          <p:nvCxnSpPr>
            <p:cNvPr id="30" name="直接连接符 29"/>
            <p:cNvCxnSpPr/>
            <p:nvPr/>
          </p:nvCxnSpPr>
          <p:spPr>
            <a:xfrm flipV="1">
              <a:off x="2780" y="1252"/>
              <a:ext cx="998" cy="4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rot="-1560000" flipH="1">
              <a:off x="3429" y="1187"/>
              <a:ext cx="46" cy="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latin typeface="Calibri" pitchFamily="34" charset="0"/>
                <a:ea typeface="宋体" pitchFamily="2" charset="-122"/>
              </a:endParaRPr>
            </a:p>
          </p:txBody>
        </p:sp>
        <p:cxnSp>
          <p:nvCxnSpPr>
            <p:cNvPr id="35" name="直接箭头连接符 34"/>
            <p:cNvCxnSpPr/>
            <p:nvPr/>
          </p:nvCxnSpPr>
          <p:spPr>
            <a:xfrm rot="120000" flipV="1">
              <a:off x="2740" y="1388"/>
              <a:ext cx="590" cy="3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2689" y="1615"/>
              <a:ext cx="91" cy="1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376" name="TextBox 41"/>
            <p:cNvSpPr txBox="1">
              <a:spLocks noChangeArrowheads="1"/>
            </p:cNvSpPr>
            <p:nvPr/>
          </p:nvSpPr>
          <p:spPr bwMode="auto">
            <a:xfrm>
              <a:off x="2445" y="1292"/>
              <a:ext cx="38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10cm</a:t>
              </a:r>
            </a:p>
          </p:txBody>
        </p:sp>
        <p:sp>
          <p:nvSpPr>
            <p:cNvPr id="271377" name="TextBox 42"/>
            <p:cNvSpPr txBox="1">
              <a:spLocks noChangeArrowheads="1"/>
            </p:cNvSpPr>
            <p:nvPr/>
          </p:nvSpPr>
          <p:spPr bwMode="auto">
            <a:xfrm rot="-1547086">
              <a:off x="2804" y="1348"/>
              <a:ext cx="38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12cm</a:t>
              </a:r>
            </a:p>
          </p:txBody>
        </p:sp>
        <p:cxnSp>
          <p:nvCxnSpPr>
            <p:cNvPr id="45" name="直接连接符 44"/>
            <p:cNvCxnSpPr/>
            <p:nvPr/>
          </p:nvCxnSpPr>
          <p:spPr>
            <a:xfrm>
              <a:off x="2780" y="1751"/>
              <a:ext cx="2268" cy="45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1379" name="TextBox 50"/>
            <p:cNvSpPr txBox="1">
              <a:spLocks noChangeArrowheads="1"/>
            </p:cNvSpPr>
            <p:nvPr/>
          </p:nvSpPr>
          <p:spPr bwMode="auto">
            <a:xfrm>
              <a:off x="3143" y="1548"/>
              <a:ext cx="35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26°</a:t>
              </a:r>
            </a:p>
          </p:txBody>
        </p:sp>
        <p:sp>
          <p:nvSpPr>
            <p:cNvPr id="52" name="弧形 51"/>
            <p:cNvSpPr/>
            <p:nvPr/>
          </p:nvSpPr>
          <p:spPr>
            <a:xfrm>
              <a:off x="3098" y="1615"/>
              <a:ext cx="45" cy="22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54" name="弧形 53"/>
            <p:cNvSpPr/>
            <p:nvPr/>
          </p:nvSpPr>
          <p:spPr>
            <a:xfrm>
              <a:off x="3205" y="1751"/>
              <a:ext cx="29" cy="182"/>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271382" name="TextBox 54"/>
            <p:cNvSpPr txBox="1">
              <a:spLocks noChangeArrowheads="1"/>
            </p:cNvSpPr>
            <p:nvPr/>
          </p:nvSpPr>
          <p:spPr bwMode="auto">
            <a:xfrm>
              <a:off x="3325" y="1729"/>
              <a:ext cx="35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13°</a:t>
              </a:r>
            </a:p>
          </p:txBody>
        </p:sp>
        <p:cxnSp>
          <p:nvCxnSpPr>
            <p:cNvPr id="58" name="直接箭头连接符 57"/>
            <p:cNvCxnSpPr/>
            <p:nvPr/>
          </p:nvCxnSpPr>
          <p:spPr>
            <a:xfrm>
              <a:off x="2736" y="1872"/>
              <a:ext cx="1587" cy="3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1384" name="TextBox 58"/>
            <p:cNvSpPr txBox="1">
              <a:spLocks noChangeArrowheads="1"/>
            </p:cNvSpPr>
            <p:nvPr/>
          </p:nvSpPr>
          <p:spPr bwMode="auto">
            <a:xfrm rot="604627">
              <a:off x="3203" y="2017"/>
              <a:ext cx="46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25cm</a:t>
              </a:r>
            </a:p>
          </p:txBody>
        </p:sp>
        <p:cxnSp>
          <p:nvCxnSpPr>
            <p:cNvPr id="66" name="直接连接符 65"/>
            <p:cNvCxnSpPr/>
            <p:nvPr/>
          </p:nvCxnSpPr>
          <p:spPr>
            <a:xfrm rot="5400000">
              <a:off x="2664" y="1817"/>
              <a:ext cx="182" cy="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rot="780000" flipH="1">
              <a:off x="4371" y="1900"/>
              <a:ext cx="46" cy="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latin typeface="Calibri" pitchFamily="34" charset="0"/>
                <a:ea typeface="宋体" pitchFamily="2" charset="-122"/>
              </a:endParaRPr>
            </a:p>
          </p:txBody>
        </p:sp>
        <p:sp>
          <p:nvSpPr>
            <p:cNvPr id="74" name="矩形 73"/>
            <p:cNvSpPr/>
            <p:nvPr/>
          </p:nvSpPr>
          <p:spPr>
            <a:xfrm rot="780000" flipH="1">
              <a:off x="4441" y="1916"/>
              <a:ext cx="46" cy="4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t-IT">
                <a:solidFill>
                  <a:srgbClr val="FFFFFF"/>
                </a:solidFill>
                <a:latin typeface="Calibri" pitchFamily="34" charset="0"/>
                <a:ea typeface="宋体" pitchFamily="2" charset="-122"/>
              </a:endParaRPr>
            </a:p>
          </p:txBody>
        </p:sp>
        <p:sp>
          <p:nvSpPr>
            <p:cNvPr id="271388" name="TextBox 74"/>
            <p:cNvSpPr txBox="1">
              <a:spLocks noChangeArrowheads="1"/>
            </p:cNvSpPr>
            <p:nvPr/>
          </p:nvSpPr>
          <p:spPr bwMode="auto">
            <a:xfrm>
              <a:off x="648" y="2159"/>
              <a:ext cx="4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PPAC1</a:t>
              </a:r>
            </a:p>
          </p:txBody>
        </p:sp>
        <p:sp>
          <p:nvSpPr>
            <p:cNvPr id="271389" name="TextBox 75"/>
            <p:cNvSpPr txBox="1">
              <a:spLocks noChangeArrowheads="1"/>
            </p:cNvSpPr>
            <p:nvPr/>
          </p:nvSpPr>
          <p:spPr bwMode="auto">
            <a:xfrm>
              <a:off x="2236" y="2137"/>
              <a:ext cx="43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PPAC2</a:t>
              </a:r>
            </a:p>
          </p:txBody>
        </p:sp>
        <p:sp>
          <p:nvSpPr>
            <p:cNvPr id="271390" name="TextBox 76"/>
            <p:cNvSpPr txBox="1">
              <a:spLocks noChangeArrowheads="1"/>
            </p:cNvSpPr>
            <p:nvPr/>
          </p:nvSpPr>
          <p:spPr bwMode="auto">
            <a:xfrm>
              <a:off x="2653" y="1933"/>
              <a:ext cx="2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500">
                  <a:latin typeface="Calibri" pitchFamily="34" charset="0"/>
                </a:rPr>
                <a:t>Pb</a:t>
              </a:r>
            </a:p>
          </p:txBody>
        </p:sp>
        <p:sp>
          <p:nvSpPr>
            <p:cNvPr id="271391" name="TextBox 77"/>
            <p:cNvSpPr txBox="1">
              <a:spLocks noChangeArrowheads="1"/>
            </p:cNvSpPr>
            <p:nvPr/>
          </p:nvSpPr>
          <p:spPr bwMode="auto">
            <a:xfrm>
              <a:off x="2848" y="935"/>
              <a:ext cx="9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a:t>Telescope 1</a:t>
              </a:r>
            </a:p>
          </p:txBody>
        </p:sp>
        <p:sp>
          <p:nvSpPr>
            <p:cNvPr id="271392" name="TextBox 83"/>
            <p:cNvSpPr txBox="1">
              <a:spLocks noChangeArrowheads="1"/>
            </p:cNvSpPr>
            <p:nvPr/>
          </p:nvSpPr>
          <p:spPr bwMode="auto">
            <a:xfrm>
              <a:off x="3923" y="2341"/>
              <a:ext cx="9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a:t>Telescope 2</a:t>
              </a:r>
            </a:p>
          </p:txBody>
        </p:sp>
      </p:grpSp>
      <p:sp>
        <p:nvSpPr>
          <p:cNvPr id="271393" name="Text Box 33"/>
          <p:cNvSpPr txBox="1">
            <a:spLocks noChangeArrowheads="1"/>
          </p:cNvSpPr>
          <p:nvPr/>
        </p:nvSpPr>
        <p:spPr bwMode="auto">
          <a:xfrm>
            <a:off x="1116013" y="4941888"/>
            <a:ext cx="68405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a:p>
        </p:txBody>
      </p:sp>
      <p:sp>
        <p:nvSpPr>
          <p:cNvPr id="271394" name="Text Box 34"/>
          <p:cNvSpPr txBox="1">
            <a:spLocks noChangeArrowheads="1"/>
          </p:cNvSpPr>
          <p:nvPr/>
        </p:nvSpPr>
        <p:spPr bwMode="auto">
          <a:xfrm>
            <a:off x="4495800" y="3962400"/>
            <a:ext cx="4025900" cy="2039938"/>
          </a:xfrm>
          <a:prstGeom prst="rect">
            <a:avLst/>
          </a:prstGeom>
          <a:noFill/>
          <a:ln w="254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a:t>Primary beam: 600enA, 56MeV/u </a:t>
            </a:r>
            <a:r>
              <a:rPr lang="en-US" altLang="zh-CN" baseline="30000"/>
              <a:t>12</a:t>
            </a:r>
            <a:r>
              <a:rPr lang="en-US" altLang="zh-CN"/>
              <a:t>C</a:t>
            </a:r>
          </a:p>
          <a:p>
            <a:r>
              <a:rPr lang="en-US" altLang="zh-CN"/>
              <a:t>Production target: </a:t>
            </a:r>
            <a:r>
              <a:rPr lang="en-US" altLang="zh-CN" baseline="30000"/>
              <a:t>9</a:t>
            </a:r>
            <a:r>
              <a:rPr lang="en-US" altLang="zh-CN"/>
              <a:t>Be</a:t>
            </a:r>
          </a:p>
          <a:p>
            <a:r>
              <a:rPr lang="en-US" altLang="zh-CN"/>
              <a:t>Secondary Beams: </a:t>
            </a:r>
            <a:r>
              <a:rPr lang="en-US" altLang="zh-CN" baseline="30000"/>
              <a:t>6</a:t>
            </a:r>
            <a:r>
              <a:rPr lang="en-US" altLang="zh-CN"/>
              <a:t>Li, </a:t>
            </a:r>
            <a:r>
              <a:rPr lang="en-US" altLang="zh-CN" baseline="30000"/>
              <a:t>7</a:t>
            </a:r>
            <a:r>
              <a:rPr lang="en-US" altLang="zh-CN"/>
              <a:t>Be, </a:t>
            </a:r>
            <a:r>
              <a:rPr lang="en-US" altLang="zh-CN" baseline="30000"/>
              <a:t>8</a:t>
            </a:r>
            <a:r>
              <a:rPr lang="en-US" altLang="zh-CN"/>
              <a:t>B</a:t>
            </a:r>
          </a:p>
          <a:p>
            <a:r>
              <a:rPr lang="en-US" altLang="zh-CN"/>
              <a:t>Beam Intensity: ~800pps for </a:t>
            </a:r>
            <a:r>
              <a:rPr lang="en-US" altLang="zh-CN" baseline="30000"/>
              <a:t>8</a:t>
            </a:r>
            <a:r>
              <a:rPr lang="en-US" altLang="zh-CN"/>
              <a:t>B and ~3000pps for </a:t>
            </a:r>
            <a:r>
              <a:rPr lang="en-US" altLang="zh-CN" baseline="30000"/>
              <a:t>7</a:t>
            </a:r>
            <a:r>
              <a:rPr lang="en-US" altLang="zh-CN"/>
              <a:t>Be</a:t>
            </a:r>
          </a:p>
          <a:p>
            <a:endParaRPr lang="en-US" altLang="zh-CN"/>
          </a:p>
          <a:p>
            <a:endParaRPr lang="en-US" altLang="zh-CN"/>
          </a:p>
        </p:txBody>
      </p:sp>
      <p:pic>
        <p:nvPicPr>
          <p:cNvPr id="271395" name="Picture 35" descr="nEO_IMG__DSC64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05200"/>
            <a:ext cx="3686175" cy="2809875"/>
          </a:xfrm>
          <a:prstGeom prst="rect">
            <a:avLst/>
          </a:prstGeom>
          <a:noFill/>
          <a:extLst>
            <a:ext uri="{909E8E84-426E-40DD-AFC4-6F175D3DCCD1}">
              <a14:hiddenFill xmlns:a14="http://schemas.microsoft.com/office/drawing/2010/main">
                <a:solidFill>
                  <a:srgbClr val="FFFFFF"/>
                </a:solidFill>
              </a14:hiddenFill>
            </a:ext>
          </a:extLst>
        </p:spPr>
      </p:pic>
      <p:sp>
        <p:nvSpPr>
          <p:cNvPr id="271396" name="Rectangle 36"/>
          <p:cNvSpPr>
            <a:spLocks noChangeArrowheads="1"/>
          </p:cNvSpPr>
          <p:nvPr/>
        </p:nvSpPr>
        <p:spPr bwMode="auto">
          <a:xfrm>
            <a:off x="0" y="0"/>
            <a:ext cx="91440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r>
              <a:rPr lang="en-US" altLang="zh-CN" sz="4000" b="1">
                <a:solidFill>
                  <a:schemeClr val="tx2"/>
                </a:solidFill>
                <a:latin typeface="Times New Roman" pitchFamily="18" charset="0"/>
              </a:rPr>
              <a:t>Experimental setup</a:t>
            </a:r>
            <a:br>
              <a:rPr lang="en-US" altLang="zh-CN" sz="4000" b="1">
                <a:solidFill>
                  <a:schemeClr val="tx2"/>
                </a:solidFill>
                <a:latin typeface="Times New Roman" pitchFamily="18" charset="0"/>
              </a:rPr>
            </a:br>
            <a:r>
              <a:rPr lang="en-US" altLang="zh-CN" sz="4000" b="1" baseline="30000">
                <a:solidFill>
                  <a:schemeClr val="tx2"/>
                </a:solidFill>
                <a:latin typeface="Times New Roman" pitchFamily="18" charset="0"/>
              </a:rPr>
              <a:t> 7</a:t>
            </a:r>
            <a:r>
              <a:rPr lang="en-US" altLang="zh-CN" sz="4000" b="1">
                <a:solidFill>
                  <a:schemeClr val="tx2"/>
                </a:solidFill>
                <a:latin typeface="Times New Roman" pitchFamily="18" charset="0"/>
              </a:rPr>
              <a:t>Be</a:t>
            </a:r>
            <a:r>
              <a:rPr lang="zh-CN" altLang="en-US" sz="4000" b="1">
                <a:solidFill>
                  <a:schemeClr val="tx2"/>
                </a:solidFill>
                <a:latin typeface="Times New Roman" pitchFamily="18" charset="0"/>
              </a:rPr>
              <a:t>，</a:t>
            </a:r>
            <a:r>
              <a:rPr lang="en-US" altLang="zh-CN" sz="4000" b="1" baseline="30000">
                <a:solidFill>
                  <a:schemeClr val="tx2"/>
                </a:solidFill>
                <a:latin typeface="Times New Roman" pitchFamily="18" charset="0"/>
              </a:rPr>
              <a:t>8</a:t>
            </a:r>
            <a:r>
              <a:rPr lang="en-US" altLang="zh-CN" sz="4000" b="1">
                <a:solidFill>
                  <a:schemeClr val="tx2"/>
                </a:solidFill>
                <a:latin typeface="Times New Roman" pitchFamily="18" charset="0"/>
              </a:rPr>
              <a:t>B+</a:t>
            </a:r>
            <a:r>
              <a:rPr lang="en-US" altLang="zh-CN" sz="4000" b="1" baseline="30000">
                <a:solidFill>
                  <a:schemeClr val="tx2"/>
                </a:solidFill>
                <a:latin typeface="Times New Roman" pitchFamily="18" charset="0"/>
              </a:rPr>
              <a:t>208</a:t>
            </a:r>
            <a:r>
              <a:rPr lang="en-US" altLang="zh-CN" sz="4000" b="1">
                <a:solidFill>
                  <a:schemeClr val="tx2"/>
                </a:solidFill>
                <a:latin typeface="Times New Roman" pitchFamily="18" charset="0"/>
              </a:rPr>
              <a:t>Pb Elastic Scattering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528638"/>
            <a:ext cx="8229600" cy="857250"/>
          </a:xfrm>
        </p:spPr>
        <p:txBody>
          <a:bodyPr/>
          <a:lstStyle/>
          <a:p>
            <a:r>
              <a:rPr lang="en-US" altLang="zh-CN" sz="4000">
                <a:solidFill>
                  <a:schemeClr val="tx1"/>
                </a:solidFill>
              </a:rPr>
              <a:t>Identification of the Scattering Events</a:t>
            </a:r>
          </a:p>
        </p:txBody>
      </p:sp>
      <p:pic>
        <p:nvPicPr>
          <p:cNvPr id="272387" name="Picture 3" descr="dE-E"/>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55650" y="1700213"/>
            <a:ext cx="525621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Rectangle 4"/>
          <p:cNvSpPr>
            <a:spLocks noChangeArrowheads="1"/>
          </p:cNvSpPr>
          <p:nvPr/>
        </p:nvSpPr>
        <p:spPr bwMode="auto">
          <a:xfrm>
            <a:off x="762000" y="5715000"/>
            <a:ext cx="7993063"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zh-CN">
                <a:latin typeface="Times New Roman" pitchFamily="18" charset="0"/>
              </a:rPr>
              <a:t>The normalization was obtained from a measurement of </a:t>
            </a:r>
            <a:r>
              <a:rPr lang="en-US" altLang="zh-CN" baseline="30000">
                <a:latin typeface="Times New Roman" pitchFamily="18" charset="0"/>
              </a:rPr>
              <a:t>8</a:t>
            </a:r>
            <a:r>
              <a:rPr lang="en-US" altLang="zh-CN">
                <a:latin typeface="Times New Roman" pitchFamily="18" charset="0"/>
              </a:rPr>
              <a:t>B elastic scattering which is expected to be purely Rutherford at forward angles. </a:t>
            </a:r>
          </a:p>
        </p:txBody>
      </p:sp>
      <p:sp>
        <p:nvSpPr>
          <p:cNvPr id="272389" name="Rectangle 5"/>
          <p:cNvSpPr>
            <a:spLocks noChangeArrowheads="1"/>
          </p:cNvSpPr>
          <p:nvPr/>
        </p:nvSpPr>
        <p:spPr bwMode="auto">
          <a:xfrm>
            <a:off x="6300788" y="1630363"/>
            <a:ext cx="2447925" cy="40306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30000"/>
              </a:lnSpc>
            </a:pPr>
            <a:r>
              <a:rPr lang="en-US" altLang="zh-CN">
                <a:latin typeface="Times New Roman" pitchFamily="18" charset="0"/>
              </a:rPr>
              <a:t>The Left Figure shows a typical particle identification spectrum. The secondary beams </a:t>
            </a:r>
            <a:r>
              <a:rPr lang="en-US" altLang="zh-CN" baseline="30000">
                <a:latin typeface="Times New Roman" pitchFamily="18" charset="0"/>
              </a:rPr>
              <a:t>8</a:t>
            </a:r>
            <a:r>
              <a:rPr lang="en-US" altLang="zh-CN">
                <a:latin typeface="Times New Roman" pitchFamily="18" charset="0"/>
              </a:rPr>
              <a:t>B and the containments, </a:t>
            </a:r>
            <a:r>
              <a:rPr lang="en-US" altLang="zh-CN" baseline="30000">
                <a:latin typeface="Times New Roman" pitchFamily="18" charset="0"/>
              </a:rPr>
              <a:t>9</a:t>
            </a:r>
            <a:r>
              <a:rPr lang="en-US" altLang="zh-CN">
                <a:latin typeface="Times New Roman" pitchFamily="18" charset="0"/>
              </a:rPr>
              <a:t>C, </a:t>
            </a:r>
            <a:r>
              <a:rPr lang="en-US" altLang="zh-CN" baseline="30000">
                <a:latin typeface="Times New Roman" pitchFamily="18" charset="0"/>
              </a:rPr>
              <a:t>7</a:t>
            </a:r>
            <a:r>
              <a:rPr lang="en-US" altLang="zh-CN">
                <a:latin typeface="Times New Roman" pitchFamily="18" charset="0"/>
              </a:rPr>
              <a:t>Be and </a:t>
            </a:r>
            <a:r>
              <a:rPr lang="en-US" altLang="zh-CN" baseline="30000">
                <a:latin typeface="Times New Roman" pitchFamily="18" charset="0"/>
              </a:rPr>
              <a:t>6</a:t>
            </a:r>
            <a:r>
              <a:rPr lang="en-US" altLang="zh-CN">
                <a:latin typeface="Times New Roman" pitchFamily="18" charset="0"/>
              </a:rPr>
              <a:t>Li are separated clearly in the figure. And also, the </a:t>
            </a:r>
            <a:r>
              <a:rPr lang="en-US" altLang="zh-CN" baseline="30000">
                <a:latin typeface="Times New Roman" pitchFamily="18" charset="0"/>
              </a:rPr>
              <a:t>8</a:t>
            </a:r>
            <a:r>
              <a:rPr lang="en-US" altLang="zh-CN">
                <a:latin typeface="Times New Roman" pitchFamily="18" charset="0"/>
              </a:rPr>
              <a:t>B elastic scattering events were identified with the </a:t>
            </a:r>
            <a:r>
              <a:rPr lang="en-US" altLang="zh-CN" i="1">
                <a:latin typeface="Times New Roman" pitchFamily="18" charset="0"/>
              </a:rPr>
              <a:t>Δ</a:t>
            </a:r>
            <a:r>
              <a:rPr lang="en-US" altLang="zh-CN">
                <a:latin typeface="Times New Roman" pitchFamily="18" charset="0"/>
              </a:rPr>
              <a:t>E-E telescopes.</a:t>
            </a:r>
            <a:r>
              <a:rPr lang="en-US" altLang="zh-CN"/>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57200" y="303213"/>
            <a:ext cx="8229600" cy="762000"/>
          </a:xfrm>
        </p:spPr>
        <p:txBody>
          <a:bodyPr/>
          <a:lstStyle/>
          <a:p>
            <a:r>
              <a:rPr lang="en-US" altLang="zh-CN" sz="3200" b="1">
                <a:solidFill>
                  <a:srgbClr val="000066"/>
                </a:solidFill>
                <a:ea typeface="黑体" pitchFamily="49" charset="-122"/>
              </a:rPr>
              <a:t>Results</a:t>
            </a:r>
          </a:p>
        </p:txBody>
      </p:sp>
      <p:sp>
        <p:nvSpPr>
          <p:cNvPr id="283651" name="Text Box 3"/>
          <p:cNvSpPr txBox="1">
            <a:spLocks noChangeArrowheads="1"/>
          </p:cNvSpPr>
          <p:nvPr/>
        </p:nvSpPr>
        <p:spPr bwMode="auto">
          <a:xfrm>
            <a:off x="2411413" y="5229225"/>
            <a:ext cx="4297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latin typeface="Garamond" pitchFamily="18" charset="0"/>
              </a:rPr>
              <a:t>The experimental data are fitted by FRESSCO</a:t>
            </a:r>
          </a:p>
        </p:txBody>
      </p:sp>
      <p:sp>
        <p:nvSpPr>
          <p:cNvPr id="283652" name="Text Box 4"/>
          <p:cNvSpPr txBox="1">
            <a:spLocks noChangeArrowheads="1"/>
          </p:cNvSpPr>
          <p:nvPr/>
        </p:nvSpPr>
        <p:spPr bwMode="auto">
          <a:xfrm>
            <a:off x="808038" y="6170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it-IT">
              <a:latin typeface="Garamond" pitchFamily="18" charset="0"/>
            </a:endParaRPr>
          </a:p>
        </p:txBody>
      </p:sp>
      <p:graphicFrame>
        <p:nvGraphicFramePr>
          <p:cNvPr id="283653" name="Group 5"/>
          <p:cNvGraphicFramePr>
            <a:graphicFrameLocks noGrp="1"/>
          </p:cNvGraphicFramePr>
          <p:nvPr>
            <p:ph sz="quarter" idx="3"/>
          </p:nvPr>
        </p:nvGraphicFramePr>
        <p:xfrm>
          <a:off x="590550" y="4495800"/>
          <a:ext cx="7931150" cy="1076325"/>
        </p:xfrm>
        <a:graphic>
          <a:graphicData uri="http://schemas.openxmlformats.org/drawingml/2006/table">
            <a:tbl>
              <a:tblPr/>
              <a:tblGrid>
                <a:gridCol w="1133475"/>
                <a:gridCol w="1131888"/>
                <a:gridCol w="1133475"/>
                <a:gridCol w="1133475"/>
                <a:gridCol w="1133475"/>
                <a:gridCol w="1131887"/>
                <a:gridCol w="1133475"/>
              </a:tblGrid>
              <a:tr h="130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r</a:t>
                      </a:r>
                      <a:r>
                        <a:rPr kumimoji="0" lang="en-US" altLang="zh-CN" sz="1600" b="0" i="0" u="none" strike="noStrike" cap="none" normalizeH="0" baseline="-25000" smtClean="0">
                          <a:ln>
                            <a:noFill/>
                          </a:ln>
                          <a:solidFill>
                            <a:schemeClr val="tx1"/>
                          </a:solidFill>
                          <a:effectLst/>
                          <a:latin typeface="Arial" pitchFamily="34" charset="0"/>
                          <a:ea typeface="宋体" pitchFamily="2" charset="-122"/>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a</a:t>
                      </a:r>
                      <a:r>
                        <a:rPr kumimoji="0" lang="en-US" altLang="zh-CN" sz="1600" b="0" i="0" u="none" strike="noStrike" cap="none" normalizeH="0" baseline="-25000" smtClean="0">
                          <a:ln>
                            <a:noFill/>
                          </a:ln>
                          <a:solidFill>
                            <a:schemeClr val="tx1"/>
                          </a:solidFill>
                          <a:effectLst/>
                          <a:latin typeface="Arial" pitchFamily="34" charset="0"/>
                          <a:ea typeface="宋体" pitchFamily="2" charset="-122"/>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r</a:t>
                      </a:r>
                      <a:r>
                        <a:rPr kumimoji="0" lang="en-US" altLang="zh-CN" sz="1600" b="0" i="0" u="none" strike="noStrike" cap="none" normalizeH="0" baseline="-25000" smtClean="0">
                          <a:ln>
                            <a:noFill/>
                          </a:ln>
                          <a:solidFill>
                            <a:schemeClr val="tx1"/>
                          </a:solidFill>
                          <a:effectLst/>
                          <a:latin typeface="Arial" pitchFamily="34" charset="0"/>
                          <a:ea typeface="宋体" pitchFamily="2" charset="-122"/>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a</a:t>
                      </a:r>
                      <a:r>
                        <a:rPr kumimoji="0" lang="en-US" altLang="zh-CN" sz="1600" b="0" i="0" u="none" strike="noStrike" cap="none" normalizeH="0" baseline="-25000" smtClean="0">
                          <a:ln>
                            <a:noFill/>
                          </a:ln>
                          <a:solidFill>
                            <a:schemeClr val="tx1"/>
                          </a:solidFill>
                          <a:effectLst/>
                          <a:latin typeface="Arial" pitchFamily="34" charset="0"/>
                          <a:ea typeface="宋体" pitchFamily="2" charset="-122"/>
                        </a:rPr>
                        <a:t>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1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30000" smtClean="0">
                          <a:ln>
                            <a:noFill/>
                          </a:ln>
                          <a:solidFill>
                            <a:schemeClr val="tx1"/>
                          </a:solidFill>
                          <a:effectLst/>
                          <a:latin typeface="Arial" pitchFamily="34" charset="0"/>
                          <a:ea typeface="宋体" pitchFamily="2" charset="-122"/>
                        </a:rPr>
                        <a:t>7</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Be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41.1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86.2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30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30000" smtClean="0">
                          <a:ln>
                            <a:noFill/>
                          </a:ln>
                          <a:solidFill>
                            <a:schemeClr val="tx1"/>
                          </a:solidFill>
                          <a:effectLst/>
                          <a:latin typeface="Arial" pitchFamily="34" charset="0"/>
                          <a:ea typeface="宋体" pitchFamily="2" charset="-122"/>
                        </a:rPr>
                        <a:t>8</a:t>
                      </a:r>
                      <a:r>
                        <a:rPr kumimoji="0" lang="en-US" altLang="zh-CN" sz="1600" b="0" i="0" u="none" strike="noStrike" cap="none" normalizeH="0" baseline="0" smtClean="0">
                          <a:ln>
                            <a:noFill/>
                          </a:ln>
                          <a:solidFill>
                            <a:schemeClr val="tx1"/>
                          </a:solidFill>
                          <a:effectLst/>
                          <a:latin typeface="Arial" pitchFamily="34" charset="0"/>
                          <a:ea typeface="宋体" pitchFamily="2" charset="-122"/>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30.2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0.68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1.73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1600" b="0" i="0" u="none" strike="noStrike" cap="none" normalizeH="0" baseline="0" smtClean="0">
                          <a:ln>
                            <a:noFill/>
                          </a:ln>
                          <a:solidFill>
                            <a:schemeClr val="tx1"/>
                          </a:solidFill>
                          <a:effectLst/>
                          <a:latin typeface="Arial" pitchFamily="34" charset="0"/>
                          <a:ea typeface="宋体" pitchFamily="2" charset="-122"/>
                        </a:rPr>
                        <a:t>0.75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pic>
        <p:nvPicPr>
          <p:cNvPr id="283687" name="Picture 39"/>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l="10095" t="9534" r="10095" b="7150"/>
          <a:stretch>
            <a:fillRect/>
          </a:stretch>
        </p:blipFill>
        <p:spPr>
          <a:xfrm>
            <a:off x="330200" y="1219200"/>
            <a:ext cx="4260850" cy="3136900"/>
          </a:xfrm>
          <a:noFill/>
        </p:spPr>
      </p:pic>
      <p:pic>
        <p:nvPicPr>
          <p:cNvPr id="283688" name="Picture 40"/>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l="13460" t="9534" r="6731" b="7150"/>
          <a:stretch>
            <a:fillRect/>
          </a:stretch>
        </p:blipFill>
        <p:spPr>
          <a:xfrm>
            <a:off x="4572000" y="1220788"/>
            <a:ext cx="4195763" cy="3122612"/>
          </a:xfrm>
          <a:noFill/>
        </p:spPr>
      </p:pic>
      <p:sp>
        <p:nvSpPr>
          <p:cNvPr id="283689" name="Text Box 41"/>
          <p:cNvSpPr txBox="1">
            <a:spLocks noChangeArrowheads="1"/>
          </p:cNvSpPr>
          <p:nvPr/>
        </p:nvSpPr>
        <p:spPr bwMode="auto">
          <a:xfrm>
            <a:off x="609600" y="5867400"/>
            <a:ext cx="79248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Wingdings" pitchFamily="2" charset="2"/>
              <a:buChar char="u"/>
            </a:pPr>
            <a:r>
              <a:rPr lang="en-US" altLang="zh-CN" sz="2400" b="1">
                <a:solidFill>
                  <a:srgbClr val="FF3300"/>
                </a:solidFill>
                <a:latin typeface="Times New Roman" pitchFamily="18" charset="0"/>
                <a:ea typeface="黑体" pitchFamily="49" charset="-122"/>
              </a:rPr>
              <a:t>The Coulumb Rainbow Peak is Enhanced for </a:t>
            </a:r>
            <a:r>
              <a:rPr lang="en-US" altLang="zh-CN" sz="2400" b="1" baseline="30000">
                <a:solidFill>
                  <a:srgbClr val="FF3300"/>
                </a:solidFill>
                <a:latin typeface="Times New Roman" pitchFamily="18" charset="0"/>
                <a:ea typeface="黑体" pitchFamily="49" charset="-122"/>
              </a:rPr>
              <a:t>8</a:t>
            </a:r>
            <a:r>
              <a:rPr lang="en-US" altLang="zh-CN" sz="2400" b="1">
                <a:solidFill>
                  <a:srgbClr val="FF3300"/>
                </a:solidFill>
                <a:latin typeface="Times New Roman" pitchFamily="18" charset="0"/>
                <a:ea typeface="黑体" pitchFamily="49" charset="-122"/>
              </a:rPr>
              <a:t>B</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Rectangle 3"/>
          <p:cNvSpPr>
            <a:spLocks noChangeArrowheads="1"/>
          </p:cNvSpPr>
          <p:nvPr/>
        </p:nvSpPr>
        <p:spPr bwMode="auto">
          <a:xfrm>
            <a:off x="827088" y="2205038"/>
            <a:ext cx="7345362" cy="20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80000"/>
              </a:lnSpc>
              <a:spcAft>
                <a:spcPct val="15000"/>
              </a:spcAft>
              <a:buFont typeface="Wingdings" pitchFamily="2" charset="2"/>
              <a:buChar char="Ø"/>
            </a:pPr>
            <a:r>
              <a:rPr lang="en-US" altLang="zh-CN" sz="3600" b="1">
                <a:solidFill>
                  <a:srgbClr val="000066"/>
                </a:solidFill>
                <a:latin typeface="Calibri" pitchFamily="34" charset="0"/>
                <a:ea typeface="黑体" pitchFamily="49" charset="-122"/>
              </a:rPr>
              <a:t> RIB facilities at IMP</a:t>
            </a:r>
          </a:p>
          <a:p>
            <a:pPr>
              <a:lnSpc>
                <a:spcPct val="80000"/>
              </a:lnSpc>
              <a:spcAft>
                <a:spcPct val="15000"/>
              </a:spcAft>
              <a:buFont typeface="Wingdings" pitchFamily="2" charset="2"/>
              <a:buChar char="Ø"/>
            </a:pPr>
            <a:r>
              <a:rPr lang="en-US" altLang="zh-CN" sz="3600" b="1">
                <a:solidFill>
                  <a:srgbClr val="000066"/>
                </a:solidFill>
                <a:latin typeface="Calibri" pitchFamily="34" charset="0"/>
                <a:ea typeface="黑体" pitchFamily="49" charset="-122"/>
              </a:rPr>
              <a:t>Upgrade of HIRFL</a:t>
            </a:r>
          </a:p>
          <a:p>
            <a:pPr>
              <a:lnSpc>
                <a:spcPct val="80000"/>
              </a:lnSpc>
              <a:spcAft>
                <a:spcPct val="15000"/>
              </a:spcAft>
              <a:buFont typeface="Wingdings" pitchFamily="2" charset="2"/>
              <a:buChar char="Ø"/>
            </a:pPr>
            <a:r>
              <a:rPr lang="en-US" altLang="zh-CN" sz="3600" b="1">
                <a:solidFill>
                  <a:srgbClr val="000066"/>
                </a:solidFill>
                <a:latin typeface="Calibri" pitchFamily="34" charset="0"/>
                <a:ea typeface="黑体" pitchFamily="49" charset="-122"/>
              </a:rPr>
              <a:t>New project HIAF</a:t>
            </a:r>
          </a:p>
          <a:p>
            <a:pPr>
              <a:lnSpc>
                <a:spcPct val="80000"/>
              </a:lnSpc>
              <a:spcAft>
                <a:spcPct val="15000"/>
              </a:spcAft>
              <a:buFont typeface="Wingdings" pitchFamily="2" charset="2"/>
              <a:buChar char="Ø"/>
            </a:pPr>
            <a:r>
              <a:rPr lang="en-US" altLang="zh-CN" sz="3600" b="1">
                <a:solidFill>
                  <a:srgbClr val="000066"/>
                </a:solidFill>
                <a:latin typeface="Calibri" pitchFamily="34" charset="0"/>
                <a:ea typeface="黑体" pitchFamily="49" charset="-122"/>
              </a:rPr>
              <a:t>Summary</a:t>
            </a:r>
            <a:endParaRPr lang="en-US" altLang="zh-CN" sz="4000" b="1">
              <a:solidFill>
                <a:srgbClr val="0066CC"/>
              </a:solidFill>
              <a:latin typeface="Calibri" pitchFamily="34" charset="0"/>
              <a:ea typeface="黑体" pitchFamily="49" charset="-122"/>
            </a:endParaRPr>
          </a:p>
        </p:txBody>
      </p:sp>
      <p:sp>
        <p:nvSpPr>
          <p:cNvPr id="167943" name="Rectangle 7"/>
          <p:cNvSpPr>
            <a:spLocks noGrp="1" noChangeArrowheads="1"/>
          </p:cNvSpPr>
          <p:nvPr>
            <p:ph type="title"/>
          </p:nvPr>
        </p:nvSpPr>
        <p:spPr>
          <a:xfrm>
            <a:off x="0" y="-26988"/>
            <a:ext cx="9144000" cy="1052513"/>
          </a:xfrm>
          <a:gradFill rotWithShape="1">
            <a:gsLst>
              <a:gs pos="0">
                <a:srgbClr val="FFCC99"/>
              </a:gs>
              <a:gs pos="100000">
                <a:srgbClr val="FFFFFF"/>
              </a:gs>
            </a:gsLst>
            <a:lin ang="5400000" scaled="1"/>
          </a:gradFill>
          <a:ln/>
        </p:spPr>
        <p:txBody>
          <a:bodyPr/>
          <a:lstStyle/>
          <a:p>
            <a:r>
              <a:rPr lang="en-US" altLang="zh-CN" sz="4800" b="1">
                <a:solidFill>
                  <a:srgbClr val="000099"/>
                </a:solidFill>
              </a:rPr>
              <a:t>Outline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ltLang="zh-CN" sz="3200">
                <a:solidFill>
                  <a:srgbClr val="0000FF"/>
                </a:solidFill>
              </a:rPr>
              <a:t>Study of </a:t>
            </a:r>
            <a:r>
              <a:rPr lang="en-US" altLang="zh-CN" sz="3200" i="1">
                <a:solidFill>
                  <a:srgbClr val="0000FF"/>
                </a:solidFill>
              </a:rPr>
              <a:t>β-delayed neutron </a:t>
            </a:r>
            <a:r>
              <a:rPr lang="en-US" altLang="zh-CN" sz="3200">
                <a:solidFill>
                  <a:srgbClr val="0000FF"/>
                </a:solidFill>
              </a:rPr>
              <a:t>decay</a:t>
            </a:r>
            <a:r>
              <a:rPr lang="en-US" altLang="zh-CN" sz="3200"/>
              <a:t> </a:t>
            </a:r>
            <a:r>
              <a:rPr lang="en-US" altLang="zh-CN"/>
              <a:t> </a:t>
            </a:r>
          </a:p>
        </p:txBody>
      </p:sp>
      <p:sp>
        <p:nvSpPr>
          <p:cNvPr id="265219" name="Rectangle 3"/>
          <p:cNvSpPr>
            <a:spLocks noGrp="1" noChangeArrowheads="1"/>
          </p:cNvSpPr>
          <p:nvPr>
            <p:ph type="body" sz="half" idx="1"/>
          </p:nvPr>
        </p:nvSpPr>
        <p:spPr>
          <a:xfrm>
            <a:off x="457200" y="1600200"/>
            <a:ext cx="3898900" cy="4525963"/>
          </a:xfrm>
          <a:noFill/>
          <a:ln>
            <a:solidFill>
              <a:srgbClr val="FF6600"/>
            </a:solidFill>
            <a:miter lim="800000"/>
            <a:headEnd/>
            <a:tailEnd/>
          </a:ln>
        </p:spPr>
        <p:txBody>
          <a:bodyPr/>
          <a:lstStyle/>
          <a:p>
            <a:pPr>
              <a:lnSpc>
                <a:spcPct val="80000"/>
              </a:lnSpc>
            </a:pPr>
            <a:r>
              <a:rPr lang="en-US" altLang="zh-CN" sz="2400"/>
              <a:t>Detector Setup</a:t>
            </a:r>
          </a:p>
          <a:p>
            <a:pPr lvl="1">
              <a:lnSpc>
                <a:spcPct val="80000"/>
              </a:lnSpc>
            </a:pPr>
            <a:r>
              <a:rPr lang="en-US" altLang="zh-CN" sz="2000"/>
              <a:t>four clover detectors for</a:t>
            </a:r>
            <a:r>
              <a:rPr lang="en-US" altLang="zh-CN" sz="2000" i="1"/>
              <a:t>γrays</a:t>
            </a:r>
            <a:endParaRPr lang="en-US" altLang="zh-CN" sz="2000"/>
          </a:p>
          <a:p>
            <a:pPr lvl="1">
              <a:lnSpc>
                <a:spcPct val="80000"/>
              </a:lnSpc>
            </a:pPr>
            <a:r>
              <a:rPr lang="en-US" altLang="zh-CN" sz="2000"/>
              <a:t>neutron sphere and wall arrays</a:t>
            </a:r>
          </a:p>
          <a:p>
            <a:pPr lvl="1">
              <a:lnSpc>
                <a:spcPct val="80000"/>
              </a:lnSpc>
            </a:pPr>
            <a:r>
              <a:rPr lang="en-US" altLang="zh-CN" sz="2000"/>
              <a:t>An implantation detector made of an NE102 plastic scintillator is also played a role of </a:t>
            </a:r>
            <a:r>
              <a:rPr lang="en-US" altLang="zh-CN" sz="2000" i="1"/>
              <a:t>β </a:t>
            </a:r>
            <a:r>
              <a:rPr lang="en-US" altLang="zh-CN" sz="2000"/>
              <a:t>detector</a:t>
            </a:r>
          </a:p>
          <a:p>
            <a:pPr>
              <a:lnSpc>
                <a:spcPct val="80000"/>
              </a:lnSpc>
            </a:pPr>
            <a:endParaRPr lang="en-US" altLang="zh-CN" sz="2400" i="1"/>
          </a:p>
          <a:p>
            <a:pPr>
              <a:lnSpc>
                <a:spcPct val="80000"/>
              </a:lnSpc>
            </a:pPr>
            <a:r>
              <a:rPr lang="en-US" altLang="zh-CN" sz="2400" i="1"/>
              <a:t>The spectroscope information is obtained by β</a:t>
            </a:r>
            <a:r>
              <a:rPr lang="en-US" altLang="zh-CN" sz="2400"/>
              <a:t>-</a:t>
            </a:r>
            <a:r>
              <a:rPr lang="en-US" altLang="zh-CN" sz="2400" i="1"/>
              <a:t>n</a:t>
            </a:r>
            <a:r>
              <a:rPr lang="en-US" altLang="zh-CN" sz="2400"/>
              <a:t>, </a:t>
            </a:r>
            <a:r>
              <a:rPr lang="en-US" altLang="zh-CN" sz="2400" i="1"/>
              <a:t>β</a:t>
            </a:r>
            <a:r>
              <a:rPr lang="en-US" altLang="zh-CN" sz="2400"/>
              <a:t>-</a:t>
            </a:r>
            <a:r>
              <a:rPr lang="en-US" altLang="zh-CN" sz="2400" i="1"/>
              <a:t>γ </a:t>
            </a:r>
            <a:r>
              <a:rPr lang="en-US" altLang="zh-CN" sz="2400"/>
              <a:t>, and </a:t>
            </a:r>
            <a:r>
              <a:rPr lang="en-US" altLang="zh-CN" sz="2400" i="1"/>
              <a:t>β</a:t>
            </a:r>
            <a:r>
              <a:rPr lang="en-US" altLang="zh-CN" sz="2400"/>
              <a:t>-</a:t>
            </a:r>
            <a:r>
              <a:rPr lang="en-US" altLang="zh-CN" sz="2400" i="1"/>
              <a:t>n</a:t>
            </a:r>
            <a:r>
              <a:rPr lang="en-US" altLang="zh-CN" sz="2400"/>
              <a:t>-</a:t>
            </a:r>
            <a:r>
              <a:rPr lang="en-US" altLang="zh-CN" sz="2400" i="1"/>
              <a:t>γ </a:t>
            </a:r>
            <a:r>
              <a:rPr lang="en-US" altLang="zh-CN" sz="2400"/>
              <a:t>coincidence measurements</a:t>
            </a:r>
          </a:p>
          <a:p>
            <a:pPr>
              <a:lnSpc>
                <a:spcPct val="80000"/>
              </a:lnSpc>
              <a:buFontTx/>
              <a:buNone/>
            </a:pPr>
            <a:endParaRPr lang="en-US" altLang="zh-CN" sz="2400"/>
          </a:p>
          <a:p>
            <a:pPr>
              <a:lnSpc>
                <a:spcPct val="80000"/>
              </a:lnSpc>
              <a:buFontTx/>
              <a:buNone/>
            </a:pPr>
            <a:endParaRPr lang="en-US" altLang="zh-CN" sz="2400"/>
          </a:p>
        </p:txBody>
      </p:sp>
      <p:pic>
        <p:nvPicPr>
          <p:cNvPr id="265220" name="Picture 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00563" y="1700213"/>
            <a:ext cx="4249737" cy="3816350"/>
          </a:xfrm>
          <a:noFill/>
          <a:ln/>
        </p:spPr>
      </p:pic>
      <p:sp>
        <p:nvSpPr>
          <p:cNvPr id="265221" name="Text Box 5"/>
          <p:cNvSpPr txBox="1">
            <a:spLocks noChangeArrowheads="1"/>
          </p:cNvSpPr>
          <p:nvPr/>
        </p:nvSpPr>
        <p:spPr bwMode="auto">
          <a:xfrm>
            <a:off x="5076825" y="5734050"/>
            <a:ext cx="3781425" cy="395288"/>
          </a:xfrm>
          <a:prstGeom prst="rect">
            <a:avLst/>
          </a:prstGeom>
          <a:solidFill>
            <a:srgbClr val="CCFFFF"/>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solidFill>
                  <a:schemeClr val="tx2"/>
                </a:solidFill>
              </a:rPr>
              <a:t>Coorperated with Peking University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ltLang="zh-CN" sz="3200">
                <a:solidFill>
                  <a:srgbClr val="0000FF"/>
                </a:solidFill>
              </a:rPr>
              <a:t>The decay scheme of </a:t>
            </a:r>
            <a:r>
              <a:rPr lang="en-US" altLang="zh-CN" sz="3200" baseline="30000">
                <a:solidFill>
                  <a:srgbClr val="0000FF"/>
                </a:solidFill>
              </a:rPr>
              <a:t>21</a:t>
            </a:r>
            <a:r>
              <a:rPr lang="en-US" altLang="zh-CN" sz="3200">
                <a:solidFill>
                  <a:srgbClr val="0000FF"/>
                </a:solidFill>
              </a:rPr>
              <a:t>N</a:t>
            </a:r>
          </a:p>
        </p:txBody>
      </p:sp>
      <p:sp>
        <p:nvSpPr>
          <p:cNvPr id="266243" name="Rectangle 3"/>
          <p:cNvSpPr>
            <a:spLocks noGrp="1" noChangeArrowheads="1"/>
          </p:cNvSpPr>
          <p:nvPr>
            <p:ph type="body" sz="half" idx="1"/>
          </p:nvPr>
        </p:nvSpPr>
        <p:spPr>
          <a:xfrm>
            <a:off x="323850" y="1628775"/>
            <a:ext cx="3538538" cy="4349750"/>
          </a:xfrm>
          <a:noFill/>
          <a:ln>
            <a:solidFill>
              <a:srgbClr val="FF6600"/>
            </a:solidFill>
            <a:miter lim="800000"/>
            <a:headEnd/>
            <a:tailEnd/>
          </a:ln>
        </p:spPr>
        <p:txBody>
          <a:bodyPr/>
          <a:lstStyle/>
          <a:p>
            <a:pPr>
              <a:lnSpc>
                <a:spcPct val="90000"/>
              </a:lnSpc>
            </a:pPr>
            <a:r>
              <a:rPr lang="en-US" altLang="zh-CN" sz="2000"/>
              <a:t>Thirteen new </a:t>
            </a:r>
            <a:r>
              <a:rPr lang="en-US" altLang="zh-CN" sz="2000" i="1"/>
              <a:t>β</a:t>
            </a:r>
            <a:r>
              <a:rPr lang="en-US" altLang="zh-CN" sz="2000"/>
              <a:t>-delayed neutron groups are observed with a total branching ratio of 90</a:t>
            </a:r>
            <a:r>
              <a:rPr lang="en-US" altLang="zh-CN" sz="2000" i="1"/>
              <a:t>.</a:t>
            </a:r>
            <a:r>
              <a:rPr lang="en-US" altLang="zh-CN" sz="2000"/>
              <a:t>5 ± 4</a:t>
            </a:r>
            <a:r>
              <a:rPr lang="en-US" altLang="zh-CN" sz="2000" i="1"/>
              <a:t>.</a:t>
            </a:r>
            <a:r>
              <a:rPr lang="en-US" altLang="zh-CN" sz="2000"/>
              <a:t>2%</a:t>
            </a:r>
          </a:p>
          <a:p>
            <a:pPr>
              <a:lnSpc>
                <a:spcPct val="90000"/>
              </a:lnSpc>
            </a:pPr>
            <a:endParaRPr lang="en-US" altLang="zh-CN" sz="2000"/>
          </a:p>
          <a:p>
            <a:pPr>
              <a:lnSpc>
                <a:spcPct val="90000"/>
              </a:lnSpc>
            </a:pPr>
            <a:r>
              <a:rPr lang="en-US" altLang="zh-CN" sz="2000"/>
              <a:t>The half-life for the </a:t>
            </a:r>
            <a:r>
              <a:rPr lang="en-US" altLang="zh-CN" sz="2000" i="1"/>
              <a:t>β </a:t>
            </a:r>
            <a:r>
              <a:rPr lang="en-US" altLang="zh-CN" sz="2000"/>
              <a:t>decay of </a:t>
            </a:r>
            <a:r>
              <a:rPr lang="en-US" altLang="zh-CN" sz="2000" baseline="30000"/>
              <a:t>21</a:t>
            </a:r>
            <a:r>
              <a:rPr lang="en-US" altLang="zh-CN" sz="2000"/>
              <a:t>N is determined to be 82</a:t>
            </a:r>
            <a:r>
              <a:rPr lang="en-US" altLang="zh-CN" sz="2000" i="1"/>
              <a:t>.</a:t>
            </a:r>
            <a:r>
              <a:rPr lang="en-US" altLang="zh-CN" sz="2000"/>
              <a:t>9 ± 7</a:t>
            </a:r>
            <a:r>
              <a:rPr lang="en-US" altLang="zh-CN" sz="2000" i="1"/>
              <a:t>.</a:t>
            </a:r>
            <a:r>
              <a:rPr lang="en-US" altLang="zh-CN" sz="2000"/>
              <a:t>5 ms. </a:t>
            </a:r>
          </a:p>
          <a:p>
            <a:pPr>
              <a:lnSpc>
                <a:spcPct val="90000"/>
              </a:lnSpc>
            </a:pPr>
            <a:endParaRPr lang="en-US" altLang="zh-CN" sz="2000"/>
          </a:p>
          <a:p>
            <a:pPr>
              <a:lnSpc>
                <a:spcPct val="90000"/>
              </a:lnSpc>
            </a:pPr>
            <a:r>
              <a:rPr lang="en-US" altLang="zh-CN" sz="2000"/>
              <a:t>The level scheme of </a:t>
            </a:r>
            <a:r>
              <a:rPr lang="en-US" altLang="zh-CN" sz="2000" baseline="30000"/>
              <a:t>21</a:t>
            </a:r>
            <a:r>
              <a:rPr lang="en-US" altLang="zh-CN" sz="2000"/>
              <a:t>O is deduced up to about 9 MeV excitation energy</a:t>
            </a:r>
          </a:p>
          <a:p>
            <a:pPr>
              <a:lnSpc>
                <a:spcPct val="90000"/>
              </a:lnSpc>
            </a:pPr>
            <a:endParaRPr lang="en-US" altLang="zh-CN" sz="2000"/>
          </a:p>
        </p:txBody>
      </p:sp>
      <p:pic>
        <p:nvPicPr>
          <p:cNvPr id="266244" name="Picture 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924300" y="1557338"/>
            <a:ext cx="4895850" cy="4205287"/>
          </a:xfrm>
          <a:noFill/>
          <a:ln/>
        </p:spPr>
      </p:pic>
      <p:sp>
        <p:nvSpPr>
          <p:cNvPr id="266245" name="Text Box 5"/>
          <p:cNvSpPr txBox="1">
            <a:spLocks noChangeArrowheads="1"/>
          </p:cNvSpPr>
          <p:nvPr/>
        </p:nvSpPr>
        <p:spPr bwMode="auto">
          <a:xfrm>
            <a:off x="4356100" y="5876925"/>
            <a:ext cx="4392613" cy="3762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a:t>Z.H. Li et al, Phys. Rev. C 80 054315</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250825" y="274638"/>
            <a:ext cx="8893175" cy="1143000"/>
          </a:xfrm>
        </p:spPr>
        <p:txBody>
          <a:bodyPr/>
          <a:lstStyle/>
          <a:p>
            <a:pPr marL="838200" indent="-838200" algn="l"/>
            <a:r>
              <a:rPr kumimoji="1" lang="en-US" altLang="zh-CN" sz="3200" b="1">
                <a:solidFill>
                  <a:srgbClr val="0000FF"/>
                </a:solidFill>
              </a:rPr>
              <a:t>       2-p emission from the excited states  </a:t>
            </a:r>
            <a:br>
              <a:rPr kumimoji="1" lang="en-US" altLang="zh-CN" sz="3200" b="1">
                <a:solidFill>
                  <a:srgbClr val="0000FF"/>
                </a:solidFill>
              </a:rPr>
            </a:br>
            <a:r>
              <a:rPr kumimoji="1" lang="en-US" altLang="zh-CN" sz="3200" b="1">
                <a:solidFill>
                  <a:srgbClr val="0000FF"/>
                </a:solidFill>
              </a:rPr>
              <a:t>              of  </a:t>
            </a:r>
            <a:r>
              <a:rPr kumimoji="1" lang="en-US" altLang="zh-CN" sz="3200" b="1" baseline="30000">
                <a:solidFill>
                  <a:srgbClr val="0000FF"/>
                </a:solidFill>
              </a:rPr>
              <a:t>29</a:t>
            </a:r>
            <a:r>
              <a:rPr kumimoji="1" lang="en-US" altLang="zh-CN" sz="3200" b="1">
                <a:solidFill>
                  <a:srgbClr val="0000FF"/>
                </a:solidFill>
              </a:rPr>
              <a:t>S  and  </a:t>
            </a:r>
            <a:r>
              <a:rPr kumimoji="1" lang="en-US" altLang="zh-CN" sz="3200" b="1" baseline="30000">
                <a:solidFill>
                  <a:srgbClr val="0000FF"/>
                </a:solidFill>
              </a:rPr>
              <a:t>28</a:t>
            </a:r>
            <a:r>
              <a:rPr kumimoji="1" lang="en-US" altLang="zh-CN" sz="3200" b="1">
                <a:solidFill>
                  <a:srgbClr val="0000FF"/>
                </a:solidFill>
              </a:rPr>
              <a:t>P</a:t>
            </a:r>
            <a:endParaRPr lang="en-US" altLang="zh-CN" sz="3200">
              <a:solidFill>
                <a:srgbClr val="0000FF"/>
              </a:solidFill>
            </a:endParaRPr>
          </a:p>
        </p:txBody>
      </p:sp>
      <p:sp>
        <p:nvSpPr>
          <p:cNvPr id="267267" name="Rectangle 3"/>
          <p:cNvSpPr>
            <a:spLocks noGrp="1" noChangeArrowheads="1"/>
          </p:cNvSpPr>
          <p:nvPr>
            <p:ph type="body" sz="half" idx="2"/>
          </p:nvPr>
        </p:nvSpPr>
        <p:spPr>
          <a:xfrm>
            <a:off x="539750" y="5373688"/>
            <a:ext cx="8229600" cy="647700"/>
          </a:xfrm>
        </p:spPr>
        <p:txBody>
          <a:bodyPr/>
          <a:lstStyle/>
          <a:p>
            <a:r>
              <a:rPr lang="en-US" altLang="zh-CN" sz="2400"/>
              <a:t>Detector Setup of Complete-kinematics measurements</a:t>
            </a:r>
          </a:p>
        </p:txBody>
      </p:sp>
      <p:pic>
        <p:nvPicPr>
          <p:cNvPr id="267268" name="Picture 4"/>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0113" y="1700213"/>
            <a:ext cx="7127875" cy="3290887"/>
          </a:xfrm>
          <a:noFill/>
          <a:ln/>
        </p:spPr>
      </p:pic>
      <p:sp>
        <p:nvSpPr>
          <p:cNvPr id="267269" name="Text Box 5"/>
          <p:cNvSpPr txBox="1">
            <a:spLocks noChangeArrowheads="1"/>
          </p:cNvSpPr>
          <p:nvPr/>
        </p:nvSpPr>
        <p:spPr bwMode="auto">
          <a:xfrm>
            <a:off x="2843213" y="5949950"/>
            <a:ext cx="5686425" cy="395288"/>
          </a:xfrm>
          <a:prstGeom prst="rect">
            <a:avLst/>
          </a:prstGeom>
          <a:solidFill>
            <a:srgbClr val="CCFFFF"/>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b="1"/>
              <a:t>Co-operated with China Institute of Atomic Energy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ltLang="zh-CN" sz="3200"/>
              <a:t>two-proton correlated emission from </a:t>
            </a:r>
            <a:r>
              <a:rPr lang="en-US" altLang="zh-CN" sz="3200" baseline="30000"/>
              <a:t>29</a:t>
            </a:r>
            <a:r>
              <a:rPr lang="en-US" altLang="zh-CN" sz="3200"/>
              <a:t>S excited states</a:t>
            </a:r>
          </a:p>
        </p:txBody>
      </p:sp>
      <p:pic>
        <p:nvPicPr>
          <p:cNvPr id="268291"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484313"/>
            <a:ext cx="6335712" cy="3927475"/>
          </a:xfrm>
          <a:noFill/>
          <a:ln/>
        </p:spPr>
      </p:pic>
      <p:sp>
        <p:nvSpPr>
          <p:cNvPr id="268292" name="Text Box 4"/>
          <p:cNvSpPr txBox="1">
            <a:spLocks noChangeArrowheads="1"/>
          </p:cNvSpPr>
          <p:nvPr/>
        </p:nvSpPr>
        <p:spPr bwMode="auto">
          <a:xfrm>
            <a:off x="0" y="5445125"/>
            <a:ext cx="4752975" cy="65087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a:t>Two protons for the states of  </a:t>
            </a:r>
            <a:r>
              <a:rPr lang="en-US" altLang="zh-CN" i="1"/>
              <a:t>.</a:t>
            </a:r>
            <a:r>
              <a:rPr lang="en-US" altLang="zh-CN"/>
              <a:t>0&lt;</a:t>
            </a:r>
            <a:r>
              <a:rPr lang="en-US" altLang="zh-CN" i="1"/>
              <a:t>Ex&lt;</a:t>
            </a:r>
            <a:r>
              <a:rPr lang="en-US" altLang="zh-CN"/>
              <a:t>7</a:t>
            </a:r>
            <a:r>
              <a:rPr lang="en-US" altLang="zh-CN" i="1"/>
              <a:t>.</a:t>
            </a:r>
            <a:r>
              <a:rPr lang="en-US" altLang="zh-CN"/>
              <a:t>8MeV. </a:t>
            </a:r>
          </a:p>
          <a:p>
            <a:r>
              <a:rPr lang="en-US" altLang="zh-CN"/>
              <a:t>No obvious </a:t>
            </a:r>
            <a:r>
              <a:rPr lang="en-US" altLang="zh-CN" baseline="30000"/>
              <a:t>2</a:t>
            </a:r>
            <a:r>
              <a:rPr lang="en-US" altLang="zh-CN"/>
              <a:t>He cluster decay is observed.</a:t>
            </a:r>
          </a:p>
        </p:txBody>
      </p:sp>
      <p:grpSp>
        <p:nvGrpSpPr>
          <p:cNvPr id="268293" name="Group 5"/>
          <p:cNvGrpSpPr>
            <a:grpSpLocks/>
          </p:cNvGrpSpPr>
          <p:nvPr/>
        </p:nvGrpSpPr>
        <p:grpSpPr bwMode="auto">
          <a:xfrm>
            <a:off x="4903788" y="5445125"/>
            <a:ext cx="4240212" cy="669925"/>
            <a:chOff x="3061" y="3430"/>
            <a:chExt cx="2671" cy="422"/>
          </a:xfrm>
        </p:grpSpPr>
        <p:sp>
          <p:nvSpPr>
            <p:cNvPr id="268294" name="Text Box 6"/>
            <p:cNvSpPr txBox="1">
              <a:spLocks noChangeArrowheads="1"/>
            </p:cNvSpPr>
            <p:nvPr/>
          </p:nvSpPr>
          <p:spPr bwMode="auto">
            <a:xfrm>
              <a:off x="3061" y="3430"/>
              <a:ext cx="2671" cy="41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t>Obvious </a:t>
              </a:r>
              <a:r>
                <a:rPr lang="en-US" altLang="zh-CN" baseline="30000"/>
                <a:t>2</a:t>
              </a:r>
              <a:r>
                <a:rPr lang="en-US" altLang="zh-CN"/>
                <a:t>He cluster decay is observed  </a:t>
              </a:r>
            </a:p>
            <a:p>
              <a:r>
                <a:rPr lang="en-US" altLang="zh-CN"/>
                <a:t>with a branching ratio of </a:t>
              </a:r>
            </a:p>
          </p:txBody>
        </p:sp>
        <p:pic>
          <p:nvPicPr>
            <p:cNvPr id="26829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 y="3612"/>
              <a:ext cx="47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8296" name="Text Box 8"/>
          <p:cNvSpPr txBox="1">
            <a:spLocks noChangeArrowheads="1"/>
          </p:cNvSpPr>
          <p:nvPr/>
        </p:nvSpPr>
        <p:spPr bwMode="auto">
          <a:xfrm>
            <a:off x="3276600" y="6165850"/>
            <a:ext cx="4003675" cy="3762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t>C.J.Lin et al., Phys. Rev. C80 014310</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ltLang="zh-CN" sz="3200"/>
              <a:t>two-proton emission from excited states of the odd-</a:t>
            </a:r>
            <a:r>
              <a:rPr lang="en-US" altLang="zh-CN" sz="3200" i="1"/>
              <a:t>Z </a:t>
            </a:r>
            <a:r>
              <a:rPr lang="en-US" altLang="zh-CN" sz="3200"/>
              <a:t>nucleus </a:t>
            </a:r>
            <a:r>
              <a:rPr lang="en-US" altLang="zh-CN" sz="3200" baseline="30000"/>
              <a:t>28</a:t>
            </a:r>
            <a:r>
              <a:rPr lang="en-US" altLang="zh-CN" sz="3200"/>
              <a:t>P</a:t>
            </a:r>
          </a:p>
        </p:txBody>
      </p:sp>
      <p:sp>
        <p:nvSpPr>
          <p:cNvPr id="269315" name="Rectangle 3"/>
          <p:cNvSpPr>
            <a:spLocks noGrp="1" noChangeArrowheads="1"/>
          </p:cNvSpPr>
          <p:nvPr>
            <p:ph type="body" sz="half" idx="1"/>
          </p:nvPr>
        </p:nvSpPr>
        <p:spPr>
          <a:xfrm>
            <a:off x="468313" y="1484313"/>
            <a:ext cx="4027487" cy="1871662"/>
          </a:xfrm>
          <a:noFill/>
          <a:ln>
            <a:solidFill>
              <a:srgbClr val="FF6600"/>
            </a:solidFill>
            <a:miter lim="800000"/>
            <a:headEnd/>
            <a:tailEnd/>
          </a:ln>
        </p:spPr>
        <p:txBody>
          <a:bodyPr/>
          <a:lstStyle/>
          <a:p>
            <a:pPr>
              <a:lnSpc>
                <a:spcPct val="90000"/>
              </a:lnSpc>
            </a:pPr>
            <a:r>
              <a:rPr lang="en-US" altLang="zh-CN" sz="2000"/>
              <a:t>two-body sequential emission or three-body simultaneous decay in phase space for the odd-</a:t>
            </a:r>
            <a:r>
              <a:rPr lang="en-US" altLang="zh-CN" sz="2000" i="1"/>
              <a:t>Z </a:t>
            </a:r>
            <a:r>
              <a:rPr lang="en-US" altLang="zh-CN" sz="2000"/>
              <a:t>nucleus </a:t>
            </a:r>
            <a:r>
              <a:rPr lang="en-US" altLang="zh-CN" sz="2000" baseline="30000"/>
              <a:t>28</a:t>
            </a:r>
            <a:r>
              <a:rPr lang="en-US" altLang="zh-CN" sz="2000"/>
              <a:t>P</a:t>
            </a:r>
          </a:p>
          <a:p>
            <a:pPr>
              <a:lnSpc>
                <a:spcPct val="90000"/>
              </a:lnSpc>
            </a:pPr>
            <a:r>
              <a:rPr lang="en-US" altLang="zh-CN" sz="2000"/>
              <a:t>No obvious di-proton emission was found.</a:t>
            </a:r>
          </a:p>
        </p:txBody>
      </p:sp>
      <p:pic>
        <p:nvPicPr>
          <p:cNvPr id="269316" name="Picture 4"/>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1412875"/>
            <a:ext cx="4168775" cy="4625975"/>
          </a:xfrm>
          <a:noFill/>
          <a:ln/>
        </p:spPr>
      </p:pic>
      <p:sp>
        <p:nvSpPr>
          <p:cNvPr id="269317" name="Text Box 5"/>
          <p:cNvSpPr txBox="1">
            <a:spLocks noChangeArrowheads="1"/>
          </p:cNvSpPr>
          <p:nvPr/>
        </p:nvSpPr>
        <p:spPr bwMode="auto">
          <a:xfrm>
            <a:off x="3492500" y="6021388"/>
            <a:ext cx="3381375" cy="37623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t>X.X.Xu Phys. Rev. C81 054317</a:t>
            </a:r>
          </a:p>
        </p:txBody>
      </p:sp>
      <p:sp>
        <p:nvSpPr>
          <p:cNvPr id="269318" name="Text Box 6"/>
          <p:cNvSpPr txBox="1">
            <a:spLocks noChangeArrowheads="1"/>
          </p:cNvSpPr>
          <p:nvPr/>
        </p:nvSpPr>
        <p:spPr bwMode="auto">
          <a:xfrm>
            <a:off x="468313" y="3500438"/>
            <a:ext cx="4175125" cy="2327275"/>
          </a:xfrm>
          <a:prstGeom prst="rect">
            <a:avLst/>
          </a:prstGeom>
          <a:noFill/>
          <a:ln w="38100" cmpd="dbl">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pPr>
            <a:r>
              <a:rPr lang="en-US" altLang="zh-CN" sz="2000"/>
              <a:t>Compared with the results of the experiment on</a:t>
            </a:r>
            <a:r>
              <a:rPr lang="en-US" altLang="zh-CN" sz="2000" baseline="30000"/>
              <a:t> 29</a:t>
            </a:r>
            <a:r>
              <a:rPr lang="en-US" altLang="zh-CN" sz="2000"/>
              <a:t>S, this indicates that the 2</a:t>
            </a:r>
            <a:r>
              <a:rPr lang="en-US" altLang="zh-CN" sz="2000" i="1"/>
              <a:t>p </a:t>
            </a:r>
            <a:r>
              <a:rPr lang="en-US" altLang="zh-CN" sz="2000"/>
              <a:t>halo structure rather than the large deformation is responsible for the anisotropy of the opening angle between two protons emitted from the high-lying excited states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3" descr="RIBLL2-color"/>
          <p:cNvPicPr>
            <a:picLocks noChangeAspect="1" noChangeArrowheads="1"/>
          </p:cNvPicPr>
          <p:nvPr/>
        </p:nvPicPr>
        <p:blipFill>
          <a:blip r:embed="rId2">
            <a:extLst>
              <a:ext uri="{28A0092B-C50C-407E-A947-70E740481C1C}">
                <a14:useLocalDpi xmlns:a14="http://schemas.microsoft.com/office/drawing/2010/main" val="0"/>
              </a:ext>
            </a:extLst>
          </a:blip>
          <a:srcRect l="23222" t="35759" r="51651" b="42517"/>
          <a:stretch>
            <a:fillRect/>
          </a:stretch>
        </p:blipFill>
        <p:spPr bwMode="auto">
          <a:xfrm>
            <a:off x="1025525" y="1016000"/>
            <a:ext cx="6827838"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5" descr="RIBLL2-x-en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5448300"/>
            <a:ext cx="34877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3" name="TextBox 4"/>
          <p:cNvSpPr txBox="1">
            <a:spLocks noChangeArrowheads="1"/>
          </p:cNvSpPr>
          <p:nvPr/>
        </p:nvSpPr>
        <p:spPr bwMode="auto">
          <a:xfrm>
            <a:off x="755650" y="4149725"/>
            <a:ext cx="78851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373" tIns="39187" rIns="78373" bIns="39187">
            <a:spAutoFit/>
          </a:bodyPr>
          <a:lstStyle>
            <a:lvl1pPr defTabSz="784225">
              <a:defRPr>
                <a:solidFill>
                  <a:schemeClr val="tx1"/>
                </a:solidFill>
                <a:latin typeface="Arial" pitchFamily="34" charset="0"/>
                <a:ea typeface="宋体" pitchFamily="2" charset="-122"/>
              </a:defRPr>
            </a:lvl1pPr>
            <a:lvl2pPr marL="636588" indent="-244475" defTabSz="784225">
              <a:defRPr>
                <a:solidFill>
                  <a:schemeClr val="tx1"/>
                </a:solidFill>
                <a:latin typeface="Arial" pitchFamily="34" charset="0"/>
                <a:ea typeface="宋体" pitchFamily="2" charset="-122"/>
              </a:defRPr>
            </a:lvl2pPr>
            <a:lvl3pPr marL="979488" indent="-195263" defTabSz="784225">
              <a:defRPr>
                <a:solidFill>
                  <a:schemeClr val="tx1"/>
                </a:solidFill>
                <a:latin typeface="Arial" pitchFamily="34" charset="0"/>
                <a:ea typeface="宋体" pitchFamily="2" charset="-122"/>
              </a:defRPr>
            </a:lvl3pPr>
            <a:lvl4pPr indent="-195263" defTabSz="784225">
              <a:defRPr>
                <a:solidFill>
                  <a:schemeClr val="tx1"/>
                </a:solidFill>
                <a:latin typeface="Arial" pitchFamily="34" charset="0"/>
                <a:ea typeface="宋体" pitchFamily="2" charset="-122"/>
              </a:defRPr>
            </a:lvl4pPr>
            <a:lvl5pPr marL="1763713" indent="-196850" defTabSz="784225">
              <a:defRPr>
                <a:solidFill>
                  <a:schemeClr val="tx1"/>
                </a:solidFill>
                <a:latin typeface="Arial" pitchFamily="34" charset="0"/>
                <a:ea typeface="宋体" pitchFamily="2" charset="-122"/>
              </a:defRPr>
            </a:lvl5pPr>
            <a:lvl6pPr marL="2220913" indent="-196850" defTabSz="784225" fontAlgn="base">
              <a:spcBef>
                <a:spcPct val="0"/>
              </a:spcBef>
              <a:spcAft>
                <a:spcPct val="0"/>
              </a:spcAft>
              <a:defRPr>
                <a:solidFill>
                  <a:schemeClr val="tx1"/>
                </a:solidFill>
                <a:latin typeface="Arial" pitchFamily="34" charset="0"/>
                <a:ea typeface="宋体" pitchFamily="2" charset="-122"/>
              </a:defRPr>
            </a:lvl6pPr>
            <a:lvl7pPr marL="2678113" indent="-196850" defTabSz="784225" fontAlgn="base">
              <a:spcBef>
                <a:spcPct val="0"/>
              </a:spcBef>
              <a:spcAft>
                <a:spcPct val="0"/>
              </a:spcAft>
              <a:defRPr>
                <a:solidFill>
                  <a:schemeClr val="tx1"/>
                </a:solidFill>
                <a:latin typeface="Arial" pitchFamily="34" charset="0"/>
                <a:ea typeface="宋体" pitchFamily="2" charset="-122"/>
              </a:defRPr>
            </a:lvl7pPr>
            <a:lvl8pPr marL="3135313" indent="-196850" defTabSz="784225" fontAlgn="base">
              <a:spcBef>
                <a:spcPct val="0"/>
              </a:spcBef>
              <a:spcAft>
                <a:spcPct val="0"/>
              </a:spcAft>
              <a:defRPr>
                <a:solidFill>
                  <a:schemeClr val="tx1"/>
                </a:solidFill>
                <a:latin typeface="Arial" pitchFamily="34" charset="0"/>
                <a:ea typeface="宋体" pitchFamily="2" charset="-122"/>
              </a:defRPr>
            </a:lvl8pPr>
            <a:lvl9pPr marL="3592513" indent="-196850" defTabSz="784225" fontAlgn="base">
              <a:spcBef>
                <a:spcPct val="0"/>
              </a:spcBef>
              <a:spcAft>
                <a:spcPct val="0"/>
              </a:spcAft>
              <a:defRPr>
                <a:solidFill>
                  <a:schemeClr val="tx1"/>
                </a:solidFill>
                <a:latin typeface="Arial" pitchFamily="34" charset="0"/>
                <a:ea typeface="宋体" pitchFamily="2" charset="-122"/>
              </a:defRPr>
            </a:lvl9pPr>
          </a:lstStyle>
          <a:p>
            <a:r>
              <a:rPr kumimoji="1" lang="en-US" altLang="zh-CN" sz="3100" b="1">
                <a:solidFill>
                  <a:srgbClr val="FF3399"/>
                </a:solidFill>
                <a:latin typeface="Arial Narrow" pitchFamily="34" charset="0"/>
                <a:sym typeface="Symbol" pitchFamily="18" charset="2"/>
              </a:rPr>
              <a:t></a:t>
            </a:r>
            <a:r>
              <a:rPr kumimoji="1" lang="en-US" altLang="zh-CN" sz="3100" b="1">
                <a:solidFill>
                  <a:srgbClr val="FF3399"/>
                </a:solidFill>
                <a:latin typeface="Arial Narrow" pitchFamily="34" charset="0"/>
              </a:rPr>
              <a:t>P/P =±1% , Emittance = 25</a:t>
            </a:r>
            <a:r>
              <a:rPr kumimoji="1" lang="en-US" altLang="zh-CN" sz="3100" b="1">
                <a:solidFill>
                  <a:srgbClr val="FF3399"/>
                </a:solidFill>
                <a:latin typeface="Arial Narrow" pitchFamily="34" charset="0"/>
                <a:sym typeface="Symbol" pitchFamily="18" charset="2"/>
              </a:rPr>
              <a:t></a:t>
            </a:r>
            <a:r>
              <a:rPr kumimoji="1" lang="en-US" altLang="zh-CN" sz="3100" b="1">
                <a:solidFill>
                  <a:srgbClr val="FF3399"/>
                </a:solidFill>
                <a:latin typeface="Arial Narrow" pitchFamily="34" charset="0"/>
              </a:rPr>
              <a:t> mm-mrad</a:t>
            </a:r>
          </a:p>
        </p:txBody>
      </p:sp>
      <p:pic>
        <p:nvPicPr>
          <p:cNvPr id="247815" name="Picture 5" descr="RIBLL2-x-en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813" y="5448300"/>
            <a:ext cx="34877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6" name="Rectangle 18"/>
          <p:cNvSpPr>
            <a:spLocks noChangeArrowheads="1"/>
          </p:cNvSpPr>
          <p:nvPr/>
        </p:nvSpPr>
        <p:spPr bwMode="auto">
          <a:xfrm>
            <a:off x="0" y="6254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2400" b="1">
                <a:solidFill>
                  <a:srgbClr val="002060"/>
                </a:solidFill>
                <a:latin typeface="Times New Roman" pitchFamily="18" charset="0"/>
                <a:ea typeface="黑体" pitchFamily="49" charset="-122"/>
              </a:rPr>
              <a:t>RIBLL2: </a:t>
            </a:r>
            <a:r>
              <a:rPr lang="en-US" altLang="zh-CN" sz="2400" b="1" u="sng">
                <a:solidFill>
                  <a:srgbClr val="002060"/>
                </a:solidFill>
                <a:latin typeface="Times New Roman" pitchFamily="18" charset="0"/>
                <a:ea typeface="黑体" pitchFamily="49" charset="-122"/>
              </a:rPr>
              <a:t>2</a:t>
            </a:r>
            <a:r>
              <a:rPr lang="en-US" altLang="zh-CN" sz="2400" b="1">
                <a:solidFill>
                  <a:srgbClr val="002060"/>
                </a:solidFill>
                <a:latin typeface="Times New Roman" pitchFamily="18" charset="0"/>
                <a:ea typeface="黑体" pitchFamily="49" charset="-122"/>
              </a:rPr>
              <a:t>nd </a:t>
            </a:r>
            <a:r>
              <a:rPr lang="en-US" altLang="zh-CN" sz="2400" b="1" u="sng">
                <a:solidFill>
                  <a:srgbClr val="002060"/>
                </a:solidFill>
                <a:latin typeface="Times New Roman" pitchFamily="18" charset="0"/>
                <a:ea typeface="黑体" pitchFamily="49" charset="-122"/>
              </a:rPr>
              <a:t>R</a:t>
            </a:r>
            <a:r>
              <a:rPr lang="en-US" altLang="zh-CN" sz="2400" b="1">
                <a:solidFill>
                  <a:srgbClr val="002060"/>
                </a:solidFill>
                <a:latin typeface="Times New Roman" pitchFamily="18" charset="0"/>
                <a:ea typeface="黑体" pitchFamily="49" charset="-122"/>
              </a:rPr>
              <a:t>adioactive </a:t>
            </a:r>
            <a:r>
              <a:rPr lang="en-US" altLang="zh-CN" sz="2400" b="1" u="sng">
                <a:solidFill>
                  <a:srgbClr val="002060"/>
                </a:solidFill>
                <a:latin typeface="Times New Roman" pitchFamily="18" charset="0"/>
                <a:ea typeface="黑体" pitchFamily="49" charset="-122"/>
              </a:rPr>
              <a:t>I</a:t>
            </a:r>
            <a:r>
              <a:rPr lang="en-US" altLang="zh-CN" sz="2400" b="1">
                <a:solidFill>
                  <a:srgbClr val="002060"/>
                </a:solidFill>
                <a:latin typeface="Times New Roman" pitchFamily="18" charset="0"/>
                <a:ea typeface="黑体" pitchFamily="49" charset="-122"/>
              </a:rPr>
              <a:t>on </a:t>
            </a:r>
            <a:r>
              <a:rPr lang="en-US" altLang="zh-CN" sz="2400" b="1" u="sng">
                <a:solidFill>
                  <a:srgbClr val="002060"/>
                </a:solidFill>
                <a:latin typeface="Times New Roman" pitchFamily="18" charset="0"/>
                <a:ea typeface="黑体" pitchFamily="49" charset="-122"/>
              </a:rPr>
              <a:t>B</a:t>
            </a:r>
            <a:r>
              <a:rPr lang="en-US" altLang="zh-CN" sz="2400" b="1">
                <a:solidFill>
                  <a:srgbClr val="002060"/>
                </a:solidFill>
                <a:latin typeface="Times New Roman" pitchFamily="18" charset="0"/>
                <a:ea typeface="黑体" pitchFamily="49" charset="-122"/>
              </a:rPr>
              <a:t>eam </a:t>
            </a:r>
            <a:r>
              <a:rPr lang="en-US" altLang="zh-CN" sz="2400" b="1" u="sng">
                <a:solidFill>
                  <a:srgbClr val="002060"/>
                </a:solidFill>
                <a:latin typeface="Times New Roman" pitchFamily="18" charset="0"/>
                <a:ea typeface="黑体" pitchFamily="49" charset="-122"/>
              </a:rPr>
              <a:t>L</a:t>
            </a:r>
            <a:r>
              <a:rPr lang="en-US" altLang="zh-CN" sz="2400" b="1">
                <a:solidFill>
                  <a:srgbClr val="002060"/>
                </a:solidFill>
                <a:latin typeface="Times New Roman" pitchFamily="18" charset="0"/>
                <a:ea typeface="黑体" pitchFamily="49" charset="-122"/>
              </a:rPr>
              <a:t>ine in </a:t>
            </a:r>
            <a:r>
              <a:rPr lang="en-US" altLang="zh-CN" sz="2400" b="1" u="sng">
                <a:solidFill>
                  <a:srgbClr val="002060"/>
                </a:solidFill>
                <a:latin typeface="Times New Roman" pitchFamily="18" charset="0"/>
                <a:ea typeface="黑体" pitchFamily="49" charset="-122"/>
              </a:rPr>
              <a:t>L</a:t>
            </a:r>
            <a:r>
              <a:rPr lang="en-US" altLang="zh-CN" sz="2400" b="1">
                <a:solidFill>
                  <a:srgbClr val="002060"/>
                </a:solidFill>
                <a:latin typeface="Times New Roman" pitchFamily="18" charset="0"/>
                <a:ea typeface="黑体" pitchFamily="49" charset="-122"/>
              </a:rPr>
              <a:t>anzhou</a:t>
            </a:r>
          </a:p>
        </p:txBody>
      </p:sp>
      <p:sp>
        <p:nvSpPr>
          <p:cNvPr id="247817" name="Rectangle 3"/>
          <p:cNvSpPr>
            <a:spLocks noChangeArrowheads="1"/>
          </p:cNvSpPr>
          <p:nvPr/>
        </p:nvSpPr>
        <p:spPr bwMode="auto">
          <a:xfrm>
            <a:off x="1331913" y="92075"/>
            <a:ext cx="693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altLang="zh-CN" sz="3000" b="1">
                <a:solidFill>
                  <a:srgbClr val="336699"/>
                </a:solidFill>
                <a:latin typeface="Tahoma" pitchFamily="34" charset="0"/>
                <a:cs typeface="Tahoma" pitchFamily="34" charset="0"/>
              </a:rPr>
              <a:t>RIB Facilities at IMP</a:t>
            </a:r>
          </a:p>
        </p:txBody>
      </p:sp>
      <p:pic>
        <p:nvPicPr>
          <p:cNvPr id="247818" name="内容占位符 6" descr="P100004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1052513"/>
            <a:ext cx="22733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7819" name="内容占位符 7" descr="P1000049.JPG"/>
          <p:cNvPicPr>
            <a:picLocks noChangeAspect="1"/>
          </p:cNvPicPr>
          <p:nvPr/>
        </p:nvPicPr>
        <p:blipFill>
          <a:blip r:embed="rId5">
            <a:extLst>
              <a:ext uri="{28A0092B-C50C-407E-A947-70E740481C1C}">
                <a14:useLocalDpi xmlns:a14="http://schemas.microsoft.com/office/drawing/2010/main" val="0"/>
              </a:ext>
            </a:extLst>
          </a:blip>
          <a:srcRect t="15633" b="27815"/>
          <a:stretch>
            <a:fillRect/>
          </a:stretch>
        </p:blipFill>
        <p:spPr bwMode="auto">
          <a:xfrm>
            <a:off x="0" y="1052513"/>
            <a:ext cx="2640013" cy="183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0"/>
            <a:ext cx="9144000" cy="620713"/>
          </a:xfrm>
          <a:prstGeom prst="rect">
            <a:avLst/>
          </a:prstGeom>
          <a:noFill/>
          <a:ln w="9525">
            <a:noFill/>
            <a:miter lim="800000"/>
            <a:headEnd/>
            <a:tailEnd/>
          </a:ln>
        </p:spPr>
        <p:txBody>
          <a:bodyPr anchor="ctr"/>
          <a:lstStyle/>
          <a:p>
            <a:pPr algn="ctr"/>
            <a:r>
              <a:rPr kumimoji="1" lang="en-US" altLang="zh-CN" sz="3200" b="1">
                <a:solidFill>
                  <a:srgbClr val="FF0000"/>
                </a:solidFill>
                <a:effectLst>
                  <a:outerShdw blurRad="38100" dist="38100" dir="2700000" algn="tl">
                    <a:srgbClr val="C0C0C0"/>
                  </a:outerShdw>
                </a:effectLst>
                <a:ea typeface="黑体" pitchFamily="49" charset="-122"/>
              </a:rPr>
              <a:t>China External Experimental Setup (CEE)</a:t>
            </a:r>
            <a:endParaRPr kumimoji="1" lang="en-US" altLang="zh-CN" sz="3200" b="1">
              <a:solidFill>
                <a:srgbClr val="FF0000"/>
              </a:solidFill>
              <a:effectLst>
                <a:outerShdw blurRad="38100" dist="38100" dir="2700000" algn="tl">
                  <a:srgbClr val="C0C0C0"/>
                </a:outerShdw>
              </a:effectLst>
            </a:endParaRPr>
          </a:p>
        </p:txBody>
      </p:sp>
      <p:pic>
        <p:nvPicPr>
          <p:cNvPr id="276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1509713"/>
            <a:ext cx="85645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484" name="Object 4"/>
          <p:cNvGraphicFramePr>
            <a:graphicFrameLocks noChangeAspect="1"/>
          </p:cNvGraphicFramePr>
          <p:nvPr/>
        </p:nvGraphicFramePr>
        <p:xfrm>
          <a:off x="152400" y="476250"/>
          <a:ext cx="6553200" cy="1517650"/>
        </p:xfrm>
        <a:graphic>
          <a:graphicData uri="http://schemas.openxmlformats.org/presentationml/2006/ole">
            <mc:AlternateContent xmlns:mc="http://schemas.openxmlformats.org/markup-compatibility/2006">
              <mc:Choice xmlns:v="urn:schemas-microsoft-com:vml" Requires="v">
                <p:oleObj spid="_x0000_s276489" name="Equation" r:id="rId4" imgW="3314700" imgH="711200" progId="">
                  <p:embed/>
                </p:oleObj>
              </mc:Choice>
              <mc:Fallback>
                <p:oleObj name="Equation" r:id="rId4" imgW="3314700" imgH="71120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76250"/>
                        <a:ext cx="655320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485" name="Rectangle 11"/>
          <p:cNvSpPr>
            <a:spLocks noChangeArrowheads="1"/>
          </p:cNvSpPr>
          <p:nvPr/>
        </p:nvSpPr>
        <p:spPr bwMode="auto">
          <a:xfrm>
            <a:off x="6819900" y="509588"/>
            <a:ext cx="289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rPr>
              <a:t>Observables:</a:t>
            </a:r>
            <a:endParaRPr lang="en-US" altLang="zh-CN" b="1">
              <a:solidFill>
                <a:srgbClr val="003366"/>
              </a:solidFill>
            </a:endParaRPr>
          </a:p>
          <a:p>
            <a:r>
              <a:rPr lang="en-US" altLang="zh-CN" sz="1400" b="1">
                <a:solidFill>
                  <a:srgbClr val="003366"/>
                </a:solidFill>
              </a:rPr>
              <a:t>n/p and </a:t>
            </a:r>
            <a:r>
              <a:rPr lang="en-US" altLang="zh-CN" sz="1400" b="1">
                <a:solidFill>
                  <a:srgbClr val="003366"/>
                </a:solidFill>
                <a:sym typeface="Symbol" pitchFamily="18" charset="2"/>
              </a:rPr>
              <a:t>/ ratios</a:t>
            </a:r>
          </a:p>
          <a:p>
            <a:r>
              <a:rPr lang="en-US" altLang="zh-CN" sz="1400" b="1">
                <a:solidFill>
                  <a:srgbClr val="003366"/>
                </a:solidFill>
              </a:rPr>
              <a:t>Nucleon differential flow</a:t>
            </a:r>
          </a:p>
          <a:p>
            <a:r>
              <a:rPr lang="en-US" altLang="zh-CN" sz="1400" b="1">
                <a:solidFill>
                  <a:srgbClr val="003366"/>
                </a:solidFill>
              </a:rPr>
              <a:t>Hard photons</a:t>
            </a:r>
          </a:p>
        </p:txBody>
      </p:sp>
      <p:sp>
        <p:nvSpPr>
          <p:cNvPr id="276486" name="Text Box 10"/>
          <p:cNvSpPr txBox="1">
            <a:spLocks noChangeArrowheads="1"/>
          </p:cNvSpPr>
          <p:nvPr/>
        </p:nvSpPr>
        <p:spPr bwMode="auto">
          <a:xfrm>
            <a:off x="350838" y="6227763"/>
            <a:ext cx="8596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b="1">
                <a:solidFill>
                  <a:srgbClr val="003366"/>
                </a:solidFill>
              </a:rPr>
              <a:t>Properties of Nuclear Matter, and  Structure of Exotic Nuclei</a:t>
            </a:r>
          </a:p>
        </p:txBody>
      </p:sp>
      <p:pic>
        <p:nvPicPr>
          <p:cNvPr id="27648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50" y="4938713"/>
            <a:ext cx="128587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8" name="Picture 8"/>
          <p:cNvPicPr>
            <a:picLocks noChangeAspect="1" noChangeArrowheads="1"/>
          </p:cNvPicPr>
          <p:nvPr/>
        </p:nvPicPr>
        <p:blipFill>
          <a:blip r:embed="rId7">
            <a:extLst>
              <a:ext uri="{28A0092B-C50C-407E-A947-70E740481C1C}">
                <a14:useLocalDpi xmlns:a14="http://schemas.microsoft.com/office/drawing/2010/main" val="0"/>
              </a:ext>
            </a:extLst>
          </a:blip>
          <a:srcRect l="9114" r="11133"/>
          <a:stretch>
            <a:fillRect/>
          </a:stretch>
        </p:blipFill>
        <p:spPr bwMode="auto">
          <a:xfrm>
            <a:off x="5003800" y="4922838"/>
            <a:ext cx="151130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5" name="Rectangle 6"/>
          <p:cNvSpPr>
            <a:spLocks noChangeArrowheads="1"/>
          </p:cNvSpPr>
          <p:nvPr>
            <p:ph type="body" idx="4294967295"/>
          </p:nvPr>
        </p:nvSpPr>
        <p:spPr>
          <a:xfrm>
            <a:off x="0" y="908050"/>
            <a:ext cx="9144000" cy="4292600"/>
          </a:xfrm>
        </p:spPr>
        <p:txBody>
          <a:bodyPr lIns="50800" tIns="50800" rIns="132080" bIns="50800"/>
          <a:lstStyle/>
          <a:p>
            <a:pPr marL="382588">
              <a:buFontTx/>
              <a:buNone/>
            </a:pPr>
            <a:r>
              <a:rPr lang="en-US" altLang="ja-JP" b="1">
                <a:latin typeface="Times New Roman" pitchFamily="18" charset="0"/>
                <a:ea typeface="Times"/>
                <a:cs typeface="Times"/>
                <a:sym typeface="Times"/>
              </a:rPr>
              <a:t>Study an effect of tensor forces and three-body interactions in heavy-ion reactions</a:t>
            </a:r>
            <a:r>
              <a:rPr lang="en-US" altLang="zh-CN" b="1">
                <a:latin typeface="Times New Roman" pitchFamily="18" charset="0"/>
                <a:ea typeface="Times"/>
                <a:cs typeface="Times"/>
                <a:sym typeface="Times"/>
              </a:rPr>
              <a:t> (I.Tanihata)</a:t>
            </a:r>
          </a:p>
          <a:p>
            <a:pPr marL="382588">
              <a:buFontTx/>
              <a:buNone/>
            </a:pPr>
            <a:endParaRPr lang="en-US" altLang="ja-JP" b="1">
              <a:latin typeface="Times New Roman" pitchFamily="18" charset="0"/>
              <a:ea typeface="ヒラギノ明朝 ProN W3" charset="-128"/>
              <a:sym typeface="Times"/>
            </a:endParaRPr>
          </a:p>
          <a:p>
            <a:pPr marL="382588"/>
            <a:r>
              <a:rPr lang="en-US" altLang="ja-JP">
                <a:latin typeface="Times New Roman" pitchFamily="18" charset="0"/>
                <a:ea typeface="Times"/>
                <a:cs typeface="Times"/>
                <a:sym typeface="Times"/>
              </a:rPr>
              <a:t>Experiment: </a:t>
            </a:r>
            <a:r>
              <a:rPr lang="en-US" altLang="ja-JP" b="1" baseline="30000">
                <a:latin typeface="Times New Roman" pitchFamily="18" charset="0"/>
                <a:ea typeface="Times"/>
                <a:cs typeface="Times"/>
                <a:sym typeface="Times"/>
              </a:rPr>
              <a:t>12</a:t>
            </a:r>
            <a:r>
              <a:rPr lang="en-US" altLang="ja-JP" b="1">
                <a:latin typeface="Times New Roman" pitchFamily="18" charset="0"/>
                <a:ea typeface="Times"/>
                <a:cs typeface="Times"/>
                <a:sym typeface="Times"/>
              </a:rPr>
              <a:t>C + </a:t>
            </a:r>
            <a:r>
              <a:rPr lang="en-US" altLang="ja-JP" b="1" baseline="30000">
                <a:latin typeface="Times New Roman" pitchFamily="18" charset="0"/>
                <a:ea typeface="Times"/>
                <a:cs typeface="Times"/>
                <a:sym typeface="Times"/>
              </a:rPr>
              <a:t>12</a:t>
            </a:r>
            <a:r>
              <a:rPr lang="en-US" altLang="ja-JP" b="1">
                <a:latin typeface="Times New Roman" pitchFamily="18" charset="0"/>
                <a:ea typeface="Times"/>
                <a:cs typeface="Times"/>
                <a:sym typeface="Times"/>
              </a:rPr>
              <a:t>C elastic scattering at beam energies from 200</a:t>
            </a:r>
            <a:r>
              <a:rPr lang="en-US" altLang="ja-JP" b="1" i="1">
                <a:latin typeface="Times New Roman" pitchFamily="18" charset="0"/>
                <a:ea typeface="Times"/>
                <a:cs typeface="Times"/>
                <a:sym typeface="Times"/>
              </a:rPr>
              <a:t>A</a:t>
            </a:r>
            <a:r>
              <a:rPr lang="en-US" altLang="ja-JP" b="1">
                <a:latin typeface="Times New Roman" pitchFamily="18" charset="0"/>
                <a:ea typeface="Times"/>
                <a:cs typeface="Times"/>
                <a:sym typeface="Times"/>
              </a:rPr>
              <a:t> to </a:t>
            </a:r>
            <a:r>
              <a:rPr lang="en-US" altLang="zh-CN" b="1">
                <a:latin typeface="Times New Roman" pitchFamily="18" charset="0"/>
                <a:ea typeface="Times"/>
                <a:cs typeface="Times"/>
                <a:sym typeface="Times"/>
              </a:rPr>
              <a:t>4</a:t>
            </a:r>
            <a:r>
              <a:rPr lang="en-US" altLang="ja-JP" b="1">
                <a:latin typeface="Times New Roman" pitchFamily="18" charset="0"/>
                <a:ea typeface="Times"/>
                <a:cs typeface="Times"/>
                <a:sym typeface="Times"/>
              </a:rPr>
              <a:t>00</a:t>
            </a:r>
            <a:r>
              <a:rPr lang="en-US" altLang="ja-JP" b="1" i="1">
                <a:latin typeface="Times New Roman" pitchFamily="18" charset="0"/>
                <a:ea typeface="Times"/>
                <a:cs typeface="Times"/>
                <a:sym typeface="Times"/>
              </a:rPr>
              <a:t>A</a:t>
            </a:r>
            <a:r>
              <a:rPr lang="en-US" altLang="ja-JP" b="1">
                <a:latin typeface="Times New Roman" pitchFamily="18" charset="0"/>
                <a:ea typeface="Times"/>
                <a:cs typeface="Times"/>
                <a:sym typeface="Times"/>
              </a:rPr>
              <a:t> MeV.</a:t>
            </a:r>
            <a:endParaRPr lang="en-US" altLang="ja-JP" b="1">
              <a:latin typeface="Times New Roman" pitchFamily="18" charset="0"/>
              <a:ea typeface="ヒラギノ明朝 ProN W3" charset="-128"/>
              <a:sym typeface="Times"/>
            </a:endParaRPr>
          </a:p>
          <a:p>
            <a:pPr marL="382588"/>
            <a:r>
              <a:rPr lang="en-US" altLang="ja-JP" b="1">
                <a:latin typeface="Times New Roman" pitchFamily="18" charset="0"/>
                <a:ea typeface="Times"/>
                <a:cs typeface="Times"/>
                <a:sym typeface="Times"/>
              </a:rPr>
              <a:t>We observe the transition energy where the optical potential changes from attraction to repulsion.</a:t>
            </a:r>
            <a:endParaRPr lang="en-US" altLang="ja-JP" b="1">
              <a:latin typeface="Times New Roman" pitchFamily="18" charset="0"/>
              <a:ea typeface="ヒラギノ明朝 ProN W3" charset="-128"/>
              <a:sym typeface="Times"/>
            </a:endParaRPr>
          </a:p>
          <a:p>
            <a:pPr marL="382588"/>
            <a:r>
              <a:rPr lang="en-US" altLang="ja-JP" b="1">
                <a:latin typeface="Times New Roman" pitchFamily="18" charset="0"/>
                <a:ea typeface="Times"/>
                <a:cs typeface="Times"/>
                <a:sym typeface="Times"/>
              </a:rPr>
              <a:t>This transition energy depend strongly on tensor force and three-body interactions.</a:t>
            </a:r>
            <a:endParaRPr lang="en-US" altLang="ja-JP" b="1">
              <a:latin typeface="Times New Roman" pitchFamily="18" charset="0"/>
              <a:ea typeface="ヒラギノ明朝 ProN W3" charset="-128"/>
              <a:sym typeface="Time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9" name="Rectangle 4"/>
          <p:cNvSpPr>
            <a:spLocks/>
          </p:cNvSpPr>
          <p:nvPr/>
        </p:nvSpPr>
        <p:spPr bwMode="auto">
          <a:xfrm>
            <a:off x="0" y="0"/>
            <a:ext cx="4216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r>
              <a:rPr lang="en-US" altLang="ja-JP" sz="1000">
                <a:solidFill>
                  <a:srgbClr val="FFFFFF"/>
                </a:solidFill>
                <a:latin typeface="Verdana" pitchFamily="34" charset="0"/>
                <a:ea typeface="ヒラギノ角ゴ ProN W3" charset="-128"/>
                <a:sym typeface="Verdana" pitchFamily="34" charset="0"/>
              </a:rPr>
              <a:t>School of Physics and Nuclear Energy Engineering</a:t>
            </a:r>
          </a:p>
        </p:txBody>
      </p:sp>
      <p:pic>
        <p:nvPicPr>
          <p:cNvPr id="2877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25" y="714375"/>
            <a:ext cx="8199438"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55650" y="5732463"/>
            <a:ext cx="6746875" cy="457200"/>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2400">
                <a:latin typeface="Times New Roman" pitchFamily="18" charset="0"/>
                <a:ea typeface="ヒラギノ角ゴ ProN W3" charset="-128"/>
                <a:cs typeface="Times New Roman" pitchFamily="18" charset="0"/>
                <a:sym typeface="Arial" pitchFamily="34" charset="0"/>
              </a:rPr>
              <a:t>scattering chamber and detector setup</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2147" name="Rectangle 3"/>
          <p:cNvSpPr>
            <a:spLocks noChangeArrowheads="1"/>
          </p:cNvSpPr>
          <p:nvPr/>
        </p:nvSpPr>
        <p:spPr bwMode="auto">
          <a:xfrm>
            <a:off x="2484438" y="2420938"/>
            <a:ext cx="4751387" cy="2592387"/>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it-IT"/>
          </a:p>
        </p:txBody>
      </p:sp>
      <p:sp>
        <p:nvSpPr>
          <p:cNvPr id="262148" name="Rectangle 4"/>
          <p:cNvSpPr>
            <a:spLocks noChangeArrowheads="1"/>
          </p:cNvSpPr>
          <p:nvPr/>
        </p:nvSpPr>
        <p:spPr bwMode="auto">
          <a:xfrm>
            <a:off x="2411413" y="2349500"/>
            <a:ext cx="4608512" cy="2808288"/>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it-IT"/>
          </a:p>
        </p:txBody>
      </p:sp>
      <p:pic>
        <p:nvPicPr>
          <p:cNvPr id="262149" name="Picture 5" descr="未命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923925"/>
            <a:ext cx="7648575" cy="5457825"/>
          </a:xfrm>
          <a:prstGeom prst="rect">
            <a:avLst/>
          </a:prstGeom>
          <a:noFill/>
          <a:extLst>
            <a:ext uri="{909E8E84-426E-40DD-AFC4-6F175D3DCCD1}">
              <a14:hiddenFill xmlns:a14="http://schemas.microsoft.com/office/drawing/2010/main">
                <a:solidFill>
                  <a:srgbClr val="FFFFFF"/>
                </a:solidFill>
              </a14:hiddenFill>
            </a:ext>
          </a:extLst>
        </p:spPr>
      </p:pic>
      <p:sp>
        <p:nvSpPr>
          <p:cNvPr id="262150" name="Line 6"/>
          <p:cNvSpPr>
            <a:spLocks noChangeShapeType="1"/>
          </p:cNvSpPr>
          <p:nvPr/>
        </p:nvSpPr>
        <p:spPr bwMode="auto">
          <a:xfrm flipV="1">
            <a:off x="1258888" y="1700213"/>
            <a:ext cx="720725" cy="360362"/>
          </a:xfrm>
          <a:prstGeom prst="line">
            <a:avLst/>
          </a:prstGeom>
          <a:noFill/>
          <a:ln w="5080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it-IT"/>
          </a:p>
        </p:txBody>
      </p:sp>
      <p:sp>
        <p:nvSpPr>
          <p:cNvPr id="262151" name="Text Box 7"/>
          <p:cNvSpPr txBox="1">
            <a:spLocks noChangeArrowheads="1"/>
          </p:cNvSpPr>
          <p:nvPr/>
        </p:nvSpPr>
        <p:spPr bwMode="auto">
          <a:xfrm rot="-1529701">
            <a:off x="827088" y="1484313"/>
            <a:ext cx="1223962" cy="396875"/>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altLang="zh-CN" sz="2000" b="1">
                <a:solidFill>
                  <a:srgbClr val="990033"/>
                </a:solidFill>
              </a:rPr>
              <a:t>Injection</a:t>
            </a:r>
          </a:p>
        </p:txBody>
      </p:sp>
      <p:sp>
        <p:nvSpPr>
          <p:cNvPr id="262152" name="Text Box 8"/>
          <p:cNvSpPr txBox="1">
            <a:spLocks noChangeArrowheads="1"/>
          </p:cNvSpPr>
          <p:nvPr/>
        </p:nvSpPr>
        <p:spPr bwMode="auto">
          <a:xfrm rot="-2987808">
            <a:off x="7119937" y="1025526"/>
            <a:ext cx="1019175" cy="64135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altLang="zh-CN" sz="3600" b="1">
                <a:solidFill>
                  <a:srgbClr val="990033"/>
                </a:solidFill>
              </a:rPr>
              <a:t>ToF</a:t>
            </a:r>
          </a:p>
        </p:txBody>
      </p:sp>
      <p:graphicFrame>
        <p:nvGraphicFramePr>
          <p:cNvPr id="262153" name="Object 9"/>
          <p:cNvGraphicFramePr>
            <a:graphicFrameLocks noChangeAspect="1"/>
          </p:cNvGraphicFramePr>
          <p:nvPr>
            <p:ph sz="half" idx="1"/>
          </p:nvPr>
        </p:nvGraphicFramePr>
        <p:xfrm>
          <a:off x="2339975" y="2565400"/>
          <a:ext cx="4679950" cy="1177925"/>
        </p:xfrm>
        <a:graphic>
          <a:graphicData uri="http://schemas.openxmlformats.org/presentationml/2006/ole">
            <mc:AlternateContent xmlns:mc="http://schemas.openxmlformats.org/markup-compatibility/2006">
              <mc:Choice xmlns:v="urn:schemas-microsoft-com:vml" Requires="v">
                <p:oleObj spid="_x0000_s262156" name="公式" r:id="rId4" imgW="1917360" imgH="482400" progId="Equation.3">
                  <p:embed/>
                </p:oleObj>
              </mc:Choice>
              <mc:Fallback>
                <p:oleObj name="公式" r:id="rId4" imgW="1917360" imgH="4824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2565400"/>
                        <a:ext cx="4679950" cy="11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2154" name="Object 10"/>
          <p:cNvGraphicFramePr>
            <a:graphicFrameLocks noChangeAspect="1"/>
          </p:cNvGraphicFramePr>
          <p:nvPr>
            <p:ph sz="half" idx="2"/>
          </p:nvPr>
        </p:nvGraphicFramePr>
        <p:xfrm>
          <a:off x="2700338" y="4005263"/>
          <a:ext cx="3673475" cy="1306512"/>
        </p:xfrm>
        <a:graphic>
          <a:graphicData uri="http://schemas.openxmlformats.org/presentationml/2006/ole">
            <mc:AlternateContent xmlns:mc="http://schemas.openxmlformats.org/markup-compatibility/2006">
              <mc:Choice xmlns:v="urn:schemas-microsoft-com:vml" Requires="v">
                <p:oleObj spid="_x0000_s262157" name="公式" r:id="rId6" imgW="1358640" imgH="482400" progId="Equation.3">
                  <p:embed/>
                </p:oleObj>
              </mc:Choice>
              <mc:Fallback>
                <p:oleObj name="公式" r:id="rId6" imgW="1358640" imgH="4824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4005263"/>
                        <a:ext cx="3673475" cy="1306512"/>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2155" name="内容占位符 2"/>
          <p:cNvSpPr>
            <a:spLocks/>
          </p:cNvSpPr>
          <p:nvPr/>
        </p:nvSpPr>
        <p:spPr bwMode="auto">
          <a:xfrm>
            <a:off x="0" y="85725"/>
            <a:ext cx="9144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15000"/>
              </a:spcBef>
              <a:spcAft>
                <a:spcPct val="25000"/>
              </a:spcAft>
            </a:pPr>
            <a:r>
              <a:rPr lang="en-US" altLang="zh-CN" sz="3200" b="1">
                <a:latin typeface="Tahoma" pitchFamily="34" charset="0"/>
                <a:ea typeface="黑体" pitchFamily="49" charset="-122"/>
              </a:rPr>
              <a:t>Principle &amp; method of Measurements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6" descr="近物所全貌"/>
          <p:cNvPicPr>
            <a:picLocks noChangeAspect="1" noChangeArrowheads="1"/>
          </p:cNvPicPr>
          <p:nvPr/>
        </p:nvPicPr>
        <p:blipFill>
          <a:blip r:embed="rId2">
            <a:extLst>
              <a:ext uri="{28A0092B-C50C-407E-A947-70E740481C1C}">
                <a14:useLocalDpi xmlns:a14="http://schemas.microsoft.com/office/drawing/2010/main" val="0"/>
              </a:ext>
            </a:extLst>
          </a:blip>
          <a:srcRect t="5263"/>
          <a:stretch>
            <a:fillRect/>
          </a:stretch>
        </p:blipFill>
        <p:spPr bwMode="auto">
          <a:xfrm>
            <a:off x="0" y="8778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Rectangle 2"/>
          <p:cNvSpPr>
            <a:spLocks noChangeArrowheads="1"/>
          </p:cNvSpPr>
          <p:nvPr/>
        </p:nvSpPr>
        <p:spPr bwMode="auto">
          <a:xfrm>
            <a:off x="128588" y="260350"/>
            <a:ext cx="90154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8000" tIns="18000" rIns="18000" bIns="18000">
            <a:spAutoFit/>
          </a:bodyPr>
          <a:lstStyle/>
          <a:p>
            <a:pPr algn="ctr">
              <a:lnSpc>
                <a:spcPct val="90000"/>
              </a:lnSpc>
            </a:pPr>
            <a:r>
              <a:rPr kumimoji="1" lang="en-US" altLang="zh-CN" sz="2800" b="1">
                <a:solidFill>
                  <a:srgbClr val="003366"/>
                </a:solidFill>
                <a:latin typeface="Tahoma" pitchFamily="34" charset="0"/>
              </a:rPr>
              <a:t>A  bird view of IMP</a:t>
            </a:r>
          </a:p>
        </p:txBody>
      </p:sp>
      <p:pic>
        <p:nvPicPr>
          <p:cNvPr id="242694" name="图片 2" descr="加速器系统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014413"/>
            <a:ext cx="3240087" cy="15255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42695" name="Line 7"/>
          <p:cNvSpPr>
            <a:spLocks noChangeShapeType="1"/>
          </p:cNvSpPr>
          <p:nvPr/>
        </p:nvSpPr>
        <p:spPr bwMode="auto">
          <a:xfrm>
            <a:off x="2771775" y="2563813"/>
            <a:ext cx="719138" cy="64928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42696" name="Text Box 8"/>
          <p:cNvSpPr txBox="1">
            <a:spLocks noChangeArrowheads="1"/>
          </p:cNvSpPr>
          <p:nvPr/>
        </p:nvSpPr>
        <p:spPr bwMode="auto">
          <a:xfrm>
            <a:off x="4572000" y="1125538"/>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zh-CN" sz="2000" b="1">
                <a:solidFill>
                  <a:srgbClr val="FF0000"/>
                </a:solidFill>
                <a:latin typeface="Times New Roman" pitchFamily="18" charset="0"/>
              </a:rPr>
              <a:t>One big accelerator system situated in the city center due to the history reason</a:t>
            </a:r>
          </a:p>
        </p:txBody>
      </p:sp>
      <p:pic>
        <p:nvPicPr>
          <p:cNvPr id="242697" name="Picture 9" descr="malasong2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57750"/>
            <a:ext cx="2339975"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42698" name="Picture 10" descr="兰州"/>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488" y="5711825"/>
            <a:ext cx="6875462" cy="1146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1123" name="Rectangle 3"/>
          <p:cNvSpPr>
            <a:spLocks noChangeArrowheads="1"/>
          </p:cNvSpPr>
          <p:nvPr/>
        </p:nvSpPr>
        <p:spPr bwMode="auto">
          <a:xfrm>
            <a:off x="0" y="92868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2800" b="1">
                <a:solidFill>
                  <a:srgbClr val="000066"/>
                </a:solidFill>
                <a:ea typeface="黑体" pitchFamily="49" charset="-122"/>
              </a:rPr>
              <a:t>Test of mass formula      </a:t>
            </a:r>
            <a:r>
              <a:rPr lang="en-US" altLang="zh-CN" sz="2400" b="1">
                <a:solidFill>
                  <a:srgbClr val="000066"/>
                </a:solidFill>
                <a:ea typeface="黑体" pitchFamily="49" charset="-122"/>
              </a:rPr>
              <a:t>(from K.Blaum)  </a:t>
            </a:r>
          </a:p>
        </p:txBody>
      </p:sp>
      <p:sp>
        <p:nvSpPr>
          <p:cNvPr id="261124" name="Rectangle 4"/>
          <p:cNvSpPr>
            <a:spLocks noChangeArrowheads="1"/>
          </p:cNvSpPr>
          <p:nvPr/>
        </p:nvSpPr>
        <p:spPr bwMode="auto">
          <a:xfrm>
            <a:off x="304800" y="6096000"/>
            <a:ext cx="769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2400" b="1">
                <a:solidFill>
                  <a:srgbClr val="000066"/>
                </a:solidFill>
                <a:ea typeface="黑体" pitchFamily="49" charset="-122"/>
              </a:rPr>
              <a:t>Comparison of different mass predictions</a:t>
            </a:r>
          </a:p>
        </p:txBody>
      </p:sp>
      <p:pic>
        <p:nvPicPr>
          <p:cNvPr id="261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82296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1126" name="内容占位符 2"/>
          <p:cNvSpPr>
            <a:spLocks/>
          </p:cNvSpPr>
          <p:nvPr/>
        </p:nvSpPr>
        <p:spPr bwMode="auto">
          <a:xfrm>
            <a:off x="430213" y="85725"/>
            <a:ext cx="80279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ct val="15000"/>
              </a:spcBef>
              <a:spcAft>
                <a:spcPct val="25000"/>
              </a:spcAft>
            </a:pPr>
            <a:r>
              <a:rPr lang="en-US" altLang="zh-CN" sz="3200" b="1">
                <a:latin typeface="Tahoma" pitchFamily="34" charset="0"/>
                <a:ea typeface="黑体" pitchFamily="49" charset="-122"/>
              </a:rPr>
              <a:t>Atomic Masses in Nuclear Structure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170" name="Group 2"/>
          <p:cNvGrpSpPr>
            <a:grpSpLocks/>
          </p:cNvGrpSpPr>
          <p:nvPr/>
        </p:nvGrpSpPr>
        <p:grpSpPr bwMode="auto">
          <a:xfrm>
            <a:off x="-12566650" y="276225"/>
            <a:ext cx="17786350" cy="1352550"/>
            <a:chOff x="-1928" y="845"/>
            <a:chExt cx="11204" cy="852"/>
          </a:xfrm>
        </p:grpSpPr>
        <p:pic>
          <p:nvPicPr>
            <p:cNvPr id="263171" name="Picture 3"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 y="845"/>
              <a:ext cx="1633" cy="852"/>
            </a:xfrm>
            <a:prstGeom prst="rect">
              <a:avLst/>
            </a:prstGeom>
            <a:noFill/>
            <a:extLst>
              <a:ext uri="{909E8E84-426E-40DD-AFC4-6F175D3DCCD1}">
                <a14:hiddenFill xmlns:a14="http://schemas.microsoft.com/office/drawing/2010/main">
                  <a:solidFill>
                    <a:srgbClr val="FFFFFF"/>
                  </a:solidFill>
                </a14:hiddenFill>
              </a:ext>
            </a:extLst>
          </p:spPr>
        </p:pic>
        <p:pic>
          <p:nvPicPr>
            <p:cNvPr id="263172" name="Picture 4"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845"/>
              <a:ext cx="1633" cy="852"/>
            </a:xfrm>
            <a:prstGeom prst="rect">
              <a:avLst/>
            </a:prstGeom>
            <a:noFill/>
            <a:extLst>
              <a:ext uri="{909E8E84-426E-40DD-AFC4-6F175D3DCCD1}">
                <a14:hiddenFill xmlns:a14="http://schemas.microsoft.com/office/drawing/2010/main">
                  <a:solidFill>
                    <a:srgbClr val="FFFFFF"/>
                  </a:solidFill>
                </a14:hiddenFill>
              </a:ext>
            </a:extLst>
          </p:spPr>
        </p:pic>
        <p:pic>
          <p:nvPicPr>
            <p:cNvPr id="263173" name="Picture 5"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 y="845"/>
              <a:ext cx="1633" cy="852"/>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 y="845"/>
              <a:ext cx="1633" cy="852"/>
            </a:xfrm>
            <a:prstGeom prst="rect">
              <a:avLst/>
            </a:prstGeom>
            <a:noFill/>
            <a:extLst>
              <a:ext uri="{909E8E84-426E-40DD-AFC4-6F175D3DCCD1}">
                <a14:hiddenFill xmlns:a14="http://schemas.microsoft.com/office/drawing/2010/main">
                  <a:solidFill>
                    <a:srgbClr val="FFFFFF"/>
                  </a:solidFill>
                </a14:hiddenFill>
              </a:ext>
            </a:extLst>
          </p:spPr>
        </p:pic>
        <p:pic>
          <p:nvPicPr>
            <p:cNvPr id="263175" name="Picture 7"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 y="845"/>
              <a:ext cx="1633" cy="852"/>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 y="845"/>
              <a:ext cx="1633" cy="852"/>
            </a:xfrm>
            <a:prstGeom prst="rect">
              <a:avLst/>
            </a:prstGeom>
            <a:noFill/>
            <a:extLst>
              <a:ext uri="{909E8E84-426E-40DD-AFC4-6F175D3DCCD1}">
                <a14:hiddenFill xmlns:a14="http://schemas.microsoft.com/office/drawing/2010/main">
                  <a:solidFill>
                    <a:srgbClr val="FFFFFF"/>
                  </a:solidFill>
                </a14:hiddenFill>
              </a:ext>
            </a:extLst>
          </p:spPr>
        </p:pic>
        <p:pic>
          <p:nvPicPr>
            <p:cNvPr id="263177" name="Picture 9" descr="Graph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 y="845"/>
              <a:ext cx="1633" cy="8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3178" name="Group 10"/>
          <p:cNvGrpSpPr>
            <a:grpSpLocks/>
          </p:cNvGrpSpPr>
          <p:nvPr/>
        </p:nvGrpSpPr>
        <p:grpSpPr bwMode="auto">
          <a:xfrm>
            <a:off x="5445125" y="282575"/>
            <a:ext cx="3914775" cy="2209800"/>
            <a:chOff x="2290" y="-17"/>
            <a:chExt cx="2466" cy="1392"/>
          </a:xfrm>
        </p:grpSpPr>
        <p:pic>
          <p:nvPicPr>
            <p:cNvPr id="263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 y="935"/>
              <a:ext cx="2466" cy="440"/>
            </a:xfrm>
            <a:prstGeom prst="rect">
              <a:avLst/>
            </a:prstGeom>
            <a:noFill/>
            <a:extLst>
              <a:ext uri="{909E8E84-426E-40DD-AFC4-6F175D3DCCD1}">
                <a14:hiddenFill xmlns:a14="http://schemas.microsoft.com/office/drawing/2010/main">
                  <a:solidFill>
                    <a:srgbClr val="FFFFFF"/>
                  </a:solidFill>
                </a14:hiddenFill>
              </a:ext>
            </a:extLst>
          </p:spPr>
        </p:pic>
        <p:grpSp>
          <p:nvGrpSpPr>
            <p:cNvPr id="263180" name="Group 12"/>
            <p:cNvGrpSpPr>
              <a:grpSpLocks/>
            </p:cNvGrpSpPr>
            <p:nvPr/>
          </p:nvGrpSpPr>
          <p:grpSpPr bwMode="auto">
            <a:xfrm>
              <a:off x="2290" y="-17"/>
              <a:ext cx="2450" cy="953"/>
              <a:chOff x="2290" y="-17"/>
              <a:chExt cx="2450" cy="953"/>
            </a:xfrm>
          </p:grpSpPr>
          <p:pic>
            <p:nvPicPr>
              <p:cNvPr id="26318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 y="-17"/>
                <a:ext cx="142" cy="953"/>
              </a:xfrm>
              <a:prstGeom prst="rect">
                <a:avLst/>
              </a:prstGeom>
              <a:noFill/>
              <a:extLst>
                <a:ext uri="{909E8E84-426E-40DD-AFC4-6F175D3DCCD1}">
                  <a14:hiddenFill xmlns:a14="http://schemas.microsoft.com/office/drawing/2010/main">
                    <a:solidFill>
                      <a:srgbClr val="FFFFFF"/>
                    </a:solidFill>
                  </a14:hiddenFill>
                </a:ext>
              </a:extLst>
            </p:spPr>
          </p:pic>
          <p:pic>
            <p:nvPicPr>
              <p:cNvPr id="26318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 y="-17"/>
                <a:ext cx="907" cy="952"/>
              </a:xfrm>
              <a:prstGeom prst="rect">
                <a:avLst/>
              </a:prstGeom>
              <a:noFill/>
              <a:extLst>
                <a:ext uri="{909E8E84-426E-40DD-AFC4-6F175D3DCCD1}">
                  <a14:hiddenFill xmlns:a14="http://schemas.microsoft.com/office/drawing/2010/main">
                    <a:solidFill>
                      <a:srgbClr val="FFFFFF"/>
                    </a:solidFill>
                  </a14:hiddenFill>
                </a:ext>
              </a:extLst>
            </p:spPr>
          </p:pic>
          <p:pic>
            <p:nvPicPr>
              <p:cNvPr id="26318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17"/>
                <a:ext cx="1452" cy="14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3184" name="Rectangle 16"/>
          <p:cNvSpPr>
            <a:spLocks noChangeArrowheads="1"/>
          </p:cNvSpPr>
          <p:nvPr/>
        </p:nvSpPr>
        <p:spPr bwMode="auto">
          <a:xfrm>
            <a:off x="0" y="215900"/>
            <a:ext cx="5508625" cy="162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26318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3357563"/>
            <a:ext cx="1873250" cy="1779587"/>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86" name="Oval 18"/>
          <p:cNvSpPr>
            <a:spLocks noChangeArrowheads="1"/>
          </p:cNvSpPr>
          <p:nvPr/>
        </p:nvSpPr>
        <p:spPr bwMode="auto">
          <a:xfrm>
            <a:off x="2916238" y="3608388"/>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p>
        </p:txBody>
      </p:sp>
      <p:sp>
        <p:nvSpPr>
          <p:cNvPr id="263187" name="Oval 19"/>
          <p:cNvSpPr>
            <a:spLocks noChangeArrowheads="1"/>
          </p:cNvSpPr>
          <p:nvPr/>
        </p:nvSpPr>
        <p:spPr bwMode="auto">
          <a:xfrm>
            <a:off x="4067175" y="6307138"/>
            <a:ext cx="144463"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p>
        </p:txBody>
      </p:sp>
      <p:sp>
        <p:nvSpPr>
          <p:cNvPr id="263188" name="Oval 20"/>
          <p:cNvSpPr>
            <a:spLocks noChangeArrowheads="1"/>
          </p:cNvSpPr>
          <p:nvPr/>
        </p:nvSpPr>
        <p:spPr bwMode="auto">
          <a:xfrm>
            <a:off x="4572000" y="5768975"/>
            <a:ext cx="144463" cy="144463"/>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p>
        </p:txBody>
      </p:sp>
      <p:sp>
        <p:nvSpPr>
          <p:cNvPr id="263189" name="Oval 21"/>
          <p:cNvSpPr>
            <a:spLocks noChangeArrowheads="1"/>
          </p:cNvSpPr>
          <p:nvPr/>
        </p:nvSpPr>
        <p:spPr bwMode="auto">
          <a:xfrm>
            <a:off x="4068763" y="6272213"/>
            <a:ext cx="144462" cy="144462"/>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p>
        </p:txBody>
      </p:sp>
      <p:sp>
        <p:nvSpPr>
          <p:cNvPr id="263190" name="Oval 22"/>
          <p:cNvSpPr>
            <a:spLocks noChangeArrowheads="1"/>
          </p:cNvSpPr>
          <p:nvPr/>
        </p:nvSpPr>
        <p:spPr bwMode="auto">
          <a:xfrm>
            <a:off x="4643438" y="5695950"/>
            <a:ext cx="144462" cy="144463"/>
          </a:xfrm>
          <a:prstGeom prst="ellipse">
            <a:avLst/>
          </a:prstGeom>
          <a:solidFill>
            <a:srgbClr val="FF00FF"/>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p>
        </p:txBody>
      </p:sp>
      <p:sp>
        <p:nvSpPr>
          <p:cNvPr id="263191" name="Oval 23"/>
          <p:cNvSpPr>
            <a:spLocks noChangeArrowheads="1"/>
          </p:cNvSpPr>
          <p:nvPr/>
        </p:nvSpPr>
        <p:spPr bwMode="auto">
          <a:xfrm>
            <a:off x="5508625" y="3103563"/>
            <a:ext cx="142875" cy="144462"/>
          </a:xfrm>
          <a:prstGeom prst="ellipse">
            <a:avLst/>
          </a:pr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p>
        </p:txBody>
      </p:sp>
      <p:sp>
        <p:nvSpPr>
          <p:cNvPr id="263192" name="Oval 24"/>
          <p:cNvSpPr>
            <a:spLocks noChangeArrowheads="1"/>
          </p:cNvSpPr>
          <p:nvPr/>
        </p:nvSpPr>
        <p:spPr bwMode="auto">
          <a:xfrm>
            <a:off x="5508625" y="3176588"/>
            <a:ext cx="142875" cy="144462"/>
          </a:xfrm>
          <a:prstGeom prst="ellipse">
            <a:avLst/>
          </a:prstGeom>
          <a:solidFill>
            <a:srgbClr val="FF00FF"/>
          </a:solidFill>
          <a:ln w="952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p>
        </p:txBody>
      </p:sp>
      <p:pic>
        <p:nvPicPr>
          <p:cNvPr id="263193" name="Picture 25" descr="Graphi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1700213"/>
            <a:ext cx="7561263" cy="5337175"/>
          </a:xfrm>
          <a:prstGeom prst="rect">
            <a:avLst/>
          </a:prstGeom>
          <a:noFill/>
          <a:extLst>
            <a:ext uri="{909E8E84-426E-40DD-AFC4-6F175D3DCCD1}">
              <a14:hiddenFill xmlns:a14="http://schemas.microsoft.com/office/drawing/2010/main">
                <a:solidFill>
                  <a:srgbClr val="FFFFFF"/>
                </a:solidFill>
              </a14:hiddenFill>
            </a:ext>
          </a:extLst>
        </p:spPr>
      </p:pic>
      <p:sp>
        <p:nvSpPr>
          <p:cNvPr id="263194" name="Freeform 26"/>
          <p:cNvSpPr>
            <a:spLocks/>
          </p:cNvSpPr>
          <p:nvPr/>
        </p:nvSpPr>
        <p:spPr bwMode="auto">
          <a:xfrm>
            <a:off x="8027988" y="2205038"/>
            <a:ext cx="936625" cy="1944687"/>
          </a:xfrm>
          <a:custGeom>
            <a:avLst/>
            <a:gdLst>
              <a:gd name="T0" fmla="*/ 1475 w 1754"/>
              <a:gd name="T1" fmla="*/ 1271 h 1271"/>
              <a:gd name="T2" fmla="*/ 1656 w 1754"/>
              <a:gd name="T3" fmla="*/ 1134 h 1271"/>
              <a:gd name="T4" fmla="*/ 1520 w 1754"/>
              <a:gd name="T5" fmla="*/ 772 h 1271"/>
              <a:gd name="T6" fmla="*/ 250 w 1754"/>
              <a:gd name="T7" fmla="*/ 499 h 1271"/>
              <a:gd name="T8" fmla="*/ 23 w 1754"/>
              <a:gd name="T9" fmla="*/ 0 h 1271"/>
            </a:gdLst>
            <a:ahLst/>
            <a:cxnLst>
              <a:cxn ang="0">
                <a:pos x="T0" y="T1"/>
              </a:cxn>
              <a:cxn ang="0">
                <a:pos x="T2" y="T3"/>
              </a:cxn>
              <a:cxn ang="0">
                <a:pos x="T4" y="T5"/>
              </a:cxn>
              <a:cxn ang="0">
                <a:pos x="T6" y="T7"/>
              </a:cxn>
              <a:cxn ang="0">
                <a:pos x="T8" y="T9"/>
              </a:cxn>
            </a:cxnLst>
            <a:rect l="0" t="0" r="r" b="b"/>
            <a:pathLst>
              <a:path w="1754" h="1271">
                <a:moveTo>
                  <a:pt x="1475" y="1271"/>
                </a:moveTo>
                <a:cubicBezTo>
                  <a:pt x="1562" y="1244"/>
                  <a:pt x="1649" y="1217"/>
                  <a:pt x="1656" y="1134"/>
                </a:cubicBezTo>
                <a:cubicBezTo>
                  <a:pt x="1663" y="1051"/>
                  <a:pt x="1754" y="878"/>
                  <a:pt x="1520" y="772"/>
                </a:cubicBezTo>
                <a:cubicBezTo>
                  <a:pt x="1286" y="666"/>
                  <a:pt x="500" y="628"/>
                  <a:pt x="250" y="499"/>
                </a:cubicBezTo>
                <a:cubicBezTo>
                  <a:pt x="0" y="370"/>
                  <a:pt x="76" y="68"/>
                  <a:pt x="23"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3195" name="Text Box 27"/>
          <p:cNvSpPr txBox="1">
            <a:spLocks noChangeArrowheads="1"/>
          </p:cNvSpPr>
          <p:nvPr/>
        </p:nvSpPr>
        <p:spPr bwMode="auto">
          <a:xfrm>
            <a:off x="7740650" y="5516563"/>
            <a:ext cx="12969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00FF00"/>
                </a:solidFill>
                <a:latin typeface="Comic Sans MS" pitchFamily="66" charset="0"/>
                <a:ea typeface="楷体_GB2312" pitchFamily="49" charset="-122"/>
              </a:rPr>
              <a:t>Detector</a:t>
            </a:r>
          </a:p>
        </p:txBody>
      </p:sp>
      <p:sp>
        <p:nvSpPr>
          <p:cNvPr id="263196" name="Text Box 28"/>
          <p:cNvSpPr txBox="1">
            <a:spLocks noChangeArrowheads="1"/>
          </p:cNvSpPr>
          <p:nvPr/>
        </p:nvSpPr>
        <p:spPr bwMode="auto">
          <a:xfrm>
            <a:off x="1258888" y="476250"/>
            <a:ext cx="2736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3200" b="1">
                <a:solidFill>
                  <a:srgbClr val="FF0000"/>
                </a:solidFill>
                <a:latin typeface="Comic Sans MS" pitchFamily="66" charset="0"/>
                <a:ea typeface="楷体_GB2312" pitchFamily="49" charset="-122"/>
              </a:rPr>
              <a:t>HIRFL</a:t>
            </a:r>
            <a:r>
              <a:rPr lang="en-US" altLang="zh-CN" sz="3200" b="1">
                <a:solidFill>
                  <a:srgbClr val="FF0000"/>
                </a:solidFill>
                <a:latin typeface="Comic Sans MS" pitchFamily="66" charset="0"/>
                <a:ea typeface="楷体_GB2312" pitchFamily="49" charset="-122"/>
                <a:cs typeface="Times New Roman" pitchFamily="18" charset="0"/>
              </a:rPr>
              <a:t>−</a:t>
            </a:r>
            <a:r>
              <a:rPr lang="en-US" altLang="zh-CN" sz="3200" b="1">
                <a:solidFill>
                  <a:srgbClr val="FF0000"/>
                </a:solidFill>
                <a:latin typeface="Comic Sans MS" pitchFamily="66" charset="0"/>
                <a:ea typeface="楷体_GB2312" pitchFamily="49" charset="-122"/>
              </a:rPr>
              <a:t>CSR</a:t>
            </a:r>
          </a:p>
        </p:txBody>
      </p:sp>
      <p:sp>
        <p:nvSpPr>
          <p:cNvPr id="263197" name="Line 29"/>
          <p:cNvSpPr>
            <a:spLocks noChangeShapeType="1"/>
          </p:cNvSpPr>
          <p:nvPr/>
        </p:nvSpPr>
        <p:spPr bwMode="auto">
          <a:xfrm flipH="1">
            <a:off x="6529388" y="3233738"/>
            <a:ext cx="228600" cy="2286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3198" name="AutoShape 30"/>
          <p:cNvSpPr>
            <a:spLocks noChangeArrowheads="1"/>
          </p:cNvSpPr>
          <p:nvPr/>
        </p:nvSpPr>
        <p:spPr bwMode="auto">
          <a:xfrm>
            <a:off x="6934200" y="2362200"/>
            <a:ext cx="990600" cy="533400"/>
          </a:xfrm>
          <a:prstGeom prst="wedgeRectCallout">
            <a:avLst>
              <a:gd name="adj1" fmla="val -63944"/>
              <a:gd name="adj2" fmla="val 103273"/>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zh-CN" sz="1400"/>
              <a:t>Timing</a:t>
            </a:r>
          </a:p>
          <a:p>
            <a:pPr algn="ctr"/>
            <a:r>
              <a:rPr lang="en-US" altLang="zh-CN" sz="1400"/>
              <a:t>Detector</a:t>
            </a:r>
          </a:p>
        </p:txBody>
      </p:sp>
      <p:sp>
        <p:nvSpPr>
          <p:cNvPr id="263199" name="Line 31"/>
          <p:cNvSpPr>
            <a:spLocks noChangeShapeType="1"/>
          </p:cNvSpPr>
          <p:nvPr/>
        </p:nvSpPr>
        <p:spPr bwMode="auto">
          <a:xfrm>
            <a:off x="4495800" y="5791200"/>
            <a:ext cx="215900" cy="12065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63200" name="AutoShape 32"/>
          <p:cNvSpPr>
            <a:spLocks noChangeArrowheads="1"/>
          </p:cNvSpPr>
          <p:nvPr/>
        </p:nvSpPr>
        <p:spPr bwMode="auto">
          <a:xfrm>
            <a:off x="5867400" y="6096000"/>
            <a:ext cx="2133600" cy="381000"/>
          </a:xfrm>
          <a:prstGeom prst="wedgeRectCallout">
            <a:avLst>
              <a:gd name="adj1" fmla="val -101787"/>
              <a:gd name="adj2" fmla="val -9541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zh-CN"/>
              <a:t>10 mm  </a:t>
            </a:r>
            <a:r>
              <a:rPr lang="en-US" altLang="zh-CN" baseline="30000"/>
              <a:t>9</a:t>
            </a:r>
            <a:r>
              <a:rPr lang="en-US" altLang="zh-CN"/>
              <a:t>BeTarget</a:t>
            </a:r>
          </a:p>
        </p:txBody>
      </p:sp>
      <p:sp>
        <p:nvSpPr>
          <p:cNvPr id="263201" name="Text Box 33"/>
          <p:cNvSpPr txBox="1">
            <a:spLocks noChangeArrowheads="1"/>
          </p:cNvSpPr>
          <p:nvPr/>
        </p:nvSpPr>
        <p:spPr bwMode="auto">
          <a:xfrm>
            <a:off x="3962400" y="2438400"/>
            <a:ext cx="1828800" cy="45720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en-US" altLang="zh-CN" sz="2400" b="1">
                <a:solidFill>
                  <a:srgbClr val="0000FF"/>
                </a:solidFill>
                <a:latin typeface="Symbol" pitchFamily="18" charset="2"/>
              </a:rPr>
              <a:t>g</a:t>
            </a:r>
            <a:r>
              <a:rPr lang="en-US" altLang="zh-CN" sz="2400" b="1" baseline="-25000">
                <a:solidFill>
                  <a:srgbClr val="0000FF"/>
                </a:solidFill>
              </a:rPr>
              <a:t>t</a:t>
            </a:r>
            <a:r>
              <a:rPr lang="en-US" altLang="zh-CN" sz="2400" b="1">
                <a:solidFill>
                  <a:srgbClr val="0000FF"/>
                </a:solidFill>
                <a:latin typeface="Symbol" pitchFamily="18" charset="2"/>
              </a:rPr>
              <a:t>=1.395 </a:t>
            </a:r>
            <a:endParaRPr lang="en-US" altLang="zh-CN" sz="2400" b="1">
              <a:solidFill>
                <a:srgbClr val="0000FF"/>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3186"/>
                                        </p:tgtEl>
                                        <p:attrNameLst>
                                          <p:attrName>style.visibility</p:attrName>
                                        </p:attrNameLst>
                                      </p:cBhvr>
                                      <p:to>
                                        <p:strVal val="visible"/>
                                      </p:to>
                                    </p:set>
                                  </p:childTnLst>
                                </p:cTn>
                              </p:par>
                            </p:childTnLst>
                          </p:cTn>
                        </p:par>
                        <p:par>
                          <p:cTn id="7" fill="hold" nodeType="afterGroup">
                            <p:stCondLst>
                              <p:cond delay="0"/>
                            </p:stCondLst>
                            <p:childTnLst>
                              <p:par>
                                <p:cTn id="8" presetID="0" presetClass="path" presetSubtype="0" fill="hold" grpId="0" nodeType="afterEffect">
                                  <p:stCondLst>
                                    <p:cond delay="0"/>
                                  </p:stCondLst>
                                  <p:childTnLst>
                                    <p:animMotion origin="layout" path="M -0.01093 0.00347 C -0.02482 0.01365 -0.03871 0.02407 -0.04739 0.02639 C -0.05607 0.0287 -0.05885 0.02222 -0.06354 0.01736 C -0.06822 0.0125 -0.07152 0.00162 -0.07569 -0.00278 C -0.07986 -0.00718 -0.08281 -0.00787 -0.08854 -0.00903 C -0.09427 -0.01019 -0.10451 -0.00718 -0.10989 -0.00903 C -0.11527 -0.01088 -0.11354 -0.01019 -0.12083 -0.02084 C -0.12812 -0.03148 -0.14583 -0.06273 -0.15416 -0.07292 C -0.1625 -0.08311 -0.16423 -0.07963 -0.17083 -0.08125 C -0.17743 -0.08287 -0.18784 -0.08287 -0.19375 -0.08264 C -0.19965 -0.08241 -0.20399 -0.08311 -0.20625 -0.07986 C -0.2085 -0.07662 -0.20677 -0.0676 -0.20677 -0.06389 C -0.20677 -0.06019 -0.20677 -0.06736 -0.20677 -0.05764 C -0.20677 -0.04792 -0.20677 -0.03056 -0.20677 -0.00556 C -0.20677 0.01944 -0.20677 0.0574 -0.20677 0.09236 C -0.20677 0.12731 -0.20677 0.18194 -0.20677 0.20416 C -0.20677 0.22639 -0.20781 0.22014 -0.20729 0.22639 C -0.20677 0.23264 -0.20677 0.23472 -0.20416 0.24166 C -0.20156 0.24861 -0.2026 0.25115 -0.19166 0.26805 C -0.18072 0.28495 -0.15104 0.32569 -0.13854 0.34305 C -0.12604 0.36041 -0.12569 0.36342 -0.11614 0.37291 C -0.10659 0.3824 -0.08854 0.39282 -0.08072 0.4 C -0.07291 0.40717 -0.07343 0.41088 -0.06875 0.41597 C -0.06406 0.42106 -0.05625 0.42801 -0.05208 0.43125 C -0.04791 0.43449 -0.04826 0.43402 -0.04375 0.43541 C -0.03923 0.4368 -0.04375 0.43958 -0.025 0.44027 C -0.00625 0.44097 0.04705 0.44352 0.06875 0.44027 C 0.09046 0.43703 0.09618 0.42754 0.10573 0.42014 C 0.11511 0.41273 0.11997 0.40162 0.125 0.39583 " pathEditMode="relative" ptsTypes="aaaaaaaaaaaaaaaaaaaaaaaaaaaaA">
                                      <p:cBhvr>
                                        <p:cTn id="9" dur="3000" fill="hold"/>
                                        <p:tgtEl>
                                          <p:spTgt spid="263186"/>
                                        </p:tgtEl>
                                        <p:attrNameLst>
                                          <p:attrName>ppt_x</p:attrName>
                                          <p:attrName>ppt_y</p:attrName>
                                        </p:attrNameLst>
                                      </p:cBhvr>
                                    </p:animMotion>
                                  </p:childTnLst>
                                </p:cTn>
                              </p:par>
                            </p:childTnLst>
                          </p:cTn>
                        </p:par>
                        <p:par>
                          <p:cTn id="10" fill="hold" nodeType="afterGroup">
                            <p:stCondLst>
                              <p:cond delay="3000"/>
                            </p:stCondLst>
                            <p:childTnLst>
                              <p:par>
                                <p:cTn id="11" presetID="1" presetClass="exit" presetSubtype="0" fill="hold" grpId="2" nodeType="afterEffect">
                                  <p:stCondLst>
                                    <p:cond delay="0"/>
                                  </p:stCondLst>
                                  <p:childTnLst>
                                    <p:set>
                                      <p:cBhvr>
                                        <p:cTn id="12" dur="1" fill="hold">
                                          <p:stCondLst>
                                            <p:cond delay="0"/>
                                          </p:stCondLst>
                                        </p:cTn>
                                        <p:tgtEl>
                                          <p:spTgt spid="263186"/>
                                        </p:tgtEl>
                                        <p:attrNameLst>
                                          <p:attrName>style.visibility</p:attrName>
                                        </p:attrNameLst>
                                      </p:cBhvr>
                                      <p:to>
                                        <p:strVal val="hidden"/>
                                      </p:to>
                                    </p:set>
                                  </p:childTnLst>
                                </p:cTn>
                              </p:par>
                            </p:childTnLst>
                          </p:cTn>
                        </p:par>
                        <p:par>
                          <p:cTn id="13" fill="hold" nodeType="afterGroup">
                            <p:stCondLst>
                              <p:cond delay="3000"/>
                            </p:stCondLst>
                            <p:childTnLst>
                              <p:par>
                                <p:cTn id="14" presetID="1" presetClass="entr" presetSubtype="0" fill="hold" grpId="1" nodeType="afterEffect">
                                  <p:stCondLst>
                                    <p:cond delay="0"/>
                                  </p:stCondLst>
                                  <p:childTnLst>
                                    <p:set>
                                      <p:cBhvr>
                                        <p:cTn id="15" dur="1" fill="hold">
                                          <p:stCondLst>
                                            <p:cond delay="0"/>
                                          </p:stCondLst>
                                        </p:cTn>
                                        <p:tgtEl>
                                          <p:spTgt spid="263187"/>
                                        </p:tgtEl>
                                        <p:attrNameLst>
                                          <p:attrName>style.visibility</p:attrName>
                                        </p:attrNameLst>
                                      </p:cBhvr>
                                      <p:to>
                                        <p:strVal val="visible"/>
                                      </p:to>
                                    </p:set>
                                  </p:childTnLst>
                                </p:cTn>
                              </p:par>
                            </p:childTnLst>
                          </p:cTn>
                        </p:par>
                        <p:par>
                          <p:cTn id="16" fill="hold" nodeType="afterGroup">
                            <p:stCondLst>
                              <p:cond delay="3000"/>
                            </p:stCondLst>
                            <p:childTnLst>
                              <p:par>
                                <p:cTn id="17" presetID="0" presetClass="path" presetSubtype="0" repeatCount="indefinite" fill="hold" nodeType="afterEffect">
                                  <p:stCondLst>
                                    <p:cond delay="0"/>
                                  </p:stCondLst>
                                  <p:childTnLst>
                                    <p:animMotion origin="layout" path="M -2.77778E-7 -4.81481E-6 C 0.00695 -0.00972 0.01597 -0.01968 0.02032 -0.03056 C 0.02466 -0.04144 0.0257 -0.05139 0.02657 -0.06528 C 0.02743 -0.07917 0.02761 -0.09954 0.02604 -0.11389 C 0.02448 -0.12824 0.02448 -0.13727 0.01667 -0.15139 C 0.00886 -0.16551 -0.01024 -0.18843 -0.02031 -0.19931 C -0.03038 -0.21019 -0.03628 -0.21366 -0.04427 -0.21667 C -0.05225 -0.21968 -0.05364 -0.21782 -0.06875 -0.21806 C -0.08385 -0.21829 -0.12048 -0.21875 -0.13541 -0.21875 C -0.15034 -0.21875 -0.15 -0.2213 -0.15885 -0.21806 C -0.16771 -0.21481 -0.17864 -0.20926 -0.18854 -0.19931 C -0.19843 -0.18935 -0.21163 -0.16921 -0.21875 -0.15833 C -0.22587 -0.14745 -0.22847 -0.14236 -0.23125 -0.13333 C -0.23403 -0.12431 -0.23489 -0.11505 -0.23541 -0.10347 C -0.23593 -0.0919 -0.23559 -0.07569 -0.23437 -0.06389 C -0.23316 -0.05208 -0.23159 -0.0419 -0.22812 -0.03264 C -0.22465 -0.02338 -0.21909 -0.01574 -0.21354 -0.00764 C -0.20798 0.00046 -0.19982 0.00972 -0.19479 0.01597 C -0.18975 0.02222 -0.18941 0.02523 -0.18333 0.02986 C -0.17725 0.03449 -0.16805 0.04144 -0.15885 0.04375 C -0.14965 0.04606 -0.14514 0.04375 -0.12812 0.04375 C -0.11111 0.04375 -0.07396 0.04722 -0.05625 0.04444 C -0.03854 0.04167 -0.03107 0.03519 -0.02187 0.02778 C -0.01267 0.02037 -0.00694 0.00972 -2.77778E-7 -4.81481E-6 Z " pathEditMode="relative" ptsTypes="aaaaaaaaaaaaaaaaaaaaaaaa">
                                      <p:cBhvr>
                                        <p:cTn id="18" dur="1000" fill="hold"/>
                                        <p:tgtEl>
                                          <p:spTgt spid="263187"/>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3187"/>
                                        </p:tgtEl>
                                        <p:attrNameLst>
                                          <p:attrName>style.visibility</p:attrName>
                                        </p:attrNameLst>
                                      </p:cBhvr>
                                      <p:to>
                                        <p:strVal val="hidden"/>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263189"/>
                                        </p:tgtEl>
                                        <p:attrNameLst>
                                          <p:attrName>style.visibility</p:attrName>
                                        </p:attrNameLst>
                                      </p:cBhvr>
                                      <p:to>
                                        <p:strVal val="visible"/>
                                      </p:to>
                                    </p:set>
                                  </p:childTnLst>
                                </p:cTn>
                              </p:par>
                            </p:childTnLst>
                          </p:cTn>
                        </p:par>
                        <p:par>
                          <p:cTn id="26" fill="hold" nodeType="afterGroup">
                            <p:stCondLst>
                              <p:cond delay="0"/>
                            </p:stCondLst>
                            <p:childTnLst>
                              <p:par>
                                <p:cTn id="27" presetID="0" presetClass="path" presetSubtype="0" fill="hold" grpId="1" nodeType="afterEffect">
                                  <p:stCondLst>
                                    <p:cond delay="0"/>
                                  </p:stCondLst>
                                  <p:childTnLst>
                                    <p:animMotion origin="layout" path="M 0 0 C 0.00486 -0.00232 0.00973 -0.00463 0.01511 -0.00903 C 0.02049 -0.01343 0.02795 -0.01899 0.03282 -0.02709 C 0.03768 -0.03519 0.04063 -0.04862 0.04375 -0.05695 C 0.04688 -0.06528 0.04914 -0.07223 0.05157 -0.07639 " pathEditMode="relative" ptsTypes="aaaaA">
                                      <p:cBhvr>
                                        <p:cTn id="28" dur="500" fill="hold"/>
                                        <p:tgtEl>
                                          <p:spTgt spid="263189"/>
                                        </p:tgtEl>
                                        <p:attrNameLst>
                                          <p:attrName>ppt_x</p:attrName>
                                          <p:attrName>ppt_y</p:attrName>
                                        </p:attrNameLst>
                                      </p:cBhvr>
                                    </p:animMotion>
                                  </p:childTnLst>
                                </p:cTn>
                              </p:par>
                            </p:childTnLst>
                          </p:cTn>
                        </p:par>
                        <p:par>
                          <p:cTn id="29" fill="hold" nodeType="afterGroup">
                            <p:stCondLst>
                              <p:cond delay="500"/>
                            </p:stCondLst>
                            <p:childTnLst>
                              <p:par>
                                <p:cTn id="30" presetID="1" presetClass="exit" presetSubtype="0" fill="hold" grpId="2" nodeType="afterEffect">
                                  <p:stCondLst>
                                    <p:cond delay="0"/>
                                  </p:stCondLst>
                                  <p:childTnLst>
                                    <p:set>
                                      <p:cBhvr>
                                        <p:cTn id="31" dur="1" fill="hold">
                                          <p:stCondLst>
                                            <p:cond delay="0"/>
                                          </p:stCondLst>
                                        </p:cTn>
                                        <p:tgtEl>
                                          <p:spTgt spid="263189"/>
                                        </p:tgtEl>
                                        <p:attrNameLst>
                                          <p:attrName>style.visibility</p:attrName>
                                        </p:attrNameLst>
                                      </p:cBhvr>
                                      <p:to>
                                        <p:strVal val="hidden"/>
                                      </p:to>
                                    </p:set>
                                  </p:childTnLst>
                                </p:cTn>
                              </p:par>
                            </p:childTnLst>
                          </p:cTn>
                        </p:par>
                        <p:par>
                          <p:cTn id="32" fill="hold" nodeType="afterGroup">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63190"/>
                                        </p:tgtEl>
                                        <p:attrNameLst>
                                          <p:attrName>style.visibility</p:attrName>
                                        </p:attrNameLst>
                                      </p:cBhvr>
                                      <p:to>
                                        <p:strVal val="visible"/>
                                      </p:to>
                                    </p:set>
                                  </p:childTnLst>
                                </p:cTn>
                              </p:par>
                            </p:childTnLst>
                          </p:cTn>
                        </p:par>
                        <p:par>
                          <p:cTn id="35" fill="hold" nodeType="afterGroup">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63188"/>
                                        </p:tgtEl>
                                        <p:attrNameLst>
                                          <p:attrName>style.visibility</p:attrName>
                                        </p:attrNameLst>
                                      </p:cBhvr>
                                      <p:to>
                                        <p:strVal val="visible"/>
                                      </p:to>
                                    </p:set>
                                  </p:childTnLst>
                                </p:cTn>
                              </p:par>
                            </p:childTnLst>
                          </p:cTn>
                        </p:par>
                        <p:par>
                          <p:cTn id="38" fill="hold" nodeType="afterGroup">
                            <p:stCondLst>
                              <p:cond delay="500"/>
                            </p:stCondLst>
                            <p:childTnLst>
                              <p:par>
                                <p:cTn id="39" presetID="0" presetClass="path" presetSubtype="0" fill="hold" grpId="1" nodeType="afterEffect">
                                  <p:stCondLst>
                                    <p:cond delay="0"/>
                                  </p:stCondLst>
                                  <p:childTnLst>
                                    <p:animMotion origin="layout" path="M 0 0 C 0.00365 -0.00695 0.00729 -0.01366 0.00937 -0.02223 C 0.01146 -0.03079 0.0118 -0.03866 0.0125 -0.05209 C 0.01319 -0.06551 0.01476 -0.08936 0.01354 -0.10348 C 0.01233 -0.1176 0.00885 -0.12454 0.00521 -0.13681 C 0.00156 -0.14908 -0.00538 -0.16181 -0.00781 -0.17709 C -0.01024 -0.19236 -0.00938 -0.21505 -0.00938 -0.22917 C -0.00938 -0.24329 -0.01094 -0.24838 -0.00781 -0.26181 C -0.00469 -0.27523 0.00312 -0.29445 0.00885 -0.31042 C 0.01458 -0.32639 0.01979 -0.3463 0.02708 -0.35834 C 0.03437 -0.37037 0.04462 -0.37801 0.0526 -0.38334 C 0.06059 -0.38866 0.06667 -0.38982 0.07552 -0.39028 C 0.08437 -0.39074 0.10069 -0.38681 0.10625 -0.38611 " pathEditMode="relative" ptsTypes="aaaaaaaaaaaaA">
                                      <p:cBhvr>
                                        <p:cTn id="40" dur="1000" fill="hold"/>
                                        <p:tgtEl>
                                          <p:spTgt spid="263188"/>
                                        </p:tgtEl>
                                        <p:attrNameLst>
                                          <p:attrName>ppt_x</p:attrName>
                                          <p:attrName>ppt_y</p:attrName>
                                        </p:attrNameLst>
                                      </p:cBhvr>
                                    </p:animMotion>
                                  </p:childTnLst>
                                </p:cTn>
                              </p:par>
                              <p:par>
                                <p:cTn id="41" presetID="0" presetClass="path" presetSubtype="0" fill="hold" grpId="1" nodeType="withEffect">
                                  <p:stCondLst>
                                    <p:cond delay="0"/>
                                  </p:stCondLst>
                                  <p:childTnLst>
                                    <p:animMotion origin="layout" path="M -0.00434 -0.01712 C -0.00277 -0.02337 -0.00104 -0.02962 -0.00017 -0.04143 C 0.0007 -0.05324 0.00174 -0.075 0.00139 -0.08726 C 0.00104 -0.09953 0.00157 -0.10208 -0.00173 -0.11504 C -0.00503 -0.128 -0.01562 -0.14791 -0.01892 -0.16574 C -0.02222 -0.18356 -0.02118 -0.20625 -0.02152 -0.22268 C -0.02187 -0.23912 -0.02343 -0.25023 -0.02048 -0.26435 C -0.01753 -0.27847 -0.0092 -0.29282 -0.00382 -0.30671 C 0.00157 -0.3206 0.00591 -0.33657 0.01181 -0.34768 C 0.01771 -0.35879 0.02431 -0.36689 0.03212 -0.37337 C 0.03993 -0.37986 0.04879 -0.38472 0.05868 -0.38657 C 0.06858 -0.38842 0.08004 -0.38657 0.0915 -0.38449 " pathEditMode="relative" rAng="0" ptsTypes="aaaaaaaaaaaA">
                                      <p:cBhvr>
                                        <p:cTn id="42" dur="1000" fill="hold"/>
                                        <p:tgtEl>
                                          <p:spTgt spid="263190"/>
                                        </p:tgtEl>
                                        <p:attrNameLst>
                                          <p:attrName>ppt_x</p:attrName>
                                          <p:attrName>ppt_y</p:attrName>
                                        </p:attrNameLst>
                                      </p:cBhvr>
                                      <p:rCtr x="3837" y="-18565"/>
                                    </p:animMotion>
                                  </p:childTnLst>
                                </p:cTn>
                              </p:par>
                            </p:childTnLst>
                          </p:cTn>
                        </p:par>
                        <p:par>
                          <p:cTn id="43" fill="hold" nodeType="afterGroup">
                            <p:stCondLst>
                              <p:cond delay="1500"/>
                            </p:stCondLst>
                            <p:childTnLst>
                              <p:par>
                                <p:cTn id="44" presetID="1" presetClass="exit" presetSubtype="0" fill="hold" grpId="2" nodeType="afterEffect">
                                  <p:stCondLst>
                                    <p:cond delay="0"/>
                                  </p:stCondLst>
                                  <p:childTnLst>
                                    <p:set>
                                      <p:cBhvr>
                                        <p:cTn id="45" dur="1" fill="hold">
                                          <p:stCondLst>
                                            <p:cond delay="0"/>
                                          </p:stCondLst>
                                        </p:cTn>
                                        <p:tgtEl>
                                          <p:spTgt spid="263190"/>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263188"/>
                                        </p:tgtEl>
                                        <p:attrNameLst>
                                          <p:attrName>style.visibility</p:attrName>
                                        </p:attrNameLst>
                                      </p:cBhvr>
                                      <p:to>
                                        <p:strVal val="hidden"/>
                                      </p:to>
                                    </p:set>
                                  </p:childTnLst>
                                </p:cTn>
                              </p:par>
                            </p:childTnLst>
                          </p:cTn>
                        </p:par>
                        <p:par>
                          <p:cTn id="48" fill="hold" nodeType="afterGroup">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26319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3192"/>
                                        </p:tgtEl>
                                        <p:attrNameLst>
                                          <p:attrName>style.visibility</p:attrName>
                                        </p:attrNameLst>
                                      </p:cBhvr>
                                      <p:to>
                                        <p:strVal val="visible"/>
                                      </p:to>
                                    </p:set>
                                  </p:childTnLst>
                                </p:cTn>
                              </p:par>
                            </p:childTnLst>
                          </p:cTn>
                        </p:par>
                        <p:par>
                          <p:cTn id="53" fill="hold" nodeType="afterGroup">
                            <p:stCondLst>
                              <p:cond delay="1500"/>
                            </p:stCondLst>
                            <p:childTnLst>
                              <p:par>
                                <p:cTn id="54" presetID="0" presetClass="path" presetSubtype="0" repeatCount="indefinite" fill="hold" grpId="1" nodeType="afterEffect">
                                  <p:stCondLst>
                                    <p:cond delay="0"/>
                                  </p:stCondLst>
                                  <p:childTnLst>
                                    <p:animMotion origin="layout" path="M 0 0 C 0.01736 -0.00046 0.06684 -0.00324 0.08541 -0.00069 C 0.10399 0.00185 0.1026 0.00648 0.11198 0.01597 C 0.12135 0.02546 0.13559 0.04491 0.14218 0.05694 C 0.14878 0.06898 0.15139 0.07662 0.15156 0.08819 C 0.15173 0.09977 0.14826 0.11435 0.14271 0.12639 C 0.13715 0.13843 0.1243 0.15278 0.11823 0.16042 C 0.11215 0.16806 0.10972 0.16944 0.10625 0.17292 C 0.10277 0.17639 0.10625 0.17986 0.09687 0.18194 C 0.0875 0.18403 0.06562 0.18495 0.05 0.18542 C 0.03437 0.18588 0.01319 0.18542 0.0026 0.18542 C -0.00799 0.18542 -0.00591 0.18912 -0.01354 0.18542 C -0.02118 0.18171 -0.03438 0.17222 -0.04375 0.1625 C -0.05313 0.15278 -0.06354 0.1412 -0.06927 0.12708 C -0.075 0.11296 -0.08125 0.09491 -0.07761 0.07847 C -0.07396 0.06204 -0.05764 0.0419 -0.04792 0.02917 C -0.0382 0.01644 -0.02639 0.00671 -0.01875 0.00208 C -0.01111 -0.00255 -0.01736 0.00046 0 0 Z " pathEditMode="relative" ptsTypes="aaaaaaaaaaaaaaaaaa">
                                      <p:cBhvr>
                                        <p:cTn id="55" dur="2000" fill="hold"/>
                                        <p:tgtEl>
                                          <p:spTgt spid="263191"/>
                                        </p:tgtEl>
                                        <p:attrNameLst>
                                          <p:attrName>ppt_x</p:attrName>
                                          <p:attrName>ppt_y</p:attrName>
                                        </p:attrNameLst>
                                      </p:cBhvr>
                                    </p:animMotion>
                                  </p:childTnLst>
                                </p:cTn>
                              </p:par>
                              <p:par>
                                <p:cTn id="56" presetID="0" presetClass="path" presetSubtype="0" repeatCount="indefinite" fill="hold" grpId="1" nodeType="withEffect">
                                  <p:stCondLst>
                                    <p:cond delay="0"/>
                                  </p:stCondLst>
                                  <p:childTnLst>
                                    <p:animMotion origin="layout" path="M -1.11111E-6 -0.00509 C 0.01823 -0.00625 0.06354 -0.01041 0.08438 -0.00509 C 0.10521 0.00024 0.11424 0.01505 0.125 0.02686 C 0.13577 0.03866 0.14549 0.05093 0.14896 0.06574 C 0.15243 0.08056 0.15017 0.10186 0.14531 0.11644 C 0.14045 0.13102 0.12847 0.14375 0.11927 0.15394 C 0.11007 0.16412 0.10868 0.17315 0.09011 0.17755 C 0.07153 0.18195 0.02795 0.18172 0.00781 0.18033 C -0.01233 0.17894 -0.01701 0.1801 -0.03073 0.16852 C -0.04444 0.15695 -0.06805 0.13079 -0.07448 0.11088 C -0.0809 0.09098 -0.07691 0.06736 -0.06875 0.04908 C -0.06059 0.03079 -0.03646 0.01065 -0.02552 0.00186 C -0.01458 -0.00694 -0.01823 -0.00393 -1.11111E-6 -0.00509 Z " pathEditMode="relative" rAng="0" ptsTypes="aaaaaaaaaaaaa">
                                      <p:cBhvr>
                                        <p:cTn id="57" dur="1000" fill="hold"/>
                                        <p:tgtEl>
                                          <p:spTgt spid="263192"/>
                                        </p:tgtEl>
                                        <p:attrNameLst>
                                          <p:attrName>ppt_x</p:attrName>
                                          <p:attrName>ppt_y</p:attrName>
                                        </p:attrNameLst>
                                      </p:cBhvr>
                                      <p:rCtr x="3576" y="9074"/>
                                    </p:animMotion>
                                  </p:childTnLst>
                                </p:cTn>
                              </p:par>
                              <p:par>
                                <p:cTn id="58" presetID="63" presetClass="path" presetSubtype="0" repeatCount="indefinite" fill="hold" nodeType="withEffect">
                                  <p:stCondLst>
                                    <p:cond delay="0"/>
                                  </p:stCondLst>
                                  <p:endCondLst>
                                    <p:cond evt="onNext" delay="0">
                                      <p:tgtEl>
                                        <p:sldTgt/>
                                      </p:tgtEl>
                                    </p:cond>
                                  </p:endCondLst>
                                  <p:childTnLst>
                                    <p:animMotion origin="layout" path="M -4.44444E-6 2.59259E-6 L 1.96077 2.59259E-6 " pathEditMode="relative" rAng="0" ptsTypes="AA">
                                      <p:cBhvr>
                                        <p:cTn id="59" dur="5000" fill="hold"/>
                                        <p:tgtEl>
                                          <p:spTgt spid="263170"/>
                                        </p:tgtEl>
                                        <p:attrNameLst>
                                          <p:attrName>ppt_x</p:attrName>
                                          <p:attrName>ppt_y</p:attrName>
                                        </p:attrNameLst>
                                      </p:cBhvr>
                                      <p:rCtr x="980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86" grpId="0" animBg="1"/>
      <p:bldP spid="263186" grpId="1" animBg="1"/>
      <p:bldP spid="263186" grpId="2" animBg="1"/>
      <p:bldP spid="263187" grpId="0" animBg="1"/>
      <p:bldP spid="263187" grpId="1" animBg="1"/>
      <p:bldP spid="263188" grpId="0" animBg="1"/>
      <p:bldP spid="263188" grpId="1" animBg="1"/>
      <p:bldP spid="263188" grpId="2" animBg="1"/>
      <p:bldP spid="263189" grpId="0" animBg="1"/>
      <p:bldP spid="263189" grpId="1" animBg="1"/>
      <p:bldP spid="263189" grpId="2" animBg="1"/>
      <p:bldP spid="263190" grpId="0" animBg="1"/>
      <p:bldP spid="263190" grpId="1" animBg="1"/>
      <p:bldP spid="263190" grpId="2" animBg="1"/>
      <p:bldP spid="263191" grpId="0" animBg="1"/>
      <p:bldP spid="263191" grpId="1" animBg="1"/>
      <p:bldP spid="263192" grpId="0" animBg="1"/>
      <p:bldP spid="26319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ChangeArrowheads="1"/>
          </p:cNvSpPr>
          <p:nvPr/>
        </p:nvSpPr>
        <p:spPr bwMode="auto">
          <a:xfrm>
            <a:off x="0" y="0"/>
            <a:ext cx="9144000" cy="838200"/>
          </a:xfrm>
          <a:prstGeom prst="rect">
            <a:avLst/>
          </a:prstGeom>
          <a:solidFill>
            <a:srgbClr val="0080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264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12838"/>
            <a:ext cx="7821613" cy="574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196" name="Text Box 4"/>
          <p:cNvSpPr txBox="1">
            <a:spLocks noChangeArrowheads="1"/>
          </p:cNvSpPr>
          <p:nvPr/>
        </p:nvSpPr>
        <p:spPr bwMode="auto">
          <a:xfrm>
            <a:off x="179388" y="58738"/>
            <a:ext cx="8785225" cy="579437"/>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r>
              <a:rPr lang="en-US" altLang="zh-CN" sz="3200" b="1" baseline="30000">
                <a:solidFill>
                  <a:srgbClr val="FF3300"/>
                </a:solidFill>
              </a:rPr>
              <a:t>58</a:t>
            </a:r>
            <a:r>
              <a:rPr lang="en-US" altLang="zh-CN" sz="3200" b="1">
                <a:solidFill>
                  <a:srgbClr val="FF3300"/>
                </a:solidFill>
              </a:rPr>
              <a:t>Ni beam:</a:t>
            </a:r>
            <a:r>
              <a:rPr lang="en-US" altLang="zh-CN" sz="3200" b="1">
                <a:solidFill>
                  <a:schemeClr val="bg1"/>
                </a:solidFill>
              </a:rPr>
              <a:t> Revolution Time Spectrum</a:t>
            </a:r>
          </a:p>
        </p:txBody>
      </p:sp>
      <p:grpSp>
        <p:nvGrpSpPr>
          <p:cNvPr id="264197" name="Group 5"/>
          <p:cNvGrpSpPr>
            <a:grpSpLocks/>
          </p:cNvGrpSpPr>
          <p:nvPr/>
        </p:nvGrpSpPr>
        <p:grpSpPr bwMode="auto">
          <a:xfrm>
            <a:off x="1524000" y="1295400"/>
            <a:ext cx="4081463" cy="3211513"/>
            <a:chOff x="960" y="816"/>
            <a:chExt cx="2571" cy="2023"/>
          </a:xfrm>
        </p:grpSpPr>
        <p:sp>
          <p:nvSpPr>
            <p:cNvPr id="264198" name="AutoShape 6"/>
            <p:cNvSpPr>
              <a:spLocks noChangeArrowheads="1"/>
            </p:cNvSpPr>
            <p:nvPr/>
          </p:nvSpPr>
          <p:spPr bwMode="auto">
            <a:xfrm>
              <a:off x="3168" y="1997"/>
              <a:ext cx="363" cy="306"/>
            </a:xfrm>
            <a:prstGeom prst="rightArrow">
              <a:avLst>
                <a:gd name="adj1" fmla="val 50000"/>
                <a:gd name="adj2" fmla="val 29657"/>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264199" name="Picture 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 y="816"/>
              <a:ext cx="2199" cy="2023"/>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4200" name="Text Box 8"/>
          <p:cNvSpPr txBox="1">
            <a:spLocks noChangeArrowheads="1"/>
          </p:cNvSpPr>
          <p:nvPr/>
        </p:nvSpPr>
        <p:spPr bwMode="auto">
          <a:xfrm>
            <a:off x="0" y="76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b="1">
                <a:solidFill>
                  <a:srgbClr val="000066"/>
                </a:solidFill>
              </a:rPr>
              <a:t>Sum of 760 sub-spectra, each of which includes  </a:t>
            </a:r>
            <a:r>
              <a:rPr lang="en-US" altLang="zh-CN" sz="2400" b="1">
                <a:solidFill>
                  <a:srgbClr val="000066"/>
                </a:solidFill>
                <a:latin typeface="Symbol" pitchFamily="18" charset="2"/>
              </a:rPr>
              <a:t>~100 </a:t>
            </a:r>
            <a:r>
              <a:rPr lang="en-US" altLang="zh-CN" sz="2400" b="1">
                <a:solidFill>
                  <a:srgbClr val="000066"/>
                </a:solidFill>
              </a:rPr>
              <a:t> spills </a:t>
            </a:r>
          </a:p>
        </p:txBody>
      </p:sp>
      <p:sp>
        <p:nvSpPr>
          <p:cNvPr id="264201" name="Oval 9"/>
          <p:cNvSpPr>
            <a:spLocks noChangeArrowheads="1"/>
          </p:cNvSpPr>
          <p:nvPr/>
        </p:nvSpPr>
        <p:spPr bwMode="auto">
          <a:xfrm>
            <a:off x="6858000" y="2840038"/>
            <a:ext cx="142875" cy="172878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4202" name="Text Box 10"/>
          <p:cNvSpPr txBox="1">
            <a:spLocks noChangeArrowheads="1"/>
          </p:cNvSpPr>
          <p:nvPr/>
        </p:nvSpPr>
        <p:spPr bwMode="auto">
          <a:xfrm>
            <a:off x="5992813" y="1390650"/>
            <a:ext cx="200818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800" b="1" baseline="30000">
                <a:solidFill>
                  <a:srgbClr val="FF0000"/>
                </a:solidFill>
              </a:rPr>
              <a:t>34</a:t>
            </a:r>
            <a:r>
              <a:rPr lang="en-US" altLang="zh-CN" sz="2800" b="1">
                <a:solidFill>
                  <a:srgbClr val="FF0000"/>
                </a:solidFill>
              </a:rPr>
              <a:t>Ar, </a:t>
            </a:r>
            <a:r>
              <a:rPr lang="en-US" altLang="zh-CN" sz="2800" b="1" baseline="30000">
                <a:solidFill>
                  <a:srgbClr val="FF0000"/>
                </a:solidFill>
              </a:rPr>
              <a:t>51</a:t>
            </a:r>
            <a:r>
              <a:rPr lang="en-US" altLang="zh-CN" sz="2800" b="1">
                <a:solidFill>
                  <a:srgbClr val="FF0000"/>
                </a:solidFill>
              </a:rPr>
              <a:t>Co: </a:t>
            </a:r>
          </a:p>
          <a:p>
            <a:r>
              <a:rPr lang="en-US" altLang="zh-CN" sz="2800" b="1">
                <a:solidFill>
                  <a:srgbClr val="FF0000"/>
                </a:solidFill>
              </a:rPr>
              <a:t>same m/q</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wipe(left)">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4201"/>
                                        </p:tgtEl>
                                        <p:attrNameLst>
                                          <p:attrName>style.visibility</p:attrName>
                                        </p:attrNameLst>
                                      </p:cBhvr>
                                      <p:to>
                                        <p:strVal val="visible"/>
                                      </p:to>
                                    </p:set>
                                    <p:animEffect transition="in" filter="wipe(down)">
                                      <p:cBhvr>
                                        <p:cTn id="12" dur="500"/>
                                        <p:tgtEl>
                                          <p:spTgt spid="26420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64202"/>
                                        </p:tgtEl>
                                        <p:attrNameLst>
                                          <p:attrName>style.visibility</p:attrName>
                                        </p:attrNameLst>
                                      </p:cBhvr>
                                      <p:to>
                                        <p:strVal val="visible"/>
                                      </p:to>
                                    </p:set>
                                    <p:animEffect transition="in" filter="wipe(down)">
                                      <p:cBhvr>
                                        <p:cTn id="15" dur="500"/>
                                        <p:tgtEl>
                                          <p:spTgt spid="264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1" grpId="0" animBg="1"/>
      <p:bldP spid="26420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0" descr="Graphic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765175"/>
            <a:ext cx="78374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Rectangle 5"/>
          <p:cNvSpPr>
            <a:spLocks noChangeArrowheads="1"/>
          </p:cNvSpPr>
          <p:nvPr/>
        </p:nvSpPr>
        <p:spPr bwMode="auto">
          <a:xfrm>
            <a:off x="3962400" y="5561013"/>
            <a:ext cx="2590800" cy="7620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275460" name="Rectangle 6"/>
          <p:cNvSpPr>
            <a:spLocks noChangeArrowheads="1"/>
          </p:cNvSpPr>
          <p:nvPr/>
        </p:nvSpPr>
        <p:spPr bwMode="auto">
          <a:xfrm>
            <a:off x="4495800" y="5256213"/>
            <a:ext cx="2133600" cy="3810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275461" name="Rectangle 12"/>
          <p:cNvSpPr>
            <a:spLocks noChangeArrowheads="1"/>
          </p:cNvSpPr>
          <p:nvPr/>
        </p:nvSpPr>
        <p:spPr bwMode="auto">
          <a:xfrm>
            <a:off x="3352800" y="1054100"/>
            <a:ext cx="1524000" cy="6096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275462" name="Rectangle 13"/>
          <p:cNvSpPr>
            <a:spLocks noChangeArrowheads="1"/>
          </p:cNvSpPr>
          <p:nvPr/>
        </p:nvSpPr>
        <p:spPr bwMode="auto">
          <a:xfrm>
            <a:off x="3124200" y="1358900"/>
            <a:ext cx="990600" cy="7620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275463" name="Rectangle 14"/>
          <p:cNvSpPr>
            <a:spLocks noChangeArrowheads="1"/>
          </p:cNvSpPr>
          <p:nvPr/>
        </p:nvSpPr>
        <p:spPr bwMode="auto">
          <a:xfrm>
            <a:off x="3581400" y="1054100"/>
            <a:ext cx="914400" cy="9144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2476048" name="Text Box 16"/>
          <p:cNvSpPr txBox="1">
            <a:spLocks noChangeArrowheads="1"/>
          </p:cNvSpPr>
          <p:nvPr/>
        </p:nvSpPr>
        <p:spPr bwMode="auto">
          <a:xfrm>
            <a:off x="0" y="30163"/>
            <a:ext cx="9144000" cy="579437"/>
          </a:xfrm>
          <a:prstGeom prst="rect">
            <a:avLst/>
          </a:prstGeom>
          <a:noFill/>
          <a:ln>
            <a:noFill/>
          </a:ln>
          <a:effectLst/>
          <a:extLst/>
        </p:spPr>
        <p:txBody>
          <a:bodyPr>
            <a:spAutoFit/>
          </a:bodyPr>
          <a:lstStyle/>
          <a:p>
            <a:pPr algn="ctr">
              <a:defRPr/>
            </a:pPr>
            <a:r>
              <a:rPr lang="en-US" altLang="zh-CN" sz="3200" b="1">
                <a:solidFill>
                  <a:srgbClr val="FF0000"/>
                </a:solidFill>
                <a:effectLst>
                  <a:outerShdw blurRad="38100" dist="38100" dir="2700000" algn="tl">
                    <a:srgbClr val="C0C0C0"/>
                  </a:outerShdw>
                </a:effectLst>
                <a:latin typeface="Arial" charset="0"/>
                <a:ea typeface="宋体" charset="-122"/>
              </a:rPr>
              <a:t> Mass measurement results at CSRe </a:t>
            </a:r>
          </a:p>
        </p:txBody>
      </p:sp>
      <p:sp>
        <p:nvSpPr>
          <p:cNvPr id="275465" name="Text Box 18"/>
          <p:cNvSpPr txBox="1">
            <a:spLocks noChangeArrowheads="1"/>
          </p:cNvSpPr>
          <p:nvPr/>
        </p:nvSpPr>
        <p:spPr bwMode="auto">
          <a:xfrm>
            <a:off x="152400" y="1190625"/>
            <a:ext cx="54102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nSpc>
                <a:spcPct val="120000"/>
              </a:lnSpc>
              <a:buFontTx/>
              <a:buAutoNum type="arabicPeriod"/>
            </a:pPr>
            <a:r>
              <a:rPr lang="en-US" altLang="zh-CN" sz="1600" b="1">
                <a:solidFill>
                  <a:srgbClr val="000066"/>
                </a:solidFill>
              </a:rPr>
              <a:t>B. Mei et al., NIMA A 624, 109 (2010) </a:t>
            </a:r>
          </a:p>
          <a:p>
            <a:pPr>
              <a:lnSpc>
                <a:spcPct val="120000"/>
              </a:lnSpc>
              <a:buFontTx/>
              <a:buAutoNum type="arabicPeriod"/>
            </a:pPr>
            <a:r>
              <a:rPr lang="en-US" altLang="zh-CN" sz="1600" b="1">
                <a:solidFill>
                  <a:srgbClr val="000066"/>
                </a:solidFill>
              </a:rPr>
              <a:t>X.L. Tu etal., PRL 106, 112501 (2011)</a:t>
            </a:r>
          </a:p>
          <a:p>
            <a:pPr>
              <a:lnSpc>
                <a:spcPct val="120000"/>
              </a:lnSpc>
              <a:buFontTx/>
              <a:buAutoNum type="arabicPeriod"/>
            </a:pPr>
            <a:r>
              <a:rPr lang="en-US" altLang="zh-CN" sz="1600" b="1">
                <a:solidFill>
                  <a:srgbClr val="000066"/>
                </a:solidFill>
              </a:rPr>
              <a:t>X.L. Tu et al., NIMA A 654, 213 (2011)</a:t>
            </a:r>
          </a:p>
          <a:p>
            <a:pPr>
              <a:lnSpc>
                <a:spcPct val="120000"/>
              </a:lnSpc>
              <a:buFontTx/>
              <a:buAutoNum type="arabicPeriod"/>
            </a:pPr>
            <a:r>
              <a:rPr lang="en-US" altLang="zh-CN" sz="1600" b="1">
                <a:solidFill>
                  <a:srgbClr val="000066"/>
                </a:solidFill>
              </a:rPr>
              <a:t>Y.H. Zhang et al.,  PRL 109, 102501(2012)</a:t>
            </a:r>
          </a:p>
          <a:p>
            <a:pPr>
              <a:lnSpc>
                <a:spcPct val="120000"/>
              </a:lnSpc>
              <a:buFontTx/>
              <a:buAutoNum type="arabicPeriod" startAt="5"/>
            </a:pPr>
            <a:r>
              <a:rPr lang="en-US" altLang="zh-CN" sz="1600" b="1">
                <a:solidFill>
                  <a:srgbClr val="000066"/>
                </a:solidFill>
              </a:rPr>
              <a:t>X.L. Yan et al. Astrophys. J. Lett. </a:t>
            </a:r>
          </a:p>
          <a:p>
            <a:pPr>
              <a:lnSpc>
                <a:spcPct val="120000"/>
              </a:lnSpc>
            </a:pPr>
            <a:r>
              <a:rPr lang="en-US" altLang="zh-CN" sz="1600" b="1">
                <a:solidFill>
                  <a:srgbClr val="000066"/>
                </a:solidFill>
              </a:rPr>
              <a:t>      766 (2013) L8</a:t>
            </a:r>
          </a:p>
        </p:txBody>
      </p:sp>
      <p:sp>
        <p:nvSpPr>
          <p:cNvPr id="275466" name="Text Box 5"/>
          <p:cNvSpPr txBox="1">
            <a:spLocks noChangeArrowheads="1"/>
          </p:cNvSpPr>
          <p:nvPr/>
        </p:nvSpPr>
        <p:spPr bwMode="auto">
          <a:xfrm>
            <a:off x="179388" y="620713"/>
            <a:ext cx="601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2400" b="1">
                <a:solidFill>
                  <a:srgbClr val="003366"/>
                </a:solidFill>
                <a:latin typeface="Times New Roman" pitchFamily="18" charset="0"/>
                <a:ea typeface="黑体" pitchFamily="49" charset="-122"/>
              </a:rPr>
              <a:t>Projectiles</a:t>
            </a:r>
            <a:r>
              <a:rPr lang="zh-CN" altLang="en-US" sz="2400" b="1">
                <a:solidFill>
                  <a:srgbClr val="003366"/>
                </a:solidFill>
                <a:latin typeface="Times New Roman" pitchFamily="18" charset="0"/>
                <a:ea typeface="黑体" pitchFamily="49" charset="-122"/>
              </a:rPr>
              <a:t>：</a:t>
            </a:r>
            <a:r>
              <a:rPr lang="en-US" altLang="zh-CN" sz="2400" b="1" baseline="30000">
                <a:solidFill>
                  <a:srgbClr val="003366"/>
                </a:solidFill>
                <a:latin typeface="Times New Roman" pitchFamily="18" charset="0"/>
                <a:ea typeface="黑体" pitchFamily="49" charset="-122"/>
              </a:rPr>
              <a:t>58</a:t>
            </a:r>
            <a:r>
              <a:rPr lang="en-US" altLang="zh-CN" sz="2400" b="1">
                <a:solidFill>
                  <a:srgbClr val="003366"/>
                </a:solidFill>
                <a:latin typeface="Times New Roman" pitchFamily="18" charset="0"/>
                <a:ea typeface="黑体" pitchFamily="49" charset="-122"/>
              </a:rPr>
              <a:t>Ni, </a:t>
            </a:r>
            <a:r>
              <a:rPr lang="en-US" altLang="zh-CN" sz="2400" b="1" baseline="30000">
                <a:solidFill>
                  <a:srgbClr val="003366"/>
                </a:solidFill>
                <a:latin typeface="Times New Roman" pitchFamily="18" charset="0"/>
                <a:ea typeface="黑体" pitchFamily="49" charset="-122"/>
              </a:rPr>
              <a:t>78</a:t>
            </a:r>
            <a:r>
              <a:rPr lang="en-US" altLang="zh-CN" sz="2400" b="1">
                <a:solidFill>
                  <a:srgbClr val="003366"/>
                </a:solidFill>
                <a:latin typeface="Times New Roman" pitchFamily="18" charset="0"/>
                <a:ea typeface="黑体" pitchFamily="49" charset="-122"/>
              </a:rPr>
              <a:t>Kr, </a:t>
            </a:r>
            <a:r>
              <a:rPr lang="en-US" altLang="zh-CN" sz="2400" b="1" baseline="30000">
                <a:solidFill>
                  <a:srgbClr val="003366"/>
                </a:solidFill>
                <a:latin typeface="Times New Roman" pitchFamily="18" charset="0"/>
                <a:ea typeface="黑体" pitchFamily="49" charset="-122"/>
              </a:rPr>
              <a:t>86</a:t>
            </a:r>
            <a:r>
              <a:rPr lang="en-US" altLang="zh-CN" sz="2400" b="1">
                <a:solidFill>
                  <a:srgbClr val="003366"/>
                </a:solidFill>
                <a:latin typeface="Times New Roman" pitchFamily="18" charset="0"/>
                <a:ea typeface="黑体" pitchFamily="49" charset="-122"/>
              </a:rPr>
              <a:t>Kr and </a:t>
            </a:r>
            <a:r>
              <a:rPr lang="en-US" altLang="zh-CN" sz="2400" b="1" baseline="30000">
                <a:solidFill>
                  <a:srgbClr val="003366"/>
                </a:solidFill>
                <a:latin typeface="Times New Roman" pitchFamily="18" charset="0"/>
                <a:ea typeface="黑体" pitchFamily="49" charset="-122"/>
              </a:rPr>
              <a:t>112</a:t>
            </a:r>
            <a:r>
              <a:rPr lang="en-US" altLang="zh-CN" sz="2400" b="1">
                <a:solidFill>
                  <a:srgbClr val="003366"/>
                </a:solidFill>
                <a:latin typeface="Times New Roman" pitchFamily="18" charset="0"/>
                <a:ea typeface="黑体" pitchFamily="49" charset="-122"/>
              </a:rPr>
              <a:t>Sn</a:t>
            </a:r>
          </a:p>
        </p:txBody>
      </p:sp>
      <p:sp>
        <p:nvSpPr>
          <p:cNvPr id="14" name="Rectangle 3"/>
          <p:cNvSpPr txBox="1">
            <a:spLocks noChangeArrowheads="1"/>
          </p:cNvSpPr>
          <p:nvPr/>
        </p:nvSpPr>
        <p:spPr bwMode="auto">
          <a:xfrm>
            <a:off x="117475" y="5816600"/>
            <a:ext cx="8991600" cy="774700"/>
          </a:xfrm>
          <a:prstGeom prst="rect">
            <a:avLst/>
          </a:prstGeom>
          <a:noFill/>
          <a:ln w="25400">
            <a:solidFill>
              <a:srgbClr val="008000"/>
            </a:solidFill>
            <a:miter lim="800000"/>
            <a:headEnd/>
            <a:tailEnd/>
          </a:ln>
          <a:extLst/>
        </p:spPr>
        <p:txBody>
          <a:bodyPr/>
          <a:lstStyle>
            <a:lvl1pPr marL="177800" indent="-177800">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hangingPunct="0">
              <a:spcBef>
                <a:spcPct val="20000"/>
              </a:spcBef>
            </a:pPr>
            <a:r>
              <a:rPr lang="en-US" altLang="zh-CN" sz="1900" b="1">
                <a:solidFill>
                  <a:srgbClr val="003366"/>
                </a:solidFill>
                <a:latin typeface="Times New Roman" pitchFamily="18" charset="0"/>
                <a:ea typeface="黑体" pitchFamily="49" charset="-122"/>
              </a:rPr>
              <a:t>1) 1</a:t>
            </a:r>
            <a:r>
              <a:rPr lang="en-US" altLang="zh-CN" sz="1900" b="1" baseline="30000">
                <a:solidFill>
                  <a:srgbClr val="003366"/>
                </a:solidFill>
                <a:latin typeface="Times New Roman" pitchFamily="18" charset="0"/>
                <a:ea typeface="黑体" pitchFamily="49" charset="-122"/>
              </a:rPr>
              <a:t>st</a:t>
            </a:r>
            <a:r>
              <a:rPr lang="en-US" altLang="zh-CN" sz="1900" b="1">
                <a:solidFill>
                  <a:srgbClr val="003366"/>
                </a:solidFill>
                <a:latin typeface="Times New Roman" pitchFamily="18" charset="0"/>
                <a:ea typeface="黑体" pitchFamily="49" charset="-122"/>
              </a:rPr>
              <a:t> time measured for 16 nuclei, and results of </a:t>
            </a:r>
            <a:r>
              <a:rPr lang="en-US" altLang="zh-CN" sz="1900" b="1" baseline="30000">
                <a:solidFill>
                  <a:srgbClr val="FF0000"/>
                </a:solidFill>
                <a:latin typeface="Times New Roman" pitchFamily="18" charset="0"/>
                <a:ea typeface="黑体" pitchFamily="49" charset="-122"/>
              </a:rPr>
              <a:t>49</a:t>
            </a:r>
            <a:r>
              <a:rPr lang="en-US" altLang="zh-CN" sz="1900" b="1">
                <a:solidFill>
                  <a:srgbClr val="FF0000"/>
                </a:solidFill>
                <a:latin typeface="Times New Roman" pitchFamily="18" charset="0"/>
                <a:ea typeface="黑体" pitchFamily="49" charset="-122"/>
              </a:rPr>
              <a:t>Fe, </a:t>
            </a:r>
            <a:r>
              <a:rPr lang="en-US" altLang="zh-CN" sz="1900" b="1" baseline="30000">
                <a:solidFill>
                  <a:srgbClr val="FF0000"/>
                </a:solidFill>
                <a:latin typeface="Times New Roman" pitchFamily="18" charset="0"/>
                <a:ea typeface="黑体" pitchFamily="49" charset="-122"/>
              </a:rPr>
              <a:t>53</a:t>
            </a:r>
            <a:r>
              <a:rPr lang="en-US" altLang="zh-CN" sz="1900" b="1">
                <a:solidFill>
                  <a:srgbClr val="FF0000"/>
                </a:solidFill>
                <a:latin typeface="Times New Roman" pitchFamily="18" charset="0"/>
                <a:ea typeface="黑体" pitchFamily="49" charset="-122"/>
              </a:rPr>
              <a:t>Ni, </a:t>
            </a:r>
            <a:r>
              <a:rPr lang="en-US" altLang="zh-CN" sz="1900" b="1" baseline="30000">
                <a:solidFill>
                  <a:srgbClr val="FF0000"/>
                </a:solidFill>
                <a:latin typeface="Times New Roman" pitchFamily="18" charset="0"/>
                <a:ea typeface="黑体" pitchFamily="49" charset="-122"/>
              </a:rPr>
              <a:t>63</a:t>
            </a:r>
            <a:r>
              <a:rPr lang="en-US" altLang="zh-CN" sz="1900" b="1">
                <a:solidFill>
                  <a:srgbClr val="FF0000"/>
                </a:solidFill>
                <a:latin typeface="Times New Roman" pitchFamily="18" charset="0"/>
                <a:ea typeface="黑体" pitchFamily="49" charset="-122"/>
              </a:rPr>
              <a:t>Ge, </a:t>
            </a:r>
            <a:r>
              <a:rPr lang="en-US" altLang="zh-CN" sz="1900" b="1" baseline="30000">
                <a:solidFill>
                  <a:srgbClr val="FF0000"/>
                </a:solidFill>
                <a:latin typeface="Times New Roman" pitchFamily="18" charset="0"/>
                <a:ea typeface="黑体" pitchFamily="49" charset="-122"/>
              </a:rPr>
              <a:t>65</a:t>
            </a:r>
            <a:r>
              <a:rPr lang="en-US" altLang="zh-CN" sz="1900" b="1">
                <a:solidFill>
                  <a:srgbClr val="FF0000"/>
                </a:solidFill>
                <a:latin typeface="Times New Roman" pitchFamily="18" charset="0"/>
                <a:ea typeface="黑体" pitchFamily="49" charset="-122"/>
              </a:rPr>
              <a:t>As, </a:t>
            </a:r>
            <a:r>
              <a:rPr lang="en-US" altLang="zh-CN" sz="1900" b="1" baseline="30000">
                <a:solidFill>
                  <a:srgbClr val="FF0000"/>
                </a:solidFill>
                <a:latin typeface="Times New Roman" pitchFamily="18" charset="0"/>
                <a:ea typeface="黑体" pitchFamily="49" charset="-122"/>
              </a:rPr>
              <a:t>67</a:t>
            </a:r>
            <a:r>
              <a:rPr lang="en-US" altLang="zh-CN" sz="1900" b="1">
                <a:solidFill>
                  <a:srgbClr val="FF0000"/>
                </a:solidFill>
                <a:latin typeface="Times New Roman" pitchFamily="18" charset="0"/>
                <a:ea typeface="黑体" pitchFamily="49" charset="-122"/>
              </a:rPr>
              <a:t>Se published </a:t>
            </a:r>
          </a:p>
          <a:p>
            <a:pPr eaLnBrk="0" hangingPunct="0">
              <a:spcBef>
                <a:spcPct val="20000"/>
              </a:spcBef>
            </a:pPr>
            <a:r>
              <a:rPr lang="en-US" altLang="zh-CN" sz="1900" b="1">
                <a:solidFill>
                  <a:srgbClr val="003366"/>
                </a:solidFill>
                <a:latin typeface="Times New Roman" pitchFamily="18" charset="0"/>
                <a:ea typeface="黑体" pitchFamily="49" charset="-122"/>
              </a:rPr>
              <a:t>2) Precision improved for 26 nuclei, and results of </a:t>
            </a:r>
            <a:r>
              <a:rPr lang="en-US" altLang="zh-CN" sz="1900" b="1" baseline="30000">
                <a:solidFill>
                  <a:srgbClr val="FF0000"/>
                </a:solidFill>
                <a:latin typeface="Times New Roman" pitchFamily="18" charset="0"/>
                <a:ea typeface="黑体" pitchFamily="49" charset="-122"/>
              </a:rPr>
              <a:t>41</a:t>
            </a:r>
            <a:r>
              <a:rPr lang="en-US" altLang="zh-CN" sz="1900" b="1">
                <a:solidFill>
                  <a:srgbClr val="FF0000"/>
                </a:solidFill>
                <a:latin typeface="Times New Roman" pitchFamily="18" charset="0"/>
                <a:ea typeface="黑体" pitchFamily="49" charset="-122"/>
              </a:rPr>
              <a:t>Ti, </a:t>
            </a:r>
            <a:r>
              <a:rPr lang="en-US" altLang="zh-CN" sz="1900" b="1" baseline="30000">
                <a:solidFill>
                  <a:srgbClr val="FF0000"/>
                </a:solidFill>
                <a:latin typeface="Times New Roman" pitchFamily="18" charset="0"/>
                <a:ea typeface="黑体" pitchFamily="49" charset="-122"/>
              </a:rPr>
              <a:t>45</a:t>
            </a:r>
            <a:r>
              <a:rPr lang="en-US" altLang="zh-CN" sz="1900" b="1">
                <a:solidFill>
                  <a:srgbClr val="FF0000"/>
                </a:solidFill>
                <a:latin typeface="Times New Roman" pitchFamily="18" charset="0"/>
                <a:ea typeface="黑体" pitchFamily="49" charset="-122"/>
              </a:rPr>
              <a:t>V, </a:t>
            </a:r>
            <a:r>
              <a:rPr lang="en-US" altLang="zh-CN" sz="1900" b="1" baseline="30000">
                <a:solidFill>
                  <a:srgbClr val="FF0000"/>
                </a:solidFill>
                <a:latin typeface="Times New Roman" pitchFamily="18" charset="0"/>
                <a:ea typeface="黑体" pitchFamily="49" charset="-122"/>
              </a:rPr>
              <a:t>45</a:t>
            </a:r>
            <a:r>
              <a:rPr lang="en-US" altLang="zh-CN" sz="1900" b="1">
                <a:solidFill>
                  <a:srgbClr val="FF0000"/>
                </a:solidFill>
                <a:latin typeface="Times New Roman" pitchFamily="18" charset="0"/>
                <a:ea typeface="黑体" pitchFamily="49" charset="-122"/>
              </a:rPr>
              <a:t>Cr, </a:t>
            </a:r>
            <a:r>
              <a:rPr lang="en-US" altLang="zh-CN" sz="1900" b="1" baseline="30000">
                <a:solidFill>
                  <a:srgbClr val="FF0000"/>
                </a:solidFill>
                <a:latin typeface="Times New Roman" pitchFamily="18" charset="0"/>
                <a:ea typeface="黑体" pitchFamily="49" charset="-122"/>
              </a:rPr>
              <a:t>47</a:t>
            </a:r>
            <a:r>
              <a:rPr lang="en-US" altLang="zh-CN" sz="1900" b="1">
                <a:solidFill>
                  <a:srgbClr val="FF0000"/>
                </a:solidFill>
                <a:latin typeface="Times New Roman" pitchFamily="18" charset="0"/>
                <a:ea typeface="黑体" pitchFamily="49" charset="-122"/>
              </a:rPr>
              <a:t>Cr, etc. published </a:t>
            </a:r>
            <a:endParaRPr lang="en-US" altLang="zh-CN" sz="1900" b="1">
              <a:solidFill>
                <a:srgbClr val="FF0000"/>
              </a:solidFill>
              <a:effectLst>
                <a:outerShdw blurRad="38100" dist="38100" dir="2700000" algn="tl">
                  <a:srgbClr val="C0C0C0"/>
                </a:outerShdw>
              </a:effectLst>
              <a:latin typeface="Times New Roman" pitchFamily="18" charset="0"/>
              <a:ea typeface="黑体" pitchFamily="49" charset="-122"/>
            </a:endParaRPr>
          </a:p>
        </p:txBody>
      </p:sp>
      <p:sp>
        <p:nvSpPr>
          <p:cNvPr id="275468" name="Rectangle 23"/>
          <p:cNvSpPr>
            <a:spLocks noChangeArrowheads="1"/>
          </p:cNvSpPr>
          <p:nvPr/>
        </p:nvSpPr>
        <p:spPr bwMode="auto">
          <a:xfrm>
            <a:off x="4148138" y="5113338"/>
            <a:ext cx="49958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lnSpc>
                <a:spcPts val="3500"/>
              </a:lnSpc>
            </a:pPr>
            <a:r>
              <a:rPr kumimoji="1" lang="en-US" altLang="zh-CN" b="1">
                <a:solidFill>
                  <a:srgbClr val="FF0000"/>
                </a:solidFill>
                <a:latin typeface="Times New Roman" pitchFamily="18" charset="0"/>
                <a:ea typeface="黑体" pitchFamily="49" charset="-122"/>
              </a:rPr>
              <a:t>Precision achieved: 10</a:t>
            </a:r>
            <a:r>
              <a:rPr kumimoji="1" lang="en-US" altLang="zh-CN" b="1" baseline="30000">
                <a:solidFill>
                  <a:srgbClr val="FF0000"/>
                </a:solidFill>
                <a:latin typeface="Times New Roman" pitchFamily="18" charset="0"/>
                <a:ea typeface="黑体" pitchFamily="49" charset="-122"/>
                <a:sym typeface="Symbol" pitchFamily="18" charset="2"/>
              </a:rPr>
              <a:t></a:t>
            </a:r>
            <a:r>
              <a:rPr kumimoji="1" lang="en-US" altLang="zh-CN" b="1" baseline="30000">
                <a:solidFill>
                  <a:srgbClr val="FF0000"/>
                </a:solidFill>
                <a:latin typeface="Times New Roman" pitchFamily="18" charset="0"/>
                <a:ea typeface="黑体" pitchFamily="49" charset="-122"/>
              </a:rPr>
              <a:t>7</a:t>
            </a:r>
            <a:endParaRPr kumimoji="1" lang="en-US" altLang="zh-CN" b="1">
              <a:solidFill>
                <a:srgbClr val="FF0000"/>
              </a:solidFill>
              <a:latin typeface="Times New Roman" pitchFamily="18" charset="0"/>
              <a:ea typeface="黑体" pitchFamily="49" charset="-122"/>
            </a:endParaRPr>
          </a:p>
        </p:txBody>
      </p:sp>
      <p:sp>
        <p:nvSpPr>
          <p:cNvPr id="275469" name="TextBox 1"/>
          <p:cNvSpPr txBox="1">
            <a:spLocks noChangeArrowheads="1"/>
          </p:cNvSpPr>
          <p:nvPr/>
        </p:nvSpPr>
        <p:spPr bwMode="auto">
          <a:xfrm>
            <a:off x="5083175" y="4724400"/>
            <a:ext cx="3233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a:solidFill>
                  <a:srgbClr val="FF0000"/>
                </a:solidFill>
              </a:rPr>
              <a:t>IMP,GSI,MSU,MPIK,RIKEN…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图片 1" descr="HIRFL-LINAC总装配图(LINAC中腔体红色）1.tif"/>
          <p:cNvPicPr>
            <a:picLocks noChangeAspect="1"/>
          </p:cNvPicPr>
          <p:nvPr/>
        </p:nvPicPr>
        <p:blipFill>
          <a:blip r:embed="rId2">
            <a:extLst>
              <a:ext uri="{28A0092B-C50C-407E-A947-70E740481C1C}">
                <a14:useLocalDpi xmlns:a14="http://schemas.microsoft.com/office/drawing/2010/main" val="0"/>
              </a:ext>
            </a:extLst>
          </a:blip>
          <a:srcRect t="9061" b="11160"/>
          <a:stretch>
            <a:fillRect/>
          </a:stretch>
        </p:blipFill>
        <p:spPr bwMode="auto">
          <a:xfrm>
            <a:off x="0" y="1196975"/>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7" name="Picture 4"/>
          <p:cNvPicPr>
            <a:picLocks noChangeAspect="1" noChangeArrowheads="1"/>
          </p:cNvPicPr>
          <p:nvPr/>
        </p:nvPicPr>
        <p:blipFill>
          <a:blip r:embed="rId3">
            <a:extLst>
              <a:ext uri="{28A0092B-C50C-407E-A947-70E740481C1C}">
                <a14:useLocalDpi xmlns:a14="http://schemas.microsoft.com/office/drawing/2010/main" val="0"/>
              </a:ext>
            </a:extLst>
          </a:blip>
          <a:srcRect l="5882" r="3922" b="3764"/>
          <a:stretch>
            <a:fillRect/>
          </a:stretch>
        </p:blipFill>
        <p:spPr bwMode="auto">
          <a:xfrm>
            <a:off x="2771775" y="5229225"/>
            <a:ext cx="908050" cy="9667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88772" name="Text Box 5"/>
          <p:cNvSpPr txBox="1">
            <a:spLocks noChangeArrowheads="1"/>
          </p:cNvSpPr>
          <p:nvPr/>
        </p:nvSpPr>
        <p:spPr bwMode="auto">
          <a:xfrm>
            <a:off x="2339975" y="6249988"/>
            <a:ext cx="2952750" cy="274637"/>
          </a:xfrm>
          <a:prstGeom prst="rect">
            <a:avLst/>
          </a:prstGeom>
          <a:gradFill rotWithShape="1">
            <a:gsLst>
              <a:gs pos="0">
                <a:schemeClr val="bg1">
                  <a:alpha val="53999"/>
                </a:schemeClr>
              </a:gs>
              <a:gs pos="100000">
                <a:schemeClr val="bg1">
                  <a:gamma/>
                  <a:shade val="46275"/>
                  <a:invGamma/>
                </a:schemeClr>
              </a:gs>
            </a:gsLst>
            <a:lin ang="5400000" scaled="1"/>
          </a:gradFill>
          <a:ln w="9525">
            <a:noFill/>
            <a:miter lim="800000"/>
            <a:headEnd/>
            <a:tailEnd/>
          </a:ln>
        </p:spPr>
        <p:txBody>
          <a:bodyPr lIns="0" tIns="0" rIns="0" bIns="0">
            <a:spAutoFit/>
          </a:bodyPr>
          <a:lstStyle/>
          <a:p>
            <a:pPr>
              <a:spcBef>
                <a:spcPct val="50000"/>
              </a:spcBef>
              <a:defRPr/>
            </a:pPr>
            <a:r>
              <a:rPr lang="en-US" altLang="zh-CN" b="1">
                <a:solidFill>
                  <a:srgbClr val="FF0000"/>
                </a:solidFill>
                <a:latin typeface="Arial" charset="0"/>
                <a:ea typeface="宋体" charset="-122"/>
              </a:rPr>
              <a:t>HPLUS </a:t>
            </a:r>
            <a:r>
              <a:rPr lang="en-US" altLang="zh-CN" sz="1600" b="1">
                <a:latin typeface="Times New Roman" pitchFamily="18" charset="0"/>
                <a:ea typeface="宋体" charset="-122"/>
              </a:rPr>
              <a:t>(searching for funding)</a:t>
            </a:r>
          </a:p>
        </p:txBody>
      </p:sp>
      <p:sp>
        <p:nvSpPr>
          <p:cNvPr id="288773" name="Text Box 6"/>
          <p:cNvSpPr txBox="1">
            <a:spLocks noChangeArrowheads="1"/>
          </p:cNvSpPr>
          <p:nvPr/>
        </p:nvSpPr>
        <p:spPr bwMode="auto">
          <a:xfrm>
            <a:off x="2268538" y="3716338"/>
            <a:ext cx="2879725" cy="274637"/>
          </a:xfrm>
          <a:prstGeom prst="rect">
            <a:avLst/>
          </a:prstGeom>
          <a:gradFill rotWithShape="1">
            <a:gsLst>
              <a:gs pos="0">
                <a:schemeClr val="bg1">
                  <a:alpha val="53999"/>
                </a:schemeClr>
              </a:gs>
              <a:gs pos="100000">
                <a:schemeClr val="bg1">
                  <a:gamma/>
                  <a:shade val="46275"/>
                  <a:invGamma/>
                </a:schemeClr>
              </a:gs>
            </a:gsLst>
            <a:lin ang="5400000" scaled="1"/>
          </a:gradFill>
          <a:ln w="9525">
            <a:noFill/>
            <a:miter lim="800000"/>
            <a:headEnd/>
            <a:tailEnd/>
          </a:ln>
        </p:spPr>
        <p:txBody>
          <a:bodyPr lIns="0" tIns="0" rIns="0" bIns="0">
            <a:spAutoFit/>
          </a:bodyPr>
          <a:lstStyle/>
          <a:p>
            <a:pPr>
              <a:spcBef>
                <a:spcPct val="50000"/>
              </a:spcBef>
              <a:defRPr/>
            </a:pPr>
            <a:r>
              <a:rPr lang="en-US" altLang="zh-CN" b="1">
                <a:solidFill>
                  <a:srgbClr val="FF0000"/>
                </a:solidFill>
                <a:latin typeface="Arial" charset="0"/>
                <a:ea typeface="宋体" charset="-122"/>
              </a:rPr>
              <a:t>HILAC </a:t>
            </a:r>
            <a:r>
              <a:rPr lang="en-US" altLang="zh-CN" sz="1600" b="1">
                <a:latin typeface="Times New Roman" pitchFamily="18" charset="0"/>
                <a:ea typeface="宋体" charset="-122"/>
              </a:rPr>
              <a:t>(Searching for funding)</a:t>
            </a:r>
          </a:p>
        </p:txBody>
      </p:sp>
      <p:sp>
        <p:nvSpPr>
          <p:cNvPr id="277510" name="Line 8"/>
          <p:cNvSpPr>
            <a:spLocks noChangeShapeType="1"/>
          </p:cNvSpPr>
          <p:nvPr/>
        </p:nvSpPr>
        <p:spPr bwMode="auto">
          <a:xfrm>
            <a:off x="8294688" y="3182938"/>
            <a:ext cx="0" cy="685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pic>
        <p:nvPicPr>
          <p:cNvPr id="27751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065463"/>
            <a:ext cx="935037" cy="6508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88783" name="Rectangle 16"/>
          <p:cNvSpPr>
            <a:spLocks noChangeArrowheads="1"/>
          </p:cNvSpPr>
          <p:nvPr/>
        </p:nvSpPr>
        <p:spPr bwMode="auto">
          <a:xfrm>
            <a:off x="4645025" y="2349500"/>
            <a:ext cx="3598863" cy="366713"/>
          </a:xfrm>
          <a:prstGeom prst="rect">
            <a:avLst/>
          </a:prstGeom>
          <a:gradFill rotWithShape="1">
            <a:gsLst>
              <a:gs pos="0">
                <a:schemeClr val="bg1">
                  <a:alpha val="46001"/>
                </a:schemeClr>
              </a:gs>
              <a:gs pos="100000">
                <a:schemeClr val="bg1">
                  <a:gamma/>
                  <a:shade val="46275"/>
                  <a:invGamma/>
                </a:schemeClr>
              </a:gs>
            </a:gsLst>
            <a:lin ang="5400000" scaled="1"/>
          </a:gradFill>
          <a:ln w="9525">
            <a:noFill/>
            <a:miter lim="800000"/>
            <a:headEnd/>
            <a:tailEnd/>
          </a:ln>
        </p:spPr>
        <p:txBody>
          <a:bodyPr>
            <a:spAutoFit/>
          </a:bodyPr>
          <a:lstStyle/>
          <a:p>
            <a:r>
              <a:rPr lang="en-US" altLang="zh-CN" b="1">
                <a:solidFill>
                  <a:srgbClr val="0000FF"/>
                </a:solidFill>
              </a:rPr>
              <a:t>CEE </a:t>
            </a:r>
            <a:r>
              <a:rPr lang="en-US" altLang="zh-CN" sz="1600" b="1">
                <a:latin typeface="Times New Roman" pitchFamily="18" charset="0"/>
              </a:rPr>
              <a:t>(applying for budget from NSFC)</a:t>
            </a:r>
            <a:endParaRPr lang="en-US" altLang="zh-CN" sz="1600" b="1">
              <a:solidFill>
                <a:srgbClr val="0000FF"/>
              </a:solidFill>
              <a:latin typeface="Times New Roman" pitchFamily="18" charset="0"/>
            </a:endParaRPr>
          </a:p>
        </p:txBody>
      </p:sp>
      <p:sp>
        <p:nvSpPr>
          <p:cNvPr id="288788" name="Text Box 25"/>
          <p:cNvSpPr txBox="1">
            <a:spLocks noChangeArrowheads="1"/>
          </p:cNvSpPr>
          <p:nvPr/>
        </p:nvSpPr>
        <p:spPr bwMode="auto">
          <a:xfrm>
            <a:off x="1938338" y="1268413"/>
            <a:ext cx="3209925" cy="336550"/>
          </a:xfrm>
          <a:prstGeom prst="rect">
            <a:avLst/>
          </a:prstGeom>
          <a:gradFill rotWithShape="1">
            <a:gsLst>
              <a:gs pos="0">
                <a:schemeClr val="bg1">
                  <a:alpha val="53999"/>
                </a:schemeClr>
              </a:gs>
              <a:gs pos="100000">
                <a:schemeClr val="bg1">
                  <a:gamma/>
                  <a:shade val="46275"/>
                  <a:invGamma/>
                </a:schemeClr>
              </a:gs>
            </a:gsLst>
            <a:lin ang="5400000" scaled="1"/>
          </a:gradFill>
          <a:ln w="9525" algn="ctr">
            <a:noFill/>
            <a:miter lim="800000"/>
            <a:headEnd/>
            <a:tailEnd/>
          </a:ln>
        </p:spPr>
        <p:txBody>
          <a:bodyPr>
            <a:spAutoFit/>
          </a:bodyPr>
          <a:lstStyle/>
          <a:p>
            <a:pPr>
              <a:spcBef>
                <a:spcPct val="50000"/>
              </a:spcBef>
              <a:defRPr/>
            </a:pPr>
            <a:r>
              <a:rPr lang="en-US" altLang="zh-CN" sz="1600" b="1">
                <a:solidFill>
                  <a:srgbClr val="FF0000"/>
                </a:solidFill>
                <a:latin typeface="Arial" charset="0"/>
                <a:ea typeface="黑体" pitchFamily="2" charset="-122"/>
              </a:rPr>
              <a:t>SSC-LINAC </a:t>
            </a:r>
            <a:r>
              <a:rPr lang="en-US" altLang="zh-CN" sz="1600" b="1">
                <a:latin typeface="Times New Roman" pitchFamily="18" charset="0"/>
                <a:ea typeface="黑体" pitchFamily="2" charset="-122"/>
              </a:rPr>
              <a:t>(under construction)</a:t>
            </a:r>
          </a:p>
        </p:txBody>
      </p:sp>
      <p:sp>
        <p:nvSpPr>
          <p:cNvPr id="288793" name="Text Box 25"/>
          <p:cNvSpPr txBox="1">
            <a:spLocks noChangeArrowheads="1"/>
          </p:cNvSpPr>
          <p:nvPr/>
        </p:nvSpPr>
        <p:spPr bwMode="auto">
          <a:xfrm>
            <a:off x="5364163" y="2708275"/>
            <a:ext cx="3779837" cy="336550"/>
          </a:xfrm>
          <a:prstGeom prst="rect">
            <a:avLst/>
          </a:prstGeom>
          <a:gradFill rotWithShape="1">
            <a:gsLst>
              <a:gs pos="0">
                <a:schemeClr val="bg1">
                  <a:alpha val="53999"/>
                </a:schemeClr>
              </a:gs>
              <a:gs pos="100000">
                <a:schemeClr val="bg1">
                  <a:gamma/>
                  <a:shade val="46275"/>
                  <a:invGamma/>
                </a:schemeClr>
              </a:gs>
            </a:gsLst>
            <a:lin ang="5400000" scaled="1"/>
          </a:gradFill>
          <a:ln w="9525" algn="ctr">
            <a:noFill/>
            <a:miter lim="800000"/>
            <a:headEnd/>
            <a:tailEnd/>
          </a:ln>
        </p:spPr>
        <p:txBody>
          <a:bodyPr>
            <a:spAutoFit/>
          </a:bodyPr>
          <a:lstStyle/>
          <a:p>
            <a:pPr>
              <a:spcBef>
                <a:spcPct val="50000"/>
              </a:spcBef>
              <a:defRPr/>
            </a:pPr>
            <a:r>
              <a:rPr lang="en-US" altLang="zh-CN" sz="1600" b="1">
                <a:solidFill>
                  <a:srgbClr val="FF0000"/>
                </a:solidFill>
                <a:latin typeface="Arial" charset="0"/>
                <a:ea typeface="黑体" pitchFamily="2" charset="-122"/>
              </a:rPr>
              <a:t>MIRFL </a:t>
            </a:r>
            <a:r>
              <a:rPr lang="en-US" altLang="zh-CN" sz="1600" b="1">
                <a:latin typeface="Times New Roman" pitchFamily="18" charset="0"/>
                <a:ea typeface="黑体" pitchFamily="2" charset="-122"/>
              </a:rPr>
              <a:t>(applying for budget from NSFC)</a:t>
            </a:r>
          </a:p>
        </p:txBody>
      </p:sp>
      <p:pic>
        <p:nvPicPr>
          <p:cNvPr id="277515" name="Picture 26"/>
          <p:cNvPicPr>
            <a:picLocks noChangeAspect="1" noChangeArrowheads="1"/>
          </p:cNvPicPr>
          <p:nvPr/>
        </p:nvPicPr>
        <p:blipFill>
          <a:blip r:embed="rId5">
            <a:extLst>
              <a:ext uri="{28A0092B-C50C-407E-A947-70E740481C1C}">
                <a14:useLocalDpi xmlns:a14="http://schemas.microsoft.com/office/drawing/2010/main" val="0"/>
              </a:ext>
            </a:extLst>
          </a:blip>
          <a:srcRect t="19817" r="49109" b="59573"/>
          <a:stretch>
            <a:fillRect/>
          </a:stretch>
        </p:blipFill>
        <p:spPr bwMode="auto">
          <a:xfrm>
            <a:off x="6040438" y="3068638"/>
            <a:ext cx="979487" cy="271462"/>
          </a:xfrm>
          <a:prstGeom prst="rect">
            <a:avLst/>
          </a:prstGeom>
          <a:noFill/>
          <a:ln w="9525" algn="ctr">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8796" name="Rectangle 28"/>
          <p:cNvSpPr>
            <a:spLocks noChangeArrowheads="1"/>
          </p:cNvSpPr>
          <p:nvPr/>
        </p:nvSpPr>
        <p:spPr bwMode="auto">
          <a:xfrm>
            <a:off x="0" y="0"/>
            <a:ext cx="9144000" cy="620713"/>
          </a:xfrm>
          <a:prstGeom prst="rect">
            <a:avLst/>
          </a:prstGeom>
          <a:noFill/>
          <a:ln w="9525">
            <a:noFill/>
            <a:miter lim="800000"/>
            <a:headEnd/>
            <a:tailEnd/>
          </a:ln>
          <a:effectLst/>
        </p:spPr>
        <p:txBody>
          <a:bodyPr anchor="ctr"/>
          <a:lstStyle/>
          <a:p>
            <a:pPr algn="ctr"/>
            <a:r>
              <a:rPr kumimoji="1" lang="en-US" altLang="zh-CN" sz="3200" b="1">
                <a:solidFill>
                  <a:srgbClr val="FF0000"/>
                </a:solidFill>
                <a:effectLst>
                  <a:outerShdw blurRad="38100" dist="38100" dir="2700000" algn="tl">
                    <a:srgbClr val="C0C0C0"/>
                  </a:outerShdw>
                </a:effectLst>
                <a:ea typeface="黑体" pitchFamily="49" charset="-122"/>
              </a:rPr>
              <a:t>HIRFL Upgrade Plan </a:t>
            </a:r>
            <a:endParaRPr kumimoji="1" lang="en-US" altLang="zh-CN" sz="3200">
              <a:solidFill>
                <a:srgbClr val="FF0000"/>
              </a:solidFill>
              <a:effectLst>
                <a:outerShdw blurRad="38100" dist="38100" dir="2700000" algn="tl">
                  <a:srgbClr val="C0C0C0"/>
                </a:outerShdw>
              </a:effectLst>
            </a:endParaRPr>
          </a:p>
        </p:txBody>
      </p:sp>
      <p:sp>
        <p:nvSpPr>
          <p:cNvPr id="277517" name="Rectangle 8"/>
          <p:cNvSpPr>
            <a:spLocks noChangeArrowheads="1"/>
          </p:cNvSpPr>
          <p:nvPr/>
        </p:nvSpPr>
        <p:spPr bwMode="gray">
          <a:xfrm>
            <a:off x="0" y="549275"/>
            <a:ext cx="4500563"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8000" tIns="18000" rIns="18000" bIns="18000">
            <a:spAutoFit/>
          </a:bodyPr>
          <a:lstStyle/>
          <a:p>
            <a:pPr>
              <a:buFont typeface="Wingdings" pitchFamily="2" charset="2"/>
              <a:buChar char="l"/>
            </a:pPr>
            <a:r>
              <a:rPr lang="en-US" altLang="zh-CN" sz="2400" b="1">
                <a:solidFill>
                  <a:schemeClr val="accent2"/>
                </a:solidFill>
                <a:ea typeface="黑体" pitchFamily="49" charset="-122"/>
              </a:rPr>
              <a:t>Multi-injectors</a:t>
            </a:r>
          </a:p>
          <a:p>
            <a:pPr>
              <a:buFont typeface="Wingdings" pitchFamily="2" charset="2"/>
              <a:buChar char="l"/>
            </a:pPr>
            <a:r>
              <a:rPr lang="en-US" altLang="zh-CN" sz="2400" b="1">
                <a:solidFill>
                  <a:schemeClr val="accent2"/>
                </a:solidFill>
                <a:ea typeface="黑体" pitchFamily="49" charset="-122"/>
              </a:rPr>
              <a:t>New experiment setups</a:t>
            </a:r>
          </a:p>
        </p:txBody>
      </p:sp>
      <p:sp>
        <p:nvSpPr>
          <p:cNvPr id="277518" name="TextBox 10"/>
          <p:cNvSpPr txBox="1">
            <a:spLocks noChangeArrowheads="1"/>
          </p:cNvSpPr>
          <p:nvPr/>
        </p:nvSpPr>
        <p:spPr bwMode="auto">
          <a:xfrm>
            <a:off x="5253038" y="765175"/>
            <a:ext cx="38909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buFont typeface="Wingdings" pitchFamily="2" charset="2"/>
              <a:buChar char="u"/>
            </a:pPr>
            <a:r>
              <a:rPr lang="en-US" altLang="zh-CN" sz="2000" b="1">
                <a:latin typeface="Calibri" pitchFamily="34" charset="0"/>
              </a:rPr>
              <a:t>Much more operation beamtime</a:t>
            </a:r>
          </a:p>
          <a:p>
            <a:pPr>
              <a:buFont typeface="Wingdings" pitchFamily="2" charset="2"/>
              <a:buChar char="u"/>
            </a:pPr>
            <a:r>
              <a:rPr lang="en-US" altLang="zh-CN" sz="2000" b="1">
                <a:latin typeface="Calibri" pitchFamily="34" charset="0"/>
              </a:rPr>
              <a:t>Higher beam current</a:t>
            </a:r>
          </a:p>
          <a:p>
            <a:pPr>
              <a:buFont typeface="Wingdings" pitchFamily="2" charset="2"/>
              <a:buChar char="u"/>
            </a:pPr>
            <a:r>
              <a:rPr lang="en-US" altLang="zh-CN" sz="2000" b="1">
                <a:latin typeface="Calibri" pitchFamily="34" charset="0"/>
              </a:rPr>
              <a:t>Better beam quality</a:t>
            </a:r>
          </a:p>
          <a:p>
            <a:pPr>
              <a:buFont typeface="Wingdings" pitchFamily="2" charset="2"/>
              <a:buChar char="u"/>
            </a:pPr>
            <a:r>
              <a:rPr lang="en-US" altLang="zh-CN" sz="2000" b="1">
                <a:latin typeface="Calibri" pitchFamily="34" charset="0"/>
              </a:rPr>
              <a:t>Higher energy</a:t>
            </a:r>
          </a:p>
        </p:txBody>
      </p:sp>
      <p:pic>
        <p:nvPicPr>
          <p:cNvPr id="277519" name="Picture 15" descr="L1060280"/>
          <p:cNvPicPr>
            <a:picLocks noChangeAspect="1" noChangeArrowheads="1"/>
          </p:cNvPicPr>
          <p:nvPr/>
        </p:nvPicPr>
        <p:blipFill>
          <a:blip r:embed="rId6">
            <a:extLst>
              <a:ext uri="{28A0092B-C50C-407E-A947-70E740481C1C}">
                <a14:useLocalDpi xmlns:a14="http://schemas.microsoft.com/office/drawing/2010/main" val="0"/>
              </a:ext>
            </a:extLst>
          </a:blip>
          <a:srcRect l="18465" t="1067" r="26169"/>
          <a:stretch>
            <a:fillRect/>
          </a:stretch>
        </p:blipFill>
        <p:spPr bwMode="auto">
          <a:xfrm>
            <a:off x="3132138" y="1628775"/>
            <a:ext cx="1025525" cy="1223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矩形 2"/>
          <p:cNvSpPr>
            <a:spLocks noChangeArrowheads="1"/>
          </p:cNvSpPr>
          <p:nvPr/>
        </p:nvSpPr>
        <p:spPr bwMode="auto">
          <a:xfrm>
            <a:off x="1536700" y="142875"/>
            <a:ext cx="5749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600" b="1">
                <a:latin typeface="Calibri" pitchFamily="34" charset="0"/>
              </a:rPr>
              <a:t>Layout of 7MeV/u CSR-LINAC</a:t>
            </a:r>
          </a:p>
        </p:txBody>
      </p:sp>
      <p:pic>
        <p:nvPicPr>
          <p:cNvPr id="278531" name="Picture 3"/>
          <p:cNvPicPr>
            <a:picLocks noChangeAspect="1" noChangeArrowheads="1"/>
          </p:cNvPicPr>
          <p:nvPr/>
        </p:nvPicPr>
        <p:blipFill>
          <a:blip r:embed="rId2">
            <a:extLst>
              <a:ext uri="{28A0092B-C50C-407E-A947-70E740481C1C}">
                <a14:useLocalDpi xmlns:a14="http://schemas.microsoft.com/office/drawing/2010/main" val="0"/>
              </a:ext>
            </a:extLst>
          </a:blip>
          <a:srcRect t="2788" b="7993"/>
          <a:stretch>
            <a:fillRect/>
          </a:stretch>
        </p:blipFill>
        <p:spPr bwMode="auto">
          <a:xfrm>
            <a:off x="142875" y="785813"/>
            <a:ext cx="8858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TextBox 5"/>
          <p:cNvSpPr txBox="1">
            <a:spLocks noChangeArrowheads="1"/>
          </p:cNvSpPr>
          <p:nvPr/>
        </p:nvSpPr>
        <p:spPr bwMode="auto">
          <a:xfrm>
            <a:off x="571500" y="4057650"/>
            <a:ext cx="8010525" cy="25860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buFont typeface="Wingdings" pitchFamily="2" charset="2"/>
              <a:buChar char="n"/>
            </a:pPr>
            <a:r>
              <a:rPr lang="en-US" altLang="zh-CN" sz="2400" b="1">
                <a:latin typeface="Calibri" pitchFamily="34" charset="0"/>
              </a:rPr>
              <a:t> Electron cyclotron resonance ion source (ECRIS):</a:t>
            </a:r>
          </a:p>
          <a:p>
            <a:pPr>
              <a:buFont typeface="Wingdings" pitchFamily="2" charset="2"/>
              <a:buChar char="n"/>
            </a:pPr>
            <a:r>
              <a:rPr lang="en-US" altLang="zh-CN" sz="2400" b="1">
                <a:latin typeface="Calibri" pitchFamily="34" charset="0"/>
              </a:rPr>
              <a:t> Low energy beam transport (LEBT) : Beam analytical system</a:t>
            </a:r>
          </a:p>
          <a:p>
            <a:pPr>
              <a:buFont typeface="Wingdings" pitchFamily="2" charset="2"/>
              <a:buChar char="n"/>
            </a:pPr>
            <a:r>
              <a:rPr lang="en-US" altLang="zh-CN" sz="2400" b="1">
                <a:latin typeface="Calibri" pitchFamily="34" charset="0"/>
              </a:rPr>
              <a:t> Radio Frequency Quadrupole (RFQ) linac:</a:t>
            </a:r>
          </a:p>
          <a:p>
            <a:pPr>
              <a:buFont typeface="Wingdings" pitchFamily="2" charset="2"/>
              <a:buChar char="n"/>
            </a:pPr>
            <a:r>
              <a:rPr lang="en-US" altLang="zh-CN" sz="2400" b="1">
                <a:latin typeface="Calibri" pitchFamily="34" charset="0"/>
              </a:rPr>
              <a:t> Medium energy beam transport (MEBT):</a:t>
            </a:r>
          </a:p>
          <a:p>
            <a:pPr>
              <a:buFont typeface="Wingdings" pitchFamily="2" charset="2"/>
              <a:buChar char="n"/>
            </a:pPr>
            <a:r>
              <a:rPr lang="en-US" altLang="zh-CN" sz="2400" b="1">
                <a:latin typeface="Calibri" pitchFamily="34" charset="0"/>
              </a:rPr>
              <a:t> Drift tube linac (IH-KONUS) :108.48MHz, 216.96MHz</a:t>
            </a:r>
          </a:p>
          <a:p>
            <a:pPr>
              <a:buFont typeface="Wingdings" pitchFamily="2" charset="2"/>
              <a:buChar char="n"/>
            </a:pPr>
            <a:r>
              <a:rPr lang="en-US" altLang="zh-CN" sz="2400" b="1">
                <a:latin typeface="Calibri" pitchFamily="34" charset="0"/>
              </a:rPr>
              <a:t> High energy beam transport (HEBT):</a:t>
            </a:r>
          </a:p>
          <a:p>
            <a:endParaRPr lang="en-US" altLang="zh-CN">
              <a:latin typeface="Calibri"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标题 1"/>
          <p:cNvSpPr>
            <a:spLocks noGrp="1"/>
          </p:cNvSpPr>
          <p:nvPr>
            <p:ph type="title" idx="4294967295"/>
          </p:nvPr>
        </p:nvSpPr>
        <p:spPr>
          <a:xfrm>
            <a:off x="457200" y="71438"/>
            <a:ext cx="8229600" cy="714375"/>
          </a:xfrm>
          <a:ln/>
        </p:spPr>
        <p:txBody>
          <a:bodyPr/>
          <a:lstStyle/>
          <a:p>
            <a:r>
              <a:rPr lang="en-US" altLang="zh-CN" sz="3600" b="1">
                <a:solidFill>
                  <a:srgbClr val="FF0000"/>
                </a:solidFill>
              </a:rPr>
              <a:t>CSR LINAC MAIN  PARAMETER</a:t>
            </a:r>
          </a:p>
        </p:txBody>
      </p:sp>
      <p:graphicFrame>
        <p:nvGraphicFramePr>
          <p:cNvPr id="4" name="表格 3"/>
          <p:cNvGraphicFramePr>
            <a:graphicFrameLocks noGrp="1"/>
          </p:cNvGraphicFramePr>
          <p:nvPr/>
        </p:nvGraphicFramePr>
        <p:xfrm>
          <a:off x="428625" y="785813"/>
          <a:ext cx="8358188" cy="5532437"/>
        </p:xfrm>
        <a:graphic>
          <a:graphicData uri="http://schemas.openxmlformats.org/drawingml/2006/table">
            <a:tbl>
              <a:tblPr/>
              <a:tblGrid>
                <a:gridCol w="4179888"/>
                <a:gridCol w="4178300"/>
              </a:tblGrid>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A/q</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3~7  (</a:t>
                      </a:r>
                      <a:r>
                        <a:rPr kumimoji="0" lang="en-US" altLang="zh-CN" sz="2000" b="0" i="0" u="none" strike="noStrike" cap="none" normalizeH="0" baseline="30000" smtClean="0">
                          <a:ln>
                            <a:noFill/>
                          </a:ln>
                          <a:solidFill>
                            <a:schemeClr val="tx1"/>
                          </a:solidFill>
                          <a:effectLst/>
                          <a:latin typeface="Arial" pitchFamily="34" charset="0"/>
                          <a:ea typeface="宋体" pitchFamily="2" charset="-122"/>
                        </a:rPr>
                        <a:t>238</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U</a:t>
                      </a:r>
                      <a:r>
                        <a:rPr kumimoji="0" lang="en-US" altLang="zh-CN" sz="2000" b="0" i="0" u="none" strike="noStrike" cap="none" normalizeH="0" baseline="30000" smtClean="0">
                          <a:ln>
                            <a:noFill/>
                          </a:ln>
                          <a:solidFill>
                            <a:schemeClr val="tx1"/>
                          </a:solidFill>
                          <a:effectLst/>
                          <a:latin typeface="Arial" pitchFamily="34" charset="0"/>
                          <a:ea typeface="宋体" pitchFamily="2" charset="-122"/>
                        </a:rPr>
                        <a:t>34+</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frequency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108.48/216.96/(</a:t>
                      </a:r>
                      <a:r>
                        <a:rPr kumimoji="0" lang="en-US" altLang="zh-CN" sz="2000" b="0" i="0" u="none" strike="noStrike" cap="none" normalizeH="0" baseline="0" smtClean="0">
                          <a:ln>
                            <a:noFill/>
                          </a:ln>
                          <a:solidFill>
                            <a:srgbClr val="FF0000"/>
                          </a:solidFill>
                          <a:effectLst/>
                          <a:latin typeface="Arial" pitchFamily="34" charset="0"/>
                          <a:ea typeface="宋体" pitchFamily="2" charset="-122"/>
                        </a:rPr>
                        <a:t>325.44</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 )MHz</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Kinetic energy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7(</a:t>
                      </a:r>
                      <a:r>
                        <a:rPr kumimoji="0" lang="en-US" altLang="zh-CN" sz="2000" b="0" i="0" u="none" strike="noStrike" cap="none" normalizeH="0" baseline="0" smtClean="0">
                          <a:ln>
                            <a:noFill/>
                          </a:ln>
                          <a:solidFill>
                            <a:srgbClr val="FF0000"/>
                          </a:solidFill>
                          <a:effectLst/>
                          <a:latin typeface="Arial" pitchFamily="34" charset="0"/>
                          <a:ea typeface="宋体" pitchFamily="2" charset="-122"/>
                        </a:rPr>
                        <a:t>14</a:t>
                      </a:r>
                      <a:r>
                        <a:rPr kumimoji="0" lang="en-US" altLang="zh-CN" sz="2000" b="0" i="0" u="none" strike="noStrike" cap="none" normalizeH="0" baseline="0" smtClean="0">
                          <a:ln>
                            <a:noFill/>
                          </a:ln>
                          <a:solidFill>
                            <a:schemeClr val="tx1"/>
                          </a:solidFill>
                          <a:effectLst/>
                          <a:latin typeface="Arial" pitchFamily="34" charset="0"/>
                          <a:ea typeface="宋体" pitchFamily="2" charset="-122"/>
                        </a:rPr>
                        <a:t>)MeV/u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Pulsed Beam current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&gt;1puA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Pulsed cycle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Beam repetition rate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10 Hz</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Beam pulse duration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3 ms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 output beam momentum spread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&lt;0.5%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600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Transmission (Designed)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Arial" pitchFamily="34" charset="0"/>
                          <a:ea typeface="宋体" pitchFamily="2" charset="-122"/>
                        </a:rPr>
                        <a:t>&gt;90%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Box 5"/>
          <p:cNvSpPr txBox="1">
            <a:spLocks noChangeArrowheads="1"/>
          </p:cNvSpPr>
          <p:nvPr/>
        </p:nvSpPr>
        <p:spPr bwMode="auto">
          <a:xfrm>
            <a:off x="2500313" y="152400"/>
            <a:ext cx="4143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hangingPunct="0"/>
            <a:r>
              <a:rPr lang="en-US" altLang="zh-CN" sz="3600" b="1">
                <a:latin typeface="Calibri" pitchFamily="34" charset="0"/>
              </a:rPr>
              <a:t>RFQ main parameter</a:t>
            </a:r>
          </a:p>
        </p:txBody>
      </p:sp>
      <p:sp>
        <p:nvSpPr>
          <p:cNvPr id="280579" name="TextBox 3"/>
          <p:cNvSpPr txBox="1">
            <a:spLocks noChangeArrowheads="1"/>
          </p:cNvSpPr>
          <p:nvPr/>
        </p:nvSpPr>
        <p:spPr bwMode="auto">
          <a:xfrm>
            <a:off x="28575" y="58738"/>
            <a:ext cx="1703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b="1">
                <a:solidFill>
                  <a:srgbClr val="00B050"/>
                </a:solidFill>
                <a:latin typeface="Calibri" pitchFamily="34" charset="0"/>
              </a:rPr>
              <a:t>designed by IAP</a:t>
            </a:r>
          </a:p>
        </p:txBody>
      </p:sp>
      <p:graphicFrame>
        <p:nvGraphicFramePr>
          <p:cNvPr id="5" name="表格 4"/>
          <p:cNvGraphicFramePr>
            <a:graphicFrameLocks noGrp="1"/>
          </p:cNvGraphicFramePr>
          <p:nvPr/>
        </p:nvGraphicFramePr>
        <p:xfrm>
          <a:off x="285750" y="857250"/>
          <a:ext cx="8572500" cy="5818188"/>
        </p:xfrm>
        <a:graphic>
          <a:graphicData uri="http://schemas.openxmlformats.org/drawingml/2006/table">
            <a:tbl>
              <a:tblPr/>
              <a:tblGrid>
                <a:gridCol w="3103563"/>
                <a:gridCol w="1800225"/>
                <a:gridCol w="1800225"/>
                <a:gridCol w="1868487"/>
              </a:tblGrid>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Beam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Uranium 34+</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Uranium 34+</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RFQ structure</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4-Rod-RFQ</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4-Rod-RFQ</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Frequency</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108.48</a:t>
                      </a:r>
                    </a:p>
                  </a:txBody>
                  <a:tcPr marL="9144" marR="9144" marT="9144"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108.48</a:t>
                      </a:r>
                    </a:p>
                  </a:txBody>
                  <a:tcPr marL="9144" marR="9144" marT="9144"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MHz</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Duty cycle</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3</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3</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Beam current</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宋体" pitchFamily="2" charset="-122"/>
                          <a:ea typeface="宋体" pitchFamily="2" charset="-122"/>
                        </a:rPr>
                        <a:t>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宋体" pitchFamily="2" charset="-122"/>
                          <a:ea typeface="宋体" pitchFamily="2" charset="-122"/>
                        </a:rPr>
                        <a:t>3</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mA</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Input energy</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4</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4</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AkeV</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Output energy</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300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300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AkeV</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Mini Vane Length</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202</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202</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cm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Voltage</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80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80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kV</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Transmission (calc.)</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98</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94</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Power losses</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100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100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kW</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Shunt impedance</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130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130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k</a:t>
                      </a:r>
                      <a:r>
                        <a:rPr kumimoji="0" lang="el-GR" altLang="zh-CN" sz="1600" b="1" i="0" u="none" strike="noStrike" cap="none" normalizeH="0" baseline="0" smtClean="0">
                          <a:ln>
                            <a:noFill/>
                          </a:ln>
                          <a:solidFill>
                            <a:srgbClr val="000000"/>
                          </a:solidFill>
                          <a:effectLst/>
                          <a:latin typeface="宋体" pitchFamily="2" charset="-122"/>
                          <a:ea typeface="宋体" pitchFamily="2" charset="-122"/>
                        </a:rPr>
                        <a:t>Ω</a:t>
                      </a: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Total RF power</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100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108</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kW</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Cell number</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157</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157</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Max. modulation</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2.5</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2.5</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Min. aperture</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2.7</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2.7</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altLang="zh-CN" sz="1600" b="1" i="0" u="none" strike="noStrike" cap="none" normalizeH="0" baseline="0" smtClean="0">
                          <a:ln>
                            <a:noFill/>
                          </a:ln>
                          <a:solidFill>
                            <a:srgbClr val="000000"/>
                          </a:solidFill>
                          <a:effectLst/>
                          <a:latin typeface="宋体" pitchFamily="2" charset="-122"/>
                          <a:ea typeface="宋体" pitchFamily="2" charset="-122"/>
                        </a:rPr>
                        <a:t>ε</a:t>
                      </a:r>
                      <a:r>
                        <a:rPr kumimoji="0" lang="en-US" altLang="zh-CN" sz="1600" b="1" i="0" u="none" strike="noStrike" cap="none" normalizeH="0" baseline="0" smtClean="0">
                          <a:ln>
                            <a:noFill/>
                          </a:ln>
                          <a:solidFill>
                            <a:srgbClr val="000000"/>
                          </a:solidFill>
                          <a:effectLst/>
                          <a:latin typeface="宋体" pitchFamily="2" charset="-122"/>
                          <a:ea typeface="宋体" pitchFamily="2" charset="-122"/>
                        </a:rPr>
                        <a:t>in ,x,y,total</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200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200</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altLang="zh-CN" sz="1600" b="1" i="0" u="none" strike="noStrike" cap="none" normalizeH="0" baseline="0" smtClean="0">
                          <a:ln>
                            <a:noFill/>
                          </a:ln>
                          <a:solidFill>
                            <a:srgbClr val="000000"/>
                          </a:solidFill>
                          <a:effectLst/>
                          <a:latin typeface="宋体" pitchFamily="2" charset="-122"/>
                          <a:ea typeface="宋体" pitchFamily="2" charset="-122"/>
                        </a:rPr>
                        <a:t>π </a:t>
                      </a: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mm mrad</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altLang="zh-CN" sz="1600" b="1" i="0" u="none" strike="noStrike" cap="none" normalizeH="0" baseline="0" smtClean="0">
                          <a:ln>
                            <a:noFill/>
                          </a:ln>
                          <a:solidFill>
                            <a:srgbClr val="000000"/>
                          </a:solidFill>
                          <a:effectLst/>
                          <a:latin typeface="宋体" pitchFamily="2" charset="-122"/>
                          <a:ea typeface="宋体" pitchFamily="2" charset="-122"/>
                        </a:rPr>
                        <a:t>ε</a:t>
                      </a:r>
                      <a:r>
                        <a:rPr kumimoji="0" lang="en-US" altLang="zh-CN" sz="1600" b="1" i="0" u="none" strike="noStrike" cap="none" normalizeH="0" baseline="0" smtClean="0">
                          <a:ln>
                            <a:noFill/>
                          </a:ln>
                          <a:solidFill>
                            <a:srgbClr val="000000"/>
                          </a:solidFill>
                          <a:effectLst/>
                          <a:latin typeface="宋体" pitchFamily="2" charset="-122"/>
                          <a:ea typeface="宋体" pitchFamily="2" charset="-122"/>
                        </a:rPr>
                        <a:t>in ,x,y,rms ,norm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0.1</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0.1</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mm mrad</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altLang="zh-CN" sz="1600" b="1" i="0" u="none" strike="noStrike" cap="none" normalizeH="0" baseline="0" smtClean="0">
                          <a:ln>
                            <a:noFill/>
                          </a:ln>
                          <a:solidFill>
                            <a:srgbClr val="000000"/>
                          </a:solidFill>
                          <a:effectLst/>
                          <a:latin typeface="宋体" pitchFamily="2" charset="-122"/>
                          <a:ea typeface="宋体" pitchFamily="2" charset="-122"/>
                        </a:rPr>
                        <a:t>ε</a:t>
                      </a:r>
                      <a:r>
                        <a:rPr kumimoji="0" lang="en-US" altLang="zh-CN" sz="1600" b="1" i="0" u="none" strike="noStrike" cap="none" normalizeH="0" baseline="0" smtClean="0">
                          <a:ln>
                            <a:noFill/>
                          </a:ln>
                          <a:solidFill>
                            <a:srgbClr val="000000"/>
                          </a:solidFill>
                          <a:effectLst/>
                          <a:latin typeface="宋体" pitchFamily="2" charset="-122"/>
                          <a:ea typeface="宋体" pitchFamily="2" charset="-122"/>
                        </a:rPr>
                        <a:t>out,x,y,rms ,norm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0.1</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0.1</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mm mrad</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Twiss- Par. Inxy,</a:t>
                      </a:r>
                      <a:r>
                        <a:rPr kumimoji="0" lang="el-GR" altLang="zh-CN" sz="1600" b="1" i="0" u="none" strike="noStrike" cap="none" normalizeH="0" baseline="0" smtClean="0">
                          <a:ln>
                            <a:noFill/>
                          </a:ln>
                          <a:solidFill>
                            <a:srgbClr val="000000"/>
                          </a:solidFill>
                          <a:effectLst/>
                          <a:latin typeface="宋体" pitchFamily="2" charset="-122"/>
                          <a:ea typeface="宋体" pitchFamily="2" charset="-122"/>
                        </a:rPr>
                        <a:t>α, β,  γ</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-0.47,0.03,40.7 </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-0.47,0.03,40.7</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-,mm/mrad,mrad/mm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fr-FR" altLang="zh-CN" sz="1600" b="1" i="0" u="none" strike="noStrike" cap="none" normalizeH="0" baseline="0" smtClean="0">
                          <a:ln>
                            <a:noFill/>
                          </a:ln>
                          <a:solidFill>
                            <a:srgbClr val="000000"/>
                          </a:solidFill>
                          <a:effectLst/>
                          <a:latin typeface="宋体" pitchFamily="2" charset="-122"/>
                          <a:ea typeface="宋体" pitchFamily="2" charset="-122"/>
                        </a:rPr>
                        <a:t>Twiss- Par. outx,α, β,  γ </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-1.39,0.22,13.3</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-1.56,0.250,13.89</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-,mm/mrad,mrad/mm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Twiss- Par. outy,α, β,  γ</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1.67,0.285,12.1 </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1.77,0.3,13.8</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-,mm/mrad,mrad/mm</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r h="2460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Twiss- Par. outz,</a:t>
                      </a:r>
                      <a:r>
                        <a:rPr kumimoji="0" lang="el-GR" altLang="zh-CN" sz="1600" b="1" i="0" u="none" strike="noStrike" cap="none" normalizeH="0" baseline="0" smtClean="0">
                          <a:ln>
                            <a:noFill/>
                          </a:ln>
                          <a:solidFill>
                            <a:srgbClr val="000000"/>
                          </a:solidFill>
                          <a:effectLst/>
                          <a:latin typeface="宋体" pitchFamily="2" charset="-122"/>
                          <a:ea typeface="宋体" pitchFamily="2" charset="-122"/>
                        </a:rPr>
                        <a:t>α, β,  γ </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0.0,0.087,11.4</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-0.145,0.125,8.17</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000000"/>
                          </a:solidFill>
                          <a:effectLst/>
                          <a:latin typeface="宋体" pitchFamily="2" charset="-122"/>
                          <a:ea typeface="宋体" pitchFamily="2" charset="-122"/>
                        </a:rPr>
                        <a:t>-,ns/AkeV,AkeV/ns</a:t>
                      </a:r>
                    </a:p>
                  </a:txBody>
                  <a:tcPr marL="9144" marR="9144" marT="914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blipFill dpi="0" rotWithShape="1">
                      <a:blip r:embed="rId2"/>
                      <a:srcRect/>
                      <a:tile tx="0" ty="0" sx="100000" sy="100000" flip="none" algn="tl"/>
                    </a:blip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标题 1"/>
          <p:cNvSpPr>
            <a:spLocks noGrp="1"/>
          </p:cNvSpPr>
          <p:nvPr>
            <p:ph type="title" idx="4294967295"/>
          </p:nvPr>
        </p:nvSpPr>
        <p:spPr>
          <a:xfrm>
            <a:off x="57150" y="33338"/>
            <a:ext cx="8229600" cy="609600"/>
          </a:xfrm>
          <a:ln/>
        </p:spPr>
        <p:txBody>
          <a:bodyPr/>
          <a:lstStyle/>
          <a:p>
            <a:pPr algn="l"/>
            <a:r>
              <a:rPr lang="en-US" altLang="zh-CN" sz="3600" b="1">
                <a:solidFill>
                  <a:srgbClr val="FF0000"/>
                </a:solidFill>
              </a:rPr>
              <a:t>DTL parameter – 1</a:t>
            </a:r>
            <a:r>
              <a:rPr lang="en-US" altLang="zh-CN" sz="3600" b="1" baseline="30000">
                <a:solidFill>
                  <a:srgbClr val="FF0000"/>
                </a:solidFill>
              </a:rPr>
              <a:t>st</a:t>
            </a:r>
            <a:r>
              <a:rPr lang="en-US" altLang="zh-CN" sz="3600" b="1">
                <a:solidFill>
                  <a:srgbClr val="FF0000"/>
                </a:solidFill>
              </a:rPr>
              <a:t>  stage</a:t>
            </a:r>
          </a:p>
        </p:txBody>
      </p:sp>
      <p:graphicFrame>
        <p:nvGraphicFramePr>
          <p:cNvPr id="4" name="表格 3"/>
          <p:cNvGraphicFramePr>
            <a:graphicFrameLocks noGrp="1"/>
          </p:cNvGraphicFramePr>
          <p:nvPr/>
        </p:nvGraphicFramePr>
        <p:xfrm>
          <a:off x="152400" y="2514600"/>
          <a:ext cx="8839200" cy="3908425"/>
        </p:xfrm>
        <a:graphic>
          <a:graphicData uri="http://schemas.openxmlformats.org/drawingml/2006/table">
            <a:tbl>
              <a:tblPr/>
              <a:tblGrid>
                <a:gridCol w="1371600"/>
                <a:gridCol w="2163763"/>
                <a:gridCol w="1768475"/>
                <a:gridCol w="1766887"/>
                <a:gridCol w="1768475"/>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Frequency (MHz)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Ek_in (MeV/u)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Ek_out (MeV/u)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Length (cm)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Rebuncher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108.48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10.5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r>
              <a:tr h="400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DTL1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108.48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1.761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332.4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DTL2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216.96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1.761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2.62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114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DTL3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216.96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2.62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3.502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92D050"/>
                          </a:solidFill>
                          <a:effectLst/>
                          <a:latin typeface="Arial" pitchFamily="34" charset="0"/>
                          <a:ea typeface="宋体" pitchFamily="2" charset="-122"/>
                        </a:rPr>
                        <a:t>156.6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alpha val="45097"/>
                      </a:srgbClr>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216.96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3.502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4.384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177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216.96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4.384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5.267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195.1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216.96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5.267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6.149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211.6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216.96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6.149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7.031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226.8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pic>
        <p:nvPicPr>
          <p:cNvPr id="2816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31825"/>
            <a:ext cx="89916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66" name="TextBox 4"/>
          <p:cNvSpPr txBox="1">
            <a:spLocks noChangeArrowheads="1"/>
          </p:cNvSpPr>
          <p:nvPr/>
        </p:nvSpPr>
        <p:spPr bwMode="auto">
          <a:xfrm>
            <a:off x="6499225" y="0"/>
            <a:ext cx="2620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b="1">
                <a:solidFill>
                  <a:schemeClr val="hlink"/>
                </a:solidFill>
                <a:latin typeface="Calibri" pitchFamily="34" charset="0"/>
              </a:rPr>
              <a:t>3.7AMeV designed by IAP</a:t>
            </a:r>
          </a:p>
          <a:p>
            <a:r>
              <a:rPr lang="en-US" altLang="zh-CN" b="1">
                <a:solidFill>
                  <a:schemeClr val="hlink"/>
                </a:solidFill>
                <a:latin typeface="Calibri" pitchFamily="34" charset="0"/>
              </a:rPr>
              <a:t>Contract consideration</a:t>
            </a:r>
          </a:p>
        </p:txBody>
      </p:sp>
      <p:sp>
        <p:nvSpPr>
          <p:cNvPr id="281667" name="Oval 67"/>
          <p:cNvSpPr>
            <a:spLocks noChangeArrowheads="1"/>
          </p:cNvSpPr>
          <p:nvPr/>
        </p:nvSpPr>
        <p:spPr bwMode="auto">
          <a:xfrm>
            <a:off x="755650" y="765175"/>
            <a:ext cx="4392613" cy="1439863"/>
          </a:xfrm>
          <a:prstGeom prst="ellipse">
            <a:avLst/>
          </a:prstGeom>
          <a:solidFill>
            <a:srgbClr val="FFFF00">
              <a:alpha val="30196"/>
            </a:srgbClr>
          </a:solidFill>
          <a:ln w="57150" cmpd="thinThick">
            <a:solidFill>
              <a:srgbClr val="0000FF"/>
            </a:solidFill>
            <a:round/>
            <a:headEnd/>
            <a:tailEnd/>
          </a:ln>
        </p:spPr>
        <p:txBody>
          <a:bodyPr wrap="none" anchor="ctr"/>
          <a:lstStyle/>
          <a:p>
            <a:endParaRPr lang="it-IT"/>
          </a:p>
        </p:txBody>
      </p:sp>
      <p:sp>
        <p:nvSpPr>
          <p:cNvPr id="281668" name="Line 68"/>
          <p:cNvSpPr>
            <a:spLocks noChangeShapeType="1"/>
          </p:cNvSpPr>
          <p:nvPr/>
        </p:nvSpPr>
        <p:spPr bwMode="auto">
          <a:xfrm flipV="1">
            <a:off x="4356100" y="188913"/>
            <a:ext cx="2232025" cy="719137"/>
          </a:xfrm>
          <a:prstGeom prst="line">
            <a:avLst/>
          </a:prstGeom>
          <a:noFill/>
          <a:ln w="76200" cmpd="tri">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标题 1"/>
          <p:cNvSpPr>
            <a:spLocks noGrp="1"/>
          </p:cNvSpPr>
          <p:nvPr>
            <p:ph type="title" idx="4294967295"/>
          </p:nvPr>
        </p:nvSpPr>
        <p:spPr>
          <a:xfrm>
            <a:off x="457200" y="0"/>
            <a:ext cx="8229600" cy="785813"/>
          </a:xfrm>
          <a:ln/>
        </p:spPr>
        <p:txBody>
          <a:bodyPr/>
          <a:lstStyle/>
          <a:p>
            <a:r>
              <a:rPr lang="en-US" altLang="zh-CN" sz="3600" b="1">
                <a:solidFill>
                  <a:srgbClr val="FF0000"/>
                </a:solidFill>
              </a:rPr>
              <a:t>DTL parameter – 2</a:t>
            </a:r>
            <a:r>
              <a:rPr lang="en-US" altLang="zh-CN" sz="3600" b="1" baseline="30000">
                <a:solidFill>
                  <a:srgbClr val="FF0000"/>
                </a:solidFill>
              </a:rPr>
              <a:t>nd</a:t>
            </a:r>
            <a:r>
              <a:rPr lang="en-US" altLang="zh-CN" sz="3600" b="1">
                <a:solidFill>
                  <a:srgbClr val="FF0000"/>
                </a:solidFill>
              </a:rPr>
              <a:t>  stage</a:t>
            </a:r>
          </a:p>
        </p:txBody>
      </p:sp>
      <p:graphicFrame>
        <p:nvGraphicFramePr>
          <p:cNvPr id="4" name="表格 3"/>
          <p:cNvGraphicFramePr>
            <a:graphicFrameLocks noGrp="1"/>
          </p:cNvGraphicFramePr>
          <p:nvPr/>
        </p:nvGraphicFramePr>
        <p:xfrm>
          <a:off x="152400" y="3048000"/>
          <a:ext cx="8839200" cy="3878263"/>
        </p:xfrm>
        <a:graphic>
          <a:graphicData uri="http://schemas.openxmlformats.org/drawingml/2006/table">
            <a:tbl>
              <a:tblPr/>
              <a:tblGrid>
                <a:gridCol w="1371600"/>
                <a:gridCol w="2163763"/>
                <a:gridCol w="1768475"/>
                <a:gridCol w="1766887"/>
                <a:gridCol w="1768475"/>
              </a:tblGrid>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Frequency (MHz)</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Ek_in (MeV/u)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Ek_out (MeV/u)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Length (cm)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216.96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7.031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7.825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246.48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325.44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7.825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8.619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325.44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8.619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9.596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200.8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325.44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9.596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10.54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217.1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325.44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10.54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11.52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325.44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11.52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12.45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229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325.44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12.45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199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04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DTL15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325.44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13.89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rPr>
                        <a:t>164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pic>
        <p:nvPicPr>
          <p:cNvPr id="282689" name="Picture 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724900" cy="20574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图片 2" descr="加速器系统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1925638"/>
            <a:ext cx="9142412"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Rectangle 34"/>
          <p:cNvSpPr>
            <a:spLocks noChangeArrowheads="1"/>
          </p:cNvSpPr>
          <p:nvPr/>
        </p:nvSpPr>
        <p:spPr bwMode="auto">
          <a:xfrm>
            <a:off x="6419850" y="2498725"/>
            <a:ext cx="1428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pPr algn="ctr"/>
            <a:r>
              <a:rPr kumimoji="1" lang="en-US" altLang="zh-CN" sz="2400" b="1">
                <a:solidFill>
                  <a:schemeClr val="accent2"/>
                </a:solidFill>
                <a:latin typeface="Times New Roman" pitchFamily="18" charset="0"/>
                <a:ea typeface="楷体_GB2312" pitchFamily="49" charset="-122"/>
                <a:cs typeface="Arial" pitchFamily="34" charset="0"/>
              </a:rPr>
              <a:t>CSRe</a:t>
            </a:r>
          </a:p>
        </p:txBody>
      </p:sp>
      <p:sp>
        <p:nvSpPr>
          <p:cNvPr id="243716" name="Rectangle 34"/>
          <p:cNvSpPr>
            <a:spLocks noChangeArrowheads="1"/>
          </p:cNvSpPr>
          <p:nvPr/>
        </p:nvSpPr>
        <p:spPr bwMode="auto">
          <a:xfrm>
            <a:off x="3467100" y="1585913"/>
            <a:ext cx="27813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pPr algn="ctr"/>
            <a:r>
              <a:rPr kumimoji="1" lang="en-US" altLang="zh-CN" sz="2400" b="1">
                <a:solidFill>
                  <a:schemeClr val="accent2"/>
                </a:solidFill>
                <a:latin typeface="Times New Roman" pitchFamily="18" charset="0"/>
                <a:ea typeface="楷体_GB2312" pitchFamily="49" charset="-122"/>
                <a:cs typeface="Arial" pitchFamily="34" charset="0"/>
              </a:rPr>
              <a:t>SFC (K=69) </a:t>
            </a:r>
          </a:p>
          <a:p>
            <a:pPr algn="ctr"/>
            <a:r>
              <a:rPr kumimoji="1" lang="en-US" altLang="zh-CN" sz="1400" b="1">
                <a:solidFill>
                  <a:schemeClr val="accent2"/>
                </a:solidFill>
                <a:latin typeface="Times New Roman" pitchFamily="18" charset="0"/>
                <a:ea typeface="楷体_GB2312" pitchFamily="49" charset="-122"/>
                <a:cs typeface="Arial" pitchFamily="34" charset="0"/>
              </a:rPr>
              <a:t>10 AMeV (H.I.), 17~35 MeV (p)</a:t>
            </a:r>
          </a:p>
        </p:txBody>
      </p:sp>
      <p:sp>
        <p:nvSpPr>
          <p:cNvPr id="243717" name="Rectangle 34"/>
          <p:cNvSpPr>
            <a:spLocks noChangeArrowheads="1"/>
          </p:cNvSpPr>
          <p:nvPr/>
        </p:nvSpPr>
        <p:spPr bwMode="auto">
          <a:xfrm>
            <a:off x="1219200" y="1071563"/>
            <a:ext cx="28400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pPr algn="ctr"/>
            <a:r>
              <a:rPr kumimoji="1" lang="en-US" altLang="zh-CN" sz="2400" b="1">
                <a:solidFill>
                  <a:schemeClr val="accent2"/>
                </a:solidFill>
                <a:latin typeface="Times New Roman" pitchFamily="18" charset="0"/>
                <a:ea typeface="楷体_GB2312" pitchFamily="49" charset="-122"/>
                <a:cs typeface="Arial" pitchFamily="34" charset="0"/>
              </a:rPr>
              <a:t>SSC (K=450) </a:t>
            </a:r>
          </a:p>
          <a:p>
            <a:pPr algn="ctr"/>
            <a:r>
              <a:rPr kumimoji="1" lang="en-US" altLang="zh-CN" sz="1400" b="1">
                <a:solidFill>
                  <a:schemeClr val="accent2"/>
                </a:solidFill>
                <a:latin typeface="Times New Roman" pitchFamily="18" charset="0"/>
                <a:ea typeface="楷体_GB2312" pitchFamily="49" charset="-122"/>
                <a:cs typeface="Arial" pitchFamily="34" charset="0"/>
              </a:rPr>
              <a:t>100 AMeV (H.I.), 110 MeV (p)</a:t>
            </a:r>
          </a:p>
        </p:txBody>
      </p:sp>
      <p:sp>
        <p:nvSpPr>
          <p:cNvPr id="243718" name="Rectangle 34"/>
          <p:cNvSpPr>
            <a:spLocks noChangeArrowheads="1"/>
          </p:cNvSpPr>
          <p:nvPr/>
        </p:nvSpPr>
        <p:spPr bwMode="auto">
          <a:xfrm>
            <a:off x="1600200" y="4419600"/>
            <a:ext cx="54102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p>
            <a:pPr algn="ctr"/>
            <a:r>
              <a:rPr kumimoji="1" lang="en-US" altLang="zh-CN" sz="2400" b="1">
                <a:solidFill>
                  <a:schemeClr val="accent2"/>
                </a:solidFill>
                <a:latin typeface="Times New Roman" pitchFamily="18" charset="0"/>
                <a:ea typeface="楷体_GB2312" pitchFamily="49" charset="-122"/>
                <a:cs typeface="Arial" pitchFamily="34" charset="0"/>
              </a:rPr>
              <a:t>CSRm </a:t>
            </a:r>
          </a:p>
          <a:p>
            <a:pPr algn="ctr"/>
            <a:r>
              <a:rPr kumimoji="1" lang="en-US" altLang="zh-CN" sz="1400" b="1">
                <a:solidFill>
                  <a:schemeClr val="accent2"/>
                </a:solidFill>
                <a:latin typeface="Times New Roman" pitchFamily="18" charset="0"/>
                <a:ea typeface="楷体_GB2312" pitchFamily="49" charset="-122"/>
                <a:cs typeface="Arial" pitchFamily="34" charset="0"/>
              </a:rPr>
              <a:t>1000 AMeV (H.I.), </a:t>
            </a:r>
            <a:r>
              <a:rPr kumimoji="1" lang="en-US" altLang="zh-CN" sz="1400" b="1">
                <a:solidFill>
                  <a:schemeClr val="accent2"/>
                </a:solidFill>
                <a:latin typeface="Times New Roman" pitchFamily="18" charset="0"/>
                <a:ea typeface="楷体_GB2312" pitchFamily="49" charset="-122"/>
                <a:cs typeface="Arial" pitchFamily="34" charset="0"/>
                <a:sym typeface="Symbol" pitchFamily="18" charset="2"/>
              </a:rPr>
              <a:t> 2.8 GeV (p)</a:t>
            </a:r>
          </a:p>
        </p:txBody>
      </p:sp>
      <p:sp>
        <p:nvSpPr>
          <p:cNvPr id="243719" name="Rectangle 11"/>
          <p:cNvSpPr>
            <a:spLocks noChangeArrowheads="1"/>
          </p:cNvSpPr>
          <p:nvPr/>
        </p:nvSpPr>
        <p:spPr bwMode="auto">
          <a:xfrm>
            <a:off x="1908175" y="2708275"/>
            <a:ext cx="1855788"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en-US" altLang="zh-CN" sz="2000" b="1">
                <a:solidFill>
                  <a:srgbClr val="FF0000"/>
                </a:solidFill>
                <a:latin typeface="Times New Roman" pitchFamily="18" charset="0"/>
              </a:rPr>
              <a:t>RIBLL1</a:t>
            </a:r>
          </a:p>
          <a:p>
            <a:pPr algn="ctr">
              <a:spcBef>
                <a:spcPct val="20000"/>
              </a:spcBef>
            </a:pPr>
            <a:r>
              <a:rPr kumimoji="1" lang="en-US" altLang="zh-CN" sz="1400" b="1">
                <a:solidFill>
                  <a:srgbClr val="FF0000"/>
                </a:solidFill>
                <a:latin typeface="Times New Roman" pitchFamily="18" charset="0"/>
              </a:rPr>
              <a:t>RIBs at tens</a:t>
            </a:r>
            <a:r>
              <a:rPr kumimoji="1" lang="en-US" altLang="zh-CN" sz="1400">
                <a:solidFill>
                  <a:srgbClr val="FF0000"/>
                </a:solidFill>
                <a:latin typeface="Times New Roman" pitchFamily="18" charset="0"/>
              </a:rPr>
              <a:t> </a:t>
            </a:r>
            <a:r>
              <a:rPr kumimoji="1" lang="en-US" altLang="zh-CN" sz="1400" b="1">
                <a:solidFill>
                  <a:srgbClr val="FF0000"/>
                </a:solidFill>
                <a:latin typeface="Times New Roman" pitchFamily="18" charset="0"/>
              </a:rPr>
              <a:t>of AMeV</a:t>
            </a:r>
          </a:p>
        </p:txBody>
      </p:sp>
      <p:sp>
        <p:nvSpPr>
          <p:cNvPr id="243720" name="Rectangle 12"/>
          <p:cNvSpPr>
            <a:spLocks noChangeArrowheads="1"/>
          </p:cNvSpPr>
          <p:nvPr/>
        </p:nvSpPr>
        <p:spPr bwMode="auto">
          <a:xfrm>
            <a:off x="6588125" y="2992438"/>
            <a:ext cx="227171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kumimoji="1" lang="en-US" altLang="zh-CN" sz="2000" b="1">
                <a:solidFill>
                  <a:srgbClr val="FF0000"/>
                </a:solidFill>
                <a:latin typeface="Times New Roman" pitchFamily="18" charset="0"/>
              </a:rPr>
              <a:t>RIBLL2</a:t>
            </a:r>
          </a:p>
          <a:p>
            <a:pPr algn="ctr">
              <a:spcBef>
                <a:spcPct val="20000"/>
              </a:spcBef>
            </a:pPr>
            <a:r>
              <a:rPr kumimoji="1" lang="en-US" altLang="zh-CN" sz="1400" b="1">
                <a:solidFill>
                  <a:srgbClr val="FF0000"/>
                </a:solidFill>
                <a:latin typeface="Times New Roman" pitchFamily="18" charset="0"/>
              </a:rPr>
              <a:t>RIBs at hundreds</a:t>
            </a:r>
            <a:r>
              <a:rPr kumimoji="1" lang="en-US" altLang="zh-CN" sz="1400" i="1">
                <a:solidFill>
                  <a:srgbClr val="FF0000"/>
                </a:solidFill>
                <a:latin typeface="Times New Roman" pitchFamily="18" charset="0"/>
              </a:rPr>
              <a:t> </a:t>
            </a:r>
            <a:r>
              <a:rPr kumimoji="1" lang="en-US" altLang="zh-CN" sz="1400" b="1">
                <a:solidFill>
                  <a:srgbClr val="FF0000"/>
                </a:solidFill>
                <a:latin typeface="Times New Roman" pitchFamily="18" charset="0"/>
              </a:rPr>
              <a:t>of AMeV</a:t>
            </a:r>
            <a:endParaRPr kumimoji="1" lang="en-US" altLang="zh-CN" sz="2000" b="1">
              <a:solidFill>
                <a:srgbClr val="FF0000"/>
              </a:solidFill>
              <a:latin typeface="Times New Roman" pitchFamily="18" charset="0"/>
            </a:endParaRPr>
          </a:p>
        </p:txBody>
      </p:sp>
      <p:pic>
        <p:nvPicPr>
          <p:cNvPr id="243721" name="Picture 4" descr="DSC0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225550"/>
            <a:ext cx="1447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2" name="Picture 3" descr="DSC000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25550"/>
            <a:ext cx="152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309563" y="642938"/>
            <a:ext cx="8763000" cy="457200"/>
          </a:xfrm>
          <a:prstGeom prst="rect">
            <a:avLst/>
          </a:prstGeom>
          <a:noFill/>
          <a:ln w="9525">
            <a:noFill/>
            <a:miter lim="800000"/>
            <a:headEnd/>
            <a:tailEnd/>
          </a:ln>
          <a:effectLst/>
        </p:spPr>
        <p:txBody>
          <a:bodyPr>
            <a:spAutoFit/>
          </a:bodyPr>
          <a:lstStyle/>
          <a:p>
            <a:pPr algn="ctr"/>
            <a:r>
              <a:rPr kumimoji="1" lang="en-US" altLang="zh-CN" sz="2200" b="1">
                <a:solidFill>
                  <a:srgbClr val="006600"/>
                </a:solidFill>
                <a:effectLst>
                  <a:outerShdw blurRad="38100" dist="38100" dir="2700000" algn="tl">
                    <a:srgbClr val="C0C0C0"/>
                  </a:outerShdw>
                </a:effectLst>
              </a:rPr>
              <a:t>National </a:t>
            </a:r>
            <a:r>
              <a:rPr kumimoji="1" lang="en-US" altLang="zh-CN" sz="2400" b="1">
                <a:solidFill>
                  <a:srgbClr val="006600"/>
                </a:solidFill>
                <a:effectLst>
                  <a:outerShdw blurRad="38100" dist="38100" dir="2700000" algn="tl">
                    <a:srgbClr val="C0C0C0"/>
                  </a:outerShdw>
                </a:effectLst>
              </a:rPr>
              <a:t>Laboratory</a:t>
            </a:r>
            <a:r>
              <a:rPr kumimoji="1" lang="en-US" altLang="zh-CN" sz="2200" b="1">
                <a:solidFill>
                  <a:srgbClr val="006600"/>
                </a:solidFill>
                <a:effectLst>
                  <a:outerShdw blurRad="38100" dist="38100" dir="2700000" algn="tl">
                    <a:srgbClr val="C0C0C0"/>
                  </a:outerShdw>
                </a:effectLst>
              </a:rPr>
              <a:t> of Heavy Ion Accelerator in Lanzhou</a:t>
            </a:r>
          </a:p>
        </p:txBody>
      </p:sp>
      <p:sp>
        <p:nvSpPr>
          <p:cNvPr id="15372" name="Rectangle 33"/>
          <p:cNvSpPr>
            <a:spLocks noChangeArrowheads="1"/>
          </p:cNvSpPr>
          <p:nvPr/>
        </p:nvSpPr>
        <p:spPr bwMode="auto">
          <a:xfrm>
            <a:off x="0" y="0"/>
            <a:ext cx="9144000" cy="620713"/>
          </a:xfrm>
          <a:prstGeom prst="rect">
            <a:avLst/>
          </a:prstGeom>
          <a:noFill/>
          <a:ln w="9525">
            <a:noFill/>
            <a:miter lim="800000"/>
            <a:headEnd/>
            <a:tailEnd/>
          </a:ln>
        </p:spPr>
        <p:txBody>
          <a:bodyPr anchor="ctr"/>
          <a:lstStyle/>
          <a:p>
            <a:pPr algn="ctr"/>
            <a:r>
              <a:rPr kumimoji="1" lang="en-US" altLang="zh-CN" sz="3200" b="1">
                <a:solidFill>
                  <a:srgbClr val="FF3300"/>
                </a:solidFill>
                <a:effectLst>
                  <a:outerShdw blurRad="38100" dist="38100" dir="2700000" algn="tl">
                    <a:srgbClr val="C0C0C0"/>
                  </a:outerShdw>
                </a:effectLst>
                <a:cs typeface="Arial" pitchFamily="34" charset="0"/>
              </a:rPr>
              <a:t>Existing Facility: HIRFL-CSR</a:t>
            </a:r>
          </a:p>
        </p:txBody>
      </p:sp>
      <p:sp>
        <p:nvSpPr>
          <p:cNvPr id="14" name="矩形 13"/>
          <p:cNvSpPr/>
          <p:nvPr/>
        </p:nvSpPr>
        <p:spPr>
          <a:xfrm>
            <a:off x="0" y="6338888"/>
            <a:ext cx="9144000" cy="519112"/>
          </a:xfrm>
          <a:prstGeom prst="rect">
            <a:avLst/>
          </a:prstGeom>
        </p:spPr>
        <p:txBody>
          <a:bodyPr>
            <a:spAutoFit/>
          </a:bodyPr>
          <a:lstStyle/>
          <a:p>
            <a:pPr algn="ctr"/>
            <a:r>
              <a:rPr lang="en-US" altLang="zh-CN" sz="2800" b="1">
                <a:solidFill>
                  <a:srgbClr val="FF0000"/>
                </a:solidFill>
                <a:effectLst>
                  <a:outerShdw blurRad="38100" dist="38100" dir="2700000" algn="tl">
                    <a:srgbClr val="C0C0C0"/>
                  </a:outerShdw>
                </a:effectLst>
              </a:rPr>
              <a:t>Heavy Ion Research Facility in Lanzhou (HIRFL)  </a:t>
            </a:r>
          </a:p>
        </p:txBody>
      </p:sp>
      <p:sp>
        <p:nvSpPr>
          <p:cNvPr id="2" name="Rectangle 33"/>
          <p:cNvSpPr>
            <a:spLocks noChangeArrowheads="1"/>
          </p:cNvSpPr>
          <p:nvPr/>
        </p:nvSpPr>
        <p:spPr bwMode="auto">
          <a:xfrm>
            <a:off x="827088" y="3933825"/>
            <a:ext cx="6985000" cy="620713"/>
          </a:xfrm>
          <a:prstGeom prst="rect">
            <a:avLst/>
          </a:prstGeom>
          <a:noFill/>
          <a:ln w="9525">
            <a:noFill/>
            <a:miter lim="800000"/>
            <a:headEnd/>
            <a:tailEnd/>
          </a:ln>
        </p:spPr>
        <p:txBody>
          <a:bodyPr anchor="ctr"/>
          <a:lstStyle/>
          <a:p>
            <a:pPr algn="ctr"/>
            <a:r>
              <a:rPr kumimoji="1" lang="en-US" altLang="zh-CN" sz="2400" b="1">
                <a:solidFill>
                  <a:srgbClr val="FF0000"/>
                </a:solidFill>
                <a:effectLst>
                  <a:outerShdw blurRad="38100" dist="38100" dir="2700000" algn="tl">
                    <a:srgbClr val="C0C0C0"/>
                  </a:outerShdw>
                </a:effectLst>
                <a:cs typeface="Arial" pitchFamily="34" charset="0"/>
              </a:rPr>
              <a:t>CSR(Cooling Storage Ring)</a:t>
            </a:r>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Rectangle 3"/>
          <p:cNvSpPr>
            <a:spLocks noChangeArrowheads="1"/>
          </p:cNvSpPr>
          <p:nvPr/>
        </p:nvSpPr>
        <p:spPr bwMode="auto">
          <a:xfrm>
            <a:off x="1414463" y="2389188"/>
            <a:ext cx="62039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20000"/>
              </a:lnSpc>
            </a:pPr>
            <a:r>
              <a:rPr lang="en-US" altLang="zh-CN" sz="4800" b="1">
                <a:solidFill>
                  <a:srgbClr val="000066"/>
                </a:solidFill>
                <a:latin typeface="Times New Roman" pitchFamily="18" charset="0"/>
                <a:ea typeface="黑体" pitchFamily="49" charset="-122"/>
              </a:rPr>
              <a:t>Accelerator aspects of  </a:t>
            </a:r>
          </a:p>
          <a:p>
            <a:pPr algn="ctr">
              <a:lnSpc>
                <a:spcPct val="120000"/>
              </a:lnSpc>
            </a:pPr>
            <a:r>
              <a:rPr lang="en-US" altLang="zh-CN" sz="4800" b="1">
                <a:solidFill>
                  <a:srgbClr val="000066"/>
                </a:solidFill>
                <a:latin typeface="Times New Roman" pitchFamily="18" charset="0"/>
                <a:ea typeface="黑体" pitchFamily="49" charset="-122"/>
              </a:rPr>
              <a:t>HIAF facility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72"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087438"/>
            <a:ext cx="9109075" cy="5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1" name="Rectangle 2"/>
          <p:cNvSpPr>
            <a:spLocks noChangeArrowheads="1"/>
          </p:cNvSpPr>
          <p:nvPr/>
        </p:nvSpPr>
        <p:spPr bwMode="auto">
          <a:xfrm>
            <a:off x="1008063" y="15875"/>
            <a:ext cx="79200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The Layout of HIAF Complex-1</a:t>
            </a:r>
          </a:p>
        </p:txBody>
      </p:sp>
      <p:sp>
        <p:nvSpPr>
          <p:cNvPr id="181253" name="Text Box 3"/>
          <p:cNvSpPr txBox="1">
            <a:spLocks noChangeArrowheads="1"/>
          </p:cNvSpPr>
          <p:nvPr/>
        </p:nvSpPr>
        <p:spPr bwMode="auto">
          <a:xfrm>
            <a:off x="5651500" y="6021388"/>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SC-LINAC</a:t>
            </a:r>
          </a:p>
        </p:txBody>
      </p:sp>
      <p:sp>
        <p:nvSpPr>
          <p:cNvPr id="181254" name="Line 6"/>
          <p:cNvSpPr>
            <a:spLocks noChangeShapeType="1"/>
          </p:cNvSpPr>
          <p:nvPr/>
        </p:nvSpPr>
        <p:spPr bwMode="auto">
          <a:xfrm>
            <a:off x="34925" y="620713"/>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812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3054350"/>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1812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38" y="3270250"/>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1812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538" y="3486150"/>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sp>
        <p:nvSpPr>
          <p:cNvPr id="797701" name="Text Box 5"/>
          <p:cNvSpPr txBox="1">
            <a:spLocks noChangeArrowheads="1"/>
          </p:cNvSpPr>
          <p:nvPr/>
        </p:nvSpPr>
        <p:spPr bwMode="auto">
          <a:xfrm>
            <a:off x="3262313" y="3141663"/>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Ion </a:t>
            </a:r>
          </a:p>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ICR-35</a:t>
            </a:r>
          </a:p>
        </p:txBody>
      </p:sp>
      <p:sp>
        <p:nvSpPr>
          <p:cNvPr id="181260" name="Text Box 19"/>
          <p:cNvSpPr txBox="1">
            <a:spLocks noChangeArrowheads="1"/>
          </p:cNvSpPr>
          <p:nvPr/>
        </p:nvSpPr>
        <p:spPr bwMode="auto">
          <a:xfrm>
            <a:off x="8423275" y="5805488"/>
            <a:ext cx="7207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ECR</a:t>
            </a:r>
            <a:r>
              <a:rPr lang="en-US" altLang="zh-CN" sz="1600" b="1">
                <a:solidFill>
                  <a:srgbClr val="FF66CC"/>
                </a:solidFill>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181261" name="Text Box 19"/>
          <p:cNvSpPr txBox="1">
            <a:spLocks noChangeArrowheads="1"/>
          </p:cNvSpPr>
          <p:nvPr/>
        </p:nvSpPr>
        <p:spPr bwMode="auto">
          <a:xfrm>
            <a:off x="7937500" y="6570663"/>
            <a:ext cx="5953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LIS</a:t>
            </a: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181264" name="Inhaltsplatzhalter 2"/>
          <p:cNvSpPr>
            <a:spLocks/>
          </p:cNvSpPr>
          <p:nvPr/>
        </p:nvSpPr>
        <p:spPr bwMode="auto">
          <a:xfrm>
            <a:off x="0" y="692150"/>
            <a:ext cx="3924300" cy="216058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5725" indent="-85725" eaLnBrk="0" hangingPunct="0">
              <a:lnSpc>
                <a:spcPct val="80000"/>
              </a:lnSpc>
              <a:spcAft>
                <a:spcPct val="15000"/>
              </a:spcAft>
              <a:buFont typeface="Wingdings" pitchFamily="2" charset="2"/>
              <a:buChar char="Ø"/>
            </a:pPr>
            <a:r>
              <a:rPr lang="en-US" altLang="zh-CN" sz="2200" b="1">
                <a:solidFill>
                  <a:srgbClr val="000066"/>
                </a:solidFill>
                <a:latin typeface="Arial Narrow" pitchFamily="34" charset="0"/>
                <a:ea typeface="黑体" pitchFamily="49" charset="-122"/>
              </a:rPr>
              <a:t> </a:t>
            </a:r>
            <a:r>
              <a:rPr lang="en-US" altLang="zh-CN" sz="2400" b="1">
                <a:solidFill>
                  <a:srgbClr val="000066"/>
                </a:solidFill>
                <a:latin typeface="Arial Narrow" pitchFamily="34" charset="0"/>
                <a:ea typeface="黑体" pitchFamily="49" charset="-122"/>
              </a:rPr>
              <a:t>Main Components</a:t>
            </a:r>
            <a:r>
              <a:rPr lang="en-US" altLang="zh-CN" sz="2400" b="1">
                <a:solidFill>
                  <a:srgbClr val="000066"/>
                </a:solidFill>
                <a:ea typeface="黑体" pitchFamily="49" charset="-122"/>
              </a:rPr>
              <a:t>:</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High intensity ion source</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High intensity pulse SC-Linac</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Multi-function booster and collector ring</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Long straight ion collider</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Figure-8 electron collider</a:t>
            </a:r>
            <a:endParaRPr lang="en-US" altLang="zh-CN" sz="2000" b="1">
              <a:solidFill>
                <a:srgbClr val="0000FF"/>
              </a:solidFill>
              <a:latin typeface="Calibri" pitchFamily="34" charset="0"/>
              <a:ea typeface="黑体" pitchFamily="49" charset="-122"/>
            </a:endParaRP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Large acceptance RIBs line</a:t>
            </a:r>
          </a:p>
        </p:txBody>
      </p:sp>
      <p:sp>
        <p:nvSpPr>
          <p:cNvPr id="181265" name="Inhaltsplatzhalter 2"/>
          <p:cNvSpPr>
            <a:spLocks/>
          </p:cNvSpPr>
          <p:nvPr/>
        </p:nvSpPr>
        <p:spPr bwMode="auto">
          <a:xfrm>
            <a:off x="4211638" y="4508500"/>
            <a:ext cx="4572000" cy="158432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5725" indent="-85725" eaLnBrk="0" hangingPunct="0">
              <a:lnSpc>
                <a:spcPct val="80000"/>
              </a:lnSpc>
              <a:spcAft>
                <a:spcPct val="30000"/>
              </a:spcAft>
              <a:buFont typeface="Wingdings" pitchFamily="2" charset="2"/>
              <a:buChar char="Ø"/>
            </a:pPr>
            <a:r>
              <a:rPr lang="en-US" altLang="zh-CN" sz="2200" b="1">
                <a:latin typeface="Arial Narrow" pitchFamily="34" charset="0"/>
                <a:ea typeface="黑体" pitchFamily="49" charset="-122"/>
              </a:rPr>
              <a:t> Key features</a:t>
            </a:r>
            <a:r>
              <a:rPr lang="en-US" altLang="zh-CN" sz="2200" b="1">
                <a:solidFill>
                  <a:srgbClr val="000066"/>
                </a:solidFill>
                <a:latin typeface="Arial Narrow" pitchFamily="34" charset="0"/>
                <a:ea typeface="黑体" pitchFamily="49" charset="-122"/>
              </a:rPr>
              <a:t>:</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High energy &amp; High intensity &amp; Pulse </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Cooled intense primary beam &amp; RIBs</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Beam compression</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Super long period slow extraction </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Multi-operation modes</a:t>
            </a:r>
          </a:p>
        </p:txBody>
      </p:sp>
      <p:sp>
        <p:nvSpPr>
          <p:cNvPr id="2" name="Text Box 5"/>
          <p:cNvSpPr txBox="1">
            <a:spLocks noChangeArrowheads="1"/>
          </p:cNvSpPr>
          <p:nvPr/>
        </p:nvSpPr>
        <p:spPr bwMode="auto">
          <a:xfrm>
            <a:off x="22225" y="3617913"/>
            <a:ext cx="1597025" cy="674687"/>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1600" b="1">
                <a:solidFill>
                  <a:srgbClr val="009999"/>
                </a:solidFill>
                <a:effectLst>
                  <a:outerShdw blurRad="38100" dist="38100" dir="2700000" algn="tl">
                    <a:srgbClr val="C0C0C0"/>
                  </a:outerShdw>
                </a:effectLst>
                <a:latin typeface="Calibri" pitchFamily="34" charset="0"/>
                <a:ea typeface="黑体" pitchFamily="49" charset="-122"/>
              </a:rPr>
              <a:t>Multifuction</a:t>
            </a:r>
          </a:p>
          <a:p>
            <a:pPr algn="ctr">
              <a:lnSpc>
                <a:spcPct val="80000"/>
              </a:lnSpc>
            </a:pPr>
            <a:r>
              <a:rPr kumimoji="1" lang="en-US" altLang="zh-CN" sz="1600" b="1">
                <a:solidFill>
                  <a:srgbClr val="009999"/>
                </a:solidFill>
                <a:effectLst>
                  <a:outerShdw blurRad="38100" dist="38100" dir="2700000" algn="tl">
                    <a:srgbClr val="C0C0C0"/>
                  </a:outerShdw>
                </a:effectLst>
                <a:latin typeface="Calibri" pitchFamily="34" charset="0"/>
                <a:ea typeface="黑体" pitchFamily="49" charset="-122"/>
              </a:rPr>
              <a:t>Collect Ring</a:t>
            </a:r>
          </a:p>
          <a:p>
            <a:pPr algn="ctr">
              <a:lnSpc>
                <a:spcPct val="80000"/>
              </a:lnSpc>
            </a:pPr>
            <a:r>
              <a:rPr kumimoji="1" lang="en-US" altLang="zh-CN" sz="1600" b="1">
                <a:solidFill>
                  <a:srgbClr val="003399"/>
                </a:solidFill>
                <a:effectLst>
                  <a:outerShdw blurRad="38100" dist="38100" dir="2700000" algn="tl">
                    <a:srgbClr val="C0C0C0"/>
                  </a:outerShdw>
                </a:effectLst>
                <a:latin typeface="Calibri" pitchFamily="34" charset="0"/>
                <a:ea typeface="黑体" pitchFamily="49" charset="-122"/>
              </a:rPr>
              <a:t>CBR-35</a:t>
            </a:r>
          </a:p>
        </p:txBody>
      </p:sp>
      <p:sp>
        <p:nvSpPr>
          <p:cNvPr id="3" name="Text Box 5"/>
          <p:cNvSpPr txBox="1">
            <a:spLocks noChangeArrowheads="1"/>
          </p:cNvSpPr>
          <p:nvPr/>
        </p:nvSpPr>
        <p:spPr bwMode="auto">
          <a:xfrm>
            <a:off x="1835150" y="5343525"/>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Multifuction</a:t>
            </a:r>
          </a:p>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Booster Ring</a:t>
            </a:r>
          </a:p>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ABR-35</a:t>
            </a:r>
          </a:p>
        </p:txBody>
      </p:sp>
      <p:sp>
        <p:nvSpPr>
          <p:cNvPr id="4" name="Text Box 5"/>
          <p:cNvSpPr txBox="1">
            <a:spLocks noChangeArrowheads="1"/>
          </p:cNvSpPr>
          <p:nvPr/>
        </p:nvSpPr>
        <p:spPr bwMode="auto">
          <a:xfrm>
            <a:off x="3348038" y="1557338"/>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Electron</a:t>
            </a:r>
          </a:p>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CC00FF"/>
                </a:solidFill>
                <a:effectLst>
                  <a:outerShdw blurRad="38100" dist="38100" dir="2700000" algn="tl">
                    <a:srgbClr val="C0C0C0"/>
                  </a:outerShdw>
                </a:effectLst>
                <a:latin typeface="Calibri" pitchFamily="34" charset="0"/>
                <a:ea typeface="黑体" pitchFamily="49" charset="-122"/>
              </a:rPr>
              <a:t>ER</a:t>
            </a:r>
          </a:p>
        </p:txBody>
      </p:sp>
      <p:sp>
        <p:nvSpPr>
          <p:cNvPr id="181276" name="Text Box 3"/>
          <p:cNvSpPr txBox="1">
            <a:spLocks noChangeArrowheads="1"/>
          </p:cNvSpPr>
          <p:nvPr/>
        </p:nvSpPr>
        <p:spPr bwMode="auto">
          <a:xfrm>
            <a:off x="6011863" y="1916113"/>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600" b="1">
                <a:solidFill>
                  <a:srgbClr val="33CCFF"/>
                </a:solidFill>
                <a:effectLst>
                  <a:outerShdw blurRad="38100" dist="38100" dir="2700000" algn="tl">
                    <a:srgbClr val="C0C0C0"/>
                  </a:outerShdw>
                </a:effectLst>
                <a:latin typeface="Arial Narrow" pitchFamily="34" charset="0"/>
              </a:rPr>
              <a:t>Electron injector</a:t>
            </a:r>
          </a:p>
        </p:txBody>
      </p:sp>
      <p:sp>
        <p:nvSpPr>
          <p:cNvPr id="181277" name="Rectangle 29"/>
          <p:cNvSpPr>
            <a:spLocks noChangeArrowheads="1"/>
          </p:cNvSpPr>
          <p:nvPr/>
        </p:nvSpPr>
        <p:spPr bwMode="auto">
          <a:xfrm>
            <a:off x="-69850" y="5789613"/>
            <a:ext cx="1149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b="1">
                <a:solidFill>
                  <a:srgbClr val="009999"/>
                </a:solidFill>
              </a:rPr>
              <a:t> </a:t>
            </a: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RIBs line</a:t>
            </a:r>
          </a:p>
        </p:txBody>
      </p:sp>
      <p:sp>
        <p:nvSpPr>
          <p:cNvPr id="181278" name="Text Box 30"/>
          <p:cNvSpPr txBox="1">
            <a:spLocks noChangeArrowheads="1"/>
          </p:cNvSpPr>
          <p:nvPr/>
        </p:nvSpPr>
        <p:spPr bwMode="auto">
          <a:xfrm>
            <a:off x="5003800" y="765175"/>
            <a:ext cx="3816350" cy="457200"/>
          </a:xfrm>
          <a:prstGeom prst="rect">
            <a:avLst/>
          </a:prstGeom>
          <a:gradFill rotWithShape="1">
            <a:gsLst>
              <a:gs pos="0">
                <a:schemeClr val="bg1"/>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Wingdings" pitchFamily="2" charset="2"/>
              <a:buChar char="u"/>
            </a:pPr>
            <a:r>
              <a:rPr lang="en-US" altLang="zh-CN" sz="2400" b="1">
                <a:solidFill>
                  <a:srgbClr val="6600CC"/>
                </a:solidFill>
              </a:rPr>
              <a:t> Figure-8 electron ring</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611"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687388"/>
            <a:ext cx="7127875" cy="61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595" name="Rectangle 2"/>
          <p:cNvSpPr>
            <a:spLocks noChangeArrowheads="1"/>
          </p:cNvSpPr>
          <p:nvPr/>
        </p:nvSpPr>
        <p:spPr bwMode="auto">
          <a:xfrm>
            <a:off x="1009650" y="-26988"/>
            <a:ext cx="7920038" cy="5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The Layout of HIAF Complex-2</a:t>
            </a:r>
          </a:p>
        </p:txBody>
      </p:sp>
      <p:sp>
        <p:nvSpPr>
          <p:cNvPr id="238596" name="Text Box 3"/>
          <p:cNvSpPr txBox="1">
            <a:spLocks noChangeArrowheads="1"/>
          </p:cNvSpPr>
          <p:nvPr/>
        </p:nvSpPr>
        <p:spPr bwMode="auto">
          <a:xfrm>
            <a:off x="3076575" y="6116638"/>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SC-LINAC</a:t>
            </a:r>
          </a:p>
        </p:txBody>
      </p:sp>
      <p:sp>
        <p:nvSpPr>
          <p:cNvPr id="238597" name="Line 6"/>
          <p:cNvSpPr>
            <a:spLocks noChangeShapeType="1"/>
          </p:cNvSpPr>
          <p:nvPr/>
        </p:nvSpPr>
        <p:spPr bwMode="auto">
          <a:xfrm>
            <a:off x="36513" y="577850"/>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23859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88" y="3165475"/>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3859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88" y="3381375"/>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3860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588" y="3597275"/>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sp>
        <p:nvSpPr>
          <p:cNvPr id="797701" name="Text Box 5"/>
          <p:cNvSpPr txBox="1">
            <a:spLocks noChangeArrowheads="1"/>
          </p:cNvSpPr>
          <p:nvPr/>
        </p:nvSpPr>
        <p:spPr bwMode="auto">
          <a:xfrm>
            <a:off x="3135313" y="2889250"/>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Ion </a:t>
            </a:r>
          </a:p>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ICR-35</a:t>
            </a:r>
          </a:p>
        </p:txBody>
      </p:sp>
      <p:sp>
        <p:nvSpPr>
          <p:cNvPr id="238602" name="Text Box 19"/>
          <p:cNvSpPr txBox="1">
            <a:spLocks noChangeArrowheads="1"/>
          </p:cNvSpPr>
          <p:nvPr/>
        </p:nvSpPr>
        <p:spPr bwMode="auto">
          <a:xfrm>
            <a:off x="1074738" y="6596063"/>
            <a:ext cx="7207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ECR</a:t>
            </a:r>
            <a:r>
              <a:rPr lang="en-US" altLang="zh-CN" sz="1600" b="1">
                <a:solidFill>
                  <a:srgbClr val="FF66CC"/>
                </a:solidFill>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38603" name="Text Box 19"/>
          <p:cNvSpPr txBox="1">
            <a:spLocks noChangeArrowheads="1"/>
          </p:cNvSpPr>
          <p:nvPr/>
        </p:nvSpPr>
        <p:spPr bwMode="auto">
          <a:xfrm>
            <a:off x="915988" y="6089650"/>
            <a:ext cx="5953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LIS</a:t>
            </a: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38604" name="Inhaltsplatzhalter 2"/>
          <p:cNvSpPr>
            <a:spLocks/>
          </p:cNvSpPr>
          <p:nvPr/>
        </p:nvSpPr>
        <p:spPr bwMode="auto">
          <a:xfrm>
            <a:off x="5616575" y="803275"/>
            <a:ext cx="3924300" cy="216058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5725" indent="-85725" eaLnBrk="0" hangingPunct="0">
              <a:lnSpc>
                <a:spcPct val="80000"/>
              </a:lnSpc>
              <a:spcAft>
                <a:spcPct val="15000"/>
              </a:spcAft>
              <a:buFont typeface="Wingdings" pitchFamily="2" charset="2"/>
              <a:buChar char="Ø"/>
            </a:pPr>
            <a:r>
              <a:rPr lang="en-US" altLang="zh-CN" sz="2200" b="1">
                <a:solidFill>
                  <a:srgbClr val="000066"/>
                </a:solidFill>
                <a:latin typeface="Arial Narrow" pitchFamily="34" charset="0"/>
                <a:ea typeface="黑体" pitchFamily="49" charset="-122"/>
              </a:rPr>
              <a:t> </a:t>
            </a:r>
            <a:r>
              <a:rPr lang="en-US" altLang="zh-CN" sz="2400" b="1">
                <a:solidFill>
                  <a:srgbClr val="000066"/>
                </a:solidFill>
                <a:latin typeface="Arial Narrow" pitchFamily="34" charset="0"/>
                <a:ea typeface="黑体" pitchFamily="49" charset="-122"/>
              </a:rPr>
              <a:t>Main Components</a:t>
            </a:r>
            <a:r>
              <a:rPr lang="en-US" altLang="zh-CN" sz="2400" b="1">
                <a:solidFill>
                  <a:srgbClr val="000066"/>
                </a:solidFill>
                <a:ea typeface="黑体" pitchFamily="49" charset="-122"/>
              </a:rPr>
              <a:t>:</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High intensity ion source</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High intensity pulse SC-Linac</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Multi-function booster and collector ring</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Long straight ion collider</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Figure-8 electron collider</a:t>
            </a:r>
            <a:endParaRPr lang="en-US" altLang="zh-CN" sz="2000" b="1">
              <a:solidFill>
                <a:srgbClr val="0000FF"/>
              </a:solidFill>
              <a:latin typeface="Calibri" pitchFamily="34" charset="0"/>
              <a:ea typeface="黑体" pitchFamily="49" charset="-122"/>
            </a:endParaRP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Large acceptance RIBs line</a:t>
            </a:r>
          </a:p>
        </p:txBody>
      </p:sp>
      <p:sp>
        <p:nvSpPr>
          <p:cNvPr id="238605" name="Inhaltsplatzhalter 2"/>
          <p:cNvSpPr>
            <a:spLocks/>
          </p:cNvSpPr>
          <p:nvPr/>
        </p:nvSpPr>
        <p:spPr bwMode="auto">
          <a:xfrm>
            <a:off x="3175" y="4403725"/>
            <a:ext cx="4572000" cy="158432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5725" indent="-85725" eaLnBrk="0" hangingPunct="0">
              <a:lnSpc>
                <a:spcPct val="80000"/>
              </a:lnSpc>
              <a:spcAft>
                <a:spcPct val="30000"/>
              </a:spcAft>
              <a:buFont typeface="Wingdings" pitchFamily="2" charset="2"/>
              <a:buChar char="Ø"/>
            </a:pPr>
            <a:r>
              <a:rPr lang="en-US" altLang="zh-CN" sz="2200" b="1">
                <a:latin typeface="Arial Narrow" pitchFamily="34" charset="0"/>
                <a:ea typeface="黑体" pitchFamily="49" charset="-122"/>
              </a:rPr>
              <a:t> Key features</a:t>
            </a:r>
            <a:r>
              <a:rPr lang="en-US" altLang="zh-CN" sz="2200" b="1">
                <a:solidFill>
                  <a:srgbClr val="000066"/>
                </a:solidFill>
                <a:latin typeface="Arial Narrow" pitchFamily="34" charset="0"/>
                <a:ea typeface="黑体" pitchFamily="49" charset="-122"/>
              </a:rPr>
              <a:t>:</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High energy &amp; High intensity &amp; Pulse </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Cooled intense primary beam &amp; RIBs</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Beam compression</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Super long period slow extraction </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Multi-operation modes</a:t>
            </a:r>
          </a:p>
        </p:txBody>
      </p:sp>
      <p:sp>
        <p:nvSpPr>
          <p:cNvPr id="2" name="Text Box 5"/>
          <p:cNvSpPr txBox="1">
            <a:spLocks noChangeArrowheads="1"/>
          </p:cNvSpPr>
          <p:nvPr/>
        </p:nvSpPr>
        <p:spPr bwMode="auto">
          <a:xfrm>
            <a:off x="3279775" y="4116388"/>
            <a:ext cx="1597025" cy="674687"/>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1600" b="1">
                <a:solidFill>
                  <a:srgbClr val="009999"/>
                </a:solidFill>
                <a:effectLst>
                  <a:outerShdw blurRad="38100" dist="38100" dir="2700000" algn="tl">
                    <a:srgbClr val="C0C0C0"/>
                  </a:outerShdw>
                </a:effectLst>
                <a:latin typeface="Calibri" pitchFamily="34" charset="0"/>
                <a:ea typeface="黑体" pitchFamily="49" charset="-122"/>
              </a:rPr>
              <a:t>Multifuction</a:t>
            </a:r>
          </a:p>
          <a:p>
            <a:pPr algn="ctr">
              <a:lnSpc>
                <a:spcPct val="80000"/>
              </a:lnSpc>
            </a:pPr>
            <a:r>
              <a:rPr kumimoji="1" lang="en-US" altLang="zh-CN" sz="1600" b="1">
                <a:solidFill>
                  <a:srgbClr val="009999"/>
                </a:solidFill>
                <a:effectLst>
                  <a:outerShdw blurRad="38100" dist="38100" dir="2700000" algn="tl">
                    <a:srgbClr val="C0C0C0"/>
                  </a:outerShdw>
                </a:effectLst>
                <a:latin typeface="Calibri" pitchFamily="34" charset="0"/>
                <a:ea typeface="黑体" pitchFamily="49" charset="-122"/>
              </a:rPr>
              <a:t>Collect Ring</a:t>
            </a:r>
          </a:p>
          <a:p>
            <a:pPr algn="ctr">
              <a:lnSpc>
                <a:spcPct val="80000"/>
              </a:lnSpc>
            </a:pPr>
            <a:r>
              <a:rPr kumimoji="1" lang="en-US" altLang="zh-CN" sz="1600" b="1">
                <a:solidFill>
                  <a:srgbClr val="003399"/>
                </a:solidFill>
                <a:effectLst>
                  <a:outerShdw blurRad="38100" dist="38100" dir="2700000" algn="tl">
                    <a:srgbClr val="C0C0C0"/>
                  </a:outerShdw>
                </a:effectLst>
                <a:latin typeface="Calibri" pitchFamily="34" charset="0"/>
                <a:ea typeface="黑体" pitchFamily="49" charset="-122"/>
              </a:rPr>
              <a:t>CBR-35</a:t>
            </a:r>
          </a:p>
        </p:txBody>
      </p:sp>
      <p:sp>
        <p:nvSpPr>
          <p:cNvPr id="3" name="Text Box 5"/>
          <p:cNvSpPr txBox="1">
            <a:spLocks noChangeArrowheads="1"/>
          </p:cNvSpPr>
          <p:nvPr/>
        </p:nvSpPr>
        <p:spPr bwMode="auto">
          <a:xfrm>
            <a:off x="5654675" y="5210175"/>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Multifuction</a:t>
            </a:r>
          </a:p>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Booster Ring</a:t>
            </a:r>
          </a:p>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ABR-35</a:t>
            </a:r>
          </a:p>
        </p:txBody>
      </p:sp>
      <p:sp>
        <p:nvSpPr>
          <p:cNvPr id="4" name="Text Box 5"/>
          <p:cNvSpPr txBox="1">
            <a:spLocks noChangeArrowheads="1"/>
          </p:cNvSpPr>
          <p:nvPr/>
        </p:nvSpPr>
        <p:spPr bwMode="auto">
          <a:xfrm>
            <a:off x="3670300" y="1120775"/>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Electron</a:t>
            </a:r>
          </a:p>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CC00FF"/>
                </a:solidFill>
                <a:effectLst>
                  <a:outerShdw blurRad="38100" dist="38100" dir="2700000" algn="tl">
                    <a:srgbClr val="C0C0C0"/>
                  </a:outerShdw>
                </a:effectLst>
                <a:latin typeface="Calibri" pitchFamily="34" charset="0"/>
                <a:ea typeface="黑体" pitchFamily="49" charset="-122"/>
              </a:rPr>
              <a:t>ER</a:t>
            </a:r>
          </a:p>
        </p:txBody>
      </p:sp>
      <p:sp>
        <p:nvSpPr>
          <p:cNvPr id="238609" name="Text Box 3"/>
          <p:cNvSpPr txBox="1">
            <a:spLocks noChangeArrowheads="1"/>
          </p:cNvSpPr>
          <p:nvPr/>
        </p:nvSpPr>
        <p:spPr bwMode="auto">
          <a:xfrm>
            <a:off x="1062038" y="1062038"/>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600" b="1">
                <a:solidFill>
                  <a:srgbClr val="33CCFF"/>
                </a:solidFill>
                <a:effectLst>
                  <a:outerShdw blurRad="38100" dist="38100" dir="2700000" algn="tl">
                    <a:srgbClr val="C0C0C0"/>
                  </a:outerShdw>
                </a:effectLst>
                <a:latin typeface="Arial Narrow" pitchFamily="34" charset="0"/>
              </a:rPr>
              <a:t>Electron injector</a:t>
            </a:r>
          </a:p>
        </p:txBody>
      </p:sp>
      <p:sp>
        <p:nvSpPr>
          <p:cNvPr id="238610" name="Rectangle 18"/>
          <p:cNvSpPr>
            <a:spLocks noChangeArrowheads="1"/>
          </p:cNvSpPr>
          <p:nvPr/>
        </p:nvSpPr>
        <p:spPr bwMode="auto">
          <a:xfrm>
            <a:off x="4791075" y="4403725"/>
            <a:ext cx="1149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b="1">
                <a:solidFill>
                  <a:srgbClr val="009999"/>
                </a:solidFill>
              </a:rPr>
              <a:t> </a:t>
            </a: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RIBs line</a:t>
            </a:r>
          </a:p>
        </p:txBody>
      </p:sp>
      <p:sp>
        <p:nvSpPr>
          <p:cNvPr id="238612" name="Text Box 20"/>
          <p:cNvSpPr txBox="1">
            <a:spLocks noChangeArrowheads="1"/>
          </p:cNvSpPr>
          <p:nvPr/>
        </p:nvSpPr>
        <p:spPr bwMode="auto">
          <a:xfrm>
            <a:off x="31750" y="623888"/>
            <a:ext cx="3816350" cy="457200"/>
          </a:xfrm>
          <a:prstGeom prst="rect">
            <a:avLst/>
          </a:prstGeom>
          <a:gradFill rotWithShape="1">
            <a:gsLst>
              <a:gs pos="0">
                <a:schemeClr val="bg1"/>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Wingdings" pitchFamily="2" charset="2"/>
              <a:buChar char="u"/>
            </a:pPr>
            <a:r>
              <a:rPr lang="en-US" altLang="zh-CN" sz="2400" b="1">
                <a:solidFill>
                  <a:srgbClr val="6600CC"/>
                </a:solidFill>
              </a:rPr>
              <a:t> Figure-8 electron ring</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61" name="Picture 21"/>
          <p:cNvPicPr>
            <a:picLocks noChangeAspect="1" noChangeArrowheads="1"/>
          </p:cNvPicPr>
          <p:nvPr/>
        </p:nvPicPr>
        <p:blipFill>
          <a:blip r:embed="rId2">
            <a:extLst>
              <a:ext uri="{28A0092B-C50C-407E-A947-70E740481C1C}">
                <a14:useLocalDpi xmlns:a14="http://schemas.microsoft.com/office/drawing/2010/main" val="0"/>
              </a:ext>
            </a:extLst>
          </a:blip>
          <a:srcRect b="505"/>
          <a:stretch>
            <a:fillRect/>
          </a:stretch>
        </p:blipFill>
        <p:spPr bwMode="auto">
          <a:xfrm>
            <a:off x="538163" y="923925"/>
            <a:ext cx="7921625"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0643" name="Rectangle 2"/>
          <p:cNvSpPr>
            <a:spLocks noChangeArrowheads="1"/>
          </p:cNvSpPr>
          <p:nvPr/>
        </p:nvSpPr>
        <p:spPr bwMode="auto">
          <a:xfrm>
            <a:off x="896938" y="-26988"/>
            <a:ext cx="7920037" cy="55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The Layout of HIAF Complex-3</a:t>
            </a:r>
          </a:p>
        </p:txBody>
      </p:sp>
      <p:sp>
        <p:nvSpPr>
          <p:cNvPr id="240644" name="Text Box 3"/>
          <p:cNvSpPr txBox="1">
            <a:spLocks noChangeArrowheads="1"/>
          </p:cNvSpPr>
          <p:nvPr/>
        </p:nvSpPr>
        <p:spPr bwMode="auto">
          <a:xfrm>
            <a:off x="3635375" y="6503988"/>
            <a:ext cx="18002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SC-LINAC</a:t>
            </a:r>
          </a:p>
        </p:txBody>
      </p:sp>
      <p:sp>
        <p:nvSpPr>
          <p:cNvPr id="240645" name="Line 6"/>
          <p:cNvSpPr>
            <a:spLocks noChangeShapeType="1"/>
          </p:cNvSpPr>
          <p:nvPr/>
        </p:nvSpPr>
        <p:spPr bwMode="auto">
          <a:xfrm>
            <a:off x="-4763" y="577850"/>
            <a:ext cx="9144001"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24064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3259138"/>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406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3475038"/>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4064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3690938"/>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sp>
        <p:nvSpPr>
          <p:cNvPr id="797701" name="Text Box 5"/>
          <p:cNvSpPr txBox="1">
            <a:spLocks noChangeArrowheads="1"/>
          </p:cNvSpPr>
          <p:nvPr/>
        </p:nvSpPr>
        <p:spPr bwMode="auto">
          <a:xfrm>
            <a:off x="2555875" y="2365375"/>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Ion </a:t>
            </a:r>
          </a:p>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ICR-55</a:t>
            </a:r>
          </a:p>
        </p:txBody>
      </p:sp>
      <p:sp>
        <p:nvSpPr>
          <p:cNvPr id="240650" name="Text Box 19"/>
          <p:cNvSpPr txBox="1">
            <a:spLocks noChangeArrowheads="1"/>
          </p:cNvSpPr>
          <p:nvPr/>
        </p:nvSpPr>
        <p:spPr bwMode="auto">
          <a:xfrm>
            <a:off x="1704975" y="6569075"/>
            <a:ext cx="7207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ECR</a:t>
            </a:r>
            <a:r>
              <a:rPr lang="en-US" altLang="zh-CN" sz="1600" b="1">
                <a:solidFill>
                  <a:srgbClr val="FF66CC"/>
                </a:solidFill>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40651" name="Text Box 19"/>
          <p:cNvSpPr txBox="1">
            <a:spLocks noChangeArrowheads="1"/>
          </p:cNvSpPr>
          <p:nvPr/>
        </p:nvSpPr>
        <p:spPr bwMode="auto">
          <a:xfrm>
            <a:off x="1555750" y="6069013"/>
            <a:ext cx="5953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LIS</a:t>
            </a: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40652" name="Inhaltsplatzhalter 2"/>
          <p:cNvSpPr>
            <a:spLocks/>
          </p:cNvSpPr>
          <p:nvPr/>
        </p:nvSpPr>
        <p:spPr bwMode="auto">
          <a:xfrm>
            <a:off x="5724525" y="923925"/>
            <a:ext cx="3924300" cy="216058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5725" indent="-85725" eaLnBrk="0" hangingPunct="0">
              <a:lnSpc>
                <a:spcPct val="80000"/>
              </a:lnSpc>
              <a:spcAft>
                <a:spcPct val="15000"/>
              </a:spcAft>
              <a:buFont typeface="Wingdings" pitchFamily="2" charset="2"/>
              <a:buChar char="Ø"/>
            </a:pPr>
            <a:r>
              <a:rPr lang="en-US" altLang="zh-CN" sz="2200" b="1">
                <a:solidFill>
                  <a:srgbClr val="000066"/>
                </a:solidFill>
                <a:latin typeface="Arial Narrow" pitchFamily="34" charset="0"/>
                <a:ea typeface="黑体" pitchFamily="49" charset="-122"/>
              </a:rPr>
              <a:t> </a:t>
            </a:r>
            <a:r>
              <a:rPr lang="en-US" altLang="zh-CN" sz="2400" b="1">
                <a:solidFill>
                  <a:srgbClr val="000066"/>
                </a:solidFill>
                <a:latin typeface="Arial Narrow" pitchFamily="34" charset="0"/>
                <a:ea typeface="黑体" pitchFamily="49" charset="-122"/>
              </a:rPr>
              <a:t>Main Components</a:t>
            </a:r>
            <a:r>
              <a:rPr lang="en-US" altLang="zh-CN" sz="2400" b="1">
                <a:solidFill>
                  <a:srgbClr val="000066"/>
                </a:solidFill>
                <a:ea typeface="黑体" pitchFamily="49" charset="-122"/>
              </a:rPr>
              <a:t>:</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High intensity ion source</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High intensity pulse SC-Linac</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Multi-function booster and collector ring</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Long straight ion collider</a:t>
            </a: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rPr>
              <a:t>Figure-8 electron collider</a:t>
            </a:r>
            <a:endParaRPr lang="en-US" altLang="zh-CN" sz="2000" b="1">
              <a:solidFill>
                <a:srgbClr val="0000FF"/>
              </a:solidFill>
              <a:latin typeface="Calibri" pitchFamily="34" charset="0"/>
              <a:ea typeface="黑体" pitchFamily="49" charset="-122"/>
            </a:endParaRPr>
          </a:p>
          <a:p>
            <a:pPr marL="419100" lvl="1" indent="-266700" eaLnBrk="0" hangingPunct="0">
              <a:lnSpc>
                <a:spcPct val="80000"/>
              </a:lnSpc>
              <a:buFont typeface="Wingdings" pitchFamily="2" charset="2"/>
              <a:buChar char="Ø"/>
            </a:pPr>
            <a:r>
              <a:rPr lang="en-US" altLang="zh-CN" sz="2000" b="1">
                <a:solidFill>
                  <a:srgbClr val="0000FF"/>
                </a:solidFill>
                <a:latin typeface="Calibri" pitchFamily="34" charset="0"/>
                <a:ea typeface="黑体" pitchFamily="49" charset="-122"/>
              </a:rPr>
              <a:t>Large acceptance RIBs line</a:t>
            </a:r>
          </a:p>
        </p:txBody>
      </p:sp>
      <p:sp>
        <p:nvSpPr>
          <p:cNvPr id="240653" name="Inhaltsplatzhalter 2"/>
          <p:cNvSpPr>
            <a:spLocks/>
          </p:cNvSpPr>
          <p:nvPr/>
        </p:nvSpPr>
        <p:spPr bwMode="auto">
          <a:xfrm>
            <a:off x="0" y="3948113"/>
            <a:ext cx="4572000" cy="1584325"/>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5725" indent="-85725" eaLnBrk="0" hangingPunct="0">
              <a:lnSpc>
                <a:spcPct val="80000"/>
              </a:lnSpc>
              <a:spcAft>
                <a:spcPct val="30000"/>
              </a:spcAft>
              <a:buFont typeface="Wingdings" pitchFamily="2" charset="2"/>
              <a:buChar char="Ø"/>
            </a:pPr>
            <a:r>
              <a:rPr lang="en-US" altLang="zh-CN" sz="2200" b="1">
                <a:latin typeface="Arial Narrow" pitchFamily="34" charset="0"/>
                <a:ea typeface="黑体" pitchFamily="49" charset="-122"/>
              </a:rPr>
              <a:t> Key features</a:t>
            </a:r>
            <a:r>
              <a:rPr lang="en-US" altLang="zh-CN" sz="2200" b="1">
                <a:solidFill>
                  <a:srgbClr val="000066"/>
                </a:solidFill>
                <a:latin typeface="Arial Narrow" pitchFamily="34" charset="0"/>
                <a:ea typeface="黑体" pitchFamily="49" charset="-122"/>
              </a:rPr>
              <a:t>:</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High energy &amp; High intensity &amp; Pulse </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Cooled intense primary beam &amp; RIBs</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Beam compression</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Super long period slow extraction </a:t>
            </a:r>
          </a:p>
          <a:p>
            <a:pPr marL="419100" lvl="1" indent="-266700" eaLnBrk="0" hangingPunct="0">
              <a:lnSpc>
                <a:spcPct val="80000"/>
              </a:lnSpc>
              <a:buFont typeface="Wingdings" pitchFamily="2" charset="2"/>
              <a:buChar char="Ø"/>
            </a:pPr>
            <a:r>
              <a:rPr lang="en-US" altLang="zh-CN" sz="2000" b="1">
                <a:solidFill>
                  <a:srgbClr val="000066"/>
                </a:solidFill>
                <a:latin typeface="Calibri" pitchFamily="34" charset="0"/>
                <a:ea typeface="黑体" pitchFamily="49" charset="-122"/>
              </a:rPr>
              <a:t>Multi-operation modes</a:t>
            </a:r>
          </a:p>
        </p:txBody>
      </p:sp>
      <p:sp>
        <p:nvSpPr>
          <p:cNvPr id="2" name="Text Box 5"/>
          <p:cNvSpPr txBox="1">
            <a:spLocks noChangeArrowheads="1"/>
          </p:cNvSpPr>
          <p:nvPr/>
        </p:nvSpPr>
        <p:spPr bwMode="auto">
          <a:xfrm>
            <a:off x="3967163" y="5216525"/>
            <a:ext cx="1368425" cy="623888"/>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1400" b="1">
                <a:solidFill>
                  <a:srgbClr val="009999"/>
                </a:solidFill>
                <a:effectLst>
                  <a:outerShdw blurRad="38100" dist="38100" dir="2700000" algn="tl">
                    <a:srgbClr val="C0C0C0"/>
                  </a:outerShdw>
                </a:effectLst>
                <a:latin typeface="Calibri" pitchFamily="34" charset="0"/>
                <a:ea typeface="黑体" pitchFamily="49" charset="-122"/>
              </a:rPr>
              <a:t>Multifuction</a:t>
            </a:r>
          </a:p>
          <a:p>
            <a:pPr algn="ctr">
              <a:lnSpc>
                <a:spcPct val="80000"/>
              </a:lnSpc>
            </a:pPr>
            <a:r>
              <a:rPr kumimoji="1" lang="en-US" altLang="zh-CN" sz="1400" b="1">
                <a:solidFill>
                  <a:srgbClr val="009999"/>
                </a:solidFill>
                <a:effectLst>
                  <a:outerShdw blurRad="38100" dist="38100" dir="2700000" algn="tl">
                    <a:srgbClr val="C0C0C0"/>
                  </a:outerShdw>
                </a:effectLst>
                <a:latin typeface="Calibri" pitchFamily="34" charset="0"/>
                <a:ea typeface="黑体" pitchFamily="49" charset="-122"/>
              </a:rPr>
              <a:t>Collect Ring</a:t>
            </a:r>
          </a:p>
          <a:p>
            <a:pPr algn="ctr">
              <a:lnSpc>
                <a:spcPct val="80000"/>
              </a:lnSpc>
            </a:pPr>
            <a:r>
              <a:rPr kumimoji="1" lang="en-US" altLang="zh-CN" sz="1600" b="1">
                <a:solidFill>
                  <a:srgbClr val="003399"/>
                </a:solidFill>
                <a:effectLst>
                  <a:outerShdw blurRad="38100" dist="38100" dir="2700000" algn="tl">
                    <a:srgbClr val="C0C0C0"/>
                  </a:outerShdw>
                </a:effectLst>
                <a:latin typeface="Calibri" pitchFamily="34" charset="0"/>
                <a:ea typeface="黑体" pitchFamily="49" charset="-122"/>
              </a:rPr>
              <a:t>CBR-15</a:t>
            </a:r>
          </a:p>
        </p:txBody>
      </p:sp>
      <p:sp>
        <p:nvSpPr>
          <p:cNvPr id="3" name="Text Box 5"/>
          <p:cNvSpPr txBox="1">
            <a:spLocks noChangeArrowheads="1"/>
          </p:cNvSpPr>
          <p:nvPr/>
        </p:nvSpPr>
        <p:spPr bwMode="auto">
          <a:xfrm>
            <a:off x="6559550" y="5230813"/>
            <a:ext cx="1597025" cy="822325"/>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Multifuction</a:t>
            </a:r>
          </a:p>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Booster Ring</a:t>
            </a:r>
          </a:p>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ABR-25</a:t>
            </a:r>
          </a:p>
        </p:txBody>
      </p:sp>
      <p:sp>
        <p:nvSpPr>
          <p:cNvPr id="4" name="Text Box 5"/>
          <p:cNvSpPr txBox="1">
            <a:spLocks noChangeArrowheads="1"/>
          </p:cNvSpPr>
          <p:nvPr/>
        </p:nvSpPr>
        <p:spPr bwMode="auto">
          <a:xfrm>
            <a:off x="3924300" y="1325563"/>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Electron</a:t>
            </a:r>
          </a:p>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CC00FF"/>
                </a:solidFill>
                <a:effectLst>
                  <a:outerShdw blurRad="38100" dist="38100" dir="2700000" algn="tl">
                    <a:srgbClr val="C0C0C0"/>
                  </a:outerShdw>
                </a:effectLst>
                <a:latin typeface="Calibri" pitchFamily="34" charset="0"/>
                <a:ea typeface="黑体" pitchFamily="49" charset="-122"/>
              </a:rPr>
              <a:t>ER</a:t>
            </a:r>
          </a:p>
        </p:txBody>
      </p:sp>
      <p:sp>
        <p:nvSpPr>
          <p:cNvPr id="240657" name="Text Box 3"/>
          <p:cNvSpPr txBox="1">
            <a:spLocks noChangeArrowheads="1"/>
          </p:cNvSpPr>
          <p:nvPr/>
        </p:nvSpPr>
        <p:spPr bwMode="auto">
          <a:xfrm>
            <a:off x="1042988" y="996950"/>
            <a:ext cx="1800225" cy="3365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600" b="1">
                <a:solidFill>
                  <a:srgbClr val="33CCFF"/>
                </a:solidFill>
                <a:effectLst>
                  <a:outerShdw blurRad="38100" dist="38100" dir="2700000" algn="tl">
                    <a:srgbClr val="C0C0C0"/>
                  </a:outerShdw>
                </a:effectLst>
                <a:latin typeface="Arial Narrow" pitchFamily="34" charset="0"/>
              </a:rPr>
              <a:t>Electron injector</a:t>
            </a:r>
          </a:p>
        </p:txBody>
      </p:sp>
      <p:sp>
        <p:nvSpPr>
          <p:cNvPr id="240658" name="Rectangle 18"/>
          <p:cNvSpPr>
            <a:spLocks noChangeArrowheads="1"/>
          </p:cNvSpPr>
          <p:nvPr/>
        </p:nvSpPr>
        <p:spPr bwMode="auto">
          <a:xfrm>
            <a:off x="5148263" y="4919663"/>
            <a:ext cx="1149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b="1">
                <a:solidFill>
                  <a:srgbClr val="009999"/>
                </a:solidFill>
              </a:rPr>
              <a:t> </a:t>
            </a: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RIBs line</a:t>
            </a:r>
          </a:p>
        </p:txBody>
      </p:sp>
      <p:sp>
        <p:nvSpPr>
          <p:cNvPr id="240662" name="Text Box 22"/>
          <p:cNvSpPr txBox="1">
            <a:spLocks noChangeArrowheads="1"/>
          </p:cNvSpPr>
          <p:nvPr/>
        </p:nvSpPr>
        <p:spPr bwMode="auto">
          <a:xfrm>
            <a:off x="0" y="606425"/>
            <a:ext cx="3276600" cy="457200"/>
          </a:xfrm>
          <a:prstGeom prst="rect">
            <a:avLst/>
          </a:prstGeom>
          <a:gradFill rotWithShape="1">
            <a:gsLst>
              <a:gs pos="0">
                <a:schemeClr val="bg1"/>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 typeface="Wingdings" pitchFamily="2" charset="2"/>
              <a:buChar char="u"/>
            </a:pPr>
            <a:r>
              <a:rPr lang="en-US" altLang="zh-CN" sz="2400" b="1">
                <a:solidFill>
                  <a:srgbClr val="6600CC"/>
                </a:solidFill>
              </a:rPr>
              <a:t> Figure-8 ion ring</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02"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1087438"/>
            <a:ext cx="9109075" cy="5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5" name="Rectangle 2"/>
          <p:cNvSpPr>
            <a:spLocks noChangeArrowheads="1"/>
          </p:cNvSpPr>
          <p:nvPr/>
        </p:nvSpPr>
        <p:spPr bwMode="auto">
          <a:xfrm>
            <a:off x="0" y="4445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Main parameters and operation modes</a:t>
            </a:r>
          </a:p>
        </p:txBody>
      </p:sp>
      <p:sp>
        <p:nvSpPr>
          <p:cNvPr id="182278" name="Line 6"/>
          <p:cNvSpPr>
            <a:spLocks noChangeShapeType="1"/>
          </p:cNvSpPr>
          <p:nvPr/>
        </p:nvSpPr>
        <p:spPr bwMode="auto">
          <a:xfrm>
            <a:off x="-36513" y="620713"/>
            <a:ext cx="9144001"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82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75" y="3054350"/>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1822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275" y="3270250"/>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1822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175" y="3486150"/>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sp>
        <p:nvSpPr>
          <p:cNvPr id="182282" name="Text Box 8"/>
          <p:cNvSpPr txBox="1">
            <a:spLocks noChangeArrowheads="1"/>
          </p:cNvSpPr>
          <p:nvPr/>
        </p:nvSpPr>
        <p:spPr bwMode="auto">
          <a:xfrm>
            <a:off x="1835150" y="4124325"/>
            <a:ext cx="1727200" cy="457200"/>
          </a:xfrm>
          <a:prstGeom prst="rect">
            <a:avLst/>
          </a:prstGeom>
          <a:solidFill>
            <a:srgbClr val="FFFFFF">
              <a:alpha val="28000"/>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200" b="1">
                <a:latin typeface="Arial Narrow" pitchFamily="34" charset="0"/>
                <a:ea typeface="黑体" pitchFamily="49" charset="-122"/>
              </a:rPr>
              <a:t>High Purity &amp; </a:t>
            </a:r>
          </a:p>
          <a:p>
            <a:pPr algn="ctr"/>
            <a:r>
              <a:rPr lang="en-US" altLang="zh-CN" sz="1200" b="1">
                <a:latin typeface="Arial Narrow" pitchFamily="34" charset="0"/>
                <a:ea typeface="黑体" pitchFamily="49" charset="-122"/>
              </a:rPr>
              <a:t>Quality RIBs Station</a:t>
            </a:r>
          </a:p>
        </p:txBody>
      </p:sp>
      <p:sp>
        <p:nvSpPr>
          <p:cNvPr id="182283" name="Text Box 11"/>
          <p:cNvSpPr txBox="1">
            <a:spLocks noChangeArrowheads="1"/>
          </p:cNvSpPr>
          <p:nvPr/>
        </p:nvSpPr>
        <p:spPr bwMode="auto">
          <a:xfrm>
            <a:off x="0" y="1484313"/>
            <a:ext cx="2700338" cy="919162"/>
          </a:xfrm>
          <a:prstGeom prst="rect">
            <a:avLst/>
          </a:prstGeom>
          <a:gradFill rotWithShape="1">
            <a:gsLst>
              <a:gs pos="0">
                <a:srgbClr val="FFFFFF"/>
              </a:gs>
              <a:gs pos="100000">
                <a:srgbClr val="00FFCC">
                  <a:alpha val="20000"/>
                </a:srgbClr>
              </a:gs>
            </a:gsLst>
            <a:path path="shape">
              <a:fillToRect l="50000" t="50000" r="50000" b="50000"/>
            </a:path>
          </a:gra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spcAft>
                <a:spcPct val="30000"/>
              </a:spcAft>
            </a:pPr>
            <a:r>
              <a:rPr lang="en-US" altLang="zh-CN" sz="1600" b="1">
                <a:solidFill>
                  <a:srgbClr val="0033CC"/>
                </a:solidFill>
                <a:latin typeface="Arial Narrow" pitchFamily="34" charset="0"/>
                <a:ea typeface="黑体" pitchFamily="49" charset="-122"/>
              </a:rPr>
              <a:t>Slow Extraction </a:t>
            </a:r>
          </a:p>
          <a:p>
            <a:pPr algn="ctr">
              <a:lnSpc>
                <a:spcPct val="80000"/>
              </a:lnSpc>
              <a:buFont typeface="Wingdings" pitchFamily="2" charset="2"/>
              <a:buNone/>
            </a:pPr>
            <a:r>
              <a:rPr lang="en-US" altLang="zh-CN" sz="1400" b="1">
                <a:latin typeface="Arial Narrow" pitchFamily="34" charset="0"/>
              </a:rPr>
              <a:t>Material irradiation</a:t>
            </a:r>
          </a:p>
          <a:p>
            <a:pPr algn="ctr">
              <a:lnSpc>
                <a:spcPct val="80000"/>
              </a:lnSpc>
              <a:buFont typeface="Wingdings" pitchFamily="2" charset="2"/>
              <a:buNone/>
            </a:pPr>
            <a:r>
              <a:rPr lang="en-US" altLang="zh-CN" sz="1400" b="1">
                <a:latin typeface="Arial Narrow" pitchFamily="34" charset="0"/>
              </a:rPr>
              <a:t>Space electronic device</a:t>
            </a:r>
          </a:p>
          <a:p>
            <a:pPr algn="ctr">
              <a:lnSpc>
                <a:spcPct val="80000"/>
              </a:lnSpc>
              <a:buFont typeface="Wingdings" pitchFamily="2" charset="2"/>
              <a:buNone/>
            </a:pPr>
            <a:r>
              <a:rPr lang="en-US" altLang="zh-CN" sz="1400" b="1">
                <a:latin typeface="Arial Narrow" pitchFamily="34" charset="0"/>
              </a:rPr>
              <a:t>Application in bioscience</a:t>
            </a:r>
            <a:r>
              <a:rPr lang="en-US" altLang="zh-CN"/>
              <a:t> </a:t>
            </a:r>
          </a:p>
        </p:txBody>
      </p:sp>
      <p:sp>
        <p:nvSpPr>
          <p:cNvPr id="182284" name="Text Box 11"/>
          <p:cNvSpPr txBox="1">
            <a:spLocks noChangeArrowheads="1"/>
          </p:cNvSpPr>
          <p:nvPr/>
        </p:nvSpPr>
        <p:spPr bwMode="auto">
          <a:xfrm>
            <a:off x="0" y="620713"/>
            <a:ext cx="2700338" cy="846137"/>
          </a:xfrm>
          <a:prstGeom prst="rect">
            <a:avLst/>
          </a:prstGeom>
          <a:gradFill rotWithShape="1">
            <a:gsLst>
              <a:gs pos="0">
                <a:srgbClr val="FFFFFF"/>
              </a:gs>
              <a:gs pos="100000">
                <a:srgbClr val="FFCCCC">
                  <a:alpha val="39998"/>
                </a:srgbClr>
              </a:gs>
            </a:gsLst>
            <a:path path="shape">
              <a:fillToRect l="50000" t="50000" r="50000" b="50000"/>
            </a:path>
          </a:gra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spcAft>
                <a:spcPct val="20000"/>
              </a:spcAft>
            </a:pPr>
            <a:r>
              <a:rPr lang="en-US" altLang="zh-CN" sz="1600" b="1">
                <a:solidFill>
                  <a:srgbClr val="0033CC"/>
                </a:solidFill>
                <a:latin typeface="Arial Narrow" pitchFamily="34" charset="0"/>
                <a:ea typeface="黑体" pitchFamily="49" charset="-122"/>
              </a:rPr>
              <a:t>Fast Extraction</a:t>
            </a:r>
            <a:r>
              <a:rPr lang="en-US" altLang="zh-CN" sz="1600" b="1">
                <a:solidFill>
                  <a:srgbClr val="FF3300"/>
                </a:solidFill>
                <a:latin typeface="Arial Narrow" pitchFamily="34" charset="0"/>
                <a:ea typeface="黑体" pitchFamily="49" charset="-122"/>
              </a:rPr>
              <a:t> </a:t>
            </a:r>
          </a:p>
          <a:p>
            <a:pPr algn="ctr">
              <a:lnSpc>
                <a:spcPct val="80000"/>
              </a:lnSpc>
            </a:pPr>
            <a:r>
              <a:rPr lang="en-US" altLang="zh-CN" sz="1400" b="1">
                <a:latin typeface="Arial Narrow" pitchFamily="34" charset="0"/>
                <a:ea typeface="黑体" pitchFamily="49" charset="-122"/>
              </a:rPr>
              <a:t>Matter States</a:t>
            </a:r>
          </a:p>
          <a:p>
            <a:pPr algn="ctr">
              <a:lnSpc>
                <a:spcPct val="80000"/>
              </a:lnSpc>
            </a:pPr>
            <a:r>
              <a:rPr lang="en-US" altLang="zh-CN" sz="1400" b="1">
                <a:latin typeface="Arial Narrow" pitchFamily="34" charset="0"/>
                <a:ea typeface="黑体" pitchFamily="49" charset="-122"/>
              </a:rPr>
              <a:t>(Dense plasma research,</a:t>
            </a:r>
          </a:p>
          <a:p>
            <a:pPr algn="ctr">
              <a:lnSpc>
                <a:spcPct val="80000"/>
              </a:lnSpc>
            </a:pPr>
            <a:r>
              <a:rPr lang="en-US" altLang="zh-CN" sz="1400" b="1">
                <a:latin typeface="Arial Narrow" pitchFamily="34" charset="0"/>
                <a:ea typeface="黑体" pitchFamily="49" charset="-122"/>
              </a:rPr>
              <a:t>High-Energy-Density Matter)</a:t>
            </a:r>
            <a:endParaRPr lang="en-US" altLang="zh-CN" sz="1400" b="1">
              <a:latin typeface="Arial Narrow" pitchFamily="34" charset="0"/>
            </a:endParaRPr>
          </a:p>
        </p:txBody>
      </p:sp>
      <p:sp>
        <p:nvSpPr>
          <p:cNvPr id="182286" name="Text Box 20"/>
          <p:cNvSpPr txBox="1">
            <a:spLocks noChangeArrowheads="1"/>
          </p:cNvSpPr>
          <p:nvPr/>
        </p:nvSpPr>
        <p:spPr bwMode="auto">
          <a:xfrm>
            <a:off x="2971800" y="2997200"/>
            <a:ext cx="2663825" cy="517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0.8 GeV/u </a:t>
            </a:r>
            <a:r>
              <a:rPr lang="en-US" altLang="zh-CN" sz="1400" b="1">
                <a:latin typeface="Arial Narrow" pitchFamily="34" charset="0"/>
              </a:rPr>
              <a:t>(</a:t>
            </a:r>
            <a:r>
              <a:rPr lang="en-US" altLang="zh-CN" sz="1400" b="1" baseline="30000">
                <a:latin typeface="Arial Narrow" pitchFamily="34" charset="0"/>
              </a:rPr>
              <a:t>238</a:t>
            </a:r>
            <a:r>
              <a:rPr lang="en-US" altLang="zh-CN" sz="1400" b="1">
                <a:latin typeface="Arial Narrow" pitchFamily="34" charset="0"/>
              </a:rPr>
              <a:t>U</a:t>
            </a:r>
            <a:r>
              <a:rPr lang="en-US" altLang="zh-CN" sz="1400" b="1" baseline="30000">
                <a:latin typeface="Arial Narrow" pitchFamily="34" charset="0"/>
              </a:rPr>
              <a:t>34+</a:t>
            </a:r>
            <a:r>
              <a:rPr lang="en-US" altLang="zh-CN" sz="1400" b="1">
                <a:latin typeface="Arial Narrow" pitchFamily="34" charset="0"/>
              </a:rPr>
              <a:t>)</a:t>
            </a:r>
          </a:p>
          <a:p>
            <a:pPr algn="ctr"/>
            <a:r>
              <a:rPr lang="en-US" altLang="zh-CN" sz="1400" b="1">
                <a:latin typeface="Arial Narrow" pitchFamily="34" charset="0"/>
              </a:rPr>
              <a:t>(0.6-2.4)×10</a:t>
            </a:r>
            <a:r>
              <a:rPr lang="en-US" altLang="zh-CN" sz="1400" b="1" baseline="30000">
                <a:latin typeface="Arial Narrow" pitchFamily="34" charset="0"/>
              </a:rPr>
              <a:t>11 </a:t>
            </a:r>
            <a:r>
              <a:rPr lang="en-US" altLang="zh-CN" sz="1400" b="1">
                <a:solidFill>
                  <a:srgbClr val="CC0099"/>
                </a:solidFill>
                <a:latin typeface="Arial Narrow" pitchFamily="34" charset="0"/>
              </a:rPr>
              <a:t>×4 Stacking</a:t>
            </a:r>
          </a:p>
        </p:txBody>
      </p:sp>
      <p:sp>
        <p:nvSpPr>
          <p:cNvPr id="182289" name="Text Box 20"/>
          <p:cNvSpPr txBox="1">
            <a:spLocks noChangeArrowheads="1"/>
          </p:cNvSpPr>
          <p:nvPr/>
        </p:nvSpPr>
        <p:spPr bwMode="auto">
          <a:xfrm>
            <a:off x="1619250" y="5157788"/>
            <a:ext cx="1944688" cy="431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33CC"/>
                </a:solidFill>
                <a:latin typeface="Arial Narrow" pitchFamily="34" charset="0"/>
              </a:rPr>
              <a:t>0.8 GeV/u </a:t>
            </a:r>
            <a:r>
              <a:rPr lang="en-US" altLang="zh-CN" sz="1400" b="1">
                <a:latin typeface="Arial Narrow" pitchFamily="34" charset="0"/>
              </a:rPr>
              <a:t>(</a:t>
            </a:r>
            <a:r>
              <a:rPr lang="en-US" altLang="zh-CN" sz="1400" b="1" baseline="30000">
                <a:latin typeface="Arial Narrow" pitchFamily="34" charset="0"/>
              </a:rPr>
              <a:t>238</a:t>
            </a:r>
            <a:r>
              <a:rPr lang="en-US" altLang="zh-CN" sz="1400" b="1">
                <a:latin typeface="Arial Narrow" pitchFamily="34" charset="0"/>
              </a:rPr>
              <a:t>U</a:t>
            </a:r>
            <a:r>
              <a:rPr lang="en-US" altLang="zh-CN" sz="1400" b="1" baseline="30000">
                <a:latin typeface="Arial Narrow" pitchFamily="34" charset="0"/>
              </a:rPr>
              <a:t>34+</a:t>
            </a:r>
            <a:r>
              <a:rPr lang="en-US" altLang="zh-CN" sz="1400" b="1">
                <a:latin typeface="Arial Narrow" pitchFamily="34" charset="0"/>
              </a:rPr>
              <a:t>)</a:t>
            </a:r>
          </a:p>
          <a:p>
            <a:pPr algn="ctr">
              <a:lnSpc>
                <a:spcPct val="80000"/>
              </a:lnSpc>
            </a:pPr>
            <a:r>
              <a:rPr lang="en-US" altLang="zh-CN" sz="1400" b="1">
                <a:latin typeface="Arial Narrow" pitchFamily="34" charset="0"/>
              </a:rPr>
              <a:t>(1-2.4)×10</a:t>
            </a:r>
            <a:r>
              <a:rPr lang="en-US" altLang="zh-CN" sz="1400" b="1" baseline="30000">
                <a:latin typeface="Arial Narrow" pitchFamily="34" charset="0"/>
              </a:rPr>
              <a:t>11 </a:t>
            </a:r>
            <a:endParaRPr lang="en-US" altLang="zh-CN" sz="1400" b="1">
              <a:solidFill>
                <a:srgbClr val="CC0099"/>
              </a:solidFill>
              <a:latin typeface="Arial Narrow" pitchFamily="34" charset="0"/>
            </a:endParaRPr>
          </a:p>
        </p:txBody>
      </p:sp>
      <p:sp>
        <p:nvSpPr>
          <p:cNvPr id="182291" name="Text Box 3"/>
          <p:cNvSpPr txBox="1">
            <a:spLocks noChangeArrowheads="1"/>
          </p:cNvSpPr>
          <p:nvPr/>
        </p:nvSpPr>
        <p:spPr bwMode="auto">
          <a:xfrm>
            <a:off x="3922713" y="2276475"/>
            <a:ext cx="936625" cy="336550"/>
          </a:xfrm>
          <a:prstGeom prst="rect">
            <a:avLst/>
          </a:prstGeom>
          <a:solidFill>
            <a:srgbClr val="FFCCFF">
              <a:alpha val="56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solidFill>
                  <a:srgbClr val="333399"/>
                </a:solidFill>
                <a:latin typeface="Calibri" pitchFamily="34" charset="0"/>
              </a:rPr>
              <a:t>Merging</a:t>
            </a:r>
          </a:p>
        </p:txBody>
      </p:sp>
      <p:sp>
        <p:nvSpPr>
          <p:cNvPr id="182292" name="Text Box 3"/>
          <p:cNvSpPr txBox="1">
            <a:spLocks noChangeArrowheads="1"/>
          </p:cNvSpPr>
          <p:nvPr/>
        </p:nvSpPr>
        <p:spPr bwMode="auto">
          <a:xfrm>
            <a:off x="5364163" y="2703513"/>
            <a:ext cx="1223962" cy="581025"/>
          </a:xfrm>
          <a:prstGeom prst="rect">
            <a:avLst/>
          </a:prstGeom>
          <a:solidFill>
            <a:srgbClr val="FFCCFF">
              <a:alpha val="570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solidFill>
                  <a:srgbClr val="990099"/>
                </a:solidFill>
                <a:latin typeface="Calibri" pitchFamily="34" charset="0"/>
              </a:rPr>
              <a:t>Electron-Ion collision</a:t>
            </a:r>
          </a:p>
        </p:txBody>
      </p:sp>
      <p:sp>
        <p:nvSpPr>
          <p:cNvPr id="182293" name="Text Box 16"/>
          <p:cNvSpPr txBox="1">
            <a:spLocks noChangeArrowheads="1"/>
          </p:cNvSpPr>
          <p:nvPr/>
        </p:nvSpPr>
        <p:spPr bwMode="auto">
          <a:xfrm>
            <a:off x="7021513" y="6453188"/>
            <a:ext cx="1511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solidFill>
                  <a:srgbClr val="660066"/>
                </a:solidFill>
                <a:latin typeface="Times New Roman" pitchFamily="18" charset="0"/>
              </a:rPr>
              <a:t>0.05- 0.2 pmA, </a:t>
            </a:r>
          </a:p>
          <a:p>
            <a:pPr algn="ctr">
              <a:lnSpc>
                <a:spcPct val="80000"/>
              </a:lnSpc>
            </a:pPr>
            <a:r>
              <a:rPr lang="en-US" altLang="zh-CN" sz="1600" b="1">
                <a:solidFill>
                  <a:srgbClr val="660066"/>
                </a:solidFill>
                <a:latin typeface="Times New Roman" pitchFamily="18" charset="0"/>
              </a:rPr>
              <a:t>2 Hz</a:t>
            </a:r>
          </a:p>
        </p:txBody>
      </p:sp>
      <p:sp>
        <p:nvSpPr>
          <p:cNvPr id="182294" name="Text Box 21"/>
          <p:cNvSpPr txBox="1">
            <a:spLocks noChangeArrowheads="1"/>
          </p:cNvSpPr>
          <p:nvPr/>
        </p:nvSpPr>
        <p:spPr bwMode="auto">
          <a:xfrm>
            <a:off x="4140200" y="5903913"/>
            <a:ext cx="11461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latin typeface="Arial Narrow" pitchFamily="34" charset="0"/>
              </a:rPr>
              <a:t>25 MeV/u</a:t>
            </a:r>
          </a:p>
          <a:p>
            <a:pPr algn="ctr"/>
            <a:r>
              <a:rPr lang="en-US" altLang="zh-CN" sz="1400" b="1">
                <a:latin typeface="Calibri" pitchFamily="34" charset="0"/>
                <a:ea typeface="黑体" pitchFamily="49" charset="-122"/>
              </a:rPr>
              <a:t>(U</a:t>
            </a:r>
            <a:r>
              <a:rPr lang="en-US" altLang="zh-CN" sz="1400" b="1" baseline="30000">
                <a:latin typeface="Calibri" pitchFamily="34" charset="0"/>
                <a:ea typeface="黑体" pitchFamily="49" charset="-122"/>
              </a:rPr>
              <a:t>34+</a:t>
            </a:r>
            <a:r>
              <a:rPr lang="en-US" altLang="zh-CN" sz="1400" b="1">
                <a:latin typeface="Calibri" pitchFamily="34" charset="0"/>
                <a:ea typeface="黑体" pitchFamily="49" charset="-122"/>
              </a:rPr>
              <a:t>)</a:t>
            </a:r>
          </a:p>
        </p:txBody>
      </p:sp>
      <p:sp>
        <p:nvSpPr>
          <p:cNvPr id="182295" name="Rectangle 11"/>
          <p:cNvSpPr>
            <a:spLocks noChangeArrowheads="1"/>
          </p:cNvSpPr>
          <p:nvPr/>
        </p:nvSpPr>
        <p:spPr bwMode="auto">
          <a:xfrm>
            <a:off x="3779838" y="6453188"/>
            <a:ext cx="2087562" cy="482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p>
            <a:pPr algn="ctr" eaLnBrk="0" hangingPunct="0">
              <a:lnSpc>
                <a:spcPct val="80000"/>
              </a:lnSpc>
            </a:pPr>
            <a:r>
              <a:rPr lang="en-US" altLang="zh-CN" sz="1600" b="1">
                <a:solidFill>
                  <a:srgbClr val="660066"/>
                </a:solidFill>
                <a:latin typeface="Arial Narrow" pitchFamily="34" charset="0"/>
              </a:rPr>
              <a:t>0.04-0.15 pmA</a:t>
            </a:r>
          </a:p>
          <a:p>
            <a:pPr algn="ctr" eaLnBrk="0" hangingPunct="0">
              <a:lnSpc>
                <a:spcPct val="80000"/>
              </a:lnSpc>
            </a:pPr>
            <a:r>
              <a:rPr lang="en-US" altLang="zh-CN" sz="1600" b="1">
                <a:solidFill>
                  <a:srgbClr val="660066"/>
                </a:solidFill>
                <a:latin typeface="Arial Narrow" pitchFamily="34" charset="0"/>
              </a:rPr>
              <a:t>2 Hz, 500</a:t>
            </a:r>
            <a:r>
              <a:rPr lang="en-US" altLang="zh-CN" sz="1400" b="1">
                <a:solidFill>
                  <a:srgbClr val="660066"/>
                </a:solidFill>
                <a:latin typeface="Arial Narrow" pitchFamily="34" charset="0"/>
              </a:rPr>
              <a:t> </a:t>
            </a:r>
            <a:r>
              <a:rPr lang="el-GR" altLang="zh-CN" sz="1400" b="1">
                <a:solidFill>
                  <a:srgbClr val="660066"/>
                </a:solidFill>
                <a:latin typeface="Arial Narrow" pitchFamily="34" charset="0"/>
              </a:rPr>
              <a:t>μ</a:t>
            </a:r>
            <a:r>
              <a:rPr lang="en-US" altLang="zh-CN" sz="1400" b="1">
                <a:solidFill>
                  <a:srgbClr val="660066"/>
                </a:solidFill>
                <a:latin typeface="Arial Narrow" pitchFamily="34" charset="0"/>
              </a:rPr>
              <a:t>s</a:t>
            </a:r>
            <a:endParaRPr lang="en-US" altLang="zh-CN" sz="1600" b="1">
              <a:solidFill>
                <a:srgbClr val="660066"/>
              </a:solidFill>
              <a:latin typeface="Arial Narrow" pitchFamily="34" charset="0"/>
            </a:endParaRPr>
          </a:p>
        </p:txBody>
      </p:sp>
      <p:sp>
        <p:nvSpPr>
          <p:cNvPr id="182296" name="Text Box 20"/>
          <p:cNvSpPr txBox="1">
            <a:spLocks noChangeArrowheads="1"/>
          </p:cNvSpPr>
          <p:nvPr/>
        </p:nvSpPr>
        <p:spPr bwMode="auto">
          <a:xfrm>
            <a:off x="1403350" y="5616575"/>
            <a:ext cx="2411413" cy="4762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90000"/>
              </a:lnSpc>
            </a:pPr>
            <a:r>
              <a:rPr lang="en-US" altLang="zh-CN" sz="1400" b="1">
                <a:solidFill>
                  <a:srgbClr val="0033CC"/>
                </a:solidFill>
                <a:latin typeface="Arial Narrow" pitchFamily="34" charset="0"/>
              </a:rPr>
              <a:t>2.5 GeV/u </a:t>
            </a:r>
            <a:r>
              <a:rPr lang="en-US" altLang="zh-CN" sz="1400" b="1">
                <a:latin typeface="Arial Narrow" pitchFamily="34" charset="0"/>
              </a:rPr>
              <a:t>(</a:t>
            </a:r>
            <a:r>
              <a:rPr lang="en-US" altLang="zh-CN" sz="1400" b="1" baseline="30000">
                <a:latin typeface="Arial Narrow" pitchFamily="34" charset="0"/>
              </a:rPr>
              <a:t>238</a:t>
            </a:r>
            <a:r>
              <a:rPr lang="en-US" altLang="zh-CN" sz="1400" b="1">
                <a:latin typeface="Arial Narrow" pitchFamily="34" charset="0"/>
              </a:rPr>
              <a:t>U</a:t>
            </a:r>
            <a:r>
              <a:rPr lang="en-US" altLang="zh-CN" sz="1400" b="1" baseline="30000">
                <a:latin typeface="Arial Narrow" pitchFamily="34" charset="0"/>
              </a:rPr>
              <a:t>76+</a:t>
            </a:r>
            <a:r>
              <a:rPr lang="en-US" altLang="zh-CN" sz="1400" b="1">
                <a:latin typeface="Arial Narrow" pitchFamily="34" charset="0"/>
              </a:rPr>
              <a:t>)</a:t>
            </a:r>
          </a:p>
          <a:p>
            <a:pPr algn="ctr">
              <a:lnSpc>
                <a:spcPct val="90000"/>
              </a:lnSpc>
            </a:pPr>
            <a:r>
              <a:rPr lang="en-US" altLang="zh-CN" sz="1400" b="1">
                <a:latin typeface="Arial Narrow" pitchFamily="34" charset="0"/>
              </a:rPr>
              <a:t>(1.2-4.8)×10</a:t>
            </a:r>
            <a:r>
              <a:rPr lang="en-US" altLang="zh-CN" sz="1400" b="1" baseline="30000">
                <a:latin typeface="Arial Narrow" pitchFamily="34" charset="0"/>
              </a:rPr>
              <a:t>10 </a:t>
            </a:r>
            <a:endParaRPr lang="en-US" altLang="zh-CN" sz="1400" b="1">
              <a:solidFill>
                <a:srgbClr val="CC0099"/>
              </a:solidFill>
              <a:latin typeface="Arial Narrow" pitchFamily="34" charset="0"/>
            </a:endParaRPr>
          </a:p>
        </p:txBody>
      </p:sp>
      <p:sp>
        <p:nvSpPr>
          <p:cNvPr id="182297" name="Text Box 20"/>
          <p:cNvSpPr txBox="1">
            <a:spLocks noChangeArrowheads="1"/>
          </p:cNvSpPr>
          <p:nvPr/>
        </p:nvSpPr>
        <p:spPr bwMode="auto">
          <a:xfrm>
            <a:off x="2843213" y="3502025"/>
            <a:ext cx="3024187" cy="431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33CC"/>
                </a:solidFill>
                <a:latin typeface="Arial Narrow" pitchFamily="34" charset="0"/>
              </a:rPr>
              <a:t>2.5 GeV/u </a:t>
            </a:r>
            <a:r>
              <a:rPr lang="en-US" altLang="zh-CN" sz="1400" b="1">
                <a:latin typeface="Arial Narrow" pitchFamily="34" charset="0"/>
              </a:rPr>
              <a:t>(</a:t>
            </a:r>
            <a:r>
              <a:rPr lang="en-US" altLang="zh-CN" sz="1400" b="1" baseline="30000">
                <a:latin typeface="Arial Narrow" pitchFamily="34" charset="0"/>
              </a:rPr>
              <a:t>238</a:t>
            </a:r>
            <a:r>
              <a:rPr lang="en-US" altLang="zh-CN" sz="1400" b="1">
                <a:latin typeface="Arial Narrow" pitchFamily="34" charset="0"/>
              </a:rPr>
              <a:t>U</a:t>
            </a:r>
            <a:r>
              <a:rPr lang="en-US" altLang="zh-CN" sz="1400" b="1" baseline="30000">
                <a:latin typeface="Arial Narrow" pitchFamily="34" charset="0"/>
              </a:rPr>
              <a:t>76+</a:t>
            </a:r>
            <a:r>
              <a:rPr lang="en-US" altLang="zh-CN" sz="1400" b="1">
                <a:latin typeface="Arial Narrow" pitchFamily="34" charset="0"/>
              </a:rPr>
              <a:t>)</a:t>
            </a:r>
          </a:p>
          <a:p>
            <a:pPr algn="ctr">
              <a:lnSpc>
                <a:spcPct val="80000"/>
              </a:lnSpc>
            </a:pPr>
            <a:r>
              <a:rPr lang="en-US" altLang="zh-CN" sz="1400" b="1">
                <a:latin typeface="Arial Narrow" pitchFamily="34" charset="0"/>
              </a:rPr>
              <a:t>(1.2-4.8)×10</a:t>
            </a:r>
            <a:r>
              <a:rPr lang="en-US" altLang="zh-CN" sz="1400" b="1" baseline="30000">
                <a:latin typeface="Arial Narrow" pitchFamily="34" charset="0"/>
              </a:rPr>
              <a:t>10 </a:t>
            </a:r>
            <a:r>
              <a:rPr lang="en-US" altLang="zh-CN" sz="1400" b="1">
                <a:solidFill>
                  <a:srgbClr val="CC0099"/>
                </a:solidFill>
              </a:rPr>
              <a:t>×4 Stacking</a:t>
            </a:r>
          </a:p>
        </p:txBody>
      </p:sp>
      <p:sp>
        <p:nvSpPr>
          <p:cNvPr id="182298" name="Text Box 59"/>
          <p:cNvSpPr txBox="1">
            <a:spLocks noChangeArrowheads="1"/>
          </p:cNvSpPr>
          <p:nvPr/>
        </p:nvSpPr>
        <p:spPr bwMode="auto">
          <a:xfrm>
            <a:off x="-34925" y="2586038"/>
            <a:ext cx="1943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latin typeface="Calibri" pitchFamily="34" charset="0"/>
              </a:rPr>
              <a:t>Atomic physics</a:t>
            </a:r>
          </a:p>
          <a:p>
            <a:pPr algn="ctr">
              <a:lnSpc>
                <a:spcPct val="80000"/>
              </a:lnSpc>
            </a:pPr>
            <a:r>
              <a:rPr lang="en-US" altLang="zh-CN" sz="1600" b="1">
                <a:latin typeface="Calibri" pitchFamily="34" charset="0"/>
              </a:rPr>
              <a:t>Mass measurement</a:t>
            </a:r>
            <a:endParaRPr lang="en-US" altLang="zh-CN" sz="1600" b="1">
              <a:solidFill>
                <a:srgbClr val="000099"/>
              </a:solidFill>
              <a:latin typeface="Calibri" pitchFamily="34" charset="0"/>
            </a:endParaRPr>
          </a:p>
        </p:txBody>
      </p:sp>
      <p:sp>
        <p:nvSpPr>
          <p:cNvPr id="182303" name="Text Box 3"/>
          <p:cNvSpPr txBox="1">
            <a:spLocks noChangeArrowheads="1"/>
          </p:cNvSpPr>
          <p:nvPr/>
        </p:nvSpPr>
        <p:spPr bwMode="auto">
          <a:xfrm>
            <a:off x="5651500" y="6021388"/>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SC-LINAC</a:t>
            </a:r>
          </a:p>
        </p:txBody>
      </p:sp>
      <p:sp>
        <p:nvSpPr>
          <p:cNvPr id="797701" name="Text Box 5"/>
          <p:cNvSpPr txBox="1">
            <a:spLocks noChangeArrowheads="1"/>
          </p:cNvSpPr>
          <p:nvPr/>
        </p:nvSpPr>
        <p:spPr bwMode="auto">
          <a:xfrm>
            <a:off x="3492500" y="2708275"/>
            <a:ext cx="1597025" cy="33337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ICR-35</a:t>
            </a:r>
          </a:p>
        </p:txBody>
      </p:sp>
      <p:sp>
        <p:nvSpPr>
          <p:cNvPr id="182305" name="Text Box 19"/>
          <p:cNvSpPr txBox="1">
            <a:spLocks noChangeArrowheads="1"/>
          </p:cNvSpPr>
          <p:nvPr/>
        </p:nvSpPr>
        <p:spPr bwMode="auto">
          <a:xfrm>
            <a:off x="8423275" y="5734050"/>
            <a:ext cx="7207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ECR</a:t>
            </a:r>
            <a:r>
              <a:rPr lang="en-US" altLang="zh-CN" sz="1600" b="1">
                <a:solidFill>
                  <a:srgbClr val="FF66CC"/>
                </a:solidFill>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182306" name="Text Box 19"/>
          <p:cNvSpPr txBox="1">
            <a:spLocks noChangeArrowheads="1"/>
          </p:cNvSpPr>
          <p:nvPr/>
        </p:nvSpPr>
        <p:spPr bwMode="auto">
          <a:xfrm>
            <a:off x="8101013" y="6092825"/>
            <a:ext cx="5953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LIS</a:t>
            </a: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 name="Text Box 5"/>
          <p:cNvSpPr txBox="1">
            <a:spLocks noChangeArrowheads="1"/>
          </p:cNvSpPr>
          <p:nvPr/>
        </p:nvSpPr>
        <p:spPr bwMode="auto">
          <a:xfrm>
            <a:off x="250825" y="3213100"/>
            <a:ext cx="1093788" cy="284163"/>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1600" b="1">
                <a:solidFill>
                  <a:srgbClr val="003399"/>
                </a:solidFill>
                <a:effectLst>
                  <a:outerShdw blurRad="38100" dist="38100" dir="2700000" algn="tl">
                    <a:srgbClr val="C0C0C0"/>
                  </a:outerShdw>
                </a:effectLst>
                <a:latin typeface="Calibri" pitchFamily="34" charset="0"/>
                <a:ea typeface="黑体" pitchFamily="49" charset="-122"/>
              </a:rPr>
              <a:t>CBR-35</a:t>
            </a:r>
          </a:p>
        </p:txBody>
      </p:sp>
      <p:sp>
        <p:nvSpPr>
          <p:cNvPr id="3" name="Text Box 5"/>
          <p:cNvSpPr txBox="1">
            <a:spLocks noChangeArrowheads="1"/>
          </p:cNvSpPr>
          <p:nvPr/>
        </p:nvSpPr>
        <p:spPr bwMode="auto">
          <a:xfrm>
            <a:off x="1751013" y="4776788"/>
            <a:ext cx="1597025" cy="30797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b="1">
                <a:solidFill>
                  <a:srgbClr val="003399"/>
                </a:solidFill>
                <a:effectLst>
                  <a:outerShdw blurRad="38100" dist="38100" dir="2700000" algn="tl">
                    <a:srgbClr val="C0C0C0"/>
                  </a:outerShdw>
                </a:effectLst>
                <a:latin typeface="Calibri" pitchFamily="34" charset="0"/>
                <a:ea typeface="黑体" pitchFamily="49" charset="-122"/>
              </a:rPr>
              <a:t>ABR-35</a:t>
            </a:r>
          </a:p>
        </p:txBody>
      </p:sp>
      <p:sp>
        <p:nvSpPr>
          <p:cNvPr id="4" name="Text Box 5"/>
          <p:cNvSpPr txBox="1">
            <a:spLocks noChangeArrowheads="1"/>
          </p:cNvSpPr>
          <p:nvPr/>
        </p:nvSpPr>
        <p:spPr bwMode="auto">
          <a:xfrm>
            <a:off x="3708400" y="1439863"/>
            <a:ext cx="863600" cy="33337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ER</a:t>
            </a:r>
          </a:p>
        </p:txBody>
      </p:sp>
      <p:sp>
        <p:nvSpPr>
          <p:cNvPr id="182310" name="Text Box 3"/>
          <p:cNvSpPr txBox="1">
            <a:spLocks noChangeArrowheads="1"/>
          </p:cNvSpPr>
          <p:nvPr/>
        </p:nvSpPr>
        <p:spPr bwMode="auto">
          <a:xfrm>
            <a:off x="6011863" y="1916113"/>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600" b="1">
                <a:solidFill>
                  <a:srgbClr val="009999"/>
                </a:solidFill>
                <a:latin typeface="Arial Narrow" pitchFamily="34" charset="0"/>
              </a:rPr>
              <a:t>Electron injector</a:t>
            </a:r>
          </a:p>
        </p:txBody>
      </p:sp>
      <p:sp>
        <p:nvSpPr>
          <p:cNvPr id="182311" name="Rectangle 39"/>
          <p:cNvSpPr>
            <a:spLocks noChangeArrowheads="1"/>
          </p:cNvSpPr>
          <p:nvPr/>
        </p:nvSpPr>
        <p:spPr bwMode="auto">
          <a:xfrm>
            <a:off x="-69850" y="5789613"/>
            <a:ext cx="1149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b="1">
                <a:solidFill>
                  <a:srgbClr val="009999"/>
                </a:solidFill>
              </a:rPr>
              <a:t> </a:t>
            </a: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RIBs line</a:t>
            </a:r>
          </a:p>
        </p:txBody>
      </p:sp>
      <p:sp>
        <p:nvSpPr>
          <p:cNvPr id="182312" name="Text Box 20"/>
          <p:cNvSpPr txBox="1">
            <a:spLocks noChangeArrowheads="1"/>
          </p:cNvSpPr>
          <p:nvPr/>
        </p:nvSpPr>
        <p:spPr bwMode="auto">
          <a:xfrm>
            <a:off x="3636963" y="3860800"/>
            <a:ext cx="1439862" cy="517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9.5 GeV/u </a:t>
            </a:r>
            <a:r>
              <a:rPr lang="en-US" altLang="zh-CN" sz="1400" b="1">
                <a:latin typeface="Arial Narrow" pitchFamily="34" charset="0"/>
              </a:rPr>
              <a:t>(p)</a:t>
            </a:r>
          </a:p>
          <a:p>
            <a:pPr algn="ctr"/>
            <a:r>
              <a:rPr lang="en-US" altLang="zh-CN" sz="1400" b="1">
                <a:latin typeface="Arial Narrow" pitchFamily="34" charset="0"/>
              </a:rPr>
              <a:t>1.0×10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182313" name="Text Box 20"/>
          <p:cNvSpPr txBox="1">
            <a:spLocks noChangeArrowheads="1"/>
          </p:cNvSpPr>
          <p:nvPr/>
        </p:nvSpPr>
        <p:spPr bwMode="auto">
          <a:xfrm>
            <a:off x="107950" y="3716338"/>
            <a:ext cx="1439863" cy="517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9.5 GeV/u </a:t>
            </a:r>
            <a:r>
              <a:rPr lang="en-US" altLang="zh-CN" sz="1400" b="1">
                <a:latin typeface="Arial Narrow" pitchFamily="34" charset="0"/>
              </a:rPr>
              <a:t>(p)</a:t>
            </a:r>
          </a:p>
          <a:p>
            <a:pPr algn="ctr"/>
            <a:r>
              <a:rPr lang="en-US" altLang="zh-CN" sz="1400" b="1">
                <a:latin typeface="Arial Narrow" pitchFamily="34" charset="0"/>
              </a:rPr>
              <a:t>1.0×10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182314" name="Text Box 20"/>
          <p:cNvSpPr txBox="1">
            <a:spLocks noChangeArrowheads="1"/>
          </p:cNvSpPr>
          <p:nvPr/>
        </p:nvSpPr>
        <p:spPr bwMode="auto">
          <a:xfrm>
            <a:off x="3492500" y="1758950"/>
            <a:ext cx="1439863" cy="517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3.0 GeV </a:t>
            </a:r>
            <a:r>
              <a:rPr lang="en-US" altLang="zh-CN" sz="1400" b="1">
                <a:latin typeface="Arial Narrow" pitchFamily="34" charset="0"/>
              </a:rPr>
              <a:t>(e)</a:t>
            </a:r>
          </a:p>
          <a:p>
            <a:pPr algn="ctr"/>
            <a:r>
              <a:rPr lang="en-US" altLang="zh-CN" sz="1400" b="1">
                <a:latin typeface="Arial Narrow" pitchFamily="34" charset="0"/>
              </a:rPr>
              <a:t>7.5×10</a:t>
            </a:r>
            <a:r>
              <a:rPr lang="en-US" altLang="zh-CN" sz="1400" b="1" baseline="30000">
                <a:latin typeface="Arial Narrow" pitchFamily="34" charset="0"/>
              </a:rPr>
              <a:t>13 </a:t>
            </a:r>
            <a:endParaRPr lang="en-US" altLang="zh-CN" sz="1400" b="1">
              <a:solidFill>
                <a:srgbClr val="CC0099"/>
              </a:solidFill>
              <a:latin typeface="Arial Narrow" pitchFamily="34" charset="0"/>
            </a:endParaRPr>
          </a:p>
        </p:txBody>
      </p:sp>
      <p:sp>
        <p:nvSpPr>
          <p:cNvPr id="182315" name="Text Box 19"/>
          <p:cNvSpPr txBox="1">
            <a:spLocks noChangeArrowheads="1"/>
          </p:cNvSpPr>
          <p:nvPr/>
        </p:nvSpPr>
        <p:spPr bwMode="auto">
          <a:xfrm>
            <a:off x="7596188" y="5516563"/>
            <a:ext cx="5953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graphicFrame>
        <p:nvGraphicFramePr>
          <p:cNvPr id="182316" name="Object 44"/>
          <p:cNvGraphicFramePr>
            <a:graphicFrameLocks noChangeAspect="1"/>
          </p:cNvGraphicFramePr>
          <p:nvPr/>
        </p:nvGraphicFramePr>
        <p:xfrm>
          <a:off x="7667625" y="5399088"/>
          <a:ext cx="325438" cy="406400"/>
        </p:xfrm>
        <a:graphic>
          <a:graphicData uri="http://schemas.openxmlformats.org/presentationml/2006/ole">
            <mc:AlternateContent xmlns:mc="http://schemas.openxmlformats.org/markup-compatibility/2006">
              <mc:Choice xmlns:v="urn:schemas-microsoft-com:vml" Requires="v">
                <p:oleObj spid="_x0000_s182317" name="公式" r:id="rId5" imgW="152280" imgH="190440" progId="Equation.3">
                  <p:embed/>
                </p:oleObj>
              </mc:Choice>
              <mc:Fallback>
                <p:oleObj name="公式" r:id="rId5" imgW="152280" imgH="190440" progId="Equation.3">
                  <p:embed/>
                  <p:pic>
                    <p:nvPicPr>
                      <p:cNvPr id="0" name="Object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5399088"/>
                        <a:ext cx="32543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4"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576263"/>
            <a:ext cx="7127875" cy="619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9384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3552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31543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355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33702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sp>
        <p:nvSpPr>
          <p:cNvPr id="235526" name="Text Box 20"/>
          <p:cNvSpPr txBox="1">
            <a:spLocks noChangeArrowheads="1"/>
          </p:cNvSpPr>
          <p:nvPr/>
        </p:nvSpPr>
        <p:spPr bwMode="auto">
          <a:xfrm>
            <a:off x="3238500" y="2897188"/>
            <a:ext cx="2663825" cy="603250"/>
          </a:xfrm>
          <a:prstGeom prst="rect">
            <a:avLst/>
          </a:prstGeom>
          <a:solidFill>
            <a:schemeClr val="bg1">
              <a:alpha val="59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120000"/>
              </a:lnSpc>
            </a:pPr>
            <a:r>
              <a:rPr lang="en-US" altLang="zh-CN" sz="1400" b="1">
                <a:solidFill>
                  <a:srgbClr val="0033CC"/>
                </a:solidFill>
                <a:latin typeface="Arial Narrow" pitchFamily="34" charset="0"/>
              </a:rPr>
              <a:t>0.8 GeV/u </a:t>
            </a:r>
            <a:r>
              <a:rPr lang="en-US" altLang="zh-CN" sz="1400" b="1">
                <a:latin typeface="Arial Narrow" pitchFamily="34" charset="0"/>
              </a:rPr>
              <a:t>(</a:t>
            </a:r>
            <a:r>
              <a:rPr lang="en-US" altLang="zh-CN" sz="1400" b="1" baseline="30000">
                <a:latin typeface="Arial Narrow" pitchFamily="34" charset="0"/>
              </a:rPr>
              <a:t>238</a:t>
            </a:r>
            <a:r>
              <a:rPr lang="en-US" altLang="zh-CN" sz="1400" b="1">
                <a:latin typeface="Arial Narrow" pitchFamily="34" charset="0"/>
              </a:rPr>
              <a:t>U</a:t>
            </a:r>
            <a:r>
              <a:rPr lang="en-US" altLang="zh-CN" sz="1400" b="1" baseline="30000">
                <a:latin typeface="Arial Narrow" pitchFamily="34" charset="0"/>
              </a:rPr>
              <a:t>34+</a:t>
            </a:r>
            <a:r>
              <a:rPr lang="en-US" altLang="zh-CN" sz="1400" b="1">
                <a:latin typeface="Arial Narrow" pitchFamily="34" charset="0"/>
              </a:rPr>
              <a:t>)</a:t>
            </a:r>
          </a:p>
          <a:p>
            <a:pPr algn="ctr">
              <a:lnSpc>
                <a:spcPct val="120000"/>
              </a:lnSpc>
            </a:pPr>
            <a:r>
              <a:rPr lang="en-US" altLang="zh-CN" sz="1400" b="1">
                <a:latin typeface="Arial Narrow" pitchFamily="34" charset="0"/>
              </a:rPr>
              <a:t>(1.0-3.9)×10</a:t>
            </a:r>
            <a:r>
              <a:rPr lang="en-US" altLang="zh-CN" sz="1400" b="1" baseline="30000">
                <a:latin typeface="Arial Narrow" pitchFamily="34" charset="0"/>
              </a:rPr>
              <a:t>11 </a:t>
            </a:r>
            <a:r>
              <a:rPr lang="en-US" altLang="zh-CN" sz="1400" b="1">
                <a:solidFill>
                  <a:srgbClr val="CC0099"/>
                </a:solidFill>
                <a:latin typeface="Arial Narrow" pitchFamily="34" charset="0"/>
              </a:rPr>
              <a:t>×3 Stacking</a:t>
            </a:r>
          </a:p>
        </p:txBody>
      </p:sp>
      <p:sp>
        <p:nvSpPr>
          <p:cNvPr id="235527" name="Text Box 20"/>
          <p:cNvSpPr txBox="1">
            <a:spLocks noChangeArrowheads="1"/>
          </p:cNvSpPr>
          <p:nvPr/>
        </p:nvSpPr>
        <p:spPr bwMode="auto">
          <a:xfrm>
            <a:off x="5688013" y="5270500"/>
            <a:ext cx="1944687" cy="6794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120000"/>
              </a:lnSpc>
            </a:pPr>
            <a:r>
              <a:rPr lang="en-US" altLang="zh-CN" sz="1600" b="1">
                <a:solidFill>
                  <a:srgbClr val="0033CC"/>
                </a:solidFill>
                <a:latin typeface="Arial Narrow" pitchFamily="34" charset="0"/>
              </a:rPr>
              <a:t>0.8 GeV/u </a:t>
            </a:r>
            <a:r>
              <a:rPr lang="en-US" altLang="zh-CN" sz="1600" b="1">
                <a:latin typeface="Arial Narrow" pitchFamily="34" charset="0"/>
              </a:rPr>
              <a:t>(</a:t>
            </a:r>
            <a:r>
              <a:rPr lang="en-US" altLang="zh-CN" sz="1600" b="1" baseline="30000">
                <a:latin typeface="Arial Narrow" pitchFamily="34" charset="0"/>
              </a:rPr>
              <a:t>238</a:t>
            </a:r>
            <a:r>
              <a:rPr lang="en-US" altLang="zh-CN" sz="1600" b="1">
                <a:latin typeface="Arial Narrow" pitchFamily="34" charset="0"/>
              </a:rPr>
              <a:t>U</a:t>
            </a:r>
            <a:r>
              <a:rPr lang="en-US" altLang="zh-CN" sz="1600" b="1" baseline="30000">
                <a:latin typeface="Arial Narrow" pitchFamily="34" charset="0"/>
              </a:rPr>
              <a:t>34+</a:t>
            </a:r>
            <a:r>
              <a:rPr lang="en-US" altLang="zh-CN" sz="1600" b="1">
                <a:latin typeface="Arial Narrow" pitchFamily="34" charset="0"/>
              </a:rPr>
              <a:t>)</a:t>
            </a:r>
          </a:p>
          <a:p>
            <a:pPr algn="ctr">
              <a:lnSpc>
                <a:spcPct val="120000"/>
              </a:lnSpc>
            </a:pPr>
            <a:r>
              <a:rPr lang="en-US" altLang="zh-CN" sz="1600" b="1">
                <a:latin typeface="Arial Narrow" pitchFamily="34" charset="0"/>
              </a:rPr>
              <a:t>(1.0- 3.9)×10</a:t>
            </a:r>
            <a:r>
              <a:rPr lang="en-US" altLang="zh-CN" sz="1600" b="1" baseline="30000">
                <a:latin typeface="Arial Narrow" pitchFamily="34" charset="0"/>
              </a:rPr>
              <a:t>11 </a:t>
            </a:r>
            <a:endParaRPr lang="en-US" altLang="zh-CN" sz="1600" b="1">
              <a:solidFill>
                <a:srgbClr val="CC0099"/>
              </a:solidFill>
              <a:latin typeface="Arial Narrow" pitchFamily="34" charset="0"/>
            </a:endParaRPr>
          </a:p>
        </p:txBody>
      </p:sp>
      <p:sp>
        <p:nvSpPr>
          <p:cNvPr id="235528" name="Text Box 21"/>
          <p:cNvSpPr txBox="1">
            <a:spLocks noChangeArrowheads="1"/>
          </p:cNvSpPr>
          <p:nvPr/>
        </p:nvSpPr>
        <p:spPr bwMode="auto">
          <a:xfrm>
            <a:off x="2841625" y="5876925"/>
            <a:ext cx="14398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latin typeface="Arial Narrow" pitchFamily="34" charset="0"/>
              </a:rPr>
              <a:t>25 MeV/u</a:t>
            </a:r>
          </a:p>
          <a:p>
            <a:pPr algn="ctr"/>
            <a:r>
              <a:rPr lang="en-US" altLang="zh-CN" sz="1400" b="1">
                <a:latin typeface="Calibri" pitchFamily="34" charset="0"/>
                <a:ea typeface="黑体" pitchFamily="49" charset="-122"/>
              </a:rPr>
              <a:t>(U</a:t>
            </a:r>
            <a:r>
              <a:rPr lang="en-US" altLang="zh-CN" sz="1400" b="1" baseline="30000">
                <a:latin typeface="Calibri" pitchFamily="34" charset="0"/>
                <a:ea typeface="黑体" pitchFamily="49" charset="-122"/>
              </a:rPr>
              <a:t>34+</a:t>
            </a:r>
            <a:r>
              <a:rPr lang="en-US" altLang="zh-CN" sz="1400" b="1">
                <a:latin typeface="Calibri" pitchFamily="34" charset="0"/>
                <a:ea typeface="黑体" pitchFamily="49" charset="-122"/>
              </a:rPr>
              <a:t>)</a:t>
            </a:r>
          </a:p>
        </p:txBody>
      </p:sp>
      <p:sp>
        <p:nvSpPr>
          <p:cNvPr id="797701" name="Text Box 5"/>
          <p:cNvSpPr txBox="1">
            <a:spLocks noChangeArrowheads="1"/>
          </p:cNvSpPr>
          <p:nvPr/>
        </p:nvSpPr>
        <p:spPr bwMode="auto">
          <a:xfrm>
            <a:off x="4500563" y="2363788"/>
            <a:ext cx="1308100" cy="33337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ICR-35</a:t>
            </a:r>
          </a:p>
        </p:txBody>
      </p:sp>
      <p:sp>
        <p:nvSpPr>
          <p:cNvPr id="235530" name="Text Box 19"/>
          <p:cNvSpPr txBox="1">
            <a:spLocks noChangeArrowheads="1"/>
          </p:cNvSpPr>
          <p:nvPr/>
        </p:nvSpPr>
        <p:spPr bwMode="auto">
          <a:xfrm>
            <a:off x="1187450" y="6481763"/>
            <a:ext cx="7207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ECR</a:t>
            </a:r>
            <a:r>
              <a:rPr lang="en-US" altLang="zh-CN" sz="1600" b="1">
                <a:solidFill>
                  <a:srgbClr val="FF66CC"/>
                </a:solidFill>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35531" name="Text Box 19"/>
          <p:cNvSpPr txBox="1">
            <a:spLocks noChangeArrowheads="1"/>
          </p:cNvSpPr>
          <p:nvPr/>
        </p:nvSpPr>
        <p:spPr bwMode="auto">
          <a:xfrm>
            <a:off x="1079500" y="6021388"/>
            <a:ext cx="5953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LIS</a:t>
            </a: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 name="Text Box 5"/>
          <p:cNvSpPr txBox="1">
            <a:spLocks noChangeArrowheads="1"/>
          </p:cNvSpPr>
          <p:nvPr/>
        </p:nvSpPr>
        <p:spPr bwMode="auto">
          <a:xfrm>
            <a:off x="3570288" y="4033838"/>
            <a:ext cx="1093787" cy="284162"/>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1600" b="1">
                <a:solidFill>
                  <a:srgbClr val="003399"/>
                </a:solidFill>
                <a:effectLst>
                  <a:outerShdw blurRad="38100" dist="38100" dir="2700000" algn="tl">
                    <a:srgbClr val="C0C0C0"/>
                  </a:outerShdw>
                </a:effectLst>
                <a:latin typeface="Calibri" pitchFamily="34" charset="0"/>
                <a:ea typeface="黑体" pitchFamily="49" charset="-122"/>
              </a:rPr>
              <a:t>CBR-35</a:t>
            </a:r>
          </a:p>
        </p:txBody>
      </p:sp>
      <p:sp>
        <p:nvSpPr>
          <p:cNvPr id="3" name="Text Box 5"/>
          <p:cNvSpPr txBox="1">
            <a:spLocks noChangeArrowheads="1"/>
          </p:cNvSpPr>
          <p:nvPr/>
        </p:nvSpPr>
        <p:spPr bwMode="auto">
          <a:xfrm>
            <a:off x="5891213" y="4889500"/>
            <a:ext cx="1597025" cy="381000"/>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400" b="1">
                <a:solidFill>
                  <a:srgbClr val="003399"/>
                </a:solidFill>
                <a:effectLst>
                  <a:outerShdw blurRad="38100" dist="38100" dir="2700000" algn="tl">
                    <a:srgbClr val="C0C0C0"/>
                  </a:outerShdw>
                </a:effectLst>
                <a:latin typeface="Calibri" pitchFamily="34" charset="0"/>
                <a:ea typeface="黑体" pitchFamily="49" charset="-122"/>
              </a:rPr>
              <a:t>ABR-35</a:t>
            </a:r>
          </a:p>
        </p:txBody>
      </p:sp>
      <p:sp>
        <p:nvSpPr>
          <p:cNvPr id="4" name="Text Box 5"/>
          <p:cNvSpPr txBox="1">
            <a:spLocks noChangeArrowheads="1"/>
          </p:cNvSpPr>
          <p:nvPr/>
        </p:nvSpPr>
        <p:spPr bwMode="auto">
          <a:xfrm>
            <a:off x="4117975" y="981075"/>
            <a:ext cx="863600" cy="33337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ER</a:t>
            </a:r>
          </a:p>
        </p:txBody>
      </p:sp>
      <p:sp>
        <p:nvSpPr>
          <p:cNvPr id="235535" name="Text Box 20"/>
          <p:cNvSpPr txBox="1">
            <a:spLocks noChangeArrowheads="1"/>
          </p:cNvSpPr>
          <p:nvPr/>
        </p:nvSpPr>
        <p:spPr bwMode="auto">
          <a:xfrm>
            <a:off x="3497263" y="4321175"/>
            <a:ext cx="1439862" cy="517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9.5 GeV </a:t>
            </a:r>
            <a:r>
              <a:rPr lang="en-US" altLang="zh-CN" sz="1400" b="1">
                <a:latin typeface="Arial Narrow" pitchFamily="34" charset="0"/>
              </a:rPr>
              <a:t>(p)</a:t>
            </a:r>
          </a:p>
          <a:p>
            <a:pPr algn="ctr"/>
            <a:r>
              <a:rPr lang="en-US" altLang="zh-CN" sz="1400" b="1">
                <a:latin typeface="Arial Narrow" pitchFamily="34" charset="0"/>
              </a:rPr>
              <a:t>1.0×10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235536" name="Text Box 20"/>
          <p:cNvSpPr txBox="1">
            <a:spLocks noChangeArrowheads="1"/>
          </p:cNvSpPr>
          <p:nvPr/>
        </p:nvSpPr>
        <p:spPr bwMode="auto">
          <a:xfrm>
            <a:off x="3814763" y="1355725"/>
            <a:ext cx="1439862" cy="517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3.0 GeV </a:t>
            </a:r>
            <a:r>
              <a:rPr lang="en-US" altLang="zh-CN" sz="1400" b="1">
                <a:latin typeface="Arial Narrow" pitchFamily="34" charset="0"/>
              </a:rPr>
              <a:t>(e)</a:t>
            </a:r>
          </a:p>
          <a:p>
            <a:pPr algn="ctr"/>
            <a:r>
              <a:rPr lang="en-US" altLang="zh-CN" sz="1400" b="1">
                <a:latin typeface="Arial Narrow" pitchFamily="34" charset="0"/>
              </a:rPr>
              <a:t>7.5×10</a:t>
            </a:r>
            <a:r>
              <a:rPr lang="en-US" altLang="zh-CN" sz="1400" b="1" baseline="30000">
                <a:latin typeface="Arial Narrow" pitchFamily="34" charset="0"/>
              </a:rPr>
              <a:t>13 </a:t>
            </a:r>
            <a:endParaRPr lang="en-US" altLang="zh-CN" sz="1400" b="1">
              <a:solidFill>
                <a:srgbClr val="CC0099"/>
              </a:solidFill>
              <a:latin typeface="Arial Narrow" pitchFamily="34" charset="0"/>
            </a:endParaRPr>
          </a:p>
        </p:txBody>
      </p:sp>
      <p:sp>
        <p:nvSpPr>
          <p:cNvPr id="235537" name="Text Box 19"/>
          <p:cNvSpPr txBox="1">
            <a:spLocks noChangeArrowheads="1"/>
          </p:cNvSpPr>
          <p:nvPr/>
        </p:nvSpPr>
        <p:spPr bwMode="auto">
          <a:xfrm>
            <a:off x="7540625" y="5400675"/>
            <a:ext cx="5953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35538" name="Text Box 20"/>
          <p:cNvSpPr txBox="1">
            <a:spLocks noChangeArrowheads="1"/>
          </p:cNvSpPr>
          <p:nvPr/>
        </p:nvSpPr>
        <p:spPr bwMode="auto">
          <a:xfrm>
            <a:off x="1727200" y="3011488"/>
            <a:ext cx="1439863" cy="5175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9.5 GeV </a:t>
            </a:r>
            <a:r>
              <a:rPr lang="en-US" altLang="zh-CN" sz="1400" b="1">
                <a:latin typeface="Arial Narrow" pitchFamily="34" charset="0"/>
              </a:rPr>
              <a:t>(p)</a:t>
            </a:r>
          </a:p>
          <a:p>
            <a:pPr algn="ctr"/>
            <a:r>
              <a:rPr lang="en-US" altLang="zh-CN" sz="1400" b="1">
                <a:latin typeface="Arial Narrow" pitchFamily="34" charset="0"/>
              </a:rPr>
              <a:t>2.8×10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235541" name="Rectangle 11"/>
          <p:cNvSpPr>
            <a:spLocks noChangeArrowheads="1"/>
          </p:cNvSpPr>
          <p:nvPr/>
        </p:nvSpPr>
        <p:spPr bwMode="auto">
          <a:xfrm>
            <a:off x="2555875" y="6411913"/>
            <a:ext cx="2087563" cy="431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p>
            <a:pPr algn="ctr" eaLnBrk="0" hangingPunct="0">
              <a:lnSpc>
                <a:spcPct val="80000"/>
              </a:lnSpc>
            </a:pPr>
            <a:r>
              <a:rPr lang="en-US" altLang="zh-CN" sz="1400" b="1">
                <a:solidFill>
                  <a:srgbClr val="660066"/>
                </a:solidFill>
                <a:latin typeface="Arial Narrow" pitchFamily="34" charset="0"/>
              </a:rPr>
              <a:t>0.04-0.15 pmA</a:t>
            </a:r>
          </a:p>
          <a:p>
            <a:pPr algn="ctr" eaLnBrk="0" hangingPunct="0">
              <a:lnSpc>
                <a:spcPct val="80000"/>
              </a:lnSpc>
            </a:pPr>
            <a:r>
              <a:rPr lang="en-US" altLang="zh-CN" sz="1400" b="1">
                <a:solidFill>
                  <a:srgbClr val="660066"/>
                </a:solidFill>
                <a:latin typeface="Arial Narrow" pitchFamily="34" charset="0"/>
              </a:rPr>
              <a:t>2 Hz, 630 </a:t>
            </a:r>
            <a:r>
              <a:rPr lang="el-GR" altLang="zh-CN" sz="1400" b="1">
                <a:solidFill>
                  <a:srgbClr val="660066"/>
                </a:solidFill>
                <a:latin typeface="Arial Narrow" pitchFamily="34" charset="0"/>
              </a:rPr>
              <a:t>μ</a:t>
            </a:r>
            <a:r>
              <a:rPr lang="en-US" altLang="zh-CN" sz="1400" b="1">
                <a:solidFill>
                  <a:srgbClr val="660066"/>
                </a:solidFill>
                <a:latin typeface="Arial Narrow" pitchFamily="34" charset="0"/>
              </a:rPr>
              <a:t>s</a:t>
            </a:r>
          </a:p>
        </p:txBody>
      </p:sp>
      <p:sp>
        <p:nvSpPr>
          <p:cNvPr id="235543" name="Rectangle 21"/>
          <p:cNvSpPr>
            <a:spLocks noChangeArrowheads="1"/>
          </p:cNvSpPr>
          <p:nvPr/>
        </p:nvSpPr>
        <p:spPr bwMode="auto">
          <a:xfrm>
            <a:off x="5889625" y="6251575"/>
            <a:ext cx="2627313" cy="581025"/>
          </a:xfrm>
          <a:prstGeom prst="rect">
            <a:avLst/>
          </a:prstGeom>
          <a:solidFill>
            <a:schemeClr val="bg1"/>
          </a:solidFill>
          <a:ln>
            <a:noFill/>
          </a:ln>
          <a:extLs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p>
            <a:pPr algn="ctr" eaLnBrk="0" hangingPunct="0"/>
            <a:r>
              <a:rPr lang="en-US" altLang="zh-CN" sz="1600" b="1">
                <a:latin typeface="Times New Roman" pitchFamily="18" charset="0"/>
              </a:rPr>
              <a:t>7.4</a:t>
            </a:r>
            <a:r>
              <a:rPr lang="en-US" altLang="zh-CN" sz="1600" b="1">
                <a:latin typeface="Symbol" pitchFamily="18" charset="2"/>
              </a:rPr>
              <a:t>m</a:t>
            </a:r>
            <a:r>
              <a:rPr lang="en-US" altLang="zh-CN" sz="1600" b="1">
                <a:latin typeface="Times New Roman" pitchFamily="18" charset="0"/>
              </a:rPr>
              <a:t>s/turn, 85turns, 630 </a:t>
            </a:r>
            <a:r>
              <a:rPr lang="en-US" altLang="zh-CN" sz="1600" b="1">
                <a:latin typeface="Symbol" pitchFamily="18" charset="2"/>
              </a:rPr>
              <a:t>m</a:t>
            </a:r>
            <a:r>
              <a:rPr lang="en-US" altLang="zh-CN" sz="1600" b="1">
                <a:latin typeface="Times New Roman" pitchFamily="18" charset="0"/>
              </a:rPr>
              <a:t>s</a:t>
            </a:r>
            <a:endParaRPr lang="en-US" altLang="zh-CN" sz="1600" b="1">
              <a:solidFill>
                <a:srgbClr val="FF66CC"/>
              </a:solidFill>
              <a:latin typeface="Times New Roman" pitchFamily="18" charset="0"/>
            </a:endParaRPr>
          </a:p>
          <a:p>
            <a:pPr algn="ctr" eaLnBrk="0" hangingPunct="0"/>
            <a:r>
              <a:rPr lang="en-US" altLang="zh-CN" sz="1600" b="1">
                <a:latin typeface="Times New Roman" pitchFamily="18" charset="0"/>
              </a:rPr>
              <a:t>(</a:t>
            </a:r>
            <a:r>
              <a:rPr lang="en-US" altLang="zh-CN" sz="1600" b="1"/>
              <a:t>A=400,</a:t>
            </a:r>
            <a:r>
              <a:rPr lang="el-GR" altLang="zh-CN" sz="1600" b="1"/>
              <a:t>ε</a:t>
            </a:r>
            <a:r>
              <a:rPr lang="en-US" altLang="zh-CN" sz="1600" b="1"/>
              <a:t>=4.7, f=1.5</a:t>
            </a:r>
            <a:r>
              <a:rPr lang="en-US" altLang="zh-CN" sz="1600" b="1">
                <a:latin typeface="Times New Roman" pitchFamily="18" charset="0"/>
              </a:rPr>
              <a:t>)</a:t>
            </a:r>
          </a:p>
        </p:txBody>
      </p:sp>
      <p:sp>
        <p:nvSpPr>
          <p:cNvPr id="235546" name="Line 6"/>
          <p:cNvSpPr>
            <a:spLocks noChangeShapeType="1"/>
          </p:cNvSpPr>
          <p:nvPr/>
        </p:nvSpPr>
        <p:spPr bwMode="auto">
          <a:xfrm>
            <a:off x="-20638" y="620713"/>
            <a:ext cx="9144001"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547" name="Rectangle 2"/>
          <p:cNvSpPr>
            <a:spLocks noChangeArrowheads="1"/>
          </p:cNvSpPr>
          <p:nvPr/>
        </p:nvSpPr>
        <p:spPr bwMode="auto">
          <a:xfrm>
            <a:off x="107950" y="4445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Main parameters and operation modes</a:t>
            </a:r>
          </a:p>
        </p:txBody>
      </p:sp>
      <p:sp>
        <p:nvSpPr>
          <p:cNvPr id="235548" name="Rectangle 28"/>
          <p:cNvSpPr>
            <a:spLocks noChangeArrowheads="1"/>
          </p:cNvSpPr>
          <p:nvPr/>
        </p:nvSpPr>
        <p:spPr bwMode="auto">
          <a:xfrm>
            <a:off x="4876800" y="4470400"/>
            <a:ext cx="1149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b="1">
                <a:solidFill>
                  <a:srgbClr val="009999"/>
                </a:solidFill>
              </a:rPr>
              <a:t> </a:t>
            </a: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RIBs line</a:t>
            </a:r>
          </a:p>
        </p:txBody>
      </p:sp>
      <p:sp>
        <p:nvSpPr>
          <p:cNvPr id="235549" name="AutoShape 29"/>
          <p:cNvSpPr>
            <a:spLocks noChangeArrowheads="1"/>
          </p:cNvSpPr>
          <p:nvPr/>
        </p:nvSpPr>
        <p:spPr bwMode="auto">
          <a:xfrm>
            <a:off x="4464050" y="2520950"/>
            <a:ext cx="142875" cy="476250"/>
          </a:xfrm>
          <a:prstGeom prst="irregularSeal1">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35550" name="Text Box 3"/>
          <p:cNvSpPr txBox="1">
            <a:spLocks noChangeArrowheads="1"/>
          </p:cNvSpPr>
          <p:nvPr/>
        </p:nvSpPr>
        <p:spPr bwMode="auto">
          <a:xfrm>
            <a:off x="2230438" y="2060575"/>
            <a:ext cx="1223962" cy="581025"/>
          </a:xfrm>
          <a:prstGeom prst="rect">
            <a:avLst/>
          </a:prstGeom>
          <a:solidFill>
            <a:srgbClr val="FFCCFF">
              <a:alpha val="570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solidFill>
                  <a:srgbClr val="990099"/>
                </a:solidFill>
                <a:latin typeface="Calibri" pitchFamily="34" charset="0"/>
              </a:rPr>
              <a:t>Electron-Ion collision</a:t>
            </a:r>
          </a:p>
        </p:txBody>
      </p:sp>
      <p:sp>
        <p:nvSpPr>
          <p:cNvPr id="235551" name="Text Box 3"/>
          <p:cNvSpPr txBox="1">
            <a:spLocks noChangeArrowheads="1"/>
          </p:cNvSpPr>
          <p:nvPr/>
        </p:nvSpPr>
        <p:spPr bwMode="auto">
          <a:xfrm>
            <a:off x="1108075" y="908050"/>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600" b="1">
                <a:solidFill>
                  <a:srgbClr val="009999"/>
                </a:solidFill>
                <a:latin typeface="Arial Narrow" pitchFamily="34" charset="0"/>
              </a:rPr>
              <a:t>Electron injector</a:t>
            </a:r>
          </a:p>
        </p:txBody>
      </p:sp>
      <p:sp>
        <p:nvSpPr>
          <p:cNvPr id="235552" name="Text Box 59"/>
          <p:cNvSpPr txBox="1">
            <a:spLocks noChangeArrowheads="1"/>
          </p:cNvSpPr>
          <p:nvPr/>
        </p:nvSpPr>
        <p:spPr bwMode="auto">
          <a:xfrm>
            <a:off x="3168650" y="5178425"/>
            <a:ext cx="1943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latin typeface="Calibri" pitchFamily="34" charset="0"/>
              </a:rPr>
              <a:t>Atomic physics</a:t>
            </a:r>
          </a:p>
          <a:p>
            <a:pPr algn="ctr">
              <a:lnSpc>
                <a:spcPct val="80000"/>
              </a:lnSpc>
            </a:pPr>
            <a:r>
              <a:rPr lang="en-US" altLang="zh-CN" sz="1600" b="1">
                <a:latin typeface="Calibri" pitchFamily="34" charset="0"/>
              </a:rPr>
              <a:t>Mass measurement</a:t>
            </a:r>
            <a:endParaRPr lang="en-US" altLang="zh-CN" sz="1600" b="1">
              <a:solidFill>
                <a:srgbClr val="000099"/>
              </a:solidFill>
              <a:latin typeface="Calibri" pitchFamily="34" charset="0"/>
            </a:endParaRPr>
          </a:p>
        </p:txBody>
      </p:sp>
      <p:sp>
        <p:nvSpPr>
          <p:cNvPr id="235553" name="Text Box 11"/>
          <p:cNvSpPr txBox="1">
            <a:spLocks noChangeArrowheads="1"/>
          </p:cNvSpPr>
          <p:nvPr/>
        </p:nvSpPr>
        <p:spPr bwMode="auto">
          <a:xfrm>
            <a:off x="6084888" y="1689100"/>
            <a:ext cx="2700337" cy="919163"/>
          </a:xfrm>
          <a:prstGeom prst="rect">
            <a:avLst/>
          </a:prstGeom>
          <a:gradFill rotWithShape="1">
            <a:gsLst>
              <a:gs pos="0">
                <a:srgbClr val="FFFFFF"/>
              </a:gs>
              <a:gs pos="100000">
                <a:srgbClr val="00FFCC">
                  <a:alpha val="20000"/>
                </a:srgbClr>
              </a:gs>
            </a:gsLst>
            <a:path path="shape">
              <a:fillToRect l="50000" t="50000" r="50000" b="50000"/>
            </a:path>
          </a:gra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spcAft>
                <a:spcPct val="30000"/>
              </a:spcAft>
            </a:pPr>
            <a:r>
              <a:rPr lang="en-US" altLang="zh-CN" sz="1600" b="1">
                <a:solidFill>
                  <a:srgbClr val="0033CC"/>
                </a:solidFill>
                <a:latin typeface="Arial Narrow" pitchFamily="34" charset="0"/>
                <a:ea typeface="黑体" pitchFamily="49" charset="-122"/>
              </a:rPr>
              <a:t>Slow Extraction </a:t>
            </a:r>
          </a:p>
          <a:p>
            <a:pPr algn="ctr">
              <a:lnSpc>
                <a:spcPct val="80000"/>
              </a:lnSpc>
              <a:buFont typeface="Wingdings" pitchFamily="2" charset="2"/>
              <a:buNone/>
            </a:pPr>
            <a:r>
              <a:rPr lang="en-US" altLang="zh-CN" sz="1400" b="1">
                <a:latin typeface="Arial Narrow" pitchFamily="34" charset="0"/>
              </a:rPr>
              <a:t>Material irradiation</a:t>
            </a:r>
          </a:p>
          <a:p>
            <a:pPr algn="ctr">
              <a:lnSpc>
                <a:spcPct val="80000"/>
              </a:lnSpc>
              <a:buFont typeface="Wingdings" pitchFamily="2" charset="2"/>
              <a:buNone/>
            </a:pPr>
            <a:r>
              <a:rPr lang="en-US" altLang="zh-CN" sz="1400" b="1">
                <a:latin typeface="Arial Narrow" pitchFamily="34" charset="0"/>
              </a:rPr>
              <a:t>Space electronic device</a:t>
            </a:r>
          </a:p>
          <a:p>
            <a:pPr algn="ctr">
              <a:lnSpc>
                <a:spcPct val="80000"/>
              </a:lnSpc>
              <a:buFont typeface="Wingdings" pitchFamily="2" charset="2"/>
              <a:buNone/>
            </a:pPr>
            <a:r>
              <a:rPr lang="en-US" altLang="zh-CN" sz="1400" b="1">
                <a:latin typeface="Arial Narrow" pitchFamily="34" charset="0"/>
              </a:rPr>
              <a:t>Application in bioscience</a:t>
            </a:r>
            <a:r>
              <a:rPr lang="en-US" altLang="zh-CN"/>
              <a:t> </a:t>
            </a:r>
          </a:p>
        </p:txBody>
      </p:sp>
      <p:sp>
        <p:nvSpPr>
          <p:cNvPr id="235555" name="Text Box 11"/>
          <p:cNvSpPr txBox="1">
            <a:spLocks noChangeArrowheads="1"/>
          </p:cNvSpPr>
          <p:nvPr/>
        </p:nvSpPr>
        <p:spPr bwMode="auto">
          <a:xfrm>
            <a:off x="6084888" y="836613"/>
            <a:ext cx="2700337" cy="846137"/>
          </a:xfrm>
          <a:prstGeom prst="rect">
            <a:avLst/>
          </a:prstGeom>
          <a:gradFill rotWithShape="1">
            <a:gsLst>
              <a:gs pos="0">
                <a:srgbClr val="FFFFFF"/>
              </a:gs>
              <a:gs pos="100000">
                <a:srgbClr val="FFCCCC">
                  <a:alpha val="39998"/>
                </a:srgbClr>
              </a:gs>
            </a:gsLst>
            <a:path path="shape">
              <a:fillToRect l="50000" t="50000" r="50000" b="50000"/>
            </a:path>
          </a:gra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spcAft>
                <a:spcPct val="20000"/>
              </a:spcAft>
            </a:pPr>
            <a:r>
              <a:rPr lang="en-US" altLang="zh-CN" sz="1600" b="1">
                <a:solidFill>
                  <a:srgbClr val="0033CC"/>
                </a:solidFill>
                <a:latin typeface="Arial Narrow" pitchFamily="34" charset="0"/>
                <a:ea typeface="黑体" pitchFamily="49" charset="-122"/>
              </a:rPr>
              <a:t>Fast Extraction</a:t>
            </a:r>
            <a:r>
              <a:rPr lang="en-US" altLang="zh-CN" sz="1600" b="1">
                <a:solidFill>
                  <a:srgbClr val="FF3300"/>
                </a:solidFill>
                <a:latin typeface="Arial Narrow" pitchFamily="34" charset="0"/>
                <a:ea typeface="黑体" pitchFamily="49" charset="-122"/>
              </a:rPr>
              <a:t> </a:t>
            </a:r>
          </a:p>
          <a:p>
            <a:pPr algn="ctr">
              <a:lnSpc>
                <a:spcPct val="80000"/>
              </a:lnSpc>
            </a:pPr>
            <a:r>
              <a:rPr lang="en-US" altLang="zh-CN" sz="1400" b="1">
                <a:latin typeface="Arial Narrow" pitchFamily="34" charset="0"/>
                <a:ea typeface="黑体" pitchFamily="49" charset="-122"/>
              </a:rPr>
              <a:t>Matter States</a:t>
            </a:r>
          </a:p>
          <a:p>
            <a:pPr algn="ctr">
              <a:lnSpc>
                <a:spcPct val="80000"/>
              </a:lnSpc>
            </a:pPr>
            <a:r>
              <a:rPr lang="en-US" altLang="zh-CN" sz="1400" b="1">
                <a:latin typeface="Arial Narrow" pitchFamily="34" charset="0"/>
                <a:ea typeface="黑体" pitchFamily="49" charset="-122"/>
              </a:rPr>
              <a:t>(Dense plasma research,</a:t>
            </a:r>
          </a:p>
          <a:p>
            <a:pPr algn="ctr">
              <a:lnSpc>
                <a:spcPct val="80000"/>
              </a:lnSpc>
            </a:pPr>
            <a:r>
              <a:rPr lang="en-US" altLang="zh-CN" sz="1400" b="1">
                <a:latin typeface="Arial Narrow" pitchFamily="34" charset="0"/>
                <a:ea typeface="黑体" pitchFamily="49" charset="-122"/>
              </a:rPr>
              <a:t>High-Energy-Density Matter)</a:t>
            </a:r>
            <a:endParaRPr lang="en-US" altLang="zh-CN" sz="1400" b="1">
              <a:latin typeface="Arial Narrow" pitchFamily="34" charset="0"/>
            </a:endParaRPr>
          </a:p>
        </p:txBody>
      </p:sp>
      <p:sp>
        <p:nvSpPr>
          <p:cNvPr id="235557" name="Text Box 3"/>
          <p:cNvSpPr txBox="1">
            <a:spLocks noChangeArrowheads="1"/>
          </p:cNvSpPr>
          <p:nvPr/>
        </p:nvSpPr>
        <p:spPr bwMode="auto">
          <a:xfrm>
            <a:off x="3998913" y="6375400"/>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SC-LINAC</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96"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150"/>
            <a:ext cx="8208962"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6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9384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416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31543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416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33702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sp>
        <p:nvSpPr>
          <p:cNvPr id="241670" name="Text Box 20"/>
          <p:cNvSpPr txBox="1">
            <a:spLocks noChangeArrowheads="1"/>
          </p:cNvSpPr>
          <p:nvPr/>
        </p:nvSpPr>
        <p:spPr bwMode="auto">
          <a:xfrm>
            <a:off x="4614863" y="2276475"/>
            <a:ext cx="2663825" cy="603250"/>
          </a:xfrm>
          <a:prstGeom prst="rect">
            <a:avLst/>
          </a:prstGeom>
          <a:solidFill>
            <a:schemeClr val="bg1">
              <a:alpha val="59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120000"/>
              </a:lnSpc>
            </a:pPr>
            <a:r>
              <a:rPr lang="en-US" altLang="zh-CN" sz="1400" b="1">
                <a:solidFill>
                  <a:srgbClr val="0033CC"/>
                </a:solidFill>
                <a:latin typeface="Arial Narrow" pitchFamily="34" charset="0"/>
              </a:rPr>
              <a:t>1.65 GeV/u </a:t>
            </a:r>
            <a:r>
              <a:rPr lang="en-US" altLang="zh-CN" sz="1400" b="1">
                <a:latin typeface="Arial Narrow" pitchFamily="34" charset="0"/>
              </a:rPr>
              <a:t>(</a:t>
            </a:r>
            <a:r>
              <a:rPr lang="en-US" altLang="zh-CN" sz="1400" b="1" baseline="30000">
                <a:latin typeface="Arial Narrow" pitchFamily="34" charset="0"/>
              </a:rPr>
              <a:t>238</a:t>
            </a:r>
            <a:r>
              <a:rPr lang="en-US" altLang="zh-CN" sz="1400" b="1">
                <a:latin typeface="Arial Narrow" pitchFamily="34" charset="0"/>
              </a:rPr>
              <a:t>U</a:t>
            </a:r>
            <a:r>
              <a:rPr lang="en-US" altLang="zh-CN" sz="1400" b="1" baseline="30000">
                <a:latin typeface="Arial Narrow" pitchFamily="34" charset="0"/>
              </a:rPr>
              <a:t>34+</a:t>
            </a:r>
            <a:r>
              <a:rPr lang="en-US" altLang="zh-CN" sz="1400" b="1">
                <a:latin typeface="Arial Narrow" pitchFamily="34" charset="0"/>
              </a:rPr>
              <a:t>)</a:t>
            </a:r>
          </a:p>
          <a:p>
            <a:pPr algn="ctr">
              <a:lnSpc>
                <a:spcPct val="120000"/>
              </a:lnSpc>
            </a:pPr>
            <a:r>
              <a:rPr lang="en-US" altLang="zh-CN" sz="1400" b="1">
                <a:latin typeface="Arial Narrow" pitchFamily="34" charset="0"/>
              </a:rPr>
              <a:t>(0.7-2.7)×10</a:t>
            </a:r>
            <a:r>
              <a:rPr lang="en-US" altLang="zh-CN" sz="1400" b="1" baseline="30000">
                <a:latin typeface="Arial Narrow" pitchFamily="34" charset="0"/>
              </a:rPr>
              <a:t>11 </a:t>
            </a:r>
            <a:r>
              <a:rPr lang="en-US" altLang="zh-CN" sz="1400" b="1">
                <a:solidFill>
                  <a:srgbClr val="CC0099"/>
                </a:solidFill>
                <a:latin typeface="Arial Narrow" pitchFamily="34" charset="0"/>
              </a:rPr>
              <a:t>×3 Stacking</a:t>
            </a:r>
          </a:p>
        </p:txBody>
      </p:sp>
      <p:sp>
        <p:nvSpPr>
          <p:cNvPr id="241671" name="Text Box 20"/>
          <p:cNvSpPr txBox="1">
            <a:spLocks noChangeArrowheads="1"/>
          </p:cNvSpPr>
          <p:nvPr/>
        </p:nvSpPr>
        <p:spPr bwMode="auto">
          <a:xfrm>
            <a:off x="6156325" y="5270500"/>
            <a:ext cx="1944688" cy="6794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120000"/>
              </a:lnSpc>
            </a:pPr>
            <a:r>
              <a:rPr lang="en-US" altLang="zh-CN" sz="1600" b="1">
                <a:solidFill>
                  <a:srgbClr val="0033CC"/>
                </a:solidFill>
                <a:latin typeface="Arial Narrow" pitchFamily="34" charset="0"/>
              </a:rPr>
              <a:t>0.5 GeV/u </a:t>
            </a:r>
            <a:r>
              <a:rPr lang="en-US" altLang="zh-CN" sz="1600" b="1">
                <a:latin typeface="Arial Narrow" pitchFamily="34" charset="0"/>
              </a:rPr>
              <a:t>(</a:t>
            </a:r>
            <a:r>
              <a:rPr lang="en-US" altLang="zh-CN" sz="1600" b="1" baseline="30000">
                <a:latin typeface="Arial Narrow" pitchFamily="34" charset="0"/>
              </a:rPr>
              <a:t>238</a:t>
            </a:r>
            <a:r>
              <a:rPr lang="en-US" altLang="zh-CN" sz="1600" b="1">
                <a:latin typeface="Arial Narrow" pitchFamily="34" charset="0"/>
              </a:rPr>
              <a:t>U</a:t>
            </a:r>
            <a:r>
              <a:rPr lang="en-US" altLang="zh-CN" sz="1600" b="1" baseline="30000">
                <a:latin typeface="Arial Narrow" pitchFamily="34" charset="0"/>
              </a:rPr>
              <a:t>34+</a:t>
            </a:r>
            <a:r>
              <a:rPr lang="en-US" altLang="zh-CN" sz="1600" b="1">
                <a:latin typeface="Arial Narrow" pitchFamily="34" charset="0"/>
              </a:rPr>
              <a:t>)</a:t>
            </a:r>
          </a:p>
          <a:p>
            <a:pPr algn="ctr">
              <a:lnSpc>
                <a:spcPct val="120000"/>
              </a:lnSpc>
            </a:pPr>
            <a:r>
              <a:rPr lang="en-US" altLang="zh-CN" sz="1600" b="1">
                <a:latin typeface="Arial Narrow" pitchFamily="34" charset="0"/>
              </a:rPr>
              <a:t>(0.7- 2.7)×10</a:t>
            </a:r>
            <a:r>
              <a:rPr lang="en-US" altLang="zh-CN" sz="1600" b="1" baseline="30000">
                <a:latin typeface="Arial Narrow" pitchFamily="34" charset="0"/>
              </a:rPr>
              <a:t>11 </a:t>
            </a:r>
            <a:endParaRPr lang="en-US" altLang="zh-CN" sz="1600" b="1">
              <a:solidFill>
                <a:srgbClr val="CC0099"/>
              </a:solidFill>
              <a:latin typeface="Arial Narrow" pitchFamily="34" charset="0"/>
            </a:endParaRPr>
          </a:p>
        </p:txBody>
      </p:sp>
      <p:sp>
        <p:nvSpPr>
          <p:cNvPr id="241672" name="Text Box 21"/>
          <p:cNvSpPr txBox="1">
            <a:spLocks noChangeArrowheads="1"/>
          </p:cNvSpPr>
          <p:nvPr/>
        </p:nvSpPr>
        <p:spPr bwMode="auto">
          <a:xfrm>
            <a:off x="2913063" y="5775325"/>
            <a:ext cx="14398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latin typeface="Arial Narrow" pitchFamily="34" charset="0"/>
              </a:rPr>
              <a:t>17 MeV/u</a:t>
            </a:r>
          </a:p>
          <a:p>
            <a:pPr algn="ctr"/>
            <a:r>
              <a:rPr lang="en-US" altLang="zh-CN" sz="1400" b="1">
                <a:latin typeface="Calibri" pitchFamily="34" charset="0"/>
                <a:ea typeface="黑体" pitchFamily="49" charset="-122"/>
              </a:rPr>
              <a:t>(U</a:t>
            </a:r>
            <a:r>
              <a:rPr lang="en-US" altLang="zh-CN" sz="1400" b="1" baseline="30000">
                <a:latin typeface="Calibri" pitchFamily="34" charset="0"/>
                <a:ea typeface="黑体" pitchFamily="49" charset="-122"/>
              </a:rPr>
              <a:t>34+</a:t>
            </a:r>
            <a:r>
              <a:rPr lang="en-US" altLang="zh-CN" sz="1400" b="1">
                <a:latin typeface="Calibri" pitchFamily="34" charset="0"/>
                <a:ea typeface="黑体" pitchFamily="49" charset="-122"/>
              </a:rPr>
              <a:t>)</a:t>
            </a:r>
          </a:p>
        </p:txBody>
      </p:sp>
      <p:sp>
        <p:nvSpPr>
          <p:cNvPr id="797701" name="Text Box 5"/>
          <p:cNvSpPr txBox="1">
            <a:spLocks noChangeArrowheads="1"/>
          </p:cNvSpPr>
          <p:nvPr/>
        </p:nvSpPr>
        <p:spPr bwMode="auto">
          <a:xfrm>
            <a:off x="3563938" y="2447925"/>
            <a:ext cx="1308100" cy="333375"/>
          </a:xfrm>
          <a:prstGeom prst="rect">
            <a:avLst/>
          </a:prstGeom>
          <a:solidFill>
            <a:schemeClr val="bg1">
              <a:alpha val="53999"/>
            </a:schemeClr>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ICR-55</a:t>
            </a:r>
          </a:p>
        </p:txBody>
      </p:sp>
      <p:sp>
        <p:nvSpPr>
          <p:cNvPr id="241674" name="Text Box 19"/>
          <p:cNvSpPr txBox="1">
            <a:spLocks noChangeArrowheads="1"/>
          </p:cNvSpPr>
          <p:nvPr/>
        </p:nvSpPr>
        <p:spPr bwMode="auto">
          <a:xfrm>
            <a:off x="1927225" y="6626225"/>
            <a:ext cx="7207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ECR</a:t>
            </a:r>
            <a:r>
              <a:rPr lang="en-US" altLang="zh-CN" sz="1600" b="1">
                <a:solidFill>
                  <a:srgbClr val="FF66CC"/>
                </a:solidFill>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41675" name="Text Box 19"/>
          <p:cNvSpPr txBox="1">
            <a:spLocks noChangeArrowheads="1"/>
          </p:cNvSpPr>
          <p:nvPr/>
        </p:nvSpPr>
        <p:spPr bwMode="auto">
          <a:xfrm>
            <a:off x="1360488" y="5862638"/>
            <a:ext cx="5953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LIS</a:t>
            </a: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 name="Text Box 5"/>
          <p:cNvSpPr txBox="1">
            <a:spLocks noChangeArrowheads="1"/>
          </p:cNvSpPr>
          <p:nvPr/>
        </p:nvSpPr>
        <p:spPr bwMode="auto">
          <a:xfrm>
            <a:off x="3851275" y="4954588"/>
            <a:ext cx="1093788" cy="284162"/>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1600" b="1">
                <a:solidFill>
                  <a:srgbClr val="003399"/>
                </a:solidFill>
                <a:effectLst>
                  <a:outerShdw blurRad="38100" dist="38100" dir="2700000" algn="tl">
                    <a:srgbClr val="C0C0C0"/>
                  </a:outerShdw>
                </a:effectLst>
                <a:latin typeface="Calibri" pitchFamily="34" charset="0"/>
                <a:ea typeface="黑体" pitchFamily="49" charset="-122"/>
              </a:rPr>
              <a:t>CBR-15</a:t>
            </a:r>
          </a:p>
        </p:txBody>
      </p:sp>
      <p:sp>
        <p:nvSpPr>
          <p:cNvPr id="3" name="Text Box 5"/>
          <p:cNvSpPr txBox="1">
            <a:spLocks noChangeArrowheads="1"/>
          </p:cNvSpPr>
          <p:nvPr/>
        </p:nvSpPr>
        <p:spPr bwMode="auto">
          <a:xfrm>
            <a:off x="6300788" y="4992688"/>
            <a:ext cx="1597025" cy="381000"/>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400" b="1">
                <a:solidFill>
                  <a:srgbClr val="003399"/>
                </a:solidFill>
                <a:effectLst>
                  <a:outerShdw blurRad="38100" dist="38100" dir="2700000" algn="tl">
                    <a:srgbClr val="C0C0C0"/>
                  </a:outerShdw>
                </a:effectLst>
                <a:latin typeface="Calibri" pitchFamily="34" charset="0"/>
                <a:ea typeface="黑体" pitchFamily="49" charset="-122"/>
              </a:rPr>
              <a:t>ABR-25</a:t>
            </a:r>
          </a:p>
        </p:txBody>
      </p:sp>
      <p:sp>
        <p:nvSpPr>
          <p:cNvPr id="4" name="Text Box 5"/>
          <p:cNvSpPr txBox="1">
            <a:spLocks noChangeArrowheads="1"/>
          </p:cNvSpPr>
          <p:nvPr/>
        </p:nvSpPr>
        <p:spPr bwMode="auto">
          <a:xfrm>
            <a:off x="4117975" y="935038"/>
            <a:ext cx="863600" cy="33337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ER</a:t>
            </a:r>
          </a:p>
        </p:txBody>
      </p:sp>
      <p:sp>
        <p:nvSpPr>
          <p:cNvPr id="241679" name="Text Box 20"/>
          <p:cNvSpPr txBox="1">
            <a:spLocks noChangeArrowheads="1"/>
          </p:cNvSpPr>
          <p:nvPr/>
        </p:nvSpPr>
        <p:spPr bwMode="auto">
          <a:xfrm>
            <a:off x="3708400" y="5172075"/>
            <a:ext cx="1439863" cy="431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33CC"/>
                </a:solidFill>
                <a:latin typeface="Arial Narrow" pitchFamily="34" charset="0"/>
              </a:rPr>
              <a:t>3.7 GeV </a:t>
            </a:r>
            <a:r>
              <a:rPr lang="en-US" altLang="zh-CN" sz="1400" b="1">
                <a:latin typeface="Arial Narrow" pitchFamily="34" charset="0"/>
              </a:rPr>
              <a:t>(p)</a:t>
            </a:r>
          </a:p>
          <a:p>
            <a:pPr algn="ctr">
              <a:lnSpc>
                <a:spcPct val="80000"/>
              </a:lnSpc>
            </a:pPr>
            <a:r>
              <a:rPr lang="en-US" altLang="zh-CN" sz="1400" b="1">
                <a:latin typeface="Arial Narrow" pitchFamily="34" charset="0"/>
              </a:rPr>
              <a:t>1.0×10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241680" name="Text Box 20"/>
          <p:cNvSpPr txBox="1">
            <a:spLocks noChangeArrowheads="1"/>
          </p:cNvSpPr>
          <p:nvPr/>
        </p:nvSpPr>
        <p:spPr bwMode="auto">
          <a:xfrm>
            <a:off x="3814763" y="1125538"/>
            <a:ext cx="1439862" cy="5175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3.0 GeV </a:t>
            </a:r>
            <a:r>
              <a:rPr lang="en-US" altLang="zh-CN" sz="1400" b="1">
                <a:latin typeface="Arial Narrow" pitchFamily="34" charset="0"/>
              </a:rPr>
              <a:t>(e)</a:t>
            </a:r>
          </a:p>
          <a:p>
            <a:pPr algn="ctr"/>
            <a:r>
              <a:rPr lang="en-US" altLang="zh-CN" sz="1400" b="1">
                <a:latin typeface="Arial Narrow" pitchFamily="34" charset="0"/>
              </a:rPr>
              <a:t>7.5×10</a:t>
            </a:r>
            <a:r>
              <a:rPr lang="en-US" altLang="zh-CN" sz="1400" b="1" baseline="30000">
                <a:latin typeface="Arial Narrow" pitchFamily="34" charset="0"/>
              </a:rPr>
              <a:t>13 </a:t>
            </a:r>
            <a:endParaRPr lang="en-US" altLang="zh-CN" sz="1400" b="1">
              <a:solidFill>
                <a:srgbClr val="CC0099"/>
              </a:solidFill>
              <a:latin typeface="Arial Narrow" pitchFamily="34" charset="0"/>
            </a:endParaRPr>
          </a:p>
        </p:txBody>
      </p:sp>
      <p:sp>
        <p:nvSpPr>
          <p:cNvPr id="241681" name="Text Box 19"/>
          <p:cNvSpPr txBox="1">
            <a:spLocks noChangeArrowheads="1"/>
          </p:cNvSpPr>
          <p:nvPr/>
        </p:nvSpPr>
        <p:spPr bwMode="auto">
          <a:xfrm>
            <a:off x="7540625" y="5400675"/>
            <a:ext cx="59531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41682" name="Text Box 20"/>
          <p:cNvSpPr txBox="1">
            <a:spLocks noChangeArrowheads="1"/>
          </p:cNvSpPr>
          <p:nvPr/>
        </p:nvSpPr>
        <p:spPr bwMode="auto">
          <a:xfrm>
            <a:off x="1908175" y="2349500"/>
            <a:ext cx="1439863" cy="517525"/>
          </a:xfrm>
          <a:prstGeom prst="rect">
            <a:avLst/>
          </a:prstGeom>
          <a:solidFill>
            <a:schemeClr val="bg1">
              <a:alpha val="67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16.0 GeV </a:t>
            </a:r>
            <a:r>
              <a:rPr lang="en-US" altLang="zh-CN" sz="1400" b="1">
                <a:latin typeface="Arial Narrow" pitchFamily="34" charset="0"/>
              </a:rPr>
              <a:t>(p)</a:t>
            </a:r>
          </a:p>
          <a:p>
            <a:pPr algn="ctr"/>
            <a:r>
              <a:rPr lang="en-US" altLang="zh-CN" sz="1400" b="1">
                <a:latin typeface="Arial Narrow" pitchFamily="34" charset="0"/>
              </a:rPr>
              <a:t>2.8×10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241683" name="Rectangle 11"/>
          <p:cNvSpPr>
            <a:spLocks noChangeArrowheads="1"/>
          </p:cNvSpPr>
          <p:nvPr/>
        </p:nvSpPr>
        <p:spPr bwMode="auto">
          <a:xfrm>
            <a:off x="2627313" y="6310313"/>
            <a:ext cx="2087562" cy="4318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p>
            <a:pPr algn="ctr" eaLnBrk="0" hangingPunct="0">
              <a:lnSpc>
                <a:spcPct val="80000"/>
              </a:lnSpc>
            </a:pPr>
            <a:r>
              <a:rPr lang="en-US" altLang="zh-CN" sz="1400" b="1">
                <a:solidFill>
                  <a:srgbClr val="660066"/>
                </a:solidFill>
                <a:latin typeface="Arial Narrow" pitchFamily="34" charset="0"/>
              </a:rPr>
              <a:t>0.04-0.15 pmA</a:t>
            </a:r>
          </a:p>
          <a:p>
            <a:pPr algn="ctr" eaLnBrk="0" hangingPunct="0">
              <a:lnSpc>
                <a:spcPct val="80000"/>
              </a:lnSpc>
            </a:pPr>
            <a:r>
              <a:rPr lang="en-US" altLang="zh-CN" sz="1400" b="1">
                <a:solidFill>
                  <a:srgbClr val="660066"/>
                </a:solidFill>
                <a:latin typeface="Arial Narrow" pitchFamily="34" charset="0"/>
              </a:rPr>
              <a:t>2 Hz, 430 </a:t>
            </a:r>
            <a:r>
              <a:rPr lang="el-GR" altLang="zh-CN" sz="1400" b="1">
                <a:solidFill>
                  <a:srgbClr val="660066"/>
                </a:solidFill>
                <a:latin typeface="Arial Narrow" pitchFamily="34" charset="0"/>
              </a:rPr>
              <a:t>μ</a:t>
            </a:r>
            <a:r>
              <a:rPr lang="en-US" altLang="zh-CN" sz="1400" b="1">
                <a:solidFill>
                  <a:srgbClr val="660066"/>
                </a:solidFill>
                <a:latin typeface="Arial Narrow" pitchFamily="34" charset="0"/>
              </a:rPr>
              <a:t>s</a:t>
            </a:r>
          </a:p>
        </p:txBody>
      </p:sp>
      <p:sp>
        <p:nvSpPr>
          <p:cNvPr id="241684" name="Rectangle 21"/>
          <p:cNvSpPr>
            <a:spLocks noChangeArrowheads="1"/>
          </p:cNvSpPr>
          <p:nvPr/>
        </p:nvSpPr>
        <p:spPr bwMode="auto">
          <a:xfrm>
            <a:off x="5889625" y="6251575"/>
            <a:ext cx="2627313" cy="581025"/>
          </a:xfrm>
          <a:prstGeom prst="rect">
            <a:avLst/>
          </a:prstGeom>
          <a:solidFill>
            <a:schemeClr val="bg1"/>
          </a:solidFill>
          <a:ln>
            <a:noFill/>
          </a:ln>
          <a:extLs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p>
            <a:pPr algn="ctr" eaLnBrk="0" hangingPunct="0"/>
            <a:r>
              <a:rPr lang="en-US" altLang="zh-CN" sz="1600" b="1">
                <a:latin typeface="Times New Roman" pitchFamily="18" charset="0"/>
              </a:rPr>
              <a:t>6.2</a:t>
            </a:r>
            <a:r>
              <a:rPr lang="en-US" altLang="zh-CN" sz="1600" b="1">
                <a:latin typeface="Symbol" pitchFamily="18" charset="2"/>
              </a:rPr>
              <a:t>m</a:t>
            </a:r>
            <a:r>
              <a:rPr lang="en-US" altLang="zh-CN" sz="1600" b="1">
                <a:latin typeface="Times New Roman" pitchFamily="18" charset="0"/>
              </a:rPr>
              <a:t>s/turn, 70turns, 430 </a:t>
            </a:r>
            <a:r>
              <a:rPr lang="en-US" altLang="zh-CN" sz="1600" b="1">
                <a:latin typeface="Symbol" pitchFamily="18" charset="2"/>
              </a:rPr>
              <a:t>m</a:t>
            </a:r>
            <a:r>
              <a:rPr lang="en-US" altLang="zh-CN" sz="1600" b="1">
                <a:latin typeface="Times New Roman" pitchFamily="18" charset="0"/>
              </a:rPr>
              <a:t>s</a:t>
            </a:r>
            <a:endParaRPr lang="en-US" altLang="zh-CN" sz="1600" b="1">
              <a:solidFill>
                <a:srgbClr val="FF66CC"/>
              </a:solidFill>
              <a:latin typeface="Times New Roman" pitchFamily="18" charset="0"/>
            </a:endParaRPr>
          </a:p>
          <a:p>
            <a:pPr algn="ctr" eaLnBrk="0" hangingPunct="0"/>
            <a:r>
              <a:rPr lang="en-US" altLang="zh-CN" sz="1600" b="1">
                <a:latin typeface="Times New Roman" pitchFamily="18" charset="0"/>
              </a:rPr>
              <a:t>(</a:t>
            </a:r>
            <a:r>
              <a:rPr lang="en-US" altLang="zh-CN" sz="1600" b="1"/>
              <a:t>A=400,</a:t>
            </a:r>
            <a:r>
              <a:rPr lang="el-GR" altLang="zh-CN" sz="1600" b="1"/>
              <a:t>ε</a:t>
            </a:r>
            <a:r>
              <a:rPr lang="en-US" altLang="zh-CN" sz="1600" b="1"/>
              <a:t>=5.7, f=1.5</a:t>
            </a:r>
            <a:r>
              <a:rPr lang="en-US" altLang="zh-CN" sz="1600" b="1">
                <a:latin typeface="Times New Roman" pitchFamily="18" charset="0"/>
              </a:rPr>
              <a:t>)</a:t>
            </a:r>
          </a:p>
        </p:txBody>
      </p:sp>
      <p:sp>
        <p:nvSpPr>
          <p:cNvPr id="241685" name="Line 6"/>
          <p:cNvSpPr>
            <a:spLocks noChangeShapeType="1"/>
          </p:cNvSpPr>
          <p:nvPr/>
        </p:nvSpPr>
        <p:spPr bwMode="auto">
          <a:xfrm>
            <a:off x="-20638" y="620713"/>
            <a:ext cx="9144001"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41686" name="Rectangle 2"/>
          <p:cNvSpPr>
            <a:spLocks noChangeArrowheads="1"/>
          </p:cNvSpPr>
          <p:nvPr/>
        </p:nvSpPr>
        <p:spPr bwMode="auto">
          <a:xfrm>
            <a:off x="107950" y="4445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Main parameters and operation modes</a:t>
            </a:r>
          </a:p>
        </p:txBody>
      </p:sp>
      <p:sp>
        <p:nvSpPr>
          <p:cNvPr id="241687" name="Rectangle 23"/>
          <p:cNvSpPr>
            <a:spLocks noChangeArrowheads="1"/>
          </p:cNvSpPr>
          <p:nvPr/>
        </p:nvSpPr>
        <p:spPr bwMode="auto">
          <a:xfrm>
            <a:off x="4932363" y="4652963"/>
            <a:ext cx="1149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b="1">
                <a:solidFill>
                  <a:srgbClr val="009999"/>
                </a:solidFill>
              </a:rPr>
              <a:t> </a:t>
            </a: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RIBs line</a:t>
            </a:r>
          </a:p>
        </p:txBody>
      </p:sp>
      <p:sp>
        <p:nvSpPr>
          <p:cNvPr id="241688" name="AutoShape 24"/>
          <p:cNvSpPr>
            <a:spLocks noChangeArrowheads="1"/>
          </p:cNvSpPr>
          <p:nvPr/>
        </p:nvSpPr>
        <p:spPr bwMode="auto">
          <a:xfrm>
            <a:off x="4067175" y="2924175"/>
            <a:ext cx="142875" cy="476250"/>
          </a:xfrm>
          <a:prstGeom prst="irregularSeal1">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1689" name="Text Box 3"/>
          <p:cNvSpPr txBox="1">
            <a:spLocks noChangeArrowheads="1"/>
          </p:cNvSpPr>
          <p:nvPr/>
        </p:nvSpPr>
        <p:spPr bwMode="auto">
          <a:xfrm>
            <a:off x="3779838" y="1773238"/>
            <a:ext cx="1223962" cy="581025"/>
          </a:xfrm>
          <a:prstGeom prst="rect">
            <a:avLst/>
          </a:prstGeom>
          <a:solidFill>
            <a:srgbClr val="FFCCFF">
              <a:alpha val="570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solidFill>
                  <a:srgbClr val="990099"/>
                </a:solidFill>
                <a:latin typeface="Calibri" pitchFamily="34" charset="0"/>
              </a:rPr>
              <a:t>Electron-Ion collision</a:t>
            </a:r>
          </a:p>
        </p:txBody>
      </p:sp>
      <p:sp>
        <p:nvSpPr>
          <p:cNvPr id="241690" name="Text Box 3"/>
          <p:cNvSpPr txBox="1">
            <a:spLocks noChangeArrowheads="1"/>
          </p:cNvSpPr>
          <p:nvPr/>
        </p:nvSpPr>
        <p:spPr bwMode="auto">
          <a:xfrm>
            <a:off x="841375" y="765175"/>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600" b="1">
                <a:solidFill>
                  <a:srgbClr val="009999"/>
                </a:solidFill>
                <a:latin typeface="Arial Narrow" pitchFamily="34" charset="0"/>
              </a:rPr>
              <a:t>Electron injector</a:t>
            </a:r>
          </a:p>
        </p:txBody>
      </p:sp>
      <p:sp>
        <p:nvSpPr>
          <p:cNvPr id="241691" name="Text Box 59"/>
          <p:cNvSpPr txBox="1">
            <a:spLocks noChangeArrowheads="1"/>
          </p:cNvSpPr>
          <p:nvPr/>
        </p:nvSpPr>
        <p:spPr bwMode="auto">
          <a:xfrm>
            <a:off x="2916238" y="4292600"/>
            <a:ext cx="1943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latin typeface="Calibri" pitchFamily="34" charset="0"/>
              </a:rPr>
              <a:t>Atomic physics</a:t>
            </a:r>
          </a:p>
          <a:p>
            <a:pPr algn="ctr">
              <a:lnSpc>
                <a:spcPct val="80000"/>
              </a:lnSpc>
            </a:pPr>
            <a:r>
              <a:rPr lang="en-US" altLang="zh-CN" sz="1600" b="1">
                <a:latin typeface="Calibri" pitchFamily="34" charset="0"/>
              </a:rPr>
              <a:t>Mass measurement</a:t>
            </a:r>
            <a:endParaRPr lang="en-US" altLang="zh-CN" sz="1600" b="1">
              <a:solidFill>
                <a:srgbClr val="000099"/>
              </a:solidFill>
              <a:latin typeface="Calibri" pitchFamily="34" charset="0"/>
            </a:endParaRPr>
          </a:p>
        </p:txBody>
      </p:sp>
      <p:sp>
        <p:nvSpPr>
          <p:cNvPr id="241692" name="Text Box 11"/>
          <p:cNvSpPr txBox="1">
            <a:spLocks noChangeArrowheads="1"/>
          </p:cNvSpPr>
          <p:nvPr/>
        </p:nvSpPr>
        <p:spPr bwMode="auto">
          <a:xfrm>
            <a:off x="179388" y="4568825"/>
            <a:ext cx="2700337" cy="919163"/>
          </a:xfrm>
          <a:prstGeom prst="rect">
            <a:avLst/>
          </a:prstGeom>
          <a:gradFill rotWithShape="1">
            <a:gsLst>
              <a:gs pos="0">
                <a:srgbClr val="FFFFFF"/>
              </a:gs>
              <a:gs pos="100000">
                <a:srgbClr val="00FFCC">
                  <a:alpha val="20000"/>
                </a:srgbClr>
              </a:gs>
            </a:gsLst>
            <a:path path="shape">
              <a:fillToRect l="50000" t="50000" r="50000" b="50000"/>
            </a:path>
          </a:gra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spcAft>
                <a:spcPct val="30000"/>
              </a:spcAft>
            </a:pPr>
            <a:r>
              <a:rPr lang="en-US" altLang="zh-CN" sz="1600" b="1">
                <a:solidFill>
                  <a:srgbClr val="0033CC"/>
                </a:solidFill>
                <a:latin typeface="Arial Narrow" pitchFamily="34" charset="0"/>
                <a:ea typeface="黑体" pitchFamily="49" charset="-122"/>
              </a:rPr>
              <a:t>Slow Extraction </a:t>
            </a:r>
          </a:p>
          <a:p>
            <a:pPr algn="ctr">
              <a:lnSpc>
                <a:spcPct val="80000"/>
              </a:lnSpc>
              <a:buFont typeface="Wingdings" pitchFamily="2" charset="2"/>
              <a:buNone/>
            </a:pPr>
            <a:r>
              <a:rPr lang="en-US" altLang="zh-CN" sz="1400" b="1">
                <a:latin typeface="Arial Narrow" pitchFamily="34" charset="0"/>
              </a:rPr>
              <a:t>Material irradiation</a:t>
            </a:r>
          </a:p>
          <a:p>
            <a:pPr algn="ctr">
              <a:lnSpc>
                <a:spcPct val="80000"/>
              </a:lnSpc>
              <a:buFont typeface="Wingdings" pitchFamily="2" charset="2"/>
              <a:buNone/>
            </a:pPr>
            <a:r>
              <a:rPr lang="en-US" altLang="zh-CN" sz="1400" b="1">
                <a:latin typeface="Arial Narrow" pitchFamily="34" charset="0"/>
              </a:rPr>
              <a:t>Space electronic device</a:t>
            </a:r>
          </a:p>
          <a:p>
            <a:pPr algn="ctr">
              <a:lnSpc>
                <a:spcPct val="80000"/>
              </a:lnSpc>
              <a:buFont typeface="Wingdings" pitchFamily="2" charset="2"/>
              <a:buNone/>
            </a:pPr>
            <a:r>
              <a:rPr lang="en-US" altLang="zh-CN" sz="1400" b="1">
                <a:latin typeface="Arial Narrow" pitchFamily="34" charset="0"/>
              </a:rPr>
              <a:t>Application in bioscience</a:t>
            </a:r>
            <a:r>
              <a:rPr lang="en-US" altLang="zh-CN"/>
              <a:t> </a:t>
            </a:r>
          </a:p>
        </p:txBody>
      </p:sp>
      <p:sp>
        <p:nvSpPr>
          <p:cNvPr id="241693" name="Text Box 11"/>
          <p:cNvSpPr txBox="1">
            <a:spLocks noChangeArrowheads="1"/>
          </p:cNvSpPr>
          <p:nvPr/>
        </p:nvSpPr>
        <p:spPr bwMode="auto">
          <a:xfrm>
            <a:off x="179388" y="3716338"/>
            <a:ext cx="2700337" cy="846137"/>
          </a:xfrm>
          <a:prstGeom prst="rect">
            <a:avLst/>
          </a:prstGeom>
          <a:gradFill rotWithShape="1">
            <a:gsLst>
              <a:gs pos="0">
                <a:srgbClr val="FFFFFF"/>
              </a:gs>
              <a:gs pos="100000">
                <a:srgbClr val="FFCCCC">
                  <a:alpha val="39998"/>
                </a:srgbClr>
              </a:gs>
            </a:gsLst>
            <a:path path="shape">
              <a:fillToRect l="50000" t="50000" r="50000" b="50000"/>
            </a:path>
          </a:gra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spcAft>
                <a:spcPct val="20000"/>
              </a:spcAft>
            </a:pPr>
            <a:r>
              <a:rPr lang="en-US" altLang="zh-CN" sz="1600" b="1">
                <a:solidFill>
                  <a:srgbClr val="0033CC"/>
                </a:solidFill>
                <a:latin typeface="Arial Narrow" pitchFamily="34" charset="0"/>
                <a:ea typeface="黑体" pitchFamily="49" charset="-122"/>
              </a:rPr>
              <a:t>Fast Extraction</a:t>
            </a:r>
            <a:r>
              <a:rPr lang="en-US" altLang="zh-CN" sz="1600" b="1">
                <a:solidFill>
                  <a:srgbClr val="FF3300"/>
                </a:solidFill>
                <a:latin typeface="Arial Narrow" pitchFamily="34" charset="0"/>
                <a:ea typeface="黑体" pitchFamily="49" charset="-122"/>
              </a:rPr>
              <a:t> </a:t>
            </a:r>
          </a:p>
          <a:p>
            <a:pPr algn="ctr">
              <a:lnSpc>
                <a:spcPct val="80000"/>
              </a:lnSpc>
            </a:pPr>
            <a:r>
              <a:rPr lang="en-US" altLang="zh-CN" sz="1400" b="1">
                <a:latin typeface="Arial Narrow" pitchFamily="34" charset="0"/>
                <a:ea typeface="黑体" pitchFamily="49" charset="-122"/>
              </a:rPr>
              <a:t>Matter States</a:t>
            </a:r>
          </a:p>
          <a:p>
            <a:pPr algn="ctr">
              <a:lnSpc>
                <a:spcPct val="80000"/>
              </a:lnSpc>
            </a:pPr>
            <a:r>
              <a:rPr lang="en-US" altLang="zh-CN" sz="1400" b="1">
                <a:latin typeface="Arial Narrow" pitchFamily="34" charset="0"/>
                <a:ea typeface="黑体" pitchFamily="49" charset="-122"/>
              </a:rPr>
              <a:t>(Dense plasma research,</a:t>
            </a:r>
          </a:p>
          <a:p>
            <a:pPr algn="ctr">
              <a:lnSpc>
                <a:spcPct val="80000"/>
              </a:lnSpc>
            </a:pPr>
            <a:r>
              <a:rPr lang="en-US" altLang="zh-CN" sz="1400" b="1">
                <a:latin typeface="Arial Narrow" pitchFamily="34" charset="0"/>
                <a:ea typeface="黑体" pitchFamily="49" charset="-122"/>
              </a:rPr>
              <a:t>High-Energy-Density Matter)</a:t>
            </a:r>
            <a:endParaRPr lang="en-US" altLang="zh-CN" sz="1400" b="1">
              <a:latin typeface="Arial Narrow" pitchFamily="34" charset="0"/>
            </a:endParaRPr>
          </a:p>
        </p:txBody>
      </p:sp>
      <p:sp>
        <p:nvSpPr>
          <p:cNvPr id="241697" name="Text Box 3"/>
          <p:cNvSpPr txBox="1">
            <a:spLocks noChangeArrowheads="1"/>
          </p:cNvSpPr>
          <p:nvPr/>
        </p:nvSpPr>
        <p:spPr bwMode="auto">
          <a:xfrm>
            <a:off x="4081463" y="6296025"/>
            <a:ext cx="1800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SC-LINAC</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69" name="Rectangle 2"/>
          <p:cNvSpPr>
            <a:spLocks noChangeArrowheads="1"/>
          </p:cNvSpPr>
          <p:nvPr/>
        </p:nvSpPr>
        <p:spPr bwMode="auto">
          <a:xfrm>
            <a:off x="828675" y="-12700"/>
            <a:ext cx="74152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a:solidFill>
                  <a:srgbClr val="000099"/>
                </a:solidFill>
                <a:latin typeface="Calibri" pitchFamily="34" charset="0"/>
                <a:ea typeface="黑体" pitchFamily="49" charset="-122"/>
              </a:rPr>
              <a:t>Beam Prameters of HIAF</a:t>
            </a:r>
          </a:p>
        </p:txBody>
      </p:sp>
      <p:sp>
        <p:nvSpPr>
          <p:cNvPr id="106570" name="Line 64"/>
          <p:cNvSpPr>
            <a:spLocks noChangeShapeType="1"/>
          </p:cNvSpPr>
          <p:nvPr/>
        </p:nvSpPr>
        <p:spPr bwMode="auto">
          <a:xfrm>
            <a:off x="0" y="534988"/>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graphicFrame>
        <p:nvGraphicFramePr>
          <p:cNvPr id="67946" name="Group 362"/>
          <p:cNvGraphicFramePr>
            <a:graphicFrameLocks noGrp="1"/>
          </p:cNvGraphicFramePr>
          <p:nvPr/>
        </p:nvGraphicFramePr>
        <p:xfrm>
          <a:off x="1450975" y="908050"/>
          <a:ext cx="6361113" cy="5476875"/>
        </p:xfrm>
        <a:graphic>
          <a:graphicData uri="http://schemas.openxmlformats.org/drawingml/2006/table">
            <a:tbl>
              <a:tblPr/>
              <a:tblGrid>
                <a:gridCol w="1008063"/>
                <a:gridCol w="712787"/>
                <a:gridCol w="796925"/>
                <a:gridCol w="1647825"/>
                <a:gridCol w="2195513"/>
              </a:tblGrid>
              <a:tr h="431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Machine</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Ion</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Energy</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rPr>
                        <a:t>Current/Intensity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21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Ion Source</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ECR</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34+</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14 keV/u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0.04 pmA</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LIS</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34+</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14 keV/u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0.2 pmA</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213">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HISCL</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34+</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25 MeV/u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0.03~0.15 pmA</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gridSpan="2" vMerge="1">
                  <a:txBody>
                    <a:bodyPr/>
                    <a:lstStyle/>
                    <a:p>
                      <a:endParaRPr lang="it-IT"/>
                    </a:p>
                  </a:txBody>
                  <a:tcPr/>
                </a:tc>
                <a:tc hMerge="1"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76+</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40 MeV/u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0.006~0.03 pmA</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3225">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ABR</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34+</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0.8 GeV/u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0.6~2.4</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11 </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gridSpan="2" vMerge="1">
                  <a:txBody>
                    <a:bodyPr/>
                    <a:lstStyle/>
                    <a:p>
                      <a:endParaRPr lang="it-IT"/>
                    </a:p>
                  </a:txBody>
                  <a:tcPr/>
                </a:tc>
                <a:tc hMerge="1"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9.5 GeV/u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12</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 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6875">
                <a:tc rowSpan="2"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CBR</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76+</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2.5 GeV/u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1.2</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4.8</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sym typeface="Symbol" pitchFamily="18" charset="2"/>
                        </a:rPr>
                        <a:t>1</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0</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sym typeface="Symbol" pitchFamily="18" charset="2"/>
                        </a:rPr>
                        <a:t> 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3538">
                <a:tc gridSpan="2" vMerge="1">
                  <a:txBody>
                    <a:bodyPr/>
                    <a:lstStyle/>
                    <a:p>
                      <a:endParaRPr lang="it-IT"/>
                    </a:p>
                  </a:txBody>
                  <a:tcPr/>
                </a:tc>
                <a:tc hMerge="1"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9.5 GeV/u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12</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 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213">
                <a:tc rowSpan="3"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ICR</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3" h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34+</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0.8 GeV/u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0.6~5.0</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11</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 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gridSpan="2" vMerge="1">
                  <a:txBody>
                    <a:bodyPr/>
                    <a:lstStyle/>
                    <a:p>
                      <a:endParaRPr lang="it-IT"/>
                    </a:p>
                  </a:txBody>
                  <a:tcPr/>
                </a:tc>
                <a:tc hMerge="1"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92+</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3.2 GeV/u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0.17~1.0</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11</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 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0213">
                <a:tc gridSpan="2" vMerge="1">
                  <a:txBody>
                    <a:bodyPr/>
                    <a:lstStyle/>
                    <a:p>
                      <a:endParaRPr lang="it-IT"/>
                    </a:p>
                  </a:txBody>
                  <a:tcPr/>
                </a:tc>
                <a:tc hMerge="1" v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9.5 GeV/u</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5.0</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12</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 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ECR</a:t>
                      </a:r>
                      <a:endParaRPr kumimoji="0" lang="en-US" altLang="zh-CN" sz="1800" b="0"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3.0-4.0 GeV</a:t>
                      </a:r>
                      <a:endParaRPr kumimoji="0" lang="en-US" altLang="zh-CN" sz="1800" b="1" i="0" u="none" strike="noStrike" cap="none" normalizeH="0" baseline="0" smtClean="0">
                        <a:ln>
                          <a:noFill/>
                        </a:ln>
                        <a:solidFill>
                          <a:schemeClr val="tx1"/>
                        </a:solidFill>
                        <a:effectLst/>
                        <a:latin typeface="Arial" pitchFamily="34" charset="0"/>
                        <a:ea typeface="宋体"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7.5</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sym typeface="Symbol" pitchFamily="18" charset="2"/>
                        </a:rPr>
                        <a:t>13</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 ppp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标题 1"/>
          <p:cNvSpPr>
            <a:spLocks noGrp="1"/>
          </p:cNvSpPr>
          <p:nvPr>
            <p:ph type="title" idx="4294967295"/>
          </p:nvPr>
        </p:nvSpPr>
        <p:spPr>
          <a:xfrm>
            <a:off x="3563938" y="260350"/>
            <a:ext cx="5429250" cy="633413"/>
          </a:xfrm>
          <a:ln/>
        </p:spPr>
        <p:txBody>
          <a:bodyPr/>
          <a:lstStyle/>
          <a:p>
            <a:r>
              <a:rPr lang="en-US" altLang="zh-CN" sz="4000" b="1">
                <a:solidFill>
                  <a:srgbClr val="FF0000"/>
                </a:solidFill>
                <a:ea typeface="黑体" pitchFamily="49" charset="-122"/>
                <a:cs typeface="Microsoft YaHei" pitchFamily="34" charset="-122"/>
              </a:rPr>
              <a:t>Superconducting ECR Source</a:t>
            </a:r>
          </a:p>
        </p:txBody>
      </p:sp>
      <p:pic>
        <p:nvPicPr>
          <p:cNvPr id="284675" name="Picture 3"/>
          <p:cNvPicPr>
            <a:picLocks noChangeAspect="1" noChangeArrowheads="1"/>
          </p:cNvPicPr>
          <p:nvPr/>
        </p:nvPicPr>
        <p:blipFill>
          <a:blip r:embed="rId2">
            <a:extLst>
              <a:ext uri="{28A0092B-C50C-407E-A947-70E740481C1C}">
                <a14:useLocalDpi xmlns:a14="http://schemas.microsoft.com/office/drawing/2010/main" val="0"/>
              </a:ext>
            </a:extLst>
          </a:blip>
          <a:srcRect l="19435" t="3795" r="17886"/>
          <a:stretch>
            <a:fillRect/>
          </a:stretch>
        </p:blipFill>
        <p:spPr bwMode="auto">
          <a:xfrm>
            <a:off x="169863" y="1293813"/>
            <a:ext cx="5545137"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6" name="Picture 3"/>
          <p:cNvPicPr>
            <a:picLocks noChangeAspect="1" noChangeArrowheads="1"/>
          </p:cNvPicPr>
          <p:nvPr/>
        </p:nvPicPr>
        <p:blipFill>
          <a:blip r:embed="rId3">
            <a:extLst>
              <a:ext uri="{28A0092B-C50C-407E-A947-70E740481C1C}">
                <a14:useLocalDpi xmlns:a14="http://schemas.microsoft.com/office/drawing/2010/main" val="0"/>
              </a:ext>
            </a:extLst>
          </a:blip>
          <a:srcRect l="31960" t="3223" r="29295" b="3223"/>
          <a:stretch>
            <a:fillRect/>
          </a:stretch>
        </p:blipFill>
        <p:spPr bwMode="auto">
          <a:xfrm>
            <a:off x="5572125" y="990600"/>
            <a:ext cx="340836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7" name="Picture 2" descr="C:\Users\huqiang\Desktop\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1628775"/>
            <a:ext cx="128111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箭头连接符 9"/>
          <p:cNvCxnSpPr/>
          <p:nvPr/>
        </p:nvCxnSpPr>
        <p:spPr>
          <a:xfrm flipH="1">
            <a:off x="6962775" y="2597150"/>
            <a:ext cx="1346200" cy="10477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785813"/>
            <a:ext cx="81534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TextBox 3"/>
          <p:cNvSpPr txBox="1">
            <a:spLocks noChangeArrowheads="1"/>
          </p:cNvSpPr>
          <p:nvPr/>
        </p:nvSpPr>
        <p:spPr bwMode="auto">
          <a:xfrm>
            <a:off x="0" y="3333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3200" b="1">
                <a:solidFill>
                  <a:srgbClr val="FF0000"/>
                </a:solidFill>
                <a:ea typeface="黑体" pitchFamily="49" charset="-122"/>
                <a:cs typeface="Microsoft YaHei" pitchFamily="34" charset="-122"/>
              </a:rPr>
              <a:t>Laser Driven Source+RFQ Platform</a:t>
            </a:r>
          </a:p>
        </p:txBody>
      </p:sp>
      <p:sp>
        <p:nvSpPr>
          <p:cNvPr id="285700" name="TextBox 7"/>
          <p:cNvSpPr txBox="1">
            <a:spLocks noChangeArrowheads="1"/>
          </p:cNvSpPr>
          <p:nvPr/>
        </p:nvSpPr>
        <p:spPr bwMode="auto">
          <a:xfrm>
            <a:off x="571500" y="85725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b="1">
                <a:solidFill>
                  <a:schemeClr val="bg1"/>
                </a:solidFill>
                <a:ea typeface="黑体" pitchFamily="49" charset="-122"/>
              </a:rPr>
              <a:t>3J</a:t>
            </a:r>
          </a:p>
        </p:txBody>
      </p:sp>
      <p:pic>
        <p:nvPicPr>
          <p:cNvPr id="285701" name="图片 4"/>
          <p:cNvPicPr>
            <a:picLocks noChangeAspect="1"/>
          </p:cNvPicPr>
          <p:nvPr/>
        </p:nvPicPr>
        <p:blipFill>
          <a:blip r:embed="rId4">
            <a:extLst>
              <a:ext uri="{28A0092B-C50C-407E-A947-70E740481C1C}">
                <a14:useLocalDpi xmlns:a14="http://schemas.microsoft.com/office/drawing/2010/main" val="0"/>
              </a:ext>
            </a:extLst>
          </a:blip>
          <a:srcRect l="6400" t="7294" r="11400" b="6583"/>
          <a:stretch>
            <a:fillRect/>
          </a:stretch>
        </p:blipFill>
        <p:spPr bwMode="auto">
          <a:xfrm>
            <a:off x="5580063" y="3429000"/>
            <a:ext cx="30607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 Box 7"/>
          <p:cNvSpPr txBox="1">
            <a:spLocks noChangeArrowheads="1"/>
          </p:cNvSpPr>
          <p:nvPr/>
        </p:nvSpPr>
        <p:spPr bwMode="auto">
          <a:xfrm>
            <a:off x="7092950" y="4005263"/>
            <a:ext cx="1366838" cy="3968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zh-CN" sz="2000" b="1">
                <a:solidFill>
                  <a:srgbClr val="FF0000"/>
                </a:solidFill>
                <a:latin typeface="Times New Roman" pitchFamily="18" charset="0"/>
                <a:ea typeface="宋体" charset="-122"/>
              </a:rPr>
              <a:t>&gt;500 mA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0"/>
          <p:cNvSpPr>
            <a:spLocks noChangeArrowheads="1"/>
          </p:cNvSpPr>
          <p:nvPr/>
        </p:nvSpPr>
        <p:spPr bwMode="auto">
          <a:xfrm>
            <a:off x="0" y="6215063"/>
            <a:ext cx="891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003366"/>
                </a:solidFill>
              </a:rPr>
              <a:t>About 5000 hours of beam time per year, and  50% beam delivered by CSR</a:t>
            </a:r>
          </a:p>
        </p:txBody>
      </p:sp>
      <p:graphicFrame>
        <p:nvGraphicFramePr>
          <p:cNvPr id="4" name="Group 9"/>
          <p:cNvGraphicFramePr>
            <a:graphicFrameLocks noGrp="1"/>
          </p:cNvGraphicFramePr>
          <p:nvPr/>
        </p:nvGraphicFramePr>
        <p:xfrm>
          <a:off x="76200" y="1071563"/>
          <a:ext cx="4191000" cy="5121275"/>
        </p:xfrm>
        <a:graphic>
          <a:graphicData uri="http://schemas.openxmlformats.org/drawingml/2006/table">
            <a:tbl>
              <a:tblPr/>
              <a:tblGrid>
                <a:gridCol w="903288"/>
                <a:gridCol w="901700"/>
                <a:gridCol w="754062"/>
                <a:gridCol w="754063"/>
                <a:gridCol w="877887"/>
              </a:tblGrid>
              <a:tr h="2254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Ion Beams</a:t>
                      </a:r>
                      <a:endParaRPr kumimoji="0" lang="en-US" altLang="zh-CN" sz="1000" b="1"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E (MeV/A)</a:t>
                      </a:r>
                      <a:endParaRPr kumimoji="0" lang="en-US" altLang="zh-CN" sz="1000" b="1"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Intensity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(eµA)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vMerge="1">
                  <a:txBody>
                    <a:bodyPr/>
                    <a:lstStyle/>
                    <a:p>
                      <a:endParaRPr lang="it-IT"/>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SFC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SSC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CSR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it-IT"/>
                    </a:p>
                  </a:txBody>
                  <a:tcPr/>
                </a:tc>
              </a:tr>
              <a:tr h="223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H</a:t>
                      </a:r>
                      <a:r>
                        <a:rPr kumimoji="0" lang="en-US" altLang="zh-CN" sz="1000" b="0" i="0" u="none" strike="noStrike" cap="none" normalizeH="0" baseline="-25000" smtClean="0">
                          <a:ln>
                            <a:noFill/>
                          </a:ln>
                          <a:solidFill>
                            <a:schemeClr val="tx1"/>
                          </a:solidFill>
                          <a:effectLst/>
                          <a:latin typeface="Arial" pitchFamily="34" charset="0"/>
                          <a:ea typeface="Times"/>
                          <a:cs typeface="Times New Roman" pitchFamily="18" charset="0"/>
                        </a:rPr>
                        <a:t>2</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a:t>
                      </a:r>
                      <a:endParaRPr kumimoji="0" lang="en-US" altLang="zh-CN" sz="1000" b="0" i="0" u="none" strike="noStrike" cap="none" normalizeH="0" baseline="-2500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400</a:t>
                      </a: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9</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Be</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3+</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6.89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0.55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12</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C</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5+/6+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8.47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100</a:t>
                      </a: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12</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C</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4+</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12-15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ADDE1"/>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12</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C</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4+</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1000</a:t>
                      </a: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3200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26</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Mg</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8+/12+</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6.17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70</a:t>
                      </a: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36</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Ar</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8+</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2.0725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22</a:t>
                      </a: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36</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Ar</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8+</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2.0725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22</a:t>
                      </a: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368</a:t>
                      </a: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650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22</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Ne</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7+/10+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6.17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70</a:t>
                      </a: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1700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3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40</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Ca</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12+</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5.625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3.5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58</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Ni</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463.36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500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78</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Kr</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19+/28+</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 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487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750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129</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Xe</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27+</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3.0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235</a:t>
                      </a: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500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129</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Xe</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27+</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1.844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19.5</a:t>
                      </a: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208</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Pb</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27+</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0.8-1.0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209</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Bi</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31+</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0.911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9.5</a:t>
                      </a: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0.05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209</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Bi</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36+</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170</a:t>
                      </a: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238</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U</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26+</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0.81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0.33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ED3D7"/>
                    </a:solidFill>
                  </a:tcPr>
                </a:tc>
              </a:tr>
              <a:tr h="223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238</a:t>
                      </a: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U</a:t>
                      </a:r>
                      <a:r>
                        <a:rPr kumimoji="0" lang="en-US" altLang="zh-CN" sz="1000" b="0" i="0" u="none" strike="noStrike" cap="none" normalizeH="0" baseline="30000" smtClean="0">
                          <a:ln>
                            <a:noFill/>
                          </a:ln>
                          <a:solidFill>
                            <a:schemeClr val="tx1"/>
                          </a:solidFill>
                          <a:effectLst/>
                          <a:latin typeface="Arial" pitchFamily="34" charset="0"/>
                          <a:ea typeface="Times"/>
                          <a:cs typeface="Times New Roman" pitchFamily="18" charset="0"/>
                        </a:rPr>
                        <a:t>32+</a:t>
                      </a:r>
                      <a:endPar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000" b="0" i="0" u="none" strike="noStrike" cap="none" normalizeH="0" baseline="0" smtClean="0">
                        <a:ln>
                          <a:noFill/>
                        </a:ln>
                        <a:solidFill>
                          <a:schemeClr val="tx1"/>
                        </a:solidFill>
                        <a:effectLst/>
                        <a:latin typeface="Arial" pitchFamily="34" charset="0"/>
                        <a:ea typeface="Times"/>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Arial" pitchFamily="34" charset="0"/>
                          <a:ea typeface="Times"/>
                          <a:cs typeface="Times New Roman" pitchFamily="18" charset="0"/>
                        </a:rPr>
                        <a:t>160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99"/>
                    </a:solidFill>
                  </a:tcPr>
                </a:tc>
              </a:tr>
            </a:tbl>
          </a:graphicData>
        </a:graphic>
      </p:graphicFrame>
      <p:sp>
        <p:nvSpPr>
          <p:cNvPr id="274565" name="Rectangle 9"/>
          <p:cNvSpPr>
            <a:spLocks noChangeArrowheads="1"/>
          </p:cNvSpPr>
          <p:nvPr/>
        </p:nvSpPr>
        <p:spPr bwMode="auto">
          <a:xfrm>
            <a:off x="147638" y="642938"/>
            <a:ext cx="56388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200" b="1">
                <a:solidFill>
                  <a:srgbClr val="003366"/>
                </a:solidFill>
              </a:rPr>
              <a:t>Typical beams in recent years</a:t>
            </a:r>
            <a:r>
              <a:rPr lang="en-US" altLang="zh-CN" sz="2200">
                <a:solidFill>
                  <a:srgbClr val="003366"/>
                </a:solidFill>
              </a:rPr>
              <a:t> </a:t>
            </a:r>
          </a:p>
        </p:txBody>
      </p:sp>
      <p:grpSp>
        <p:nvGrpSpPr>
          <p:cNvPr id="274566" name="Group 40"/>
          <p:cNvGrpSpPr>
            <a:grpSpLocks/>
          </p:cNvGrpSpPr>
          <p:nvPr/>
        </p:nvGrpSpPr>
        <p:grpSpPr bwMode="auto">
          <a:xfrm>
            <a:off x="4356100" y="1117600"/>
            <a:ext cx="4787900" cy="3025775"/>
            <a:chOff x="2867" y="1083"/>
            <a:chExt cx="2861" cy="1848"/>
          </a:xfrm>
        </p:grpSpPr>
        <p:graphicFrame>
          <p:nvGraphicFramePr>
            <p:cNvPr id="274567" name="Object 135"/>
            <p:cNvGraphicFramePr>
              <a:graphicFrameLocks noChangeAspect="1"/>
            </p:cNvGraphicFramePr>
            <p:nvPr/>
          </p:nvGraphicFramePr>
          <p:xfrm>
            <a:off x="2867" y="1312"/>
            <a:ext cx="2861" cy="1619"/>
          </p:xfrm>
          <a:graphic>
            <a:graphicData uri="http://schemas.openxmlformats.org/presentationml/2006/ole">
              <mc:AlternateContent xmlns:mc="http://schemas.openxmlformats.org/markup-compatibility/2006">
                <mc:Choice xmlns:v="urn:schemas-microsoft-com:vml" Requires="v">
                  <p:oleObj spid="_x0000_s274577" name="图表" r:id="rId4" imgW="5629425" imgH="3200250" progId="Excel.Sheet.8">
                    <p:embed/>
                  </p:oleObj>
                </mc:Choice>
                <mc:Fallback>
                  <p:oleObj name="图表" r:id="rId4" imgW="5629425" imgH="3200250" progId="Excel.Sheet.8">
                    <p:embed/>
                    <p:pic>
                      <p:nvPicPr>
                        <p:cNvPr id="0" name="Object 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 y="1312"/>
                          <a:ext cx="2861" cy="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2"/>
            <p:cNvSpPr>
              <a:spLocks noChangeArrowheads="1"/>
            </p:cNvSpPr>
            <p:nvPr/>
          </p:nvSpPr>
          <p:spPr bwMode="auto">
            <a:xfrm>
              <a:off x="3731" y="1083"/>
              <a:ext cx="1154" cy="168"/>
            </a:xfrm>
            <a:prstGeom prst="rect">
              <a:avLst/>
            </a:prstGeom>
            <a:noFill/>
            <a:ln w="9525">
              <a:noFill/>
              <a:miter lim="800000"/>
              <a:headEnd/>
              <a:tailEnd/>
            </a:ln>
            <a:effectLst/>
          </p:spPr>
          <p:txBody>
            <a:bodyPr>
              <a:spAutoFit/>
            </a:bodyPr>
            <a:lstStyle/>
            <a:p>
              <a:pPr>
                <a:defRPr/>
              </a:pPr>
              <a:r>
                <a:rPr lang="en-US" altLang="zh-CN" sz="1200" b="1">
                  <a:solidFill>
                    <a:srgbClr val="000066"/>
                  </a:solidFill>
                  <a:effectLst>
                    <a:outerShdw blurRad="38100" dist="38100" dir="2700000" algn="tl">
                      <a:srgbClr val="C0C0C0"/>
                    </a:outerShdw>
                  </a:effectLst>
                  <a:ea typeface="楷体_GB2312" pitchFamily="49" charset="-122"/>
                </a:rPr>
                <a:t>Beam time distribution</a:t>
              </a:r>
            </a:p>
          </p:txBody>
        </p:sp>
        <p:sp>
          <p:nvSpPr>
            <p:cNvPr id="274569" name="Text Box 25"/>
            <p:cNvSpPr txBox="1">
              <a:spLocks noChangeArrowheads="1"/>
            </p:cNvSpPr>
            <p:nvPr/>
          </p:nvSpPr>
          <p:spPr bwMode="auto">
            <a:xfrm>
              <a:off x="4474" y="1592"/>
              <a:ext cx="759"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zh-CN" sz="1400" b="1">
                  <a:latin typeface="Times New Roman" pitchFamily="18" charset="0"/>
                  <a:ea typeface="楷体_GB2312" pitchFamily="49" charset="-122"/>
                </a:rPr>
                <a:t>Basicresearch (50%)</a:t>
              </a:r>
            </a:p>
          </p:txBody>
        </p:sp>
        <p:sp>
          <p:nvSpPr>
            <p:cNvPr id="274570" name="Text Box 26"/>
            <p:cNvSpPr txBox="1">
              <a:spLocks noChangeArrowheads="1"/>
            </p:cNvSpPr>
            <p:nvPr/>
          </p:nvSpPr>
          <p:spPr bwMode="auto">
            <a:xfrm>
              <a:off x="3337" y="1819"/>
              <a:ext cx="960"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zh-CN" sz="1400" b="1">
                  <a:solidFill>
                    <a:schemeClr val="bg1"/>
                  </a:solidFill>
                  <a:latin typeface="Times New Roman" pitchFamily="18" charset="0"/>
                  <a:ea typeface="楷体_GB2312" pitchFamily="49" charset="-122"/>
                </a:rPr>
                <a:t>Medical (23%)</a:t>
              </a:r>
            </a:p>
          </p:txBody>
        </p:sp>
        <p:sp>
          <p:nvSpPr>
            <p:cNvPr id="274571" name="Text Box 27"/>
            <p:cNvSpPr txBox="1">
              <a:spLocks noChangeArrowheads="1"/>
            </p:cNvSpPr>
            <p:nvPr/>
          </p:nvSpPr>
          <p:spPr bwMode="auto">
            <a:xfrm>
              <a:off x="2993" y="1565"/>
              <a:ext cx="729"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zh-CN" sz="1400" b="1">
                  <a:latin typeface="Times New Roman" pitchFamily="18" charset="0"/>
                  <a:ea typeface="楷体_GB2312" pitchFamily="49" charset="-122"/>
                </a:rPr>
                <a:t>Space (12%)</a:t>
              </a:r>
            </a:p>
          </p:txBody>
        </p:sp>
        <p:sp>
          <p:nvSpPr>
            <p:cNvPr id="274572" name="Text Box 28"/>
            <p:cNvSpPr txBox="1">
              <a:spLocks noChangeArrowheads="1"/>
            </p:cNvSpPr>
            <p:nvPr/>
          </p:nvSpPr>
          <p:spPr bwMode="auto">
            <a:xfrm>
              <a:off x="3018" y="1400"/>
              <a:ext cx="99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zh-CN" sz="1400" b="1">
                  <a:latin typeface="Times New Roman" pitchFamily="18" charset="0"/>
                  <a:ea typeface="楷体_GB2312" pitchFamily="49" charset="-122"/>
                </a:rPr>
                <a:t>Bio (8%)</a:t>
              </a:r>
            </a:p>
          </p:txBody>
        </p:sp>
        <p:sp>
          <p:nvSpPr>
            <p:cNvPr id="274573" name="Text Box 29"/>
            <p:cNvSpPr txBox="1">
              <a:spLocks noChangeArrowheads="1"/>
            </p:cNvSpPr>
            <p:nvPr/>
          </p:nvSpPr>
          <p:spPr bwMode="auto">
            <a:xfrm>
              <a:off x="3814" y="1366"/>
              <a:ext cx="710"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pPr>
              <a:r>
                <a:rPr lang="en-US" altLang="zh-CN" sz="1400" b="1">
                  <a:solidFill>
                    <a:srgbClr val="FFFF00"/>
                  </a:solidFill>
                  <a:latin typeface="Times New Roman" pitchFamily="18" charset="0"/>
                  <a:ea typeface="楷体_GB2312" pitchFamily="49" charset="-122"/>
                </a:rPr>
                <a:t>Material (7%)</a:t>
              </a:r>
            </a:p>
          </p:txBody>
        </p:sp>
      </p:grpSp>
      <p:pic>
        <p:nvPicPr>
          <p:cNvPr id="274574" name="Picture 29" descr="合影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500438"/>
            <a:ext cx="44958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575" name="Text Box 11"/>
          <p:cNvSpPr txBox="1">
            <a:spLocks noChangeArrowheads="1"/>
          </p:cNvSpPr>
          <p:nvPr/>
        </p:nvSpPr>
        <p:spPr bwMode="auto">
          <a:xfrm>
            <a:off x="5076825" y="714375"/>
            <a:ext cx="3390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b="1" i="1">
                <a:solidFill>
                  <a:srgbClr val="FF0000"/>
                </a:solidFill>
              </a:rPr>
              <a:t>Beam time needed &gt;14000hrs</a:t>
            </a:r>
          </a:p>
        </p:txBody>
      </p:sp>
      <p:sp>
        <p:nvSpPr>
          <p:cNvPr id="17" name="Rectangle 2"/>
          <p:cNvSpPr>
            <a:spLocks noChangeArrowheads="1"/>
          </p:cNvSpPr>
          <p:nvPr/>
        </p:nvSpPr>
        <p:spPr bwMode="auto">
          <a:xfrm>
            <a:off x="0" y="0"/>
            <a:ext cx="9144000" cy="571500"/>
          </a:xfrm>
          <a:prstGeom prst="rect">
            <a:avLst/>
          </a:prstGeom>
          <a:noFill/>
          <a:ln w="9525">
            <a:noFill/>
            <a:miter lim="800000"/>
            <a:headEnd/>
            <a:tailEnd/>
          </a:ln>
        </p:spPr>
        <p:txBody>
          <a:bodyPr anchor="ctr"/>
          <a:lstStyle/>
          <a:p>
            <a:pPr algn="ctr">
              <a:defRPr/>
            </a:pPr>
            <a:r>
              <a:rPr lang="en-US" altLang="zh-CN" sz="3200" b="1" dirty="0">
                <a:solidFill>
                  <a:srgbClr val="FF0000"/>
                </a:solidFill>
                <a:effectLst>
                  <a:outerShdw blurRad="38100" dist="38100" dir="2700000" algn="tl">
                    <a:srgbClr val="000000">
                      <a:alpha val="43137"/>
                    </a:srgbClr>
                  </a:outerShdw>
                </a:effectLst>
                <a:latin typeface="+mj-lt"/>
                <a:ea typeface="黑体" pitchFamily="2" charset="-122"/>
              </a:rPr>
              <a:t>HIRFL:</a:t>
            </a:r>
            <a:r>
              <a:rPr lang="en-US" altLang="zh-CN" sz="3200" b="1" dirty="0">
                <a:solidFill>
                  <a:srgbClr val="336699"/>
                </a:solidFill>
                <a:effectLst>
                  <a:outerShdw blurRad="38100" dist="38100" dir="2700000" algn="tl">
                    <a:srgbClr val="000000">
                      <a:alpha val="43137"/>
                    </a:srgbClr>
                  </a:outerShdw>
                </a:effectLst>
                <a:latin typeface="+mj-lt"/>
                <a:ea typeface="黑体" pitchFamily="2" charset="-122"/>
              </a:rPr>
              <a:t> </a:t>
            </a:r>
            <a:r>
              <a:rPr lang="en-US" altLang="zh-CN" sz="3200" b="1" dirty="0">
                <a:solidFill>
                  <a:srgbClr val="0070C0"/>
                </a:solidFill>
                <a:effectLst>
                  <a:outerShdw blurRad="38100" dist="38100" dir="2700000" algn="tl">
                    <a:srgbClr val="000000">
                      <a:alpha val="43137"/>
                    </a:srgbClr>
                  </a:outerShdw>
                </a:effectLst>
                <a:latin typeface="+mj-lt"/>
                <a:ea typeface="黑体" pitchFamily="2" charset="-122"/>
              </a:rPr>
              <a:t>Beam Status</a:t>
            </a:r>
          </a:p>
        </p:txBody>
      </p:sp>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8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08050"/>
            <a:ext cx="7777162"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8" name="矩形 27"/>
          <p:cNvSpPr>
            <a:spLocks noChangeArrowheads="1"/>
          </p:cNvSpPr>
          <p:nvPr/>
        </p:nvSpPr>
        <p:spPr bwMode="auto">
          <a:xfrm>
            <a:off x="3571875" y="-31750"/>
            <a:ext cx="5715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lang="zh-CN" altLang="en-US" sz="3200" b="1">
                <a:solidFill>
                  <a:schemeClr val="bg1"/>
                </a:solidFill>
                <a:ea typeface="黑体" pitchFamily="49" charset="-122"/>
                <a:cs typeface="Times New Roman" pitchFamily="18" charset="0"/>
              </a:rPr>
              <a:t>环形加速器动力学设计</a:t>
            </a:r>
          </a:p>
        </p:txBody>
      </p:sp>
      <p:sp>
        <p:nvSpPr>
          <p:cNvPr id="203781" name="Rectangle 8"/>
          <p:cNvSpPr>
            <a:spLocks noChangeArrowheads="1"/>
          </p:cNvSpPr>
          <p:nvPr/>
        </p:nvSpPr>
        <p:spPr bwMode="auto">
          <a:xfrm>
            <a:off x="2916238" y="1441450"/>
            <a:ext cx="2986087" cy="500063"/>
          </a:xfrm>
          <a:prstGeom prst="rect">
            <a:avLst/>
          </a:prstGeom>
          <a:gradFill rotWithShape="1">
            <a:gsLst>
              <a:gs pos="0">
                <a:srgbClr val="FFFFFF"/>
              </a:gs>
              <a:gs pos="100000">
                <a:srgbClr val="FF99FF">
                  <a:alpha val="2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35990" tIns="35990" rIns="35990" bIns="35990" anchor="ctr">
            <a:spAutoFit/>
          </a:bodyPr>
          <a:lstStyle/>
          <a:p>
            <a:pPr algn="ctr"/>
            <a:r>
              <a:rPr kumimoji="1" lang="en-US" altLang="zh-CN" sz="2800" b="1">
                <a:solidFill>
                  <a:srgbClr val="000099"/>
                </a:solidFill>
                <a:latin typeface="Times New Roman" pitchFamily="18" charset="0"/>
                <a:ea typeface="黑体" pitchFamily="49" charset="-122"/>
              </a:rPr>
              <a:t>Lattice of ABR-35</a:t>
            </a:r>
          </a:p>
        </p:txBody>
      </p:sp>
      <p:sp>
        <p:nvSpPr>
          <p:cNvPr id="203785" name="Rectangle 9"/>
          <p:cNvSpPr>
            <a:spLocks noChangeArrowheads="1"/>
          </p:cNvSpPr>
          <p:nvPr/>
        </p:nvSpPr>
        <p:spPr bwMode="auto">
          <a:xfrm>
            <a:off x="1258888" y="2060575"/>
            <a:ext cx="6911975"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30000"/>
              </a:spcAft>
            </a:pPr>
            <a:r>
              <a:rPr lang="en-US" altLang="zh-CN" sz="2200" b="1">
                <a:solidFill>
                  <a:srgbClr val="0000CC"/>
                </a:solidFill>
              </a:rPr>
              <a:t>To meet to all requirements, the ABR-35 lattice has to provide </a:t>
            </a:r>
            <a:r>
              <a:rPr lang="en-US" altLang="zh-CN" sz="2200" b="1">
                <a:solidFill>
                  <a:srgbClr val="FF0066"/>
                </a:solidFill>
              </a:rPr>
              <a:t>special features:</a:t>
            </a:r>
            <a:endParaRPr lang="en-US" altLang="zh-CN" sz="2200">
              <a:solidFill>
                <a:srgbClr val="FF0066"/>
              </a:solidFill>
            </a:endParaRPr>
          </a:p>
          <a:p>
            <a:pPr>
              <a:spcAft>
                <a:spcPct val="20000"/>
              </a:spcAft>
              <a:buFont typeface="Arial" pitchFamily="34" charset="0"/>
              <a:buChar char="─"/>
            </a:pPr>
            <a:r>
              <a:rPr lang="en-US" altLang="zh-CN" sz="2000" b="1">
                <a:solidFill>
                  <a:srgbClr val="003399"/>
                </a:solidFill>
              </a:rPr>
              <a:t>  Wide energy range 0.025 -- 9.5 GeV</a:t>
            </a:r>
          </a:p>
          <a:p>
            <a:pPr>
              <a:buFont typeface="Arial" pitchFamily="34" charset="0"/>
              <a:buChar char="─"/>
            </a:pPr>
            <a:r>
              <a:rPr lang="en-US" altLang="zh-CN" sz="2000" b="1">
                <a:solidFill>
                  <a:srgbClr val="003399"/>
                </a:solidFill>
              </a:rPr>
              <a:t>  Flexible adjustment of momentum compaction</a:t>
            </a:r>
          </a:p>
          <a:p>
            <a:pPr>
              <a:spcAft>
                <a:spcPct val="20000"/>
              </a:spcAft>
            </a:pPr>
            <a:r>
              <a:rPr lang="en-US" altLang="zh-CN" sz="2000" b="1">
                <a:solidFill>
                  <a:srgbClr val="003399"/>
                </a:solidFill>
              </a:rPr>
              <a:t>    factor for elimination of transition energy crossing</a:t>
            </a:r>
          </a:p>
          <a:p>
            <a:pPr>
              <a:spcAft>
                <a:spcPct val="20000"/>
              </a:spcAft>
              <a:buFont typeface="Arial" pitchFamily="34" charset="0"/>
              <a:buChar char="─"/>
            </a:pPr>
            <a:r>
              <a:rPr lang="en-US" altLang="zh-CN" sz="2000" b="1">
                <a:solidFill>
                  <a:srgbClr val="003399"/>
                </a:solidFill>
              </a:rPr>
              <a:t> Dispersion free straight sections for electron cooling</a:t>
            </a:r>
          </a:p>
          <a:p>
            <a:pPr>
              <a:buFont typeface="Arial" pitchFamily="34" charset="0"/>
              <a:buChar char="─"/>
            </a:pPr>
            <a:r>
              <a:rPr lang="en-US" altLang="zh-CN" sz="2000" b="1">
                <a:solidFill>
                  <a:srgbClr val="003399"/>
                </a:solidFill>
              </a:rPr>
              <a:t> Sufficiently large dynamic aperture after</a:t>
            </a:r>
          </a:p>
          <a:p>
            <a:pPr>
              <a:spcAft>
                <a:spcPct val="20000"/>
              </a:spcAft>
            </a:pPr>
            <a:r>
              <a:rPr lang="en-US" altLang="zh-CN" sz="2000" b="1">
                <a:solidFill>
                  <a:srgbClr val="003399"/>
                </a:solidFill>
              </a:rPr>
              <a:t>   sextupole correction</a:t>
            </a:r>
          </a:p>
          <a:p>
            <a:pPr>
              <a:buFont typeface="Arial" pitchFamily="34" charset="0"/>
              <a:buChar char="─"/>
            </a:pPr>
            <a:r>
              <a:rPr lang="en-US" altLang="zh-CN" sz="2000" b="1">
                <a:solidFill>
                  <a:srgbClr val="003399"/>
                </a:solidFill>
              </a:rPr>
              <a:t> Corrected chromaticity by arc’s sextupoles</a:t>
            </a:r>
          </a:p>
        </p:txBody>
      </p:sp>
      <p:sp>
        <p:nvSpPr>
          <p:cNvPr id="203786" name="Rectangle 2"/>
          <p:cNvSpPr>
            <a:spLocks noChangeArrowheads="1"/>
          </p:cNvSpPr>
          <p:nvPr/>
        </p:nvSpPr>
        <p:spPr bwMode="auto">
          <a:xfrm>
            <a:off x="0" y="-127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a:solidFill>
                  <a:srgbClr val="000099"/>
                </a:solidFill>
                <a:latin typeface="Calibri" pitchFamily="34" charset="0"/>
                <a:ea typeface="黑体" pitchFamily="49" charset="-122"/>
              </a:rPr>
              <a:t>Dynamics design of  HIAF</a:t>
            </a:r>
          </a:p>
        </p:txBody>
      </p:sp>
      <p:sp>
        <p:nvSpPr>
          <p:cNvPr id="203787" name="Line 64"/>
          <p:cNvSpPr>
            <a:spLocks noChangeShapeType="1"/>
          </p:cNvSpPr>
          <p:nvPr/>
        </p:nvSpPr>
        <p:spPr bwMode="auto">
          <a:xfrm>
            <a:off x="0" y="606425"/>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矩形 27"/>
          <p:cNvSpPr>
            <a:spLocks noChangeArrowheads="1"/>
          </p:cNvSpPr>
          <p:nvPr/>
        </p:nvSpPr>
        <p:spPr bwMode="auto">
          <a:xfrm>
            <a:off x="3571875" y="-31750"/>
            <a:ext cx="5715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lang="zh-CN" altLang="en-US" sz="3200" b="1">
                <a:solidFill>
                  <a:schemeClr val="bg1"/>
                </a:solidFill>
                <a:ea typeface="黑体" pitchFamily="49" charset="-122"/>
                <a:cs typeface="Times New Roman" pitchFamily="18" charset="0"/>
              </a:rPr>
              <a:t>环形加速器动力学设计</a:t>
            </a:r>
          </a:p>
        </p:txBody>
      </p:sp>
      <p:pic>
        <p:nvPicPr>
          <p:cNvPr id="2089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557338"/>
            <a:ext cx="6192837" cy="37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904" name="Rectangle 14"/>
          <p:cNvSpPr>
            <a:spLocks noChangeArrowheads="1"/>
          </p:cNvSpPr>
          <p:nvPr/>
        </p:nvSpPr>
        <p:spPr bwMode="auto">
          <a:xfrm>
            <a:off x="1254125" y="2617788"/>
            <a:ext cx="509588" cy="307975"/>
          </a:xfrm>
          <a:prstGeom prst="rect">
            <a:avLst/>
          </a:prstGeom>
          <a:solidFill>
            <a:srgbClr val="FFDCA1"/>
          </a:solidFill>
          <a:ln w="25400">
            <a:solidFill>
              <a:srgbClr val="660033"/>
            </a:solidFill>
            <a:miter lim="800000"/>
            <a:headEnd/>
            <a:tailEnd/>
          </a:ln>
        </p:spPr>
        <p:txBody>
          <a:bodyPr wrap="none" anchor="ctr"/>
          <a:lstStyle/>
          <a:p>
            <a:pPr algn="ctr"/>
            <a:r>
              <a:rPr lang="de-DE" altLang="zh-CN" sz="1400" b="1">
                <a:solidFill>
                  <a:srgbClr val="660033"/>
                </a:solidFill>
                <a:latin typeface="Arial Narrow" pitchFamily="34" charset="0"/>
              </a:rPr>
              <a:t>QD1</a:t>
            </a:r>
          </a:p>
        </p:txBody>
      </p:sp>
      <p:sp>
        <p:nvSpPr>
          <p:cNvPr id="208905" name="Rectangle 14"/>
          <p:cNvSpPr>
            <a:spLocks noChangeArrowheads="1"/>
          </p:cNvSpPr>
          <p:nvPr/>
        </p:nvSpPr>
        <p:spPr bwMode="auto">
          <a:xfrm>
            <a:off x="2333625" y="2041525"/>
            <a:ext cx="509588" cy="307975"/>
          </a:xfrm>
          <a:prstGeom prst="rect">
            <a:avLst/>
          </a:prstGeom>
          <a:solidFill>
            <a:srgbClr val="FFDCA1"/>
          </a:solidFill>
          <a:ln w="25400">
            <a:solidFill>
              <a:srgbClr val="660033"/>
            </a:solidFill>
            <a:miter lim="800000"/>
            <a:headEnd/>
            <a:tailEnd/>
          </a:ln>
        </p:spPr>
        <p:txBody>
          <a:bodyPr wrap="none" anchor="ctr"/>
          <a:lstStyle/>
          <a:p>
            <a:pPr algn="ctr"/>
            <a:r>
              <a:rPr lang="de-DE" altLang="zh-CN" sz="1400" b="1">
                <a:solidFill>
                  <a:srgbClr val="660033"/>
                </a:solidFill>
                <a:latin typeface="Arial Narrow" pitchFamily="34" charset="0"/>
              </a:rPr>
              <a:t>QF1</a:t>
            </a:r>
          </a:p>
        </p:txBody>
      </p:sp>
      <p:sp>
        <p:nvSpPr>
          <p:cNvPr id="208906" name="Rectangle 14"/>
          <p:cNvSpPr>
            <a:spLocks noChangeArrowheads="1"/>
          </p:cNvSpPr>
          <p:nvPr/>
        </p:nvSpPr>
        <p:spPr bwMode="auto">
          <a:xfrm>
            <a:off x="3563938" y="2617788"/>
            <a:ext cx="509587" cy="307975"/>
          </a:xfrm>
          <a:prstGeom prst="rect">
            <a:avLst/>
          </a:prstGeom>
          <a:solidFill>
            <a:srgbClr val="FFDCA1"/>
          </a:solidFill>
          <a:ln w="25400">
            <a:solidFill>
              <a:srgbClr val="660033"/>
            </a:solidFill>
            <a:miter lim="800000"/>
            <a:headEnd/>
            <a:tailEnd/>
          </a:ln>
        </p:spPr>
        <p:txBody>
          <a:bodyPr wrap="none" anchor="ctr"/>
          <a:lstStyle/>
          <a:p>
            <a:pPr algn="ctr"/>
            <a:r>
              <a:rPr lang="de-DE" altLang="zh-CN" sz="1400" b="1">
                <a:solidFill>
                  <a:srgbClr val="660033"/>
                </a:solidFill>
                <a:latin typeface="Arial Narrow" pitchFamily="34" charset="0"/>
              </a:rPr>
              <a:t>QD2</a:t>
            </a:r>
          </a:p>
        </p:txBody>
      </p:sp>
      <p:sp>
        <p:nvSpPr>
          <p:cNvPr id="208907" name="Rectangle 14"/>
          <p:cNvSpPr>
            <a:spLocks noChangeArrowheads="1"/>
          </p:cNvSpPr>
          <p:nvPr/>
        </p:nvSpPr>
        <p:spPr bwMode="auto">
          <a:xfrm>
            <a:off x="4211638" y="2046288"/>
            <a:ext cx="509587" cy="307975"/>
          </a:xfrm>
          <a:prstGeom prst="rect">
            <a:avLst/>
          </a:prstGeom>
          <a:solidFill>
            <a:srgbClr val="FFDCA1"/>
          </a:solidFill>
          <a:ln w="25400">
            <a:solidFill>
              <a:srgbClr val="660033"/>
            </a:solidFill>
            <a:miter lim="800000"/>
            <a:headEnd/>
            <a:tailEnd/>
          </a:ln>
        </p:spPr>
        <p:txBody>
          <a:bodyPr wrap="none" anchor="ctr"/>
          <a:lstStyle/>
          <a:p>
            <a:pPr algn="ctr"/>
            <a:r>
              <a:rPr lang="de-DE" altLang="zh-CN" sz="1400" b="1">
                <a:solidFill>
                  <a:srgbClr val="660033"/>
                </a:solidFill>
                <a:latin typeface="Arial Narrow" pitchFamily="34" charset="0"/>
              </a:rPr>
              <a:t>QF2</a:t>
            </a:r>
          </a:p>
        </p:txBody>
      </p:sp>
      <p:sp>
        <p:nvSpPr>
          <p:cNvPr id="208908" name="Rectangle 29"/>
          <p:cNvSpPr>
            <a:spLocks noChangeArrowheads="1"/>
          </p:cNvSpPr>
          <p:nvPr/>
        </p:nvSpPr>
        <p:spPr bwMode="auto">
          <a:xfrm>
            <a:off x="466725" y="661988"/>
            <a:ext cx="8137525" cy="822325"/>
          </a:xfrm>
          <a:prstGeom prst="rect">
            <a:avLst/>
          </a:prstGeom>
          <a:gradFill rotWithShape="1">
            <a:gsLst>
              <a:gs pos="0">
                <a:srgbClr val="66FF66">
                  <a:alpha val="20000"/>
                </a:srgbClr>
              </a:gs>
              <a:gs pos="100000">
                <a:srgbClr val="C2FFC2"/>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400" b="1">
                <a:solidFill>
                  <a:srgbClr val="800080"/>
                </a:solidFill>
                <a:latin typeface="Times New Roman" pitchFamily="18" charset="0"/>
              </a:rPr>
              <a:t>“Resonant” magneto-optical lattice </a:t>
            </a:r>
          </a:p>
          <a:p>
            <a:pPr algn="ctr"/>
            <a:r>
              <a:rPr lang="en-US" altLang="zh-CN" sz="2400" b="1">
                <a:solidFill>
                  <a:srgbClr val="800080"/>
                </a:solidFill>
                <a:latin typeface="Times New Roman" pitchFamily="18" charset="0"/>
              </a:rPr>
              <a:t>with controlled momentum compaction factor</a:t>
            </a:r>
          </a:p>
        </p:txBody>
      </p:sp>
      <p:sp>
        <p:nvSpPr>
          <p:cNvPr id="208909" name="Text Box 13"/>
          <p:cNvSpPr txBox="1">
            <a:spLocks noChangeArrowheads="1"/>
          </p:cNvSpPr>
          <p:nvPr/>
        </p:nvSpPr>
        <p:spPr bwMode="auto">
          <a:xfrm>
            <a:off x="690563" y="5441950"/>
            <a:ext cx="8058150" cy="108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a:solidFill>
                  <a:schemeClr val="tx1"/>
                </a:solidFill>
                <a:latin typeface="Arial" pitchFamily="34" charset="0"/>
                <a:ea typeface="宋体" pitchFamily="2" charset="-122"/>
              </a:defRPr>
            </a:lvl1pPr>
            <a:lvl2pPr marL="914400" indent="-457200">
              <a:defRPr>
                <a:solidFill>
                  <a:schemeClr val="tx1"/>
                </a:solidFill>
                <a:latin typeface="Arial" pitchFamily="34" charset="0"/>
                <a:ea typeface="宋体" pitchFamily="2" charset="-122"/>
              </a:defRPr>
            </a:lvl2pPr>
            <a:lvl3pPr marL="1371600" indent="-457200">
              <a:defRPr>
                <a:solidFill>
                  <a:schemeClr val="tx1"/>
                </a:solidFill>
                <a:latin typeface="Arial" pitchFamily="34" charset="0"/>
                <a:ea typeface="宋体" pitchFamily="2" charset="-122"/>
              </a:defRPr>
            </a:lvl3pPr>
            <a:lvl4pPr marL="1828800" indent="-457200">
              <a:defRPr>
                <a:solidFill>
                  <a:schemeClr val="tx1"/>
                </a:solidFill>
                <a:latin typeface="Arial" pitchFamily="34" charset="0"/>
                <a:ea typeface="宋体" pitchFamily="2" charset="-122"/>
              </a:defRPr>
            </a:lvl4pPr>
            <a:lvl5pPr marL="2286000" indent="-457200">
              <a:defRPr>
                <a:solidFill>
                  <a:schemeClr val="tx1"/>
                </a:solidFill>
                <a:latin typeface="Arial" pitchFamily="34" charset="0"/>
                <a:ea typeface="宋体" pitchFamily="2" charset="-122"/>
              </a:defRPr>
            </a:lvl5pPr>
            <a:lvl6pPr marL="2743200" indent="-457200" fontAlgn="base">
              <a:spcBef>
                <a:spcPct val="0"/>
              </a:spcBef>
              <a:spcAft>
                <a:spcPct val="0"/>
              </a:spcAft>
              <a:defRPr>
                <a:solidFill>
                  <a:schemeClr val="tx1"/>
                </a:solidFill>
                <a:latin typeface="Arial" pitchFamily="34" charset="0"/>
                <a:ea typeface="宋体" pitchFamily="2" charset="-122"/>
              </a:defRPr>
            </a:lvl6pPr>
            <a:lvl7pPr marL="3200400" indent="-457200" fontAlgn="base">
              <a:spcBef>
                <a:spcPct val="0"/>
              </a:spcBef>
              <a:spcAft>
                <a:spcPct val="0"/>
              </a:spcAft>
              <a:defRPr>
                <a:solidFill>
                  <a:schemeClr val="tx1"/>
                </a:solidFill>
                <a:latin typeface="Arial" pitchFamily="34" charset="0"/>
                <a:ea typeface="宋体" pitchFamily="2" charset="-122"/>
              </a:defRPr>
            </a:lvl7pPr>
            <a:lvl8pPr marL="3657600" indent="-457200" fontAlgn="base">
              <a:spcBef>
                <a:spcPct val="0"/>
              </a:spcBef>
              <a:spcAft>
                <a:spcPct val="0"/>
              </a:spcAft>
              <a:defRPr>
                <a:solidFill>
                  <a:schemeClr val="tx1"/>
                </a:solidFill>
                <a:latin typeface="Arial" pitchFamily="34" charset="0"/>
                <a:ea typeface="宋体" pitchFamily="2" charset="-122"/>
              </a:defRPr>
            </a:lvl8pPr>
            <a:lvl9pPr marL="4114800" indent="-457200" fontAlgn="base">
              <a:spcBef>
                <a:spcPct val="0"/>
              </a:spcBef>
              <a:spcAft>
                <a:spcPct val="0"/>
              </a:spcAft>
              <a:defRPr>
                <a:solidFill>
                  <a:schemeClr val="tx1"/>
                </a:solidFill>
                <a:latin typeface="Arial" pitchFamily="34" charset="0"/>
                <a:ea typeface="宋体" pitchFamily="2" charset="-122"/>
              </a:defRPr>
            </a:lvl9pPr>
          </a:lstStyle>
          <a:p>
            <a:pPr>
              <a:lnSpc>
                <a:spcPct val="120000"/>
              </a:lnSpc>
              <a:buClr>
                <a:srgbClr val="0000CC"/>
              </a:buClr>
              <a:buFont typeface="Wingdings" pitchFamily="2" charset="2"/>
              <a:buChar char="Ë"/>
            </a:pPr>
            <a:r>
              <a:rPr lang="en-US" altLang="zh-CN" b="1">
                <a:solidFill>
                  <a:srgbClr val="996633"/>
                </a:solidFill>
              </a:rPr>
              <a:t>QF1 </a:t>
            </a:r>
            <a:r>
              <a:rPr lang="en-US" altLang="zh-CN" b="1">
                <a:solidFill>
                  <a:srgbClr val="0000CC"/>
                </a:solidFill>
              </a:rPr>
              <a:t>is placed at the point of the Beta-x function maximum.</a:t>
            </a:r>
            <a:r>
              <a:rPr lang="en-US" altLang="zh-CN"/>
              <a:t> </a:t>
            </a:r>
          </a:p>
          <a:p>
            <a:pPr>
              <a:lnSpc>
                <a:spcPct val="120000"/>
              </a:lnSpc>
              <a:buClr>
                <a:srgbClr val="0000CC"/>
              </a:buClr>
              <a:buFont typeface="Wingdings" pitchFamily="2" charset="2"/>
              <a:buChar char="Ë"/>
            </a:pPr>
            <a:r>
              <a:rPr lang="en-US" altLang="zh-CN" b="1">
                <a:solidFill>
                  <a:srgbClr val="996633"/>
                </a:solidFill>
              </a:rPr>
              <a:t>QD1 and QD2 </a:t>
            </a:r>
            <a:r>
              <a:rPr lang="en-US" altLang="zh-CN" b="1">
                <a:solidFill>
                  <a:srgbClr val="0000CC"/>
                </a:solidFill>
              </a:rPr>
              <a:t>is placed at the point of the Beta-y function maximum.</a:t>
            </a:r>
          </a:p>
          <a:p>
            <a:pPr>
              <a:lnSpc>
                <a:spcPct val="120000"/>
              </a:lnSpc>
              <a:buClr>
                <a:srgbClr val="0000CC"/>
              </a:buClr>
              <a:buFont typeface="Wingdings" pitchFamily="2" charset="2"/>
              <a:buChar char="Ë"/>
            </a:pPr>
            <a:r>
              <a:rPr lang="en-US" altLang="zh-CN" b="1">
                <a:solidFill>
                  <a:srgbClr val="996633"/>
                </a:solidFill>
              </a:rPr>
              <a:t>QF2 </a:t>
            </a:r>
            <a:r>
              <a:rPr lang="en-US" altLang="zh-CN" b="1">
                <a:solidFill>
                  <a:srgbClr val="0000CC"/>
                </a:solidFill>
              </a:rPr>
              <a:t>is placed at the point of the Dispersion function maximum.</a:t>
            </a:r>
          </a:p>
        </p:txBody>
      </p:sp>
      <p:sp>
        <p:nvSpPr>
          <p:cNvPr id="208910" name="Rectangle 2"/>
          <p:cNvSpPr>
            <a:spLocks noChangeArrowheads="1"/>
          </p:cNvSpPr>
          <p:nvPr/>
        </p:nvSpPr>
        <p:spPr bwMode="auto">
          <a:xfrm>
            <a:off x="0" y="-127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a:solidFill>
                  <a:srgbClr val="000099"/>
                </a:solidFill>
                <a:latin typeface="Calibri" pitchFamily="34" charset="0"/>
                <a:ea typeface="黑体" pitchFamily="49" charset="-122"/>
              </a:rPr>
              <a:t>Dynamics design of  ABR-35</a:t>
            </a:r>
          </a:p>
        </p:txBody>
      </p:sp>
      <p:sp>
        <p:nvSpPr>
          <p:cNvPr id="208911" name="Line 64"/>
          <p:cNvSpPr>
            <a:spLocks noChangeShapeType="1"/>
          </p:cNvSpPr>
          <p:nvPr/>
        </p:nvSpPr>
        <p:spPr bwMode="auto">
          <a:xfrm>
            <a:off x="0" y="549275"/>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1" name="矩形 27"/>
          <p:cNvSpPr>
            <a:spLocks noChangeArrowheads="1"/>
          </p:cNvSpPr>
          <p:nvPr/>
        </p:nvSpPr>
        <p:spPr bwMode="auto">
          <a:xfrm>
            <a:off x="3571875" y="-31750"/>
            <a:ext cx="5715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lang="zh-CN" altLang="en-US" sz="3200" b="1">
                <a:solidFill>
                  <a:schemeClr val="bg1"/>
                </a:solidFill>
                <a:ea typeface="黑体" pitchFamily="49" charset="-122"/>
                <a:cs typeface="Times New Roman" pitchFamily="18" charset="0"/>
              </a:rPr>
              <a:t>环形加速器动力学设计</a:t>
            </a:r>
          </a:p>
        </p:txBody>
      </p:sp>
      <p:pic>
        <p:nvPicPr>
          <p:cNvPr id="206852"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65338"/>
            <a:ext cx="40767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Rectangle 8"/>
          <p:cNvSpPr>
            <a:spLocks noChangeArrowheads="1"/>
          </p:cNvSpPr>
          <p:nvPr/>
        </p:nvSpPr>
        <p:spPr bwMode="auto">
          <a:xfrm>
            <a:off x="539750" y="1379538"/>
            <a:ext cx="2986088" cy="469900"/>
          </a:xfrm>
          <a:prstGeom prst="rect">
            <a:avLst/>
          </a:prstGeom>
          <a:gradFill rotWithShape="1">
            <a:gsLst>
              <a:gs pos="0">
                <a:srgbClr val="FFFFFF"/>
              </a:gs>
              <a:gs pos="100000">
                <a:srgbClr val="FF99FF">
                  <a:alpha val="2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35990" tIns="35990" rIns="35990" bIns="35990" anchor="ctr">
            <a:spAutoFit/>
          </a:bodyPr>
          <a:lstStyle/>
          <a:p>
            <a:pPr algn="ctr"/>
            <a:r>
              <a:rPr kumimoji="1" lang="en-US" altLang="zh-CN" sz="2400" b="1">
                <a:solidFill>
                  <a:srgbClr val="000099"/>
                </a:solidFill>
                <a:latin typeface="Times New Roman" pitchFamily="18" charset="0"/>
                <a:ea typeface="黑体" pitchFamily="49" charset="-122"/>
              </a:rPr>
              <a:t>Twiss parameters</a:t>
            </a:r>
            <a:r>
              <a:rPr kumimoji="1" lang="en-US" altLang="zh-CN" sz="2600" b="1">
                <a:solidFill>
                  <a:srgbClr val="000099"/>
                </a:solidFill>
                <a:latin typeface="Times New Roman" pitchFamily="18" charset="0"/>
                <a:ea typeface="黑体" pitchFamily="49" charset="-122"/>
              </a:rPr>
              <a:t> </a:t>
            </a:r>
            <a:endParaRPr kumimoji="1" lang="en-US" altLang="zh-CN" sz="2800" b="1">
              <a:solidFill>
                <a:srgbClr val="000099"/>
              </a:solidFill>
              <a:latin typeface="Times New Roman" pitchFamily="18" charset="0"/>
              <a:ea typeface="黑体" pitchFamily="49" charset="-122"/>
            </a:endParaRPr>
          </a:p>
        </p:txBody>
      </p:sp>
      <p:sp>
        <p:nvSpPr>
          <p:cNvPr id="206854" name="Rectangle 29"/>
          <p:cNvSpPr>
            <a:spLocks noChangeArrowheads="1"/>
          </p:cNvSpPr>
          <p:nvPr/>
        </p:nvSpPr>
        <p:spPr bwMode="auto">
          <a:xfrm>
            <a:off x="4787900" y="1344613"/>
            <a:ext cx="3671888" cy="482600"/>
          </a:xfrm>
          <a:prstGeom prst="rect">
            <a:avLst/>
          </a:prstGeom>
          <a:gradFill rotWithShape="1">
            <a:gsLst>
              <a:gs pos="0">
                <a:srgbClr val="66FF66">
                  <a:alpha val="20000"/>
                </a:srgbClr>
              </a:gs>
              <a:gs pos="100000">
                <a:srgbClr val="C2FFC2"/>
              </a:gs>
            </a:gsLst>
            <a:lin ang="5400000" scaled="1"/>
          </a:gradFill>
          <a:ln w="25400" algn="ctr">
            <a:solidFill>
              <a:srgbClr val="CCFFFF"/>
            </a:solidFill>
            <a:miter lim="800000"/>
            <a:headEnd/>
            <a:tailEnd/>
          </a:ln>
        </p:spPr>
        <p:txBody>
          <a:bodyPr>
            <a:spAutoFit/>
          </a:bodyPr>
          <a:lstStyle/>
          <a:p>
            <a:pPr algn="ctr"/>
            <a:r>
              <a:rPr lang="en-US" altLang="zh-CN" sz="2400" b="1">
                <a:solidFill>
                  <a:srgbClr val="800080"/>
                </a:solidFill>
                <a:latin typeface="Times New Roman" pitchFamily="18" charset="0"/>
              </a:rPr>
              <a:t>Main lattice parameters</a:t>
            </a:r>
          </a:p>
        </p:txBody>
      </p:sp>
      <p:graphicFrame>
        <p:nvGraphicFramePr>
          <p:cNvPr id="206996" name="Group 148"/>
          <p:cNvGraphicFramePr>
            <a:graphicFrameLocks noGrp="1"/>
          </p:cNvGraphicFramePr>
          <p:nvPr/>
        </p:nvGraphicFramePr>
        <p:xfrm>
          <a:off x="4140200" y="1993900"/>
          <a:ext cx="4932363" cy="4530725"/>
        </p:xfrm>
        <a:graphic>
          <a:graphicData uri="http://schemas.openxmlformats.org/drawingml/2006/table">
            <a:tbl>
              <a:tblPr/>
              <a:tblGrid>
                <a:gridCol w="1944688"/>
                <a:gridCol w="2987675"/>
              </a:tblGrid>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Circumference</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m</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373</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Super period</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2</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5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Tune values</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7.24 / 6.08</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Natural chromaticity</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-9.47/-9.57</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Max.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 </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m</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y</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 =15.2/19.1</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D</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y</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 =43.7/25.8</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Q</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Max. Dispersion</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m</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Dmax(x)=4.53</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Q</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=10.34</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Injection section</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m</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y</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=8.1/32</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D</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sym typeface="Symbol" pitchFamily="18" charset="2"/>
                        </a:rPr>
                        <a:t>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=0.0</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Septum</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Extraction section</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m</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a:t>
                      </a:r>
                      <a:endParaRPr kumimoji="0" lang="zh-CN" altLang="en-US" sz="1600" b="1" i="0" u="none" strike="noStrike" cap="none" normalizeH="0" baseline="0" smtClean="0">
                        <a:ln>
                          <a:noFill/>
                        </a:ln>
                        <a:solidFill>
                          <a:schemeClr val="tx1"/>
                        </a:solidFill>
                        <a:effectLst/>
                        <a:latin typeface="Calibri"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y</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=4.1/25.3</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D</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sym typeface="Symbol" pitchFamily="18" charset="2"/>
                        </a:rPr>
                        <a:t>x</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=0.0</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Septum</a:t>
                      </a:r>
                      <a:r>
                        <a:rPr kumimoji="0" lang="zh-CN" altLang="en-US"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4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rPr>
                        <a:t> Tansition gamma </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tr</a:t>
                      </a:r>
                      <a:endPar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a:t>
                      </a:r>
                      <a:r>
                        <a:rPr kumimoji="0" lang="en-US" altLang="zh-CN" sz="1600" b="1" i="0" u="none" strike="noStrike" cap="none" normalizeH="0" baseline="-30000" smtClean="0">
                          <a:ln>
                            <a:noFill/>
                          </a:ln>
                          <a:solidFill>
                            <a:schemeClr val="tx1"/>
                          </a:solidFill>
                          <a:effectLst/>
                          <a:latin typeface="Calibri" pitchFamily="34" charset="0"/>
                          <a:ea typeface="宋体" pitchFamily="2" charset="-122"/>
                          <a:cs typeface="Times New Roman" pitchFamily="18" charset="0"/>
                        </a:rPr>
                        <a:t>tr</a:t>
                      </a:r>
                      <a:r>
                        <a:rPr kumimoji="0" lang="en-US" altLang="zh-CN" sz="1600" b="1" i="0" u="none" strike="noStrike" cap="none" normalizeH="0" baseline="0" smtClean="0">
                          <a:ln>
                            <a:noFill/>
                          </a:ln>
                          <a:solidFill>
                            <a:schemeClr val="tx1"/>
                          </a:solidFill>
                          <a:effectLst/>
                          <a:latin typeface="Calibri" pitchFamily="34" charset="0"/>
                          <a:ea typeface="宋体" pitchFamily="2" charset="-122"/>
                          <a:cs typeface="Times New Roman" pitchFamily="18" charset="0"/>
                          <a:sym typeface="Symbol" pitchFamily="18" charset="2"/>
                        </a:rPr>
                        <a:t> = 19.8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6982" name="Rectangle 2"/>
          <p:cNvSpPr>
            <a:spLocks noChangeArrowheads="1"/>
          </p:cNvSpPr>
          <p:nvPr/>
        </p:nvSpPr>
        <p:spPr bwMode="auto">
          <a:xfrm>
            <a:off x="0" y="-127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a:solidFill>
                  <a:srgbClr val="000099"/>
                </a:solidFill>
                <a:latin typeface="Calibri" pitchFamily="34" charset="0"/>
                <a:ea typeface="黑体" pitchFamily="49" charset="-122"/>
              </a:rPr>
              <a:t>Dynamics design of  ABR-35</a:t>
            </a:r>
          </a:p>
        </p:txBody>
      </p:sp>
      <p:sp>
        <p:nvSpPr>
          <p:cNvPr id="206983" name="Line 64"/>
          <p:cNvSpPr>
            <a:spLocks noChangeShapeType="1"/>
          </p:cNvSpPr>
          <p:nvPr/>
        </p:nvSpPr>
        <p:spPr bwMode="auto">
          <a:xfrm>
            <a:off x="0" y="549275"/>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6997" name="Rectangle 8"/>
          <p:cNvSpPr>
            <a:spLocks noChangeArrowheads="1"/>
          </p:cNvSpPr>
          <p:nvPr/>
        </p:nvSpPr>
        <p:spPr bwMode="auto">
          <a:xfrm>
            <a:off x="-107950" y="620713"/>
            <a:ext cx="5975350" cy="414337"/>
          </a:xfrm>
          <a:prstGeom prst="rect">
            <a:avLst/>
          </a:prstGeom>
          <a:noFill/>
          <a:ln>
            <a:noFill/>
          </a:ln>
          <a:extLst>
            <a:ext uri="{909E8E84-426E-40DD-AFC4-6F175D3DCCD1}">
              <a14:hiddenFill xmlns:a14="http://schemas.microsoft.com/office/drawing/2010/main">
                <a:solidFill>
                  <a:srgbClr val="CCFFCC">
                    <a:alpha val="28000"/>
                  </a:srgbClr>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5990" tIns="35990" rIns="35990" bIns="35990" anchor="ctr">
            <a:spAutoFit/>
          </a:bodyPr>
          <a:lstStyle/>
          <a:p>
            <a:pPr algn="ctr">
              <a:lnSpc>
                <a:spcPct val="80000"/>
              </a:lnSpc>
              <a:buFont typeface="Wingdings" pitchFamily="2" charset="2"/>
              <a:buNone/>
            </a:pPr>
            <a:r>
              <a:rPr kumimoji="1" lang="en-US" altLang="zh-CN" sz="2800" b="1">
                <a:solidFill>
                  <a:srgbClr val="990099"/>
                </a:solidFill>
              </a:rPr>
              <a:t>Lattice of high transition energy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矩形 27"/>
          <p:cNvSpPr>
            <a:spLocks noChangeArrowheads="1"/>
          </p:cNvSpPr>
          <p:nvPr/>
        </p:nvSpPr>
        <p:spPr bwMode="auto">
          <a:xfrm>
            <a:off x="3571875" y="-31750"/>
            <a:ext cx="5715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lang="zh-CN" altLang="en-US" sz="3200" b="1">
                <a:solidFill>
                  <a:schemeClr val="bg1"/>
                </a:solidFill>
                <a:ea typeface="黑体" pitchFamily="49" charset="-122"/>
                <a:cs typeface="Times New Roman" pitchFamily="18" charset="0"/>
              </a:rPr>
              <a:t>环形加速器动力学设计</a:t>
            </a:r>
          </a:p>
        </p:txBody>
      </p:sp>
      <p:sp>
        <p:nvSpPr>
          <p:cNvPr id="207875" name="Rectangle 8"/>
          <p:cNvSpPr>
            <a:spLocks noChangeArrowheads="1"/>
          </p:cNvSpPr>
          <p:nvPr/>
        </p:nvSpPr>
        <p:spPr bwMode="auto">
          <a:xfrm>
            <a:off x="250825" y="801688"/>
            <a:ext cx="3492500" cy="755650"/>
          </a:xfrm>
          <a:prstGeom prst="rect">
            <a:avLst/>
          </a:prstGeom>
          <a:solidFill>
            <a:srgbClr val="CCFFCC">
              <a:alpha val="27843"/>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35990" tIns="35990" rIns="35990" bIns="35990" anchor="ctr">
            <a:spAutoFit/>
          </a:bodyPr>
          <a:lstStyle/>
          <a:p>
            <a:pPr algn="ctr">
              <a:lnSpc>
                <a:spcPct val="80000"/>
              </a:lnSpc>
            </a:pPr>
            <a:r>
              <a:rPr kumimoji="1" lang="en-US" altLang="zh-CN" sz="2800" b="1">
                <a:solidFill>
                  <a:srgbClr val="0000CC"/>
                </a:solidFill>
                <a:latin typeface="Calibri" pitchFamily="34" charset="0"/>
              </a:rPr>
              <a:t>Painting+e-cooling</a:t>
            </a:r>
          </a:p>
          <a:p>
            <a:pPr algn="ctr">
              <a:lnSpc>
                <a:spcPct val="80000"/>
              </a:lnSpc>
            </a:pPr>
            <a:r>
              <a:rPr kumimoji="1" lang="en-US" altLang="zh-CN" sz="2800" b="1">
                <a:solidFill>
                  <a:srgbClr val="000000"/>
                </a:solidFill>
                <a:latin typeface="Calibri" pitchFamily="34" charset="0"/>
              </a:rPr>
              <a:t>Injection scheme</a:t>
            </a:r>
          </a:p>
        </p:txBody>
      </p:sp>
      <p:sp>
        <p:nvSpPr>
          <p:cNvPr id="207876" name="Rectangle 5"/>
          <p:cNvSpPr>
            <a:spLocks noChangeArrowheads="1"/>
          </p:cNvSpPr>
          <p:nvPr/>
        </p:nvSpPr>
        <p:spPr bwMode="auto">
          <a:xfrm>
            <a:off x="5148263" y="5762625"/>
            <a:ext cx="3851275" cy="762000"/>
          </a:xfrm>
          <a:prstGeom prst="rect">
            <a:avLst/>
          </a:prstGeom>
          <a:gradFill rotWithShape="1">
            <a:gsLst>
              <a:gs pos="0">
                <a:schemeClr val="bg1"/>
              </a:gs>
              <a:gs pos="100000">
                <a:srgbClr val="FFCC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200" b="1">
                <a:solidFill>
                  <a:srgbClr val="006600"/>
                </a:solidFill>
                <a:latin typeface="Arial Narrow" pitchFamily="34" charset="0"/>
              </a:rPr>
              <a:t>Orbit of Painting+e-cooling injection</a:t>
            </a:r>
          </a:p>
        </p:txBody>
      </p:sp>
      <p:graphicFrame>
        <p:nvGraphicFramePr>
          <p:cNvPr id="207877" name="Object 5"/>
          <p:cNvGraphicFramePr>
            <a:graphicFrameLocks noChangeAspect="1"/>
          </p:cNvGraphicFramePr>
          <p:nvPr/>
        </p:nvGraphicFramePr>
        <p:xfrm>
          <a:off x="4970463" y="1157288"/>
          <a:ext cx="3994150" cy="1933575"/>
        </p:xfrm>
        <a:graphic>
          <a:graphicData uri="http://schemas.openxmlformats.org/presentationml/2006/ole">
            <mc:AlternateContent xmlns:mc="http://schemas.openxmlformats.org/markup-compatibility/2006">
              <mc:Choice xmlns:v="urn:schemas-microsoft-com:vml" Requires="v">
                <p:oleObj spid="_x0000_s207884" name="文档" r:id="rId4" imgW="18897600" imgH="17668951" progId="Word.Document.8">
                  <p:embed/>
                </p:oleObj>
              </mc:Choice>
              <mc:Fallback>
                <p:oleObj name="文档" r:id="rId4" imgW="18897600" imgH="17668951"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b="48215"/>
                      <a:stretch>
                        <a:fillRect/>
                      </a:stretch>
                    </p:blipFill>
                    <p:spPr bwMode="auto">
                      <a:xfrm>
                        <a:off x="4970463" y="1157288"/>
                        <a:ext cx="399415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878" name="Object 6"/>
          <p:cNvGraphicFramePr>
            <a:graphicFrameLocks noChangeAspect="1"/>
          </p:cNvGraphicFramePr>
          <p:nvPr/>
        </p:nvGraphicFramePr>
        <p:xfrm>
          <a:off x="163513" y="3463925"/>
          <a:ext cx="4752975" cy="2125663"/>
        </p:xfrm>
        <a:graphic>
          <a:graphicData uri="http://schemas.openxmlformats.org/presentationml/2006/ole">
            <mc:AlternateContent xmlns:mc="http://schemas.openxmlformats.org/markup-compatibility/2006">
              <mc:Choice xmlns:v="urn:schemas-microsoft-com:vml" Requires="v">
                <p:oleObj spid="_x0000_s207885" name="文档" r:id="rId7" imgW="5044570" imgH="1705973" progId="Word.Document.8">
                  <p:embed/>
                </p:oleObj>
              </mc:Choice>
              <mc:Fallback>
                <p:oleObj name="文档" r:id="rId7" imgW="5044570" imgH="1705973" progId="Word.Document.8">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l="12578" r="11826"/>
                      <a:stretch>
                        <a:fillRect/>
                      </a:stretch>
                    </p:blipFill>
                    <p:spPr bwMode="auto">
                      <a:xfrm>
                        <a:off x="163513" y="3463925"/>
                        <a:ext cx="4752975"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879" name="Rectangle 12"/>
          <p:cNvSpPr>
            <a:spLocks noChangeArrowheads="1"/>
          </p:cNvSpPr>
          <p:nvPr/>
        </p:nvSpPr>
        <p:spPr bwMode="auto">
          <a:xfrm>
            <a:off x="179388" y="5805488"/>
            <a:ext cx="4597400" cy="762000"/>
          </a:xfrm>
          <a:prstGeom prst="rect">
            <a:avLst/>
          </a:prstGeom>
          <a:gradFill rotWithShape="1">
            <a:gsLst>
              <a:gs pos="0">
                <a:schemeClr val="bg1"/>
              </a:gs>
              <a:gs pos="100000">
                <a:srgbClr val="FFCCFF"/>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200" b="1">
                <a:solidFill>
                  <a:srgbClr val="006600"/>
                </a:solidFill>
              </a:rPr>
              <a:t>Injection components layout of  Painting+e-cooling</a:t>
            </a:r>
            <a:endParaRPr lang="en-US" altLang="zh-CN" sz="2200" b="1">
              <a:solidFill>
                <a:srgbClr val="006600"/>
              </a:solidFill>
              <a:latin typeface="Times New Roman" pitchFamily="18" charset="0"/>
            </a:endParaRPr>
          </a:p>
        </p:txBody>
      </p:sp>
      <p:sp>
        <p:nvSpPr>
          <p:cNvPr id="207880" name="Inhaltsplatzhalter 2"/>
          <p:cNvSpPr>
            <a:spLocks/>
          </p:cNvSpPr>
          <p:nvPr/>
        </p:nvSpPr>
        <p:spPr bwMode="auto">
          <a:xfrm>
            <a:off x="-109538" y="1773238"/>
            <a:ext cx="489743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19100" lvl="1" indent="-266700" eaLnBrk="0" hangingPunct="0">
              <a:lnSpc>
                <a:spcPct val="80000"/>
              </a:lnSpc>
              <a:buFont typeface="Wingdings" pitchFamily="2" charset="2"/>
              <a:buChar char="u"/>
            </a:pPr>
            <a:r>
              <a:rPr lang="en-US" altLang="zh-CN" sz="2200" b="1">
                <a:solidFill>
                  <a:srgbClr val="003366"/>
                </a:solidFill>
                <a:latin typeface="黑体" pitchFamily="49" charset="-122"/>
                <a:ea typeface="黑体" pitchFamily="49" charset="-122"/>
              </a:rPr>
              <a:t> </a:t>
            </a:r>
            <a:r>
              <a:rPr lang="en-US" altLang="zh-CN" sz="2200" b="1">
                <a:solidFill>
                  <a:srgbClr val="003366"/>
                </a:solidFill>
                <a:latin typeface="Arial Narrow" pitchFamily="34" charset="0"/>
                <a:ea typeface="黑体" pitchFamily="49" charset="-122"/>
              </a:rPr>
              <a:t>Large acceptance</a:t>
            </a:r>
          </a:p>
          <a:p>
            <a:pPr marL="419100" lvl="1" indent="-266700" eaLnBrk="0" hangingPunct="0">
              <a:lnSpc>
                <a:spcPct val="80000"/>
              </a:lnSpc>
              <a:buFont typeface="Wingdings" pitchFamily="2" charset="2"/>
              <a:buNone/>
            </a:pPr>
            <a:r>
              <a:rPr lang="en-US" altLang="zh-CN" sz="2200" b="1">
                <a:solidFill>
                  <a:srgbClr val="003366"/>
                </a:solidFill>
                <a:latin typeface="Arial Narrow" pitchFamily="34" charset="0"/>
                <a:ea typeface="黑体" pitchFamily="49" charset="-122"/>
              </a:rPr>
              <a:t>     </a:t>
            </a:r>
            <a:r>
              <a:rPr lang="en-US" altLang="zh-CN" b="1">
                <a:solidFill>
                  <a:srgbClr val="CC0099"/>
                </a:solidFill>
                <a:latin typeface="Arial Narrow" pitchFamily="34" charset="0"/>
                <a:ea typeface="黑体" pitchFamily="49" charset="-122"/>
              </a:rPr>
              <a:t>(500pimmmrad/120pimmmrad)</a:t>
            </a:r>
          </a:p>
          <a:p>
            <a:pPr marL="419100" lvl="1" indent="-266700" eaLnBrk="0" hangingPunct="0">
              <a:spcBef>
                <a:spcPct val="10000"/>
              </a:spcBef>
              <a:spcAft>
                <a:spcPct val="10000"/>
              </a:spcAft>
              <a:buFont typeface="Wingdings" pitchFamily="2" charset="2"/>
              <a:buChar char="u"/>
            </a:pPr>
            <a:r>
              <a:rPr lang="en-US" altLang="zh-CN" sz="2200" b="1">
                <a:solidFill>
                  <a:srgbClr val="003366"/>
                </a:solidFill>
                <a:latin typeface="Calibri" pitchFamily="34" charset="0"/>
                <a:ea typeface="黑体" pitchFamily="49" charset="-122"/>
              </a:rPr>
              <a:t>  </a:t>
            </a:r>
            <a:r>
              <a:rPr lang="en-US" altLang="zh-CN" sz="2200" b="1">
                <a:solidFill>
                  <a:srgbClr val="003366"/>
                </a:solidFill>
                <a:latin typeface="Arial Narrow" pitchFamily="34" charset="0"/>
                <a:ea typeface="黑体" pitchFamily="49" charset="-122"/>
              </a:rPr>
              <a:t>Horizontal and vertical Painting</a:t>
            </a:r>
          </a:p>
          <a:p>
            <a:pPr marL="419100" lvl="1" indent="-266700" eaLnBrk="0" hangingPunct="0">
              <a:spcBef>
                <a:spcPct val="10000"/>
              </a:spcBef>
              <a:spcAft>
                <a:spcPct val="10000"/>
              </a:spcAft>
              <a:buFont typeface="Wingdings" pitchFamily="2" charset="2"/>
              <a:buChar char="u"/>
            </a:pPr>
            <a:r>
              <a:rPr lang="en-US" altLang="zh-CN" sz="2200" b="1">
                <a:solidFill>
                  <a:srgbClr val="003366"/>
                </a:solidFill>
                <a:latin typeface="Arial Narrow" pitchFamily="34" charset="0"/>
                <a:ea typeface="黑体" pitchFamily="49" charset="-122"/>
              </a:rPr>
              <a:t>  Fast electron cooling</a:t>
            </a:r>
          </a:p>
        </p:txBody>
      </p:sp>
      <p:graphicFrame>
        <p:nvGraphicFramePr>
          <p:cNvPr id="207881" name="Object 9"/>
          <p:cNvGraphicFramePr>
            <a:graphicFrameLocks noChangeAspect="1"/>
          </p:cNvGraphicFramePr>
          <p:nvPr/>
        </p:nvGraphicFramePr>
        <p:xfrm>
          <a:off x="4970463" y="3268663"/>
          <a:ext cx="3994150" cy="1871662"/>
        </p:xfrm>
        <a:graphic>
          <a:graphicData uri="http://schemas.openxmlformats.org/presentationml/2006/ole">
            <mc:AlternateContent xmlns:mc="http://schemas.openxmlformats.org/markup-compatibility/2006">
              <mc:Choice xmlns:v="urn:schemas-microsoft-com:vml" Requires="v">
                <p:oleObj spid="_x0000_s207886" name="文档" r:id="rId10" imgW="18897600" imgH="17668951" progId="Word.Document.8">
                  <p:embed/>
                </p:oleObj>
              </mc:Choice>
              <mc:Fallback>
                <p:oleObj name="文档" r:id="rId10" imgW="18897600" imgH="17668951" progId="Word.Document.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t="49872"/>
                      <a:stretch>
                        <a:fillRect/>
                      </a:stretch>
                    </p:blipFill>
                    <p:spPr bwMode="auto">
                      <a:xfrm>
                        <a:off x="4970463" y="3268663"/>
                        <a:ext cx="3994150"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882" name="Rectangle 2"/>
          <p:cNvSpPr>
            <a:spLocks noChangeArrowheads="1"/>
          </p:cNvSpPr>
          <p:nvPr/>
        </p:nvSpPr>
        <p:spPr bwMode="auto">
          <a:xfrm>
            <a:off x="0" y="-127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a:solidFill>
                  <a:srgbClr val="000099"/>
                </a:solidFill>
                <a:latin typeface="Calibri" pitchFamily="34" charset="0"/>
                <a:ea typeface="黑体" pitchFamily="49" charset="-122"/>
              </a:rPr>
              <a:t>Dynamics design of  ABR-35</a:t>
            </a:r>
          </a:p>
        </p:txBody>
      </p:sp>
      <p:sp>
        <p:nvSpPr>
          <p:cNvPr id="207883" name="Line 64"/>
          <p:cNvSpPr>
            <a:spLocks noChangeShapeType="1"/>
          </p:cNvSpPr>
          <p:nvPr/>
        </p:nvSpPr>
        <p:spPr bwMode="auto">
          <a:xfrm>
            <a:off x="0" y="549275"/>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矩形 27"/>
          <p:cNvSpPr>
            <a:spLocks noChangeArrowheads="1"/>
          </p:cNvSpPr>
          <p:nvPr/>
        </p:nvSpPr>
        <p:spPr bwMode="auto">
          <a:xfrm>
            <a:off x="3571875" y="-31750"/>
            <a:ext cx="5715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lang="zh-CN" altLang="en-US" sz="3200" b="1">
                <a:solidFill>
                  <a:schemeClr val="bg1"/>
                </a:solidFill>
                <a:ea typeface="黑体" pitchFamily="49" charset="-122"/>
                <a:cs typeface="Times New Roman" pitchFamily="18" charset="0"/>
              </a:rPr>
              <a:t>环形加速器动力学设计</a:t>
            </a:r>
          </a:p>
        </p:txBody>
      </p:sp>
      <p:pic>
        <p:nvPicPr>
          <p:cNvPr id="205828"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196975"/>
            <a:ext cx="408463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Rectangle 8"/>
          <p:cNvSpPr>
            <a:spLocks noChangeArrowheads="1"/>
          </p:cNvSpPr>
          <p:nvPr/>
        </p:nvSpPr>
        <p:spPr bwMode="auto">
          <a:xfrm>
            <a:off x="73025" y="625475"/>
            <a:ext cx="3635375" cy="500063"/>
          </a:xfrm>
          <a:prstGeom prst="rect">
            <a:avLst/>
          </a:prstGeom>
          <a:gradFill rotWithShape="1">
            <a:gsLst>
              <a:gs pos="0">
                <a:srgbClr val="FFFFFF"/>
              </a:gs>
              <a:gs pos="100000">
                <a:srgbClr val="FF99FF">
                  <a:alpha val="2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35990" tIns="35990" rIns="35990" bIns="35990" anchor="ctr">
            <a:spAutoFit/>
          </a:bodyPr>
          <a:lstStyle/>
          <a:p>
            <a:pPr algn="ctr">
              <a:buFont typeface="Wingdings" pitchFamily="2" charset="2"/>
              <a:buChar char="p"/>
            </a:pPr>
            <a:r>
              <a:rPr kumimoji="1" lang="en-US" altLang="zh-CN" sz="2800" b="1">
                <a:solidFill>
                  <a:srgbClr val="990099"/>
                </a:solidFill>
              </a:rPr>
              <a:t> Lattice modes</a:t>
            </a:r>
          </a:p>
        </p:txBody>
      </p:sp>
      <p:sp>
        <p:nvSpPr>
          <p:cNvPr id="205830" name="Rectangle 29"/>
          <p:cNvSpPr>
            <a:spLocks noChangeArrowheads="1"/>
          </p:cNvSpPr>
          <p:nvPr/>
        </p:nvSpPr>
        <p:spPr bwMode="auto">
          <a:xfrm>
            <a:off x="107950" y="5954713"/>
            <a:ext cx="4103688" cy="427037"/>
          </a:xfrm>
          <a:prstGeom prst="rect">
            <a:avLst/>
          </a:prstGeom>
          <a:gradFill rotWithShape="1">
            <a:gsLst>
              <a:gs pos="0">
                <a:srgbClr val="66FF66">
                  <a:alpha val="20000"/>
                </a:srgbClr>
              </a:gs>
              <a:gs pos="100000">
                <a:srgbClr val="C2FFC2"/>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000" b="1">
                <a:solidFill>
                  <a:srgbClr val="006600"/>
                </a:solidFill>
                <a:latin typeface="Times New Roman" pitchFamily="18" charset="0"/>
              </a:rPr>
              <a:t>Twiss parameters of normal mode</a:t>
            </a:r>
            <a:r>
              <a:rPr lang="en-US" altLang="zh-CN" sz="2200" b="1">
                <a:solidFill>
                  <a:srgbClr val="800080"/>
                </a:solidFill>
                <a:latin typeface="Times New Roman" pitchFamily="18" charset="0"/>
              </a:rPr>
              <a:t> </a:t>
            </a:r>
          </a:p>
        </p:txBody>
      </p:sp>
      <p:pic>
        <p:nvPicPr>
          <p:cNvPr id="2058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1682750"/>
            <a:ext cx="5040313"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图片 3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898650"/>
            <a:ext cx="2917825" cy="318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4" name="Rectangle 2"/>
          <p:cNvSpPr>
            <a:spLocks noChangeArrowheads="1"/>
          </p:cNvSpPr>
          <p:nvPr/>
        </p:nvSpPr>
        <p:spPr bwMode="auto">
          <a:xfrm>
            <a:off x="0" y="-127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a:solidFill>
                  <a:srgbClr val="000099"/>
                </a:solidFill>
                <a:latin typeface="Calibri" pitchFamily="34" charset="0"/>
                <a:ea typeface="黑体" pitchFamily="49" charset="-122"/>
              </a:rPr>
              <a:t>Dynamics design of  CBR-35</a:t>
            </a:r>
          </a:p>
        </p:txBody>
      </p:sp>
      <p:sp>
        <p:nvSpPr>
          <p:cNvPr id="205835" name="Line 64"/>
          <p:cNvSpPr>
            <a:spLocks noChangeShapeType="1"/>
          </p:cNvSpPr>
          <p:nvPr/>
        </p:nvSpPr>
        <p:spPr bwMode="auto">
          <a:xfrm>
            <a:off x="0" y="549275"/>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5837" name="Rectangle 29"/>
          <p:cNvSpPr>
            <a:spLocks noChangeArrowheads="1"/>
          </p:cNvSpPr>
          <p:nvPr/>
        </p:nvSpPr>
        <p:spPr bwMode="auto">
          <a:xfrm>
            <a:off x="4500563" y="5949950"/>
            <a:ext cx="4572000" cy="396875"/>
          </a:xfrm>
          <a:prstGeom prst="rect">
            <a:avLst/>
          </a:prstGeom>
          <a:gradFill rotWithShape="1">
            <a:gsLst>
              <a:gs pos="0">
                <a:srgbClr val="66FF66">
                  <a:alpha val="20000"/>
                </a:srgbClr>
              </a:gs>
              <a:gs pos="100000">
                <a:srgbClr val="C2FFC2"/>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000" b="1">
                <a:solidFill>
                  <a:srgbClr val="006600"/>
                </a:solidFill>
                <a:latin typeface="Times New Roman" pitchFamily="18" charset="0"/>
              </a:rPr>
              <a:t>Twiss parameters of isochronous mode</a:t>
            </a:r>
            <a:r>
              <a:rPr lang="en-US" altLang="zh-CN" sz="2000" b="1">
                <a:solidFill>
                  <a:srgbClr val="800080"/>
                </a:solidFill>
                <a:latin typeface="Times New Roman" pitchFamily="18" charset="0"/>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矩形 27"/>
          <p:cNvSpPr>
            <a:spLocks noChangeArrowheads="1"/>
          </p:cNvSpPr>
          <p:nvPr/>
        </p:nvSpPr>
        <p:spPr bwMode="auto">
          <a:xfrm>
            <a:off x="3571875" y="-31750"/>
            <a:ext cx="5715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pPr>
            <a:r>
              <a:rPr lang="zh-CN" altLang="en-US" sz="3200" b="1">
                <a:solidFill>
                  <a:schemeClr val="bg1"/>
                </a:solidFill>
                <a:ea typeface="黑体" pitchFamily="49" charset="-122"/>
                <a:cs typeface="Times New Roman" pitchFamily="18" charset="0"/>
              </a:rPr>
              <a:t>环形加速器动力学设计</a:t>
            </a:r>
          </a:p>
        </p:txBody>
      </p:sp>
      <p:sp>
        <p:nvSpPr>
          <p:cNvPr id="234500" name="Rectangle 8"/>
          <p:cNvSpPr>
            <a:spLocks noChangeArrowheads="1"/>
          </p:cNvSpPr>
          <p:nvPr/>
        </p:nvSpPr>
        <p:spPr bwMode="auto">
          <a:xfrm>
            <a:off x="73025" y="625475"/>
            <a:ext cx="4138613" cy="500063"/>
          </a:xfrm>
          <a:prstGeom prst="rect">
            <a:avLst/>
          </a:prstGeom>
          <a:gradFill rotWithShape="1">
            <a:gsLst>
              <a:gs pos="0">
                <a:srgbClr val="FFFFFF"/>
              </a:gs>
              <a:gs pos="100000">
                <a:srgbClr val="FF99FF">
                  <a:alpha val="28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35990" tIns="35990" rIns="35990" bIns="35990" anchor="ctr">
            <a:spAutoFit/>
          </a:bodyPr>
          <a:lstStyle/>
          <a:p>
            <a:pPr algn="ctr">
              <a:buFont typeface="Wingdings" pitchFamily="2" charset="2"/>
              <a:buChar char="p"/>
            </a:pPr>
            <a:r>
              <a:rPr kumimoji="1" lang="en-US" altLang="zh-CN" sz="2800" b="1">
                <a:solidFill>
                  <a:srgbClr val="990099"/>
                </a:solidFill>
              </a:rPr>
              <a:t> Isochronous modes</a:t>
            </a:r>
          </a:p>
        </p:txBody>
      </p:sp>
      <p:sp>
        <p:nvSpPr>
          <p:cNvPr id="234501" name="Rectangle 29"/>
          <p:cNvSpPr>
            <a:spLocks noChangeArrowheads="1"/>
          </p:cNvSpPr>
          <p:nvPr/>
        </p:nvSpPr>
        <p:spPr bwMode="auto">
          <a:xfrm>
            <a:off x="684213" y="5881688"/>
            <a:ext cx="3240087" cy="427037"/>
          </a:xfrm>
          <a:prstGeom prst="rect">
            <a:avLst/>
          </a:prstGeom>
          <a:gradFill rotWithShape="1">
            <a:gsLst>
              <a:gs pos="0">
                <a:srgbClr val="66FF66">
                  <a:alpha val="20000"/>
                </a:srgbClr>
              </a:gs>
              <a:gs pos="100000">
                <a:srgbClr val="C2FFC2"/>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000" b="1">
                <a:solidFill>
                  <a:srgbClr val="006600"/>
                </a:solidFill>
                <a:latin typeface="Times New Roman" pitchFamily="18" charset="0"/>
              </a:rPr>
              <a:t>Racetrack layout of CBR </a:t>
            </a:r>
            <a:r>
              <a:rPr lang="en-US" altLang="zh-CN" sz="2200" b="1">
                <a:solidFill>
                  <a:srgbClr val="800080"/>
                </a:solidFill>
                <a:latin typeface="Times New Roman" pitchFamily="18" charset="0"/>
              </a:rPr>
              <a:t> </a:t>
            </a:r>
          </a:p>
        </p:txBody>
      </p:sp>
      <p:sp>
        <p:nvSpPr>
          <p:cNvPr id="234504" name="Rectangle 2"/>
          <p:cNvSpPr>
            <a:spLocks noChangeArrowheads="1"/>
          </p:cNvSpPr>
          <p:nvPr/>
        </p:nvSpPr>
        <p:spPr bwMode="auto">
          <a:xfrm>
            <a:off x="0" y="-127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000" b="1">
                <a:solidFill>
                  <a:srgbClr val="000099"/>
                </a:solidFill>
                <a:latin typeface="Calibri" pitchFamily="34" charset="0"/>
                <a:ea typeface="黑体" pitchFamily="49" charset="-122"/>
              </a:rPr>
              <a:t>Design of  CBR-35</a:t>
            </a:r>
          </a:p>
        </p:txBody>
      </p:sp>
      <p:sp>
        <p:nvSpPr>
          <p:cNvPr id="234505" name="Line 64"/>
          <p:cNvSpPr>
            <a:spLocks noChangeShapeType="1"/>
          </p:cNvSpPr>
          <p:nvPr/>
        </p:nvSpPr>
        <p:spPr bwMode="auto">
          <a:xfrm>
            <a:off x="0" y="549275"/>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4506" name="Rectangle 29"/>
          <p:cNvSpPr>
            <a:spLocks noChangeArrowheads="1"/>
          </p:cNvSpPr>
          <p:nvPr/>
        </p:nvSpPr>
        <p:spPr bwMode="auto">
          <a:xfrm>
            <a:off x="4565650" y="5921375"/>
            <a:ext cx="4572000" cy="396875"/>
          </a:xfrm>
          <a:prstGeom prst="rect">
            <a:avLst/>
          </a:prstGeom>
          <a:gradFill rotWithShape="1">
            <a:gsLst>
              <a:gs pos="0">
                <a:srgbClr val="66FF66">
                  <a:alpha val="20000"/>
                </a:srgbClr>
              </a:gs>
              <a:gs pos="100000">
                <a:srgbClr val="C2FFC2"/>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000" b="1">
                <a:solidFill>
                  <a:srgbClr val="006600"/>
                </a:solidFill>
                <a:latin typeface="Times New Roman" pitchFamily="18" charset="0"/>
              </a:rPr>
              <a:t>Twiss parameters of isochronous mode</a:t>
            </a:r>
            <a:r>
              <a:rPr lang="en-US" altLang="zh-CN" sz="2000" b="1">
                <a:solidFill>
                  <a:srgbClr val="800080"/>
                </a:solidFill>
                <a:latin typeface="Times New Roman" pitchFamily="18" charset="0"/>
              </a:rPr>
              <a:t> </a:t>
            </a:r>
          </a:p>
        </p:txBody>
      </p:sp>
      <p:pic>
        <p:nvPicPr>
          <p:cNvPr id="23450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138" y="1339850"/>
            <a:ext cx="3856037" cy="396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4530" name="Group 34"/>
          <p:cNvGrpSpPr>
            <a:grpSpLocks/>
          </p:cNvGrpSpPr>
          <p:nvPr/>
        </p:nvGrpSpPr>
        <p:grpSpPr bwMode="auto">
          <a:xfrm>
            <a:off x="14288" y="1628775"/>
            <a:ext cx="4859337" cy="3746500"/>
            <a:chOff x="0" y="971"/>
            <a:chExt cx="3061" cy="2360"/>
          </a:xfrm>
        </p:grpSpPr>
        <p:pic>
          <p:nvPicPr>
            <p:cNvPr id="23450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3"/>
              <a:ext cx="3061" cy="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517" name="TextBox 6"/>
            <p:cNvSpPr txBox="1">
              <a:spLocks noChangeArrowheads="1"/>
            </p:cNvSpPr>
            <p:nvPr/>
          </p:nvSpPr>
          <p:spPr bwMode="auto">
            <a:xfrm>
              <a:off x="857" y="972"/>
              <a:ext cx="63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b="1">
                  <a:solidFill>
                    <a:srgbClr val="00B0F0"/>
                  </a:solidFill>
                  <a:latin typeface="Microsoft Himalaya" pitchFamily="2" charset="0"/>
                </a:rPr>
                <a:t>TOF1</a:t>
              </a:r>
            </a:p>
          </p:txBody>
        </p:sp>
        <p:sp>
          <p:nvSpPr>
            <p:cNvPr id="234518" name="矩形 7"/>
            <p:cNvSpPr>
              <a:spLocks noChangeArrowheads="1"/>
            </p:cNvSpPr>
            <p:nvPr/>
          </p:nvSpPr>
          <p:spPr bwMode="auto">
            <a:xfrm>
              <a:off x="1710" y="971"/>
              <a:ext cx="4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solidFill>
                    <a:srgbClr val="00B0F0"/>
                  </a:solidFill>
                  <a:latin typeface="Microsoft Himalaya" pitchFamily="2" charset="0"/>
                </a:rPr>
                <a:t>TOF2</a:t>
              </a:r>
            </a:p>
          </p:txBody>
        </p:sp>
        <p:sp>
          <p:nvSpPr>
            <p:cNvPr id="234527" name="TextBox 6"/>
            <p:cNvSpPr txBox="1">
              <a:spLocks noChangeArrowheads="1"/>
            </p:cNvSpPr>
            <p:nvPr/>
          </p:nvSpPr>
          <p:spPr bwMode="auto">
            <a:xfrm>
              <a:off x="1175" y="2568"/>
              <a:ext cx="8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b="1">
                  <a:solidFill>
                    <a:srgbClr val="00B0F0"/>
                  </a:solidFill>
                  <a:latin typeface="Microsoft Himalaya" pitchFamily="2" charset="0"/>
                </a:rPr>
                <a:t>E-Cooler</a:t>
              </a:r>
            </a:p>
          </p:txBody>
        </p:sp>
        <p:sp>
          <p:nvSpPr>
            <p:cNvPr id="234528" name="TextBox 6"/>
            <p:cNvSpPr txBox="1">
              <a:spLocks noChangeArrowheads="1"/>
            </p:cNvSpPr>
            <p:nvPr/>
          </p:nvSpPr>
          <p:spPr bwMode="auto">
            <a:xfrm>
              <a:off x="1338" y="3100"/>
              <a:ext cx="140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b="1">
                  <a:solidFill>
                    <a:srgbClr val="00B0F0"/>
                  </a:solidFill>
                  <a:latin typeface="Microsoft Himalaya" pitchFamily="2" charset="0"/>
                </a:rPr>
                <a:t>Schottky pick up</a:t>
              </a:r>
            </a:p>
          </p:txBody>
        </p:sp>
        <p:sp>
          <p:nvSpPr>
            <p:cNvPr id="234529" name="Line 33"/>
            <p:cNvSpPr>
              <a:spLocks noChangeShapeType="1"/>
            </p:cNvSpPr>
            <p:nvPr/>
          </p:nvSpPr>
          <p:spPr bwMode="auto">
            <a:xfrm flipV="1">
              <a:off x="2018" y="3022"/>
              <a:ext cx="0" cy="1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08050"/>
            <a:ext cx="6911975"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7" name="Rectangle 9"/>
          <p:cNvSpPr>
            <a:spLocks noChangeArrowheads="1"/>
          </p:cNvSpPr>
          <p:nvPr/>
        </p:nvSpPr>
        <p:spPr bwMode="auto">
          <a:xfrm>
            <a:off x="0" y="5516563"/>
            <a:ext cx="8893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buFont typeface="Wingdings" pitchFamily="2" charset="2"/>
              <a:buChar char="l"/>
            </a:pPr>
            <a:r>
              <a:rPr lang="en-US" altLang="zh-CN" sz="2200" b="1"/>
              <a:t>  The electron beams execute a vertical excursion to the plane</a:t>
            </a:r>
          </a:p>
          <a:p>
            <a:pPr algn="just">
              <a:buFont typeface="Wingdings" pitchFamily="2" charset="2"/>
              <a:buNone/>
            </a:pPr>
            <a:r>
              <a:rPr lang="en-US" altLang="zh-CN" sz="2200" b="1"/>
              <a:t>    of the ion ring for collision at two interaction points (IP).</a:t>
            </a:r>
          </a:p>
        </p:txBody>
      </p:sp>
      <p:sp>
        <p:nvSpPr>
          <p:cNvPr id="201740" name="Rectangle 6"/>
          <p:cNvSpPr>
            <a:spLocks noChangeArrowheads="1"/>
          </p:cNvSpPr>
          <p:nvPr/>
        </p:nvSpPr>
        <p:spPr bwMode="auto">
          <a:xfrm>
            <a:off x="0" y="3860800"/>
            <a:ext cx="89646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Aft>
                <a:spcPct val="30000"/>
              </a:spcAft>
              <a:buFont typeface="Wingdings" pitchFamily="2" charset="2"/>
              <a:buChar char="l"/>
            </a:pPr>
            <a:r>
              <a:rPr lang="en-US" altLang="zh-CN" sz="2400" b="1">
                <a:solidFill>
                  <a:srgbClr val="000000"/>
                </a:solidFill>
              </a:rPr>
              <a:t>Figure-8 Collider Ring Topology</a:t>
            </a:r>
          </a:p>
          <a:p>
            <a:pPr marL="742950" lvl="1" indent="-285750">
              <a:lnSpc>
                <a:spcPct val="90000"/>
              </a:lnSpc>
              <a:buFontTx/>
              <a:buChar char="–"/>
            </a:pPr>
            <a:r>
              <a:rPr lang="en-US" altLang="zh-CN" sz="2200">
                <a:solidFill>
                  <a:srgbClr val="000000"/>
                </a:solidFill>
              </a:rPr>
              <a:t>Ensures </a:t>
            </a:r>
            <a:r>
              <a:rPr lang="en-US" altLang="zh-CN" sz="2200" b="1">
                <a:solidFill>
                  <a:srgbClr val="00CC66"/>
                </a:solidFill>
              </a:rPr>
              <a:t>spin preservation</a:t>
            </a:r>
            <a:r>
              <a:rPr lang="en-US" altLang="zh-CN" sz="2200">
                <a:solidFill>
                  <a:srgbClr val="000000"/>
                </a:solidFill>
              </a:rPr>
              <a:t> and ease of spin manipulation (spin rotators)</a:t>
            </a:r>
          </a:p>
          <a:p>
            <a:pPr marL="742950" lvl="1" indent="-285750">
              <a:lnSpc>
                <a:spcPct val="90000"/>
              </a:lnSpc>
              <a:buFontTx/>
              <a:buChar char="–"/>
            </a:pPr>
            <a:r>
              <a:rPr lang="en-US" altLang="ja-JP" sz="2200">
                <a:solidFill>
                  <a:srgbClr val="000000"/>
                </a:solidFill>
                <a:ea typeface="Arial Unicode MS" pitchFamily="34" charset="-128"/>
                <a:cs typeface="Arial Unicode MS" pitchFamily="34" charset="-128"/>
              </a:rPr>
              <a:t>Removes </a:t>
            </a:r>
            <a:r>
              <a:rPr lang="en-US" altLang="ja-JP" sz="2200" b="1">
                <a:solidFill>
                  <a:srgbClr val="00CC66"/>
                </a:solidFill>
                <a:ea typeface="Arial Unicode MS" pitchFamily="34" charset="-128"/>
                <a:cs typeface="Arial Unicode MS" pitchFamily="34" charset="-128"/>
              </a:rPr>
              <a:t>spin sensitivity</a:t>
            </a:r>
            <a:r>
              <a:rPr lang="en-US" altLang="ja-JP" sz="2200">
                <a:solidFill>
                  <a:srgbClr val="000000"/>
                </a:solidFill>
                <a:ea typeface="Arial Unicode MS" pitchFamily="34" charset="-128"/>
                <a:cs typeface="Arial Unicode MS" pitchFamily="34" charset="-128"/>
              </a:rPr>
              <a:t> to energy for all ion species</a:t>
            </a:r>
          </a:p>
        </p:txBody>
      </p:sp>
      <p:sp>
        <p:nvSpPr>
          <p:cNvPr id="201742" name="Rectangle 2"/>
          <p:cNvSpPr>
            <a:spLocks noChangeArrowheads="1"/>
          </p:cNvSpPr>
          <p:nvPr/>
        </p:nvSpPr>
        <p:spPr bwMode="auto">
          <a:xfrm>
            <a:off x="611188" y="-9525"/>
            <a:ext cx="79200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Interaction region design of EIC</a:t>
            </a:r>
          </a:p>
        </p:txBody>
      </p:sp>
      <p:sp>
        <p:nvSpPr>
          <p:cNvPr id="201743" name="Line 6"/>
          <p:cNvSpPr>
            <a:spLocks noChangeShapeType="1"/>
          </p:cNvSpPr>
          <p:nvPr/>
        </p:nvSpPr>
        <p:spPr bwMode="auto">
          <a:xfrm>
            <a:off x="-36513" y="620713"/>
            <a:ext cx="9144001"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97701" name="Text Box 5"/>
          <p:cNvSpPr txBox="1">
            <a:spLocks noChangeArrowheads="1"/>
          </p:cNvSpPr>
          <p:nvPr/>
        </p:nvSpPr>
        <p:spPr bwMode="auto">
          <a:xfrm>
            <a:off x="1331913" y="1052513"/>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Electron</a:t>
            </a:r>
          </a:p>
          <a:p>
            <a:pPr algn="ctr">
              <a:lnSpc>
                <a:spcPct val="80000"/>
              </a:lnSpc>
            </a:pPr>
            <a:r>
              <a:rPr kumimoji="1" lang="en-US" altLang="zh-CN" sz="2000" b="1">
                <a:solidFill>
                  <a:srgbClr val="009999"/>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003399"/>
                </a:solidFill>
                <a:effectLst>
                  <a:outerShdw blurRad="38100" dist="38100" dir="2700000" algn="tl">
                    <a:srgbClr val="C0C0C0"/>
                  </a:outerShdw>
                </a:effectLst>
                <a:latin typeface="Calibri" pitchFamily="34" charset="0"/>
                <a:ea typeface="黑体" pitchFamily="49" charset="-122"/>
              </a:rPr>
              <a:t>ER</a:t>
            </a:r>
          </a:p>
        </p:txBody>
      </p:sp>
      <p:sp>
        <p:nvSpPr>
          <p:cNvPr id="2" name="Text Box 5"/>
          <p:cNvSpPr txBox="1">
            <a:spLocks noChangeArrowheads="1"/>
          </p:cNvSpPr>
          <p:nvPr/>
        </p:nvSpPr>
        <p:spPr bwMode="auto">
          <a:xfrm>
            <a:off x="1908175" y="2492375"/>
            <a:ext cx="1597025" cy="822325"/>
          </a:xfrm>
          <a:prstGeom prst="rect">
            <a:avLst/>
          </a:prstGeom>
          <a:noFill/>
          <a:ln w="12700" cap="sq">
            <a:noFill/>
            <a:miter lim="800000"/>
            <a:headEnd type="none" w="sm" len="sm"/>
            <a:tailEnd type="none" w="sm" len="sm"/>
          </a:ln>
        </p:spPr>
        <p:txBody>
          <a:bodyPr lIns="89917" tIns="44983" rIns="89917" bIns="44983">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Ion</a:t>
            </a:r>
          </a:p>
          <a:p>
            <a:pPr algn="ctr">
              <a:lnSpc>
                <a:spcPct val="80000"/>
              </a:lnSpc>
            </a:pPr>
            <a:r>
              <a:rPr kumimoji="1" lang="en-US" altLang="zh-CN" sz="2000" b="1">
                <a:solidFill>
                  <a:srgbClr val="33CCFF"/>
                </a:solidFill>
                <a:effectLst>
                  <a:outerShdw blurRad="38100" dist="38100" dir="2700000" algn="tl">
                    <a:srgbClr val="C0C0C0"/>
                  </a:outerShdw>
                </a:effectLst>
                <a:latin typeface="Calibri" pitchFamily="34" charset="0"/>
                <a:ea typeface="黑体" pitchFamily="49" charset="-122"/>
              </a:rPr>
              <a:t>Collider Ring</a:t>
            </a:r>
          </a:p>
          <a:p>
            <a:pPr algn="ctr">
              <a:lnSpc>
                <a:spcPct val="80000"/>
              </a:lnSpc>
            </a:pPr>
            <a:r>
              <a:rPr kumimoji="1" lang="en-US" altLang="zh-CN" sz="2000" b="1">
                <a:solidFill>
                  <a:srgbClr val="CC00FF"/>
                </a:solidFill>
                <a:effectLst>
                  <a:outerShdw blurRad="38100" dist="38100" dir="2700000" algn="tl">
                    <a:srgbClr val="C0C0C0"/>
                  </a:outerShdw>
                </a:effectLst>
                <a:latin typeface="Calibri" pitchFamily="34" charset="0"/>
                <a:ea typeface="黑体" pitchFamily="49" charset="-122"/>
              </a:rPr>
              <a:t>ICR-35</a:t>
            </a:r>
          </a:p>
        </p:txBody>
      </p:sp>
      <p:sp>
        <p:nvSpPr>
          <p:cNvPr id="201747" name="Text Box 19"/>
          <p:cNvSpPr txBox="1">
            <a:spLocks noChangeArrowheads="1"/>
          </p:cNvSpPr>
          <p:nvPr/>
        </p:nvSpPr>
        <p:spPr bwMode="auto">
          <a:xfrm>
            <a:off x="2843213" y="205422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CC0099"/>
                </a:solidFill>
              </a:rPr>
              <a:t>IP-1</a:t>
            </a:r>
          </a:p>
        </p:txBody>
      </p:sp>
      <p:sp>
        <p:nvSpPr>
          <p:cNvPr id="201748" name="Text Box 20"/>
          <p:cNvSpPr txBox="1">
            <a:spLocks noChangeArrowheads="1"/>
          </p:cNvSpPr>
          <p:nvPr/>
        </p:nvSpPr>
        <p:spPr bwMode="auto">
          <a:xfrm>
            <a:off x="4140200" y="162242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b="1">
                <a:solidFill>
                  <a:srgbClr val="CC0099"/>
                </a:solidFill>
              </a:rPr>
              <a:t>IP-2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6"/>
          <p:cNvSpPr>
            <a:spLocks noChangeArrowheads="1"/>
          </p:cNvSpPr>
          <p:nvPr/>
        </p:nvSpPr>
        <p:spPr bwMode="auto">
          <a:xfrm>
            <a:off x="250825" y="5661025"/>
            <a:ext cx="4033838" cy="749300"/>
          </a:xfrm>
          <a:prstGeom prst="rect">
            <a:avLst/>
          </a:prstGeom>
          <a:gradFill rotWithShape="1">
            <a:gsLst>
              <a:gs pos="0">
                <a:schemeClr val="bg1"/>
              </a:gs>
              <a:gs pos="100000">
                <a:srgbClr val="CCFFFF">
                  <a:alpha val="70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lnSpc>
                <a:spcPct val="90000"/>
              </a:lnSpc>
            </a:pPr>
            <a:r>
              <a:rPr lang="en-US" altLang="zh-CN" sz="2400" b="1">
                <a:solidFill>
                  <a:srgbClr val="800080"/>
                </a:solidFill>
                <a:latin typeface="Times New Roman" pitchFamily="18" charset="0"/>
              </a:rPr>
              <a:t>Interaction point beam optics design of ion beam </a:t>
            </a:r>
          </a:p>
        </p:txBody>
      </p:sp>
      <p:pic>
        <p:nvPicPr>
          <p:cNvPr id="20275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1125538"/>
            <a:ext cx="3908425" cy="419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27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188" y="1125538"/>
            <a:ext cx="3929062"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61" name="Rectangle 6"/>
          <p:cNvSpPr>
            <a:spLocks noChangeArrowheads="1"/>
          </p:cNvSpPr>
          <p:nvPr/>
        </p:nvSpPr>
        <p:spPr bwMode="auto">
          <a:xfrm>
            <a:off x="4716463" y="5632450"/>
            <a:ext cx="4033837" cy="749300"/>
          </a:xfrm>
          <a:prstGeom prst="rect">
            <a:avLst/>
          </a:prstGeom>
          <a:gradFill rotWithShape="1">
            <a:gsLst>
              <a:gs pos="0">
                <a:schemeClr val="bg1"/>
              </a:gs>
              <a:gs pos="100000">
                <a:srgbClr val="CCFFFF">
                  <a:alpha val="70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lnSpc>
                <a:spcPct val="90000"/>
              </a:lnSpc>
            </a:pPr>
            <a:r>
              <a:rPr lang="en-US" altLang="zh-CN" sz="2400" b="1">
                <a:solidFill>
                  <a:srgbClr val="800080"/>
                </a:solidFill>
                <a:latin typeface="Times New Roman" pitchFamily="18" charset="0"/>
              </a:rPr>
              <a:t>Interaction point beam optics design of electron beam </a:t>
            </a:r>
          </a:p>
        </p:txBody>
      </p:sp>
      <p:sp>
        <p:nvSpPr>
          <p:cNvPr id="202762" name="Rectangle 2"/>
          <p:cNvSpPr>
            <a:spLocks noChangeArrowheads="1"/>
          </p:cNvSpPr>
          <p:nvPr/>
        </p:nvSpPr>
        <p:spPr bwMode="auto">
          <a:xfrm>
            <a:off x="611188" y="-9525"/>
            <a:ext cx="79200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Interaction region design HIAF EIC</a:t>
            </a:r>
          </a:p>
        </p:txBody>
      </p:sp>
      <p:sp>
        <p:nvSpPr>
          <p:cNvPr id="202763" name="Line 6"/>
          <p:cNvSpPr>
            <a:spLocks noChangeShapeType="1"/>
          </p:cNvSpPr>
          <p:nvPr/>
        </p:nvSpPr>
        <p:spPr bwMode="auto">
          <a:xfrm>
            <a:off x="-36513" y="620713"/>
            <a:ext cx="9144001"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6"/>
          <p:cNvSpPr>
            <a:spLocks noChangeArrowheads="1"/>
          </p:cNvSpPr>
          <p:nvPr/>
        </p:nvSpPr>
        <p:spPr bwMode="auto">
          <a:xfrm>
            <a:off x="28575" y="649288"/>
            <a:ext cx="7885113" cy="488950"/>
          </a:xfrm>
          <a:prstGeom prst="rect">
            <a:avLst/>
          </a:prstGeom>
          <a:gradFill rotWithShape="1">
            <a:gsLst>
              <a:gs pos="0">
                <a:srgbClr val="CCFFFF">
                  <a:alpha val="70000"/>
                </a:srgbClr>
              </a:gs>
              <a:gs pos="100000">
                <a:srgbClr val="3366CC">
                  <a:alpha val="3400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en-US" altLang="zh-CN" sz="2600" b="1">
                <a:solidFill>
                  <a:srgbClr val="CC0066"/>
                </a:solidFill>
                <a:latin typeface="Times New Roman" pitchFamily="18" charset="0"/>
              </a:rPr>
              <a:t> 25 mrad + 25 mrad crossing angle with crab cavity</a:t>
            </a:r>
          </a:p>
        </p:txBody>
      </p:sp>
      <p:pic>
        <p:nvPicPr>
          <p:cNvPr id="209924" name="图片 4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12900"/>
            <a:ext cx="5580063"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Rectangle 7"/>
          <p:cNvSpPr>
            <a:spLocks noChangeArrowheads="1"/>
          </p:cNvSpPr>
          <p:nvPr/>
        </p:nvSpPr>
        <p:spPr bwMode="auto">
          <a:xfrm>
            <a:off x="611188" y="5516563"/>
            <a:ext cx="8172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b="1">
                <a:solidFill>
                  <a:srgbClr val="000066"/>
                </a:solidFill>
              </a:rPr>
              <a:t>‘Crab Crossing’ required to alleviate luminosity reduction and to avoid parasitic beam-beam interaction due to high repetition rate.</a:t>
            </a:r>
          </a:p>
        </p:txBody>
      </p:sp>
      <p:sp>
        <p:nvSpPr>
          <p:cNvPr id="209928" name="Rectangle 2"/>
          <p:cNvSpPr>
            <a:spLocks noChangeArrowheads="1"/>
          </p:cNvSpPr>
          <p:nvPr/>
        </p:nvSpPr>
        <p:spPr bwMode="auto">
          <a:xfrm>
            <a:off x="611188" y="-9525"/>
            <a:ext cx="79200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Interaction region design  EIC</a:t>
            </a:r>
          </a:p>
        </p:txBody>
      </p:sp>
      <p:sp>
        <p:nvSpPr>
          <p:cNvPr id="209929" name="Line 6"/>
          <p:cNvSpPr>
            <a:spLocks noChangeShapeType="1"/>
          </p:cNvSpPr>
          <p:nvPr/>
        </p:nvSpPr>
        <p:spPr bwMode="auto">
          <a:xfrm>
            <a:off x="-36513" y="561975"/>
            <a:ext cx="9144001"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Content Placeholder 2"/>
          <p:cNvSpPr>
            <a:spLocks noGrp="1"/>
          </p:cNvSpPr>
          <p:nvPr>
            <p:ph idx="4294967295"/>
          </p:nvPr>
        </p:nvSpPr>
        <p:spPr>
          <a:xfrm>
            <a:off x="73025" y="476250"/>
            <a:ext cx="4643438" cy="1728788"/>
          </a:xfrm>
        </p:spPr>
        <p:txBody>
          <a:bodyPr/>
          <a:lstStyle/>
          <a:p>
            <a:pPr marL="174625" indent="-174625">
              <a:buFontTx/>
              <a:buNone/>
            </a:pPr>
            <a:r>
              <a:rPr lang="en-US" altLang="zh-CN" sz="1800" b="1">
                <a:cs typeface="Arial" pitchFamily="34" charset="0"/>
              </a:rPr>
              <a:t>Guidelines:</a:t>
            </a:r>
          </a:p>
          <a:p>
            <a:pPr marL="174625" indent="-174625"/>
            <a:r>
              <a:rPr lang="en-US" altLang="zh-CN" sz="1800">
                <a:cs typeface="Arial" pitchFamily="34" charset="0"/>
              </a:rPr>
              <a:t>At low energy, we assume a round beam</a:t>
            </a:r>
          </a:p>
          <a:p>
            <a:pPr marL="174625" indent="-174625"/>
            <a:r>
              <a:rPr lang="en-US" altLang="zh-CN" sz="1800">
                <a:cs typeface="Arial" pitchFamily="34" charset="0"/>
              </a:rPr>
              <a:t>A symmetric final focusing (</a:t>
            </a:r>
            <a:r>
              <a:rPr lang="el-GR" altLang="zh-CN" sz="1800">
                <a:cs typeface="Arial" pitchFamily="34" charset="0"/>
              </a:rPr>
              <a:t>β</a:t>
            </a:r>
            <a:r>
              <a:rPr lang="en-US" altLang="zh-CN" sz="1800">
                <a:cs typeface="Arial" pitchFamily="34" charset="0"/>
              </a:rPr>
              <a:t>*</a:t>
            </a:r>
            <a:r>
              <a:rPr lang="en-US" altLang="zh-CN" sz="1800" baseline="-25000">
                <a:cs typeface="Arial" pitchFamily="34" charset="0"/>
              </a:rPr>
              <a:t>x</a:t>
            </a:r>
            <a:r>
              <a:rPr lang="en-US" altLang="zh-CN" sz="1800">
                <a:cs typeface="Arial" pitchFamily="34" charset="0"/>
              </a:rPr>
              <a:t>=</a:t>
            </a:r>
            <a:r>
              <a:rPr lang="el-GR" altLang="zh-CN" sz="1800">
                <a:cs typeface="Arial" pitchFamily="34" charset="0"/>
              </a:rPr>
              <a:t>β</a:t>
            </a:r>
            <a:r>
              <a:rPr lang="en-US" altLang="zh-CN" sz="1800">
                <a:cs typeface="Arial" pitchFamily="34" charset="0"/>
              </a:rPr>
              <a:t>*</a:t>
            </a:r>
            <a:r>
              <a:rPr lang="en-US" altLang="zh-CN" sz="1800" baseline="-25000">
                <a:cs typeface="Arial" pitchFamily="34" charset="0"/>
              </a:rPr>
              <a:t>y</a:t>
            </a:r>
            <a:r>
              <a:rPr lang="en-US" altLang="zh-CN" sz="1800">
                <a:cs typeface="Arial" pitchFamily="34" charset="0"/>
              </a:rPr>
              <a:t>)</a:t>
            </a:r>
          </a:p>
          <a:p>
            <a:pPr marL="174625" indent="-174625"/>
            <a:r>
              <a:rPr lang="en-US" altLang="zh-CN" sz="1800">
                <a:cs typeface="Arial" pitchFamily="34" charset="0"/>
              </a:rPr>
              <a:t>Assuming a little smaller emittance</a:t>
            </a:r>
          </a:p>
          <a:p>
            <a:pPr marL="174625" indent="-174625"/>
            <a:r>
              <a:rPr lang="en-US" altLang="zh-CN" sz="1800">
                <a:cs typeface="Arial" pitchFamily="34" charset="0"/>
              </a:rPr>
              <a:t>Keep Laslett tune-shift around 0.05</a:t>
            </a:r>
          </a:p>
        </p:txBody>
      </p:sp>
      <p:grpSp>
        <p:nvGrpSpPr>
          <p:cNvPr id="2" name="Group 81"/>
          <p:cNvGrpSpPr>
            <a:grpSpLocks noRot="1"/>
          </p:cNvGrpSpPr>
          <p:nvPr/>
        </p:nvGrpSpPr>
        <p:grpSpPr bwMode="auto">
          <a:xfrm>
            <a:off x="107950" y="2205038"/>
            <a:ext cx="8991600" cy="4652962"/>
            <a:chOff x="68" y="1389"/>
            <a:chExt cx="5664" cy="2931"/>
          </a:xfrm>
        </p:grpSpPr>
        <p:sp>
          <p:nvSpPr>
            <p:cNvPr id="3" name="Rectangle 5"/>
            <p:cNvSpPr>
              <a:spLocks noChangeArrowheads="1"/>
            </p:cNvSpPr>
            <p:nvPr/>
          </p:nvSpPr>
          <p:spPr bwMode="auto">
            <a:xfrm>
              <a:off x="68" y="1389"/>
              <a:ext cx="2002" cy="441"/>
            </a:xfrm>
            <a:prstGeom prst="rect">
              <a:avLst/>
            </a:prstGeom>
            <a:solidFill>
              <a:schemeClr val="bg2">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sz="2000" b="1">
                <a:solidFill>
                  <a:srgbClr val="FFFFFF"/>
                </a:solidFill>
                <a:cs typeface="Arial" pitchFamily="34" charset="0"/>
              </a:endParaRPr>
            </a:p>
          </p:txBody>
        </p:sp>
        <p:sp>
          <p:nvSpPr>
            <p:cNvPr id="4" name="Rectangle 6"/>
            <p:cNvSpPr>
              <a:spLocks noChangeArrowheads="1"/>
            </p:cNvSpPr>
            <p:nvPr/>
          </p:nvSpPr>
          <p:spPr bwMode="auto">
            <a:xfrm>
              <a:off x="2070" y="1389"/>
              <a:ext cx="687" cy="441"/>
            </a:xfrm>
            <a:prstGeom prst="rect">
              <a:avLst/>
            </a:prstGeom>
            <a:solidFill>
              <a:schemeClr val="bg2">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it-IT" sz="2000" b="1">
                <a:solidFill>
                  <a:srgbClr val="FFFFFF"/>
                </a:solidFill>
                <a:cs typeface="Arial" pitchFamily="34" charset="0"/>
              </a:endParaRPr>
            </a:p>
          </p:txBody>
        </p:sp>
        <p:sp>
          <p:nvSpPr>
            <p:cNvPr id="6" name="Rectangle 7"/>
            <p:cNvSpPr>
              <a:spLocks noChangeArrowheads="1"/>
            </p:cNvSpPr>
            <p:nvPr/>
          </p:nvSpPr>
          <p:spPr bwMode="auto">
            <a:xfrm>
              <a:off x="2757" y="1389"/>
              <a:ext cx="915" cy="441"/>
            </a:xfrm>
            <a:prstGeom prst="rect">
              <a:avLst/>
            </a:prstGeom>
            <a:solidFill>
              <a:schemeClr val="bg2">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b="1">
                  <a:solidFill>
                    <a:srgbClr val="000099"/>
                  </a:solidFill>
                  <a:cs typeface="Arial" pitchFamily="34" charset="0"/>
                </a:rPr>
                <a:t>Revised</a:t>
              </a:r>
            </a:p>
          </p:txBody>
        </p:sp>
        <p:sp>
          <p:nvSpPr>
            <p:cNvPr id="7" name="Rectangle 8"/>
            <p:cNvSpPr>
              <a:spLocks noChangeArrowheads="1"/>
            </p:cNvSpPr>
            <p:nvPr/>
          </p:nvSpPr>
          <p:spPr bwMode="auto">
            <a:xfrm>
              <a:off x="3672" y="1389"/>
              <a:ext cx="916" cy="441"/>
            </a:xfrm>
            <a:prstGeom prst="rect">
              <a:avLst/>
            </a:prstGeom>
            <a:solidFill>
              <a:schemeClr val="bg2">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b="1">
                  <a:solidFill>
                    <a:srgbClr val="000099"/>
                  </a:solidFill>
                  <a:cs typeface="Arial" pitchFamily="34" charset="0"/>
                </a:rPr>
                <a:t>Optimized</a:t>
              </a:r>
            </a:p>
          </p:txBody>
        </p:sp>
        <p:sp>
          <p:nvSpPr>
            <p:cNvPr id="8" name="Rectangle 9"/>
            <p:cNvSpPr>
              <a:spLocks noChangeArrowheads="1"/>
            </p:cNvSpPr>
            <p:nvPr/>
          </p:nvSpPr>
          <p:spPr bwMode="auto">
            <a:xfrm>
              <a:off x="4588" y="1389"/>
              <a:ext cx="1144" cy="441"/>
            </a:xfrm>
            <a:prstGeom prst="rect">
              <a:avLst/>
            </a:prstGeom>
            <a:solidFill>
              <a:schemeClr val="bg2">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b="1">
                  <a:solidFill>
                    <a:srgbClr val="000099"/>
                  </a:solidFill>
                  <a:cs typeface="Arial" pitchFamily="34" charset="0"/>
                </a:rPr>
                <a:t>With Traveling FF</a:t>
              </a:r>
            </a:p>
          </p:txBody>
        </p:sp>
        <p:sp>
          <p:nvSpPr>
            <p:cNvPr id="9" name="Rectangle 10"/>
            <p:cNvSpPr>
              <a:spLocks noChangeArrowheads="1"/>
            </p:cNvSpPr>
            <p:nvPr/>
          </p:nvSpPr>
          <p:spPr bwMode="auto">
            <a:xfrm>
              <a:off x="68" y="1830"/>
              <a:ext cx="2002"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Energy</a:t>
              </a:r>
            </a:p>
          </p:txBody>
        </p:sp>
        <p:sp>
          <p:nvSpPr>
            <p:cNvPr id="10" name="Rectangle 11"/>
            <p:cNvSpPr>
              <a:spLocks noChangeArrowheads="1"/>
            </p:cNvSpPr>
            <p:nvPr/>
          </p:nvSpPr>
          <p:spPr bwMode="auto">
            <a:xfrm>
              <a:off x="2070" y="1830"/>
              <a:ext cx="687"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GeV</a:t>
              </a:r>
            </a:p>
          </p:txBody>
        </p:sp>
        <p:sp>
          <p:nvSpPr>
            <p:cNvPr id="11" name="Rectangle 12"/>
            <p:cNvSpPr>
              <a:spLocks noChangeArrowheads="1"/>
            </p:cNvSpPr>
            <p:nvPr/>
          </p:nvSpPr>
          <p:spPr bwMode="auto">
            <a:xfrm>
              <a:off x="2757" y="1830"/>
              <a:ext cx="915"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12</a:t>
              </a:r>
            </a:p>
          </p:txBody>
        </p:sp>
        <p:sp>
          <p:nvSpPr>
            <p:cNvPr id="12" name="Rectangle 13"/>
            <p:cNvSpPr>
              <a:spLocks noChangeArrowheads="1"/>
            </p:cNvSpPr>
            <p:nvPr/>
          </p:nvSpPr>
          <p:spPr bwMode="auto">
            <a:xfrm>
              <a:off x="3672" y="1830"/>
              <a:ext cx="916"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12</a:t>
              </a:r>
            </a:p>
          </p:txBody>
        </p:sp>
        <p:sp>
          <p:nvSpPr>
            <p:cNvPr id="13" name="Rectangle 14"/>
            <p:cNvSpPr>
              <a:spLocks noChangeArrowheads="1"/>
            </p:cNvSpPr>
            <p:nvPr/>
          </p:nvSpPr>
          <p:spPr bwMode="auto">
            <a:xfrm>
              <a:off x="4588" y="1830"/>
              <a:ext cx="1144"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12</a:t>
              </a:r>
            </a:p>
          </p:txBody>
        </p:sp>
        <p:sp>
          <p:nvSpPr>
            <p:cNvPr id="14" name="Rectangle 15"/>
            <p:cNvSpPr>
              <a:spLocks noChangeArrowheads="1"/>
            </p:cNvSpPr>
            <p:nvPr/>
          </p:nvSpPr>
          <p:spPr bwMode="auto">
            <a:xfrm>
              <a:off x="68" y="2079"/>
              <a:ext cx="2002"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Bunch repetition rate</a:t>
              </a:r>
            </a:p>
          </p:txBody>
        </p:sp>
        <p:sp>
          <p:nvSpPr>
            <p:cNvPr id="15" name="Rectangle 16"/>
            <p:cNvSpPr>
              <a:spLocks noChangeArrowheads="1"/>
            </p:cNvSpPr>
            <p:nvPr/>
          </p:nvSpPr>
          <p:spPr bwMode="auto">
            <a:xfrm>
              <a:off x="2070" y="2079"/>
              <a:ext cx="687"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MHz</a:t>
              </a:r>
            </a:p>
          </p:txBody>
        </p:sp>
        <p:sp>
          <p:nvSpPr>
            <p:cNvPr id="16" name="Rectangle 17"/>
            <p:cNvSpPr>
              <a:spLocks noChangeArrowheads="1"/>
            </p:cNvSpPr>
            <p:nvPr/>
          </p:nvSpPr>
          <p:spPr bwMode="auto">
            <a:xfrm>
              <a:off x="2757" y="2079"/>
              <a:ext cx="915"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250</a:t>
              </a:r>
            </a:p>
          </p:txBody>
        </p:sp>
        <p:sp>
          <p:nvSpPr>
            <p:cNvPr id="17" name="Rectangle 18"/>
            <p:cNvSpPr>
              <a:spLocks noChangeArrowheads="1"/>
            </p:cNvSpPr>
            <p:nvPr/>
          </p:nvSpPr>
          <p:spPr bwMode="auto">
            <a:xfrm>
              <a:off x="3672" y="2079"/>
              <a:ext cx="916"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250</a:t>
              </a:r>
            </a:p>
          </p:txBody>
        </p:sp>
        <p:sp>
          <p:nvSpPr>
            <p:cNvPr id="18" name="Rectangle 19"/>
            <p:cNvSpPr>
              <a:spLocks noChangeArrowheads="1"/>
            </p:cNvSpPr>
            <p:nvPr/>
          </p:nvSpPr>
          <p:spPr bwMode="auto">
            <a:xfrm>
              <a:off x="4588" y="2079"/>
              <a:ext cx="1144"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250</a:t>
              </a:r>
            </a:p>
          </p:txBody>
        </p:sp>
        <p:sp>
          <p:nvSpPr>
            <p:cNvPr id="19" name="Rectangle 20"/>
            <p:cNvSpPr>
              <a:spLocks noChangeArrowheads="1"/>
            </p:cNvSpPr>
            <p:nvPr/>
          </p:nvSpPr>
          <p:spPr bwMode="auto">
            <a:xfrm>
              <a:off x="68" y="2328"/>
              <a:ext cx="2002"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current</a:t>
              </a:r>
            </a:p>
          </p:txBody>
        </p:sp>
        <p:sp>
          <p:nvSpPr>
            <p:cNvPr id="20" name="Rectangle 21"/>
            <p:cNvSpPr>
              <a:spLocks noChangeArrowheads="1"/>
            </p:cNvSpPr>
            <p:nvPr/>
          </p:nvSpPr>
          <p:spPr bwMode="auto">
            <a:xfrm>
              <a:off x="2070" y="2328"/>
              <a:ext cx="687"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mA</a:t>
              </a:r>
            </a:p>
          </p:txBody>
        </p:sp>
        <p:sp>
          <p:nvSpPr>
            <p:cNvPr id="21" name="Rectangle 22"/>
            <p:cNvSpPr>
              <a:spLocks noChangeArrowheads="1"/>
            </p:cNvSpPr>
            <p:nvPr/>
          </p:nvSpPr>
          <p:spPr bwMode="auto">
            <a:xfrm>
              <a:off x="2757" y="2328"/>
              <a:ext cx="915"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150</a:t>
              </a:r>
            </a:p>
          </p:txBody>
        </p:sp>
        <p:sp>
          <p:nvSpPr>
            <p:cNvPr id="22" name="Rectangle 23"/>
            <p:cNvSpPr>
              <a:spLocks noChangeArrowheads="1"/>
            </p:cNvSpPr>
            <p:nvPr/>
          </p:nvSpPr>
          <p:spPr bwMode="auto">
            <a:xfrm>
              <a:off x="3672" y="2328"/>
              <a:ext cx="916"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250</a:t>
              </a:r>
            </a:p>
          </p:txBody>
        </p:sp>
        <p:sp>
          <p:nvSpPr>
            <p:cNvPr id="23" name="Rectangle 24"/>
            <p:cNvSpPr>
              <a:spLocks noChangeArrowheads="1"/>
            </p:cNvSpPr>
            <p:nvPr/>
          </p:nvSpPr>
          <p:spPr bwMode="auto">
            <a:xfrm>
              <a:off x="4588" y="2328"/>
              <a:ext cx="1144"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500</a:t>
              </a:r>
            </a:p>
          </p:txBody>
        </p:sp>
        <p:sp>
          <p:nvSpPr>
            <p:cNvPr id="24" name="Rectangle 25"/>
            <p:cNvSpPr>
              <a:spLocks noChangeArrowheads="1"/>
            </p:cNvSpPr>
            <p:nvPr/>
          </p:nvSpPr>
          <p:spPr bwMode="auto">
            <a:xfrm>
              <a:off x="68" y="2577"/>
              <a:ext cx="2002"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Protons/bunch</a:t>
              </a:r>
            </a:p>
          </p:txBody>
        </p:sp>
        <p:sp>
          <p:nvSpPr>
            <p:cNvPr id="25" name="Rectangle 26"/>
            <p:cNvSpPr>
              <a:spLocks noChangeArrowheads="1"/>
            </p:cNvSpPr>
            <p:nvPr/>
          </p:nvSpPr>
          <p:spPr bwMode="auto">
            <a:xfrm>
              <a:off x="2070" y="2577"/>
              <a:ext cx="687"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10</a:t>
              </a:r>
              <a:r>
                <a:rPr lang="en-US" altLang="zh-CN" sz="2000" baseline="30000">
                  <a:solidFill>
                    <a:srgbClr val="000000"/>
                  </a:solidFill>
                  <a:cs typeface="Arial" pitchFamily="34" charset="0"/>
                </a:rPr>
                <a:t>10</a:t>
              </a:r>
            </a:p>
          </p:txBody>
        </p:sp>
        <p:sp>
          <p:nvSpPr>
            <p:cNvPr id="26" name="Rectangle 27"/>
            <p:cNvSpPr>
              <a:spLocks noChangeArrowheads="1"/>
            </p:cNvSpPr>
            <p:nvPr/>
          </p:nvSpPr>
          <p:spPr bwMode="auto">
            <a:xfrm>
              <a:off x="2757" y="2577"/>
              <a:ext cx="915"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0.375</a:t>
              </a:r>
            </a:p>
          </p:txBody>
        </p:sp>
        <p:sp>
          <p:nvSpPr>
            <p:cNvPr id="27" name="Rectangle 28"/>
            <p:cNvSpPr>
              <a:spLocks noChangeArrowheads="1"/>
            </p:cNvSpPr>
            <p:nvPr/>
          </p:nvSpPr>
          <p:spPr bwMode="auto">
            <a:xfrm>
              <a:off x="3672" y="2577"/>
              <a:ext cx="916"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0.5</a:t>
              </a:r>
            </a:p>
          </p:txBody>
        </p:sp>
        <p:sp>
          <p:nvSpPr>
            <p:cNvPr id="28" name="Rectangle 29"/>
            <p:cNvSpPr>
              <a:spLocks noChangeArrowheads="1"/>
            </p:cNvSpPr>
            <p:nvPr/>
          </p:nvSpPr>
          <p:spPr bwMode="auto">
            <a:xfrm>
              <a:off x="4588" y="2577"/>
              <a:ext cx="1144"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1.25</a:t>
              </a:r>
            </a:p>
          </p:txBody>
        </p:sp>
        <p:sp>
          <p:nvSpPr>
            <p:cNvPr id="29" name="Rectangle 30"/>
            <p:cNvSpPr>
              <a:spLocks noChangeArrowheads="1"/>
            </p:cNvSpPr>
            <p:nvPr/>
          </p:nvSpPr>
          <p:spPr bwMode="auto">
            <a:xfrm>
              <a:off x="68" y="2826"/>
              <a:ext cx="2002"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Bunch length</a:t>
              </a:r>
            </a:p>
          </p:txBody>
        </p:sp>
        <p:sp>
          <p:nvSpPr>
            <p:cNvPr id="30" name="Rectangle 31"/>
            <p:cNvSpPr>
              <a:spLocks noChangeArrowheads="1"/>
            </p:cNvSpPr>
            <p:nvPr/>
          </p:nvSpPr>
          <p:spPr bwMode="auto">
            <a:xfrm>
              <a:off x="2070" y="2826"/>
              <a:ext cx="687"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cm</a:t>
              </a:r>
            </a:p>
          </p:txBody>
        </p:sp>
        <p:sp>
          <p:nvSpPr>
            <p:cNvPr id="31" name="Rectangle 32"/>
            <p:cNvSpPr>
              <a:spLocks noChangeArrowheads="1"/>
            </p:cNvSpPr>
            <p:nvPr/>
          </p:nvSpPr>
          <p:spPr bwMode="auto">
            <a:xfrm>
              <a:off x="2757" y="2826"/>
              <a:ext cx="915"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FF0000"/>
                  </a:solidFill>
                  <a:cs typeface="Arial" pitchFamily="34" charset="0"/>
                </a:rPr>
                <a:t>2</a:t>
              </a:r>
            </a:p>
          </p:txBody>
        </p:sp>
        <p:sp>
          <p:nvSpPr>
            <p:cNvPr id="200704" name="Rectangle 33"/>
            <p:cNvSpPr>
              <a:spLocks noChangeArrowheads="1"/>
            </p:cNvSpPr>
            <p:nvPr/>
          </p:nvSpPr>
          <p:spPr bwMode="auto">
            <a:xfrm>
              <a:off x="3672" y="2826"/>
              <a:ext cx="916"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FF0000"/>
                  </a:solidFill>
                  <a:cs typeface="Arial" pitchFamily="34" charset="0"/>
                </a:rPr>
                <a:t>2</a:t>
              </a:r>
            </a:p>
          </p:txBody>
        </p:sp>
        <p:sp>
          <p:nvSpPr>
            <p:cNvPr id="200705" name="Rectangle 34"/>
            <p:cNvSpPr>
              <a:spLocks noChangeArrowheads="1"/>
            </p:cNvSpPr>
            <p:nvPr/>
          </p:nvSpPr>
          <p:spPr bwMode="auto">
            <a:xfrm>
              <a:off x="4588" y="2826"/>
              <a:ext cx="1144"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FF0000"/>
                  </a:solidFill>
                  <a:cs typeface="Arial" pitchFamily="34" charset="0"/>
                </a:rPr>
                <a:t>5</a:t>
              </a:r>
            </a:p>
          </p:txBody>
        </p:sp>
        <p:sp>
          <p:nvSpPr>
            <p:cNvPr id="200706" name="Rectangle 35"/>
            <p:cNvSpPr>
              <a:spLocks noChangeArrowheads="1"/>
            </p:cNvSpPr>
            <p:nvPr/>
          </p:nvSpPr>
          <p:spPr bwMode="auto">
            <a:xfrm>
              <a:off x="68" y="3075"/>
              <a:ext cx="2002"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Geometric Emittace, (x/y)</a:t>
              </a:r>
            </a:p>
          </p:txBody>
        </p:sp>
        <p:sp>
          <p:nvSpPr>
            <p:cNvPr id="200708" name="Rectangle 36"/>
            <p:cNvSpPr>
              <a:spLocks noChangeArrowheads="1"/>
            </p:cNvSpPr>
            <p:nvPr/>
          </p:nvSpPr>
          <p:spPr bwMode="auto">
            <a:xfrm>
              <a:off x="2070" y="3075"/>
              <a:ext cx="687"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nm</a:t>
              </a:r>
            </a:p>
          </p:txBody>
        </p:sp>
        <p:sp>
          <p:nvSpPr>
            <p:cNvPr id="200709" name="Rectangle 37"/>
            <p:cNvSpPr>
              <a:spLocks noChangeArrowheads="1"/>
            </p:cNvSpPr>
            <p:nvPr/>
          </p:nvSpPr>
          <p:spPr bwMode="auto">
            <a:xfrm>
              <a:off x="2757" y="3075"/>
              <a:ext cx="915"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100/50</a:t>
              </a:r>
            </a:p>
          </p:txBody>
        </p:sp>
        <p:sp>
          <p:nvSpPr>
            <p:cNvPr id="200710" name="Rectangle 38"/>
            <p:cNvSpPr>
              <a:spLocks noChangeArrowheads="1"/>
            </p:cNvSpPr>
            <p:nvPr/>
          </p:nvSpPr>
          <p:spPr bwMode="auto">
            <a:xfrm>
              <a:off x="3672" y="3075"/>
              <a:ext cx="916"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78</a:t>
              </a:r>
            </a:p>
          </p:txBody>
        </p:sp>
        <p:sp>
          <p:nvSpPr>
            <p:cNvPr id="200711" name="Rectangle 39"/>
            <p:cNvSpPr>
              <a:spLocks noChangeArrowheads="1"/>
            </p:cNvSpPr>
            <p:nvPr/>
          </p:nvSpPr>
          <p:spPr bwMode="auto">
            <a:xfrm>
              <a:off x="4588" y="3075"/>
              <a:ext cx="1144"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78</a:t>
              </a:r>
            </a:p>
          </p:txBody>
        </p:sp>
        <p:sp>
          <p:nvSpPr>
            <p:cNvPr id="200712" name="Rectangle 40"/>
            <p:cNvSpPr>
              <a:spLocks noChangeArrowheads="1"/>
            </p:cNvSpPr>
            <p:nvPr/>
          </p:nvSpPr>
          <p:spPr bwMode="auto">
            <a:xfrm>
              <a:off x="68" y="3324"/>
              <a:ext cx="2002"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Laslett tune-shift</a:t>
              </a:r>
            </a:p>
          </p:txBody>
        </p:sp>
        <p:sp>
          <p:nvSpPr>
            <p:cNvPr id="200713" name="Rectangle 41"/>
            <p:cNvSpPr>
              <a:spLocks noChangeArrowheads="1"/>
            </p:cNvSpPr>
            <p:nvPr/>
          </p:nvSpPr>
          <p:spPr bwMode="auto">
            <a:xfrm>
              <a:off x="2070" y="3324"/>
              <a:ext cx="687"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it-IT" sz="2000">
                <a:solidFill>
                  <a:srgbClr val="000000"/>
                </a:solidFill>
                <a:cs typeface="Arial" pitchFamily="34" charset="0"/>
              </a:endParaRPr>
            </a:p>
          </p:txBody>
        </p:sp>
        <p:sp>
          <p:nvSpPr>
            <p:cNvPr id="200714" name="Rectangle 42"/>
            <p:cNvSpPr>
              <a:spLocks noChangeArrowheads="1"/>
            </p:cNvSpPr>
            <p:nvPr/>
          </p:nvSpPr>
          <p:spPr bwMode="auto">
            <a:xfrm>
              <a:off x="2757" y="3324"/>
              <a:ext cx="915"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0.057</a:t>
              </a:r>
            </a:p>
          </p:txBody>
        </p:sp>
        <p:sp>
          <p:nvSpPr>
            <p:cNvPr id="200715" name="Rectangle 43"/>
            <p:cNvSpPr>
              <a:spLocks noChangeArrowheads="1"/>
            </p:cNvSpPr>
            <p:nvPr/>
          </p:nvSpPr>
          <p:spPr bwMode="auto">
            <a:xfrm>
              <a:off x="3672" y="3324"/>
              <a:ext cx="916"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0.057</a:t>
              </a:r>
            </a:p>
          </p:txBody>
        </p:sp>
        <p:sp>
          <p:nvSpPr>
            <p:cNvPr id="200716" name="Rectangle 44"/>
            <p:cNvSpPr>
              <a:spLocks noChangeArrowheads="1"/>
            </p:cNvSpPr>
            <p:nvPr/>
          </p:nvSpPr>
          <p:spPr bwMode="auto">
            <a:xfrm>
              <a:off x="4588" y="3324"/>
              <a:ext cx="1144"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0.057</a:t>
              </a:r>
            </a:p>
          </p:txBody>
        </p:sp>
        <p:sp>
          <p:nvSpPr>
            <p:cNvPr id="200717" name="Rectangle 45"/>
            <p:cNvSpPr>
              <a:spLocks noChangeArrowheads="1"/>
            </p:cNvSpPr>
            <p:nvPr/>
          </p:nvSpPr>
          <p:spPr bwMode="auto">
            <a:xfrm>
              <a:off x="68" y="3573"/>
              <a:ext cx="2002"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l-GR" altLang="zh-CN" sz="2000">
                  <a:solidFill>
                    <a:srgbClr val="000000"/>
                  </a:solidFill>
                  <a:cs typeface="Arial" pitchFamily="34" charset="0"/>
                </a:rPr>
                <a:t>β</a:t>
              </a:r>
              <a:r>
                <a:rPr lang="en-US" altLang="zh-CN" sz="2000">
                  <a:solidFill>
                    <a:srgbClr val="000000"/>
                  </a:solidFill>
                  <a:cs typeface="Arial" pitchFamily="34" charset="0"/>
                </a:rPr>
                <a:t>*</a:t>
              </a:r>
              <a:r>
                <a:rPr lang="en-US" altLang="zh-CN" sz="2000" baseline="-25000">
                  <a:solidFill>
                    <a:srgbClr val="000000"/>
                  </a:solidFill>
                  <a:cs typeface="Arial" pitchFamily="34" charset="0"/>
                </a:rPr>
                <a:t>x</a:t>
              </a:r>
              <a:r>
                <a:rPr lang="en-US" altLang="zh-CN" sz="2000">
                  <a:solidFill>
                    <a:srgbClr val="000000"/>
                  </a:solidFill>
                  <a:cs typeface="Arial" pitchFamily="34" charset="0"/>
                </a:rPr>
                <a:t> and </a:t>
              </a:r>
              <a:r>
                <a:rPr lang="el-GR" altLang="zh-CN" sz="2000">
                  <a:solidFill>
                    <a:srgbClr val="000000"/>
                  </a:solidFill>
                  <a:cs typeface="Arial" pitchFamily="34" charset="0"/>
                </a:rPr>
                <a:t>β</a:t>
              </a:r>
              <a:r>
                <a:rPr lang="en-US" altLang="zh-CN" sz="2000">
                  <a:solidFill>
                    <a:srgbClr val="000000"/>
                  </a:solidFill>
                  <a:cs typeface="Arial" pitchFamily="34" charset="0"/>
                </a:rPr>
                <a:t>*</a:t>
              </a:r>
              <a:r>
                <a:rPr lang="en-US" altLang="zh-CN" sz="2000" baseline="-25000">
                  <a:solidFill>
                    <a:srgbClr val="000000"/>
                  </a:solidFill>
                  <a:cs typeface="Arial" pitchFamily="34" charset="0"/>
                </a:rPr>
                <a:t>y</a:t>
              </a:r>
              <a:endParaRPr lang="en-US" altLang="zh-CN" sz="2000">
                <a:solidFill>
                  <a:srgbClr val="000000"/>
                </a:solidFill>
                <a:cs typeface="Arial" pitchFamily="34" charset="0"/>
              </a:endParaRPr>
            </a:p>
          </p:txBody>
        </p:sp>
        <p:sp>
          <p:nvSpPr>
            <p:cNvPr id="200718" name="Rectangle 46"/>
            <p:cNvSpPr>
              <a:spLocks noChangeArrowheads="1"/>
            </p:cNvSpPr>
            <p:nvPr/>
          </p:nvSpPr>
          <p:spPr bwMode="auto">
            <a:xfrm>
              <a:off x="2070" y="3573"/>
              <a:ext cx="687"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cm</a:t>
              </a:r>
            </a:p>
          </p:txBody>
        </p:sp>
        <p:sp>
          <p:nvSpPr>
            <p:cNvPr id="200719" name="Rectangle 47"/>
            <p:cNvSpPr>
              <a:spLocks noChangeArrowheads="1"/>
            </p:cNvSpPr>
            <p:nvPr/>
          </p:nvSpPr>
          <p:spPr bwMode="auto">
            <a:xfrm>
              <a:off x="2757" y="3573"/>
              <a:ext cx="915"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FF0000"/>
                  </a:solidFill>
                  <a:cs typeface="Arial" pitchFamily="34" charset="0"/>
                </a:rPr>
                <a:t>2/10</a:t>
              </a:r>
            </a:p>
          </p:txBody>
        </p:sp>
        <p:sp>
          <p:nvSpPr>
            <p:cNvPr id="200720" name="Rectangle 48"/>
            <p:cNvSpPr>
              <a:spLocks noChangeArrowheads="1"/>
            </p:cNvSpPr>
            <p:nvPr/>
          </p:nvSpPr>
          <p:spPr bwMode="auto">
            <a:xfrm>
              <a:off x="3672" y="3573"/>
              <a:ext cx="916"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FF0000"/>
                  </a:solidFill>
                  <a:cs typeface="Arial" pitchFamily="34" charset="0"/>
                </a:rPr>
                <a:t>2/2</a:t>
              </a:r>
            </a:p>
          </p:txBody>
        </p:sp>
        <p:sp>
          <p:nvSpPr>
            <p:cNvPr id="200721" name="Rectangle 49"/>
            <p:cNvSpPr>
              <a:spLocks noChangeArrowheads="1"/>
            </p:cNvSpPr>
            <p:nvPr/>
          </p:nvSpPr>
          <p:spPr bwMode="auto">
            <a:xfrm>
              <a:off x="4588" y="3573"/>
              <a:ext cx="1144"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FF0000"/>
                  </a:solidFill>
                  <a:cs typeface="Arial" pitchFamily="34" charset="0"/>
                </a:rPr>
                <a:t>2/2</a:t>
              </a:r>
            </a:p>
          </p:txBody>
        </p:sp>
        <p:sp>
          <p:nvSpPr>
            <p:cNvPr id="200722" name="Rectangle 50"/>
            <p:cNvSpPr>
              <a:spLocks noChangeArrowheads="1"/>
            </p:cNvSpPr>
            <p:nvPr/>
          </p:nvSpPr>
          <p:spPr bwMode="auto">
            <a:xfrm>
              <a:off x="68" y="3822"/>
              <a:ext cx="2002"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Beam-beam tune-shift</a:t>
              </a:r>
            </a:p>
          </p:txBody>
        </p:sp>
        <p:sp>
          <p:nvSpPr>
            <p:cNvPr id="200723" name="Rectangle 51"/>
            <p:cNvSpPr>
              <a:spLocks noChangeArrowheads="1"/>
            </p:cNvSpPr>
            <p:nvPr/>
          </p:nvSpPr>
          <p:spPr bwMode="auto">
            <a:xfrm>
              <a:off x="2070" y="3822"/>
              <a:ext cx="687"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it-IT" sz="2000">
                <a:solidFill>
                  <a:srgbClr val="000000"/>
                </a:solidFill>
                <a:cs typeface="Arial" pitchFamily="34" charset="0"/>
              </a:endParaRPr>
            </a:p>
          </p:txBody>
        </p:sp>
        <p:sp>
          <p:nvSpPr>
            <p:cNvPr id="200724" name="Rectangle 52"/>
            <p:cNvSpPr>
              <a:spLocks noChangeArrowheads="1"/>
            </p:cNvSpPr>
            <p:nvPr/>
          </p:nvSpPr>
          <p:spPr bwMode="auto">
            <a:xfrm>
              <a:off x="2757" y="3822"/>
              <a:ext cx="915"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0.01/0.006</a:t>
              </a:r>
            </a:p>
          </p:txBody>
        </p:sp>
        <p:sp>
          <p:nvSpPr>
            <p:cNvPr id="200725" name="Rectangle 53"/>
            <p:cNvSpPr>
              <a:spLocks noChangeArrowheads="1"/>
            </p:cNvSpPr>
            <p:nvPr/>
          </p:nvSpPr>
          <p:spPr bwMode="auto">
            <a:xfrm>
              <a:off x="3672" y="3822"/>
              <a:ext cx="916"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0.01/0.006</a:t>
              </a:r>
            </a:p>
          </p:txBody>
        </p:sp>
        <p:sp>
          <p:nvSpPr>
            <p:cNvPr id="200726" name="Rectangle 54"/>
            <p:cNvSpPr>
              <a:spLocks noChangeArrowheads="1"/>
            </p:cNvSpPr>
            <p:nvPr/>
          </p:nvSpPr>
          <p:spPr bwMode="auto">
            <a:xfrm>
              <a:off x="4588" y="3822"/>
              <a:ext cx="1144" cy="249"/>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0.01/0.006</a:t>
              </a:r>
            </a:p>
          </p:txBody>
        </p:sp>
        <p:sp>
          <p:nvSpPr>
            <p:cNvPr id="200727" name="Rectangle 55"/>
            <p:cNvSpPr>
              <a:spLocks noChangeArrowheads="1"/>
            </p:cNvSpPr>
            <p:nvPr/>
          </p:nvSpPr>
          <p:spPr bwMode="auto">
            <a:xfrm>
              <a:off x="68" y="4071"/>
              <a:ext cx="2002"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a:solidFill>
                    <a:srgbClr val="000000"/>
                  </a:solidFill>
                  <a:cs typeface="Arial" pitchFamily="34" charset="0"/>
                </a:rPr>
                <a:t>Luminosity, 10</a:t>
              </a:r>
              <a:r>
                <a:rPr lang="en-US" altLang="zh-CN" sz="2000" baseline="30000">
                  <a:solidFill>
                    <a:srgbClr val="000000"/>
                  </a:solidFill>
                  <a:cs typeface="Arial" pitchFamily="34" charset="0"/>
                </a:rPr>
                <a:t>33</a:t>
              </a:r>
            </a:p>
          </p:txBody>
        </p:sp>
        <p:sp>
          <p:nvSpPr>
            <p:cNvPr id="200728" name="Rectangle 56"/>
            <p:cNvSpPr>
              <a:spLocks noChangeArrowheads="1"/>
            </p:cNvSpPr>
            <p:nvPr/>
          </p:nvSpPr>
          <p:spPr bwMode="auto">
            <a:xfrm>
              <a:off x="2070" y="4071"/>
              <a:ext cx="687"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1/cm</a:t>
              </a:r>
              <a:r>
                <a:rPr lang="en-US" altLang="zh-CN" sz="2000" baseline="30000">
                  <a:solidFill>
                    <a:srgbClr val="000000"/>
                  </a:solidFill>
                  <a:cs typeface="Arial" pitchFamily="34" charset="0"/>
                </a:rPr>
                <a:t>2</a:t>
              </a:r>
              <a:r>
                <a:rPr lang="en-US" altLang="zh-CN" sz="2000">
                  <a:solidFill>
                    <a:srgbClr val="000000"/>
                  </a:solidFill>
                  <a:cs typeface="Arial" pitchFamily="34" charset="0"/>
                </a:rPr>
                <a:t>/s</a:t>
              </a:r>
            </a:p>
          </p:txBody>
        </p:sp>
        <p:sp>
          <p:nvSpPr>
            <p:cNvPr id="200729" name="Rectangle 57"/>
            <p:cNvSpPr>
              <a:spLocks noChangeArrowheads="1"/>
            </p:cNvSpPr>
            <p:nvPr/>
          </p:nvSpPr>
          <p:spPr bwMode="auto">
            <a:xfrm>
              <a:off x="2757" y="4071"/>
              <a:ext cx="915"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0.18</a:t>
              </a:r>
            </a:p>
          </p:txBody>
        </p:sp>
        <p:sp>
          <p:nvSpPr>
            <p:cNvPr id="200730" name="Rectangle 58"/>
            <p:cNvSpPr>
              <a:spLocks noChangeArrowheads="1"/>
            </p:cNvSpPr>
            <p:nvPr/>
          </p:nvSpPr>
          <p:spPr bwMode="auto">
            <a:xfrm>
              <a:off x="3672" y="4071"/>
              <a:ext cx="916"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0.48</a:t>
              </a:r>
            </a:p>
          </p:txBody>
        </p:sp>
        <p:sp>
          <p:nvSpPr>
            <p:cNvPr id="200731" name="Rectangle 59"/>
            <p:cNvSpPr>
              <a:spLocks noChangeArrowheads="1"/>
            </p:cNvSpPr>
            <p:nvPr/>
          </p:nvSpPr>
          <p:spPr bwMode="auto">
            <a:xfrm>
              <a:off x="4588" y="4071"/>
              <a:ext cx="1144" cy="249"/>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2000">
                  <a:solidFill>
                    <a:srgbClr val="000000"/>
                  </a:solidFill>
                  <a:cs typeface="Arial" pitchFamily="34" charset="0"/>
                </a:rPr>
                <a:t>1.2</a:t>
              </a:r>
            </a:p>
          </p:txBody>
        </p:sp>
        <p:sp>
          <p:nvSpPr>
            <p:cNvPr id="200732" name="Line 60"/>
            <p:cNvSpPr>
              <a:spLocks noChangeShapeType="1"/>
            </p:cNvSpPr>
            <p:nvPr/>
          </p:nvSpPr>
          <p:spPr bwMode="auto">
            <a:xfrm>
              <a:off x="2070" y="1389"/>
              <a:ext cx="0" cy="2931"/>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33" name="Line 61"/>
            <p:cNvSpPr>
              <a:spLocks noChangeShapeType="1"/>
            </p:cNvSpPr>
            <p:nvPr/>
          </p:nvSpPr>
          <p:spPr bwMode="auto">
            <a:xfrm>
              <a:off x="2757" y="1389"/>
              <a:ext cx="0" cy="2931"/>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34" name="Line 62"/>
            <p:cNvSpPr>
              <a:spLocks noChangeShapeType="1"/>
            </p:cNvSpPr>
            <p:nvPr/>
          </p:nvSpPr>
          <p:spPr bwMode="auto">
            <a:xfrm>
              <a:off x="3672" y="1389"/>
              <a:ext cx="0" cy="2931"/>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35" name="Line 63"/>
            <p:cNvSpPr>
              <a:spLocks noChangeShapeType="1"/>
            </p:cNvSpPr>
            <p:nvPr/>
          </p:nvSpPr>
          <p:spPr bwMode="auto">
            <a:xfrm>
              <a:off x="4588" y="1389"/>
              <a:ext cx="0" cy="2931"/>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68" name="Line 64"/>
            <p:cNvSpPr>
              <a:spLocks noChangeShapeType="1"/>
            </p:cNvSpPr>
            <p:nvPr/>
          </p:nvSpPr>
          <p:spPr bwMode="auto">
            <a:xfrm>
              <a:off x="68" y="1830"/>
              <a:ext cx="5664" cy="0"/>
            </a:xfrm>
            <a:prstGeom prst="line">
              <a:avLst/>
            </a:prstGeom>
            <a:noFill/>
            <a:ln w="381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69" name="Line 65"/>
            <p:cNvSpPr>
              <a:spLocks noChangeShapeType="1"/>
            </p:cNvSpPr>
            <p:nvPr/>
          </p:nvSpPr>
          <p:spPr bwMode="auto">
            <a:xfrm>
              <a:off x="68" y="2079"/>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0" name="Line 66"/>
            <p:cNvSpPr>
              <a:spLocks noChangeShapeType="1"/>
            </p:cNvSpPr>
            <p:nvPr/>
          </p:nvSpPr>
          <p:spPr bwMode="auto">
            <a:xfrm>
              <a:off x="68" y="2328"/>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1" name="Line 67"/>
            <p:cNvSpPr>
              <a:spLocks noChangeShapeType="1"/>
            </p:cNvSpPr>
            <p:nvPr/>
          </p:nvSpPr>
          <p:spPr bwMode="auto">
            <a:xfrm>
              <a:off x="68" y="2577"/>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2" name="Line 68"/>
            <p:cNvSpPr>
              <a:spLocks noChangeShapeType="1"/>
            </p:cNvSpPr>
            <p:nvPr/>
          </p:nvSpPr>
          <p:spPr bwMode="auto">
            <a:xfrm>
              <a:off x="68" y="2826"/>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3" name="Line 69"/>
            <p:cNvSpPr>
              <a:spLocks noChangeShapeType="1"/>
            </p:cNvSpPr>
            <p:nvPr/>
          </p:nvSpPr>
          <p:spPr bwMode="auto">
            <a:xfrm>
              <a:off x="68" y="3075"/>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4" name="Line 70"/>
            <p:cNvSpPr>
              <a:spLocks noChangeShapeType="1"/>
            </p:cNvSpPr>
            <p:nvPr/>
          </p:nvSpPr>
          <p:spPr bwMode="auto">
            <a:xfrm>
              <a:off x="68" y="3324"/>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5" name="Line 71"/>
            <p:cNvSpPr>
              <a:spLocks noChangeShapeType="1"/>
            </p:cNvSpPr>
            <p:nvPr/>
          </p:nvSpPr>
          <p:spPr bwMode="auto">
            <a:xfrm>
              <a:off x="68" y="3573"/>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6" name="Line 72"/>
            <p:cNvSpPr>
              <a:spLocks noChangeShapeType="1"/>
            </p:cNvSpPr>
            <p:nvPr/>
          </p:nvSpPr>
          <p:spPr bwMode="auto">
            <a:xfrm>
              <a:off x="68" y="3822"/>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7" name="Line 73"/>
            <p:cNvSpPr>
              <a:spLocks noChangeShapeType="1"/>
            </p:cNvSpPr>
            <p:nvPr/>
          </p:nvSpPr>
          <p:spPr bwMode="auto">
            <a:xfrm>
              <a:off x="68" y="4071"/>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8" name="Line 74"/>
            <p:cNvSpPr>
              <a:spLocks noChangeShapeType="1"/>
            </p:cNvSpPr>
            <p:nvPr/>
          </p:nvSpPr>
          <p:spPr bwMode="auto">
            <a:xfrm>
              <a:off x="68" y="1389"/>
              <a:ext cx="0" cy="2931"/>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79" name="Line 75"/>
            <p:cNvSpPr>
              <a:spLocks noChangeShapeType="1"/>
            </p:cNvSpPr>
            <p:nvPr/>
          </p:nvSpPr>
          <p:spPr bwMode="auto">
            <a:xfrm>
              <a:off x="5732" y="1389"/>
              <a:ext cx="0" cy="2931"/>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80" name="Line 76"/>
            <p:cNvSpPr>
              <a:spLocks noChangeShapeType="1"/>
            </p:cNvSpPr>
            <p:nvPr/>
          </p:nvSpPr>
          <p:spPr bwMode="auto">
            <a:xfrm>
              <a:off x="68" y="1389"/>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81" name="Line 77"/>
            <p:cNvSpPr>
              <a:spLocks noChangeShapeType="1"/>
            </p:cNvSpPr>
            <p:nvPr/>
          </p:nvSpPr>
          <p:spPr bwMode="auto">
            <a:xfrm>
              <a:off x="68" y="4320"/>
              <a:ext cx="5664" cy="0"/>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5" name="Content Placeholder 2"/>
          <p:cNvSpPr txBox="1">
            <a:spLocks/>
          </p:cNvSpPr>
          <p:nvPr/>
        </p:nvSpPr>
        <p:spPr bwMode="auto">
          <a:xfrm>
            <a:off x="4572000" y="549275"/>
            <a:ext cx="4648200" cy="1524000"/>
          </a:xfrm>
          <a:prstGeom prst="rect">
            <a:avLst/>
          </a:prstGeom>
          <a:noFill/>
          <a:ln w="9525">
            <a:noFill/>
            <a:miter lim="800000"/>
            <a:headEnd/>
            <a:tailEnd/>
          </a:ln>
        </p:spPr>
        <p:txBody>
          <a:bodyPr/>
          <a:lstStyle>
            <a:lvl1pPr marL="174625" indent="-174625">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hangingPunct="0">
              <a:spcBef>
                <a:spcPct val="20000"/>
              </a:spcBef>
            </a:pPr>
            <a:r>
              <a:rPr lang="en-US" altLang="zh-CN" b="1">
                <a:cs typeface="Arial" pitchFamily="34" charset="0"/>
              </a:rPr>
              <a:t>Luminosity bottom-line (3 GeVx12 GeV):</a:t>
            </a:r>
          </a:p>
          <a:p>
            <a:pPr eaLnBrk="0" hangingPunct="0">
              <a:spcBef>
                <a:spcPct val="20000"/>
              </a:spcBef>
              <a:buFontTx/>
              <a:buChar char="•"/>
            </a:pPr>
            <a:r>
              <a:rPr lang="en-US" altLang="zh-CN" sz="1600">
                <a:cs typeface="Arial" pitchFamily="34" charset="0"/>
              </a:rPr>
              <a:t>Conservative estimate:  ~2x10</a:t>
            </a:r>
            <a:r>
              <a:rPr lang="en-US" altLang="zh-CN" sz="1600" baseline="30000">
                <a:cs typeface="Arial" pitchFamily="34" charset="0"/>
              </a:rPr>
              <a:t>32</a:t>
            </a:r>
          </a:p>
          <a:p>
            <a:pPr eaLnBrk="0" hangingPunct="0">
              <a:spcBef>
                <a:spcPct val="20000"/>
              </a:spcBef>
              <a:buFontTx/>
              <a:buChar char="•"/>
            </a:pPr>
            <a:r>
              <a:rPr lang="en-US" altLang="zh-CN" sz="1600">
                <a:cs typeface="Arial" pitchFamily="34" charset="0"/>
              </a:rPr>
              <a:t>With optimization: ~4x10</a:t>
            </a:r>
            <a:r>
              <a:rPr lang="en-US" altLang="zh-CN" sz="1600" baseline="30000">
                <a:cs typeface="Arial" pitchFamily="34" charset="0"/>
              </a:rPr>
              <a:t>32</a:t>
            </a:r>
            <a:endParaRPr lang="en-US" altLang="zh-CN" sz="1600">
              <a:cs typeface="Arial" pitchFamily="34" charset="0"/>
            </a:endParaRPr>
          </a:p>
          <a:p>
            <a:pPr eaLnBrk="0" hangingPunct="0">
              <a:spcBef>
                <a:spcPct val="20000"/>
              </a:spcBef>
              <a:buFontTx/>
              <a:buChar char="•"/>
            </a:pPr>
            <a:r>
              <a:rPr lang="en-US" altLang="zh-CN" sz="1600">
                <a:cs typeface="Arial" pitchFamily="34" charset="0"/>
              </a:rPr>
              <a:t>Forward-looking: ~1x10</a:t>
            </a:r>
            <a:r>
              <a:rPr lang="en-US" altLang="zh-CN" sz="1600" baseline="30000">
                <a:cs typeface="Arial" pitchFamily="34" charset="0"/>
              </a:rPr>
              <a:t>33</a:t>
            </a:r>
          </a:p>
          <a:p>
            <a:pPr eaLnBrk="0" hangingPunct="0">
              <a:spcBef>
                <a:spcPct val="20000"/>
              </a:spcBef>
            </a:pPr>
            <a:r>
              <a:rPr lang="en-US" altLang="zh-CN" sz="1600">
                <a:cs typeface="Arial" pitchFamily="34" charset="0"/>
              </a:rPr>
              <a:t>	(with lots of R&amp;D and introducing uncertainty)</a:t>
            </a:r>
          </a:p>
        </p:txBody>
      </p:sp>
      <p:sp>
        <p:nvSpPr>
          <p:cNvPr id="200783" name="Line 6"/>
          <p:cNvSpPr>
            <a:spLocks noChangeShapeType="1"/>
          </p:cNvSpPr>
          <p:nvPr/>
        </p:nvSpPr>
        <p:spPr bwMode="auto">
          <a:xfrm>
            <a:off x="-22225" y="492125"/>
            <a:ext cx="9144000" cy="0"/>
          </a:xfrm>
          <a:prstGeom prst="line">
            <a:avLst/>
          </a:prstGeom>
          <a:noFill/>
          <a:ln w="34925" cmpd="thinThick">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0784" name="Rectangle 2"/>
          <p:cNvSpPr>
            <a:spLocks noChangeArrowheads="1"/>
          </p:cNvSpPr>
          <p:nvPr/>
        </p:nvSpPr>
        <p:spPr bwMode="auto">
          <a:xfrm>
            <a:off x="611188" y="-82550"/>
            <a:ext cx="79200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4200" b="1">
                <a:solidFill>
                  <a:srgbClr val="000099"/>
                </a:solidFill>
                <a:latin typeface="Calibri" pitchFamily="34" charset="0"/>
                <a:ea typeface="黑体" pitchFamily="49" charset="-122"/>
              </a:rPr>
              <a:t>Luminosity consideration of  HIAF</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3813" y="768350"/>
            <a:ext cx="9107487" cy="5753100"/>
          </a:xfrm>
          <a:prstGeom prst="rect">
            <a:avLst/>
          </a:prstGeom>
          <a:noFill/>
          <a:ln w="9525">
            <a:noFill/>
            <a:miter lim="800000"/>
            <a:headEnd/>
            <a:tailEnd/>
          </a:ln>
          <a:effectLst/>
        </p:spPr>
        <p:txBody>
          <a:bodyPr>
            <a:spAutoFit/>
          </a:bodyPr>
          <a:lstStyle>
            <a:lvl1pPr marL="180975" indent="-180975">
              <a:defRPr>
                <a:solidFill>
                  <a:schemeClr val="tx1"/>
                </a:solidFill>
                <a:latin typeface="Arial" pitchFamily="34" charset="0"/>
                <a:ea typeface="宋体" pitchFamily="2" charset="-122"/>
              </a:defRPr>
            </a:lvl1pPr>
            <a:lvl2pPr marL="534988" indent="-174625">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spcBef>
                <a:spcPct val="50000"/>
              </a:spcBef>
              <a:buFontTx/>
              <a:buChar char="•"/>
            </a:pPr>
            <a:r>
              <a:rPr lang="en-US" altLang="zh-CN" sz="2200" b="1">
                <a:solidFill>
                  <a:schemeClr val="accent2"/>
                </a:solidFill>
                <a:effectLst>
                  <a:outerShdw blurRad="38100" dist="38100" dir="2700000" algn="tl">
                    <a:srgbClr val="C0C0C0"/>
                  </a:outerShdw>
                </a:effectLst>
                <a:latin typeface="Times New Roman" pitchFamily="18" charset="0"/>
                <a:cs typeface="Times New Roman" pitchFamily="18" charset="0"/>
              </a:rPr>
              <a:t>Fundamental researches on nuclear &amp; atomic physics</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Reactions with exotic nuclei:</a:t>
            </a:r>
            <a:r>
              <a:rPr lang="en-US" altLang="zh-CN" b="1">
                <a:solidFill>
                  <a:schemeClr val="accent2"/>
                </a:solidFill>
                <a:latin typeface="Times New Roman" pitchFamily="18" charset="0"/>
                <a:cs typeface="Times New Roman" pitchFamily="18" charset="0"/>
              </a:rPr>
              <a:t> </a:t>
            </a:r>
            <a:r>
              <a:rPr lang="en-US" altLang="zh-CN">
                <a:solidFill>
                  <a:schemeClr val="accent2"/>
                </a:solidFill>
                <a:latin typeface="Times New Roman" pitchFamily="18" charset="0"/>
                <a:cs typeface="Times New Roman" pitchFamily="18" charset="0"/>
              </a:rPr>
              <a:t>elastic scattering, total cross-section, …</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Nuclear spectroscopy:</a:t>
            </a:r>
            <a:r>
              <a:rPr lang="en-US" altLang="zh-CN" b="1">
                <a:solidFill>
                  <a:schemeClr val="accent2"/>
                </a:solidFill>
                <a:latin typeface="Times New Roman" pitchFamily="18" charset="0"/>
                <a:cs typeface="Times New Roman" pitchFamily="18" charset="0"/>
              </a:rPr>
              <a:t> mass measurement,</a:t>
            </a:r>
            <a:r>
              <a:rPr lang="en-US" altLang="zh-CN">
                <a:solidFill>
                  <a:schemeClr val="accent2"/>
                </a:solidFill>
                <a:latin typeface="Times New Roman" pitchFamily="18" charset="0"/>
                <a:cs typeface="Times New Roman" pitchFamily="18" charset="0"/>
              </a:rPr>
              <a:t> </a:t>
            </a:r>
            <a:r>
              <a:rPr lang="en-US" altLang="zh-CN">
                <a:solidFill>
                  <a:schemeClr val="accent2"/>
                </a:solidFill>
                <a:latin typeface="Times New Roman" pitchFamily="18" charset="0"/>
                <a:cs typeface="Times New Roman" pitchFamily="18" charset="0"/>
                <a:sym typeface="Symbol" pitchFamily="18" charset="2"/>
              </a:rPr>
              <a:t>-spectroscopy, -delayed neutron(proton) emission,  …</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Nuclear matter: properties of asymmetric nuclear matter </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Chemistry of super-heavy elements, and synthesis of new isotopes</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Key reactions in stellar evolution</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Spallation &amp; nuclear data for ADS project</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High energy density physics</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Hadronic physics</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HCI interaction with laser, electron, molecule, and surface</a:t>
            </a:r>
          </a:p>
          <a:p>
            <a:pPr>
              <a:spcBef>
                <a:spcPts val="300"/>
              </a:spcBef>
              <a:buFontTx/>
              <a:buChar char="•"/>
            </a:pPr>
            <a:r>
              <a:rPr lang="en-US" altLang="zh-CN" sz="2000" b="1">
                <a:solidFill>
                  <a:schemeClr val="accent2"/>
                </a:solidFill>
                <a:effectLst>
                  <a:outerShdw blurRad="38100" dist="38100" dir="2700000" algn="tl">
                    <a:srgbClr val="C0C0C0"/>
                  </a:outerShdw>
                </a:effectLst>
                <a:latin typeface="Times New Roman" pitchFamily="18" charset="0"/>
                <a:cs typeface="Times New Roman" pitchFamily="18" charset="0"/>
              </a:rPr>
              <a:t>Applications with heavy ions </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Material: nano-tech., nuclear energy structural material, …</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Radio-biology: </a:t>
            </a:r>
            <a:r>
              <a:rPr lang="en-US" altLang="zh-CN" b="1">
                <a:solidFill>
                  <a:schemeClr val="accent2"/>
                </a:solidFill>
                <a:latin typeface="Times New Roman" pitchFamily="18" charset="0"/>
                <a:cs typeface="Times New Roman" pitchFamily="18" charset="0"/>
              </a:rPr>
              <a:t>tumor therapy</a:t>
            </a:r>
            <a:r>
              <a:rPr lang="en-US" altLang="zh-CN">
                <a:solidFill>
                  <a:schemeClr val="accent2"/>
                </a:solidFill>
                <a:latin typeface="Times New Roman" pitchFamily="18" charset="0"/>
                <a:cs typeface="Times New Roman" pitchFamily="18" charset="0"/>
              </a:rPr>
              <a:t>, </a:t>
            </a:r>
            <a:r>
              <a:rPr lang="en-US" altLang="zh-CN" b="1">
                <a:solidFill>
                  <a:schemeClr val="accent2"/>
                </a:solidFill>
                <a:latin typeface="Times New Roman" pitchFamily="18" charset="0"/>
                <a:cs typeface="Times New Roman" pitchFamily="18" charset="0"/>
              </a:rPr>
              <a:t>mutation breeding</a:t>
            </a:r>
            <a:r>
              <a:rPr lang="en-US" altLang="zh-CN">
                <a:solidFill>
                  <a:schemeClr val="accent2"/>
                </a:solidFill>
                <a:latin typeface="Times New Roman" pitchFamily="18" charset="0"/>
                <a:cs typeface="Times New Roman" pitchFamily="18" charset="0"/>
              </a:rPr>
              <a:t>, …</a:t>
            </a:r>
          </a:p>
          <a:p>
            <a:pPr>
              <a:spcBef>
                <a:spcPts val="300"/>
              </a:spcBef>
              <a:buFontTx/>
              <a:buChar char="•"/>
            </a:pPr>
            <a:r>
              <a:rPr lang="en-US" altLang="zh-CN" sz="2000" b="1">
                <a:solidFill>
                  <a:schemeClr val="accent2"/>
                </a:solidFill>
                <a:effectLst>
                  <a:outerShdw blurRad="38100" dist="38100" dir="2700000" algn="tl">
                    <a:srgbClr val="C0C0C0"/>
                  </a:outerShdw>
                </a:effectLst>
                <a:latin typeface="Times New Roman" pitchFamily="18" charset="0"/>
                <a:cs typeface="Times New Roman" pitchFamily="18" charset="0"/>
              </a:rPr>
              <a:t>Detector development </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Si detectors: Si(Au), Si(Li), Si-strip</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Scintillator detectors: </a:t>
            </a:r>
            <a:r>
              <a:rPr lang="en-US" altLang="zh-CN">
                <a:solidFill>
                  <a:schemeClr val="accent2"/>
                </a:solidFill>
                <a:effectLst>
                  <a:outerShdw blurRad="38100" dist="38100" dir="2700000" algn="tl">
                    <a:srgbClr val="C0C0C0"/>
                  </a:outerShdw>
                </a:effectLst>
                <a:latin typeface="Times New Roman" pitchFamily="18" charset="0"/>
                <a:cs typeface="Times New Roman" pitchFamily="18" charset="0"/>
              </a:rPr>
              <a:t>CsI, LaBr</a:t>
            </a:r>
            <a:r>
              <a:rPr lang="en-US" altLang="zh-CN">
                <a:solidFill>
                  <a:schemeClr val="accent2"/>
                </a:solidFill>
                <a:latin typeface="Times New Roman" pitchFamily="18" charset="0"/>
                <a:cs typeface="Times New Roman" pitchFamily="18" charset="0"/>
              </a:rPr>
              <a:t>, plastic sci., liquid sci. …</a:t>
            </a:r>
          </a:p>
          <a:p>
            <a:pPr lvl="1">
              <a:spcBef>
                <a:spcPts val="100"/>
              </a:spcBef>
              <a:buFont typeface="Arial" pitchFamily="34" charset="0"/>
              <a:buChar char="–"/>
            </a:pPr>
            <a:r>
              <a:rPr lang="en-US" altLang="zh-CN">
                <a:solidFill>
                  <a:schemeClr val="accent2"/>
                </a:solidFill>
                <a:latin typeface="Times New Roman" pitchFamily="18" charset="0"/>
                <a:cs typeface="Times New Roman" pitchFamily="18" charset="0"/>
              </a:rPr>
              <a:t>Gaseous  detectors: IC, TPC, PPAC, MWPC, MWDC, MicroMeGAS, GEM, …</a:t>
            </a:r>
          </a:p>
          <a:p>
            <a:pPr>
              <a:spcBef>
                <a:spcPts val="300"/>
              </a:spcBef>
              <a:buFontTx/>
              <a:buChar char="•"/>
            </a:pPr>
            <a:r>
              <a:rPr lang="en-US" altLang="zh-CN" sz="2000" b="1">
                <a:solidFill>
                  <a:schemeClr val="accent2"/>
                </a:solidFill>
                <a:effectLst>
                  <a:outerShdw blurRad="38100" dist="38100" dir="2700000" algn="tl">
                    <a:srgbClr val="C0C0C0"/>
                  </a:outerShdw>
                </a:effectLst>
                <a:latin typeface="Times New Roman" pitchFamily="18" charset="0"/>
                <a:cs typeface="Times New Roman" pitchFamily="18" charset="0"/>
              </a:rPr>
              <a:t>Key technique development related to HI Accelerator and ADS</a:t>
            </a:r>
          </a:p>
        </p:txBody>
      </p:sp>
      <p:sp>
        <p:nvSpPr>
          <p:cNvPr id="31746" name="Text Box 5"/>
          <p:cNvSpPr txBox="1">
            <a:spLocks noChangeArrowheads="1"/>
          </p:cNvSpPr>
          <p:nvPr/>
        </p:nvSpPr>
        <p:spPr bwMode="auto">
          <a:xfrm>
            <a:off x="6096000" y="2614613"/>
            <a:ext cx="3024188" cy="1854200"/>
          </a:xfrm>
          <a:prstGeom prst="rect">
            <a:avLst/>
          </a:prstGeom>
          <a:solidFill>
            <a:srgbClr val="00478E"/>
          </a:solidFill>
          <a:ln w="9525">
            <a:noFill/>
            <a:miter lim="800000"/>
            <a:headEnd/>
            <a:tailEnd/>
          </a:ln>
        </p:spPr>
        <p:txBody>
          <a:bodyPr>
            <a:spAutoFit/>
          </a:bodyPr>
          <a:lstStyle/>
          <a:p>
            <a:pPr marL="268288" indent="-268288">
              <a:buClr>
                <a:srgbClr val="FF0000"/>
              </a:buClr>
              <a:buFont typeface="Arial" charset="0"/>
              <a:buNone/>
              <a:defRPr/>
            </a:pPr>
            <a:r>
              <a:rPr lang="en-US" altLang="zh-CN" sz="2200" b="1" dirty="0">
                <a:solidFill>
                  <a:srgbClr val="FF0000"/>
                </a:solidFill>
                <a:latin typeface="Times New Roman" pitchFamily="18" charset="0"/>
                <a:ea typeface="+mn-ea"/>
                <a:cs typeface="Times New Roman" pitchFamily="18" charset="0"/>
              </a:rPr>
              <a:t>Highest Priorities</a:t>
            </a:r>
          </a:p>
          <a:p>
            <a:pPr marL="165100" indent="-165100">
              <a:spcBef>
                <a:spcPts val="300"/>
              </a:spcBef>
              <a:buClr>
                <a:srgbClr val="FF0000"/>
              </a:buClr>
              <a:buFontTx/>
              <a:buChar char="•"/>
              <a:defRPr/>
            </a:pPr>
            <a:r>
              <a:rPr lang="en-US" altLang="zh-CN" b="1" dirty="0">
                <a:solidFill>
                  <a:srgbClr val="FFFFFF"/>
                </a:solidFill>
                <a:latin typeface="Times New Roman" pitchFamily="18" charset="0"/>
                <a:ea typeface="+mn-ea"/>
                <a:cs typeface="Times New Roman" pitchFamily="18" charset="0"/>
              </a:rPr>
              <a:t>Mass measurement</a:t>
            </a:r>
          </a:p>
          <a:p>
            <a:pPr marL="165100" indent="-165100">
              <a:buClr>
                <a:srgbClr val="FF0000"/>
              </a:buClr>
              <a:buFontTx/>
              <a:buChar char="•"/>
              <a:defRPr/>
            </a:pPr>
            <a:r>
              <a:rPr lang="en-US" altLang="zh-CN" b="1" dirty="0">
                <a:solidFill>
                  <a:srgbClr val="FFFFFF"/>
                </a:solidFill>
                <a:latin typeface="Times New Roman" pitchFamily="18" charset="0"/>
                <a:ea typeface="+mn-ea"/>
                <a:cs typeface="Times New Roman" pitchFamily="18" charset="0"/>
              </a:rPr>
              <a:t>key technique R&amp;D related to ADS and HIAF</a:t>
            </a:r>
          </a:p>
          <a:p>
            <a:pPr marL="165100" indent="-165100">
              <a:buClr>
                <a:srgbClr val="FF0000"/>
              </a:buClr>
              <a:buFontTx/>
              <a:buChar char="•"/>
              <a:defRPr/>
            </a:pPr>
            <a:r>
              <a:rPr lang="en-US" altLang="zh-CN" b="1" dirty="0">
                <a:solidFill>
                  <a:srgbClr val="FFFFFF"/>
                </a:solidFill>
                <a:latin typeface="Times New Roman" pitchFamily="18" charset="0"/>
                <a:ea typeface="+mn-ea"/>
                <a:cs typeface="Times New Roman" pitchFamily="18" charset="0"/>
              </a:rPr>
              <a:t>Tumor therapy &amp; mutation breeding</a:t>
            </a:r>
          </a:p>
        </p:txBody>
      </p:sp>
      <p:sp>
        <p:nvSpPr>
          <p:cNvPr id="290820" name="Rectangle 3"/>
          <p:cNvSpPr>
            <a:spLocks noChangeArrowheads="1"/>
          </p:cNvSpPr>
          <p:nvPr/>
        </p:nvSpPr>
        <p:spPr bwMode="auto">
          <a:xfrm>
            <a:off x="3175" y="142875"/>
            <a:ext cx="6800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altLang="zh-CN" sz="3000" b="1">
                <a:solidFill>
                  <a:srgbClr val="336699"/>
                </a:solidFill>
                <a:latin typeface="Tahoma" pitchFamily="34" charset="0"/>
                <a:cs typeface="Tahoma" pitchFamily="34" charset="0"/>
              </a:rPr>
              <a:t>Scientific Activities at IMP</a:t>
            </a:r>
          </a:p>
        </p:txBody>
      </p:sp>
    </p:spTree>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5" name="Group 3"/>
          <p:cNvGraphicFramePr>
            <a:graphicFrameLocks noGrp="1"/>
          </p:cNvGraphicFramePr>
          <p:nvPr/>
        </p:nvGraphicFramePr>
        <p:xfrm>
          <a:off x="250825" y="1412875"/>
          <a:ext cx="4114800" cy="1100138"/>
        </p:xfrm>
        <a:graphic>
          <a:graphicData uri="http://schemas.openxmlformats.org/drawingml/2006/table">
            <a:tbl>
              <a:tblPr/>
              <a:tblGrid>
                <a:gridCol w="2057400"/>
                <a:gridCol w="2057400"/>
              </a:tblGrid>
              <a:tr h="368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FFFFFF"/>
                          </a:solidFill>
                          <a:effectLst/>
                          <a:latin typeface="Calibri" pitchFamily="34" charset="0"/>
                          <a:ea typeface="宋体" pitchFamily="2" charset="-122"/>
                          <a:sym typeface="宋体" pitchFamily="2" charset="-122"/>
                        </a:rPr>
                        <a:t>Central field</a:t>
                      </a:r>
                      <a:endParaRPr kumimoji="0" lang="en-US" altLang="zh-CN" sz="2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FFFFFF"/>
                          </a:solidFill>
                          <a:effectLst/>
                          <a:latin typeface="Calibri" pitchFamily="34" charset="0"/>
                          <a:ea typeface="宋体" pitchFamily="2" charset="-122"/>
                          <a:sym typeface="Calibri" pitchFamily="34" charset="0"/>
                        </a:rPr>
                        <a:t>2.25 T</a:t>
                      </a:r>
                      <a:endParaRPr kumimoji="0" lang="en-US" altLang="zh-CN" sz="2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365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000000"/>
                          </a:solidFill>
                          <a:effectLst/>
                          <a:latin typeface="Calibri" pitchFamily="34" charset="0"/>
                          <a:ea typeface="宋体" pitchFamily="2" charset="-122"/>
                          <a:sym typeface="宋体" pitchFamily="2" charset="-122"/>
                        </a:rPr>
                        <a:t>Useable aperture</a:t>
                      </a:r>
                      <a:endParaRPr kumimoji="0" lang="en-US" altLang="zh-CN" sz="2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000000"/>
                          </a:solidFill>
                          <a:effectLst/>
                          <a:latin typeface="Calibri" pitchFamily="34" charset="0"/>
                          <a:ea typeface="宋体" pitchFamily="2" charset="-122"/>
                          <a:sym typeface="Calibri" pitchFamily="34" charset="0"/>
                        </a:rPr>
                        <a:t>220mm×120mm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000000"/>
                          </a:solidFill>
                          <a:effectLst/>
                          <a:latin typeface="Calibri" pitchFamily="34" charset="0"/>
                          <a:ea typeface="宋体" pitchFamily="2" charset="-122"/>
                          <a:sym typeface="宋体" pitchFamily="2" charset="-122"/>
                        </a:rPr>
                        <a:t>Max. ramp rate</a:t>
                      </a:r>
                      <a:endParaRPr kumimoji="0" lang="en-US" altLang="zh-CN" sz="2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itchFamily="34" charset="0"/>
                          <a:ea typeface="宋体" pitchFamily="2" charset="-122"/>
                          <a:sym typeface="Calibri" pitchFamily="34" charset="0"/>
                        </a:rPr>
                        <a:t>2.25 T/s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pic>
        <p:nvPicPr>
          <p:cNvPr id="223249" name="Picture 2" descr="C:\Users\huqiang\Desktop\捕获.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781300"/>
            <a:ext cx="3313113" cy="181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3250"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797425"/>
            <a:ext cx="3240088" cy="1644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3251" name="Text Box 19"/>
          <p:cNvSpPr txBox="1">
            <a:spLocks noChangeArrowheads="1"/>
          </p:cNvSpPr>
          <p:nvPr/>
        </p:nvSpPr>
        <p:spPr bwMode="auto">
          <a:xfrm>
            <a:off x="4500563" y="1268413"/>
            <a:ext cx="446563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SzPct val="100000"/>
              <a:buFont typeface="Wingdings" pitchFamily="2" charset="2"/>
              <a:buChar char="ü"/>
            </a:pPr>
            <a:r>
              <a:rPr lang="en-US" altLang="zh-CN"/>
              <a:t> Superferric design with warm iron yoke to fulfill requirement of big aperture</a:t>
            </a:r>
            <a:r>
              <a:rPr lang="zh-CN" altLang="en-US"/>
              <a:t>；</a:t>
            </a:r>
          </a:p>
          <a:p>
            <a:pPr>
              <a:buSzPct val="100000"/>
              <a:buFont typeface="Wingdings" pitchFamily="2" charset="2"/>
              <a:buChar char="ü"/>
            </a:pPr>
            <a:r>
              <a:rPr lang="zh-CN" altLang="en-US"/>
              <a:t> </a:t>
            </a:r>
            <a:r>
              <a:rPr lang="en-US" altLang="zh-CN"/>
              <a:t>Hollow tube superconducting cable coolling with supercritical He </a:t>
            </a:r>
            <a:r>
              <a:rPr lang="zh-CN" altLang="en-US"/>
              <a:t>；</a:t>
            </a:r>
          </a:p>
          <a:p>
            <a:pPr>
              <a:buSzPct val="100000"/>
              <a:buFont typeface="Wingdings" pitchFamily="2" charset="2"/>
              <a:buChar char="ü"/>
            </a:pPr>
            <a:r>
              <a:rPr lang="zh-CN" altLang="en-US"/>
              <a:t> </a:t>
            </a:r>
            <a:r>
              <a:rPr lang="en-US" altLang="zh-CN"/>
              <a:t>Strong support structure to resist strong electromagnetic force</a:t>
            </a:r>
          </a:p>
        </p:txBody>
      </p:sp>
      <p:pic>
        <p:nvPicPr>
          <p:cNvPr id="223252" name="图片 4"/>
          <p:cNvPicPr>
            <a:picLocks noGrp="1" noChangeArrowheads="1"/>
          </p:cNvPicPr>
          <p:nvPr/>
        </p:nvPicPr>
        <p:blipFill>
          <a:blip r:embed="rId4">
            <a:extLst>
              <a:ext uri="{28A0092B-C50C-407E-A947-70E740481C1C}">
                <a14:useLocalDpi xmlns:a14="http://schemas.microsoft.com/office/drawing/2010/main" val="0"/>
              </a:ext>
            </a:extLst>
          </a:blip>
          <a:srcRect l="453" t="7039" r="8194" b="20554"/>
          <a:stretch>
            <a:fillRect/>
          </a:stretch>
        </p:blipFill>
        <p:spPr bwMode="auto">
          <a:xfrm>
            <a:off x="4860925" y="2997200"/>
            <a:ext cx="3167063"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3253" name="Picture 2"/>
          <p:cNvPicPr>
            <a:picLocks noGrp="1" noChangeAspect="1" noChangeArrowheads="1"/>
          </p:cNvPicPr>
          <p:nvPr/>
        </p:nvPicPr>
        <p:blipFill>
          <a:blip r:embed="rId5">
            <a:extLst>
              <a:ext uri="{28A0092B-C50C-407E-A947-70E740481C1C}">
                <a14:useLocalDpi xmlns:a14="http://schemas.microsoft.com/office/drawing/2010/main" val="0"/>
              </a:ext>
            </a:extLst>
          </a:blip>
          <a:srcRect l="16809" t="3813" r="4825"/>
          <a:stretch>
            <a:fillRect/>
          </a:stretch>
        </p:blipFill>
        <p:spPr bwMode="auto">
          <a:xfrm>
            <a:off x="5076825" y="4510088"/>
            <a:ext cx="2808288" cy="199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3254" name="Text Box 22"/>
          <p:cNvSpPr txBox="1">
            <a:spLocks noChangeArrowheads="1"/>
          </p:cNvSpPr>
          <p:nvPr/>
        </p:nvSpPr>
        <p:spPr bwMode="auto">
          <a:xfrm>
            <a:off x="900113" y="4438650"/>
            <a:ext cx="33861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en-US" altLang="zh-CN"/>
              <a:t>Field distribution in iron yoke</a:t>
            </a:r>
          </a:p>
        </p:txBody>
      </p:sp>
      <p:sp>
        <p:nvSpPr>
          <p:cNvPr id="223255" name="Text Box 23"/>
          <p:cNvSpPr txBox="1">
            <a:spLocks noChangeArrowheads="1"/>
          </p:cNvSpPr>
          <p:nvPr/>
        </p:nvSpPr>
        <p:spPr bwMode="auto">
          <a:xfrm>
            <a:off x="755650" y="6454775"/>
            <a:ext cx="30956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Horizental field homogeneity</a:t>
            </a:r>
          </a:p>
        </p:txBody>
      </p:sp>
      <p:sp>
        <p:nvSpPr>
          <p:cNvPr id="223256" name="Text Box 24"/>
          <p:cNvSpPr txBox="1">
            <a:spLocks noChangeArrowheads="1"/>
          </p:cNvSpPr>
          <p:nvPr/>
        </p:nvSpPr>
        <p:spPr bwMode="auto">
          <a:xfrm>
            <a:off x="5222875" y="4194175"/>
            <a:ext cx="244633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Hollow tube SC cable</a:t>
            </a:r>
          </a:p>
        </p:txBody>
      </p:sp>
      <p:sp>
        <p:nvSpPr>
          <p:cNvPr id="223257" name="Text Box 25"/>
          <p:cNvSpPr txBox="1">
            <a:spLocks noChangeArrowheads="1"/>
          </p:cNvSpPr>
          <p:nvPr/>
        </p:nvSpPr>
        <p:spPr bwMode="auto">
          <a:xfrm>
            <a:off x="5148263" y="6526213"/>
            <a:ext cx="30241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SC coil and Cryostat</a:t>
            </a:r>
          </a:p>
        </p:txBody>
      </p:sp>
      <p:sp>
        <p:nvSpPr>
          <p:cNvPr id="223258" name="箭头 35"/>
          <p:cNvSpPr>
            <a:spLocks noChangeShapeType="1"/>
          </p:cNvSpPr>
          <p:nvPr/>
        </p:nvSpPr>
        <p:spPr bwMode="auto">
          <a:xfrm flipH="1">
            <a:off x="6084888" y="4797425"/>
            <a:ext cx="647700" cy="714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3259" name="Text Box 27"/>
          <p:cNvSpPr txBox="1">
            <a:spLocks noChangeArrowheads="1"/>
          </p:cNvSpPr>
          <p:nvPr/>
        </p:nvSpPr>
        <p:spPr bwMode="auto">
          <a:xfrm>
            <a:off x="6732588" y="4586288"/>
            <a:ext cx="1177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en-US" altLang="zh-CN"/>
              <a:t>SC coil</a:t>
            </a:r>
          </a:p>
        </p:txBody>
      </p:sp>
      <p:sp>
        <p:nvSpPr>
          <p:cNvPr id="223260" name="箭头 35"/>
          <p:cNvSpPr>
            <a:spLocks noChangeShapeType="1"/>
          </p:cNvSpPr>
          <p:nvPr/>
        </p:nvSpPr>
        <p:spPr bwMode="auto">
          <a:xfrm>
            <a:off x="5437188" y="4870450"/>
            <a:ext cx="574675" cy="5032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3261" name="Text Box 29"/>
          <p:cNvSpPr txBox="1">
            <a:spLocks noChangeArrowheads="1"/>
          </p:cNvSpPr>
          <p:nvPr/>
        </p:nvSpPr>
        <p:spPr bwMode="auto">
          <a:xfrm>
            <a:off x="4356100" y="4581525"/>
            <a:ext cx="1295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Coil case</a:t>
            </a:r>
          </a:p>
        </p:txBody>
      </p:sp>
      <p:sp>
        <p:nvSpPr>
          <p:cNvPr id="223262" name="箭头 35"/>
          <p:cNvSpPr>
            <a:spLocks noChangeShapeType="1"/>
          </p:cNvSpPr>
          <p:nvPr/>
        </p:nvSpPr>
        <p:spPr bwMode="auto">
          <a:xfrm flipH="1" flipV="1">
            <a:off x="6443663" y="5516563"/>
            <a:ext cx="433387" cy="50482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3263" name="Text Box 31"/>
          <p:cNvSpPr txBox="1">
            <a:spLocks noChangeArrowheads="1"/>
          </p:cNvSpPr>
          <p:nvPr/>
        </p:nvSpPr>
        <p:spPr bwMode="auto">
          <a:xfrm>
            <a:off x="6878638" y="5876925"/>
            <a:ext cx="1509712"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Coil support</a:t>
            </a:r>
          </a:p>
        </p:txBody>
      </p:sp>
      <p:sp>
        <p:nvSpPr>
          <p:cNvPr id="223264" name="箭头 45"/>
          <p:cNvSpPr>
            <a:spLocks noChangeShapeType="1"/>
          </p:cNvSpPr>
          <p:nvPr/>
        </p:nvSpPr>
        <p:spPr bwMode="auto">
          <a:xfrm flipV="1">
            <a:off x="5003800" y="5518150"/>
            <a:ext cx="720725" cy="2159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23265" name="Text Box 33"/>
          <p:cNvSpPr txBox="1">
            <a:spLocks noChangeArrowheads="1"/>
          </p:cNvSpPr>
          <p:nvPr/>
        </p:nvSpPr>
        <p:spPr bwMode="auto">
          <a:xfrm>
            <a:off x="3924300" y="5518150"/>
            <a:ext cx="11779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Cryostat</a:t>
            </a:r>
          </a:p>
        </p:txBody>
      </p:sp>
      <p:sp>
        <p:nvSpPr>
          <p:cNvPr id="223268" name="Title 1"/>
          <p:cNvSpPr>
            <a:spLocks/>
          </p:cNvSpPr>
          <p:nvPr/>
        </p:nvSpPr>
        <p:spPr bwMode="auto">
          <a:xfrm>
            <a:off x="250825" y="0"/>
            <a:ext cx="81375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zh-CN" sz="4400" b="1">
                <a:solidFill>
                  <a:srgbClr val="0000FF"/>
                </a:solidFill>
                <a:latin typeface="Arial Narrow" pitchFamily="34" charset="0"/>
              </a:rPr>
              <a:t>Accelerator pre-R&amp;D</a:t>
            </a:r>
          </a:p>
        </p:txBody>
      </p:sp>
      <p:sp>
        <p:nvSpPr>
          <p:cNvPr id="223269" name="Line 6"/>
          <p:cNvSpPr>
            <a:spLocks noChangeShapeType="1"/>
          </p:cNvSpPr>
          <p:nvPr/>
        </p:nvSpPr>
        <p:spPr bwMode="auto">
          <a:xfrm>
            <a:off x="-22225" y="677863"/>
            <a:ext cx="9144000" cy="0"/>
          </a:xfrm>
          <a:prstGeom prst="line">
            <a:avLst/>
          </a:prstGeom>
          <a:noFill/>
          <a:ln w="34925"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3273" name="Rectangle 41"/>
          <p:cNvSpPr>
            <a:spLocks noGrp="1" noChangeArrowheads="1"/>
          </p:cNvSpPr>
          <p:nvPr>
            <p:ph type="title"/>
          </p:nvPr>
        </p:nvSpPr>
        <p:spPr>
          <a:xfrm>
            <a:off x="71438" y="779463"/>
            <a:ext cx="5364162" cy="417512"/>
          </a:xfrm>
          <a:gradFill rotWithShape="1">
            <a:gsLst>
              <a:gs pos="0">
                <a:srgbClr val="CCFFCC">
                  <a:gamma/>
                  <a:tint val="0"/>
                  <a:invGamma/>
                </a:srgbClr>
              </a:gs>
              <a:gs pos="100000">
                <a:srgbClr val="CCFFCC"/>
              </a:gs>
            </a:gsLst>
            <a:path path="shape">
              <a:fillToRect l="50000" t="50000" r="50000" b="50000"/>
            </a:path>
          </a:gradFill>
          <a:ln/>
        </p:spPr>
        <p:txBody>
          <a:bodyPr/>
          <a:lstStyle/>
          <a:p>
            <a:r>
              <a:rPr lang="en-US" altLang="zh-CN" sz="2600" b="1"/>
              <a:t>ABR-35 Superconducting Dipole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0" y="708025"/>
            <a:ext cx="5364163" cy="417513"/>
          </a:xfrm>
          <a:gradFill rotWithShape="1">
            <a:gsLst>
              <a:gs pos="0">
                <a:srgbClr val="CCFFCC">
                  <a:gamma/>
                  <a:tint val="0"/>
                  <a:invGamma/>
                </a:srgbClr>
              </a:gs>
              <a:gs pos="100000">
                <a:srgbClr val="CCFFCC"/>
              </a:gs>
            </a:gsLst>
            <a:path path="shape">
              <a:fillToRect l="50000" t="50000" r="50000" b="50000"/>
            </a:path>
          </a:gradFill>
        </p:spPr>
        <p:txBody>
          <a:bodyPr/>
          <a:lstStyle/>
          <a:p>
            <a:r>
              <a:rPr lang="en-US" altLang="zh-CN" sz="2600" b="1"/>
              <a:t>ICR-35 Superconducting Dipole</a:t>
            </a:r>
          </a:p>
        </p:txBody>
      </p:sp>
      <p:pic>
        <p:nvPicPr>
          <p:cNvPr id="224259" name="Picture 4" descr="E:\CSR-45\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1412875"/>
            <a:ext cx="2376488"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24260" name="Group 4"/>
          <p:cNvGraphicFramePr>
            <a:graphicFrameLocks noGrp="1"/>
          </p:cNvGraphicFramePr>
          <p:nvPr>
            <p:ph type="tbl" idx="1"/>
          </p:nvPr>
        </p:nvGraphicFramePr>
        <p:xfrm>
          <a:off x="0" y="1370013"/>
          <a:ext cx="3957638" cy="1266825"/>
        </p:xfrm>
        <a:graphic>
          <a:graphicData uri="http://schemas.openxmlformats.org/drawingml/2006/table">
            <a:tbl>
              <a:tblPr/>
              <a:tblGrid>
                <a:gridCol w="2697163"/>
                <a:gridCol w="1260475"/>
              </a:tblGrid>
              <a:tr h="444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FFFFFF"/>
                          </a:solidFill>
                          <a:effectLst/>
                          <a:latin typeface="Calibri" pitchFamily="34" charset="0"/>
                          <a:ea typeface="宋体" pitchFamily="2" charset="-122"/>
                          <a:sym typeface="宋体" pitchFamily="2" charset="-122"/>
                        </a:rPr>
                        <a:t>Central field</a:t>
                      </a:r>
                      <a:endParaRPr kumimoji="0" lang="en-US" altLang="zh-CN" sz="2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FFFFFF"/>
                          </a:solidFill>
                          <a:effectLst/>
                          <a:latin typeface="Calibri" pitchFamily="34" charset="0"/>
                          <a:ea typeface="宋体" pitchFamily="2" charset="-122"/>
                          <a:sym typeface="Calibri" pitchFamily="34" charset="0"/>
                        </a:rPr>
                        <a:t>6 T</a:t>
                      </a:r>
                      <a:endParaRPr kumimoji="0" lang="en-US" altLang="zh-CN" sz="2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r>
              <a:tr h="412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000000"/>
                          </a:solidFill>
                          <a:effectLst/>
                          <a:latin typeface="Calibri" pitchFamily="34" charset="0"/>
                          <a:ea typeface="宋体" pitchFamily="2" charset="-122"/>
                          <a:sym typeface="宋体" pitchFamily="2" charset="-122"/>
                        </a:rPr>
                        <a:t>Useable aperture (</a:t>
                      </a:r>
                      <a:r>
                        <a:rPr kumimoji="0" lang="en-US" altLang="zh-CN" sz="1800" b="0" i="0" u="none" strike="noStrike" cap="none" normalizeH="0" baseline="0" smtClean="0">
                          <a:ln>
                            <a:noFill/>
                          </a:ln>
                          <a:solidFill>
                            <a:srgbClr val="000000"/>
                          </a:solidFill>
                          <a:effectLst/>
                          <a:latin typeface="Calibri" pitchFamily="34" charset="0"/>
                          <a:ea typeface="宋体" pitchFamily="2" charset="-122"/>
                          <a:sym typeface="宋体" pitchFamily="2" charset="-122"/>
                        </a:rPr>
                        <a:t>6</a:t>
                      </a:r>
                      <a:r>
                        <a:rPr kumimoji="0" lang="en-US" altLang="zh-CN" sz="1800" b="0" i="0" u="none" strike="noStrike" cap="none" normalizeH="0" baseline="0" smtClean="0">
                          <a:ln>
                            <a:noFill/>
                          </a:ln>
                          <a:solidFill>
                            <a:srgbClr val="000000"/>
                          </a:solidFill>
                          <a:effectLst/>
                          <a:latin typeface="Calibri" pitchFamily="34" charset="0"/>
                          <a:ea typeface="宋体" pitchFamily="2" charset="-122"/>
                          <a:sym typeface="Arial" pitchFamily="34" charset="0"/>
                        </a:rPr>
                        <a:t>×</a:t>
                      </a:r>
                      <a:r>
                        <a:rPr kumimoji="0" lang="en-US" altLang="zh-CN" sz="1800" b="0" i="0" u="none" strike="noStrike" cap="none" normalizeH="0" baseline="0" smtClean="0">
                          <a:ln>
                            <a:noFill/>
                          </a:ln>
                          <a:solidFill>
                            <a:srgbClr val="000000"/>
                          </a:solidFill>
                          <a:effectLst/>
                          <a:latin typeface="Calibri" pitchFamily="34" charset="0"/>
                          <a:ea typeface="宋体" pitchFamily="2" charset="-122"/>
                          <a:sym typeface="宋体" pitchFamily="2" charset="-122"/>
                        </a:rPr>
                        <a:t>10</a:t>
                      </a:r>
                      <a:r>
                        <a:rPr kumimoji="0" lang="en-US" altLang="zh-CN" sz="1800" b="0" i="0" u="none" strike="noStrike" cap="none" normalizeH="0" baseline="30000" smtClean="0">
                          <a:ln>
                            <a:noFill/>
                          </a:ln>
                          <a:solidFill>
                            <a:srgbClr val="000000"/>
                          </a:solidFill>
                          <a:effectLst/>
                          <a:latin typeface="Calibri" pitchFamily="34" charset="0"/>
                          <a:ea typeface="宋体" pitchFamily="2" charset="-122"/>
                          <a:sym typeface="宋体" pitchFamily="2" charset="-122"/>
                        </a:rPr>
                        <a:t>-4</a:t>
                      </a:r>
                      <a:r>
                        <a:rPr kumimoji="0" lang="en-US" altLang="zh-CN" sz="1800" b="0" i="0" u="none" strike="noStrike" cap="none" normalizeH="0" baseline="0" smtClean="0">
                          <a:ln>
                            <a:noFill/>
                          </a:ln>
                          <a:solidFill>
                            <a:srgbClr val="000000"/>
                          </a:solidFill>
                          <a:effectLst/>
                          <a:latin typeface="Calibri" pitchFamily="34" charset="0"/>
                          <a:ea typeface="宋体" pitchFamily="2" charset="-122"/>
                          <a:sym typeface="宋体" pitchFamily="2" charset="-122"/>
                        </a:rPr>
                        <a: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Φ70mm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8E7"/>
                    </a:solidFill>
                  </a:tcPr>
                </a:tc>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smtClean="0">
                          <a:ln>
                            <a:noFill/>
                          </a:ln>
                          <a:solidFill>
                            <a:srgbClr val="000000"/>
                          </a:solidFill>
                          <a:effectLst/>
                          <a:latin typeface="Calibri" pitchFamily="34" charset="0"/>
                          <a:ea typeface="宋体" pitchFamily="2" charset="-122"/>
                          <a:sym typeface="宋体" pitchFamily="2" charset="-122"/>
                        </a:rPr>
                        <a:t>Ramping rate</a:t>
                      </a:r>
                      <a:endParaRPr kumimoji="0" lang="en-US" altLang="zh-CN" sz="28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itchFamily="34" charset="0"/>
                          <a:ea typeface="宋体" pitchFamily="2" charset="-122"/>
                          <a:sym typeface="Calibri" pitchFamily="34" charset="0"/>
                        </a:rPr>
                        <a:t>&lt;1 T/s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CF4"/>
                    </a:solidFill>
                  </a:tcPr>
                </a:tc>
              </a:tr>
            </a:tbl>
          </a:graphicData>
        </a:graphic>
      </p:graphicFrame>
      <p:pic>
        <p:nvPicPr>
          <p:cNvPr id="224274" name="Picture 3" descr="E:\CSR-4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963" y="3789363"/>
            <a:ext cx="2160587"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275" name="Text Box 19"/>
          <p:cNvSpPr txBox="1">
            <a:spLocks noChangeArrowheads="1"/>
          </p:cNvSpPr>
          <p:nvPr/>
        </p:nvSpPr>
        <p:spPr bwMode="auto">
          <a:xfrm>
            <a:off x="180975" y="3068638"/>
            <a:ext cx="3527425" cy="229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SzPct val="100000"/>
              <a:buFont typeface="Wingdings" pitchFamily="2" charset="2"/>
              <a:buChar char="ü"/>
            </a:pPr>
            <a:r>
              <a:rPr lang="en-US" altLang="zh-CN" sz="1600"/>
              <a:t> Cos</a:t>
            </a:r>
            <a:r>
              <a:rPr lang="en-US" altLang="zh-CN" sz="1600">
                <a:latin typeface="Symbol" pitchFamily="18" charset="2"/>
                <a:sym typeface="Times New Roman" pitchFamily="18" charset="0"/>
              </a:rPr>
              <a:t>q</a:t>
            </a:r>
            <a:r>
              <a:rPr lang="en-US" altLang="zh-CN" sz="1600">
                <a:sym typeface="Times New Roman" pitchFamily="18" charset="0"/>
              </a:rPr>
              <a:t> type coil with </a:t>
            </a:r>
            <a:r>
              <a:rPr lang="en-US" altLang="zh-CN" sz="1600"/>
              <a:t>Rutherford cable</a:t>
            </a:r>
            <a:r>
              <a:rPr lang="zh-CN" altLang="en-US" sz="1600"/>
              <a:t>；</a:t>
            </a:r>
          </a:p>
          <a:p>
            <a:pPr>
              <a:buSzPct val="100000"/>
              <a:buFont typeface="Wingdings" pitchFamily="2" charset="2"/>
              <a:buChar char="ü"/>
            </a:pPr>
            <a:r>
              <a:rPr lang="zh-CN" altLang="en-US" sz="1600"/>
              <a:t> </a:t>
            </a:r>
            <a:r>
              <a:rPr lang="en-US" altLang="zh-CN" sz="1600"/>
              <a:t>Cooled with supercritical helium (4.5K)</a:t>
            </a:r>
            <a:r>
              <a:rPr lang="zh-CN" altLang="en-US" sz="1600"/>
              <a:t>；</a:t>
            </a:r>
          </a:p>
          <a:p>
            <a:pPr>
              <a:buSzPct val="100000"/>
              <a:buFont typeface="Wingdings" pitchFamily="2" charset="2"/>
              <a:buChar char="ü"/>
            </a:pPr>
            <a:r>
              <a:rPr lang="zh-CN" altLang="en-US" sz="1600"/>
              <a:t> </a:t>
            </a:r>
            <a:r>
              <a:rPr lang="en-US" altLang="zh-CN" sz="1600"/>
              <a:t>The cold mass consists of a superconducting coil, a reinforceing shell, cold iron yoke, etc</a:t>
            </a:r>
            <a:r>
              <a:rPr lang="zh-CN" altLang="en-US" sz="1600"/>
              <a:t>；</a:t>
            </a:r>
          </a:p>
          <a:p>
            <a:pPr>
              <a:buSzPct val="100000"/>
              <a:buFont typeface="Wingdings" pitchFamily="2" charset="2"/>
              <a:buChar char="ü"/>
            </a:pPr>
            <a:r>
              <a:rPr lang="zh-CN" altLang="en-US" sz="1600"/>
              <a:t> </a:t>
            </a:r>
            <a:r>
              <a:rPr lang="en-US" altLang="zh-CN" sz="1600"/>
              <a:t>G10 post used as cold mass support</a:t>
            </a:r>
            <a:r>
              <a:rPr lang="zh-CN" altLang="en-US" sz="1600"/>
              <a:t>；</a:t>
            </a:r>
          </a:p>
        </p:txBody>
      </p:sp>
      <p:pic>
        <p:nvPicPr>
          <p:cNvPr id="22427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4005263"/>
            <a:ext cx="234315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4278"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425" y="4822825"/>
            <a:ext cx="2087563"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4279" name="Text Box 23"/>
          <p:cNvSpPr txBox="1">
            <a:spLocks noChangeArrowheads="1"/>
          </p:cNvSpPr>
          <p:nvPr/>
        </p:nvSpPr>
        <p:spPr bwMode="auto">
          <a:xfrm>
            <a:off x="3736975" y="3502025"/>
            <a:ext cx="302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itchFamily="34" charset="0"/>
              <a:buNone/>
            </a:pPr>
            <a:r>
              <a:rPr lang="en-US" altLang="zh-CN" sz="1600"/>
              <a:t>Field distribution in aperture</a:t>
            </a:r>
          </a:p>
        </p:txBody>
      </p:sp>
      <p:sp>
        <p:nvSpPr>
          <p:cNvPr id="224280" name="Text Box 24"/>
          <p:cNvSpPr txBox="1">
            <a:spLocks noChangeArrowheads="1"/>
          </p:cNvSpPr>
          <p:nvPr/>
        </p:nvSpPr>
        <p:spPr bwMode="auto">
          <a:xfrm>
            <a:off x="6473825" y="3503613"/>
            <a:ext cx="2771775"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sz="1600"/>
              <a:t>Field distribution in iron yoke</a:t>
            </a:r>
          </a:p>
        </p:txBody>
      </p:sp>
      <p:sp>
        <p:nvSpPr>
          <p:cNvPr id="224281" name="Text Box 25"/>
          <p:cNvSpPr txBox="1">
            <a:spLocks noChangeArrowheads="1"/>
          </p:cNvSpPr>
          <p:nvPr/>
        </p:nvSpPr>
        <p:spPr bwMode="auto">
          <a:xfrm>
            <a:off x="3995738" y="4510088"/>
            <a:ext cx="2014537"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sz="1600"/>
              <a:t>Rutherford cable</a:t>
            </a:r>
          </a:p>
        </p:txBody>
      </p:sp>
      <p:sp>
        <p:nvSpPr>
          <p:cNvPr id="224282" name="Text Box 26"/>
          <p:cNvSpPr txBox="1">
            <a:spLocks noChangeArrowheads="1"/>
          </p:cNvSpPr>
          <p:nvPr/>
        </p:nvSpPr>
        <p:spPr bwMode="auto">
          <a:xfrm>
            <a:off x="6229350" y="5661025"/>
            <a:ext cx="28797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SC coil, collar and yoke</a:t>
            </a:r>
          </a:p>
        </p:txBody>
      </p:sp>
      <p:sp>
        <p:nvSpPr>
          <p:cNvPr id="224283" name="Text Box 27"/>
          <p:cNvSpPr txBox="1">
            <a:spLocks noChangeArrowheads="1"/>
          </p:cNvSpPr>
          <p:nvPr/>
        </p:nvSpPr>
        <p:spPr bwMode="auto">
          <a:xfrm>
            <a:off x="3635375" y="6526213"/>
            <a:ext cx="24479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buFont typeface="Arial" pitchFamily="34" charset="0"/>
              <a:buNone/>
            </a:pPr>
            <a:r>
              <a:rPr lang="en-US" altLang="zh-CN"/>
              <a:t>Cold mass assembley</a:t>
            </a:r>
          </a:p>
        </p:txBody>
      </p:sp>
      <p:sp>
        <p:nvSpPr>
          <p:cNvPr id="224284" name="Text Box 28"/>
          <p:cNvSpPr txBox="1">
            <a:spLocks noChangeArrowheads="1"/>
          </p:cNvSpPr>
          <p:nvPr/>
        </p:nvSpPr>
        <p:spPr bwMode="auto">
          <a:xfrm>
            <a:off x="4416425" y="33909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Arial" pitchFamily="34" charset="0"/>
              <a:buNone/>
            </a:pPr>
            <a:endParaRPr lang="it-IT"/>
          </a:p>
        </p:txBody>
      </p:sp>
      <p:pic>
        <p:nvPicPr>
          <p:cNvPr id="224285" name="Picture 29" descr="未命名"/>
          <p:cNvPicPr>
            <a:picLocks noChangeAspect="1" noChangeArrowheads="1"/>
          </p:cNvPicPr>
          <p:nvPr/>
        </p:nvPicPr>
        <p:blipFill>
          <a:blip r:embed="rId7">
            <a:extLst>
              <a:ext uri="{28A0092B-C50C-407E-A947-70E740481C1C}">
                <a14:useLocalDpi xmlns:a14="http://schemas.microsoft.com/office/drawing/2010/main" val="0"/>
              </a:ext>
            </a:extLst>
          </a:blip>
          <a:srcRect l="10168"/>
          <a:stretch>
            <a:fillRect/>
          </a:stretch>
        </p:blipFill>
        <p:spPr bwMode="auto">
          <a:xfrm>
            <a:off x="4025900" y="1341438"/>
            <a:ext cx="19351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86" name="Title 1"/>
          <p:cNvSpPr>
            <a:spLocks/>
          </p:cNvSpPr>
          <p:nvPr/>
        </p:nvSpPr>
        <p:spPr bwMode="auto">
          <a:xfrm>
            <a:off x="250825" y="0"/>
            <a:ext cx="81375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zh-CN" sz="4400" b="1">
                <a:solidFill>
                  <a:srgbClr val="0000FF"/>
                </a:solidFill>
                <a:latin typeface="Arial Narrow" pitchFamily="34" charset="0"/>
              </a:rPr>
              <a:t>Accelerator pre-R&amp;D</a:t>
            </a:r>
          </a:p>
        </p:txBody>
      </p:sp>
      <p:sp>
        <p:nvSpPr>
          <p:cNvPr id="224287" name="Line 6"/>
          <p:cNvSpPr>
            <a:spLocks noChangeShapeType="1"/>
          </p:cNvSpPr>
          <p:nvPr/>
        </p:nvSpPr>
        <p:spPr bwMode="auto">
          <a:xfrm>
            <a:off x="-22225" y="677863"/>
            <a:ext cx="9144000" cy="0"/>
          </a:xfrm>
          <a:prstGeom prst="line">
            <a:avLst/>
          </a:prstGeom>
          <a:noFill/>
          <a:ln w="34925"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24288" name="Rectangle 8"/>
          <p:cNvSpPr>
            <a:spLocks noChangeArrowheads="1"/>
          </p:cNvSpPr>
          <p:nvPr/>
        </p:nvSpPr>
        <p:spPr bwMode="auto">
          <a:xfrm>
            <a:off x="6156325" y="6165850"/>
            <a:ext cx="2663825" cy="438150"/>
          </a:xfrm>
          <a:prstGeom prst="rect">
            <a:avLst/>
          </a:prstGeom>
          <a:solidFill>
            <a:srgbClr val="CCFFC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35990" tIns="35990" rIns="35990" bIns="35990" anchor="ctr">
            <a:spAutoFit/>
          </a:bodyPr>
          <a:lstStyle/>
          <a:p>
            <a:pPr algn="ctr"/>
            <a:r>
              <a:rPr kumimoji="1" lang="en-US" altLang="zh-CN" sz="2400" b="1">
                <a:solidFill>
                  <a:srgbClr val="000099"/>
                </a:solidFill>
                <a:latin typeface="Times New Roman" pitchFamily="18" charset="0"/>
                <a:ea typeface="黑体" pitchFamily="49" charset="-122"/>
              </a:rPr>
              <a:t>SIS 300 prototype</a:t>
            </a:r>
            <a:endParaRPr kumimoji="1" lang="en-US" altLang="zh-CN" sz="2800" b="1">
              <a:solidFill>
                <a:srgbClr val="000099"/>
              </a:solidFill>
              <a:latin typeface="Times New Roman" pitchFamily="18" charset="0"/>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1"/>
          <p:cNvSpPr>
            <a:spLocks noGrp="1"/>
          </p:cNvSpPr>
          <p:nvPr>
            <p:ph type="title" idx="4294967295"/>
          </p:nvPr>
        </p:nvSpPr>
        <p:spPr>
          <a:xfrm>
            <a:off x="466725" y="0"/>
            <a:ext cx="8137525" cy="685800"/>
          </a:xfrm>
        </p:spPr>
        <p:txBody>
          <a:bodyPr/>
          <a:lstStyle/>
          <a:p>
            <a:r>
              <a:rPr lang="en-US" altLang="zh-CN" b="1">
                <a:solidFill>
                  <a:srgbClr val="0000FF"/>
                </a:solidFill>
                <a:latin typeface="Arial Narrow" pitchFamily="34" charset="0"/>
              </a:rPr>
              <a:t>Accelerator pre-R&amp;D</a:t>
            </a:r>
          </a:p>
        </p:txBody>
      </p:sp>
      <p:sp>
        <p:nvSpPr>
          <p:cNvPr id="222211" name="Content Placeholder 2"/>
          <p:cNvSpPr>
            <a:spLocks noGrp="1"/>
          </p:cNvSpPr>
          <p:nvPr>
            <p:ph idx="4294967295"/>
          </p:nvPr>
        </p:nvSpPr>
        <p:spPr>
          <a:xfrm>
            <a:off x="127000" y="836613"/>
            <a:ext cx="8909050" cy="5616575"/>
          </a:xfrm>
        </p:spPr>
        <p:txBody>
          <a:bodyPr/>
          <a:lstStyle/>
          <a:p>
            <a:pPr marL="227013" indent="-227013">
              <a:spcBef>
                <a:spcPts val="300"/>
              </a:spcBef>
              <a:buFontTx/>
              <a:buNone/>
            </a:pPr>
            <a:r>
              <a:rPr lang="en-US" altLang="zh-CN" b="1">
                <a:solidFill>
                  <a:srgbClr val="660033"/>
                </a:solidFill>
              </a:rPr>
              <a:t>Electron cooling</a:t>
            </a:r>
          </a:p>
          <a:p>
            <a:pPr marL="627063" lvl="1" indent="-227013">
              <a:spcBef>
                <a:spcPts val="300"/>
              </a:spcBef>
            </a:pPr>
            <a:r>
              <a:rPr lang="en-US" altLang="zh-CN" sz="2000" b="1">
                <a:solidFill>
                  <a:srgbClr val="990099"/>
                </a:solidFill>
              </a:rPr>
              <a:t>Electron cooling of ABR-35</a:t>
            </a:r>
          </a:p>
          <a:p>
            <a:pPr marL="627063" lvl="1" indent="-227013">
              <a:spcBef>
                <a:spcPts val="300"/>
              </a:spcBef>
              <a:buFontTx/>
              <a:buNone/>
            </a:pPr>
            <a:r>
              <a:rPr lang="en-US" altLang="zh-CN" sz="2000" b="1"/>
              <a:t>   </a:t>
            </a:r>
            <a:r>
              <a:rPr lang="en-US" altLang="zh-CN" sz="2000"/>
              <a:t>The crucial point for ABR-35 injection.</a:t>
            </a:r>
          </a:p>
          <a:p>
            <a:pPr marL="627063" lvl="1" indent="-227013">
              <a:spcBef>
                <a:spcPts val="300"/>
              </a:spcBef>
            </a:pPr>
            <a:r>
              <a:rPr lang="en-US" altLang="zh-CN" sz="2000" b="1">
                <a:solidFill>
                  <a:srgbClr val="990099"/>
                </a:solidFill>
              </a:rPr>
              <a:t>Electron cooling of ICR-35</a:t>
            </a:r>
          </a:p>
          <a:p>
            <a:pPr marL="627063" lvl="1" indent="-227013">
              <a:spcBef>
                <a:spcPts val="300"/>
              </a:spcBef>
              <a:buFont typeface="Wingdings" pitchFamily="2" charset="2"/>
              <a:buChar char="l"/>
            </a:pPr>
            <a:r>
              <a:rPr lang="en-US" altLang="zh-CN" sz="2000"/>
              <a:t>   </a:t>
            </a:r>
            <a:r>
              <a:rPr lang="en-US" altLang="zh-CN" sz="2000">
                <a:solidFill>
                  <a:srgbClr val="CC66FF"/>
                </a:solidFill>
              </a:rPr>
              <a:t>Low energy (several hundreds keV) </a:t>
            </a:r>
            <a:r>
              <a:rPr lang="en-US" altLang="zh-CN" sz="2000">
                <a:solidFill>
                  <a:srgbClr val="000000"/>
                </a:solidFill>
              </a:rPr>
              <a:t>to get more focused beam</a:t>
            </a:r>
            <a:r>
              <a:rPr lang="en-US" altLang="zh-CN" sz="2000"/>
              <a:t> </a:t>
            </a:r>
          </a:p>
          <a:p>
            <a:pPr marL="627063" lvl="1" indent="-227013">
              <a:spcBef>
                <a:spcPts val="300"/>
              </a:spcBef>
              <a:buFont typeface="Wingdings" pitchFamily="2" charset="2"/>
              <a:buNone/>
            </a:pPr>
            <a:r>
              <a:rPr lang="en-US" altLang="zh-CN" sz="2000"/>
              <a:t>      ions for high energy and density matter research. </a:t>
            </a:r>
          </a:p>
          <a:p>
            <a:pPr marL="627063" lvl="1" indent="-227013">
              <a:spcBef>
                <a:spcPts val="300"/>
              </a:spcBef>
              <a:buFont typeface="Wingdings" pitchFamily="2" charset="2"/>
              <a:buChar char="l"/>
            </a:pPr>
            <a:r>
              <a:rPr lang="en-US" altLang="zh-CN" sz="2000"/>
              <a:t>   </a:t>
            </a:r>
            <a:r>
              <a:rPr lang="en-US" altLang="zh-CN" sz="2000">
                <a:solidFill>
                  <a:srgbClr val="CC66FF"/>
                </a:solidFill>
              </a:rPr>
              <a:t>Medium energy (several MeV) electron cooling </a:t>
            </a:r>
          </a:p>
          <a:p>
            <a:pPr marL="627063" lvl="1" indent="-227013">
              <a:spcBef>
                <a:spcPts val="300"/>
              </a:spcBef>
              <a:buFontTx/>
              <a:buNone/>
            </a:pPr>
            <a:r>
              <a:rPr lang="en-US" altLang="zh-CN" sz="2000"/>
              <a:t>      Particularly important for preserving the collider luminosity and its</a:t>
            </a:r>
          </a:p>
          <a:p>
            <a:pPr marL="627063" lvl="1" indent="-227013">
              <a:spcBef>
                <a:spcPts val="300"/>
              </a:spcBef>
              <a:buFontTx/>
              <a:buNone/>
            </a:pPr>
            <a:r>
              <a:rPr lang="en-US" altLang="zh-CN" sz="2000"/>
              <a:t>      lifetime by suppressing IBS induced heating:</a:t>
            </a:r>
          </a:p>
          <a:p>
            <a:pPr marL="627063" lvl="1" indent="-227013">
              <a:spcBef>
                <a:spcPts val="300"/>
              </a:spcBef>
              <a:buFontTx/>
              <a:buNone/>
            </a:pPr>
            <a:r>
              <a:rPr lang="en-US" altLang="zh-CN" sz="2000"/>
              <a:t>      </a:t>
            </a:r>
            <a:r>
              <a:rPr lang="en-US" altLang="zh-CN" sz="2000" i="1" u="sng"/>
              <a:t>Electrostatic accelerating apparatuses</a:t>
            </a:r>
            <a:r>
              <a:rPr lang="en-US" altLang="zh-CN" sz="2000"/>
              <a:t> that are used for accelerating </a:t>
            </a:r>
          </a:p>
          <a:p>
            <a:pPr marL="627063" lvl="1" indent="-227013">
              <a:spcBef>
                <a:spcPts val="300"/>
              </a:spcBef>
              <a:buFontTx/>
              <a:buNone/>
            </a:pPr>
            <a:r>
              <a:rPr lang="en-US" altLang="zh-CN" sz="2000"/>
              <a:t>      the electron beam in all existing low energy electron cooling facilities</a:t>
            </a:r>
          </a:p>
          <a:p>
            <a:pPr marL="627063" lvl="1" indent="-227013">
              <a:spcBef>
                <a:spcPts val="300"/>
              </a:spcBef>
              <a:buFontTx/>
              <a:buNone/>
            </a:pPr>
            <a:r>
              <a:rPr lang="en-US" altLang="zh-CN" sz="2000"/>
              <a:t>      </a:t>
            </a:r>
            <a:r>
              <a:rPr lang="en-US" altLang="zh-CN" sz="2000" i="1" u="sng"/>
              <a:t>ERL circulator cooler</a:t>
            </a:r>
            <a:r>
              <a:rPr lang="en-US" altLang="zh-CN" sz="2000"/>
              <a:t>, rely on RF or SRF technology, and also photo- </a:t>
            </a:r>
          </a:p>
          <a:p>
            <a:pPr marL="627063" lvl="1" indent="-227013">
              <a:spcBef>
                <a:spcPts val="300"/>
              </a:spcBef>
              <a:buFontTx/>
              <a:buNone/>
            </a:pPr>
            <a:r>
              <a:rPr lang="en-US" altLang="zh-CN" sz="2000"/>
              <a:t>       cathode electron source</a:t>
            </a:r>
          </a:p>
          <a:p>
            <a:pPr marL="627063" lvl="1" indent="-227013">
              <a:spcBef>
                <a:spcPts val="300"/>
              </a:spcBef>
              <a:buFontTx/>
              <a:buNone/>
            </a:pPr>
            <a:r>
              <a:rPr lang="en-US" altLang="zh-CN" sz="2000"/>
              <a:t>      </a:t>
            </a:r>
            <a:r>
              <a:rPr lang="en-US" altLang="zh-CN" sz="2000" i="1" u="sng"/>
              <a:t>Coherent electron cooling</a:t>
            </a:r>
            <a:r>
              <a:rPr lang="en-US" altLang="zh-CN" sz="2000"/>
              <a:t>, new concept, it is yet to be demonstrated</a:t>
            </a:r>
          </a:p>
          <a:p>
            <a:pPr marL="627063" lvl="1" indent="-227013">
              <a:spcBef>
                <a:spcPts val="300"/>
              </a:spcBef>
              <a:buFontTx/>
              <a:buNone/>
            </a:pPr>
            <a:r>
              <a:rPr lang="en-US" altLang="zh-CN" sz="2000"/>
              <a:t>      experimentally.</a:t>
            </a:r>
          </a:p>
        </p:txBody>
      </p:sp>
      <p:sp>
        <p:nvSpPr>
          <p:cNvPr id="222215" name="Line 6"/>
          <p:cNvSpPr>
            <a:spLocks noChangeShapeType="1"/>
          </p:cNvSpPr>
          <p:nvPr/>
        </p:nvSpPr>
        <p:spPr bwMode="auto">
          <a:xfrm>
            <a:off x="-22225" y="677863"/>
            <a:ext cx="9144000" cy="0"/>
          </a:xfrm>
          <a:prstGeom prst="line">
            <a:avLst/>
          </a:prstGeom>
          <a:noFill/>
          <a:ln w="34925"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8" name="Content Placeholder 2"/>
          <p:cNvSpPr>
            <a:spLocks/>
          </p:cNvSpPr>
          <p:nvPr/>
        </p:nvSpPr>
        <p:spPr bwMode="auto">
          <a:xfrm>
            <a:off x="144463" y="836613"/>
            <a:ext cx="8748712"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013" indent="-227013">
              <a:spcBef>
                <a:spcPts val="300"/>
              </a:spcBef>
              <a:buFontTx/>
              <a:buChar char="•"/>
            </a:pPr>
            <a:r>
              <a:rPr lang="en-US" altLang="zh-CN" sz="3200">
                <a:solidFill>
                  <a:srgbClr val="0000FF"/>
                </a:solidFill>
              </a:rPr>
              <a:t>Dynamic vacuum system</a:t>
            </a:r>
          </a:p>
          <a:p>
            <a:pPr marL="627063" lvl="1" indent="-227013" algn="just">
              <a:spcBef>
                <a:spcPts val="300"/>
              </a:spcBef>
              <a:buFontTx/>
              <a:buChar char="–"/>
            </a:pPr>
            <a:r>
              <a:rPr lang="en-US" altLang="zh-CN" sz="2400"/>
              <a:t>Intensity dependent beam lossed for intermediate charge state heavy ion beams. The origin of these losses is the change of charge state of the beam ions at collisions with residual gas atoms</a:t>
            </a:r>
          </a:p>
          <a:p>
            <a:pPr marL="627063" lvl="1" indent="-227013" algn="just">
              <a:spcBef>
                <a:spcPts val="300"/>
              </a:spcBef>
              <a:buFontTx/>
              <a:buChar char="–"/>
            </a:pPr>
            <a:r>
              <a:rPr lang="en-US" altLang="zh-CN" sz="2400"/>
              <a:t>In order to suppress and control the beam loss, a dedicated ion catcher system is necessary. Two prototypes of this catcher has been developed and installed in SIS18.</a:t>
            </a:r>
            <a:endParaRPr lang="en-US" altLang="zh-CN" sz="2400">
              <a:solidFill>
                <a:srgbClr val="0000FF"/>
              </a:solidFill>
            </a:endParaRPr>
          </a:p>
          <a:p>
            <a:pPr marL="227013" indent="-227013">
              <a:spcBef>
                <a:spcPts val="1200"/>
              </a:spcBef>
              <a:buFontTx/>
              <a:buChar char="•"/>
            </a:pPr>
            <a:r>
              <a:rPr lang="en-US" altLang="zh-CN" sz="3200">
                <a:solidFill>
                  <a:srgbClr val="0000FF"/>
                </a:solidFill>
              </a:rPr>
              <a:t>Collective beam effects</a:t>
            </a:r>
          </a:p>
          <a:p>
            <a:pPr marL="627063" lvl="1" indent="-227013">
              <a:spcBef>
                <a:spcPts val="300"/>
              </a:spcBef>
              <a:buFontTx/>
              <a:buChar char="–"/>
            </a:pPr>
            <a:r>
              <a:rPr lang="en-US" altLang="zh-CN" sz="2200"/>
              <a:t>(Long time scale) beam-beam with crab crossing</a:t>
            </a:r>
          </a:p>
          <a:p>
            <a:pPr marL="627063" lvl="1" indent="-227013">
              <a:spcBef>
                <a:spcPts val="300"/>
              </a:spcBef>
              <a:buFontTx/>
              <a:buChar char="–"/>
            </a:pPr>
            <a:r>
              <a:rPr lang="en-US" altLang="zh-CN" sz="2200"/>
              <a:t>Space charge effects in ABR-35</a:t>
            </a:r>
          </a:p>
          <a:p>
            <a:pPr marL="627063" lvl="1" indent="-227013">
              <a:spcBef>
                <a:spcPts val="300"/>
              </a:spcBef>
              <a:buFontTx/>
              <a:buChar char="–"/>
            </a:pPr>
            <a:r>
              <a:rPr lang="en-US" altLang="zh-CN" sz="2200"/>
              <a:t>Electron cloud in the ion rings and mitigation</a:t>
            </a:r>
          </a:p>
        </p:txBody>
      </p:sp>
      <p:sp>
        <p:nvSpPr>
          <p:cNvPr id="225289" name="Title 1"/>
          <p:cNvSpPr>
            <a:spLocks/>
          </p:cNvSpPr>
          <p:nvPr/>
        </p:nvSpPr>
        <p:spPr bwMode="auto">
          <a:xfrm>
            <a:off x="250825" y="6350"/>
            <a:ext cx="81375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zh-CN" sz="4400" b="1">
                <a:solidFill>
                  <a:srgbClr val="0000FF"/>
                </a:solidFill>
                <a:latin typeface="Arial Narrow" pitchFamily="34" charset="0"/>
              </a:rPr>
              <a:t>Accelerator pre-R&amp;D</a:t>
            </a:r>
          </a:p>
        </p:txBody>
      </p:sp>
      <p:sp>
        <p:nvSpPr>
          <p:cNvPr id="225290" name="Line 6"/>
          <p:cNvSpPr>
            <a:spLocks noChangeShapeType="1"/>
          </p:cNvSpPr>
          <p:nvPr/>
        </p:nvSpPr>
        <p:spPr bwMode="auto">
          <a:xfrm>
            <a:off x="-22225" y="684213"/>
            <a:ext cx="9144000" cy="0"/>
          </a:xfrm>
          <a:prstGeom prst="line">
            <a:avLst/>
          </a:prstGeom>
          <a:noFill/>
          <a:ln w="34925" cmpd="thinThick">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0825" y="908050"/>
            <a:ext cx="8675688" cy="5256213"/>
          </a:xfrm>
        </p:spPr>
        <p:txBody>
          <a:bodyPr/>
          <a:lstStyle/>
          <a:p>
            <a:pPr marL="169863" indent="-169863" algn="just">
              <a:spcBef>
                <a:spcPts val="25"/>
              </a:spcBef>
              <a:spcAft>
                <a:spcPts val="1200"/>
              </a:spcAft>
              <a:buFont typeface="Wingdings" pitchFamily="2" charset="2"/>
              <a:buChar char="l"/>
            </a:pPr>
            <a:r>
              <a:rPr lang="en-US" altLang="zh-CN" sz="2400" b="1">
                <a:latin typeface="Calibri" pitchFamily="34" charset="0"/>
              </a:rPr>
              <a:t> </a:t>
            </a:r>
            <a:r>
              <a:rPr lang="en-US" altLang="zh-CN" sz="2800" b="1">
                <a:latin typeface="Calibri" pitchFamily="34" charset="0"/>
              </a:rPr>
              <a:t>The HIAF project was proposed in 2009, approved in principle by the central government in the end of the 2012 and now under conceptual design stage.</a:t>
            </a:r>
          </a:p>
          <a:p>
            <a:pPr marL="169863" indent="-169863" algn="just">
              <a:spcBef>
                <a:spcPts val="25"/>
              </a:spcBef>
              <a:spcAft>
                <a:spcPts val="1200"/>
              </a:spcAft>
              <a:buFont typeface="Wingdings" pitchFamily="2" charset="2"/>
              <a:buChar char="l"/>
            </a:pPr>
            <a:r>
              <a:rPr lang="en-US" altLang="zh-CN" sz="2800" b="1">
                <a:latin typeface="Calibri" pitchFamily="34" charset="0"/>
              </a:rPr>
              <a:t> HIAF parameters will be chosen to optimize science, technology development, and project cost. </a:t>
            </a:r>
          </a:p>
          <a:p>
            <a:pPr marL="169863" indent="-169863" algn="just">
              <a:spcBef>
                <a:spcPts val="25"/>
              </a:spcBef>
              <a:spcAft>
                <a:spcPts val="1200"/>
              </a:spcAft>
              <a:buFont typeface="Wingdings" pitchFamily="2" charset="2"/>
              <a:buChar char="l"/>
            </a:pPr>
            <a:r>
              <a:rPr lang="en-US" altLang="zh-CN" sz="2800" b="1">
                <a:latin typeface="Calibri" pitchFamily="34" charset="0"/>
              </a:rPr>
              <a:t> The final design of first stage will maintain a well defined path for future upgrade to higher energies and luminosities.</a:t>
            </a:r>
          </a:p>
          <a:p>
            <a:pPr marL="169863" indent="-169863" algn="just">
              <a:spcBef>
                <a:spcPts val="25"/>
              </a:spcBef>
              <a:spcAft>
                <a:spcPts val="1200"/>
              </a:spcAft>
              <a:buFont typeface="Wingdings" pitchFamily="2" charset="2"/>
              <a:buChar char="l"/>
            </a:pPr>
            <a:r>
              <a:rPr lang="en-US" altLang="zh-CN" sz="2800" b="1">
                <a:latin typeface="Calibri" pitchFamily="34" charset="0"/>
              </a:rPr>
              <a:t> A conceptual machine design will completed recently, providing a base for performance evaluation, cost estimation, and technical risk assessment.</a:t>
            </a:r>
          </a:p>
        </p:txBody>
      </p:sp>
      <p:sp>
        <p:nvSpPr>
          <p:cNvPr id="226307" name="Title 1"/>
          <p:cNvSpPr>
            <a:spLocks/>
          </p:cNvSpPr>
          <p:nvPr/>
        </p:nvSpPr>
        <p:spPr bwMode="auto">
          <a:xfrm>
            <a:off x="611188" y="6350"/>
            <a:ext cx="74898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zh-CN" sz="4400" b="1">
                <a:solidFill>
                  <a:srgbClr val="006600"/>
                </a:solidFill>
                <a:latin typeface="Arial Narrow" pitchFamily="34" charset="0"/>
              </a:rPr>
              <a:t> Current status of HAIF</a:t>
            </a:r>
            <a:r>
              <a:rPr lang="en-US" altLang="zh-CN" sz="4400" b="1">
                <a:solidFill>
                  <a:srgbClr val="0000FF"/>
                </a:solidFill>
                <a:latin typeface="Arial Narrow" pitchFamily="34" charset="0"/>
              </a:rPr>
              <a:t> </a:t>
            </a:r>
          </a:p>
        </p:txBody>
      </p:sp>
      <p:sp>
        <p:nvSpPr>
          <p:cNvPr id="226308" name="Line 6"/>
          <p:cNvSpPr>
            <a:spLocks noChangeShapeType="1"/>
          </p:cNvSpPr>
          <p:nvPr/>
        </p:nvSpPr>
        <p:spPr bwMode="auto">
          <a:xfrm>
            <a:off x="-22225" y="684213"/>
            <a:ext cx="9144000" cy="0"/>
          </a:xfrm>
          <a:prstGeom prst="line">
            <a:avLst/>
          </a:prstGeom>
          <a:noFill/>
          <a:ln w="34925" cmpd="thinThick">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414463"/>
            <a:ext cx="8964613" cy="4319587"/>
          </a:xfrm>
        </p:spPr>
        <p:txBody>
          <a:bodyPr/>
          <a:lstStyle/>
          <a:p>
            <a:pPr marL="169863" indent="-169863" algn="just">
              <a:spcBef>
                <a:spcPts val="25"/>
              </a:spcBef>
              <a:spcAft>
                <a:spcPts val="1200"/>
              </a:spcAft>
              <a:buFont typeface="Wingdings" pitchFamily="2" charset="2"/>
              <a:buChar char="l"/>
            </a:pPr>
            <a:r>
              <a:rPr lang="en-US" altLang="zh-CN" sz="2800" b="1">
                <a:latin typeface="Calibri" pitchFamily="34" charset="0"/>
              </a:rPr>
              <a:t> We seek international collaborations for key supporting technologies of HIAF.  </a:t>
            </a:r>
          </a:p>
          <a:p>
            <a:pPr marL="169863" indent="-169863" algn="just">
              <a:spcBef>
                <a:spcPts val="25"/>
              </a:spcBef>
              <a:spcAft>
                <a:spcPts val="1200"/>
              </a:spcAft>
              <a:buFont typeface="Wingdings" pitchFamily="2" charset="2"/>
              <a:buChar char="l"/>
            </a:pPr>
            <a:r>
              <a:rPr lang="en-US" altLang="zh-CN" sz="2800" b="1">
                <a:latin typeface="Calibri" pitchFamily="34" charset="0"/>
              </a:rPr>
              <a:t> The total budjet of HIAF is about </a:t>
            </a:r>
            <a:r>
              <a:rPr lang="en-US" sz="2800" b="1">
                <a:solidFill>
                  <a:srgbClr val="000000"/>
                </a:solidFill>
                <a:latin typeface="Calibri" pitchFamily="34" charset="0"/>
              </a:rPr>
              <a:t>$</a:t>
            </a:r>
            <a:r>
              <a:rPr lang="en-US" sz="2800" b="1">
                <a:latin typeface="Calibri" pitchFamily="34" charset="0"/>
              </a:rPr>
              <a:t> </a:t>
            </a:r>
            <a:r>
              <a:rPr lang="en-US" altLang="zh-CN" sz="2800" b="1">
                <a:latin typeface="Calibri" pitchFamily="34" charset="0"/>
              </a:rPr>
              <a:t>380 million</a:t>
            </a:r>
          </a:p>
          <a:p>
            <a:pPr marL="169863" indent="-169863" algn="just">
              <a:spcBef>
                <a:spcPts val="25"/>
              </a:spcBef>
              <a:spcAft>
                <a:spcPts val="1200"/>
              </a:spcAft>
              <a:buFont typeface="Wingdings" pitchFamily="2" charset="2"/>
              <a:buChar char="l"/>
            </a:pPr>
            <a:r>
              <a:rPr lang="en-US" altLang="zh-CN" sz="2800" b="1">
                <a:latin typeface="Calibri" pitchFamily="34" charset="0"/>
              </a:rPr>
              <a:t> The timing of HIAF construction depends on the design optimization and accelerator technology R&amp;D. We hope we can start construction in the end of 2014. Project completion is expected in 2021, managing to early completion in 2019.</a:t>
            </a:r>
          </a:p>
        </p:txBody>
      </p:sp>
      <p:sp>
        <p:nvSpPr>
          <p:cNvPr id="219145" name="Title 1"/>
          <p:cNvSpPr>
            <a:spLocks/>
          </p:cNvSpPr>
          <p:nvPr/>
        </p:nvSpPr>
        <p:spPr bwMode="auto">
          <a:xfrm>
            <a:off x="611188" y="6350"/>
            <a:ext cx="74898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altLang="zh-CN" sz="4400" b="1">
                <a:solidFill>
                  <a:srgbClr val="006600"/>
                </a:solidFill>
                <a:latin typeface="Arial Narrow" pitchFamily="34" charset="0"/>
              </a:rPr>
              <a:t>Current status of HAIF</a:t>
            </a:r>
            <a:r>
              <a:rPr lang="en-US" altLang="zh-CN" sz="4400" b="1">
                <a:solidFill>
                  <a:srgbClr val="0000FF"/>
                </a:solidFill>
                <a:latin typeface="Arial Narrow" pitchFamily="34" charset="0"/>
              </a:rPr>
              <a:t> </a:t>
            </a:r>
          </a:p>
        </p:txBody>
      </p:sp>
      <p:sp>
        <p:nvSpPr>
          <p:cNvPr id="219146" name="Line 6"/>
          <p:cNvSpPr>
            <a:spLocks noChangeShapeType="1"/>
          </p:cNvSpPr>
          <p:nvPr/>
        </p:nvSpPr>
        <p:spPr bwMode="auto">
          <a:xfrm>
            <a:off x="-22225" y="765175"/>
            <a:ext cx="9144000" cy="0"/>
          </a:xfrm>
          <a:prstGeom prst="line">
            <a:avLst/>
          </a:prstGeom>
          <a:noFill/>
          <a:ln w="34925" cmpd="thinThick">
            <a:solidFill>
              <a:srgbClr val="006600"/>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965200"/>
            <a:ext cx="8208962"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9384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918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31543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pic>
        <p:nvPicPr>
          <p:cNvPr id="2918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3370263"/>
            <a:ext cx="2222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pic>
      <p:sp>
        <p:nvSpPr>
          <p:cNvPr id="291846" name="Text Box 20"/>
          <p:cNvSpPr txBox="1">
            <a:spLocks noChangeArrowheads="1"/>
          </p:cNvSpPr>
          <p:nvPr/>
        </p:nvSpPr>
        <p:spPr bwMode="auto">
          <a:xfrm>
            <a:off x="4614863" y="2276475"/>
            <a:ext cx="2663825" cy="60325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120000"/>
              </a:lnSpc>
            </a:pPr>
            <a:r>
              <a:rPr lang="en-US" altLang="zh-CN" sz="1400" b="1">
                <a:solidFill>
                  <a:srgbClr val="0033CC"/>
                </a:solidFill>
                <a:latin typeface="Arial Narrow" pitchFamily="34" charset="0"/>
              </a:rPr>
              <a:t>1.65 GeV/u </a:t>
            </a:r>
            <a:r>
              <a:rPr lang="en-US" altLang="zh-CN" sz="1400" b="1">
                <a:latin typeface="Arial Narrow" pitchFamily="34" charset="0"/>
              </a:rPr>
              <a:t>(</a:t>
            </a:r>
            <a:r>
              <a:rPr lang="en-US" altLang="zh-CN" sz="1400" b="1" baseline="30000">
                <a:latin typeface="Arial Narrow" pitchFamily="34" charset="0"/>
              </a:rPr>
              <a:t>238</a:t>
            </a:r>
            <a:r>
              <a:rPr lang="en-US" altLang="zh-CN" sz="1400" b="1">
                <a:latin typeface="Arial Narrow" pitchFamily="34" charset="0"/>
              </a:rPr>
              <a:t>U</a:t>
            </a:r>
            <a:r>
              <a:rPr lang="en-US" altLang="zh-CN" sz="1400" b="1" baseline="30000">
                <a:latin typeface="Arial Narrow" pitchFamily="34" charset="0"/>
              </a:rPr>
              <a:t>34+</a:t>
            </a:r>
            <a:r>
              <a:rPr lang="en-US" altLang="zh-CN" sz="1400" b="1">
                <a:latin typeface="Arial Narrow" pitchFamily="34" charset="0"/>
              </a:rPr>
              <a:t>)</a:t>
            </a:r>
          </a:p>
          <a:p>
            <a:pPr algn="ctr">
              <a:lnSpc>
                <a:spcPct val="120000"/>
              </a:lnSpc>
            </a:pPr>
            <a:r>
              <a:rPr lang="en-US" altLang="zh-CN" sz="1400" b="1">
                <a:latin typeface="Arial Narrow" pitchFamily="34" charset="0"/>
              </a:rPr>
              <a:t>(0.7-2.7)×10</a:t>
            </a:r>
            <a:r>
              <a:rPr lang="en-US" altLang="zh-CN" sz="1400" b="1" baseline="30000">
                <a:latin typeface="Arial Narrow" pitchFamily="34" charset="0"/>
              </a:rPr>
              <a:t>11 </a:t>
            </a:r>
            <a:r>
              <a:rPr lang="en-US" altLang="zh-CN" sz="1400" b="1">
                <a:solidFill>
                  <a:srgbClr val="CC0099"/>
                </a:solidFill>
                <a:latin typeface="Arial Narrow" pitchFamily="34" charset="0"/>
              </a:rPr>
              <a:t>×3 Stacking</a:t>
            </a:r>
          </a:p>
        </p:txBody>
      </p:sp>
      <p:sp>
        <p:nvSpPr>
          <p:cNvPr id="291847" name="Text Box 20"/>
          <p:cNvSpPr txBox="1">
            <a:spLocks noChangeArrowheads="1"/>
          </p:cNvSpPr>
          <p:nvPr/>
        </p:nvSpPr>
        <p:spPr bwMode="auto">
          <a:xfrm>
            <a:off x="6156325" y="5486400"/>
            <a:ext cx="19446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120000"/>
              </a:lnSpc>
            </a:pPr>
            <a:r>
              <a:rPr lang="en-US" altLang="zh-CN" sz="1600" b="1">
                <a:solidFill>
                  <a:srgbClr val="0033CC"/>
                </a:solidFill>
                <a:latin typeface="Arial Narrow" pitchFamily="34" charset="0"/>
              </a:rPr>
              <a:t>0.5 GeV/u </a:t>
            </a:r>
            <a:r>
              <a:rPr lang="en-US" altLang="zh-CN" sz="1600" b="1">
                <a:latin typeface="Arial Narrow" pitchFamily="34" charset="0"/>
              </a:rPr>
              <a:t>(</a:t>
            </a:r>
            <a:r>
              <a:rPr lang="en-US" altLang="zh-CN" sz="1600" b="1" baseline="30000">
                <a:latin typeface="Arial Narrow" pitchFamily="34" charset="0"/>
              </a:rPr>
              <a:t>238</a:t>
            </a:r>
            <a:r>
              <a:rPr lang="en-US" altLang="zh-CN" sz="1600" b="1">
                <a:latin typeface="Arial Narrow" pitchFamily="34" charset="0"/>
              </a:rPr>
              <a:t>U</a:t>
            </a:r>
            <a:r>
              <a:rPr lang="en-US" altLang="zh-CN" sz="1600" b="1" baseline="30000">
                <a:latin typeface="Arial Narrow" pitchFamily="34" charset="0"/>
              </a:rPr>
              <a:t>34+</a:t>
            </a:r>
            <a:r>
              <a:rPr lang="en-US" altLang="zh-CN" sz="1600" b="1">
                <a:latin typeface="Arial Narrow" pitchFamily="34" charset="0"/>
              </a:rPr>
              <a:t>)</a:t>
            </a:r>
          </a:p>
          <a:p>
            <a:pPr algn="ctr">
              <a:lnSpc>
                <a:spcPct val="120000"/>
              </a:lnSpc>
            </a:pPr>
            <a:r>
              <a:rPr lang="en-US" altLang="zh-CN" sz="1600" b="1">
                <a:latin typeface="Arial Narrow" pitchFamily="34" charset="0"/>
              </a:rPr>
              <a:t>(0.7- 2.7)×10</a:t>
            </a:r>
            <a:r>
              <a:rPr lang="en-US" altLang="zh-CN" sz="1600" b="1" baseline="30000">
                <a:latin typeface="Arial Narrow" pitchFamily="34" charset="0"/>
              </a:rPr>
              <a:t>11 </a:t>
            </a:r>
            <a:endParaRPr lang="en-US" altLang="zh-CN" sz="1600" b="1">
              <a:solidFill>
                <a:srgbClr val="CC0099"/>
              </a:solidFill>
              <a:latin typeface="Arial Narrow" pitchFamily="34" charset="0"/>
            </a:endParaRPr>
          </a:p>
        </p:txBody>
      </p:sp>
      <p:sp>
        <p:nvSpPr>
          <p:cNvPr id="291848" name="Text Box 21"/>
          <p:cNvSpPr txBox="1">
            <a:spLocks noChangeArrowheads="1"/>
          </p:cNvSpPr>
          <p:nvPr/>
        </p:nvSpPr>
        <p:spPr bwMode="auto">
          <a:xfrm>
            <a:off x="2913063" y="5775325"/>
            <a:ext cx="14398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latin typeface="Arial Narrow" pitchFamily="34" charset="0"/>
              </a:rPr>
              <a:t>17 MeV/u</a:t>
            </a:r>
          </a:p>
          <a:p>
            <a:pPr algn="ctr"/>
            <a:r>
              <a:rPr lang="en-US" altLang="zh-CN" sz="1400" b="1">
                <a:latin typeface="Calibri" pitchFamily="34" charset="0"/>
                <a:ea typeface="黑体" pitchFamily="49" charset="-122"/>
              </a:rPr>
              <a:t>(U</a:t>
            </a:r>
            <a:r>
              <a:rPr lang="en-US" altLang="zh-CN" sz="1400" b="1" baseline="30000">
                <a:latin typeface="Calibri" pitchFamily="34" charset="0"/>
                <a:ea typeface="黑体" pitchFamily="49" charset="-122"/>
              </a:rPr>
              <a:t>34+</a:t>
            </a:r>
            <a:r>
              <a:rPr lang="en-US" altLang="zh-CN" sz="1400" b="1">
                <a:latin typeface="Calibri" pitchFamily="34" charset="0"/>
                <a:ea typeface="黑体" pitchFamily="49" charset="-122"/>
              </a:rPr>
              <a:t>)</a:t>
            </a:r>
          </a:p>
        </p:txBody>
      </p:sp>
      <p:sp>
        <p:nvSpPr>
          <p:cNvPr id="797701" name="Text Box 5"/>
          <p:cNvSpPr txBox="1">
            <a:spLocks noChangeArrowheads="1"/>
          </p:cNvSpPr>
          <p:nvPr/>
        </p:nvSpPr>
        <p:spPr bwMode="auto">
          <a:xfrm>
            <a:off x="3563938" y="2663825"/>
            <a:ext cx="1308100" cy="333375"/>
          </a:xfrm>
          <a:prstGeom prst="rect">
            <a:avLst/>
          </a:prstGeom>
          <a:solidFill>
            <a:schemeClr val="bg1">
              <a:alpha val="53999"/>
            </a:schemeClr>
          </a:solidFill>
          <a:ln w="12700" cap="sq">
            <a:noFill/>
            <a:miter lim="800000"/>
            <a:headEnd type="none" w="sm" len="sm"/>
            <a:tailEnd type="none" w="sm" len="sm"/>
          </a:ln>
        </p:spPr>
        <p:txBody>
          <a:bodyPr lIns="89917" tIns="44983" rIns="89917" bIns="44983">
            <a:spAutoFit/>
          </a:bodyPr>
          <a:lstStyle/>
          <a:p>
            <a:pPr algn="ctr">
              <a:lnSpc>
                <a:spcPct val="80000"/>
              </a:lnSpc>
              <a:defRPr/>
            </a:pPr>
            <a:r>
              <a:rPr kumimoji="1" lang="en-US" altLang="zh-CN" sz="2000" b="1">
                <a:solidFill>
                  <a:srgbClr val="003399"/>
                </a:solidFill>
                <a:effectLst>
                  <a:outerShdw blurRad="38100" dist="38100" dir="2700000" algn="tl">
                    <a:srgbClr val="C0C0C0"/>
                  </a:outerShdw>
                </a:effectLst>
                <a:latin typeface="Calibri" pitchFamily="34" charset="0"/>
                <a:ea typeface="黑体" pitchFamily="2" charset="-122"/>
              </a:rPr>
              <a:t>ICR-55</a:t>
            </a:r>
          </a:p>
        </p:txBody>
      </p:sp>
      <p:sp>
        <p:nvSpPr>
          <p:cNvPr id="45066" name="Text Box 19"/>
          <p:cNvSpPr txBox="1">
            <a:spLocks noChangeArrowheads="1"/>
          </p:cNvSpPr>
          <p:nvPr/>
        </p:nvSpPr>
        <p:spPr bwMode="auto">
          <a:xfrm>
            <a:off x="1476375" y="6570663"/>
            <a:ext cx="720725" cy="287337"/>
          </a:xfrm>
          <a:prstGeom prst="rect">
            <a:avLst/>
          </a:prstGeom>
          <a:noFill/>
          <a:ln w="19050">
            <a:noFill/>
            <a:miter lim="800000"/>
            <a:headEnd/>
            <a:tailEnd/>
          </a:ln>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ECR</a:t>
            </a:r>
            <a:r>
              <a:rPr lang="en-US" altLang="zh-CN" sz="1600" b="1">
                <a:solidFill>
                  <a:srgbClr val="FF66CC"/>
                </a:solidFill>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45067" name="Text Box 19"/>
          <p:cNvSpPr txBox="1">
            <a:spLocks noChangeArrowheads="1"/>
          </p:cNvSpPr>
          <p:nvPr/>
        </p:nvSpPr>
        <p:spPr bwMode="auto">
          <a:xfrm>
            <a:off x="1360488" y="5862638"/>
            <a:ext cx="595312" cy="287337"/>
          </a:xfrm>
          <a:prstGeom prst="rect">
            <a:avLst/>
          </a:prstGeom>
          <a:noFill/>
          <a:ln w="19050">
            <a:noFill/>
            <a:miter lim="800000"/>
            <a:headEnd/>
            <a:tailEnd/>
          </a:ln>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9999"/>
                </a:solidFill>
                <a:effectLst>
                  <a:outerShdw blurRad="38100" dist="38100" dir="2700000" algn="tl">
                    <a:srgbClr val="C0C0C0"/>
                  </a:outerShdw>
                </a:effectLst>
                <a:latin typeface="Arial Narrow" pitchFamily="34" charset="0"/>
              </a:rPr>
              <a:t>LIS</a:t>
            </a: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 name="Text Box 5"/>
          <p:cNvSpPr txBox="1">
            <a:spLocks noChangeArrowheads="1"/>
          </p:cNvSpPr>
          <p:nvPr/>
        </p:nvSpPr>
        <p:spPr bwMode="auto">
          <a:xfrm>
            <a:off x="3924300" y="5157788"/>
            <a:ext cx="1093788" cy="284162"/>
          </a:xfrm>
          <a:prstGeom prst="rect">
            <a:avLst/>
          </a:prstGeom>
          <a:noFill/>
          <a:ln w="12700" cap="sq">
            <a:noFill/>
            <a:miter lim="800000"/>
            <a:headEnd type="none" w="sm" len="sm"/>
            <a:tailEnd type="none" w="sm" len="sm"/>
          </a:ln>
        </p:spPr>
        <p:txBody>
          <a:bodyPr lIns="89917" tIns="44983" rIns="89917" bIns="44983">
            <a:spAutoFit/>
          </a:bodyPr>
          <a:lstStyle/>
          <a:p>
            <a:pPr algn="ctr">
              <a:lnSpc>
                <a:spcPct val="80000"/>
              </a:lnSpc>
              <a:defRPr/>
            </a:pPr>
            <a:r>
              <a:rPr kumimoji="1" lang="en-US" altLang="zh-CN" sz="1600" b="1">
                <a:solidFill>
                  <a:srgbClr val="003399"/>
                </a:solidFill>
                <a:effectLst>
                  <a:outerShdw blurRad="38100" dist="38100" dir="2700000" algn="tl">
                    <a:srgbClr val="C0C0C0"/>
                  </a:outerShdw>
                </a:effectLst>
                <a:latin typeface="Calibri" pitchFamily="34" charset="0"/>
                <a:ea typeface="黑体" pitchFamily="2" charset="-122"/>
              </a:rPr>
              <a:t>CBR-15</a:t>
            </a:r>
          </a:p>
        </p:txBody>
      </p:sp>
      <p:sp>
        <p:nvSpPr>
          <p:cNvPr id="3" name="Text Box 5"/>
          <p:cNvSpPr txBox="1">
            <a:spLocks noChangeArrowheads="1"/>
          </p:cNvSpPr>
          <p:nvPr/>
        </p:nvSpPr>
        <p:spPr bwMode="auto">
          <a:xfrm>
            <a:off x="6300788" y="5135563"/>
            <a:ext cx="1597025" cy="381000"/>
          </a:xfrm>
          <a:prstGeom prst="rect">
            <a:avLst/>
          </a:prstGeom>
          <a:noFill/>
          <a:ln w="12700" cap="sq">
            <a:noFill/>
            <a:miter lim="800000"/>
            <a:headEnd type="none" w="sm" len="sm"/>
            <a:tailEnd type="none" w="sm" len="sm"/>
          </a:ln>
        </p:spPr>
        <p:txBody>
          <a:bodyPr lIns="89917" tIns="44983" rIns="89917" bIns="44983">
            <a:spAutoFit/>
          </a:bodyPr>
          <a:lstStyle/>
          <a:p>
            <a:pPr algn="ctr">
              <a:lnSpc>
                <a:spcPct val="80000"/>
              </a:lnSpc>
              <a:defRPr/>
            </a:pPr>
            <a:r>
              <a:rPr kumimoji="1" lang="en-US" altLang="zh-CN" sz="2400" b="1">
                <a:solidFill>
                  <a:srgbClr val="003399"/>
                </a:solidFill>
                <a:effectLst>
                  <a:outerShdw blurRad="38100" dist="38100" dir="2700000" algn="tl">
                    <a:srgbClr val="C0C0C0"/>
                  </a:outerShdw>
                </a:effectLst>
                <a:latin typeface="Calibri" pitchFamily="34" charset="0"/>
                <a:ea typeface="黑体" pitchFamily="2" charset="-122"/>
              </a:rPr>
              <a:t>ABR-25</a:t>
            </a:r>
          </a:p>
        </p:txBody>
      </p:sp>
      <p:sp>
        <p:nvSpPr>
          <p:cNvPr id="4" name="Text Box 5"/>
          <p:cNvSpPr txBox="1">
            <a:spLocks noChangeArrowheads="1"/>
          </p:cNvSpPr>
          <p:nvPr/>
        </p:nvSpPr>
        <p:spPr bwMode="auto">
          <a:xfrm>
            <a:off x="4117975" y="1079500"/>
            <a:ext cx="863600" cy="333375"/>
          </a:xfrm>
          <a:prstGeom prst="rect">
            <a:avLst/>
          </a:prstGeom>
          <a:noFill/>
          <a:ln w="12700" cap="sq">
            <a:noFill/>
            <a:miter lim="800000"/>
            <a:headEnd type="none" w="sm" len="sm"/>
            <a:tailEnd type="none" w="sm" len="sm"/>
          </a:ln>
        </p:spPr>
        <p:txBody>
          <a:bodyPr lIns="89917" tIns="44983" rIns="89917" bIns="44983">
            <a:spAutoFit/>
          </a:bodyPr>
          <a:lstStyle/>
          <a:p>
            <a:pPr algn="ctr">
              <a:lnSpc>
                <a:spcPct val="80000"/>
              </a:lnSpc>
              <a:defRPr/>
            </a:pPr>
            <a:r>
              <a:rPr kumimoji="1" lang="en-US" altLang="zh-CN" sz="2000" b="1">
                <a:solidFill>
                  <a:srgbClr val="003399"/>
                </a:solidFill>
                <a:effectLst>
                  <a:outerShdw blurRad="38100" dist="38100" dir="2700000" algn="tl">
                    <a:srgbClr val="C0C0C0"/>
                  </a:outerShdw>
                </a:effectLst>
                <a:latin typeface="Calibri" pitchFamily="34" charset="0"/>
                <a:ea typeface="黑体" pitchFamily="2" charset="-122"/>
              </a:rPr>
              <a:t>ER</a:t>
            </a:r>
          </a:p>
        </p:txBody>
      </p:sp>
      <p:sp>
        <p:nvSpPr>
          <p:cNvPr id="291855" name="Text Box 20"/>
          <p:cNvSpPr txBox="1">
            <a:spLocks noChangeArrowheads="1"/>
          </p:cNvSpPr>
          <p:nvPr/>
        </p:nvSpPr>
        <p:spPr bwMode="auto">
          <a:xfrm>
            <a:off x="3708400" y="5373688"/>
            <a:ext cx="1439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solidFill>
                  <a:srgbClr val="0033CC"/>
                </a:solidFill>
                <a:latin typeface="Arial Narrow" pitchFamily="34" charset="0"/>
              </a:rPr>
              <a:t>3.7 GeV </a:t>
            </a:r>
            <a:r>
              <a:rPr lang="en-US" altLang="zh-CN" sz="1400" b="1">
                <a:latin typeface="Arial Narrow" pitchFamily="34" charset="0"/>
              </a:rPr>
              <a:t>(p)</a:t>
            </a:r>
          </a:p>
          <a:p>
            <a:pPr algn="ctr">
              <a:lnSpc>
                <a:spcPct val="80000"/>
              </a:lnSpc>
            </a:pPr>
            <a:r>
              <a:rPr lang="en-US" altLang="zh-CN" sz="1400" b="1">
                <a:latin typeface="Arial Narrow" pitchFamily="34" charset="0"/>
              </a:rPr>
              <a:t>1.0×10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291856" name="Text Box 20"/>
          <p:cNvSpPr txBox="1">
            <a:spLocks noChangeArrowheads="1"/>
          </p:cNvSpPr>
          <p:nvPr/>
        </p:nvSpPr>
        <p:spPr bwMode="auto">
          <a:xfrm>
            <a:off x="3814763" y="1255713"/>
            <a:ext cx="14398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3.0 GeV </a:t>
            </a:r>
            <a:r>
              <a:rPr lang="en-US" altLang="zh-CN" sz="1400" b="1">
                <a:latin typeface="Arial Narrow" pitchFamily="34" charset="0"/>
              </a:rPr>
              <a:t>(e)</a:t>
            </a:r>
          </a:p>
          <a:p>
            <a:pPr algn="ctr"/>
            <a:r>
              <a:rPr lang="en-US" altLang="zh-CN" sz="1400" b="1">
                <a:latin typeface="Arial Narrow" pitchFamily="34" charset="0"/>
              </a:rPr>
              <a:t>7.5×10</a:t>
            </a:r>
            <a:r>
              <a:rPr lang="en-US" altLang="zh-CN" sz="1400" b="1" baseline="30000">
                <a:latin typeface="Arial Narrow" pitchFamily="34" charset="0"/>
              </a:rPr>
              <a:t>13 </a:t>
            </a:r>
            <a:endParaRPr lang="en-US" altLang="zh-CN" sz="1400" b="1">
              <a:solidFill>
                <a:srgbClr val="CC0099"/>
              </a:solidFill>
              <a:latin typeface="Arial Narrow" pitchFamily="34" charset="0"/>
            </a:endParaRPr>
          </a:p>
        </p:txBody>
      </p:sp>
      <p:sp>
        <p:nvSpPr>
          <p:cNvPr id="45073" name="Text Box 19"/>
          <p:cNvSpPr txBox="1">
            <a:spLocks noChangeArrowheads="1"/>
          </p:cNvSpPr>
          <p:nvPr/>
        </p:nvSpPr>
        <p:spPr bwMode="auto">
          <a:xfrm>
            <a:off x="7540625" y="5400675"/>
            <a:ext cx="595313" cy="287338"/>
          </a:xfrm>
          <a:prstGeom prst="rect">
            <a:avLst/>
          </a:prstGeom>
          <a:noFill/>
          <a:ln w="19050">
            <a:noFill/>
            <a:miter lim="800000"/>
            <a:headEnd/>
            <a:tailEnd/>
          </a:ln>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solidFill>
                  <a:srgbClr val="009999"/>
                </a:solidFill>
                <a:effectLst>
                  <a:outerShdw blurRad="38100" dist="38100" dir="2700000" algn="tl">
                    <a:srgbClr val="C0C0C0"/>
                  </a:outerShdw>
                </a:effectLst>
                <a:latin typeface="Arial Narrow" pitchFamily="34" charset="0"/>
              </a:rPr>
              <a:t> </a:t>
            </a:r>
            <a:r>
              <a:rPr lang="en-US" altLang="zh-CN" sz="1600" b="1">
                <a:solidFill>
                  <a:srgbClr val="FF3399"/>
                </a:solidFill>
                <a:latin typeface="Arial Narrow" pitchFamily="34" charset="0"/>
              </a:rPr>
              <a:t>  </a:t>
            </a:r>
            <a:endParaRPr lang="en-US" altLang="zh-CN" sz="1600" b="1">
              <a:solidFill>
                <a:srgbClr val="0033CC"/>
              </a:solidFill>
              <a:latin typeface="Arial Narrow" pitchFamily="34" charset="0"/>
            </a:endParaRPr>
          </a:p>
        </p:txBody>
      </p:sp>
      <p:sp>
        <p:nvSpPr>
          <p:cNvPr id="291858" name="Text Box 20"/>
          <p:cNvSpPr txBox="1">
            <a:spLocks noChangeArrowheads="1"/>
          </p:cNvSpPr>
          <p:nvPr/>
        </p:nvSpPr>
        <p:spPr bwMode="auto">
          <a:xfrm>
            <a:off x="2411413" y="2565400"/>
            <a:ext cx="1439862" cy="517525"/>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solidFill>
                  <a:srgbClr val="0033CC"/>
                </a:solidFill>
                <a:latin typeface="Arial Narrow" pitchFamily="34" charset="0"/>
              </a:rPr>
              <a:t>16.0 GeV </a:t>
            </a:r>
            <a:r>
              <a:rPr lang="en-US" altLang="zh-CN" sz="1400" b="1">
                <a:latin typeface="Arial Narrow" pitchFamily="34" charset="0"/>
              </a:rPr>
              <a:t>(p)</a:t>
            </a:r>
          </a:p>
          <a:p>
            <a:pPr algn="ctr"/>
            <a:r>
              <a:rPr lang="en-US" altLang="zh-CN" sz="1400" b="1">
                <a:latin typeface="Arial Narrow" pitchFamily="34" charset="0"/>
              </a:rPr>
              <a:t>2.8×10</a:t>
            </a:r>
            <a:r>
              <a:rPr lang="en-US" altLang="zh-CN" sz="1400" b="1" baseline="30000">
                <a:latin typeface="Arial Narrow" pitchFamily="34" charset="0"/>
              </a:rPr>
              <a:t>12 </a:t>
            </a:r>
            <a:endParaRPr lang="en-US" altLang="zh-CN" sz="1400" b="1">
              <a:solidFill>
                <a:srgbClr val="CC0099"/>
              </a:solidFill>
              <a:latin typeface="Arial Narrow" pitchFamily="34" charset="0"/>
            </a:endParaRPr>
          </a:p>
        </p:txBody>
      </p:sp>
      <p:sp>
        <p:nvSpPr>
          <p:cNvPr id="291859" name="Rectangle 11"/>
          <p:cNvSpPr>
            <a:spLocks noChangeArrowheads="1"/>
          </p:cNvSpPr>
          <p:nvPr/>
        </p:nvSpPr>
        <p:spPr bwMode="auto">
          <a:xfrm>
            <a:off x="0" y="6237288"/>
            <a:ext cx="20875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p>
            <a:pPr algn="ctr" eaLnBrk="0" hangingPunct="0">
              <a:lnSpc>
                <a:spcPct val="80000"/>
              </a:lnSpc>
            </a:pPr>
            <a:r>
              <a:rPr lang="en-US" altLang="zh-CN" sz="1400" b="1">
                <a:solidFill>
                  <a:srgbClr val="660066"/>
                </a:solidFill>
                <a:latin typeface="Arial Narrow" pitchFamily="34" charset="0"/>
              </a:rPr>
              <a:t>0.04-0.15 pmA</a:t>
            </a:r>
          </a:p>
          <a:p>
            <a:pPr algn="ctr" eaLnBrk="0" hangingPunct="0">
              <a:lnSpc>
                <a:spcPct val="80000"/>
              </a:lnSpc>
            </a:pPr>
            <a:r>
              <a:rPr lang="en-US" altLang="zh-CN" sz="1400" b="1">
                <a:solidFill>
                  <a:srgbClr val="660066"/>
                </a:solidFill>
                <a:latin typeface="Arial Narrow" pitchFamily="34" charset="0"/>
              </a:rPr>
              <a:t>2 Hz, 430 </a:t>
            </a:r>
            <a:r>
              <a:rPr lang="el-GR" altLang="zh-CN" sz="1400" b="1">
                <a:solidFill>
                  <a:srgbClr val="660066"/>
                </a:solidFill>
                <a:latin typeface="Arial Narrow" pitchFamily="34" charset="0"/>
              </a:rPr>
              <a:t>μ</a:t>
            </a:r>
            <a:r>
              <a:rPr lang="en-US" altLang="zh-CN" sz="1400" b="1">
                <a:solidFill>
                  <a:srgbClr val="660066"/>
                </a:solidFill>
                <a:latin typeface="Arial Narrow" pitchFamily="34" charset="0"/>
              </a:rPr>
              <a:t>s</a:t>
            </a:r>
          </a:p>
        </p:txBody>
      </p:sp>
      <p:sp>
        <p:nvSpPr>
          <p:cNvPr id="291860" name="Rectangle 21"/>
          <p:cNvSpPr>
            <a:spLocks noChangeArrowheads="1"/>
          </p:cNvSpPr>
          <p:nvPr/>
        </p:nvSpPr>
        <p:spPr bwMode="auto">
          <a:xfrm>
            <a:off x="6516688" y="6567488"/>
            <a:ext cx="2627312" cy="336550"/>
          </a:xfrm>
          <a:prstGeom prst="rect">
            <a:avLst/>
          </a:prstGeom>
          <a:solidFill>
            <a:schemeClr val="bg1"/>
          </a:solidFill>
          <a:ln>
            <a:noFill/>
          </a:ln>
          <a:extLst>
            <a:ext uri="{91240B29-F687-4F45-9708-019B960494DF}">
              <a14:hiddenLine xmlns:a14="http://schemas.microsoft.com/office/drawing/2010/main" w="25400" algn="ctr">
                <a:solidFill>
                  <a:srgbClr val="000000"/>
                </a:solidFill>
                <a:prstDash val="sysDot"/>
                <a:miter lim="800000"/>
                <a:headEnd/>
                <a:tailEnd/>
              </a14:hiddenLine>
            </a:ext>
          </a:extLst>
        </p:spPr>
        <p:txBody>
          <a:bodyPr>
            <a:spAutoFit/>
          </a:bodyPr>
          <a:lstStyle/>
          <a:p>
            <a:pPr algn="ctr" eaLnBrk="0" hangingPunct="0"/>
            <a:r>
              <a:rPr lang="en-US" altLang="zh-CN" sz="1600" b="1">
                <a:latin typeface="Times New Roman" pitchFamily="18" charset="0"/>
              </a:rPr>
              <a:t>6.2</a:t>
            </a:r>
            <a:r>
              <a:rPr lang="en-US" altLang="zh-CN" sz="1600" b="1">
                <a:latin typeface="Symbol" pitchFamily="18" charset="2"/>
              </a:rPr>
              <a:t>m</a:t>
            </a:r>
            <a:r>
              <a:rPr lang="en-US" altLang="zh-CN" sz="1600" b="1">
                <a:latin typeface="Times New Roman" pitchFamily="18" charset="0"/>
              </a:rPr>
              <a:t>s/turn, 70turns, 430 </a:t>
            </a:r>
            <a:r>
              <a:rPr lang="en-US" altLang="zh-CN" sz="1600" b="1">
                <a:latin typeface="Symbol" pitchFamily="18" charset="2"/>
              </a:rPr>
              <a:t>m</a:t>
            </a:r>
            <a:r>
              <a:rPr lang="en-US" altLang="zh-CN" sz="1600" b="1">
                <a:latin typeface="Times New Roman" pitchFamily="18" charset="0"/>
              </a:rPr>
              <a:t>s</a:t>
            </a:r>
            <a:endParaRPr lang="en-US" altLang="zh-CN" sz="1600" b="1">
              <a:solidFill>
                <a:srgbClr val="FF66CC"/>
              </a:solidFill>
              <a:latin typeface="Times New Roman" pitchFamily="18" charset="0"/>
            </a:endParaRPr>
          </a:p>
        </p:txBody>
      </p:sp>
      <p:sp>
        <p:nvSpPr>
          <p:cNvPr id="291861" name="Rectangle 2"/>
          <p:cNvSpPr>
            <a:spLocks noChangeArrowheads="1"/>
          </p:cNvSpPr>
          <p:nvPr/>
        </p:nvSpPr>
        <p:spPr bwMode="auto">
          <a:xfrm>
            <a:off x="0" y="206375"/>
            <a:ext cx="75247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3600" b="1">
                <a:solidFill>
                  <a:srgbClr val="000099"/>
                </a:solidFill>
                <a:latin typeface="Calibri" pitchFamily="34" charset="0"/>
                <a:ea typeface="黑体" pitchFamily="49" charset="-122"/>
              </a:rPr>
              <a:t>New Project HIAF</a:t>
            </a:r>
          </a:p>
          <a:p>
            <a:pPr algn="ctr"/>
            <a:r>
              <a:rPr lang="en-US" altLang="zh-CN" sz="2400" b="1">
                <a:solidFill>
                  <a:srgbClr val="000099"/>
                </a:solidFill>
                <a:latin typeface="Calibri" pitchFamily="34" charset="0"/>
                <a:ea typeface="黑体" pitchFamily="49" charset="-122"/>
              </a:rPr>
              <a:t>One of 16 Strategic Planning of Basic Reseach Infrastrure</a:t>
            </a:r>
          </a:p>
        </p:txBody>
      </p:sp>
      <p:sp>
        <p:nvSpPr>
          <p:cNvPr id="45079" name="Rectangle 23"/>
          <p:cNvSpPr>
            <a:spLocks noChangeArrowheads="1"/>
          </p:cNvSpPr>
          <p:nvPr/>
        </p:nvSpPr>
        <p:spPr bwMode="auto">
          <a:xfrm>
            <a:off x="4932363" y="4832350"/>
            <a:ext cx="1149350" cy="396875"/>
          </a:xfrm>
          <a:prstGeom prst="rect">
            <a:avLst/>
          </a:prstGeom>
          <a:noFill/>
          <a:ln w="9525">
            <a:noFill/>
            <a:miter lim="800000"/>
            <a:headEnd/>
            <a:tailEnd/>
          </a:ln>
          <a:effectLst/>
        </p:spPr>
        <p:txBody>
          <a:bodyPr wrap="none">
            <a:spAutoFit/>
          </a:bodyPr>
          <a:lstStyle/>
          <a:p>
            <a:pPr algn="ctr">
              <a:defRPr/>
            </a:pPr>
            <a:r>
              <a:rPr lang="zh-CN" altLang="en-US" b="1">
                <a:solidFill>
                  <a:srgbClr val="009999"/>
                </a:solidFill>
                <a:latin typeface="Arial" charset="0"/>
                <a:ea typeface="宋体" charset="-122"/>
              </a:rPr>
              <a:t> </a:t>
            </a:r>
            <a:r>
              <a:rPr kumimoji="1" lang="en-US" altLang="zh-CN" sz="2000" b="1">
                <a:solidFill>
                  <a:srgbClr val="009999"/>
                </a:solidFill>
                <a:effectLst>
                  <a:outerShdw blurRad="38100" dist="38100" dir="2700000" algn="tl">
                    <a:srgbClr val="C0C0C0"/>
                  </a:outerShdw>
                </a:effectLst>
                <a:latin typeface="Calibri" pitchFamily="34" charset="0"/>
                <a:ea typeface="黑体" pitchFamily="2" charset="-122"/>
              </a:rPr>
              <a:t>RIBs line</a:t>
            </a:r>
          </a:p>
        </p:txBody>
      </p:sp>
      <p:sp>
        <p:nvSpPr>
          <p:cNvPr id="291863" name="AutoShape 24"/>
          <p:cNvSpPr>
            <a:spLocks noChangeArrowheads="1"/>
          </p:cNvSpPr>
          <p:nvPr/>
        </p:nvSpPr>
        <p:spPr bwMode="auto">
          <a:xfrm>
            <a:off x="4067175" y="3168650"/>
            <a:ext cx="142875" cy="476250"/>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291864" name="Text Box 3"/>
          <p:cNvSpPr txBox="1">
            <a:spLocks noChangeArrowheads="1"/>
          </p:cNvSpPr>
          <p:nvPr/>
        </p:nvSpPr>
        <p:spPr bwMode="auto">
          <a:xfrm>
            <a:off x="3779838" y="1773238"/>
            <a:ext cx="1223962" cy="581025"/>
          </a:xfrm>
          <a:prstGeom prst="rect">
            <a:avLst/>
          </a:prstGeom>
          <a:solidFill>
            <a:srgbClr val="FFCCFF">
              <a:alpha val="5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600" b="1">
                <a:solidFill>
                  <a:srgbClr val="990099"/>
                </a:solidFill>
                <a:latin typeface="Calibri" pitchFamily="34" charset="0"/>
              </a:rPr>
              <a:t>Electron-Ion collision</a:t>
            </a:r>
          </a:p>
        </p:txBody>
      </p:sp>
      <p:sp>
        <p:nvSpPr>
          <p:cNvPr id="291865" name="Text Box 3"/>
          <p:cNvSpPr txBox="1">
            <a:spLocks noChangeArrowheads="1"/>
          </p:cNvSpPr>
          <p:nvPr/>
        </p:nvSpPr>
        <p:spPr bwMode="auto">
          <a:xfrm>
            <a:off x="841375" y="931863"/>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1600" b="1">
                <a:solidFill>
                  <a:srgbClr val="009999"/>
                </a:solidFill>
                <a:latin typeface="Arial Narrow" pitchFamily="34" charset="0"/>
              </a:rPr>
              <a:t>Electron injector</a:t>
            </a:r>
          </a:p>
        </p:txBody>
      </p:sp>
      <p:sp>
        <p:nvSpPr>
          <p:cNvPr id="291866" name="Text Box 59"/>
          <p:cNvSpPr txBox="1">
            <a:spLocks noChangeArrowheads="1"/>
          </p:cNvSpPr>
          <p:nvPr/>
        </p:nvSpPr>
        <p:spPr bwMode="auto">
          <a:xfrm>
            <a:off x="2916238" y="4292600"/>
            <a:ext cx="1943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600" b="1">
                <a:latin typeface="Calibri" pitchFamily="34" charset="0"/>
              </a:rPr>
              <a:t>Atomic physics</a:t>
            </a:r>
          </a:p>
          <a:p>
            <a:pPr algn="ctr">
              <a:lnSpc>
                <a:spcPct val="80000"/>
              </a:lnSpc>
            </a:pPr>
            <a:r>
              <a:rPr lang="en-US" altLang="zh-CN" sz="1600" b="1">
                <a:latin typeface="Calibri" pitchFamily="34" charset="0"/>
              </a:rPr>
              <a:t>Mass measurement</a:t>
            </a:r>
            <a:endParaRPr lang="en-US" altLang="zh-CN" sz="1600" b="1">
              <a:solidFill>
                <a:srgbClr val="000099"/>
              </a:solidFill>
              <a:latin typeface="Calibri" pitchFamily="34" charset="0"/>
            </a:endParaRPr>
          </a:p>
        </p:txBody>
      </p:sp>
      <p:sp>
        <p:nvSpPr>
          <p:cNvPr id="45086" name="Text Box 3"/>
          <p:cNvSpPr txBox="1">
            <a:spLocks noChangeArrowheads="1"/>
          </p:cNvSpPr>
          <p:nvPr/>
        </p:nvSpPr>
        <p:spPr bwMode="auto">
          <a:xfrm>
            <a:off x="4067175" y="6165850"/>
            <a:ext cx="1800225" cy="396875"/>
          </a:xfrm>
          <a:prstGeom prst="rect">
            <a:avLst/>
          </a:prstGeom>
          <a:noFill/>
          <a:ln w="9525">
            <a:noFill/>
            <a:miter lim="800000"/>
            <a:headEnd/>
            <a:tailEnd/>
          </a:ln>
        </p:spPr>
        <p:txBody>
          <a:bodyPr>
            <a:spAutoFit/>
          </a:bodyPr>
          <a:lstStyle/>
          <a:p>
            <a:pPr algn="ctr">
              <a:spcBef>
                <a:spcPct val="50000"/>
              </a:spcBef>
              <a:defRPr/>
            </a:pPr>
            <a:r>
              <a:rPr kumimoji="1" lang="en-US" altLang="zh-CN" sz="2000" b="1">
                <a:solidFill>
                  <a:srgbClr val="009999"/>
                </a:solidFill>
                <a:effectLst>
                  <a:outerShdw blurRad="38100" dist="38100" dir="2700000" algn="tl">
                    <a:srgbClr val="C0C0C0"/>
                  </a:outerShdw>
                </a:effectLst>
                <a:latin typeface="Calibri" pitchFamily="34" charset="0"/>
                <a:ea typeface="黑体" pitchFamily="2" charset="-122"/>
              </a:rPr>
              <a:t>SC-LINAC</a:t>
            </a:r>
          </a:p>
        </p:txBody>
      </p:sp>
      <p:sp>
        <p:nvSpPr>
          <p:cNvPr id="291868" name="Inhaltsplatzhalter 2"/>
          <p:cNvSpPr>
            <a:spLocks/>
          </p:cNvSpPr>
          <p:nvPr/>
        </p:nvSpPr>
        <p:spPr bwMode="auto">
          <a:xfrm>
            <a:off x="6084888" y="4076700"/>
            <a:ext cx="3059112" cy="792163"/>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85725" indent="-85725" eaLnBrk="0" hangingPunct="0">
              <a:lnSpc>
                <a:spcPct val="80000"/>
              </a:lnSpc>
              <a:spcAft>
                <a:spcPct val="30000"/>
              </a:spcAft>
              <a:buFont typeface="Wingdings" pitchFamily="2" charset="2"/>
              <a:buNone/>
            </a:pPr>
            <a:r>
              <a:rPr lang="en-US" altLang="zh-CN" sz="1400" b="1">
                <a:latin typeface="Times New Roman" pitchFamily="18" charset="0"/>
                <a:ea typeface="黑体" pitchFamily="49" charset="-122"/>
              </a:rPr>
              <a:t> Key features</a:t>
            </a:r>
            <a:r>
              <a:rPr lang="en-US" altLang="zh-CN" sz="1400" b="1">
                <a:solidFill>
                  <a:srgbClr val="000066"/>
                </a:solidFill>
                <a:latin typeface="Times New Roman" pitchFamily="18" charset="0"/>
                <a:ea typeface="黑体" pitchFamily="49" charset="-122"/>
              </a:rPr>
              <a:t>:</a:t>
            </a:r>
          </a:p>
          <a:p>
            <a:pPr marL="419100" lvl="1" indent="-266700" eaLnBrk="0" hangingPunct="0">
              <a:lnSpc>
                <a:spcPct val="80000"/>
              </a:lnSpc>
              <a:buFont typeface="Wingdings" pitchFamily="2" charset="2"/>
              <a:buNone/>
            </a:pPr>
            <a:r>
              <a:rPr lang="en-US" altLang="zh-CN" sz="1400" b="1">
                <a:solidFill>
                  <a:srgbClr val="000066"/>
                </a:solidFill>
                <a:latin typeface="Times New Roman" pitchFamily="18" charset="0"/>
                <a:ea typeface="黑体" pitchFamily="49" charset="-122"/>
              </a:rPr>
              <a:t>High energy &amp; High intensity &amp; Pulse </a:t>
            </a:r>
          </a:p>
          <a:p>
            <a:pPr marL="419100" lvl="1" indent="-266700" eaLnBrk="0" hangingPunct="0">
              <a:lnSpc>
                <a:spcPct val="80000"/>
              </a:lnSpc>
              <a:buFont typeface="Wingdings" pitchFamily="2" charset="2"/>
              <a:buNone/>
            </a:pPr>
            <a:r>
              <a:rPr lang="en-US" altLang="zh-CN" sz="1400" b="1">
                <a:solidFill>
                  <a:srgbClr val="000066"/>
                </a:solidFill>
                <a:latin typeface="Times New Roman" pitchFamily="18" charset="0"/>
                <a:ea typeface="黑体" pitchFamily="49" charset="-122"/>
              </a:rPr>
              <a:t>Cooled intense primary beam &amp; RIBs</a:t>
            </a:r>
          </a:p>
          <a:p>
            <a:pPr marL="419100" lvl="1" indent="-266700" eaLnBrk="0" hangingPunct="0">
              <a:lnSpc>
                <a:spcPct val="80000"/>
              </a:lnSpc>
              <a:buFont typeface="Wingdings" pitchFamily="2" charset="2"/>
              <a:buNone/>
            </a:pPr>
            <a:r>
              <a:rPr lang="en-US" altLang="zh-CN" sz="1400" b="1">
                <a:solidFill>
                  <a:srgbClr val="000066"/>
                </a:solidFill>
                <a:latin typeface="Times New Roman" pitchFamily="18" charset="0"/>
                <a:ea typeface="黑体" pitchFamily="49" charset="-122"/>
              </a:rPr>
              <a:t>Multi-operation modes</a:t>
            </a:r>
          </a:p>
        </p:txBody>
      </p:sp>
      <p:sp>
        <p:nvSpPr>
          <p:cNvPr id="23" name="Rectangle 4"/>
          <p:cNvSpPr>
            <a:spLocks noChangeArrowheads="1"/>
          </p:cNvSpPr>
          <p:nvPr/>
        </p:nvSpPr>
        <p:spPr bwMode="auto">
          <a:xfrm>
            <a:off x="0" y="0"/>
            <a:ext cx="9144000" cy="7102475"/>
          </a:xfrm>
          <a:prstGeom prst="rect">
            <a:avLst/>
          </a:prstGeom>
          <a:solidFill>
            <a:schemeClr val="bg1"/>
          </a:solidFill>
          <a:ln w="9525">
            <a:noFill/>
            <a:miter lim="800000"/>
            <a:headEnd/>
            <a:tailEnd/>
          </a:ln>
        </p:spPr>
        <p:txBody>
          <a:bodyPr>
            <a:spAutoFit/>
          </a:bodyPr>
          <a:lstStyle/>
          <a:p>
            <a:pPr algn="ctr">
              <a:lnSpc>
                <a:spcPct val="150000"/>
              </a:lnSpc>
              <a:buClr>
                <a:srgbClr val="FF3300"/>
              </a:buClr>
              <a:buFont typeface="Wingdings" pitchFamily="2" charset="2"/>
              <a:buNone/>
            </a:pPr>
            <a:r>
              <a:rPr lang="en-US" altLang="zh-CN" sz="4000">
                <a:solidFill>
                  <a:srgbClr val="003366"/>
                </a:solidFill>
                <a:latin typeface="Times New Roman" pitchFamily="18" charset="0"/>
              </a:rPr>
              <a:t>Main scientific motivations of HIAF</a:t>
            </a:r>
            <a:r>
              <a:rPr lang="en-US" altLang="zh-CN" sz="4000">
                <a:latin typeface="Times New Roman" pitchFamily="18" charset="0"/>
              </a:rPr>
              <a:t> </a:t>
            </a:r>
          </a:p>
          <a:p>
            <a:pPr>
              <a:lnSpc>
                <a:spcPct val="150000"/>
              </a:lnSpc>
              <a:buClr>
                <a:srgbClr val="FF3300"/>
              </a:buClr>
              <a:buFont typeface="Wingdings" pitchFamily="2" charset="2"/>
              <a:buChar char="l"/>
            </a:pPr>
            <a:r>
              <a:rPr lang="en-US" altLang="zh-CN">
                <a:latin typeface="Times New Roman" pitchFamily="18" charset="0"/>
              </a:rPr>
              <a:t> </a:t>
            </a:r>
            <a:r>
              <a:rPr lang="en-US" altLang="zh-CN" sz="2000" b="1">
                <a:solidFill>
                  <a:srgbClr val="FF0000"/>
                </a:solidFill>
                <a:latin typeface="Times New Roman" pitchFamily="18" charset="0"/>
              </a:rPr>
              <a:t>To understand the effective strong interaction binding atomic nuclide</a:t>
            </a:r>
          </a:p>
          <a:p>
            <a:pPr>
              <a:lnSpc>
                <a:spcPct val="150000"/>
              </a:lnSpc>
              <a:buClr>
                <a:srgbClr val="FF3300"/>
              </a:buClr>
            </a:pPr>
            <a:r>
              <a:rPr lang="en-US" altLang="zh-CN" sz="2000" b="1">
                <a:solidFill>
                  <a:srgbClr val="003366"/>
                </a:solidFill>
                <a:latin typeface="Times New Roman" pitchFamily="18" charset="0"/>
              </a:rPr>
              <a:t>      </a:t>
            </a:r>
            <a:r>
              <a:rPr lang="en-US" altLang="zh-CN" sz="2000" b="1">
                <a:solidFill>
                  <a:srgbClr val="FF0000"/>
                </a:solidFill>
                <a:effectLst>
                  <a:outerShdw blurRad="38100" dist="38100" dir="2700000" algn="tl">
                    <a:srgbClr val="C0C0C0"/>
                  </a:outerShdw>
                </a:effectLst>
                <a:latin typeface="Times New Roman" pitchFamily="18" charset="0"/>
              </a:rPr>
              <a:t>─</a:t>
            </a:r>
            <a:r>
              <a:rPr lang="en-US" altLang="zh-CN" sz="2000" b="1">
                <a:solidFill>
                  <a:srgbClr val="003366"/>
                </a:solidFill>
                <a:latin typeface="Times New Roman" pitchFamily="18" charset="0"/>
                <a:sym typeface="Symbol" pitchFamily="18" charset="2"/>
              </a:rPr>
              <a:t> </a:t>
            </a:r>
            <a:r>
              <a:rPr lang="en-US" altLang="zh-CN" sz="2000" b="1">
                <a:solidFill>
                  <a:srgbClr val="003366"/>
                </a:solidFill>
                <a:latin typeface="Times New Roman" pitchFamily="18" charset="0"/>
              </a:rPr>
              <a:t>Limits of nuclear existence, drip-line and super-heavy nuclei, etc</a:t>
            </a:r>
          </a:p>
          <a:p>
            <a:pPr>
              <a:lnSpc>
                <a:spcPct val="150000"/>
              </a:lnSpc>
              <a:buClr>
                <a:srgbClr val="FF3300"/>
              </a:buClr>
            </a:pPr>
            <a:r>
              <a:rPr lang="en-US" altLang="zh-CN" sz="2000" b="1">
                <a:solidFill>
                  <a:srgbClr val="003366"/>
                </a:solidFill>
                <a:latin typeface="Times New Roman" pitchFamily="18" charset="0"/>
              </a:rPr>
              <a:t>      </a:t>
            </a:r>
            <a:r>
              <a:rPr lang="en-US" altLang="zh-CN" sz="2000" b="1">
                <a:solidFill>
                  <a:srgbClr val="FF0000"/>
                </a:solidFill>
                <a:effectLst>
                  <a:outerShdw blurRad="38100" dist="38100" dir="2700000" algn="tl">
                    <a:srgbClr val="C0C0C0"/>
                  </a:outerShdw>
                </a:effectLst>
                <a:latin typeface="Times New Roman" pitchFamily="18" charset="0"/>
              </a:rPr>
              <a:t>─ </a:t>
            </a:r>
            <a:r>
              <a:rPr lang="en-US" altLang="zh-CN" sz="2000" b="1">
                <a:solidFill>
                  <a:srgbClr val="003366"/>
                </a:solidFill>
                <a:latin typeface="Times New Roman" pitchFamily="18" charset="0"/>
              </a:rPr>
              <a:t>New forms of nuclear matter, neutron halo and cluster, etc</a:t>
            </a:r>
          </a:p>
          <a:p>
            <a:pPr>
              <a:lnSpc>
                <a:spcPct val="150000"/>
              </a:lnSpc>
              <a:buClr>
                <a:srgbClr val="FF3300"/>
              </a:buClr>
            </a:pPr>
            <a:r>
              <a:rPr lang="en-US" altLang="zh-CN" sz="2000" b="1">
                <a:solidFill>
                  <a:srgbClr val="003366"/>
                </a:solidFill>
                <a:latin typeface="Times New Roman" pitchFamily="18" charset="0"/>
              </a:rPr>
              <a:t>      </a:t>
            </a:r>
            <a:r>
              <a:rPr lang="en-US" altLang="zh-CN" sz="2000" b="1">
                <a:solidFill>
                  <a:srgbClr val="FF0000"/>
                </a:solidFill>
                <a:effectLst>
                  <a:outerShdw blurRad="38100" dist="38100" dir="2700000" algn="tl">
                    <a:srgbClr val="C0C0C0"/>
                  </a:outerShdw>
                </a:effectLst>
                <a:latin typeface="Times New Roman" pitchFamily="18" charset="0"/>
              </a:rPr>
              <a:t>─</a:t>
            </a:r>
            <a:r>
              <a:rPr lang="en-US" altLang="zh-CN" sz="2000" b="1">
                <a:solidFill>
                  <a:srgbClr val="003366"/>
                </a:solidFill>
                <a:latin typeface="Times New Roman" pitchFamily="18" charset="0"/>
              </a:rPr>
              <a:t> Quantum levels far from stability, shell closure and evolution, etc</a:t>
            </a:r>
          </a:p>
          <a:p>
            <a:pPr>
              <a:lnSpc>
                <a:spcPct val="150000"/>
              </a:lnSpc>
              <a:buClr>
                <a:srgbClr val="FF3300"/>
              </a:buClr>
            </a:pPr>
            <a:r>
              <a:rPr lang="en-US" altLang="zh-CN" sz="2000" b="1">
                <a:solidFill>
                  <a:srgbClr val="003366"/>
                </a:solidFill>
                <a:latin typeface="Times New Roman" pitchFamily="18" charset="0"/>
              </a:rPr>
              <a:t>      </a:t>
            </a:r>
            <a:r>
              <a:rPr lang="en-US" altLang="zh-CN" sz="2000" b="1">
                <a:solidFill>
                  <a:srgbClr val="FF0000"/>
                </a:solidFill>
                <a:effectLst>
                  <a:outerShdw blurRad="38100" dist="38100" dir="2700000" algn="tl">
                    <a:srgbClr val="C0C0C0"/>
                  </a:outerShdw>
                </a:effectLst>
                <a:latin typeface="Times New Roman" pitchFamily="18" charset="0"/>
              </a:rPr>
              <a:t>─</a:t>
            </a:r>
            <a:r>
              <a:rPr lang="en-US" altLang="zh-CN" sz="2000" b="1">
                <a:solidFill>
                  <a:srgbClr val="003366"/>
                </a:solidFill>
                <a:latin typeface="Times New Roman" pitchFamily="18" charset="0"/>
              </a:rPr>
              <a:t> New modes of collective motion, exotic shapes, GDR and GMR, etc</a:t>
            </a:r>
          </a:p>
          <a:p>
            <a:pPr>
              <a:lnSpc>
                <a:spcPct val="150000"/>
              </a:lnSpc>
              <a:buClr>
                <a:srgbClr val="FF3300"/>
              </a:buClr>
            </a:pPr>
            <a:r>
              <a:rPr lang="en-US" altLang="zh-CN" sz="2000" b="1">
                <a:solidFill>
                  <a:srgbClr val="003366"/>
                </a:solidFill>
                <a:latin typeface="Times New Roman" pitchFamily="18" charset="0"/>
              </a:rPr>
              <a:t>      </a:t>
            </a:r>
            <a:r>
              <a:rPr lang="en-US" altLang="zh-CN" sz="2000" b="1">
                <a:solidFill>
                  <a:srgbClr val="FF0000"/>
                </a:solidFill>
                <a:effectLst>
                  <a:outerShdw blurRad="38100" dist="38100" dir="2700000" algn="tl">
                    <a:srgbClr val="C0C0C0"/>
                  </a:outerShdw>
                </a:effectLst>
                <a:latin typeface="Times New Roman" pitchFamily="18" charset="0"/>
              </a:rPr>
              <a:t>─</a:t>
            </a:r>
            <a:r>
              <a:rPr lang="en-US" altLang="zh-CN" sz="2000" b="1">
                <a:solidFill>
                  <a:srgbClr val="003366"/>
                </a:solidFill>
                <a:latin typeface="Times New Roman" pitchFamily="18" charset="0"/>
              </a:rPr>
              <a:t> Dynamical symmetries in nuclei, spin and Isospin symmetries, etc</a:t>
            </a:r>
          </a:p>
          <a:p>
            <a:pPr>
              <a:lnSpc>
                <a:spcPct val="150000"/>
              </a:lnSpc>
              <a:buClr>
                <a:srgbClr val="FF3300"/>
              </a:buClr>
              <a:buFont typeface="Wingdings" pitchFamily="2" charset="2"/>
              <a:buChar char="l"/>
            </a:pPr>
            <a:r>
              <a:rPr lang="en-US" altLang="zh-CN" sz="2000" b="1">
                <a:solidFill>
                  <a:srgbClr val="FF0000"/>
                </a:solidFill>
                <a:latin typeface="Times New Roman" pitchFamily="18" charset="0"/>
              </a:rPr>
              <a:t> To simulate the creation of the trans-iron elements in universe </a:t>
            </a:r>
          </a:p>
          <a:p>
            <a:pPr>
              <a:lnSpc>
                <a:spcPct val="150000"/>
              </a:lnSpc>
              <a:buClr>
                <a:srgbClr val="FF3300"/>
              </a:buClr>
              <a:buFont typeface="Wingdings" pitchFamily="2" charset="2"/>
              <a:buChar char="l"/>
            </a:pPr>
            <a:r>
              <a:rPr lang="en-US" altLang="zh-CN" sz="2000" b="1">
                <a:solidFill>
                  <a:srgbClr val="FF0000"/>
                </a:solidFill>
                <a:latin typeface="Times New Roman" pitchFamily="18" charset="0"/>
              </a:rPr>
              <a:t> To produce HED matter and study the properties of HED matter</a:t>
            </a:r>
          </a:p>
          <a:p>
            <a:pPr>
              <a:lnSpc>
                <a:spcPct val="150000"/>
              </a:lnSpc>
              <a:buClr>
                <a:srgbClr val="FF3300"/>
              </a:buClr>
              <a:buFont typeface="Wingdings" pitchFamily="2" charset="2"/>
              <a:buChar char="l"/>
            </a:pPr>
            <a:r>
              <a:rPr lang="en-US" altLang="zh-CN" sz="2000" b="1">
                <a:solidFill>
                  <a:srgbClr val="FF0000"/>
                </a:solidFill>
                <a:latin typeface="Times New Roman" pitchFamily="18" charset="0"/>
              </a:rPr>
              <a:t> To pin down intrinsic structure of nucleon by electron-ion collision</a:t>
            </a:r>
          </a:p>
          <a:p>
            <a:pPr algn="just"/>
            <a:r>
              <a:rPr lang="en-US" altLang="zh-CN" sz="2000" b="1">
                <a:latin typeface="Times New Roman" pitchFamily="18" charset="0"/>
              </a:rPr>
              <a:t>The remark at the 2nd International Conference on QCD and Hadron Physics held at IMP between March and April 2013: It is quite promising to add an Electron Ion Collider (EIC) at HIAF which is a consensus of the high energy nuclear physics community that it is a necessity of the further study of the nucleon and nuclear quark-gluon structure.</a:t>
            </a:r>
            <a:endParaRPr lang="en-US" altLang="zh-CN" sz="2000" b="1">
              <a:solidFill>
                <a:srgbClr val="FF0000"/>
              </a:solidFill>
              <a:latin typeface="Times New Roman" pitchFamily="18" charset="0"/>
            </a:endParaRPr>
          </a:p>
          <a:p>
            <a:pPr>
              <a:lnSpc>
                <a:spcPct val="150000"/>
              </a:lnSpc>
              <a:buClr>
                <a:srgbClr val="FF3300"/>
              </a:buClr>
              <a:buFont typeface="Wingdings" pitchFamily="2" charset="2"/>
              <a:buChar char="l"/>
            </a:pPr>
            <a:r>
              <a:rPr lang="en-US" altLang="zh-CN" sz="2000" b="1">
                <a:solidFill>
                  <a:srgbClr val="FF0000"/>
                </a:solidFill>
                <a:latin typeface="Times New Roman" pitchFamily="18" charset="0"/>
              </a:rPr>
              <a:t> To promote heavy ions applications in space and material sciences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Content Placeholder 2"/>
          <p:cNvSpPr>
            <a:spLocks noGrp="1"/>
          </p:cNvSpPr>
          <p:nvPr>
            <p:ph idx="4294967295"/>
          </p:nvPr>
        </p:nvSpPr>
        <p:spPr>
          <a:xfrm>
            <a:off x="250825" y="908050"/>
            <a:ext cx="8675688" cy="5256213"/>
          </a:xfrm>
        </p:spPr>
        <p:txBody>
          <a:bodyPr/>
          <a:lstStyle/>
          <a:p>
            <a:pPr marL="169863" indent="-169863" algn="just">
              <a:spcBef>
                <a:spcPts val="25"/>
              </a:spcBef>
              <a:spcAft>
                <a:spcPts val="1200"/>
              </a:spcAft>
              <a:buFont typeface="Wingdings" pitchFamily="2" charset="2"/>
              <a:buChar char="l"/>
            </a:pPr>
            <a:r>
              <a:rPr lang="en-US" altLang="zh-CN" sz="2400" b="1">
                <a:latin typeface="Calibri" pitchFamily="34" charset="0"/>
              </a:rPr>
              <a:t> </a:t>
            </a:r>
            <a:r>
              <a:rPr lang="en-US" altLang="zh-CN" sz="2800" b="1">
                <a:latin typeface="Calibri" pitchFamily="34" charset="0"/>
              </a:rPr>
              <a:t>The HIAF project was proposed in 2009, approved by the State Concil in Jan. 2013 and now under conceptual design stage.</a:t>
            </a:r>
          </a:p>
          <a:p>
            <a:pPr marL="169863" indent="-169863" algn="just">
              <a:spcBef>
                <a:spcPts val="25"/>
              </a:spcBef>
              <a:spcAft>
                <a:spcPts val="1200"/>
              </a:spcAft>
              <a:buFont typeface="Wingdings" pitchFamily="2" charset="2"/>
              <a:buChar char="l"/>
            </a:pPr>
            <a:r>
              <a:rPr lang="en-US" altLang="zh-CN" sz="2800" b="1">
                <a:latin typeface="Calibri" pitchFamily="34" charset="0"/>
              </a:rPr>
              <a:t>The final design of first stage will maintain a well defined path for future upgrade to higher energies and luminosities.</a:t>
            </a:r>
          </a:p>
          <a:p>
            <a:pPr marL="169863" indent="-169863" algn="just">
              <a:spcBef>
                <a:spcPts val="25"/>
              </a:spcBef>
              <a:spcAft>
                <a:spcPts val="1200"/>
              </a:spcAft>
              <a:buFont typeface="Wingdings" pitchFamily="2" charset="2"/>
              <a:buChar char="l"/>
            </a:pPr>
            <a:r>
              <a:rPr lang="en-US" altLang="zh-CN" sz="2800" b="1">
                <a:latin typeface="Calibri" pitchFamily="34" charset="0"/>
              </a:rPr>
              <a:t> A conceptual machine design will completed befor the end of June. The total budjet of HIAF is about </a:t>
            </a:r>
            <a:r>
              <a:rPr lang="en-US" altLang="zh-CN" sz="2800" b="1">
                <a:solidFill>
                  <a:srgbClr val="000000"/>
                </a:solidFill>
                <a:latin typeface="Calibri" pitchFamily="34" charset="0"/>
              </a:rPr>
              <a:t>$</a:t>
            </a:r>
            <a:r>
              <a:rPr lang="en-US" altLang="zh-CN" sz="2800" b="1">
                <a:latin typeface="Calibri" pitchFamily="34" charset="0"/>
              </a:rPr>
              <a:t> 380 million</a:t>
            </a:r>
          </a:p>
          <a:p>
            <a:pPr marL="169863" indent="-169863" algn="just">
              <a:spcBef>
                <a:spcPts val="25"/>
              </a:spcBef>
              <a:spcAft>
                <a:spcPts val="1200"/>
              </a:spcAft>
              <a:buFont typeface="Wingdings" pitchFamily="2" charset="2"/>
              <a:buChar char="l"/>
            </a:pPr>
            <a:r>
              <a:rPr lang="en-US" altLang="zh-CN" sz="2800" b="1">
                <a:latin typeface="Calibri" pitchFamily="34" charset="0"/>
              </a:rPr>
              <a:t> The HIAF will start construction in the end of 2014. Project completion is expected in 2021, managing to early completion in 2019.</a:t>
            </a:r>
          </a:p>
        </p:txBody>
      </p:sp>
      <p:sp>
        <p:nvSpPr>
          <p:cNvPr id="292867" name="Title 1"/>
          <p:cNvSpPr>
            <a:spLocks/>
          </p:cNvSpPr>
          <p:nvPr/>
        </p:nvSpPr>
        <p:spPr bwMode="auto">
          <a:xfrm>
            <a:off x="0" y="0"/>
            <a:ext cx="74898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altLang="zh-CN" sz="4400" b="1">
                <a:solidFill>
                  <a:srgbClr val="006600"/>
                </a:solidFill>
                <a:latin typeface="Arial Narrow" pitchFamily="34" charset="0"/>
                <a:ea typeface="黑体" pitchFamily="49" charset="-122"/>
              </a:rPr>
              <a:t> Current status of HIAF</a:t>
            </a:r>
            <a:r>
              <a:rPr lang="en-US" altLang="zh-CN" sz="4400" b="1">
                <a:solidFill>
                  <a:srgbClr val="0000FF"/>
                </a:solidFill>
                <a:latin typeface="Arial Narrow" pitchFamily="34" charset="0"/>
                <a:ea typeface="黑体" pitchFamily="49" charset="-12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标题 1"/>
          <p:cNvSpPr>
            <a:spLocks noGrp="1"/>
          </p:cNvSpPr>
          <p:nvPr>
            <p:ph type="title" idx="4294967295"/>
          </p:nvPr>
        </p:nvSpPr>
        <p:spPr>
          <a:xfrm>
            <a:off x="0" y="96838"/>
            <a:ext cx="7164388" cy="792162"/>
          </a:xfrm>
        </p:spPr>
        <p:txBody>
          <a:bodyPr/>
          <a:lstStyle/>
          <a:p>
            <a:r>
              <a:rPr kumimoji="1" lang="en-US" altLang="zh-CN" sz="3200">
                <a:latin typeface="Times New Roman" pitchFamily="18" charset="0"/>
              </a:rPr>
              <a:t>Preliminary Design of HISCL for HIAF</a:t>
            </a:r>
          </a:p>
        </p:txBody>
      </p:sp>
      <p:grpSp>
        <p:nvGrpSpPr>
          <p:cNvPr id="293891" name="组 134"/>
          <p:cNvGrpSpPr>
            <a:grpSpLocks/>
          </p:cNvGrpSpPr>
          <p:nvPr/>
        </p:nvGrpSpPr>
        <p:grpSpPr bwMode="auto">
          <a:xfrm>
            <a:off x="131763" y="3001963"/>
            <a:ext cx="8923337" cy="3856037"/>
            <a:chOff x="114257" y="2823416"/>
            <a:chExt cx="8988656" cy="4034584"/>
          </a:xfrm>
        </p:grpSpPr>
        <p:grpSp>
          <p:nvGrpSpPr>
            <p:cNvPr id="293892" name="组 48"/>
            <p:cNvGrpSpPr>
              <a:grpSpLocks/>
            </p:cNvGrpSpPr>
            <p:nvPr/>
          </p:nvGrpSpPr>
          <p:grpSpPr bwMode="auto">
            <a:xfrm>
              <a:off x="3787052" y="2823416"/>
              <a:ext cx="5315861" cy="4034584"/>
              <a:chOff x="327159" y="876260"/>
              <a:chExt cx="8234822" cy="5288629"/>
            </a:xfrm>
          </p:grpSpPr>
          <p:pic>
            <p:nvPicPr>
              <p:cNvPr id="2938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59" y="876260"/>
                <a:ext cx="4248472" cy="256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 y="3483230"/>
                <a:ext cx="4131608" cy="26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631" y="876260"/>
                <a:ext cx="3960440" cy="256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631" y="3483230"/>
                <a:ext cx="3986350" cy="268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3897" name="图片 129" descr="QQ截图201209022231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06" y="2823416"/>
              <a:ext cx="3505246" cy="142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8" name="图片 130" descr="Graph5"/>
            <p:cNvPicPr>
              <a:picLocks noChangeAspect="1" noChangeArrowheads="1"/>
            </p:cNvPicPr>
            <p:nvPr/>
          </p:nvPicPr>
          <p:blipFill>
            <a:blip r:embed="rId7">
              <a:extLst>
                <a:ext uri="{28A0092B-C50C-407E-A947-70E740481C1C}">
                  <a14:useLocalDpi xmlns:a14="http://schemas.microsoft.com/office/drawing/2010/main" val="0"/>
                </a:ext>
              </a:extLst>
            </a:blip>
            <a:srcRect l="10516" t="7356" r="8333" b="7024"/>
            <a:stretch>
              <a:fillRect/>
            </a:stretch>
          </p:blipFill>
          <p:spPr bwMode="auto">
            <a:xfrm>
              <a:off x="114257" y="4249112"/>
              <a:ext cx="3748235" cy="256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9" name="文本框 131"/>
            <p:cNvSpPr txBox="1">
              <a:spLocks noChangeArrowheads="1"/>
            </p:cNvSpPr>
            <p:nvPr/>
          </p:nvSpPr>
          <p:spPr bwMode="auto">
            <a:xfrm>
              <a:off x="1751651" y="5242198"/>
              <a:ext cx="57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RFQ</a:t>
              </a:r>
            </a:p>
          </p:txBody>
        </p:sp>
        <p:sp>
          <p:nvSpPr>
            <p:cNvPr id="293900" name="文本框 132"/>
            <p:cNvSpPr txBox="1">
              <a:spLocks noChangeArrowheads="1"/>
            </p:cNvSpPr>
            <p:nvPr/>
          </p:nvSpPr>
          <p:spPr bwMode="auto">
            <a:xfrm>
              <a:off x="1751651" y="3554945"/>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LEBT</a:t>
              </a:r>
            </a:p>
          </p:txBody>
        </p:sp>
        <p:sp>
          <p:nvSpPr>
            <p:cNvPr id="293901" name="文本框 133"/>
            <p:cNvSpPr txBox="1">
              <a:spLocks noChangeArrowheads="1"/>
            </p:cNvSpPr>
            <p:nvPr/>
          </p:nvSpPr>
          <p:spPr bwMode="auto">
            <a:xfrm>
              <a:off x="5651012" y="4490910"/>
              <a:ext cx="2299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Superconducting Linac</a:t>
              </a:r>
            </a:p>
          </p:txBody>
        </p:sp>
      </p:grpSp>
      <p:grpSp>
        <p:nvGrpSpPr>
          <p:cNvPr id="293902" name="组 4"/>
          <p:cNvGrpSpPr>
            <a:grpSpLocks/>
          </p:cNvGrpSpPr>
          <p:nvPr/>
        </p:nvGrpSpPr>
        <p:grpSpPr bwMode="auto">
          <a:xfrm>
            <a:off x="36513" y="914400"/>
            <a:ext cx="9023350" cy="2014538"/>
            <a:chOff x="37035" y="914137"/>
            <a:chExt cx="9022447" cy="2015481"/>
          </a:xfrm>
        </p:grpSpPr>
        <p:grpSp>
          <p:nvGrpSpPr>
            <p:cNvPr id="293903" name="组 128"/>
            <p:cNvGrpSpPr>
              <a:grpSpLocks/>
            </p:cNvGrpSpPr>
            <p:nvPr/>
          </p:nvGrpSpPr>
          <p:grpSpPr bwMode="auto">
            <a:xfrm>
              <a:off x="37035" y="914137"/>
              <a:ext cx="9022447" cy="1741970"/>
              <a:chOff x="109603" y="1059273"/>
              <a:chExt cx="9022447" cy="1741970"/>
            </a:xfrm>
          </p:grpSpPr>
          <p:grpSp>
            <p:nvGrpSpPr>
              <p:cNvPr id="293904" name="组 118"/>
              <p:cNvGrpSpPr>
                <a:grpSpLocks/>
              </p:cNvGrpSpPr>
              <p:nvPr/>
            </p:nvGrpSpPr>
            <p:grpSpPr bwMode="auto">
              <a:xfrm>
                <a:off x="255706" y="1411480"/>
                <a:ext cx="8835791" cy="1161890"/>
                <a:chOff x="255706" y="1346360"/>
                <a:chExt cx="8835791" cy="1161890"/>
              </a:xfrm>
            </p:grpSpPr>
            <p:grpSp>
              <p:nvGrpSpPr>
                <p:cNvPr id="293905" name="组 15"/>
                <p:cNvGrpSpPr>
                  <a:grpSpLocks/>
                </p:cNvGrpSpPr>
                <p:nvPr/>
              </p:nvGrpSpPr>
              <p:grpSpPr bwMode="auto">
                <a:xfrm>
                  <a:off x="3716729" y="1352859"/>
                  <a:ext cx="1367527" cy="1044266"/>
                  <a:chOff x="1925674" y="2996604"/>
                  <a:chExt cx="4370047" cy="1728675"/>
                </a:xfrm>
              </p:grpSpPr>
              <p:grpSp>
                <p:nvGrpSpPr>
                  <p:cNvPr id="293906" name="组合 3"/>
                  <p:cNvGrpSpPr>
                    <a:grpSpLocks/>
                  </p:cNvGrpSpPr>
                  <p:nvPr/>
                </p:nvGrpSpPr>
                <p:grpSpPr bwMode="auto">
                  <a:xfrm>
                    <a:off x="1925674" y="2996604"/>
                    <a:ext cx="4370047" cy="1152128"/>
                    <a:chOff x="0" y="0"/>
                    <a:chExt cx="3467819" cy="793630"/>
                  </a:xfrm>
                </p:grpSpPr>
                <p:sp>
                  <p:nvSpPr>
                    <p:cNvPr id="20" name="椭圆 19"/>
                    <p:cNvSpPr/>
                    <p:nvPr/>
                  </p:nvSpPr>
                  <p:spPr>
                    <a:xfrm>
                      <a:off x="110965" y="156023"/>
                      <a:ext cx="213336" cy="481746"/>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1" name="椭圆 20"/>
                    <p:cNvSpPr/>
                    <p:nvPr/>
                  </p:nvSpPr>
                  <p:spPr>
                    <a:xfrm>
                      <a:off x="775126" y="156023"/>
                      <a:ext cx="205288" cy="481746"/>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2" name="圆角矩形 21"/>
                    <p:cNvSpPr/>
                    <p:nvPr/>
                  </p:nvSpPr>
                  <p:spPr>
                    <a:xfrm>
                      <a:off x="485310" y="156023"/>
                      <a:ext cx="136858" cy="481746"/>
                    </a:xfrm>
                    <a:prstGeom prst="roundRect">
                      <a:avLst/>
                    </a:prstGeom>
                    <a:solidFill>
                      <a:srgbClr val="D02E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3" name="椭圆 22"/>
                    <p:cNvSpPr/>
                    <p:nvPr/>
                  </p:nvSpPr>
                  <p:spPr>
                    <a:xfrm>
                      <a:off x="1314507" y="156023"/>
                      <a:ext cx="217362" cy="481746"/>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4" name="椭圆 23"/>
                    <p:cNvSpPr/>
                    <p:nvPr/>
                  </p:nvSpPr>
                  <p:spPr>
                    <a:xfrm>
                      <a:off x="1982695" y="156023"/>
                      <a:ext cx="209312" cy="481746"/>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5" name="圆角矩形 24"/>
                    <p:cNvSpPr/>
                    <p:nvPr/>
                  </p:nvSpPr>
                  <p:spPr>
                    <a:xfrm>
                      <a:off x="1688855" y="156023"/>
                      <a:ext cx="136858" cy="481746"/>
                    </a:xfrm>
                    <a:prstGeom prst="roundRect">
                      <a:avLst/>
                    </a:prstGeom>
                    <a:solidFill>
                      <a:srgbClr val="D02E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6" name="椭圆 25"/>
                    <p:cNvSpPr/>
                    <p:nvPr/>
                  </p:nvSpPr>
                  <p:spPr>
                    <a:xfrm>
                      <a:off x="2485850" y="156023"/>
                      <a:ext cx="213336" cy="481746"/>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7" name="椭圆 26"/>
                    <p:cNvSpPr/>
                    <p:nvPr/>
                  </p:nvSpPr>
                  <p:spPr>
                    <a:xfrm>
                      <a:off x="3145988" y="156023"/>
                      <a:ext cx="209312" cy="481746"/>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8" name="圆角矩形 27"/>
                    <p:cNvSpPr/>
                    <p:nvPr/>
                  </p:nvSpPr>
                  <p:spPr>
                    <a:xfrm>
                      <a:off x="2856172" y="156023"/>
                      <a:ext cx="136858" cy="481746"/>
                    </a:xfrm>
                    <a:prstGeom prst="roundRect">
                      <a:avLst/>
                    </a:prstGeom>
                    <a:solidFill>
                      <a:srgbClr val="D02E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29" name="圆角矩形 28"/>
                    <p:cNvSpPr/>
                    <p:nvPr/>
                  </p:nvSpPr>
                  <p:spPr>
                    <a:xfrm>
                      <a:off x="-1742" y="270"/>
                      <a:ext cx="3469749" cy="793251"/>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grpSp>
              <p:sp>
                <p:nvSpPr>
                  <p:cNvPr id="18" name="左大括号 17"/>
                  <p:cNvSpPr/>
                  <p:nvPr/>
                </p:nvSpPr>
                <p:spPr>
                  <a:xfrm rot="16200000">
                    <a:off x="2487320" y="3627836"/>
                    <a:ext cx="241884" cy="852177"/>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457200"/>
                    <a:endParaRPr lang="it-IT">
                      <a:latin typeface="Times New Roman" pitchFamily="18" charset="0"/>
                      <a:ea typeface="宋体" pitchFamily="2" charset="-122"/>
                    </a:endParaRPr>
                  </a:p>
                </p:txBody>
              </p:sp>
              <p:sp>
                <p:nvSpPr>
                  <p:cNvPr id="293918" name="TextBox 30"/>
                  <p:cNvSpPr txBox="1">
                    <a:spLocks noChangeArrowheads="1"/>
                  </p:cNvSpPr>
                  <p:nvPr/>
                </p:nvSpPr>
                <p:spPr bwMode="auto">
                  <a:xfrm>
                    <a:off x="2185298" y="4175186"/>
                    <a:ext cx="2501308" cy="55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lang="en-US" altLang="zh-CN">
                        <a:latin typeface="Calibri" pitchFamily="34" charset="0"/>
                      </a:rPr>
                      <a:t>2.02m</a:t>
                    </a:r>
                  </a:p>
                </p:txBody>
              </p:sp>
            </p:grpSp>
            <p:grpSp>
              <p:nvGrpSpPr>
                <p:cNvPr id="293919" name="组 29"/>
                <p:cNvGrpSpPr>
                  <a:grpSpLocks/>
                </p:cNvGrpSpPr>
                <p:nvPr/>
              </p:nvGrpSpPr>
              <p:grpSpPr bwMode="auto">
                <a:xfrm>
                  <a:off x="6451412" y="1346360"/>
                  <a:ext cx="1473976" cy="1161890"/>
                  <a:chOff x="1925674" y="5240104"/>
                  <a:chExt cx="4536504" cy="1841339"/>
                </a:xfrm>
              </p:grpSpPr>
              <p:grpSp>
                <p:nvGrpSpPr>
                  <p:cNvPr id="293920" name="组合 14"/>
                  <p:cNvGrpSpPr>
                    <a:grpSpLocks/>
                  </p:cNvGrpSpPr>
                  <p:nvPr/>
                </p:nvGrpSpPr>
                <p:grpSpPr bwMode="auto">
                  <a:xfrm>
                    <a:off x="1925674" y="5240104"/>
                    <a:ext cx="4536504" cy="1173936"/>
                    <a:chOff x="0" y="0"/>
                    <a:chExt cx="3769360" cy="793115"/>
                  </a:xfrm>
                </p:grpSpPr>
                <p:sp>
                  <p:nvSpPr>
                    <p:cNvPr id="34" name="圆角矩形 33"/>
                    <p:cNvSpPr/>
                    <p:nvPr/>
                  </p:nvSpPr>
                  <p:spPr>
                    <a:xfrm>
                      <a:off x="-977" y="410"/>
                      <a:ext cx="3762942" cy="79243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35" name="椭圆 34"/>
                    <p:cNvSpPr/>
                    <p:nvPr/>
                  </p:nvSpPr>
                  <p:spPr>
                    <a:xfrm>
                      <a:off x="506433" y="163659"/>
                      <a:ext cx="255733"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36" name="椭圆 35"/>
                    <p:cNvSpPr/>
                    <p:nvPr/>
                  </p:nvSpPr>
                  <p:spPr>
                    <a:xfrm>
                      <a:off x="1204627" y="163659"/>
                      <a:ext cx="247614"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37" name="圆角矩形 36"/>
                    <p:cNvSpPr/>
                    <p:nvPr/>
                  </p:nvSpPr>
                  <p:spPr>
                    <a:xfrm>
                      <a:off x="912360" y="163659"/>
                      <a:ext cx="162371" cy="482943"/>
                    </a:xfrm>
                    <a:prstGeom prst="roundRect">
                      <a:avLst/>
                    </a:prstGeom>
                    <a:solidFill>
                      <a:srgbClr val="D02E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38" name="椭圆 37"/>
                    <p:cNvSpPr/>
                    <p:nvPr/>
                  </p:nvSpPr>
                  <p:spPr>
                    <a:xfrm>
                      <a:off x="1569961" y="163659"/>
                      <a:ext cx="247614"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39" name="椭圆 38"/>
                    <p:cNvSpPr/>
                    <p:nvPr/>
                  </p:nvSpPr>
                  <p:spPr>
                    <a:xfrm>
                      <a:off x="2028657" y="163659"/>
                      <a:ext cx="243556"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40" name="椭圆 39"/>
                    <p:cNvSpPr/>
                    <p:nvPr/>
                  </p:nvSpPr>
                  <p:spPr>
                    <a:xfrm>
                      <a:off x="2381814" y="163659"/>
                      <a:ext cx="255733"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41" name="椭圆 40"/>
                    <p:cNvSpPr/>
                    <p:nvPr/>
                  </p:nvSpPr>
                  <p:spPr>
                    <a:xfrm>
                      <a:off x="3039416" y="163659"/>
                      <a:ext cx="243556"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42" name="圆角矩形 41"/>
                    <p:cNvSpPr/>
                    <p:nvPr/>
                  </p:nvSpPr>
                  <p:spPr>
                    <a:xfrm>
                      <a:off x="2763385" y="163659"/>
                      <a:ext cx="162371" cy="482943"/>
                    </a:xfrm>
                    <a:prstGeom prst="roundRect">
                      <a:avLst/>
                    </a:prstGeom>
                    <a:solidFill>
                      <a:srgbClr val="D02E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43" name="椭圆 42"/>
                    <p:cNvSpPr/>
                    <p:nvPr/>
                  </p:nvSpPr>
                  <p:spPr>
                    <a:xfrm>
                      <a:off x="145157" y="163659"/>
                      <a:ext cx="255735"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sp>
                  <p:nvSpPr>
                    <p:cNvPr id="44" name="椭圆 43"/>
                    <p:cNvSpPr/>
                    <p:nvPr/>
                  </p:nvSpPr>
                  <p:spPr>
                    <a:xfrm>
                      <a:off x="3384452" y="163659"/>
                      <a:ext cx="243556" cy="482943"/>
                    </a:xfrm>
                    <a:prstGeom prst="ellipse">
                      <a:avLst/>
                    </a:prstGeom>
                    <a:solidFill>
                      <a:srgbClr val="069C0A"/>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defTabSz="457200"/>
                      <a:endParaRPr lang="it-IT">
                        <a:solidFill>
                          <a:srgbClr val="FFFFFF"/>
                        </a:solidFill>
                        <a:latin typeface="Times New Roman" pitchFamily="18" charset="0"/>
                        <a:ea typeface="宋体" pitchFamily="2" charset="-122"/>
                      </a:endParaRPr>
                    </a:p>
                  </p:txBody>
                </p:sp>
              </p:grpSp>
              <p:sp>
                <p:nvSpPr>
                  <p:cNvPr id="32" name="左大括号 31"/>
                  <p:cNvSpPr/>
                  <p:nvPr/>
                </p:nvSpPr>
                <p:spPr>
                  <a:xfrm rot="16200000">
                    <a:off x="2992610" y="5399240"/>
                    <a:ext cx="286940" cy="1817374"/>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457200"/>
                    <a:endParaRPr lang="it-IT">
                      <a:latin typeface="Times New Roman" pitchFamily="18" charset="0"/>
                      <a:ea typeface="宋体" pitchFamily="2" charset="-122"/>
                    </a:endParaRPr>
                  </a:p>
                </p:txBody>
              </p:sp>
              <p:sp>
                <p:nvSpPr>
                  <p:cNvPr id="293933" name="TextBox 32"/>
                  <p:cNvSpPr txBox="1">
                    <a:spLocks noChangeArrowheads="1"/>
                  </p:cNvSpPr>
                  <p:nvPr/>
                </p:nvSpPr>
                <p:spPr bwMode="auto">
                  <a:xfrm>
                    <a:off x="2711041" y="6481140"/>
                    <a:ext cx="3019173" cy="60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lang="en-US" altLang="zh-CN">
                        <a:latin typeface="Calibri" pitchFamily="34" charset="0"/>
                      </a:rPr>
                      <a:t>2.74m</a:t>
                    </a:r>
                  </a:p>
                </p:txBody>
              </p:sp>
            </p:grpSp>
            <p:sp>
              <p:nvSpPr>
                <p:cNvPr id="100" name="圆角矩形 99"/>
                <p:cNvSpPr/>
                <p:nvPr/>
              </p:nvSpPr>
              <p:spPr>
                <a:xfrm>
                  <a:off x="255638" y="1540509"/>
                  <a:ext cx="426994" cy="331943"/>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a:endParaRPr kumimoji="1" lang="it-IT">
                    <a:solidFill>
                      <a:srgbClr val="FFFFFF"/>
                    </a:solidFill>
                    <a:latin typeface="Times New Roman" pitchFamily="18" charset="0"/>
                    <a:ea typeface="宋体" pitchFamily="2" charset="-122"/>
                  </a:endParaRPr>
                </a:p>
              </p:txBody>
            </p:sp>
            <p:sp>
              <p:nvSpPr>
                <p:cNvPr id="101" name="圆角矩形 100"/>
                <p:cNvSpPr/>
                <p:nvPr/>
              </p:nvSpPr>
              <p:spPr>
                <a:xfrm>
                  <a:off x="1074706" y="1540509"/>
                  <a:ext cx="1036533" cy="331943"/>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r>
                    <a:rPr kumimoji="1" lang="en-US" altLang="zh-CN">
                      <a:solidFill>
                        <a:srgbClr val="FFFFFF"/>
                      </a:solidFill>
                      <a:latin typeface="Times New Roman" pitchFamily="18" charset="0"/>
                      <a:ea typeface="宋体" pitchFamily="2" charset="-122"/>
                    </a:rPr>
                    <a:t>W-RFQ</a:t>
                  </a:r>
                </a:p>
              </p:txBody>
            </p:sp>
            <p:sp>
              <p:nvSpPr>
                <p:cNvPr id="102" name="圆角矩形 101"/>
                <p:cNvSpPr/>
                <p:nvPr/>
              </p:nvSpPr>
              <p:spPr>
                <a:xfrm>
                  <a:off x="2263624" y="1540509"/>
                  <a:ext cx="1138124" cy="331943"/>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kumimoji="1" lang="en-US" altLang="zh-CN" dirty="0"/>
                    <a:t>H-RFQ</a:t>
                  </a:r>
                </a:p>
              </p:txBody>
            </p:sp>
            <p:sp>
              <p:nvSpPr>
                <p:cNvPr id="293937" name="文本框 102"/>
                <p:cNvSpPr txBox="1">
                  <a:spLocks noChangeArrowheads="1"/>
                </p:cNvSpPr>
                <p:nvPr/>
              </p:nvSpPr>
              <p:spPr bwMode="auto">
                <a:xfrm>
                  <a:off x="5149976" y="1498807"/>
                  <a:ext cx="1140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a:t>
                  </a:r>
                </a:p>
              </p:txBody>
            </p:sp>
            <p:sp>
              <p:nvSpPr>
                <p:cNvPr id="293938" name="文本框 103"/>
                <p:cNvSpPr txBox="1">
                  <a:spLocks noChangeArrowheads="1"/>
                </p:cNvSpPr>
                <p:nvPr/>
              </p:nvSpPr>
              <p:spPr bwMode="auto">
                <a:xfrm>
                  <a:off x="7950590" y="1507315"/>
                  <a:ext cx="1140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a:t>
                  </a:r>
                </a:p>
              </p:txBody>
            </p:sp>
            <p:cxnSp>
              <p:nvCxnSpPr>
                <p:cNvPr id="106" name="直线连接符 105"/>
                <p:cNvCxnSpPr>
                  <a:stCxn id="100" idx="3"/>
                  <a:endCxn id="101" idx="1"/>
                </p:cNvCxnSpPr>
                <p:nvPr/>
              </p:nvCxnSpPr>
              <p:spPr>
                <a:xfrm>
                  <a:off x="682632" y="1707275"/>
                  <a:ext cx="39207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直线连接符 107"/>
                <p:cNvCxnSpPr>
                  <a:stCxn id="101" idx="3"/>
                  <a:endCxn id="102" idx="1"/>
                </p:cNvCxnSpPr>
                <p:nvPr/>
              </p:nvCxnSpPr>
              <p:spPr>
                <a:xfrm>
                  <a:off x="2111239" y="1707275"/>
                  <a:ext cx="1523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直线连接符 110"/>
                <p:cNvCxnSpPr>
                  <a:stCxn id="102" idx="3"/>
                  <a:endCxn id="29" idx="1"/>
                </p:cNvCxnSpPr>
                <p:nvPr/>
              </p:nvCxnSpPr>
              <p:spPr>
                <a:xfrm flipV="1">
                  <a:off x="3401748" y="1700922"/>
                  <a:ext cx="314294" cy="6353"/>
                </a:xfrm>
                <a:prstGeom prst="line">
                  <a:avLst/>
                </a:prstGeom>
              </p:spPr>
              <p:style>
                <a:lnRef idx="2">
                  <a:schemeClr val="accent1"/>
                </a:lnRef>
                <a:fillRef idx="0">
                  <a:schemeClr val="accent1"/>
                </a:fillRef>
                <a:effectRef idx="1">
                  <a:schemeClr val="accent1"/>
                </a:effectRef>
                <a:fontRef idx="minor">
                  <a:schemeClr val="tx1"/>
                </a:fontRef>
              </p:style>
            </p:cxnSp>
          </p:grpSp>
          <p:sp>
            <p:nvSpPr>
              <p:cNvPr id="293942" name="文本框 113"/>
              <p:cNvSpPr txBox="1">
                <a:spLocks noChangeArrowheads="1"/>
              </p:cNvSpPr>
              <p:nvPr/>
            </p:nvSpPr>
            <p:spPr bwMode="auto">
              <a:xfrm>
                <a:off x="2604329" y="2426800"/>
                <a:ext cx="1182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1.3 MeV/u</a:t>
                </a:r>
              </a:p>
            </p:txBody>
          </p:sp>
          <p:sp>
            <p:nvSpPr>
              <p:cNvPr id="293943" name="文本框 114"/>
              <p:cNvSpPr txBox="1">
                <a:spLocks noChangeArrowheads="1"/>
              </p:cNvSpPr>
              <p:nvPr/>
            </p:nvSpPr>
            <p:spPr bwMode="auto">
              <a:xfrm>
                <a:off x="5330772" y="2420153"/>
                <a:ext cx="12997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6.95 MeV/u</a:t>
                </a:r>
              </a:p>
            </p:txBody>
          </p:sp>
          <p:sp>
            <p:nvSpPr>
              <p:cNvPr id="293944" name="文本框 115"/>
              <p:cNvSpPr txBox="1">
                <a:spLocks noChangeArrowheads="1"/>
              </p:cNvSpPr>
              <p:nvPr/>
            </p:nvSpPr>
            <p:spPr bwMode="auto">
              <a:xfrm>
                <a:off x="8007599" y="2431911"/>
                <a:ext cx="1124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25 MeV/u</a:t>
                </a:r>
              </a:p>
            </p:txBody>
          </p:sp>
          <p:sp>
            <p:nvSpPr>
              <p:cNvPr id="293945" name="文本框 116"/>
              <p:cNvSpPr txBox="1">
                <a:spLocks noChangeArrowheads="1"/>
              </p:cNvSpPr>
              <p:nvPr/>
            </p:nvSpPr>
            <p:spPr bwMode="auto">
              <a:xfrm>
                <a:off x="1091466" y="2420153"/>
                <a:ext cx="1182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0.4 MeV/u</a:t>
                </a:r>
              </a:p>
            </p:txBody>
          </p:sp>
          <p:sp>
            <p:nvSpPr>
              <p:cNvPr id="293946" name="文本框 117"/>
              <p:cNvSpPr txBox="1">
                <a:spLocks noChangeArrowheads="1"/>
              </p:cNvSpPr>
              <p:nvPr/>
            </p:nvSpPr>
            <p:spPr bwMode="auto">
              <a:xfrm>
                <a:off x="109603" y="2420153"/>
                <a:ext cx="10320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14 keV/u</a:t>
                </a:r>
              </a:p>
            </p:txBody>
          </p:sp>
          <p:sp>
            <p:nvSpPr>
              <p:cNvPr id="293947" name="文本框 120"/>
              <p:cNvSpPr txBox="1">
                <a:spLocks noChangeArrowheads="1"/>
              </p:cNvSpPr>
              <p:nvPr/>
            </p:nvSpPr>
            <p:spPr bwMode="auto">
              <a:xfrm>
                <a:off x="1062594" y="1284503"/>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81.25MHz</a:t>
                </a:r>
              </a:p>
            </p:txBody>
          </p:sp>
          <p:sp>
            <p:nvSpPr>
              <p:cNvPr id="293948" name="文本框 121"/>
              <p:cNvSpPr txBox="1">
                <a:spLocks noChangeArrowheads="1"/>
              </p:cNvSpPr>
              <p:nvPr/>
            </p:nvSpPr>
            <p:spPr bwMode="auto">
              <a:xfrm>
                <a:off x="2323029" y="1275654"/>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81.25MHz</a:t>
                </a:r>
              </a:p>
            </p:txBody>
          </p:sp>
          <p:sp>
            <p:nvSpPr>
              <p:cNvPr id="293949" name="文本框 122"/>
              <p:cNvSpPr txBox="1">
                <a:spLocks noChangeArrowheads="1"/>
              </p:cNvSpPr>
              <p:nvPr/>
            </p:nvSpPr>
            <p:spPr bwMode="auto">
              <a:xfrm>
                <a:off x="3523923" y="1059273"/>
                <a:ext cx="5584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162.5 MHz HWR beta=0.11 and 325 MHz Spoke beta=0.21</a:t>
                </a:r>
              </a:p>
            </p:txBody>
          </p:sp>
          <p:sp>
            <p:nvSpPr>
              <p:cNvPr id="293950" name="文本框 123"/>
              <p:cNvSpPr txBox="1">
                <a:spLocks noChangeArrowheads="1"/>
              </p:cNvSpPr>
              <p:nvPr/>
            </p:nvSpPr>
            <p:spPr bwMode="auto">
              <a:xfrm>
                <a:off x="211657" y="1286130"/>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IS</a:t>
                </a:r>
              </a:p>
            </p:txBody>
          </p:sp>
          <p:sp>
            <p:nvSpPr>
              <p:cNvPr id="293951" name="文本框 124"/>
              <p:cNvSpPr txBox="1">
                <a:spLocks noChangeArrowheads="1"/>
              </p:cNvSpPr>
              <p:nvPr/>
            </p:nvSpPr>
            <p:spPr bwMode="auto">
              <a:xfrm>
                <a:off x="563035" y="195598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LEBT</a:t>
                </a:r>
              </a:p>
            </p:txBody>
          </p:sp>
          <p:sp>
            <p:nvSpPr>
              <p:cNvPr id="293952" name="文本框 125"/>
              <p:cNvSpPr txBox="1">
                <a:spLocks noChangeArrowheads="1"/>
              </p:cNvSpPr>
              <p:nvPr/>
            </p:nvSpPr>
            <p:spPr bwMode="auto">
              <a:xfrm>
                <a:off x="1724251" y="1929296"/>
                <a:ext cx="849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MEBT1</a:t>
                </a:r>
              </a:p>
            </p:txBody>
          </p:sp>
          <p:sp>
            <p:nvSpPr>
              <p:cNvPr id="293953" name="文本框 126"/>
              <p:cNvSpPr txBox="1">
                <a:spLocks noChangeArrowheads="1"/>
              </p:cNvSpPr>
              <p:nvPr/>
            </p:nvSpPr>
            <p:spPr bwMode="auto">
              <a:xfrm>
                <a:off x="3058633" y="1929296"/>
                <a:ext cx="849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MEBT2</a:t>
                </a:r>
              </a:p>
            </p:txBody>
          </p:sp>
        </p:grpSp>
        <p:sp>
          <p:nvSpPr>
            <p:cNvPr id="293954" name="文本框 3"/>
            <p:cNvSpPr txBox="1">
              <a:spLocks noChangeArrowheads="1"/>
            </p:cNvSpPr>
            <p:nvPr/>
          </p:nvSpPr>
          <p:spPr bwMode="auto">
            <a:xfrm>
              <a:off x="1797099" y="2560286"/>
              <a:ext cx="5956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b="1">
                  <a:latin typeface="Times New Roman" pitchFamily="18" charset="0"/>
                  <a:cs typeface="Times New Roman" pitchFamily="18" charset="0"/>
                </a:rPr>
                <a:t>High Intensity heavy ion SuperConducting Linac (HISCL)</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4714875"/>
            <a:ext cx="2351088"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5" name="标题 1"/>
          <p:cNvSpPr>
            <a:spLocks noGrp="1"/>
          </p:cNvSpPr>
          <p:nvPr>
            <p:ph type="title" idx="4294967295"/>
          </p:nvPr>
        </p:nvSpPr>
        <p:spPr>
          <a:xfrm>
            <a:off x="0" y="0"/>
            <a:ext cx="7164388" cy="879475"/>
          </a:xfrm>
        </p:spPr>
        <p:txBody>
          <a:bodyPr/>
          <a:lstStyle/>
          <a:p>
            <a:r>
              <a:rPr kumimoji="1" lang="en-US" altLang="zh-CN" sz="3200">
                <a:latin typeface="Times New Roman" pitchFamily="18" charset="0"/>
              </a:rPr>
              <a:t>RFQ and HWR Design of HISCL</a:t>
            </a:r>
          </a:p>
        </p:txBody>
      </p:sp>
      <p:graphicFrame>
        <p:nvGraphicFramePr>
          <p:cNvPr id="25" name="表格 24"/>
          <p:cNvGraphicFramePr>
            <a:graphicFrameLocks noGrp="1"/>
          </p:cNvGraphicFramePr>
          <p:nvPr/>
        </p:nvGraphicFramePr>
        <p:xfrm>
          <a:off x="244475" y="3211513"/>
          <a:ext cx="3027363" cy="1754187"/>
        </p:xfrm>
        <a:graphic>
          <a:graphicData uri="http://schemas.openxmlformats.org/drawingml/2006/table">
            <a:tbl>
              <a:tblPr/>
              <a:tblGrid>
                <a:gridCol w="1908175"/>
                <a:gridCol w="1119188"/>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Q factor</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11600</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Voltage @ 1J</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113.4 kV</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RF loss @ 1J</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39.5 kW</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RF loss @ U=75kV</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17.3 kW</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pSp>
        <p:nvGrpSpPr>
          <p:cNvPr id="294933" name="组 26"/>
          <p:cNvGrpSpPr>
            <a:grpSpLocks/>
          </p:cNvGrpSpPr>
          <p:nvPr/>
        </p:nvGrpSpPr>
        <p:grpSpPr bwMode="auto">
          <a:xfrm>
            <a:off x="98425" y="1358900"/>
            <a:ext cx="5095875" cy="3530600"/>
            <a:chOff x="92623" y="2892291"/>
            <a:chExt cx="5269071" cy="3828844"/>
          </a:xfrm>
        </p:grpSpPr>
        <p:grpSp>
          <p:nvGrpSpPr>
            <p:cNvPr id="294934" name="组 12"/>
            <p:cNvGrpSpPr>
              <a:grpSpLocks/>
            </p:cNvGrpSpPr>
            <p:nvPr/>
          </p:nvGrpSpPr>
          <p:grpSpPr bwMode="auto">
            <a:xfrm>
              <a:off x="92623" y="2892291"/>
              <a:ext cx="5269071" cy="3828844"/>
              <a:chOff x="1162050" y="1128713"/>
              <a:chExt cx="7729562" cy="5939810"/>
            </a:xfrm>
          </p:grpSpPr>
          <p:sp>
            <p:nvSpPr>
              <p:cNvPr id="294935" name="TextBox 12"/>
              <p:cNvSpPr txBox="1">
                <a:spLocks noChangeArrowheads="1"/>
              </p:cNvSpPr>
              <p:nvPr/>
            </p:nvSpPr>
            <p:spPr bwMode="auto">
              <a:xfrm rot="-494052">
                <a:off x="3059832" y="3573016"/>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lang="en-US" altLang="zh-CN">
                    <a:latin typeface="Calibri" pitchFamily="34" charset="0"/>
                  </a:rPr>
                  <a:t>1000</a:t>
                </a:r>
                <a:endParaRPr lang="ru-RU" altLang="zh-CN">
                  <a:latin typeface="Calibri" pitchFamily="34" charset="0"/>
                </a:endParaRPr>
              </a:p>
            </p:txBody>
          </p:sp>
          <p:grpSp>
            <p:nvGrpSpPr>
              <p:cNvPr id="294936" name="组 14"/>
              <p:cNvGrpSpPr>
                <a:grpSpLocks/>
              </p:cNvGrpSpPr>
              <p:nvPr/>
            </p:nvGrpSpPr>
            <p:grpSpPr bwMode="auto">
              <a:xfrm>
                <a:off x="1162050" y="1128713"/>
                <a:ext cx="7729562" cy="5939810"/>
                <a:chOff x="1162050" y="1128713"/>
                <a:chExt cx="7729562" cy="5939810"/>
              </a:xfrm>
            </p:grpSpPr>
            <p:pic>
              <p:nvPicPr>
                <p:cNvPr id="294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128713"/>
                  <a:ext cx="3735652"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214" y="4296973"/>
                  <a:ext cx="2832398" cy="252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Прямая соединительная линия 8"/>
                <p:cNvCxnSpPr/>
                <p:nvPr/>
              </p:nvCxnSpPr>
              <p:spPr>
                <a:xfrm>
                  <a:off x="1980758" y="3572476"/>
                  <a:ext cx="0" cy="865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9"/>
                <p:cNvCxnSpPr/>
                <p:nvPr/>
              </p:nvCxnSpPr>
              <p:spPr>
                <a:xfrm>
                  <a:off x="4557278" y="3139810"/>
                  <a:ext cx="0" cy="865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Прямая со стрелкой 11"/>
                <p:cNvCxnSpPr/>
                <p:nvPr/>
              </p:nvCxnSpPr>
              <p:spPr>
                <a:xfrm flipV="1">
                  <a:off x="1980758" y="3788808"/>
                  <a:ext cx="2590968" cy="360556"/>
                </a:xfrm>
                <a:prstGeom prst="straightConnector1">
                  <a:avLst/>
                </a:prstGeom>
                <a:ln>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13"/>
                <p:cNvCxnSpPr/>
                <p:nvPr/>
              </p:nvCxnSpPr>
              <p:spPr>
                <a:xfrm>
                  <a:off x="6331948" y="5989529"/>
                  <a:ext cx="14448" cy="1078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14"/>
                <p:cNvCxnSpPr/>
                <p:nvPr/>
              </p:nvCxnSpPr>
              <p:spPr>
                <a:xfrm>
                  <a:off x="8636368" y="5917419"/>
                  <a:ext cx="14448" cy="1151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Прямая со стрелкой 18"/>
                <p:cNvCxnSpPr/>
                <p:nvPr/>
              </p:nvCxnSpPr>
              <p:spPr>
                <a:xfrm>
                  <a:off x="6346396" y="6996413"/>
                  <a:ext cx="2304420" cy="0"/>
                </a:xfrm>
                <a:prstGeom prst="straightConnector1">
                  <a:avLst/>
                </a:prstGeom>
                <a:ln>
                  <a:headEnd type="stealth" w="med" len="lg"/>
                  <a:tailEnd type="stealth" w="med" len="lg"/>
                </a:ln>
              </p:spPr>
              <p:style>
                <a:lnRef idx="1">
                  <a:schemeClr val="accent1"/>
                </a:lnRef>
                <a:fillRef idx="0">
                  <a:schemeClr val="accent1"/>
                </a:fillRef>
                <a:effectRef idx="0">
                  <a:schemeClr val="accent1"/>
                </a:effectRef>
                <a:fontRef idx="minor">
                  <a:schemeClr val="tx1"/>
                </a:fontRef>
              </p:style>
            </p:cxnSp>
          </p:grpSp>
          <p:sp>
            <p:nvSpPr>
              <p:cNvPr id="294945" name="TextBox 15"/>
              <p:cNvSpPr txBox="1">
                <a:spLocks noChangeArrowheads="1"/>
              </p:cNvSpPr>
              <p:nvPr/>
            </p:nvSpPr>
            <p:spPr bwMode="auto">
              <a:xfrm>
                <a:off x="7211344" y="6636472"/>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lang="en-US" altLang="zh-CN">
                    <a:latin typeface="Calibri" pitchFamily="34" charset="0"/>
                  </a:rPr>
                  <a:t>572</a:t>
                </a:r>
                <a:endParaRPr lang="ru-RU" altLang="zh-CN">
                  <a:latin typeface="Calibri" pitchFamily="34" charset="0"/>
                </a:endParaRPr>
              </a:p>
            </p:txBody>
          </p:sp>
        </p:grpSp>
        <p:pic>
          <p:nvPicPr>
            <p:cNvPr id="2949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085" y="2936617"/>
              <a:ext cx="2513656"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4947" name="文本框 32"/>
          <p:cNvSpPr txBox="1">
            <a:spLocks noChangeArrowheads="1"/>
          </p:cNvSpPr>
          <p:nvPr/>
        </p:nvSpPr>
        <p:spPr bwMode="auto">
          <a:xfrm>
            <a:off x="5057775" y="3494088"/>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S-HWR</a:t>
            </a:r>
          </a:p>
        </p:txBody>
      </p:sp>
      <p:pic>
        <p:nvPicPr>
          <p:cNvPr id="294948" name="Picture 2" descr="http://www.impcas.ac.cn/xwzx/kyjz/201210/W0201210176195246587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2000" y="2759075"/>
            <a:ext cx="3073400" cy="1738313"/>
          </a:xfrm>
          <a:prstGeom prst="rect">
            <a:avLst/>
          </a:prstGeom>
          <a:noFill/>
          <a:ln w="9525">
            <a:solidFill>
              <a:srgbClr val="8064A2"/>
            </a:solidFill>
            <a:miter lim="800000"/>
            <a:headEnd/>
            <a:tailEnd/>
          </a:ln>
          <a:extLst>
            <a:ext uri="{909E8E84-426E-40DD-AFC4-6F175D3DCCD1}">
              <a14:hiddenFill xmlns:a14="http://schemas.microsoft.com/office/drawing/2010/main">
                <a:solidFill>
                  <a:srgbClr val="FFFFFF"/>
                </a:solidFill>
              </a14:hiddenFill>
            </a:ext>
          </a:extLst>
        </p:spPr>
      </p:pic>
      <p:sp>
        <p:nvSpPr>
          <p:cNvPr id="294949" name="文本框 34"/>
          <p:cNvSpPr txBox="1">
            <a:spLocks noChangeArrowheads="1"/>
          </p:cNvSpPr>
          <p:nvPr/>
        </p:nvSpPr>
        <p:spPr bwMode="auto">
          <a:xfrm>
            <a:off x="406400" y="4852988"/>
            <a:ext cx="78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H-RFQ</a:t>
            </a:r>
          </a:p>
        </p:txBody>
      </p:sp>
      <p:sp>
        <p:nvSpPr>
          <p:cNvPr id="294950" name="文本框 35"/>
          <p:cNvSpPr txBox="1">
            <a:spLocks noChangeArrowheads="1"/>
          </p:cNvSpPr>
          <p:nvPr/>
        </p:nvSpPr>
        <p:spPr bwMode="auto">
          <a:xfrm>
            <a:off x="488950" y="1139825"/>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W-RFQ</a:t>
            </a:r>
          </a:p>
        </p:txBody>
      </p:sp>
      <p:graphicFrame>
        <p:nvGraphicFramePr>
          <p:cNvPr id="38" name="表格 37"/>
          <p:cNvGraphicFramePr>
            <a:graphicFrameLocks noGrp="1"/>
          </p:cNvGraphicFramePr>
          <p:nvPr/>
        </p:nvGraphicFramePr>
        <p:xfrm>
          <a:off x="2593975" y="5483225"/>
          <a:ext cx="2632075" cy="1114425"/>
        </p:xfrm>
        <a:graphic>
          <a:graphicData uri="http://schemas.openxmlformats.org/drawingml/2006/table">
            <a:tbl>
              <a:tblPr/>
              <a:tblGrid>
                <a:gridCol w="1644650"/>
                <a:gridCol w="987425"/>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Q factor</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12936</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Voltage @ 1J</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160 kV</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RF loss @ 1J</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Arial" pitchFamily="34" charset="0"/>
                          <a:ea typeface="宋体" pitchFamily="2" charset="-122"/>
                        </a:rPr>
                        <a:t>38.5 kW</a:t>
                      </a:r>
                      <a:endParaRPr kumimoji="0" lang="ru-RU" altLang="zh-CN" sz="1800" b="0" i="0" u="none" strike="noStrike" cap="none" normalizeH="0" baseline="0" smtClean="0">
                        <a:ln>
                          <a:noFill/>
                        </a:ln>
                        <a:solidFill>
                          <a:srgbClr val="000000"/>
                        </a:solidFill>
                        <a:effectLst/>
                        <a:latin typeface="Arial"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pic>
        <p:nvPicPr>
          <p:cNvPr id="294965" name="Picture 4" descr="D:\2 工作文件资料\2 会议资料\2013\超导腔水平测试评审会\资料\Graph1.JPG"/>
          <p:cNvPicPr>
            <a:picLocks noChangeAspect="1" noChangeArrowheads="1"/>
          </p:cNvPicPr>
          <p:nvPr/>
        </p:nvPicPr>
        <p:blipFill>
          <a:blip r:embed="rId7">
            <a:extLst>
              <a:ext uri="{28A0092B-C50C-407E-A947-70E740481C1C}">
                <a14:useLocalDpi xmlns:a14="http://schemas.microsoft.com/office/drawing/2010/main" val="0"/>
              </a:ext>
            </a:extLst>
          </a:blip>
          <a:srcRect l="7339" t="2083" r="10558" b="7291"/>
          <a:stretch>
            <a:fillRect/>
          </a:stretch>
        </p:blipFill>
        <p:spPr bwMode="auto">
          <a:xfrm>
            <a:off x="5302250" y="4518025"/>
            <a:ext cx="3703638"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4966" name="组合 8"/>
          <p:cNvGrpSpPr>
            <a:grpSpLocks noChangeAspect="1"/>
          </p:cNvGrpSpPr>
          <p:nvPr/>
        </p:nvGrpSpPr>
        <p:grpSpPr bwMode="auto">
          <a:xfrm>
            <a:off x="5842000" y="879475"/>
            <a:ext cx="3073400" cy="1863725"/>
            <a:chOff x="251520" y="1124744"/>
            <a:chExt cx="8629650" cy="5237609"/>
          </a:xfrm>
        </p:grpSpPr>
        <p:pic>
          <p:nvPicPr>
            <p:cNvPr id="2949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4795" y="1124744"/>
              <a:ext cx="528637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6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1124744"/>
              <a:ext cx="3343275" cy="523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4969" name="文本框 44"/>
          <p:cNvSpPr txBox="1">
            <a:spLocks noChangeArrowheads="1"/>
          </p:cNvSpPr>
          <p:nvPr/>
        </p:nvSpPr>
        <p:spPr bwMode="auto">
          <a:xfrm>
            <a:off x="5057775" y="1843088"/>
            <a:ext cx="850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Arial" pitchFamily="34" charset="0"/>
                <a:ea typeface="宋体" pitchFamily="2" charset="-122"/>
              </a:defRPr>
            </a:lvl1pPr>
            <a:lvl2pPr marL="742950" indent="-285750" defTabSz="457200">
              <a:defRPr>
                <a:solidFill>
                  <a:schemeClr val="tx1"/>
                </a:solidFill>
                <a:latin typeface="Arial" pitchFamily="34" charset="0"/>
                <a:ea typeface="宋体" pitchFamily="2" charset="-122"/>
              </a:defRPr>
            </a:lvl2pPr>
            <a:lvl3pPr marL="1143000" indent="-228600" defTabSz="457200">
              <a:defRPr>
                <a:solidFill>
                  <a:schemeClr val="tx1"/>
                </a:solidFill>
                <a:latin typeface="Arial" pitchFamily="34" charset="0"/>
                <a:ea typeface="宋体" pitchFamily="2" charset="-122"/>
              </a:defRPr>
            </a:lvl3pPr>
            <a:lvl4pPr marL="1600200" indent="-228600" defTabSz="457200">
              <a:defRPr>
                <a:solidFill>
                  <a:schemeClr val="tx1"/>
                </a:solidFill>
                <a:latin typeface="Arial" pitchFamily="34" charset="0"/>
                <a:ea typeface="宋体" pitchFamily="2" charset="-122"/>
              </a:defRPr>
            </a:lvl4pPr>
            <a:lvl5pPr marL="2057400" indent="-228600" defTabSz="457200">
              <a:defRPr>
                <a:solidFill>
                  <a:schemeClr val="tx1"/>
                </a:solidFill>
                <a:latin typeface="Arial" pitchFamily="34" charset="0"/>
                <a:ea typeface="宋体" pitchFamily="2" charset="-122"/>
              </a:defRPr>
            </a:lvl5pPr>
            <a:lvl6pPr marL="2514600" indent="-228600" defTabSz="457200" fontAlgn="base">
              <a:spcBef>
                <a:spcPct val="0"/>
              </a:spcBef>
              <a:spcAft>
                <a:spcPct val="0"/>
              </a:spcAft>
              <a:defRPr>
                <a:solidFill>
                  <a:schemeClr val="tx1"/>
                </a:solidFill>
                <a:latin typeface="Arial" pitchFamily="34" charset="0"/>
                <a:ea typeface="宋体" pitchFamily="2" charset="-122"/>
              </a:defRPr>
            </a:lvl6pPr>
            <a:lvl7pPr marL="2971800" indent="-228600" defTabSz="457200" fontAlgn="base">
              <a:spcBef>
                <a:spcPct val="0"/>
              </a:spcBef>
              <a:spcAft>
                <a:spcPct val="0"/>
              </a:spcAft>
              <a:defRPr>
                <a:solidFill>
                  <a:schemeClr val="tx1"/>
                </a:solidFill>
                <a:latin typeface="Arial" pitchFamily="34" charset="0"/>
                <a:ea typeface="宋体" pitchFamily="2" charset="-122"/>
              </a:defRPr>
            </a:lvl7pPr>
            <a:lvl8pPr marL="3429000" indent="-228600" defTabSz="457200" fontAlgn="base">
              <a:spcBef>
                <a:spcPct val="0"/>
              </a:spcBef>
              <a:spcAft>
                <a:spcPct val="0"/>
              </a:spcAft>
              <a:defRPr>
                <a:solidFill>
                  <a:schemeClr val="tx1"/>
                </a:solidFill>
                <a:latin typeface="Arial" pitchFamily="34" charset="0"/>
                <a:ea typeface="宋体" pitchFamily="2" charset="-122"/>
              </a:defRPr>
            </a:lvl8pPr>
            <a:lvl9pPr marL="3886200" indent="-228600" defTabSz="457200" fontAlgn="base">
              <a:spcBef>
                <a:spcPct val="0"/>
              </a:spcBef>
              <a:spcAft>
                <a:spcPct val="0"/>
              </a:spcAft>
              <a:defRPr>
                <a:solidFill>
                  <a:schemeClr val="tx1"/>
                </a:solidFill>
                <a:latin typeface="Arial" pitchFamily="34" charset="0"/>
                <a:ea typeface="宋体" pitchFamily="2" charset="-122"/>
              </a:defRPr>
            </a:lvl9pPr>
          </a:lstStyle>
          <a:p>
            <a:r>
              <a:rPr kumimoji="1" lang="en-US" altLang="zh-CN">
                <a:latin typeface="Calibri" pitchFamily="34" charset="0"/>
              </a:rPr>
              <a:t>T-HWR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Yuan\Desktop\新建文件夹 (5)\模型加字英文.png"/>
          <p:cNvPicPr>
            <a:picLocks noChangeAspect="1" noChangeArrowheads="1"/>
          </p:cNvPicPr>
          <p:nvPr/>
        </p:nvPicPr>
        <p:blipFill>
          <a:blip r:embed="rId2">
            <a:extLst>
              <a:ext uri="{28A0092B-C50C-407E-A947-70E740481C1C}">
                <a14:useLocalDpi xmlns:a14="http://schemas.microsoft.com/office/drawing/2010/main" val="0"/>
              </a:ext>
            </a:extLst>
          </a:blip>
          <a:srcRect l="2655" t="4247" r="4964" b="4955"/>
          <a:stretch>
            <a:fillRect/>
          </a:stretch>
        </p:blipFill>
        <p:spPr bwMode="auto">
          <a:xfrm>
            <a:off x="327025" y="1582738"/>
            <a:ext cx="8512175"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直接箭头连接符 24"/>
          <p:cNvCxnSpPr/>
          <p:nvPr/>
        </p:nvCxnSpPr>
        <p:spPr>
          <a:xfrm flipV="1">
            <a:off x="2703513" y="3298825"/>
            <a:ext cx="106362" cy="29749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24" name="直接箭头连接符 52223"/>
          <p:cNvCxnSpPr/>
          <p:nvPr/>
        </p:nvCxnSpPr>
        <p:spPr>
          <a:xfrm>
            <a:off x="4451350" y="2205038"/>
            <a:ext cx="442913" cy="10937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26" name="直接箭头连接符 52225"/>
          <p:cNvCxnSpPr/>
          <p:nvPr/>
        </p:nvCxnSpPr>
        <p:spPr>
          <a:xfrm>
            <a:off x="5148263" y="2117725"/>
            <a:ext cx="139700" cy="1687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31" name="直接箭头连接符 52230"/>
          <p:cNvCxnSpPr/>
          <p:nvPr/>
        </p:nvCxnSpPr>
        <p:spPr>
          <a:xfrm flipH="1">
            <a:off x="6235700" y="2070100"/>
            <a:ext cx="65088" cy="1073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33" name="直接箭头连接符 52232"/>
          <p:cNvCxnSpPr>
            <a:stCxn id="244754" idx="1"/>
          </p:cNvCxnSpPr>
          <p:nvPr/>
        </p:nvCxnSpPr>
        <p:spPr>
          <a:xfrm flipH="1">
            <a:off x="6356350" y="2159000"/>
            <a:ext cx="660400" cy="9747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35" name="直接箭头连接符 52234"/>
          <p:cNvCxnSpPr/>
          <p:nvPr/>
        </p:nvCxnSpPr>
        <p:spPr>
          <a:xfrm flipH="1">
            <a:off x="6532563" y="2232025"/>
            <a:ext cx="703262" cy="1254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37" name="直接箭头连接符 52236"/>
          <p:cNvCxnSpPr/>
          <p:nvPr/>
        </p:nvCxnSpPr>
        <p:spPr>
          <a:xfrm flipH="1" flipV="1">
            <a:off x="6291263" y="3506788"/>
            <a:ext cx="673100" cy="50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39" name="直接箭头连接符 52238"/>
          <p:cNvCxnSpPr/>
          <p:nvPr/>
        </p:nvCxnSpPr>
        <p:spPr>
          <a:xfrm flipV="1">
            <a:off x="2324100" y="3606800"/>
            <a:ext cx="153988" cy="1619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41" name="直接箭头连接符 52240"/>
          <p:cNvCxnSpPr/>
          <p:nvPr/>
        </p:nvCxnSpPr>
        <p:spPr>
          <a:xfrm>
            <a:off x="1819275" y="1978025"/>
            <a:ext cx="1309688" cy="1298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243" name="直接箭头连接符 52242"/>
          <p:cNvCxnSpPr/>
          <p:nvPr/>
        </p:nvCxnSpPr>
        <p:spPr>
          <a:xfrm flipH="1" flipV="1">
            <a:off x="6003925" y="3694113"/>
            <a:ext cx="1520825" cy="2227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4" name="组合 13"/>
          <p:cNvGrpSpPr>
            <a:grpSpLocks/>
          </p:cNvGrpSpPr>
          <p:nvPr/>
        </p:nvGrpSpPr>
        <p:grpSpPr bwMode="auto">
          <a:xfrm>
            <a:off x="6926263" y="2852738"/>
            <a:ext cx="2109787" cy="1560512"/>
            <a:chOff x="6926400" y="2771174"/>
            <a:chExt cx="2109600" cy="1560847"/>
          </a:xfrm>
        </p:grpSpPr>
        <p:pic>
          <p:nvPicPr>
            <p:cNvPr id="244750" name="Picture 7" descr="IMG_3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400" y="2771174"/>
              <a:ext cx="2109600" cy="15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51" name="TextBox 5"/>
            <p:cNvSpPr txBox="1">
              <a:spLocks noChangeArrowheads="1"/>
            </p:cNvSpPr>
            <p:nvPr/>
          </p:nvSpPr>
          <p:spPr bwMode="auto">
            <a:xfrm>
              <a:off x="6964344" y="3778023"/>
              <a:ext cx="20201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b="1">
                  <a:solidFill>
                    <a:srgbClr val="FFFF00"/>
                  </a:solidFill>
                  <a:latin typeface="Times New Roman" pitchFamily="18" charset="0"/>
                  <a:ea typeface="黑体" pitchFamily="49" charset="-122"/>
                  <a:cs typeface="Times New Roman" pitchFamily="18" charset="0"/>
                </a:rPr>
                <a:t>Internal Target Exp.</a:t>
              </a:r>
            </a:p>
            <a:p>
              <a:pPr algn="ctr"/>
              <a:r>
                <a:rPr lang="en-US" altLang="zh-CN" b="1">
                  <a:solidFill>
                    <a:srgbClr val="FFFF00"/>
                  </a:solidFill>
                  <a:latin typeface="Times New Roman" pitchFamily="18" charset="0"/>
                  <a:ea typeface="黑体" pitchFamily="49" charset="-122"/>
                  <a:cs typeface="Times New Roman" pitchFamily="18" charset="0"/>
                </a:rPr>
                <a:t> for Atomic Physics</a:t>
              </a:r>
            </a:p>
          </p:txBody>
        </p:sp>
      </p:grpSp>
      <p:grpSp>
        <p:nvGrpSpPr>
          <p:cNvPr id="13" name="组合 12"/>
          <p:cNvGrpSpPr>
            <a:grpSpLocks/>
          </p:cNvGrpSpPr>
          <p:nvPr/>
        </p:nvGrpSpPr>
        <p:grpSpPr bwMode="auto">
          <a:xfrm>
            <a:off x="6926263" y="836613"/>
            <a:ext cx="2109787" cy="1620837"/>
            <a:chOff x="6926230" y="756000"/>
            <a:chExt cx="2109325" cy="1620000"/>
          </a:xfrm>
        </p:grpSpPr>
        <p:pic>
          <p:nvPicPr>
            <p:cNvPr id="244753" name="Picture 38" descr="01"/>
            <p:cNvPicPr>
              <a:picLocks noChangeAspect="1" noChangeArrowheads="1"/>
            </p:cNvPicPr>
            <p:nvPr/>
          </p:nvPicPr>
          <p:blipFill>
            <a:blip r:embed="rId4">
              <a:extLst>
                <a:ext uri="{28A0092B-C50C-407E-A947-70E740481C1C}">
                  <a14:useLocalDpi xmlns:a14="http://schemas.microsoft.com/office/drawing/2010/main" val="0"/>
                </a:ext>
              </a:extLst>
            </a:blip>
            <a:srcRect r="40575" b="10822"/>
            <a:stretch>
              <a:fillRect/>
            </a:stretch>
          </p:blipFill>
          <p:spPr bwMode="auto">
            <a:xfrm>
              <a:off x="6926230" y="756000"/>
              <a:ext cx="2109325"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54" name="TextBox 5"/>
            <p:cNvSpPr txBox="1">
              <a:spLocks noChangeArrowheads="1"/>
            </p:cNvSpPr>
            <p:nvPr/>
          </p:nvSpPr>
          <p:spPr bwMode="auto">
            <a:xfrm>
              <a:off x="7016706" y="1800000"/>
              <a:ext cx="19322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b="1">
                  <a:solidFill>
                    <a:srgbClr val="FFFF00"/>
                  </a:solidFill>
                  <a:latin typeface="Times New Roman" pitchFamily="18" charset="0"/>
                  <a:ea typeface="黑体" pitchFamily="49" charset="-122"/>
                  <a:cs typeface="Times New Roman" pitchFamily="18" charset="0"/>
                </a:rPr>
                <a:t>Exp. for Nuclear</a:t>
              </a:r>
            </a:p>
            <a:p>
              <a:pPr algn="ctr"/>
              <a:r>
                <a:rPr lang="en-US" altLang="zh-CN" b="1">
                  <a:solidFill>
                    <a:srgbClr val="FFFF00"/>
                  </a:solidFill>
                  <a:latin typeface="Times New Roman" pitchFamily="18" charset="0"/>
                  <a:ea typeface="黑体" pitchFamily="49" charset="-122"/>
                  <a:cs typeface="Times New Roman" pitchFamily="18" charset="0"/>
                </a:rPr>
                <a:t> mass measurement</a:t>
              </a:r>
            </a:p>
          </p:txBody>
        </p:sp>
      </p:grpSp>
      <p:grpSp>
        <p:nvGrpSpPr>
          <p:cNvPr id="9" name="组合 8"/>
          <p:cNvGrpSpPr>
            <a:grpSpLocks/>
          </p:cNvGrpSpPr>
          <p:nvPr/>
        </p:nvGrpSpPr>
        <p:grpSpPr bwMode="auto">
          <a:xfrm>
            <a:off x="4672013" y="836613"/>
            <a:ext cx="2165350" cy="1620837"/>
            <a:chOff x="4671948" y="756000"/>
            <a:chExt cx="2166155" cy="1620000"/>
          </a:xfrm>
        </p:grpSpPr>
        <p:pic>
          <p:nvPicPr>
            <p:cNvPr id="244756"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1948" y="756000"/>
              <a:ext cx="2166155"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57" name="TextBox 5"/>
            <p:cNvSpPr txBox="1">
              <a:spLocks noChangeArrowheads="1"/>
            </p:cNvSpPr>
            <p:nvPr/>
          </p:nvSpPr>
          <p:spPr bwMode="auto">
            <a:xfrm>
              <a:off x="4894633" y="1800000"/>
              <a:ext cx="16353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b="1">
                  <a:solidFill>
                    <a:srgbClr val="FFFF00"/>
                  </a:solidFill>
                  <a:latin typeface="Times New Roman" pitchFamily="18" charset="0"/>
                  <a:ea typeface="黑体" pitchFamily="49" charset="-122"/>
                  <a:cs typeface="Times New Roman" pitchFamily="18" charset="0"/>
                </a:rPr>
                <a:t>Experiment</a:t>
              </a:r>
            </a:p>
            <a:p>
              <a:pPr algn="ctr"/>
              <a:r>
                <a:rPr lang="en-US" altLang="zh-CN" b="1">
                  <a:solidFill>
                    <a:srgbClr val="FFFF00"/>
                  </a:solidFill>
                  <a:latin typeface="Times New Roman" pitchFamily="18" charset="0"/>
                  <a:ea typeface="黑体" pitchFamily="49" charset="-122"/>
                  <a:cs typeface="Times New Roman" pitchFamily="18" charset="0"/>
                </a:rPr>
                <a:t>for DR research</a:t>
              </a:r>
            </a:p>
          </p:txBody>
        </p:sp>
      </p:grpSp>
      <p:grpSp>
        <p:nvGrpSpPr>
          <p:cNvPr id="8" name="组合 7"/>
          <p:cNvGrpSpPr>
            <a:grpSpLocks/>
          </p:cNvGrpSpPr>
          <p:nvPr/>
        </p:nvGrpSpPr>
        <p:grpSpPr bwMode="auto">
          <a:xfrm>
            <a:off x="2378075" y="836613"/>
            <a:ext cx="2209800" cy="1620837"/>
            <a:chOff x="2378709" y="756000"/>
            <a:chExt cx="2208938" cy="1620000"/>
          </a:xfrm>
        </p:grpSpPr>
        <p:pic>
          <p:nvPicPr>
            <p:cNvPr id="244759" name="Picture 2" descr="F:\photo\实验室照片\101MSDCF\DSC059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7407" y="756000"/>
              <a:ext cx="2159652"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244760" name="Rectangle 15"/>
            <p:cNvSpPr>
              <a:spLocks/>
            </p:cNvSpPr>
            <p:nvPr/>
          </p:nvSpPr>
          <p:spPr bwMode="auto">
            <a:xfrm>
              <a:off x="2378709" y="1800000"/>
              <a:ext cx="22089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zh-CN" b="1">
                  <a:solidFill>
                    <a:srgbClr val="FFFF00"/>
                  </a:solidFill>
                  <a:latin typeface="Times New Roman" pitchFamily="18" charset="0"/>
                  <a:ea typeface="黑体" pitchFamily="49" charset="-122"/>
                  <a:cs typeface="Times New Roman" pitchFamily="18" charset="0"/>
                  <a:sym typeface="Calibri Bold"/>
                </a:rPr>
                <a:t>External Target</a:t>
              </a:r>
            </a:p>
            <a:p>
              <a:pPr algn="ctr"/>
              <a:r>
                <a:rPr lang="en-US" altLang="zh-CN" b="1">
                  <a:solidFill>
                    <a:srgbClr val="FFFF00"/>
                  </a:solidFill>
                  <a:latin typeface="Times New Roman" pitchFamily="18" charset="0"/>
                  <a:ea typeface="黑体" pitchFamily="49" charset="-122"/>
                  <a:cs typeface="Times New Roman" pitchFamily="18" charset="0"/>
                  <a:sym typeface="Calibri Bold"/>
                </a:rPr>
                <a:t> Experiment @ CSRm</a:t>
              </a:r>
              <a:endParaRPr lang="en-US" altLang="zh-CN" b="1">
                <a:solidFill>
                  <a:srgbClr val="FFFF00"/>
                </a:solidFill>
                <a:latin typeface="Times New Roman" pitchFamily="18" charset="0"/>
                <a:ea typeface="黑体" pitchFamily="49" charset="-122"/>
                <a:cs typeface="Times New Roman" pitchFamily="18" charset="0"/>
                <a:sym typeface="黑体" pitchFamily="49" charset="-122"/>
              </a:endParaRPr>
            </a:p>
          </p:txBody>
        </p:sp>
      </p:grpSp>
      <p:grpSp>
        <p:nvGrpSpPr>
          <p:cNvPr id="18" name="组合 17"/>
          <p:cNvGrpSpPr>
            <a:grpSpLocks/>
          </p:cNvGrpSpPr>
          <p:nvPr/>
        </p:nvGrpSpPr>
        <p:grpSpPr bwMode="auto">
          <a:xfrm>
            <a:off x="2455863" y="5165725"/>
            <a:ext cx="2166937" cy="1584325"/>
            <a:chOff x="2455208" y="5085184"/>
            <a:chExt cx="2167490" cy="1584176"/>
          </a:xfrm>
        </p:grpSpPr>
        <p:pic>
          <p:nvPicPr>
            <p:cNvPr id="2447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5208" y="5085184"/>
              <a:ext cx="2160000" cy="15804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4763" name="矩形 49"/>
            <p:cNvSpPr>
              <a:spLocks noChangeArrowheads="1"/>
            </p:cNvSpPr>
            <p:nvPr/>
          </p:nvSpPr>
          <p:spPr bwMode="auto">
            <a:xfrm>
              <a:off x="2468360" y="6115362"/>
              <a:ext cx="215433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p>
              <a:pPr algn="ctr"/>
              <a:r>
                <a:rPr lang="en-US" altLang="zh-CN" b="1">
                  <a:solidFill>
                    <a:srgbClr val="FFFF00"/>
                  </a:solidFill>
                  <a:latin typeface="Times New Roman" pitchFamily="18" charset="0"/>
                  <a:ea typeface="黑体" pitchFamily="49" charset="-122"/>
                  <a:cs typeface="Times New Roman" pitchFamily="18" charset="0"/>
                </a:rPr>
                <a:t>Gas Filled Recoil</a:t>
              </a:r>
            </a:p>
            <a:p>
              <a:pPr algn="ctr"/>
              <a:r>
                <a:rPr lang="en-US" altLang="zh-CN" b="1">
                  <a:solidFill>
                    <a:srgbClr val="FFFF00"/>
                  </a:solidFill>
                  <a:latin typeface="Times New Roman" pitchFamily="18" charset="0"/>
                  <a:ea typeface="黑体" pitchFamily="49" charset="-122"/>
                  <a:cs typeface="Times New Roman" pitchFamily="18" charset="0"/>
                </a:rPr>
                <a:t> Separator </a:t>
              </a:r>
            </a:p>
          </p:txBody>
        </p:sp>
      </p:grpSp>
      <p:grpSp>
        <p:nvGrpSpPr>
          <p:cNvPr id="3" name="组合 2"/>
          <p:cNvGrpSpPr>
            <a:grpSpLocks/>
          </p:cNvGrpSpPr>
          <p:nvPr/>
        </p:nvGrpSpPr>
        <p:grpSpPr bwMode="auto">
          <a:xfrm>
            <a:off x="134938" y="2619375"/>
            <a:ext cx="2189162" cy="3119438"/>
            <a:chOff x="135036" y="2537933"/>
            <a:chExt cx="2188800" cy="3118958"/>
          </a:xfrm>
        </p:grpSpPr>
        <p:pic>
          <p:nvPicPr>
            <p:cNvPr id="244765" name="图片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5036" y="2537933"/>
              <a:ext cx="2188800" cy="311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66" name="矩形 10"/>
            <p:cNvSpPr>
              <a:spLocks noChangeArrowheads="1"/>
            </p:cNvSpPr>
            <p:nvPr/>
          </p:nvSpPr>
          <p:spPr bwMode="auto">
            <a:xfrm>
              <a:off x="410576" y="5085184"/>
              <a:ext cx="1558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zh-CN" b="1">
                  <a:solidFill>
                    <a:srgbClr val="FFFF00"/>
                  </a:solidFill>
                  <a:latin typeface="Times New Roman" pitchFamily="18" charset="0"/>
                  <a:cs typeface="Times New Roman" pitchFamily="18" charset="0"/>
                </a:rPr>
                <a:t>Radioactive Ion</a:t>
              </a:r>
            </a:p>
            <a:p>
              <a:pPr algn="ctr"/>
              <a:r>
                <a:rPr lang="en-US" altLang="zh-CN" b="1">
                  <a:solidFill>
                    <a:srgbClr val="FFFF00"/>
                  </a:solidFill>
                  <a:latin typeface="Times New Roman" pitchFamily="18" charset="0"/>
                  <a:cs typeface="Times New Roman" pitchFamily="18" charset="0"/>
                </a:rPr>
                <a:t> Beam Line</a:t>
              </a:r>
            </a:p>
          </p:txBody>
        </p:sp>
      </p:grpSp>
      <p:grpSp>
        <p:nvGrpSpPr>
          <p:cNvPr id="5" name="组合 4"/>
          <p:cNvGrpSpPr>
            <a:grpSpLocks/>
          </p:cNvGrpSpPr>
          <p:nvPr/>
        </p:nvGrpSpPr>
        <p:grpSpPr bwMode="auto">
          <a:xfrm>
            <a:off x="133350" y="836613"/>
            <a:ext cx="2206625" cy="1620837"/>
            <a:chOff x="133906" y="756000"/>
            <a:chExt cx="2205846" cy="1620000"/>
          </a:xfrm>
        </p:grpSpPr>
        <p:pic>
          <p:nvPicPr>
            <p:cNvPr id="244768" name="Picture 4" descr="C:\Users\Yuan\Pictures\GammaBal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036" y="756000"/>
              <a:ext cx="2188372"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69" name="矩形 71"/>
            <p:cNvSpPr>
              <a:spLocks noChangeArrowheads="1"/>
            </p:cNvSpPr>
            <p:nvPr/>
          </p:nvSpPr>
          <p:spPr bwMode="auto">
            <a:xfrm>
              <a:off x="133906" y="1800000"/>
              <a:ext cx="22058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b="1">
                  <a:solidFill>
                    <a:srgbClr val="FFFF00"/>
                  </a:solidFill>
                  <a:latin typeface="Times New Roman" pitchFamily="18" charset="0"/>
                  <a:ea typeface="黑体" pitchFamily="49" charset="-122"/>
                  <a:cs typeface="Times New Roman" pitchFamily="18" charset="0"/>
                </a:rPr>
                <a:t>On-line Experiment</a:t>
              </a:r>
            </a:p>
            <a:p>
              <a:pPr algn="ctr"/>
              <a:r>
                <a:rPr lang="en-US" altLang="zh-CN" b="1">
                  <a:solidFill>
                    <a:srgbClr val="FFFF00"/>
                  </a:solidFill>
                  <a:latin typeface="Times New Roman" pitchFamily="18" charset="0"/>
                  <a:ea typeface="黑体" pitchFamily="49" charset="-122"/>
                  <a:cs typeface="Times New Roman" pitchFamily="18" charset="0"/>
                </a:rPr>
                <a:t>for </a:t>
              </a:r>
              <a:r>
                <a:rPr lang="el-GR" altLang="zh-CN" b="1">
                  <a:solidFill>
                    <a:srgbClr val="FFFF00"/>
                  </a:solidFill>
                  <a:latin typeface="Times New Roman" pitchFamily="18" charset="0"/>
                  <a:ea typeface="黑体" pitchFamily="49" charset="-122"/>
                  <a:cs typeface="Times New Roman" pitchFamily="18" charset="0"/>
                </a:rPr>
                <a:t>γ</a:t>
              </a:r>
              <a:r>
                <a:rPr lang="en-US" altLang="zh-CN" b="1">
                  <a:solidFill>
                    <a:srgbClr val="FFFF00"/>
                  </a:solidFill>
                  <a:latin typeface="Times New Roman" pitchFamily="18" charset="0"/>
                  <a:ea typeface="黑体" pitchFamily="49" charset="-122"/>
                  <a:cs typeface="Times New Roman" pitchFamily="18" charset="0"/>
                </a:rPr>
                <a:t> ray</a:t>
              </a:r>
            </a:p>
          </p:txBody>
        </p:sp>
      </p:grpSp>
      <p:grpSp>
        <p:nvGrpSpPr>
          <p:cNvPr id="15" name="组合 14"/>
          <p:cNvGrpSpPr>
            <a:grpSpLocks/>
          </p:cNvGrpSpPr>
          <p:nvPr/>
        </p:nvGrpSpPr>
        <p:grpSpPr bwMode="auto">
          <a:xfrm>
            <a:off x="6926263" y="4695825"/>
            <a:ext cx="2109787" cy="1612900"/>
            <a:chOff x="6926400" y="4614837"/>
            <a:chExt cx="2109600" cy="1612529"/>
          </a:xfrm>
        </p:grpSpPr>
        <p:pic>
          <p:nvPicPr>
            <p:cNvPr id="244771" name="图片 10" descr="DSC06517.JPG"/>
            <p:cNvPicPr>
              <a:picLocks noChangeAspect="1"/>
            </p:cNvPicPr>
            <p:nvPr/>
          </p:nvPicPr>
          <p:blipFill>
            <a:blip r:embed="rId10">
              <a:extLst>
                <a:ext uri="{28A0092B-C50C-407E-A947-70E740481C1C}">
                  <a14:useLocalDpi xmlns:a14="http://schemas.microsoft.com/office/drawing/2010/main" val="0"/>
                </a:ext>
              </a:extLst>
            </a:blip>
            <a:srcRect l="18867" r="10329"/>
            <a:stretch>
              <a:fillRect/>
            </a:stretch>
          </p:blipFill>
          <p:spPr bwMode="auto">
            <a:xfrm>
              <a:off x="6926400" y="4614837"/>
              <a:ext cx="2109600" cy="161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72" name="TextBox 5"/>
            <p:cNvSpPr txBox="1">
              <a:spLocks noChangeArrowheads="1"/>
            </p:cNvSpPr>
            <p:nvPr/>
          </p:nvSpPr>
          <p:spPr bwMode="auto">
            <a:xfrm>
              <a:off x="7218354" y="5639214"/>
              <a:ext cx="154112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b="1">
                  <a:solidFill>
                    <a:srgbClr val="FFFF00"/>
                  </a:solidFill>
                  <a:latin typeface="Times New Roman" pitchFamily="18" charset="0"/>
                  <a:ea typeface="黑体" pitchFamily="49" charset="-122"/>
                  <a:cs typeface="Times New Roman" pitchFamily="18" charset="0"/>
                </a:rPr>
                <a:t>Proton Induced</a:t>
              </a:r>
            </a:p>
            <a:p>
              <a:pPr algn="ctr"/>
              <a:r>
                <a:rPr lang="en-US" altLang="zh-CN" b="1">
                  <a:solidFill>
                    <a:srgbClr val="FFFF00"/>
                  </a:solidFill>
                  <a:latin typeface="Times New Roman" pitchFamily="18" charset="0"/>
                  <a:ea typeface="黑体" pitchFamily="49" charset="-122"/>
                  <a:cs typeface="Times New Roman" pitchFamily="18" charset="0"/>
                </a:rPr>
                <a:t> Spallation</a:t>
              </a:r>
            </a:p>
          </p:txBody>
        </p:sp>
      </p:grpSp>
      <p:sp>
        <p:nvSpPr>
          <p:cNvPr id="244773" name="Rectangle 3"/>
          <p:cNvSpPr>
            <a:spLocks noChangeArrowheads="1"/>
          </p:cNvSpPr>
          <p:nvPr/>
        </p:nvSpPr>
        <p:spPr bwMode="auto">
          <a:xfrm>
            <a:off x="1403350" y="201613"/>
            <a:ext cx="69596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altLang="zh-CN" sz="3200" b="1">
                <a:solidFill>
                  <a:schemeClr val="accent2"/>
                </a:solidFill>
                <a:latin typeface="Times New Roman" pitchFamily="18" charset="0"/>
                <a:cs typeface="Tahoma" pitchFamily="34" charset="0"/>
              </a:rPr>
              <a:t>Facilities for Physics Research at IMP</a:t>
            </a:r>
            <a:endParaRPr lang="en-US" altLang="zh-CN" sz="3200" b="1">
              <a:solidFill>
                <a:schemeClr val="accent2"/>
              </a:solidFill>
              <a:latin typeface="Times New Roman" pitchFamily="18" charset="0"/>
              <a:ea typeface="黑体" pitchFamily="49" charset="-122"/>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31"/>
                                        </p:tgtEl>
                                      </p:cBhvr>
                                      <p:by x="60000" y="60000"/>
                                    </p:animScale>
                                  </p:childTnLst>
                                </p:cTn>
                              </p:par>
                              <p:par>
                                <p:cTn id="7" presetID="10" presetClass="entr" presetSubtype="0" fill="hold"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50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22" presetClass="entr" presetSubtype="1" fill="hold" nodeType="withEffect">
                                  <p:stCondLst>
                                    <p:cond delay="500"/>
                                  </p:stCondLst>
                                  <p:childTnLst>
                                    <p:set>
                                      <p:cBhvr>
                                        <p:cTn id="32" dur="1" fill="hold">
                                          <p:stCondLst>
                                            <p:cond delay="0"/>
                                          </p:stCondLst>
                                        </p:cTn>
                                        <p:tgtEl>
                                          <p:spTgt spid="52241"/>
                                        </p:tgtEl>
                                        <p:attrNameLst>
                                          <p:attrName>style.visibility</p:attrName>
                                        </p:attrNameLst>
                                      </p:cBhvr>
                                      <p:to>
                                        <p:strVal val="visible"/>
                                      </p:to>
                                    </p:set>
                                    <p:animEffect transition="in" filter="wipe(up)">
                                      <p:cBhvr>
                                        <p:cTn id="33" dur="500"/>
                                        <p:tgtEl>
                                          <p:spTgt spid="52241"/>
                                        </p:tgtEl>
                                      </p:cBhvr>
                                    </p:animEffect>
                                  </p:childTnLst>
                                </p:cTn>
                              </p:par>
                              <p:par>
                                <p:cTn id="34" presetID="22" presetClass="entr" presetSubtype="4" fill="hold" nodeType="withEffect">
                                  <p:stCondLst>
                                    <p:cond delay="500"/>
                                  </p:stCondLst>
                                  <p:childTnLst>
                                    <p:set>
                                      <p:cBhvr>
                                        <p:cTn id="35" dur="1" fill="hold">
                                          <p:stCondLst>
                                            <p:cond delay="0"/>
                                          </p:stCondLst>
                                        </p:cTn>
                                        <p:tgtEl>
                                          <p:spTgt spid="52239"/>
                                        </p:tgtEl>
                                        <p:attrNameLst>
                                          <p:attrName>style.visibility</p:attrName>
                                        </p:attrNameLst>
                                      </p:cBhvr>
                                      <p:to>
                                        <p:strVal val="visible"/>
                                      </p:to>
                                    </p:set>
                                    <p:animEffect transition="in" filter="wipe(down)">
                                      <p:cBhvr>
                                        <p:cTn id="36" dur="500"/>
                                        <p:tgtEl>
                                          <p:spTgt spid="52239"/>
                                        </p:tgtEl>
                                      </p:cBhvr>
                                    </p:animEffect>
                                  </p:childTnLst>
                                </p:cTn>
                              </p:par>
                              <p:par>
                                <p:cTn id="37" presetID="22" presetClass="entr" presetSubtype="4" fill="hold" nodeType="withEffect">
                                  <p:stCondLst>
                                    <p:cond delay="50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par>
                                <p:cTn id="40" presetID="22" presetClass="entr" presetSubtype="1" fill="hold" nodeType="withEffect">
                                  <p:stCondLst>
                                    <p:cond delay="500"/>
                                  </p:stCondLst>
                                  <p:childTnLst>
                                    <p:set>
                                      <p:cBhvr>
                                        <p:cTn id="41" dur="1" fill="hold">
                                          <p:stCondLst>
                                            <p:cond delay="0"/>
                                          </p:stCondLst>
                                        </p:cTn>
                                        <p:tgtEl>
                                          <p:spTgt spid="52224"/>
                                        </p:tgtEl>
                                        <p:attrNameLst>
                                          <p:attrName>style.visibility</p:attrName>
                                        </p:attrNameLst>
                                      </p:cBhvr>
                                      <p:to>
                                        <p:strVal val="visible"/>
                                      </p:to>
                                    </p:set>
                                    <p:animEffect transition="in" filter="wipe(up)">
                                      <p:cBhvr>
                                        <p:cTn id="42" dur="500"/>
                                        <p:tgtEl>
                                          <p:spTgt spid="52224"/>
                                        </p:tgtEl>
                                      </p:cBhvr>
                                    </p:animEffect>
                                  </p:childTnLst>
                                </p:cTn>
                              </p:par>
                              <p:par>
                                <p:cTn id="43" presetID="22" presetClass="entr" presetSubtype="1" fill="hold" nodeType="withEffect">
                                  <p:stCondLst>
                                    <p:cond delay="500"/>
                                  </p:stCondLst>
                                  <p:childTnLst>
                                    <p:set>
                                      <p:cBhvr>
                                        <p:cTn id="44" dur="1" fill="hold">
                                          <p:stCondLst>
                                            <p:cond delay="0"/>
                                          </p:stCondLst>
                                        </p:cTn>
                                        <p:tgtEl>
                                          <p:spTgt spid="52226"/>
                                        </p:tgtEl>
                                        <p:attrNameLst>
                                          <p:attrName>style.visibility</p:attrName>
                                        </p:attrNameLst>
                                      </p:cBhvr>
                                      <p:to>
                                        <p:strVal val="visible"/>
                                      </p:to>
                                    </p:set>
                                    <p:animEffect transition="in" filter="wipe(up)">
                                      <p:cBhvr>
                                        <p:cTn id="45" dur="500"/>
                                        <p:tgtEl>
                                          <p:spTgt spid="52226"/>
                                        </p:tgtEl>
                                      </p:cBhvr>
                                    </p:animEffect>
                                  </p:childTnLst>
                                </p:cTn>
                              </p:par>
                              <p:par>
                                <p:cTn id="46" presetID="22" presetClass="entr" presetSubtype="1" fill="hold" nodeType="withEffect">
                                  <p:stCondLst>
                                    <p:cond delay="500"/>
                                  </p:stCondLst>
                                  <p:childTnLst>
                                    <p:set>
                                      <p:cBhvr>
                                        <p:cTn id="47" dur="1" fill="hold">
                                          <p:stCondLst>
                                            <p:cond delay="0"/>
                                          </p:stCondLst>
                                        </p:cTn>
                                        <p:tgtEl>
                                          <p:spTgt spid="52231"/>
                                        </p:tgtEl>
                                        <p:attrNameLst>
                                          <p:attrName>style.visibility</p:attrName>
                                        </p:attrNameLst>
                                      </p:cBhvr>
                                      <p:to>
                                        <p:strVal val="visible"/>
                                      </p:to>
                                    </p:set>
                                    <p:animEffect transition="in" filter="wipe(up)">
                                      <p:cBhvr>
                                        <p:cTn id="48" dur="500"/>
                                        <p:tgtEl>
                                          <p:spTgt spid="52231"/>
                                        </p:tgtEl>
                                      </p:cBhvr>
                                    </p:animEffect>
                                  </p:childTnLst>
                                </p:cTn>
                              </p:par>
                              <p:par>
                                <p:cTn id="49" presetID="22" presetClass="entr" presetSubtype="1" fill="hold" nodeType="withEffect">
                                  <p:stCondLst>
                                    <p:cond delay="500"/>
                                  </p:stCondLst>
                                  <p:childTnLst>
                                    <p:set>
                                      <p:cBhvr>
                                        <p:cTn id="50" dur="1" fill="hold">
                                          <p:stCondLst>
                                            <p:cond delay="0"/>
                                          </p:stCondLst>
                                        </p:cTn>
                                        <p:tgtEl>
                                          <p:spTgt spid="52233"/>
                                        </p:tgtEl>
                                        <p:attrNameLst>
                                          <p:attrName>style.visibility</p:attrName>
                                        </p:attrNameLst>
                                      </p:cBhvr>
                                      <p:to>
                                        <p:strVal val="visible"/>
                                      </p:to>
                                    </p:set>
                                    <p:animEffect transition="in" filter="wipe(up)">
                                      <p:cBhvr>
                                        <p:cTn id="51" dur="500"/>
                                        <p:tgtEl>
                                          <p:spTgt spid="52233"/>
                                        </p:tgtEl>
                                      </p:cBhvr>
                                    </p:animEffect>
                                  </p:childTnLst>
                                </p:cTn>
                              </p:par>
                              <p:par>
                                <p:cTn id="52" presetID="22" presetClass="entr" presetSubtype="1" fill="hold" nodeType="withEffect">
                                  <p:stCondLst>
                                    <p:cond delay="500"/>
                                  </p:stCondLst>
                                  <p:childTnLst>
                                    <p:set>
                                      <p:cBhvr>
                                        <p:cTn id="53" dur="1" fill="hold">
                                          <p:stCondLst>
                                            <p:cond delay="0"/>
                                          </p:stCondLst>
                                        </p:cTn>
                                        <p:tgtEl>
                                          <p:spTgt spid="52235"/>
                                        </p:tgtEl>
                                        <p:attrNameLst>
                                          <p:attrName>style.visibility</p:attrName>
                                        </p:attrNameLst>
                                      </p:cBhvr>
                                      <p:to>
                                        <p:strVal val="visible"/>
                                      </p:to>
                                    </p:set>
                                    <p:animEffect transition="in" filter="wipe(up)">
                                      <p:cBhvr>
                                        <p:cTn id="54" dur="500"/>
                                        <p:tgtEl>
                                          <p:spTgt spid="52235"/>
                                        </p:tgtEl>
                                      </p:cBhvr>
                                    </p:animEffect>
                                  </p:childTnLst>
                                </p:cTn>
                              </p:par>
                              <p:par>
                                <p:cTn id="55" presetID="22" presetClass="entr" presetSubtype="4" fill="hold" nodeType="withEffect">
                                  <p:stCondLst>
                                    <p:cond delay="500"/>
                                  </p:stCondLst>
                                  <p:childTnLst>
                                    <p:set>
                                      <p:cBhvr>
                                        <p:cTn id="56" dur="1" fill="hold">
                                          <p:stCondLst>
                                            <p:cond delay="0"/>
                                          </p:stCondLst>
                                        </p:cTn>
                                        <p:tgtEl>
                                          <p:spTgt spid="52243"/>
                                        </p:tgtEl>
                                        <p:attrNameLst>
                                          <p:attrName>style.visibility</p:attrName>
                                        </p:attrNameLst>
                                      </p:cBhvr>
                                      <p:to>
                                        <p:strVal val="visible"/>
                                      </p:to>
                                    </p:set>
                                    <p:animEffect transition="in" filter="wipe(down)">
                                      <p:cBhvr>
                                        <p:cTn id="57" dur="500"/>
                                        <p:tgtEl>
                                          <p:spTgt spid="52243"/>
                                        </p:tgtEl>
                                      </p:cBhvr>
                                    </p:animEffect>
                                  </p:childTnLst>
                                </p:cTn>
                              </p:par>
                              <p:par>
                                <p:cTn id="58" presetID="22" presetClass="entr" presetSubtype="4" fill="hold" nodeType="withEffect">
                                  <p:stCondLst>
                                    <p:cond delay="500"/>
                                  </p:stCondLst>
                                  <p:childTnLst>
                                    <p:set>
                                      <p:cBhvr>
                                        <p:cTn id="59" dur="1" fill="hold">
                                          <p:stCondLst>
                                            <p:cond delay="0"/>
                                          </p:stCondLst>
                                        </p:cTn>
                                        <p:tgtEl>
                                          <p:spTgt spid="52237"/>
                                        </p:tgtEl>
                                        <p:attrNameLst>
                                          <p:attrName>style.visibility</p:attrName>
                                        </p:attrNameLst>
                                      </p:cBhvr>
                                      <p:to>
                                        <p:strVal val="visible"/>
                                      </p:to>
                                    </p:set>
                                    <p:animEffect transition="in" filter="wipe(down)">
                                      <p:cBhvr>
                                        <p:cTn id="60" dur="500"/>
                                        <p:tgtEl>
                                          <p:spTgt spid="52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标题 1"/>
          <p:cNvSpPr>
            <a:spLocks noGrp="1"/>
          </p:cNvSpPr>
          <p:nvPr>
            <p:ph type="title" idx="4294967295"/>
          </p:nvPr>
        </p:nvSpPr>
        <p:spPr>
          <a:xfrm>
            <a:off x="0" y="0"/>
            <a:ext cx="7192963" cy="720725"/>
          </a:xfrm>
        </p:spPr>
        <p:txBody>
          <a:bodyPr/>
          <a:lstStyle/>
          <a:p>
            <a:r>
              <a:rPr lang="en-US" altLang="zh-CN" sz="4000"/>
              <a:t>Design of Spoke021</a:t>
            </a:r>
          </a:p>
        </p:txBody>
      </p:sp>
      <p:grpSp>
        <p:nvGrpSpPr>
          <p:cNvPr id="295939" name="组 7"/>
          <p:cNvGrpSpPr>
            <a:grpSpLocks/>
          </p:cNvGrpSpPr>
          <p:nvPr/>
        </p:nvGrpSpPr>
        <p:grpSpPr bwMode="auto">
          <a:xfrm>
            <a:off x="74613" y="1317625"/>
            <a:ext cx="4365625" cy="2979738"/>
            <a:chOff x="44388" y="1114882"/>
            <a:chExt cx="6624753" cy="4343421"/>
          </a:xfrm>
        </p:grpSpPr>
        <p:graphicFrame>
          <p:nvGraphicFramePr>
            <p:cNvPr id="295940" name="Object 4"/>
            <p:cNvGraphicFramePr>
              <a:graphicFrameLocks noChangeAspect="1"/>
            </p:cNvGraphicFramePr>
            <p:nvPr/>
          </p:nvGraphicFramePr>
          <p:xfrm>
            <a:off x="3330558" y="1114883"/>
            <a:ext cx="3338583" cy="2293968"/>
          </p:xfrm>
          <a:graphic>
            <a:graphicData uri="http://schemas.openxmlformats.org/presentationml/2006/ole">
              <mc:AlternateContent xmlns:mc="http://schemas.openxmlformats.org/markup-compatibility/2006">
                <mc:Choice xmlns:v="urn:schemas-microsoft-com:vml" Requires="v">
                  <p:oleObj spid="_x0000_s295983" r:id="rId3" imgW="3896269" imgH="2676899" progId="PBrush">
                    <p:embed/>
                  </p:oleObj>
                </mc:Choice>
                <mc:Fallback>
                  <p:oleObj r:id="rId3" imgW="3896269" imgH="2676899" progId="PBrus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58" y="1114883"/>
                          <a:ext cx="3338583" cy="22939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5941" name="Object 5"/>
            <p:cNvGraphicFramePr>
              <a:graphicFrameLocks/>
            </p:cNvGraphicFramePr>
            <p:nvPr/>
          </p:nvGraphicFramePr>
          <p:xfrm>
            <a:off x="44388" y="1114882"/>
            <a:ext cx="3286170" cy="2293968"/>
          </p:xfrm>
          <a:graphic>
            <a:graphicData uri="http://schemas.openxmlformats.org/presentationml/2006/ole">
              <mc:AlternateContent xmlns:mc="http://schemas.openxmlformats.org/markup-compatibility/2006">
                <mc:Choice xmlns:v="urn:schemas-microsoft-com:vml" Requires="v">
                  <p:oleObj spid="_x0000_s295984" r:id="rId5" imgW="3962865" imgH="2981683" progId="PBrush">
                    <p:embed/>
                  </p:oleObj>
                </mc:Choice>
                <mc:Fallback>
                  <p:oleObj r:id="rId5" imgW="3962865" imgH="2981683" progId="PBrush">
                    <p:embed/>
                    <p:pic>
                      <p:nvPicPr>
                        <p:cNvPr id="0"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88" y="1114882"/>
                          <a:ext cx="3286170" cy="22939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5942" name="Object 6"/>
            <p:cNvGraphicFramePr>
              <a:graphicFrameLocks/>
            </p:cNvGraphicFramePr>
            <p:nvPr/>
          </p:nvGraphicFramePr>
          <p:xfrm>
            <a:off x="44388" y="3408851"/>
            <a:ext cx="3286171" cy="2049452"/>
          </p:xfrm>
          <a:graphic>
            <a:graphicData uri="http://schemas.openxmlformats.org/presentationml/2006/ole">
              <mc:AlternateContent xmlns:mc="http://schemas.openxmlformats.org/markup-compatibility/2006">
                <mc:Choice xmlns:v="urn:schemas-microsoft-com:vml" Requires="v">
                  <p:oleObj spid="_x0000_s295985" r:id="rId7" imgW="4465412" imgH="2928458" progId="PBrush">
                    <p:embed/>
                  </p:oleObj>
                </mc:Choice>
                <mc:Fallback>
                  <p:oleObj r:id="rId7" imgW="4465412" imgH="2928458" progId="PBrush">
                    <p:embed/>
                    <p:pic>
                      <p:nvPicPr>
                        <p:cNvPr id="0" name="Object 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88" y="3408851"/>
                          <a:ext cx="3286171" cy="20494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5943" name="Object 7"/>
            <p:cNvGraphicFramePr>
              <a:graphicFrameLocks/>
            </p:cNvGraphicFramePr>
            <p:nvPr/>
          </p:nvGraphicFramePr>
          <p:xfrm>
            <a:off x="3330559" y="3415202"/>
            <a:ext cx="3338582" cy="2043101"/>
          </p:xfrm>
          <a:graphic>
            <a:graphicData uri="http://schemas.openxmlformats.org/presentationml/2006/ole">
              <mc:AlternateContent xmlns:mc="http://schemas.openxmlformats.org/markup-compatibility/2006">
                <mc:Choice xmlns:v="urn:schemas-microsoft-com:vml" Requires="v">
                  <p:oleObj spid="_x0000_s295986" r:id="rId9" imgW="4306631" imgH="2902148" progId="PBrush">
                    <p:embed/>
                  </p:oleObj>
                </mc:Choice>
                <mc:Fallback>
                  <p:oleObj r:id="rId9" imgW="4306631" imgH="2902148" progId="PBrush">
                    <p:embed/>
                    <p:pic>
                      <p:nvPicPr>
                        <p:cNvPr id="0" name="Object 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0559" y="3415202"/>
                          <a:ext cx="3338582" cy="20431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95944" name="组 10"/>
          <p:cNvGrpSpPr>
            <a:grpSpLocks/>
          </p:cNvGrpSpPr>
          <p:nvPr/>
        </p:nvGrpSpPr>
        <p:grpSpPr bwMode="auto">
          <a:xfrm>
            <a:off x="74613" y="4403725"/>
            <a:ext cx="4365625" cy="1560513"/>
            <a:chOff x="44388" y="4201161"/>
            <a:chExt cx="4476812" cy="1559560"/>
          </a:xfrm>
        </p:grpSpPr>
        <p:graphicFrame>
          <p:nvGraphicFramePr>
            <p:cNvPr id="295945" name="Object 9"/>
            <p:cNvGraphicFramePr>
              <a:graphicFrameLocks noChangeAspect="1"/>
            </p:cNvGraphicFramePr>
            <p:nvPr/>
          </p:nvGraphicFramePr>
          <p:xfrm>
            <a:off x="44388" y="4201161"/>
            <a:ext cx="2139717" cy="1559560"/>
          </p:xfrm>
          <a:graphic>
            <a:graphicData uri="http://schemas.openxmlformats.org/presentationml/2006/ole">
              <mc:AlternateContent xmlns:mc="http://schemas.openxmlformats.org/markup-compatibility/2006">
                <mc:Choice xmlns:v="urn:schemas-microsoft-com:vml" Requires="v">
                  <p:oleObj spid="_x0000_s295987" r:id="rId11" imgW="6467409" imgH="4717241" progId="PBrush">
                    <p:embed/>
                  </p:oleObj>
                </mc:Choice>
                <mc:Fallback>
                  <p:oleObj r:id="rId11" imgW="6467409" imgH="4717241" progId="PBrush">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8" y="4201161"/>
                          <a:ext cx="2139717" cy="15595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5946" name="Object 10"/>
            <p:cNvGraphicFramePr>
              <a:graphicFrameLocks/>
            </p:cNvGraphicFramePr>
            <p:nvPr/>
          </p:nvGraphicFramePr>
          <p:xfrm>
            <a:off x="2209647" y="4201161"/>
            <a:ext cx="2311553" cy="1559560"/>
          </p:xfrm>
          <a:graphic>
            <a:graphicData uri="http://schemas.openxmlformats.org/presentationml/2006/ole">
              <mc:AlternateContent xmlns:mc="http://schemas.openxmlformats.org/markup-compatibility/2006">
                <mc:Choice xmlns:v="urn:schemas-microsoft-com:vml" Requires="v">
                  <p:oleObj spid="_x0000_s295988" r:id="rId13" imgW="7129468" imgH="4227996" progId="PBrush">
                    <p:embed/>
                  </p:oleObj>
                </mc:Choice>
                <mc:Fallback>
                  <p:oleObj r:id="rId13" imgW="7129468" imgH="4227996" progId="PBrush">
                    <p:embed/>
                    <p:pic>
                      <p:nvPicPr>
                        <p:cNvPr id="0" name="Object 10"/>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9647" y="4201161"/>
                          <a:ext cx="2311553" cy="15595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2" name="表格 11"/>
          <p:cNvGraphicFramePr>
            <a:graphicFrameLocks noGrp="1"/>
          </p:cNvGraphicFramePr>
          <p:nvPr/>
        </p:nvGraphicFramePr>
        <p:xfrm>
          <a:off x="4532313" y="1628775"/>
          <a:ext cx="4410075" cy="3971925"/>
        </p:xfrm>
        <a:graphic>
          <a:graphicData uri="http://schemas.openxmlformats.org/drawingml/2006/table">
            <a:tbl>
              <a:tblPr/>
              <a:tblGrid>
                <a:gridCol w="2665412"/>
                <a:gridCol w="871538"/>
                <a:gridCol w="873125"/>
              </a:tblGrid>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f(MHz)</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325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l-GR"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β</a:t>
                      </a:r>
                      <a:r>
                        <a:rPr kumimoji="0" lang="en-US" altLang="zh-CN" sz="2000" b="0" i="0" u="none" strike="noStrike" cap="none" normalizeH="0" baseline="-25000" smtClean="0">
                          <a:ln>
                            <a:noFill/>
                          </a:ln>
                          <a:solidFill>
                            <a:srgbClr val="000000"/>
                          </a:solidFill>
                          <a:effectLst/>
                          <a:latin typeface="Arial" pitchFamily="34" charset="0"/>
                          <a:ea typeface="宋体" pitchFamily="2" charset="-122"/>
                          <a:cs typeface="Times New Roman" pitchFamily="18" charset="0"/>
                        </a:rPr>
                        <a:t>opt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0.245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Ep/Eacc</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3.88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Bp/Eacc</a:t>
                      </a:r>
                      <a:r>
                        <a:rPr kumimoji="0" lang="en-US"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a:t>
                      </a: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mT/(MV/m)</a:t>
                      </a:r>
                      <a:r>
                        <a:rPr kumimoji="0" lang="en-US"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8.13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R/Q0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206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G(</a:t>
                      </a:r>
                      <a:r>
                        <a:rPr kumimoji="0" lang="el-GR"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87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Epeak(MV/m)</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38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32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Bpeak(mT)</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79.6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67.0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Eacc(MV/m)</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9.79</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Arial" pitchFamily="34" charset="0"/>
                          <a:ea typeface="宋体" pitchFamily="2" charset="-122"/>
                          <a:cs typeface="Times New Roman" pitchFamily="18" charset="0"/>
                        </a:rPr>
                        <a:t>8.24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00934" y="136505"/>
            <a:ext cx="7121069" cy="724649"/>
          </a:xfrm>
          <a:noFill/>
          <a:ln>
            <a:miter lim="800000"/>
            <a:headEnd/>
            <a:tailEnd/>
          </a:ln>
        </p:spPr>
        <p:txBody>
          <a:bodyPr lIns="0" rIns="0" bIns="0" anchor="b">
            <a:normAutofit fontScale="90000"/>
            <a:scene3d>
              <a:camera prst="orthographicFront"/>
              <a:lightRig rig="freezing" dir="t">
                <a:rot lat="0" lon="0" rev="5640000"/>
              </a:lightRig>
            </a:scene3d>
            <a:sp3d prstMaterial="flat">
              <a:contourClr>
                <a:schemeClr val="tx2"/>
              </a:contourClr>
            </a:sp3d>
          </a:bodyPr>
          <a:lstStyle/>
          <a:p>
            <a:pPr fontAlgn="auto">
              <a:spcAft>
                <a:spcPts val="0"/>
              </a:spcAft>
              <a:defRPr/>
            </a:pPr>
            <a:r>
              <a:rPr lang="en-US" sz="5000" kern="1200" dirty="0">
                <a:latin typeface="+mj-lt"/>
                <a:ea typeface="+mj-ea"/>
                <a:cs typeface="+mj-cs"/>
              </a:rPr>
              <a:t>Project schedule of HIAF</a:t>
            </a:r>
            <a:endParaRPr lang="zh-CN" altLang="en-US" sz="5000" kern="1200" dirty="0">
              <a:latin typeface="+mj-lt"/>
              <a:ea typeface="+mj-ea"/>
              <a:cs typeface="+mj-cs"/>
            </a:endParaRPr>
          </a:p>
        </p:txBody>
      </p:sp>
      <p:graphicFrame>
        <p:nvGraphicFramePr>
          <p:cNvPr id="3" name="表格 2"/>
          <p:cNvGraphicFramePr>
            <a:graphicFrameLocks noGrp="1"/>
          </p:cNvGraphicFramePr>
          <p:nvPr/>
        </p:nvGraphicFramePr>
        <p:xfrm>
          <a:off x="250825" y="1052513"/>
          <a:ext cx="8569325" cy="5616575"/>
        </p:xfrm>
        <a:graphic>
          <a:graphicData uri="http://schemas.openxmlformats.org/drawingml/2006/table">
            <a:tbl>
              <a:tblPr/>
              <a:tblGrid>
                <a:gridCol w="1835150"/>
                <a:gridCol w="517525"/>
                <a:gridCol w="517525"/>
                <a:gridCol w="517525"/>
                <a:gridCol w="520700"/>
                <a:gridCol w="517525"/>
                <a:gridCol w="517525"/>
                <a:gridCol w="517525"/>
                <a:gridCol w="517525"/>
                <a:gridCol w="517525"/>
                <a:gridCol w="517525"/>
                <a:gridCol w="520700"/>
                <a:gridCol w="517525"/>
                <a:gridCol w="517525"/>
              </a:tblGrid>
              <a:tr h="4222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09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17</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18</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19</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20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smtClean="0">
                          <a:ln>
                            <a:noFill/>
                          </a:ln>
                          <a:solidFill>
                            <a:srgbClr val="FFFFFF"/>
                          </a:solidFill>
                          <a:effectLst/>
                          <a:latin typeface="Arial" pitchFamily="34" charset="0"/>
                          <a:ea typeface="宋体" pitchFamily="2" charset="-122"/>
                          <a:cs typeface="Times New Roman" pitchFamily="18" charset="0"/>
                        </a:rPr>
                        <a:t>21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BD0D9"/>
                    </a:solidFill>
                  </a:tcPr>
                </a:tc>
              </a:tr>
              <a:tr h="8270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66"/>
                          </a:solidFill>
                          <a:effectLst/>
                          <a:latin typeface="Arial" pitchFamily="34" charset="0"/>
                          <a:ea typeface="宋体" pitchFamily="2" charset="-122"/>
                          <a:cs typeface="Times New Roman" pitchFamily="18" charset="0"/>
                        </a:rPr>
                        <a:t>Critical Points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r>
              <a:tr h="1955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66"/>
                          </a:solidFill>
                          <a:effectLst/>
                          <a:latin typeface="Arial" pitchFamily="34" charset="0"/>
                          <a:ea typeface="宋体" pitchFamily="2" charset="-122"/>
                          <a:cs typeface="Times New Roman" pitchFamily="18" charset="0"/>
                        </a:rPr>
                        <a:t>Design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r>
              <a:tr h="1044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66"/>
                          </a:solidFill>
                          <a:effectLst/>
                          <a:latin typeface="Arial" pitchFamily="34" charset="0"/>
                          <a:ea typeface="宋体" pitchFamily="2" charset="-122"/>
                          <a:cs typeface="Times New Roman" pitchFamily="18" charset="0"/>
                        </a:rPr>
                        <a:t>Construction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66"/>
                          </a:solidFill>
                          <a:effectLst/>
                          <a:latin typeface="Arial" pitchFamily="34" charset="0"/>
                          <a:ea typeface="宋体" pitchFamily="2" charset="-122"/>
                          <a:cs typeface="Times New Roman" pitchFamily="18" charset="0"/>
                        </a:rPr>
                        <a:t>and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66"/>
                          </a:solidFill>
                          <a:effectLst/>
                          <a:latin typeface="Arial" pitchFamily="34" charset="0"/>
                          <a:ea typeface="宋体" pitchFamily="2" charset="-122"/>
                          <a:cs typeface="Times New Roman" pitchFamily="18" charset="0"/>
                        </a:rPr>
                        <a:t>Installation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r>
              <a:tr h="976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66"/>
                          </a:solidFill>
                          <a:effectLst/>
                          <a:latin typeface="Arial" pitchFamily="34" charset="0"/>
                          <a:ea typeface="宋体" pitchFamily="2" charset="-122"/>
                          <a:cs typeface="Times New Roman" pitchFamily="18" charset="0"/>
                        </a:rPr>
                        <a:t>Commissioning</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7F8"/>
                    </a:solidFill>
                  </a:tcPr>
                </a:tc>
              </a:tr>
              <a:tr h="3905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smtClean="0">
                          <a:ln>
                            <a:noFill/>
                          </a:ln>
                          <a:solidFill>
                            <a:srgbClr val="000066"/>
                          </a:solidFill>
                          <a:effectLst/>
                          <a:latin typeface="Arial" pitchFamily="34" charset="0"/>
                          <a:ea typeface="宋体" pitchFamily="2" charset="-122"/>
                          <a:cs typeface="Times New Roman" pitchFamily="18" charset="0"/>
                        </a:rPr>
                        <a:t>Budget periods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000000"/>
                        </a:solidFill>
                        <a:effectLst/>
                        <a:latin typeface="Arial" pitchFamily="34" charset="0"/>
                        <a:ea typeface="宋体" pitchFamily="2" charset="-122"/>
                        <a:cs typeface="Times New Roman" pitchFamily="18"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EEF1"/>
                    </a:solidFill>
                  </a:tcPr>
                </a:tc>
              </a:tr>
            </a:tbl>
          </a:graphicData>
        </a:graphic>
      </p:graphicFrame>
      <p:sp>
        <p:nvSpPr>
          <p:cNvPr id="4" name="圆角矩形 3"/>
          <p:cNvSpPr/>
          <p:nvPr/>
        </p:nvSpPr>
        <p:spPr>
          <a:xfrm>
            <a:off x="2124075" y="2913063"/>
            <a:ext cx="1304925" cy="84137"/>
          </a:xfrm>
          <a:prstGeom prst="round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71" name="TextBox 4"/>
          <p:cNvSpPr txBox="1">
            <a:spLocks noChangeArrowheads="1"/>
          </p:cNvSpPr>
          <p:nvPr/>
        </p:nvSpPr>
        <p:spPr bwMode="auto">
          <a:xfrm>
            <a:off x="1993900" y="2955925"/>
            <a:ext cx="15843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latin typeface="Constantia" pitchFamily="18" charset="0"/>
              </a:rPr>
              <a:t>Pre-conceptual design</a:t>
            </a:r>
          </a:p>
        </p:txBody>
      </p:sp>
      <p:sp>
        <p:nvSpPr>
          <p:cNvPr id="6" name="圆角矩形 5"/>
          <p:cNvSpPr/>
          <p:nvPr/>
        </p:nvSpPr>
        <p:spPr>
          <a:xfrm>
            <a:off x="3400425" y="3241675"/>
            <a:ext cx="1000125" cy="71438"/>
          </a:xfrm>
          <a:prstGeom prst="round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73" name="TextBox 6"/>
          <p:cNvSpPr txBox="1">
            <a:spLocks noChangeArrowheads="1"/>
          </p:cNvSpPr>
          <p:nvPr/>
        </p:nvSpPr>
        <p:spPr bwMode="auto">
          <a:xfrm>
            <a:off x="3233738" y="2781300"/>
            <a:ext cx="15033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latin typeface="Constantia" pitchFamily="18" charset="0"/>
              </a:rPr>
              <a:t>Conceptual design</a:t>
            </a:r>
          </a:p>
        </p:txBody>
      </p:sp>
      <p:sp>
        <p:nvSpPr>
          <p:cNvPr id="8" name="圆角矩形 7"/>
          <p:cNvSpPr/>
          <p:nvPr/>
        </p:nvSpPr>
        <p:spPr>
          <a:xfrm>
            <a:off x="2135188" y="2616200"/>
            <a:ext cx="3286125" cy="6667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endParaRPr lang="it-IT">
              <a:solidFill>
                <a:srgbClr val="000000"/>
              </a:solidFill>
              <a:latin typeface="Times New Roman" pitchFamily="18" charset="0"/>
              <a:ea typeface="宋体" pitchFamily="2" charset="-122"/>
            </a:endParaRPr>
          </a:p>
        </p:txBody>
      </p:sp>
      <p:sp>
        <p:nvSpPr>
          <p:cNvPr id="297075" name="TextBox 8"/>
          <p:cNvSpPr txBox="1">
            <a:spLocks noChangeArrowheads="1"/>
          </p:cNvSpPr>
          <p:nvPr/>
        </p:nvSpPr>
        <p:spPr bwMode="auto">
          <a:xfrm>
            <a:off x="2528888" y="2347913"/>
            <a:ext cx="2592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latin typeface="Constantia" pitchFamily="18" charset="0"/>
              </a:rPr>
              <a:t>Key technologies R&amp;D</a:t>
            </a:r>
          </a:p>
        </p:txBody>
      </p:sp>
      <p:sp>
        <p:nvSpPr>
          <p:cNvPr id="10" name="圆角矩形 9"/>
          <p:cNvSpPr/>
          <p:nvPr/>
        </p:nvSpPr>
        <p:spPr>
          <a:xfrm>
            <a:off x="4429125" y="3413125"/>
            <a:ext cx="252413" cy="71438"/>
          </a:xfrm>
          <a:prstGeom prst="round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77" name="TextBox 10"/>
          <p:cNvSpPr txBox="1">
            <a:spLocks noChangeArrowheads="1"/>
          </p:cNvSpPr>
          <p:nvPr/>
        </p:nvSpPr>
        <p:spPr bwMode="auto">
          <a:xfrm>
            <a:off x="3790950" y="3429000"/>
            <a:ext cx="13684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200" b="1">
                <a:latin typeface="Constantia" pitchFamily="18" charset="0"/>
              </a:rPr>
              <a:t>Design report preparation, </a:t>
            </a:r>
          </a:p>
          <a:p>
            <a:r>
              <a:rPr lang="en-US" altLang="zh-CN" sz="1200" b="1">
                <a:latin typeface="Constantia" pitchFamily="18" charset="0"/>
              </a:rPr>
              <a:t>submission,</a:t>
            </a:r>
          </a:p>
          <a:p>
            <a:r>
              <a:rPr lang="en-US" altLang="zh-CN" sz="1200" b="1">
                <a:latin typeface="Constantia" pitchFamily="18" charset="0"/>
              </a:rPr>
              <a:t>approval</a:t>
            </a:r>
          </a:p>
        </p:txBody>
      </p:sp>
      <p:sp>
        <p:nvSpPr>
          <p:cNvPr id="12" name="圆角矩形 11"/>
          <p:cNvSpPr/>
          <p:nvPr/>
        </p:nvSpPr>
        <p:spPr>
          <a:xfrm>
            <a:off x="4786313" y="3948113"/>
            <a:ext cx="642937" cy="71437"/>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79" name="TextBox 12"/>
          <p:cNvSpPr txBox="1">
            <a:spLocks noChangeArrowheads="1"/>
          </p:cNvSpPr>
          <p:nvPr/>
        </p:nvSpPr>
        <p:spPr bwMode="auto">
          <a:xfrm>
            <a:off x="4545013" y="3962400"/>
            <a:ext cx="280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latin typeface="Constantia" pitchFamily="18" charset="0"/>
              </a:rPr>
              <a:t>Detailed design &amp; prototype</a:t>
            </a:r>
          </a:p>
        </p:txBody>
      </p:sp>
      <p:sp>
        <p:nvSpPr>
          <p:cNvPr id="14" name="圆角矩形 13"/>
          <p:cNvSpPr/>
          <p:nvPr/>
        </p:nvSpPr>
        <p:spPr>
          <a:xfrm>
            <a:off x="5214938" y="4429125"/>
            <a:ext cx="857250" cy="71438"/>
          </a:xfrm>
          <a:prstGeom prst="roundRect">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81" name="TextBox 14"/>
          <p:cNvSpPr txBox="1">
            <a:spLocks noChangeArrowheads="1"/>
          </p:cNvSpPr>
          <p:nvPr/>
        </p:nvSpPr>
        <p:spPr bwMode="auto">
          <a:xfrm>
            <a:off x="3390900" y="4314825"/>
            <a:ext cx="193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400" b="1">
                <a:latin typeface="Constantia" pitchFamily="18" charset="0"/>
              </a:rPr>
              <a:t>Civil construction</a:t>
            </a:r>
          </a:p>
        </p:txBody>
      </p:sp>
      <p:sp>
        <p:nvSpPr>
          <p:cNvPr id="16" name="圆角矩形 15"/>
          <p:cNvSpPr/>
          <p:nvPr/>
        </p:nvSpPr>
        <p:spPr>
          <a:xfrm>
            <a:off x="5214938" y="4694238"/>
            <a:ext cx="1714500" cy="73025"/>
          </a:xfrm>
          <a:prstGeom prst="roundRect">
            <a:avLst/>
          </a:prstGeom>
          <a:solidFill>
            <a:srgbClr val="00B05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83" name="TextBox 16"/>
          <p:cNvSpPr txBox="1">
            <a:spLocks noChangeArrowheads="1"/>
          </p:cNvSpPr>
          <p:nvPr/>
        </p:nvSpPr>
        <p:spPr bwMode="auto">
          <a:xfrm>
            <a:off x="1990725" y="4565650"/>
            <a:ext cx="3641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400" b="1">
                <a:latin typeface="Constantia" pitchFamily="18" charset="0"/>
              </a:rPr>
              <a:t>Equipment construction, Fabrication</a:t>
            </a:r>
          </a:p>
        </p:txBody>
      </p:sp>
      <p:sp>
        <p:nvSpPr>
          <p:cNvPr id="18" name="圆角矩形 17"/>
          <p:cNvSpPr/>
          <p:nvPr/>
        </p:nvSpPr>
        <p:spPr>
          <a:xfrm>
            <a:off x="5500688" y="4956175"/>
            <a:ext cx="2887662" cy="71438"/>
          </a:xfrm>
          <a:prstGeom prst="roundRect">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85" name="TextBox 18"/>
          <p:cNvSpPr txBox="1">
            <a:spLocks noChangeArrowheads="1"/>
          </p:cNvSpPr>
          <p:nvPr/>
        </p:nvSpPr>
        <p:spPr bwMode="auto">
          <a:xfrm>
            <a:off x="4327525" y="4856163"/>
            <a:ext cx="1287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400" b="1">
                <a:latin typeface="Constantia" pitchFamily="18" charset="0"/>
              </a:rPr>
              <a:t>Installation</a:t>
            </a:r>
          </a:p>
        </p:txBody>
      </p:sp>
      <p:sp>
        <p:nvSpPr>
          <p:cNvPr id="20" name="圆角矩形 19"/>
          <p:cNvSpPr/>
          <p:nvPr/>
        </p:nvSpPr>
        <p:spPr>
          <a:xfrm>
            <a:off x="6572250" y="5505450"/>
            <a:ext cx="1023938" cy="71438"/>
          </a:xfrm>
          <a:prstGeom prst="roundRect">
            <a:avLst/>
          </a:prstGeom>
          <a:solidFill>
            <a:srgbClr val="FF00FF"/>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87" name="TextBox 20"/>
          <p:cNvSpPr txBox="1">
            <a:spLocks noChangeArrowheads="1"/>
          </p:cNvSpPr>
          <p:nvPr/>
        </p:nvSpPr>
        <p:spPr bwMode="auto">
          <a:xfrm>
            <a:off x="3635375" y="5376863"/>
            <a:ext cx="307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400" b="1">
                <a:latin typeface="Constantia" pitchFamily="18" charset="0"/>
              </a:rPr>
              <a:t>Linac, ABR, CBR commissioning</a:t>
            </a:r>
          </a:p>
        </p:txBody>
      </p:sp>
      <p:sp>
        <p:nvSpPr>
          <p:cNvPr id="22" name="圆角矩形 21"/>
          <p:cNvSpPr/>
          <p:nvPr/>
        </p:nvSpPr>
        <p:spPr>
          <a:xfrm>
            <a:off x="7329488" y="5778500"/>
            <a:ext cx="1246187" cy="73025"/>
          </a:xfrm>
          <a:prstGeom prst="roundRect">
            <a:avLst/>
          </a:prstGeom>
          <a:solidFill>
            <a:srgbClr val="7030A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3" name="圆角矩形 22"/>
          <p:cNvSpPr/>
          <p:nvPr/>
        </p:nvSpPr>
        <p:spPr>
          <a:xfrm>
            <a:off x="8596313" y="5953125"/>
            <a:ext cx="223837" cy="80963"/>
          </a:xfrm>
          <a:prstGeom prst="roundRect">
            <a:avLst/>
          </a:prstGeom>
          <a:solidFill>
            <a:srgbClr val="9900FF"/>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endParaRPr lang="it-IT">
              <a:solidFill>
                <a:srgbClr val="FFFFFF"/>
              </a:solidFill>
              <a:latin typeface="Times New Roman" pitchFamily="18" charset="0"/>
              <a:ea typeface="宋体" pitchFamily="2" charset="-122"/>
            </a:endParaRPr>
          </a:p>
        </p:txBody>
      </p:sp>
      <p:sp>
        <p:nvSpPr>
          <p:cNvPr id="297090" name="TextBox 23"/>
          <p:cNvSpPr txBox="1">
            <a:spLocks noChangeArrowheads="1"/>
          </p:cNvSpPr>
          <p:nvPr/>
        </p:nvSpPr>
        <p:spPr bwMode="auto">
          <a:xfrm>
            <a:off x="4729163" y="567690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latin typeface="Constantia" pitchFamily="18" charset="0"/>
              </a:rPr>
              <a:t>Combined commissioning</a:t>
            </a:r>
          </a:p>
        </p:txBody>
      </p:sp>
      <p:sp>
        <p:nvSpPr>
          <p:cNvPr id="297091" name="TextBox 24"/>
          <p:cNvSpPr txBox="1">
            <a:spLocks noChangeArrowheads="1"/>
          </p:cNvSpPr>
          <p:nvPr/>
        </p:nvSpPr>
        <p:spPr bwMode="auto">
          <a:xfrm>
            <a:off x="6943725" y="5861050"/>
            <a:ext cx="1843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400" b="1">
                <a:latin typeface="Constantia" pitchFamily="18" charset="0"/>
              </a:rPr>
              <a:t>Start of operation</a:t>
            </a:r>
          </a:p>
        </p:txBody>
      </p:sp>
      <p:sp>
        <p:nvSpPr>
          <p:cNvPr id="26" name="等腰三角形 25"/>
          <p:cNvSpPr>
            <a:spLocks noChangeArrowheads="1"/>
          </p:cNvSpPr>
          <p:nvPr/>
        </p:nvSpPr>
        <p:spPr bwMode="auto">
          <a:xfrm flipV="1">
            <a:off x="2266950" y="1577975"/>
            <a:ext cx="142875" cy="142875"/>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endParaRPr lang="it-IT">
              <a:solidFill>
                <a:srgbClr val="FFFFFF"/>
              </a:solidFill>
              <a:latin typeface="Times New Roman" pitchFamily="18" charset="0"/>
            </a:endParaRPr>
          </a:p>
        </p:txBody>
      </p:sp>
      <p:sp>
        <p:nvSpPr>
          <p:cNvPr id="297093" name="TextBox 26"/>
          <p:cNvSpPr txBox="1">
            <a:spLocks noChangeArrowheads="1"/>
          </p:cNvSpPr>
          <p:nvPr/>
        </p:nvSpPr>
        <p:spPr bwMode="auto">
          <a:xfrm>
            <a:off x="1995488" y="1735138"/>
            <a:ext cx="719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latin typeface="Constantia" pitchFamily="18" charset="0"/>
              </a:rPr>
              <a:t>Start</a:t>
            </a:r>
          </a:p>
        </p:txBody>
      </p:sp>
      <p:sp>
        <p:nvSpPr>
          <p:cNvPr id="28" name="等腰三角形 27"/>
          <p:cNvSpPr>
            <a:spLocks noChangeArrowheads="1"/>
          </p:cNvSpPr>
          <p:nvPr/>
        </p:nvSpPr>
        <p:spPr bwMode="auto">
          <a:xfrm flipV="1">
            <a:off x="4578350" y="1570038"/>
            <a:ext cx="142875" cy="142875"/>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endParaRPr lang="it-IT">
              <a:solidFill>
                <a:srgbClr val="FFFFFF"/>
              </a:solidFill>
              <a:latin typeface="Times New Roman" pitchFamily="18" charset="0"/>
            </a:endParaRPr>
          </a:p>
        </p:txBody>
      </p:sp>
      <p:sp>
        <p:nvSpPr>
          <p:cNvPr id="297095" name="TextBox 28"/>
          <p:cNvSpPr txBox="1">
            <a:spLocks noChangeArrowheads="1"/>
          </p:cNvSpPr>
          <p:nvPr/>
        </p:nvSpPr>
        <p:spPr bwMode="auto">
          <a:xfrm>
            <a:off x="4165600" y="1690688"/>
            <a:ext cx="1104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400" b="1">
                <a:latin typeface="Constantia" pitchFamily="18" charset="0"/>
              </a:rPr>
              <a:t>Approval</a:t>
            </a:r>
          </a:p>
        </p:txBody>
      </p:sp>
      <p:sp>
        <p:nvSpPr>
          <p:cNvPr id="30" name="等腰三角形 29"/>
          <p:cNvSpPr>
            <a:spLocks noChangeArrowheads="1"/>
          </p:cNvSpPr>
          <p:nvPr/>
        </p:nvSpPr>
        <p:spPr bwMode="auto">
          <a:xfrm flipV="1">
            <a:off x="5119688" y="1571625"/>
            <a:ext cx="142875" cy="142875"/>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endParaRPr lang="it-IT">
              <a:solidFill>
                <a:srgbClr val="FFFFFF"/>
              </a:solidFill>
              <a:latin typeface="Times New Roman" pitchFamily="18" charset="0"/>
            </a:endParaRPr>
          </a:p>
        </p:txBody>
      </p:sp>
      <p:sp>
        <p:nvSpPr>
          <p:cNvPr id="297097" name="TextBox 30"/>
          <p:cNvSpPr txBox="1">
            <a:spLocks noChangeArrowheads="1"/>
          </p:cNvSpPr>
          <p:nvPr/>
        </p:nvSpPr>
        <p:spPr bwMode="auto">
          <a:xfrm>
            <a:off x="4510088" y="1941513"/>
            <a:ext cx="13858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lnSpc>
                <a:spcPct val="80000"/>
              </a:lnSpc>
            </a:pPr>
            <a:r>
              <a:rPr lang="en-US" altLang="zh-CN" sz="1400" b="1">
                <a:latin typeface="Constantia" pitchFamily="18" charset="0"/>
              </a:rPr>
              <a:t>Start</a:t>
            </a:r>
          </a:p>
          <a:p>
            <a:pPr algn="ctr">
              <a:lnSpc>
                <a:spcPct val="80000"/>
              </a:lnSpc>
            </a:pPr>
            <a:r>
              <a:rPr lang="en-US" altLang="zh-CN" sz="1400" b="1">
                <a:latin typeface="Constantia" pitchFamily="18" charset="0"/>
              </a:rPr>
              <a:t>construction</a:t>
            </a:r>
          </a:p>
        </p:txBody>
      </p:sp>
      <p:sp>
        <p:nvSpPr>
          <p:cNvPr id="32" name="等腰三角形 31"/>
          <p:cNvSpPr>
            <a:spLocks noChangeArrowheads="1"/>
          </p:cNvSpPr>
          <p:nvPr/>
        </p:nvSpPr>
        <p:spPr bwMode="auto">
          <a:xfrm flipV="1">
            <a:off x="6664325" y="1587500"/>
            <a:ext cx="142875" cy="142875"/>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endParaRPr lang="it-IT">
              <a:solidFill>
                <a:srgbClr val="FFFFFF"/>
              </a:solidFill>
              <a:latin typeface="Times New Roman" pitchFamily="18" charset="0"/>
            </a:endParaRPr>
          </a:p>
        </p:txBody>
      </p:sp>
      <p:sp>
        <p:nvSpPr>
          <p:cNvPr id="297099" name="TextBox 32"/>
          <p:cNvSpPr txBox="1">
            <a:spLocks noChangeArrowheads="1"/>
          </p:cNvSpPr>
          <p:nvPr/>
        </p:nvSpPr>
        <p:spPr bwMode="auto">
          <a:xfrm>
            <a:off x="5838825" y="1774825"/>
            <a:ext cx="1592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en-US" altLang="zh-CN" sz="1400" b="1">
                <a:latin typeface="Constantia" pitchFamily="18" charset="0"/>
              </a:rPr>
              <a:t>Commissioning</a:t>
            </a:r>
          </a:p>
        </p:txBody>
      </p:sp>
      <p:sp>
        <p:nvSpPr>
          <p:cNvPr id="34" name="等腰三角形 33"/>
          <p:cNvSpPr>
            <a:spLocks noChangeArrowheads="1"/>
          </p:cNvSpPr>
          <p:nvPr/>
        </p:nvSpPr>
        <p:spPr bwMode="auto">
          <a:xfrm flipV="1">
            <a:off x="8459788" y="1557338"/>
            <a:ext cx="142875" cy="142875"/>
          </a:xfrm>
          <a:prstGeom prst="triangle">
            <a:avLst>
              <a:gd name="adj" fmla="val 50000"/>
            </a:avLst>
          </a:prstGeom>
          <a:solidFill>
            <a:srgbClr val="FF0000"/>
          </a:solidFill>
          <a:ln w="25400" algn="ctr">
            <a:solidFill>
              <a:srgbClr val="FF0000"/>
            </a:solidFill>
            <a:miter lim="800000"/>
            <a:headEnd/>
            <a:tailEnd/>
          </a:ln>
        </p:spPr>
        <p:txBody>
          <a:bodyPr rot="10800000" anchor="ctr"/>
          <a:lstStyle/>
          <a:p>
            <a:pPr algn="ctr"/>
            <a:endParaRPr lang="it-IT">
              <a:solidFill>
                <a:srgbClr val="FFFFFF"/>
              </a:solidFill>
              <a:latin typeface="Times New Roman" pitchFamily="18" charset="0"/>
            </a:endParaRPr>
          </a:p>
        </p:txBody>
      </p:sp>
      <p:sp>
        <p:nvSpPr>
          <p:cNvPr id="297101" name="TextBox 34"/>
          <p:cNvSpPr txBox="1">
            <a:spLocks noChangeArrowheads="1"/>
          </p:cNvSpPr>
          <p:nvPr/>
        </p:nvSpPr>
        <p:spPr bwMode="auto">
          <a:xfrm>
            <a:off x="7764463" y="1701800"/>
            <a:ext cx="1479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1400" b="1">
                <a:latin typeface="Constantia" pitchFamily="18" charset="0"/>
              </a:rPr>
              <a:t>Operation</a:t>
            </a:r>
          </a:p>
        </p:txBody>
      </p:sp>
      <p:sp>
        <p:nvSpPr>
          <p:cNvPr id="38" name="矩形 37"/>
          <p:cNvSpPr/>
          <p:nvPr/>
        </p:nvSpPr>
        <p:spPr>
          <a:xfrm>
            <a:off x="4689475" y="6365875"/>
            <a:ext cx="530225" cy="17938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400" b="1">
                <a:solidFill>
                  <a:srgbClr val="CCFF66"/>
                </a:solidFill>
                <a:latin typeface="Times New Roman" pitchFamily="18" charset="0"/>
                <a:ea typeface="宋体" pitchFamily="2" charset="-122"/>
                <a:cs typeface="Times New Roman" pitchFamily="18" charset="0"/>
              </a:rPr>
              <a:t>BP2</a:t>
            </a:r>
          </a:p>
        </p:txBody>
      </p:sp>
      <p:sp>
        <p:nvSpPr>
          <p:cNvPr id="39" name="矩形 38"/>
          <p:cNvSpPr/>
          <p:nvPr/>
        </p:nvSpPr>
        <p:spPr>
          <a:xfrm>
            <a:off x="5233988" y="6367463"/>
            <a:ext cx="1512887" cy="179387"/>
          </a:xfrm>
          <a:prstGeom prst="rect">
            <a:avLst/>
          </a:prstGeom>
          <a:solidFill>
            <a:srgbClr val="66FF66"/>
          </a:solidFill>
          <a:ln>
            <a:solidFill>
              <a:srgbClr val="66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400" b="1">
                <a:solidFill>
                  <a:srgbClr val="00B050"/>
                </a:solidFill>
                <a:latin typeface="Times New Roman" pitchFamily="18" charset="0"/>
                <a:ea typeface="宋体" pitchFamily="2" charset="-122"/>
                <a:cs typeface="Times New Roman" pitchFamily="18" charset="0"/>
              </a:rPr>
              <a:t>BP3</a:t>
            </a:r>
          </a:p>
        </p:txBody>
      </p:sp>
      <p:sp>
        <p:nvSpPr>
          <p:cNvPr id="40" name="矩形 39"/>
          <p:cNvSpPr/>
          <p:nvPr/>
        </p:nvSpPr>
        <p:spPr>
          <a:xfrm>
            <a:off x="6761163" y="6361113"/>
            <a:ext cx="2016125" cy="179387"/>
          </a:xfrm>
          <a:prstGeom prst="rect">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400" b="1">
                <a:solidFill>
                  <a:srgbClr val="0070C0"/>
                </a:solidFill>
                <a:latin typeface="Times New Roman" pitchFamily="18" charset="0"/>
                <a:ea typeface="宋体" pitchFamily="2" charset="-122"/>
                <a:cs typeface="Times New Roman" pitchFamily="18" charset="0"/>
              </a:rPr>
              <a:t>BP4</a:t>
            </a:r>
          </a:p>
        </p:txBody>
      </p:sp>
      <p:sp>
        <p:nvSpPr>
          <p:cNvPr id="37" name="矩形 36"/>
          <p:cNvSpPr/>
          <p:nvPr/>
        </p:nvSpPr>
        <p:spPr>
          <a:xfrm>
            <a:off x="2124075" y="6375400"/>
            <a:ext cx="2519363" cy="17938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400" b="1">
                <a:solidFill>
                  <a:srgbClr val="CCFF66"/>
                </a:solidFill>
                <a:latin typeface="Times New Roman" pitchFamily="18" charset="0"/>
                <a:ea typeface="宋体" pitchFamily="2" charset="-122"/>
                <a:cs typeface="Times New Roman" pitchFamily="18" charset="0"/>
              </a:rPr>
              <a:t>BP1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nk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3025"/>
            <a:ext cx="9144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Text Box 3"/>
          <p:cNvSpPr txBox="1">
            <a:spLocks noChangeArrowheads="1"/>
          </p:cNvSpPr>
          <p:nvPr/>
        </p:nvSpPr>
        <p:spPr bwMode="auto">
          <a:xfrm>
            <a:off x="152400" y="620713"/>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4000" b="1"/>
              <a:t>New Project Site: ADS and HIAF</a:t>
            </a:r>
          </a:p>
        </p:txBody>
      </p:sp>
      <p:sp>
        <p:nvSpPr>
          <p:cNvPr id="52228" name="Text Box 4"/>
          <p:cNvSpPr txBox="1">
            <a:spLocks noChangeArrowheads="1"/>
          </p:cNvSpPr>
          <p:nvPr/>
        </p:nvSpPr>
        <p:spPr bwMode="auto">
          <a:xfrm>
            <a:off x="0" y="1341438"/>
            <a:ext cx="6877050" cy="100488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zh-CN" sz="2400" b="1">
                <a:solidFill>
                  <a:srgbClr val="FF0000"/>
                </a:solidFill>
                <a:latin typeface="Times New Roman" pitchFamily="18" charset="0"/>
                <a:ea typeface="黑体" pitchFamily="2" charset="-122"/>
              </a:rPr>
              <a:t>Several candidates selected befor the end of June</a:t>
            </a:r>
          </a:p>
          <a:p>
            <a:pPr>
              <a:spcBef>
                <a:spcPct val="50000"/>
              </a:spcBef>
              <a:defRPr/>
            </a:pPr>
            <a:r>
              <a:rPr lang="en-US" altLang="zh-CN" sz="2400" b="1">
                <a:solidFill>
                  <a:srgbClr val="FF0000"/>
                </a:solidFill>
                <a:latin typeface="Times New Roman" pitchFamily="18" charset="0"/>
                <a:ea typeface="黑体" pitchFamily="2" charset="-122"/>
              </a:rPr>
              <a:t>New Project, New Institute, New Center</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8" name="Text Box 4"/>
          <p:cNvSpPr txBox="1">
            <a:spLocks noChangeArrowheads="1"/>
          </p:cNvSpPr>
          <p:nvPr/>
        </p:nvSpPr>
        <p:spPr bwMode="auto">
          <a:xfrm>
            <a:off x="2411413" y="476250"/>
            <a:ext cx="49688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sz="3200" b="1">
                <a:latin typeface="Times New Roman" pitchFamily="18" charset="0"/>
              </a:rPr>
              <a:t>Summary</a:t>
            </a:r>
          </a:p>
        </p:txBody>
      </p:sp>
      <p:sp>
        <p:nvSpPr>
          <p:cNvPr id="246789" name="Text Box 5"/>
          <p:cNvSpPr txBox="1">
            <a:spLocks noChangeArrowheads="1"/>
          </p:cNvSpPr>
          <p:nvPr/>
        </p:nvSpPr>
        <p:spPr bwMode="auto">
          <a:xfrm>
            <a:off x="395288" y="1196975"/>
            <a:ext cx="82804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ea typeface="宋体" pitchFamily="2" charset="-122"/>
              </a:defRPr>
            </a:lvl1pPr>
            <a:lvl2pPr marL="800100" indent="-342900">
              <a:defRPr>
                <a:solidFill>
                  <a:schemeClr val="tx1"/>
                </a:solidFill>
                <a:latin typeface="Arial" pitchFamily="34" charset="0"/>
                <a:ea typeface="宋体" pitchFamily="2" charset="-122"/>
              </a:defRPr>
            </a:lvl2pPr>
            <a:lvl3pPr marL="1257300" indent="-342900">
              <a:defRPr>
                <a:solidFill>
                  <a:schemeClr val="tx1"/>
                </a:solidFill>
                <a:latin typeface="Arial" pitchFamily="34" charset="0"/>
                <a:ea typeface="宋体" pitchFamily="2" charset="-122"/>
              </a:defRPr>
            </a:lvl3pPr>
            <a:lvl4pPr marL="1714500" indent="-342900">
              <a:defRPr>
                <a:solidFill>
                  <a:schemeClr val="tx1"/>
                </a:solidFill>
                <a:latin typeface="Arial" pitchFamily="34" charset="0"/>
                <a:ea typeface="宋体" pitchFamily="2" charset="-122"/>
              </a:defRPr>
            </a:lvl4pPr>
            <a:lvl5pPr marL="2171700" indent="-342900">
              <a:defRPr>
                <a:solidFill>
                  <a:schemeClr val="tx1"/>
                </a:solidFill>
                <a:latin typeface="Arial" pitchFamily="34" charset="0"/>
                <a:ea typeface="宋体" pitchFamily="2" charset="-122"/>
              </a:defRPr>
            </a:lvl5pPr>
            <a:lvl6pPr marL="2628900" indent="-342900" fontAlgn="base">
              <a:spcBef>
                <a:spcPct val="0"/>
              </a:spcBef>
              <a:spcAft>
                <a:spcPct val="0"/>
              </a:spcAft>
              <a:defRPr>
                <a:solidFill>
                  <a:schemeClr val="tx1"/>
                </a:solidFill>
                <a:latin typeface="Arial" pitchFamily="34" charset="0"/>
                <a:ea typeface="宋体" pitchFamily="2" charset="-122"/>
              </a:defRPr>
            </a:lvl6pPr>
            <a:lvl7pPr marL="3086100" indent="-342900" fontAlgn="base">
              <a:spcBef>
                <a:spcPct val="0"/>
              </a:spcBef>
              <a:spcAft>
                <a:spcPct val="0"/>
              </a:spcAft>
              <a:defRPr>
                <a:solidFill>
                  <a:schemeClr val="tx1"/>
                </a:solidFill>
                <a:latin typeface="Arial" pitchFamily="34" charset="0"/>
                <a:ea typeface="宋体" pitchFamily="2" charset="-122"/>
              </a:defRPr>
            </a:lvl7pPr>
            <a:lvl8pPr marL="3543300" indent="-342900" fontAlgn="base">
              <a:spcBef>
                <a:spcPct val="0"/>
              </a:spcBef>
              <a:spcAft>
                <a:spcPct val="0"/>
              </a:spcAft>
              <a:defRPr>
                <a:solidFill>
                  <a:schemeClr val="tx1"/>
                </a:solidFill>
                <a:latin typeface="Arial" pitchFamily="34" charset="0"/>
                <a:ea typeface="宋体" pitchFamily="2" charset="-122"/>
              </a:defRPr>
            </a:lvl8pPr>
            <a:lvl9pPr marL="4000500" indent="-342900" fontAlgn="base">
              <a:spcBef>
                <a:spcPct val="0"/>
              </a:spcBef>
              <a:spcAft>
                <a:spcPct val="0"/>
              </a:spcAft>
              <a:defRPr>
                <a:solidFill>
                  <a:schemeClr val="tx1"/>
                </a:solidFill>
                <a:latin typeface="Arial" pitchFamily="34" charset="0"/>
                <a:ea typeface="宋体" pitchFamily="2" charset="-122"/>
              </a:defRPr>
            </a:lvl9pPr>
          </a:lstStyle>
          <a:p>
            <a:pPr algn="just">
              <a:spcBef>
                <a:spcPct val="50000"/>
              </a:spcBef>
              <a:buFontTx/>
              <a:buAutoNum type="arabicPeriod"/>
            </a:pPr>
            <a:r>
              <a:rPr lang="en-US" altLang="zh-CN" sz="2400" b="1">
                <a:latin typeface="Times New Roman" pitchFamily="18" charset="0"/>
              </a:rPr>
              <a:t>Two RIB facilities in IMP-fragmentation seperators RIBLL1 since 1997 and RIBLL2 since 2008 are intensively used for nuclear structure and reaction studies, precision mass measurements.</a:t>
            </a:r>
          </a:p>
          <a:p>
            <a:pPr algn="just">
              <a:spcBef>
                <a:spcPct val="50000"/>
              </a:spcBef>
              <a:buFontTx/>
              <a:buAutoNum type="arabicPeriod"/>
            </a:pPr>
            <a:r>
              <a:rPr lang="en-US" altLang="zh-CN" sz="2400" b="1">
                <a:latin typeface="Times New Roman" pitchFamily="18" charset="0"/>
              </a:rPr>
              <a:t>About 16 new masses for shortlived nuclei are measured precisely.</a:t>
            </a:r>
          </a:p>
          <a:p>
            <a:pPr algn="just">
              <a:spcBef>
                <a:spcPct val="50000"/>
              </a:spcBef>
              <a:buFontTx/>
              <a:buAutoNum type="arabicPeriod"/>
            </a:pPr>
            <a:r>
              <a:rPr lang="en-US" altLang="zh-CN" sz="2400" b="1">
                <a:latin typeface="Times New Roman" pitchFamily="18" charset="0"/>
              </a:rPr>
              <a:t>In order to increase beam intensity and energy of HIRFL, new linac injectors for HIRFL-SSC and HIRFL-CSR are proposed. First RFQ will be conmmissioned befor the end of this year.</a:t>
            </a:r>
          </a:p>
          <a:p>
            <a:pPr algn="just">
              <a:spcBef>
                <a:spcPct val="50000"/>
              </a:spcBef>
              <a:buFontTx/>
              <a:buAutoNum type="arabicPeriod"/>
            </a:pPr>
            <a:r>
              <a:rPr lang="en-US" altLang="zh-CN" sz="2400" b="1">
                <a:latin typeface="Times New Roman" pitchFamily="18" charset="0"/>
              </a:rPr>
              <a:t>New  project HIAF is proposed for higher beam intensity and energy, EIC and multi-function operation are considered. The construction will start in the end of 2014.</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1557338"/>
            <a:ext cx="8229600" cy="2447925"/>
          </a:xfrm>
        </p:spPr>
        <p:txBody>
          <a:bodyPr/>
          <a:lstStyle/>
          <a:p>
            <a:pPr>
              <a:lnSpc>
                <a:spcPct val="170000"/>
              </a:lnSpc>
            </a:pPr>
            <a:r>
              <a:rPr lang="en-US" altLang="zh-CN" sz="4800" b="1" i="1">
                <a:solidFill>
                  <a:srgbClr val="FF0000"/>
                </a:solidFill>
                <a:effectLst>
                  <a:outerShdw blurRad="38100" dist="38100" dir="2700000" algn="tl">
                    <a:srgbClr val="C0C0C0"/>
                  </a:outerShdw>
                </a:effectLst>
                <a:latin typeface="Times New Roman" pitchFamily="18" charset="0"/>
              </a:rPr>
              <a:t>Thanks for your attention!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Line 2"/>
          <p:cNvSpPr>
            <a:spLocks noChangeShapeType="1"/>
          </p:cNvSpPr>
          <p:nvPr/>
        </p:nvSpPr>
        <p:spPr bwMode="auto">
          <a:xfrm>
            <a:off x="0" y="908050"/>
            <a:ext cx="9144000" cy="0"/>
          </a:xfrm>
          <a:prstGeom prst="line">
            <a:avLst/>
          </a:prstGeom>
          <a:noFill/>
          <a:ln w="9525">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0531" name="Line 3"/>
          <p:cNvSpPr>
            <a:spLocks noChangeShapeType="1"/>
          </p:cNvSpPr>
          <p:nvPr/>
        </p:nvSpPr>
        <p:spPr bwMode="auto">
          <a:xfrm>
            <a:off x="0" y="836613"/>
            <a:ext cx="9144000" cy="0"/>
          </a:xfrm>
          <a:prstGeom prst="line">
            <a:avLst/>
          </a:prstGeom>
          <a:noFill/>
          <a:ln w="38100">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0532" name="Rectangle 4"/>
          <p:cNvSpPr>
            <a:spLocks noChangeArrowheads="1"/>
          </p:cNvSpPr>
          <p:nvPr/>
        </p:nvSpPr>
        <p:spPr bwMode="auto">
          <a:xfrm>
            <a:off x="0" y="185738"/>
            <a:ext cx="914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2800" b="1">
                <a:solidFill>
                  <a:srgbClr val="003366"/>
                </a:solidFill>
              </a:rPr>
              <a:t>How the elements from Iron to uranium created?</a:t>
            </a:r>
            <a:r>
              <a:rPr lang="en-US" altLang="zh-CN" sz="2800">
                <a:solidFill>
                  <a:srgbClr val="003366"/>
                </a:solidFill>
              </a:rPr>
              <a:t> </a:t>
            </a:r>
            <a:endParaRPr lang="en-US" altLang="zh-CN" sz="2800" b="1">
              <a:solidFill>
                <a:srgbClr val="003366"/>
              </a:solidFill>
            </a:endParaRPr>
          </a:p>
        </p:txBody>
      </p:sp>
      <p:pic>
        <p:nvPicPr>
          <p:cNvPr id="11273"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68413"/>
            <a:ext cx="633730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0534" name="Group 6"/>
          <p:cNvGrpSpPr>
            <a:grpSpLocks/>
          </p:cNvGrpSpPr>
          <p:nvPr/>
        </p:nvGrpSpPr>
        <p:grpSpPr bwMode="auto">
          <a:xfrm>
            <a:off x="250825" y="1268413"/>
            <a:ext cx="8569325" cy="5327650"/>
            <a:chOff x="249" y="845"/>
            <a:chExt cx="5398" cy="3356"/>
          </a:xfrm>
        </p:grpSpPr>
        <p:sp>
          <p:nvSpPr>
            <p:cNvPr id="150535" name="Rectangle 7"/>
            <p:cNvSpPr>
              <a:spLocks noChangeArrowheads="1"/>
            </p:cNvSpPr>
            <p:nvPr/>
          </p:nvSpPr>
          <p:spPr bwMode="auto">
            <a:xfrm>
              <a:off x="249" y="3475"/>
              <a:ext cx="5398" cy="726"/>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150536" name="Picture 8" descr="rn-path-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 y="845"/>
              <a:ext cx="5204" cy="2370"/>
            </a:xfrm>
            <a:prstGeom prst="rect">
              <a:avLst/>
            </a:prstGeom>
            <a:noFill/>
            <a:extLst>
              <a:ext uri="{909E8E84-426E-40DD-AFC4-6F175D3DCCD1}">
                <a14:hiddenFill xmlns:a14="http://schemas.microsoft.com/office/drawing/2010/main">
                  <a:solidFill>
                    <a:srgbClr val="FFFFFF"/>
                  </a:solidFill>
                </a14:hiddenFill>
              </a:ext>
            </a:extLst>
          </p:spPr>
        </p:pic>
        <p:sp>
          <p:nvSpPr>
            <p:cNvPr id="150537" name="Text Box 9"/>
            <p:cNvSpPr txBox="1">
              <a:spLocks noChangeArrowheads="1"/>
            </p:cNvSpPr>
            <p:nvPr/>
          </p:nvSpPr>
          <p:spPr bwMode="auto">
            <a:xfrm>
              <a:off x="385" y="3567"/>
              <a:ext cx="521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b="1">
                  <a:solidFill>
                    <a:schemeClr val="bg1"/>
                  </a:solidFill>
                </a:rPr>
                <a:t>Mass and half-life measurements</a:t>
              </a:r>
            </a:p>
            <a:p>
              <a:r>
                <a:rPr lang="en-US" altLang="zh-CN" sz="2400" b="1"/>
                <a:t>Neutron capture cross section by (d, p) inverse reaction</a:t>
              </a: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0534"/>
                                        </p:tgtEl>
                                        <p:attrNameLst>
                                          <p:attrName>style.visibility</p:attrName>
                                        </p:attrNameLst>
                                      </p:cBhvr>
                                      <p:to>
                                        <p:strVal val="visible"/>
                                      </p:to>
                                    </p:set>
                                    <p:anim calcmode="lin" valueType="num">
                                      <p:cBhvr additive="base">
                                        <p:cTn id="7" dur="500" fill="hold"/>
                                        <p:tgtEl>
                                          <p:spTgt spid="150534"/>
                                        </p:tgtEl>
                                        <p:attrNameLst>
                                          <p:attrName>ppt_x</p:attrName>
                                        </p:attrNameLst>
                                      </p:cBhvr>
                                      <p:tavLst>
                                        <p:tav tm="0">
                                          <p:val>
                                            <p:strVal val="#ppt_x"/>
                                          </p:val>
                                        </p:tav>
                                        <p:tav tm="100000">
                                          <p:val>
                                            <p:strVal val="#ppt_x"/>
                                          </p:val>
                                        </p:tav>
                                      </p:tavLst>
                                    </p:anim>
                                    <p:anim calcmode="lin" valueType="num">
                                      <p:cBhvr additive="base">
                                        <p:cTn id="8"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Line 2"/>
          <p:cNvSpPr>
            <a:spLocks noChangeShapeType="1"/>
          </p:cNvSpPr>
          <p:nvPr/>
        </p:nvSpPr>
        <p:spPr bwMode="auto">
          <a:xfrm>
            <a:off x="0" y="908050"/>
            <a:ext cx="9144000" cy="0"/>
          </a:xfrm>
          <a:prstGeom prst="line">
            <a:avLst/>
          </a:prstGeom>
          <a:noFill/>
          <a:ln w="9525">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1555" name="Line 3"/>
          <p:cNvSpPr>
            <a:spLocks noChangeShapeType="1"/>
          </p:cNvSpPr>
          <p:nvPr/>
        </p:nvSpPr>
        <p:spPr bwMode="auto">
          <a:xfrm>
            <a:off x="0" y="836613"/>
            <a:ext cx="9144000" cy="0"/>
          </a:xfrm>
          <a:prstGeom prst="line">
            <a:avLst/>
          </a:prstGeom>
          <a:noFill/>
          <a:ln w="38100">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1556" name="Rectangle 4"/>
          <p:cNvSpPr>
            <a:spLocks noChangeArrowheads="1"/>
          </p:cNvSpPr>
          <p:nvPr/>
        </p:nvSpPr>
        <p:spPr bwMode="auto">
          <a:xfrm>
            <a:off x="0" y="18573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200" b="1">
                <a:solidFill>
                  <a:srgbClr val="003366"/>
                </a:solidFill>
                <a:latin typeface="Times New Roman" pitchFamily="18" charset="0"/>
              </a:rPr>
              <a:t>S</a:t>
            </a:r>
            <a:r>
              <a:rPr lang="en-US" altLang="zh-CN" sz="3200" b="1">
                <a:solidFill>
                  <a:srgbClr val="003366"/>
                </a:solidFill>
                <a:latin typeface="Times New Roman" pitchFamily="18" charset="0"/>
              </a:rPr>
              <a:t>hell Structure </a:t>
            </a:r>
            <a:r>
              <a:rPr lang="en-US" altLang="en-US" sz="3200" b="1">
                <a:solidFill>
                  <a:srgbClr val="003366"/>
                </a:solidFill>
                <a:latin typeface="Times New Roman" pitchFamily="18" charset="0"/>
              </a:rPr>
              <a:t>F</a:t>
            </a:r>
            <a:r>
              <a:rPr lang="en-US" altLang="zh-CN" sz="3200" b="1">
                <a:solidFill>
                  <a:srgbClr val="003366"/>
                </a:solidFill>
                <a:latin typeface="Times New Roman" pitchFamily="18" charset="0"/>
              </a:rPr>
              <a:t>ar</a:t>
            </a:r>
            <a:r>
              <a:rPr lang="en-US" altLang="en-US" sz="3200" b="1">
                <a:solidFill>
                  <a:srgbClr val="003366"/>
                </a:solidFill>
                <a:latin typeface="Times New Roman" pitchFamily="18" charset="0"/>
              </a:rPr>
              <a:t> F</a:t>
            </a:r>
            <a:r>
              <a:rPr lang="en-US" altLang="zh-CN" sz="3200" b="1">
                <a:solidFill>
                  <a:srgbClr val="003366"/>
                </a:solidFill>
                <a:latin typeface="Times New Roman" pitchFamily="18" charset="0"/>
              </a:rPr>
              <a:t>rom </a:t>
            </a:r>
            <a:r>
              <a:rPr lang="en-US" altLang="en-US" sz="3200" b="1">
                <a:solidFill>
                  <a:srgbClr val="003366"/>
                </a:solidFill>
                <a:latin typeface="Times New Roman" pitchFamily="18" charset="0"/>
              </a:rPr>
              <a:t>S</a:t>
            </a:r>
            <a:r>
              <a:rPr lang="en-US" altLang="zh-CN" sz="3200" b="1">
                <a:solidFill>
                  <a:srgbClr val="003366"/>
                </a:solidFill>
                <a:latin typeface="Times New Roman" pitchFamily="18" charset="0"/>
              </a:rPr>
              <a:t>tability</a:t>
            </a:r>
          </a:p>
        </p:txBody>
      </p:sp>
      <p:sp>
        <p:nvSpPr>
          <p:cNvPr id="151557" name="Rectangle 5"/>
          <p:cNvSpPr>
            <a:spLocks noChangeArrowheads="1"/>
          </p:cNvSpPr>
          <p:nvPr/>
        </p:nvSpPr>
        <p:spPr bwMode="auto">
          <a:xfrm>
            <a:off x="396875" y="5516563"/>
            <a:ext cx="91440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buClr>
                <a:srgbClr val="FF3300"/>
              </a:buClr>
              <a:buFont typeface="Wingdings" pitchFamily="2" charset="2"/>
              <a:buChar char="l"/>
            </a:pPr>
            <a:r>
              <a:rPr lang="en-US" altLang="zh-CN" sz="2000" b="1"/>
              <a:t> </a:t>
            </a:r>
            <a:r>
              <a:rPr lang="en-US" altLang="zh-CN" sz="2000" b="1">
                <a:solidFill>
                  <a:srgbClr val="FF3300"/>
                </a:solidFill>
              </a:rPr>
              <a:t>To study the mean field at extreme isopin condition</a:t>
            </a:r>
          </a:p>
          <a:p>
            <a:pPr>
              <a:lnSpc>
                <a:spcPct val="130000"/>
              </a:lnSpc>
              <a:buClr>
                <a:srgbClr val="FF3300"/>
              </a:buClr>
              <a:buFont typeface="Wingdings" pitchFamily="2" charset="2"/>
              <a:buChar char="l"/>
            </a:pPr>
            <a:r>
              <a:rPr lang="en-US" altLang="zh-CN" sz="2000" b="1">
                <a:solidFill>
                  <a:srgbClr val="FF3300"/>
                </a:solidFill>
              </a:rPr>
              <a:t> To study the spin-orbital angular momentum coupling</a:t>
            </a:r>
          </a:p>
          <a:p>
            <a:pPr>
              <a:lnSpc>
                <a:spcPct val="130000"/>
              </a:lnSpc>
              <a:buClr>
                <a:srgbClr val="FF3300"/>
              </a:buClr>
              <a:buFont typeface="Wingdings" pitchFamily="2" charset="2"/>
              <a:buChar char="l"/>
            </a:pPr>
            <a:r>
              <a:rPr lang="en-US" altLang="zh-CN" sz="2000" b="1">
                <a:solidFill>
                  <a:srgbClr val="FF3300"/>
                </a:solidFill>
              </a:rPr>
              <a:t> To study the various correlations </a:t>
            </a:r>
            <a:r>
              <a:rPr lang="en-US" altLang="zh-CN">
                <a:solidFill>
                  <a:srgbClr val="FF3300"/>
                </a:solidFill>
              </a:rPr>
              <a:t> </a:t>
            </a:r>
          </a:p>
        </p:txBody>
      </p:sp>
      <p:pic>
        <p:nvPicPr>
          <p:cNvPr id="151558" name="Picture 6" descr="she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87525"/>
            <a:ext cx="8064500" cy="3513138"/>
          </a:xfrm>
          <a:prstGeom prst="rect">
            <a:avLst/>
          </a:prstGeom>
          <a:noFill/>
          <a:extLst>
            <a:ext uri="{909E8E84-426E-40DD-AFC4-6F175D3DCCD1}">
              <a14:hiddenFill xmlns:a14="http://schemas.microsoft.com/office/drawing/2010/main">
                <a:solidFill>
                  <a:srgbClr val="FFFFFF"/>
                </a:solidFill>
              </a14:hiddenFill>
            </a:ext>
          </a:extLst>
        </p:spPr>
      </p:pic>
      <p:sp>
        <p:nvSpPr>
          <p:cNvPr id="151559" name="Text Box 7"/>
          <p:cNvSpPr txBox="1">
            <a:spLocks noChangeArrowheads="1"/>
          </p:cNvSpPr>
          <p:nvPr/>
        </p:nvSpPr>
        <p:spPr bwMode="auto">
          <a:xfrm>
            <a:off x="0" y="990600"/>
            <a:ext cx="9144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491038" algn="l"/>
              </a:tabLst>
              <a:defRPr>
                <a:solidFill>
                  <a:schemeClr val="tx1"/>
                </a:solidFill>
                <a:latin typeface="Arial" pitchFamily="34" charset="0"/>
                <a:ea typeface="宋体" pitchFamily="2" charset="-122"/>
              </a:defRPr>
            </a:lvl1pPr>
            <a:lvl2pPr>
              <a:tabLst>
                <a:tab pos="4491038" algn="l"/>
              </a:tabLst>
              <a:defRPr>
                <a:solidFill>
                  <a:schemeClr val="tx1"/>
                </a:solidFill>
                <a:latin typeface="Arial" pitchFamily="34" charset="0"/>
                <a:ea typeface="宋体" pitchFamily="2" charset="-122"/>
              </a:defRPr>
            </a:lvl2pPr>
            <a:lvl3pPr>
              <a:tabLst>
                <a:tab pos="4491038" algn="l"/>
              </a:tabLst>
              <a:defRPr>
                <a:solidFill>
                  <a:schemeClr val="tx1"/>
                </a:solidFill>
                <a:latin typeface="Arial" pitchFamily="34" charset="0"/>
                <a:ea typeface="宋体" pitchFamily="2" charset="-122"/>
              </a:defRPr>
            </a:lvl3pPr>
            <a:lvl4pPr>
              <a:tabLst>
                <a:tab pos="4491038" algn="l"/>
              </a:tabLst>
              <a:defRPr>
                <a:solidFill>
                  <a:schemeClr val="tx1"/>
                </a:solidFill>
                <a:latin typeface="Arial" pitchFamily="34" charset="0"/>
                <a:ea typeface="宋体" pitchFamily="2" charset="-122"/>
              </a:defRPr>
            </a:lvl4pPr>
            <a:lvl5pPr>
              <a:tabLst>
                <a:tab pos="4491038" algn="l"/>
              </a:tabLst>
              <a:defRPr>
                <a:solidFill>
                  <a:schemeClr val="tx1"/>
                </a:solidFill>
                <a:latin typeface="Arial" pitchFamily="34" charset="0"/>
                <a:ea typeface="宋体" pitchFamily="2" charset="-122"/>
              </a:defRPr>
            </a:lvl5pPr>
            <a:lvl6pPr fontAlgn="base">
              <a:spcBef>
                <a:spcPct val="0"/>
              </a:spcBef>
              <a:spcAft>
                <a:spcPct val="0"/>
              </a:spcAft>
              <a:tabLst>
                <a:tab pos="4491038" algn="l"/>
              </a:tabLst>
              <a:defRPr>
                <a:solidFill>
                  <a:schemeClr val="tx1"/>
                </a:solidFill>
                <a:latin typeface="Arial" pitchFamily="34" charset="0"/>
                <a:ea typeface="宋体" pitchFamily="2" charset="-122"/>
              </a:defRPr>
            </a:lvl6pPr>
            <a:lvl7pPr fontAlgn="base">
              <a:spcBef>
                <a:spcPct val="0"/>
              </a:spcBef>
              <a:spcAft>
                <a:spcPct val="0"/>
              </a:spcAft>
              <a:tabLst>
                <a:tab pos="4491038" algn="l"/>
              </a:tabLst>
              <a:defRPr>
                <a:solidFill>
                  <a:schemeClr val="tx1"/>
                </a:solidFill>
                <a:latin typeface="Arial" pitchFamily="34" charset="0"/>
                <a:ea typeface="宋体" pitchFamily="2" charset="-122"/>
              </a:defRPr>
            </a:lvl7pPr>
            <a:lvl8pPr fontAlgn="base">
              <a:spcBef>
                <a:spcPct val="0"/>
              </a:spcBef>
              <a:spcAft>
                <a:spcPct val="0"/>
              </a:spcAft>
              <a:tabLst>
                <a:tab pos="4491038" algn="l"/>
              </a:tabLst>
              <a:defRPr>
                <a:solidFill>
                  <a:schemeClr val="tx1"/>
                </a:solidFill>
                <a:latin typeface="Arial" pitchFamily="34" charset="0"/>
                <a:ea typeface="宋体" pitchFamily="2" charset="-122"/>
              </a:defRPr>
            </a:lvl8pPr>
            <a:lvl9pPr fontAlgn="base">
              <a:spcBef>
                <a:spcPct val="0"/>
              </a:spcBef>
              <a:spcAft>
                <a:spcPct val="0"/>
              </a:spcAft>
              <a:tabLst>
                <a:tab pos="4491038" algn="l"/>
              </a:tabLst>
              <a:defRPr>
                <a:solidFill>
                  <a:schemeClr val="tx1"/>
                </a:solidFill>
                <a:latin typeface="Arial" pitchFamily="34" charset="0"/>
                <a:ea typeface="宋体" pitchFamily="2" charset="-122"/>
              </a:defRPr>
            </a:lvl9pPr>
          </a:lstStyle>
          <a:p>
            <a:pPr algn="ctr">
              <a:lnSpc>
                <a:spcPct val="110000"/>
              </a:lnSpc>
            </a:pPr>
            <a:r>
              <a:rPr lang="en-US" altLang="zh-CN" sz="2400" b="1">
                <a:solidFill>
                  <a:schemeClr val="accent2"/>
                </a:solidFill>
                <a:latin typeface="Times New Roman" pitchFamily="18" charset="0"/>
                <a:ea typeface="黑体" pitchFamily="49" charset="-122"/>
              </a:rPr>
              <a:t>Methods: Mass, Reaction, Coulex, In-beam Spec., Decay Spec. etc.</a:t>
            </a:r>
            <a:endParaRPr lang="en-US" altLang="zh-CN" sz="2400" b="1">
              <a:solidFill>
                <a:schemeClr val="accent2"/>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Line 2"/>
          <p:cNvSpPr>
            <a:spLocks noChangeShapeType="1"/>
          </p:cNvSpPr>
          <p:nvPr/>
        </p:nvSpPr>
        <p:spPr bwMode="auto">
          <a:xfrm>
            <a:off x="0" y="908050"/>
            <a:ext cx="9144000" cy="0"/>
          </a:xfrm>
          <a:prstGeom prst="line">
            <a:avLst/>
          </a:prstGeom>
          <a:noFill/>
          <a:ln w="9525">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2579" name="Line 3"/>
          <p:cNvSpPr>
            <a:spLocks noChangeShapeType="1"/>
          </p:cNvSpPr>
          <p:nvPr/>
        </p:nvSpPr>
        <p:spPr bwMode="auto">
          <a:xfrm>
            <a:off x="0" y="836613"/>
            <a:ext cx="9144000" cy="0"/>
          </a:xfrm>
          <a:prstGeom prst="line">
            <a:avLst/>
          </a:prstGeom>
          <a:noFill/>
          <a:ln w="38100">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2580" name="Rectangle 4"/>
          <p:cNvSpPr>
            <a:spLocks noChangeArrowheads="1"/>
          </p:cNvSpPr>
          <p:nvPr/>
        </p:nvSpPr>
        <p:spPr bwMode="auto">
          <a:xfrm>
            <a:off x="0" y="112713"/>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3600" b="1">
                <a:solidFill>
                  <a:srgbClr val="003366"/>
                </a:solidFill>
              </a:rPr>
              <a:t>limits to nuclear existence (SHN)</a:t>
            </a:r>
            <a:endParaRPr lang="en-US" altLang="zh-CN" sz="3600" b="1">
              <a:solidFill>
                <a:srgbClr val="003366"/>
              </a:solidFill>
              <a:latin typeface="Times New Roman" pitchFamily="18" charset="0"/>
            </a:endParaRPr>
          </a:p>
        </p:txBody>
      </p:sp>
      <p:pic>
        <p:nvPicPr>
          <p:cNvPr id="152581" name="Picture 5" descr="sh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52513"/>
            <a:ext cx="6042025" cy="3087687"/>
          </a:xfrm>
          <a:prstGeom prst="rect">
            <a:avLst/>
          </a:prstGeom>
          <a:noFill/>
          <a:extLst>
            <a:ext uri="{909E8E84-426E-40DD-AFC4-6F175D3DCCD1}">
              <a14:hiddenFill xmlns:a14="http://schemas.microsoft.com/office/drawing/2010/main">
                <a:solidFill>
                  <a:srgbClr val="FFFFFF"/>
                </a:solidFill>
              </a14:hiddenFill>
            </a:ext>
          </a:extLst>
        </p:spPr>
      </p:pic>
      <p:pic>
        <p:nvPicPr>
          <p:cNvPr id="152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125538"/>
            <a:ext cx="2808287" cy="266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3" name="Text Box 7"/>
          <p:cNvSpPr txBox="1">
            <a:spLocks noChangeArrowheads="1"/>
          </p:cNvSpPr>
          <p:nvPr/>
        </p:nvSpPr>
        <p:spPr bwMode="auto">
          <a:xfrm>
            <a:off x="3924300" y="4305300"/>
            <a:ext cx="5013325"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35000"/>
              </a:lnSpc>
              <a:buClr>
                <a:srgbClr val="FF3300"/>
              </a:buClr>
              <a:buFont typeface="Wingdings" pitchFamily="2" charset="2"/>
              <a:buChar char="l"/>
            </a:pPr>
            <a:r>
              <a:rPr lang="en-US" altLang="zh-CN" sz="2000" b="1"/>
              <a:t> Study the Chemical properties of SHE</a:t>
            </a:r>
          </a:p>
          <a:p>
            <a:pPr>
              <a:lnSpc>
                <a:spcPct val="135000"/>
              </a:lnSpc>
              <a:buClr>
                <a:srgbClr val="FF3300"/>
              </a:buClr>
              <a:buFont typeface="Wingdings" pitchFamily="2" charset="2"/>
              <a:buChar char="l"/>
            </a:pPr>
            <a:r>
              <a:rPr lang="en-US" altLang="zh-CN" sz="2000" b="1"/>
              <a:t> Confirm the 114-118 elements</a:t>
            </a:r>
          </a:p>
          <a:p>
            <a:pPr>
              <a:lnSpc>
                <a:spcPct val="135000"/>
              </a:lnSpc>
              <a:buClr>
                <a:srgbClr val="FF3300"/>
              </a:buClr>
              <a:buFont typeface="Wingdings" pitchFamily="2" charset="2"/>
              <a:buChar char="l"/>
            </a:pPr>
            <a:r>
              <a:rPr lang="en-US" altLang="zh-CN" sz="2000" b="1"/>
              <a:t> Explore the new elements of 120-126</a:t>
            </a:r>
          </a:p>
          <a:p>
            <a:pPr>
              <a:lnSpc>
                <a:spcPct val="135000"/>
              </a:lnSpc>
              <a:buClr>
                <a:srgbClr val="FF3300"/>
              </a:buClr>
              <a:buFont typeface="Wingdings" pitchFamily="2" charset="2"/>
              <a:buChar char="l"/>
            </a:pPr>
            <a:r>
              <a:rPr lang="en-US" altLang="zh-CN" sz="2000" b="1"/>
              <a:t> Study the reaction mechanisms </a:t>
            </a:r>
          </a:p>
          <a:p>
            <a:pPr>
              <a:lnSpc>
                <a:spcPct val="135000"/>
              </a:lnSpc>
              <a:buClr>
                <a:srgbClr val="FF3300"/>
              </a:buClr>
              <a:buFont typeface="Wingdings" pitchFamily="2" charset="2"/>
              <a:buChar char="l"/>
            </a:pPr>
            <a:r>
              <a:rPr lang="en-US" altLang="zh-CN" sz="2000" b="1"/>
              <a:t> Study the structure in heavy nuclei</a:t>
            </a:r>
          </a:p>
          <a:p>
            <a:pPr>
              <a:lnSpc>
                <a:spcPct val="135000"/>
              </a:lnSpc>
              <a:buClr>
                <a:srgbClr val="FF3300"/>
              </a:buClr>
              <a:buFont typeface="Wingdings" pitchFamily="2" charset="2"/>
              <a:buChar char="l"/>
            </a:pPr>
            <a:r>
              <a:rPr lang="en-US" altLang="zh-CN" sz="2000" b="1"/>
              <a:t> New identification methods</a:t>
            </a:r>
            <a:r>
              <a:rPr lang="en-US" altLang="zh-CN"/>
              <a:t>  </a:t>
            </a:r>
          </a:p>
        </p:txBody>
      </p:sp>
      <p:pic>
        <p:nvPicPr>
          <p:cNvPr id="15258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217988"/>
            <a:ext cx="3240087"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Line 2"/>
          <p:cNvSpPr>
            <a:spLocks noChangeShapeType="1"/>
          </p:cNvSpPr>
          <p:nvPr/>
        </p:nvSpPr>
        <p:spPr bwMode="auto">
          <a:xfrm>
            <a:off x="0" y="908050"/>
            <a:ext cx="9144000" cy="0"/>
          </a:xfrm>
          <a:prstGeom prst="line">
            <a:avLst/>
          </a:prstGeom>
          <a:noFill/>
          <a:ln w="9525">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603" name="Line 3"/>
          <p:cNvSpPr>
            <a:spLocks noChangeShapeType="1"/>
          </p:cNvSpPr>
          <p:nvPr/>
        </p:nvSpPr>
        <p:spPr bwMode="auto">
          <a:xfrm>
            <a:off x="0" y="836613"/>
            <a:ext cx="9144000" cy="0"/>
          </a:xfrm>
          <a:prstGeom prst="line">
            <a:avLst/>
          </a:prstGeom>
          <a:noFill/>
          <a:ln w="38100">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604" name="Rectangle 4"/>
          <p:cNvSpPr>
            <a:spLocks noChangeArrowheads="1"/>
          </p:cNvSpPr>
          <p:nvPr/>
        </p:nvSpPr>
        <p:spPr bwMode="auto">
          <a:xfrm>
            <a:off x="0" y="112713"/>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3600" b="1">
                <a:solidFill>
                  <a:srgbClr val="003366"/>
                </a:solidFill>
              </a:rPr>
              <a:t>limits to nuclear existence (p-drip line)</a:t>
            </a:r>
            <a:endParaRPr lang="en-US" altLang="zh-CN" sz="3600" b="1">
              <a:solidFill>
                <a:srgbClr val="003366"/>
              </a:solidFill>
              <a:latin typeface="Times New Roman" pitchFamily="18" charset="0"/>
            </a:endParaRPr>
          </a:p>
        </p:txBody>
      </p:sp>
      <p:grpSp>
        <p:nvGrpSpPr>
          <p:cNvPr id="153605" name="Group 5"/>
          <p:cNvGrpSpPr>
            <a:grpSpLocks/>
          </p:cNvGrpSpPr>
          <p:nvPr/>
        </p:nvGrpSpPr>
        <p:grpSpPr bwMode="auto">
          <a:xfrm>
            <a:off x="179388" y="1196975"/>
            <a:ext cx="5616575" cy="3529013"/>
            <a:chOff x="249" y="754"/>
            <a:chExt cx="3765" cy="2359"/>
          </a:xfrm>
        </p:grpSpPr>
        <p:sp>
          <p:nvSpPr>
            <p:cNvPr id="153606" name="Rectangle 6"/>
            <p:cNvSpPr>
              <a:spLocks noChangeArrowheads="1"/>
            </p:cNvSpPr>
            <p:nvPr/>
          </p:nvSpPr>
          <p:spPr bwMode="auto">
            <a:xfrm>
              <a:off x="249" y="754"/>
              <a:ext cx="3765" cy="2359"/>
            </a:xfrm>
            <a:prstGeom prst="rect">
              <a:avLst/>
            </a:prstGeom>
            <a:solidFill>
              <a:srgbClr val="99CCFF">
                <a:alpha val="50000"/>
              </a:srgbClr>
            </a:solidFill>
            <a:ln w="952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solidFill>
                  <a:srgbClr val="99CCFF"/>
                </a:solidFill>
              </a:endParaRPr>
            </a:p>
          </p:txBody>
        </p:sp>
        <p:sp>
          <p:nvSpPr>
            <p:cNvPr id="153607" name="Rectangle 7"/>
            <p:cNvSpPr>
              <a:spLocks noChangeArrowheads="1"/>
            </p:cNvSpPr>
            <p:nvPr/>
          </p:nvSpPr>
          <p:spPr bwMode="auto">
            <a:xfrm>
              <a:off x="340" y="845"/>
              <a:ext cx="3583" cy="217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153608" name="Picture 8" descr="N-ISOTO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911"/>
              <a:ext cx="3401" cy="2021"/>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09" name="Picture 9" descr="D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938" y="1268413"/>
            <a:ext cx="2987675" cy="1889125"/>
          </a:xfrm>
          <a:prstGeom prst="rect">
            <a:avLst/>
          </a:prstGeom>
          <a:noFill/>
          <a:extLst>
            <a:ext uri="{909E8E84-426E-40DD-AFC4-6F175D3DCCD1}">
              <a14:hiddenFill xmlns:a14="http://schemas.microsoft.com/office/drawing/2010/main">
                <a:solidFill>
                  <a:srgbClr val="FFFFFF"/>
                </a:solidFill>
              </a14:hiddenFill>
            </a:ext>
          </a:extLst>
        </p:spPr>
      </p:pic>
      <p:pic>
        <p:nvPicPr>
          <p:cNvPr id="153610" name="Picture 10" descr="ident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3644900"/>
            <a:ext cx="2878138" cy="2835275"/>
          </a:xfrm>
          <a:prstGeom prst="rect">
            <a:avLst/>
          </a:prstGeom>
          <a:noFill/>
          <a:extLst>
            <a:ext uri="{909E8E84-426E-40DD-AFC4-6F175D3DCCD1}">
              <a14:hiddenFill xmlns:a14="http://schemas.microsoft.com/office/drawing/2010/main">
                <a:solidFill>
                  <a:srgbClr val="FFFFFF"/>
                </a:solidFill>
              </a14:hiddenFill>
            </a:ext>
          </a:extLst>
        </p:spPr>
      </p:pic>
      <p:sp>
        <p:nvSpPr>
          <p:cNvPr id="153611" name="Text Box 11"/>
          <p:cNvSpPr txBox="1">
            <a:spLocks noChangeArrowheads="1"/>
          </p:cNvSpPr>
          <p:nvPr/>
        </p:nvSpPr>
        <p:spPr bwMode="auto">
          <a:xfrm>
            <a:off x="127000" y="5135563"/>
            <a:ext cx="5740400"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40000"/>
              </a:lnSpc>
              <a:buClr>
                <a:srgbClr val="FF3300"/>
              </a:buClr>
              <a:buFont typeface="Wingdings" pitchFamily="2" charset="2"/>
              <a:buChar char="l"/>
            </a:pPr>
            <a:r>
              <a:rPr lang="en-US" altLang="zh-CN" b="1"/>
              <a:t> </a:t>
            </a:r>
            <a:r>
              <a:rPr lang="en-US" altLang="zh-CN" b="1">
                <a:solidFill>
                  <a:srgbClr val="003366"/>
                </a:solidFill>
              </a:rPr>
              <a:t>Mapping the proton-drip line for even-Z elements</a:t>
            </a:r>
          </a:p>
          <a:p>
            <a:pPr>
              <a:lnSpc>
                <a:spcPct val="140000"/>
              </a:lnSpc>
              <a:buClr>
                <a:srgbClr val="FF3300"/>
              </a:buClr>
              <a:buFont typeface="Wingdings" pitchFamily="2" charset="2"/>
              <a:buChar char="l"/>
            </a:pPr>
            <a:r>
              <a:rPr lang="en-US" altLang="zh-CN" b="1">
                <a:solidFill>
                  <a:srgbClr val="003366"/>
                </a:solidFill>
              </a:rPr>
              <a:t> Searching for the exotic decay modes</a:t>
            </a:r>
          </a:p>
          <a:p>
            <a:pPr>
              <a:lnSpc>
                <a:spcPct val="140000"/>
              </a:lnSpc>
              <a:buClr>
                <a:srgbClr val="FF3300"/>
              </a:buClr>
              <a:buFont typeface="Wingdings" pitchFamily="2" charset="2"/>
              <a:buChar char="l"/>
            </a:pPr>
            <a:r>
              <a:rPr lang="en-US" altLang="zh-CN" b="1">
                <a:solidFill>
                  <a:srgbClr val="003366"/>
                </a:solidFill>
              </a:rPr>
              <a:t> Studying the various correlations at drip lines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Line 2"/>
          <p:cNvSpPr>
            <a:spLocks noChangeShapeType="1"/>
          </p:cNvSpPr>
          <p:nvPr/>
        </p:nvSpPr>
        <p:spPr bwMode="auto">
          <a:xfrm>
            <a:off x="0" y="908050"/>
            <a:ext cx="9144000" cy="0"/>
          </a:xfrm>
          <a:prstGeom prst="line">
            <a:avLst/>
          </a:prstGeom>
          <a:noFill/>
          <a:ln w="9525">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4627" name="Line 3"/>
          <p:cNvSpPr>
            <a:spLocks noChangeShapeType="1"/>
          </p:cNvSpPr>
          <p:nvPr/>
        </p:nvSpPr>
        <p:spPr bwMode="auto">
          <a:xfrm>
            <a:off x="0" y="836613"/>
            <a:ext cx="9144000" cy="0"/>
          </a:xfrm>
          <a:prstGeom prst="line">
            <a:avLst/>
          </a:prstGeom>
          <a:noFill/>
          <a:ln w="38100">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4628" name="Rectangle 4"/>
          <p:cNvSpPr>
            <a:spLocks noChangeArrowheads="1"/>
          </p:cNvSpPr>
          <p:nvPr/>
        </p:nvSpPr>
        <p:spPr bwMode="auto">
          <a:xfrm>
            <a:off x="0" y="18573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3200" b="1">
                <a:solidFill>
                  <a:srgbClr val="003366"/>
                </a:solidFill>
              </a:rPr>
              <a:t>Dynamical symmetries far from stability </a:t>
            </a:r>
            <a:endParaRPr lang="en-US" altLang="zh-CN" sz="3200" b="1">
              <a:solidFill>
                <a:srgbClr val="003366"/>
              </a:solidFill>
              <a:latin typeface="Times New Roman" pitchFamily="18" charset="0"/>
            </a:endParaRPr>
          </a:p>
        </p:txBody>
      </p:sp>
      <p:sp>
        <p:nvSpPr>
          <p:cNvPr id="154629" name="Text Box 5"/>
          <p:cNvSpPr txBox="1">
            <a:spLocks noChangeArrowheads="1"/>
          </p:cNvSpPr>
          <p:nvPr/>
        </p:nvSpPr>
        <p:spPr bwMode="auto">
          <a:xfrm>
            <a:off x="1258888" y="1243013"/>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400" b="1" i="1">
                <a:solidFill>
                  <a:srgbClr val="FF3300"/>
                </a:solidFill>
              </a:rPr>
              <a:t>n-p</a:t>
            </a:r>
            <a:r>
              <a:rPr lang="en-US" altLang="zh-CN" sz="2400" b="1">
                <a:solidFill>
                  <a:srgbClr val="FF3300"/>
                </a:solidFill>
              </a:rPr>
              <a:t> Interaction</a:t>
            </a:r>
            <a:r>
              <a:rPr lang="en-US" altLang="zh-CN"/>
              <a:t> </a:t>
            </a:r>
          </a:p>
        </p:txBody>
      </p:sp>
      <p:sp>
        <p:nvSpPr>
          <p:cNvPr id="154630" name="Text Box 6"/>
          <p:cNvSpPr txBox="1">
            <a:spLocks noChangeArrowheads="1"/>
          </p:cNvSpPr>
          <p:nvPr/>
        </p:nvSpPr>
        <p:spPr bwMode="auto">
          <a:xfrm>
            <a:off x="684213" y="5661025"/>
            <a:ext cx="42481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491038" algn="l"/>
              </a:tabLst>
              <a:defRPr>
                <a:solidFill>
                  <a:schemeClr val="tx1"/>
                </a:solidFill>
                <a:latin typeface="Arial" pitchFamily="34" charset="0"/>
                <a:ea typeface="宋体" pitchFamily="2" charset="-122"/>
              </a:defRPr>
            </a:lvl1pPr>
            <a:lvl2pPr>
              <a:tabLst>
                <a:tab pos="4491038" algn="l"/>
              </a:tabLst>
              <a:defRPr>
                <a:solidFill>
                  <a:schemeClr val="tx1"/>
                </a:solidFill>
                <a:latin typeface="Arial" pitchFamily="34" charset="0"/>
                <a:ea typeface="宋体" pitchFamily="2" charset="-122"/>
              </a:defRPr>
            </a:lvl2pPr>
            <a:lvl3pPr>
              <a:tabLst>
                <a:tab pos="4491038" algn="l"/>
              </a:tabLst>
              <a:defRPr>
                <a:solidFill>
                  <a:schemeClr val="tx1"/>
                </a:solidFill>
                <a:latin typeface="Arial" pitchFamily="34" charset="0"/>
                <a:ea typeface="宋体" pitchFamily="2" charset="-122"/>
              </a:defRPr>
            </a:lvl3pPr>
            <a:lvl4pPr>
              <a:tabLst>
                <a:tab pos="4491038" algn="l"/>
              </a:tabLst>
              <a:defRPr>
                <a:solidFill>
                  <a:schemeClr val="tx1"/>
                </a:solidFill>
                <a:latin typeface="Arial" pitchFamily="34" charset="0"/>
                <a:ea typeface="宋体" pitchFamily="2" charset="-122"/>
              </a:defRPr>
            </a:lvl4pPr>
            <a:lvl5pPr>
              <a:tabLst>
                <a:tab pos="4491038" algn="l"/>
              </a:tabLst>
              <a:defRPr>
                <a:solidFill>
                  <a:schemeClr val="tx1"/>
                </a:solidFill>
                <a:latin typeface="Arial" pitchFamily="34" charset="0"/>
                <a:ea typeface="宋体" pitchFamily="2" charset="-122"/>
              </a:defRPr>
            </a:lvl5pPr>
            <a:lvl6pPr fontAlgn="base">
              <a:spcBef>
                <a:spcPct val="0"/>
              </a:spcBef>
              <a:spcAft>
                <a:spcPct val="0"/>
              </a:spcAft>
              <a:tabLst>
                <a:tab pos="4491038" algn="l"/>
              </a:tabLst>
              <a:defRPr>
                <a:solidFill>
                  <a:schemeClr val="tx1"/>
                </a:solidFill>
                <a:latin typeface="Arial" pitchFamily="34" charset="0"/>
                <a:ea typeface="宋体" pitchFamily="2" charset="-122"/>
              </a:defRPr>
            </a:lvl6pPr>
            <a:lvl7pPr fontAlgn="base">
              <a:spcBef>
                <a:spcPct val="0"/>
              </a:spcBef>
              <a:spcAft>
                <a:spcPct val="0"/>
              </a:spcAft>
              <a:tabLst>
                <a:tab pos="4491038" algn="l"/>
              </a:tabLst>
              <a:defRPr>
                <a:solidFill>
                  <a:schemeClr val="tx1"/>
                </a:solidFill>
                <a:latin typeface="Arial" pitchFamily="34" charset="0"/>
                <a:ea typeface="宋体" pitchFamily="2" charset="-122"/>
              </a:defRPr>
            </a:lvl7pPr>
            <a:lvl8pPr fontAlgn="base">
              <a:spcBef>
                <a:spcPct val="0"/>
              </a:spcBef>
              <a:spcAft>
                <a:spcPct val="0"/>
              </a:spcAft>
              <a:tabLst>
                <a:tab pos="4491038" algn="l"/>
              </a:tabLst>
              <a:defRPr>
                <a:solidFill>
                  <a:schemeClr val="tx1"/>
                </a:solidFill>
                <a:latin typeface="Arial" pitchFamily="34" charset="0"/>
                <a:ea typeface="宋体" pitchFamily="2" charset="-122"/>
              </a:defRPr>
            </a:lvl8pPr>
            <a:lvl9pPr fontAlgn="base">
              <a:spcBef>
                <a:spcPct val="0"/>
              </a:spcBef>
              <a:spcAft>
                <a:spcPct val="0"/>
              </a:spcAft>
              <a:tabLst>
                <a:tab pos="4491038" algn="l"/>
              </a:tabLst>
              <a:defRPr>
                <a:solidFill>
                  <a:schemeClr val="tx1"/>
                </a:solidFill>
                <a:latin typeface="Arial" pitchFamily="34" charset="0"/>
                <a:ea typeface="宋体" pitchFamily="2" charset="-122"/>
              </a:defRPr>
            </a:lvl9pPr>
          </a:lstStyle>
          <a:p>
            <a:pPr>
              <a:lnSpc>
                <a:spcPct val="110000"/>
              </a:lnSpc>
            </a:pPr>
            <a:r>
              <a:rPr lang="en-US" altLang="zh-CN" sz="2400" b="1">
                <a:solidFill>
                  <a:schemeClr val="accent2"/>
                </a:solidFill>
                <a:latin typeface="Times New Roman" pitchFamily="18" charset="0"/>
                <a:ea typeface="黑体" pitchFamily="49" charset="-122"/>
              </a:rPr>
              <a:t>Mass Measurements</a:t>
            </a:r>
          </a:p>
        </p:txBody>
      </p:sp>
      <p:pic>
        <p:nvPicPr>
          <p:cNvPr id="154631" name="Picture 7" descr="EN=ZM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113"/>
            <a:ext cx="4679950" cy="3621087"/>
          </a:xfrm>
          <a:prstGeom prst="rect">
            <a:avLst/>
          </a:prstGeom>
          <a:noFill/>
          <a:extLst>
            <a:ext uri="{909E8E84-426E-40DD-AFC4-6F175D3DCCD1}">
              <a14:hiddenFill xmlns:a14="http://schemas.microsoft.com/office/drawing/2010/main">
                <a:solidFill>
                  <a:srgbClr val="FFFFFF"/>
                </a:solidFill>
              </a14:hiddenFill>
            </a:ext>
          </a:extLst>
        </p:spPr>
      </p:pic>
      <p:pic>
        <p:nvPicPr>
          <p:cNvPr id="154632" name="Picture 8" descr="vpn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268413"/>
            <a:ext cx="4259262" cy="2243137"/>
          </a:xfrm>
          <a:prstGeom prst="rect">
            <a:avLst/>
          </a:prstGeom>
          <a:noFill/>
          <a:extLst>
            <a:ext uri="{909E8E84-426E-40DD-AFC4-6F175D3DCCD1}">
              <a14:hiddenFill xmlns:a14="http://schemas.microsoft.com/office/drawing/2010/main">
                <a:solidFill>
                  <a:srgbClr val="FFFFFF"/>
                </a:solidFill>
              </a14:hiddenFill>
            </a:ext>
          </a:extLst>
        </p:spPr>
      </p:pic>
      <p:pic>
        <p:nvPicPr>
          <p:cNvPr id="154633" name="Picture 9" descr="vpn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4221163"/>
            <a:ext cx="4116387" cy="2044700"/>
          </a:xfrm>
          <a:prstGeom prst="rect">
            <a:avLst/>
          </a:prstGeom>
          <a:noFill/>
          <a:extLst>
            <a:ext uri="{909E8E84-426E-40DD-AFC4-6F175D3DCCD1}">
              <a14:hiddenFill xmlns:a14="http://schemas.microsoft.com/office/drawing/2010/main">
                <a:solidFill>
                  <a:srgbClr val="FFFFFF"/>
                </a:solidFill>
              </a14:hiddenFill>
            </a:ext>
          </a:extLst>
        </p:spPr>
      </p:pic>
      <p:sp>
        <p:nvSpPr>
          <p:cNvPr id="154634" name="Rectangle 10"/>
          <p:cNvSpPr>
            <a:spLocks noChangeArrowheads="1"/>
          </p:cNvSpPr>
          <p:nvPr/>
        </p:nvSpPr>
        <p:spPr bwMode="auto">
          <a:xfrm>
            <a:off x="4572000" y="6308725"/>
            <a:ext cx="457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1400" b="1" i="1">
                <a:sym typeface="Symbol" pitchFamily="18" charset="2"/>
              </a:rPr>
              <a:t>(n-p)=</a:t>
            </a:r>
            <a:r>
              <a:rPr lang="en-US" altLang="zh-CN" sz="1400" b="1">
                <a:sym typeface="Symbol" pitchFamily="18" charset="2"/>
              </a:rPr>
              <a:t>[</a:t>
            </a:r>
            <a:r>
              <a:rPr lang="en-US" altLang="zh-CN" sz="1400" b="1" i="1"/>
              <a:t>B(N,Z)-B(N-2,Z)-B(N,Z-2)+B(N-2,Z-2)</a:t>
            </a:r>
            <a:r>
              <a:rPr lang="en-US" altLang="zh-CN" sz="1400" b="1"/>
              <a:t>]/4</a:t>
            </a:r>
          </a:p>
        </p:txBody>
      </p:sp>
      <p:sp>
        <p:nvSpPr>
          <p:cNvPr id="154635" name="Rectangle 11"/>
          <p:cNvSpPr>
            <a:spLocks noChangeArrowheads="1"/>
          </p:cNvSpPr>
          <p:nvPr/>
        </p:nvSpPr>
        <p:spPr bwMode="auto">
          <a:xfrm>
            <a:off x="4643438" y="3500438"/>
            <a:ext cx="457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1400" b="1" i="1">
                <a:sym typeface="Symbol" pitchFamily="18" charset="2"/>
              </a:rPr>
              <a:t>(n-p)=</a:t>
            </a:r>
            <a:r>
              <a:rPr lang="en-US" altLang="zh-CN" sz="1400" b="1">
                <a:sym typeface="Symbol" pitchFamily="18" charset="2"/>
              </a:rPr>
              <a:t>[</a:t>
            </a:r>
            <a:r>
              <a:rPr lang="en-US" altLang="zh-CN" sz="1400" b="1" i="1"/>
              <a:t>B(N,Z)-B(N-1,Z)-B(N,Z-1)+B(N-1,Z-1)</a:t>
            </a:r>
            <a:r>
              <a:rPr lang="en-US" altLang="zh-CN" sz="1400" b="1"/>
              <a:t>]/2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3" name="Picture 4" descr="RIBll04-8"/>
          <p:cNvPicPr>
            <a:picLocks noChangeAspect="1" noChangeArrowheads="1"/>
          </p:cNvPicPr>
          <p:nvPr/>
        </p:nvPicPr>
        <p:blipFill>
          <a:blip r:embed="rId2">
            <a:extLst>
              <a:ext uri="{28A0092B-C50C-407E-A947-70E740481C1C}">
                <a14:useLocalDpi xmlns:a14="http://schemas.microsoft.com/office/drawing/2010/main" val="0"/>
              </a:ext>
            </a:extLst>
          </a:blip>
          <a:srcRect l="4626" t="21158" r="8034" b="30423"/>
          <a:stretch>
            <a:fillRect/>
          </a:stretch>
        </p:blipFill>
        <p:spPr bwMode="auto">
          <a:xfrm>
            <a:off x="0" y="1119188"/>
            <a:ext cx="6677025" cy="2628900"/>
          </a:xfrm>
          <a:prstGeom prst="rect">
            <a:avLst/>
          </a:prstGeom>
          <a:solidFill>
            <a:srgbClr val="FFCC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764" name="Picture 7"/>
          <p:cNvPicPr>
            <a:picLocks noChangeAspect="1" noChangeArrowheads="1"/>
          </p:cNvPicPr>
          <p:nvPr/>
        </p:nvPicPr>
        <p:blipFill>
          <a:blip r:embed="rId3">
            <a:extLst>
              <a:ext uri="{28A0092B-C50C-407E-A947-70E740481C1C}">
                <a14:useLocalDpi xmlns:a14="http://schemas.microsoft.com/office/drawing/2010/main" val="0"/>
              </a:ext>
            </a:extLst>
          </a:blip>
          <a:srcRect l="32925"/>
          <a:stretch>
            <a:fillRect/>
          </a:stretch>
        </p:blipFill>
        <p:spPr bwMode="auto">
          <a:xfrm>
            <a:off x="6705600" y="958850"/>
            <a:ext cx="24384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5" name="Text Box 10"/>
          <p:cNvSpPr txBox="1">
            <a:spLocks noChangeArrowheads="1"/>
          </p:cNvSpPr>
          <p:nvPr/>
        </p:nvSpPr>
        <p:spPr bwMode="auto">
          <a:xfrm>
            <a:off x="6732588" y="971550"/>
            <a:ext cx="2414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b="1">
                <a:solidFill>
                  <a:srgbClr val="660066"/>
                </a:solidFill>
                <a:latin typeface="Times New Roman" pitchFamily="18" charset="0"/>
              </a:rPr>
              <a:t>Clover detector array</a:t>
            </a:r>
            <a:endParaRPr lang="en-US" altLang="zh-CN" b="1">
              <a:solidFill>
                <a:srgbClr val="660066"/>
              </a:solidFill>
              <a:latin typeface="Times New Roman" pitchFamily="18" charset="0"/>
              <a:sym typeface="Symbol" pitchFamily="18" charset="2"/>
            </a:endParaRPr>
          </a:p>
        </p:txBody>
      </p:sp>
      <p:sp>
        <p:nvSpPr>
          <p:cNvPr id="245766" name="Text Box 14"/>
          <p:cNvSpPr txBox="1">
            <a:spLocks noChangeArrowheads="1"/>
          </p:cNvSpPr>
          <p:nvPr/>
        </p:nvSpPr>
        <p:spPr bwMode="auto">
          <a:xfrm>
            <a:off x="611188" y="2224088"/>
            <a:ext cx="2652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pPr>
            <a:r>
              <a:rPr lang="en-US" altLang="zh-CN" sz="2000" b="1" i="1">
                <a:solidFill>
                  <a:schemeClr val="accent2"/>
                </a:solidFill>
                <a:latin typeface="Times New Roman" pitchFamily="18" charset="0"/>
              </a:rPr>
              <a:t>Established in 1997</a:t>
            </a:r>
          </a:p>
        </p:txBody>
      </p:sp>
      <p:sp>
        <p:nvSpPr>
          <p:cNvPr id="245768" name="Rectangle 18"/>
          <p:cNvSpPr>
            <a:spLocks noChangeArrowheads="1"/>
          </p:cNvSpPr>
          <p:nvPr/>
        </p:nvSpPr>
        <p:spPr bwMode="auto">
          <a:xfrm>
            <a:off x="0" y="6238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sz="2400" b="1">
                <a:solidFill>
                  <a:srgbClr val="002060"/>
                </a:solidFill>
                <a:latin typeface="Times New Roman" pitchFamily="18" charset="0"/>
                <a:ea typeface="黑体" pitchFamily="49" charset="-122"/>
              </a:rPr>
              <a:t>RIBLL1: </a:t>
            </a:r>
            <a:r>
              <a:rPr lang="en-US" altLang="zh-CN" sz="2400" b="1" u="sng">
                <a:solidFill>
                  <a:srgbClr val="002060"/>
                </a:solidFill>
                <a:latin typeface="Times New Roman" pitchFamily="18" charset="0"/>
                <a:ea typeface="黑体" pitchFamily="49" charset="-122"/>
              </a:rPr>
              <a:t>1</a:t>
            </a:r>
            <a:r>
              <a:rPr lang="en-US" altLang="zh-CN" sz="2400" b="1">
                <a:solidFill>
                  <a:srgbClr val="002060"/>
                </a:solidFill>
                <a:latin typeface="Times New Roman" pitchFamily="18" charset="0"/>
                <a:ea typeface="黑体" pitchFamily="49" charset="-122"/>
              </a:rPr>
              <a:t>st </a:t>
            </a:r>
            <a:r>
              <a:rPr lang="en-US" altLang="zh-CN" sz="2400" b="1" u="sng">
                <a:solidFill>
                  <a:srgbClr val="002060"/>
                </a:solidFill>
                <a:latin typeface="Times New Roman" pitchFamily="18" charset="0"/>
                <a:ea typeface="黑体" pitchFamily="49" charset="-122"/>
              </a:rPr>
              <a:t>R</a:t>
            </a:r>
            <a:r>
              <a:rPr lang="en-US" altLang="zh-CN" sz="2400" b="1">
                <a:solidFill>
                  <a:srgbClr val="002060"/>
                </a:solidFill>
                <a:latin typeface="Times New Roman" pitchFamily="18" charset="0"/>
                <a:ea typeface="黑体" pitchFamily="49" charset="-122"/>
              </a:rPr>
              <a:t>adioactive </a:t>
            </a:r>
            <a:r>
              <a:rPr lang="en-US" altLang="zh-CN" sz="2400" b="1" u="sng">
                <a:solidFill>
                  <a:srgbClr val="002060"/>
                </a:solidFill>
                <a:latin typeface="Times New Roman" pitchFamily="18" charset="0"/>
                <a:ea typeface="黑体" pitchFamily="49" charset="-122"/>
              </a:rPr>
              <a:t>I</a:t>
            </a:r>
            <a:r>
              <a:rPr lang="en-US" altLang="zh-CN" sz="2400" b="1">
                <a:solidFill>
                  <a:srgbClr val="002060"/>
                </a:solidFill>
                <a:latin typeface="Times New Roman" pitchFamily="18" charset="0"/>
                <a:ea typeface="黑体" pitchFamily="49" charset="-122"/>
              </a:rPr>
              <a:t>on </a:t>
            </a:r>
            <a:r>
              <a:rPr lang="en-US" altLang="zh-CN" sz="2400" b="1" u="sng">
                <a:solidFill>
                  <a:srgbClr val="002060"/>
                </a:solidFill>
                <a:latin typeface="Times New Roman" pitchFamily="18" charset="0"/>
                <a:ea typeface="黑体" pitchFamily="49" charset="-122"/>
              </a:rPr>
              <a:t>B</a:t>
            </a:r>
            <a:r>
              <a:rPr lang="en-US" altLang="zh-CN" sz="2400" b="1">
                <a:solidFill>
                  <a:srgbClr val="002060"/>
                </a:solidFill>
                <a:latin typeface="Times New Roman" pitchFamily="18" charset="0"/>
                <a:ea typeface="黑体" pitchFamily="49" charset="-122"/>
              </a:rPr>
              <a:t>eam </a:t>
            </a:r>
            <a:r>
              <a:rPr lang="en-US" altLang="zh-CN" sz="2400" b="1" u="sng">
                <a:solidFill>
                  <a:srgbClr val="002060"/>
                </a:solidFill>
                <a:latin typeface="Times New Roman" pitchFamily="18" charset="0"/>
                <a:ea typeface="黑体" pitchFamily="49" charset="-122"/>
              </a:rPr>
              <a:t>L</a:t>
            </a:r>
            <a:r>
              <a:rPr lang="en-US" altLang="zh-CN" sz="2400" b="1">
                <a:solidFill>
                  <a:srgbClr val="002060"/>
                </a:solidFill>
                <a:latin typeface="Times New Roman" pitchFamily="18" charset="0"/>
                <a:ea typeface="黑体" pitchFamily="49" charset="-122"/>
              </a:rPr>
              <a:t>ine in </a:t>
            </a:r>
            <a:r>
              <a:rPr lang="en-US" altLang="zh-CN" sz="2400" b="1" u="sng">
                <a:solidFill>
                  <a:srgbClr val="002060"/>
                </a:solidFill>
                <a:latin typeface="Times New Roman" pitchFamily="18" charset="0"/>
                <a:ea typeface="黑体" pitchFamily="49" charset="-122"/>
              </a:rPr>
              <a:t>L</a:t>
            </a:r>
            <a:r>
              <a:rPr lang="en-US" altLang="zh-CN" sz="2400" b="1">
                <a:solidFill>
                  <a:srgbClr val="002060"/>
                </a:solidFill>
                <a:latin typeface="Times New Roman" pitchFamily="18" charset="0"/>
                <a:ea typeface="黑体" pitchFamily="49" charset="-122"/>
              </a:rPr>
              <a:t>anzhou</a:t>
            </a:r>
          </a:p>
        </p:txBody>
      </p:sp>
      <p:sp>
        <p:nvSpPr>
          <p:cNvPr id="245769" name="Text Box 21"/>
          <p:cNvSpPr txBox="1">
            <a:spLocks noChangeArrowheads="1"/>
          </p:cNvSpPr>
          <p:nvPr/>
        </p:nvSpPr>
        <p:spPr bwMode="auto">
          <a:xfrm>
            <a:off x="76200" y="61976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r>
              <a:rPr lang="en-US" altLang="zh-CN" sz="2000" b="1">
                <a:solidFill>
                  <a:srgbClr val="003366"/>
                </a:solidFill>
                <a:latin typeface="Times New Roman" pitchFamily="18" charset="0"/>
                <a:cs typeface="Times New Roman" pitchFamily="18" charset="0"/>
              </a:rPr>
              <a:t>RIBLL Collaboration: </a:t>
            </a:r>
          </a:p>
          <a:p>
            <a:pPr algn="ctr"/>
            <a:r>
              <a:rPr lang="en-US" altLang="zh-CN" sz="2000" b="1">
                <a:solidFill>
                  <a:srgbClr val="003366"/>
                </a:solidFill>
                <a:latin typeface="Times New Roman" pitchFamily="18" charset="0"/>
                <a:cs typeface="Times New Roman" pitchFamily="18" charset="0"/>
              </a:rPr>
              <a:t>IMP, PKU, CIAE, SINAP,NJU, MSU, GSI, GANIL, IPN, INFN, RIKEN, RCNP. </a:t>
            </a:r>
            <a:endParaRPr lang="en-US" altLang="zh-CN" sz="2000" b="1">
              <a:solidFill>
                <a:srgbClr val="FF0000"/>
              </a:solidFill>
              <a:latin typeface="Times New Roman" pitchFamily="18" charset="0"/>
              <a:cs typeface="Times New Roman" pitchFamily="18" charset="0"/>
            </a:endParaRPr>
          </a:p>
        </p:txBody>
      </p:sp>
      <p:pic>
        <p:nvPicPr>
          <p:cNvPr id="24577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519488"/>
            <a:ext cx="2057400" cy="1295400"/>
          </a:xfrm>
          <a:prstGeom prst="rect">
            <a:avLst/>
          </a:prstGeom>
          <a:noFill/>
          <a:ln w="9525"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245772" name="Picture 2"/>
          <p:cNvPicPr>
            <a:picLocks noChangeAspect="1" noChangeArrowheads="1"/>
          </p:cNvPicPr>
          <p:nvPr/>
        </p:nvPicPr>
        <p:blipFill>
          <a:blip r:embed="rId5">
            <a:extLst>
              <a:ext uri="{28A0092B-C50C-407E-A947-70E740481C1C}">
                <a14:useLocalDpi xmlns:a14="http://schemas.microsoft.com/office/drawing/2010/main" val="0"/>
              </a:ext>
            </a:extLst>
          </a:blip>
          <a:srcRect l="17267" t="11385"/>
          <a:stretch>
            <a:fillRect/>
          </a:stretch>
        </p:blipFill>
        <p:spPr bwMode="auto">
          <a:xfrm>
            <a:off x="4667250" y="4941888"/>
            <a:ext cx="2209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577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891088"/>
            <a:ext cx="2057400" cy="1295400"/>
          </a:xfrm>
          <a:prstGeom prst="rect">
            <a:avLst/>
          </a:prstGeom>
          <a:noFill/>
          <a:ln w="9525" algn="ctr">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245774" name="Picture 8" descr="DSCN0651"/>
          <p:cNvPicPr>
            <a:picLocks noChangeAspect="1" noChangeArrowheads="1"/>
          </p:cNvPicPr>
          <p:nvPr/>
        </p:nvPicPr>
        <p:blipFill>
          <a:blip r:embed="rId7">
            <a:extLst>
              <a:ext uri="{28A0092B-C50C-407E-A947-70E740481C1C}">
                <a14:useLocalDpi xmlns:a14="http://schemas.microsoft.com/office/drawing/2010/main" val="0"/>
              </a:ext>
            </a:extLst>
          </a:blip>
          <a:srcRect l="5833" r="12756"/>
          <a:stretch>
            <a:fillRect/>
          </a:stretch>
        </p:blipFill>
        <p:spPr bwMode="auto">
          <a:xfrm>
            <a:off x="7180263" y="2352675"/>
            <a:ext cx="1582737"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75" name="Rectangle 3"/>
          <p:cNvSpPr>
            <a:spLocks noChangeArrowheads="1"/>
          </p:cNvSpPr>
          <p:nvPr/>
        </p:nvSpPr>
        <p:spPr bwMode="auto">
          <a:xfrm>
            <a:off x="1331913" y="92075"/>
            <a:ext cx="693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altLang="zh-CN" sz="3000" b="1">
                <a:solidFill>
                  <a:srgbClr val="336699"/>
                </a:solidFill>
                <a:latin typeface="Tahoma" pitchFamily="34" charset="0"/>
                <a:cs typeface="Tahoma" pitchFamily="34" charset="0"/>
              </a:rPr>
              <a:t>RIB Facilities at IMP</a:t>
            </a:r>
          </a:p>
        </p:txBody>
      </p:sp>
      <p:pic>
        <p:nvPicPr>
          <p:cNvPr id="245776" name="图片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863" y="3789363"/>
            <a:ext cx="16827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3938" y="1052513"/>
            <a:ext cx="2376487"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3468688"/>
            <a:ext cx="280828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8" name="Picture 31" descr="20041123-lanzhou-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9850" y="3540125"/>
            <a:ext cx="17272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79" name="图片 11" descr="gasp布局.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101013" y="0"/>
            <a:ext cx="104298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1" name="Picture 2"/>
          <p:cNvPicPr>
            <a:picLocks noChangeAspect="1" noChangeArrowheads="1"/>
          </p:cNvPicPr>
          <p:nvPr/>
        </p:nvPicPr>
        <p:blipFill>
          <a:blip r:embed="rId13">
            <a:extLst>
              <a:ext uri="{28A0092B-C50C-407E-A947-70E740481C1C}">
                <a14:useLocalDpi xmlns:a14="http://schemas.microsoft.com/office/drawing/2010/main" val="0"/>
              </a:ext>
            </a:extLst>
          </a:blip>
          <a:srcRect t="11307" b="3886"/>
          <a:stretch>
            <a:fillRect/>
          </a:stretch>
        </p:blipFill>
        <p:spPr bwMode="auto">
          <a:xfrm>
            <a:off x="2411413" y="5011738"/>
            <a:ext cx="21605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Line 2"/>
          <p:cNvSpPr>
            <a:spLocks noChangeShapeType="1"/>
          </p:cNvSpPr>
          <p:nvPr/>
        </p:nvSpPr>
        <p:spPr bwMode="auto">
          <a:xfrm>
            <a:off x="0" y="908050"/>
            <a:ext cx="9144000" cy="0"/>
          </a:xfrm>
          <a:prstGeom prst="line">
            <a:avLst/>
          </a:prstGeom>
          <a:noFill/>
          <a:ln w="9525">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5651" name="Line 3"/>
          <p:cNvSpPr>
            <a:spLocks noChangeShapeType="1"/>
          </p:cNvSpPr>
          <p:nvPr/>
        </p:nvSpPr>
        <p:spPr bwMode="auto">
          <a:xfrm>
            <a:off x="0" y="836613"/>
            <a:ext cx="9144000" cy="0"/>
          </a:xfrm>
          <a:prstGeom prst="line">
            <a:avLst/>
          </a:prstGeom>
          <a:noFill/>
          <a:ln w="38100">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5652" name="Rectangle 4"/>
          <p:cNvSpPr>
            <a:spLocks noChangeArrowheads="1"/>
          </p:cNvSpPr>
          <p:nvPr/>
        </p:nvSpPr>
        <p:spPr bwMode="auto">
          <a:xfrm>
            <a:off x="0" y="112713"/>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3600" b="1">
                <a:solidFill>
                  <a:srgbClr val="003366"/>
                </a:solidFill>
              </a:rPr>
              <a:t>New phenomena far from stability</a:t>
            </a:r>
            <a:endParaRPr lang="en-US" altLang="zh-CN" sz="3600" b="1">
              <a:solidFill>
                <a:srgbClr val="003366"/>
              </a:solidFill>
              <a:latin typeface="Times New Roman" pitchFamily="18" charset="0"/>
            </a:endParaRPr>
          </a:p>
        </p:txBody>
      </p:sp>
      <p:grpSp>
        <p:nvGrpSpPr>
          <p:cNvPr id="155653" name="Group 61"/>
          <p:cNvGrpSpPr>
            <a:grpSpLocks/>
          </p:cNvGrpSpPr>
          <p:nvPr/>
        </p:nvGrpSpPr>
        <p:grpSpPr bwMode="auto">
          <a:xfrm>
            <a:off x="900113" y="1484313"/>
            <a:ext cx="871537" cy="1111250"/>
            <a:chOff x="373" y="3848"/>
            <a:chExt cx="549" cy="700"/>
          </a:xfrm>
        </p:grpSpPr>
        <p:pic>
          <p:nvPicPr>
            <p:cNvPr id="155654" name="Picture 60" descr="11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 y="4025"/>
              <a:ext cx="54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5" name="Text Box 13"/>
            <p:cNvSpPr txBox="1">
              <a:spLocks noChangeArrowheads="1"/>
            </p:cNvSpPr>
            <p:nvPr/>
          </p:nvSpPr>
          <p:spPr bwMode="auto">
            <a:xfrm>
              <a:off x="419" y="3859"/>
              <a:ext cx="444" cy="212"/>
            </a:xfrm>
            <a:prstGeom prst="rect">
              <a:avLst/>
            </a:prstGeom>
            <a:solidFill>
              <a:schemeClr val="bg2">
                <a:lumMod val="20000"/>
                <a:lumOff val="80000"/>
              </a:schemeClr>
            </a:solidFill>
            <a:ln w="9525">
              <a:noFill/>
              <a:miter lim="800000"/>
              <a:headEnd/>
              <a:tailEnd/>
            </a:ln>
            <a:effectLst/>
            <a:scene3d>
              <a:camera prst="orthographicFront"/>
              <a:lightRig rig="threePt" dir="t"/>
            </a:scene3d>
            <a:sp3d>
              <a:bevelT/>
            </a:sp3d>
          </p:spPr>
          <p:txBody>
            <a:bodyPr wrap="none">
              <a:spAutoFit/>
            </a:bodyPr>
            <a:lstStyle/>
            <a:p>
              <a:pPr>
                <a:defRPr/>
              </a:pPr>
              <a:r>
                <a:rPr lang="de-DE" sz="1600" dirty="0">
                  <a:latin typeface="Arial" charset="0"/>
                  <a:ea typeface="+mn-ea"/>
                </a:rPr>
                <a:t>Halos</a:t>
              </a:r>
            </a:p>
          </p:txBody>
        </p:sp>
      </p:grpSp>
      <p:grpSp>
        <p:nvGrpSpPr>
          <p:cNvPr id="155658" name="Group 98"/>
          <p:cNvGrpSpPr>
            <a:grpSpLocks/>
          </p:cNvGrpSpPr>
          <p:nvPr/>
        </p:nvGrpSpPr>
        <p:grpSpPr bwMode="auto">
          <a:xfrm>
            <a:off x="2700338" y="1539875"/>
            <a:ext cx="1358900" cy="1084263"/>
            <a:chOff x="2849" y="2702"/>
            <a:chExt cx="1257" cy="930"/>
          </a:xfrm>
        </p:grpSpPr>
        <p:grpSp>
          <p:nvGrpSpPr>
            <p:cNvPr id="155659" name="Group 85"/>
            <p:cNvGrpSpPr>
              <a:grpSpLocks/>
            </p:cNvGrpSpPr>
            <p:nvPr/>
          </p:nvGrpSpPr>
          <p:grpSpPr bwMode="auto">
            <a:xfrm>
              <a:off x="3136" y="3137"/>
              <a:ext cx="772" cy="495"/>
              <a:chOff x="1450" y="1961"/>
              <a:chExt cx="806" cy="519"/>
            </a:xfrm>
          </p:grpSpPr>
          <p:sp>
            <p:nvSpPr>
              <p:cNvPr id="155660" name="Oval 86"/>
              <p:cNvSpPr>
                <a:spLocks noChangeArrowheads="1"/>
              </p:cNvSpPr>
              <p:nvPr/>
            </p:nvSpPr>
            <p:spPr bwMode="auto">
              <a:xfrm>
                <a:off x="1450" y="2130"/>
                <a:ext cx="1" cy="350"/>
              </a:xfrm>
              <a:prstGeom prst="ellipse">
                <a:avLst/>
              </a:prstGeom>
              <a:solidFill>
                <a:srgbClr val="3333FF"/>
              </a:solidFill>
              <a:ln>
                <a:noFill/>
              </a:ln>
              <a:extLst>
                <a:ext uri="{91240B29-F687-4F45-9708-019B960494DF}">
                  <a14:hiddenLine xmlns:a14="http://schemas.microsoft.com/office/drawing/2010/main" w="19050">
                    <a:solidFill>
                      <a:srgbClr val="000000"/>
                    </a:solidFill>
                    <a:round/>
                    <a:headEnd/>
                    <a:tailEnd/>
                  </a14:hiddenLine>
                </a:ext>
              </a:extLst>
            </p:spPr>
            <p:txBody>
              <a:bodyPr wrap="none" lIns="0" tIns="0" rIns="0" bIns="0" anchor="ctr">
                <a:spAutoFit/>
              </a:bodyPr>
              <a:lstStyle/>
              <a:p>
                <a:endParaRPr lang="it-IT">
                  <a:ea typeface="MS PGothic" pitchFamily="34" charset="-128"/>
                </a:endParaRPr>
              </a:p>
            </p:txBody>
          </p:sp>
          <p:sp>
            <p:nvSpPr>
              <p:cNvPr id="155661" name="Arc 87"/>
              <p:cNvSpPr>
                <a:spLocks/>
              </p:cNvSpPr>
              <p:nvPr/>
            </p:nvSpPr>
            <p:spPr bwMode="auto">
              <a:xfrm>
                <a:off x="1809" y="2206"/>
                <a:ext cx="447" cy="247"/>
              </a:xfrm>
              <a:custGeom>
                <a:avLst/>
                <a:gdLst>
                  <a:gd name="T0" fmla="*/ 0 w 22356"/>
                  <a:gd name="T1" fmla="*/ 0 h 43200"/>
                  <a:gd name="T2" fmla="*/ 0 w 22356"/>
                  <a:gd name="T3" fmla="*/ 0 h 43200"/>
                  <a:gd name="T4" fmla="*/ 0 w 22356"/>
                  <a:gd name="T5" fmla="*/ 0 h 43200"/>
                  <a:gd name="T6" fmla="*/ 0 60000 65536"/>
                  <a:gd name="T7" fmla="*/ 0 60000 65536"/>
                  <a:gd name="T8" fmla="*/ 0 60000 65536"/>
                  <a:gd name="T9" fmla="*/ 0 w 22356"/>
                  <a:gd name="T10" fmla="*/ 0 h 43200"/>
                  <a:gd name="T11" fmla="*/ 22356 w 22356"/>
                  <a:gd name="T12" fmla="*/ 43200 h 43200"/>
                </a:gdLst>
                <a:ahLst/>
                <a:cxnLst>
                  <a:cxn ang="T6">
                    <a:pos x="T0" y="T1"/>
                  </a:cxn>
                  <a:cxn ang="T7">
                    <a:pos x="T2" y="T3"/>
                  </a:cxn>
                  <a:cxn ang="T8">
                    <a:pos x="T4" y="T5"/>
                  </a:cxn>
                </a:cxnLst>
                <a:rect l="T9" t="T10" r="T11" b="T12"/>
                <a:pathLst>
                  <a:path w="22356" h="43200" fill="none" extrusionOk="0">
                    <a:moveTo>
                      <a:pt x="755" y="0"/>
                    </a:moveTo>
                    <a:cubicBezTo>
                      <a:pt x="12685" y="0"/>
                      <a:pt x="22356" y="9670"/>
                      <a:pt x="22356" y="21600"/>
                    </a:cubicBezTo>
                    <a:cubicBezTo>
                      <a:pt x="22356" y="33529"/>
                      <a:pt x="12685" y="43200"/>
                      <a:pt x="756" y="43200"/>
                    </a:cubicBezTo>
                    <a:cubicBezTo>
                      <a:pt x="503" y="43200"/>
                      <a:pt x="251" y="43195"/>
                      <a:pt x="0" y="43186"/>
                    </a:cubicBezTo>
                  </a:path>
                  <a:path w="22356" h="43200" stroke="0" extrusionOk="0">
                    <a:moveTo>
                      <a:pt x="755" y="0"/>
                    </a:moveTo>
                    <a:cubicBezTo>
                      <a:pt x="12685" y="0"/>
                      <a:pt x="22356" y="9670"/>
                      <a:pt x="22356" y="21600"/>
                    </a:cubicBezTo>
                    <a:cubicBezTo>
                      <a:pt x="22356" y="33529"/>
                      <a:pt x="12685" y="43200"/>
                      <a:pt x="756" y="43200"/>
                    </a:cubicBezTo>
                    <a:cubicBezTo>
                      <a:pt x="503" y="43200"/>
                      <a:pt x="251" y="43195"/>
                      <a:pt x="0" y="43186"/>
                    </a:cubicBezTo>
                    <a:lnTo>
                      <a:pt x="756" y="21600"/>
                    </a:lnTo>
                    <a:close/>
                  </a:path>
                </a:pathLst>
              </a:custGeom>
              <a:solidFill>
                <a:srgbClr val="3399FF"/>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ctr">
                <a:spAutoFit/>
              </a:bodyPr>
              <a:lstStyle/>
              <a:p>
                <a:endParaRPr lang="it-IT"/>
              </a:p>
            </p:txBody>
          </p:sp>
          <p:sp>
            <p:nvSpPr>
              <p:cNvPr id="155662" name="Arc 88"/>
              <p:cNvSpPr>
                <a:spLocks/>
              </p:cNvSpPr>
              <p:nvPr/>
            </p:nvSpPr>
            <p:spPr bwMode="auto">
              <a:xfrm flipH="1">
                <a:off x="1490" y="2205"/>
                <a:ext cx="336" cy="247"/>
              </a:xfrm>
              <a:custGeom>
                <a:avLst/>
                <a:gdLst>
                  <a:gd name="T0" fmla="*/ 0 w 21600"/>
                  <a:gd name="T1" fmla="*/ 0 h 43199"/>
                  <a:gd name="T2" fmla="*/ 0 w 21600"/>
                  <a:gd name="T3" fmla="*/ 0 h 43199"/>
                  <a:gd name="T4" fmla="*/ 0 w 21600"/>
                  <a:gd name="T5" fmla="*/ 0 h 43199"/>
                  <a:gd name="T6" fmla="*/ 0 60000 65536"/>
                  <a:gd name="T7" fmla="*/ 0 60000 65536"/>
                  <a:gd name="T8" fmla="*/ 0 60000 65536"/>
                  <a:gd name="T9" fmla="*/ 0 w 21600"/>
                  <a:gd name="T10" fmla="*/ 0 h 43199"/>
                  <a:gd name="T11" fmla="*/ 21600 w 21600"/>
                  <a:gd name="T12" fmla="*/ 43199 h 43199"/>
                </a:gdLst>
                <a:ahLst/>
                <a:cxnLst>
                  <a:cxn ang="T6">
                    <a:pos x="T0" y="T1"/>
                  </a:cxn>
                  <a:cxn ang="T7">
                    <a:pos x="T2" y="T3"/>
                  </a:cxn>
                  <a:cxn ang="T8">
                    <a:pos x="T4" y="T5"/>
                  </a:cxn>
                </a:cxnLst>
                <a:rect l="T9" t="T10" r="T11" b="T12"/>
                <a:pathLst>
                  <a:path w="21600" h="43199" fill="none" extrusionOk="0">
                    <a:moveTo>
                      <a:pt x="-1" y="0"/>
                    </a:moveTo>
                    <a:cubicBezTo>
                      <a:pt x="11929" y="0"/>
                      <a:pt x="21600" y="9670"/>
                      <a:pt x="21600" y="21600"/>
                    </a:cubicBezTo>
                    <a:cubicBezTo>
                      <a:pt x="21600" y="33454"/>
                      <a:pt x="12046" y="43093"/>
                      <a:pt x="193" y="43199"/>
                    </a:cubicBezTo>
                  </a:path>
                  <a:path w="21600" h="43199" stroke="0" extrusionOk="0">
                    <a:moveTo>
                      <a:pt x="-1" y="0"/>
                    </a:moveTo>
                    <a:cubicBezTo>
                      <a:pt x="11929" y="0"/>
                      <a:pt x="21600" y="9670"/>
                      <a:pt x="21600" y="21600"/>
                    </a:cubicBezTo>
                    <a:cubicBezTo>
                      <a:pt x="21600" y="33454"/>
                      <a:pt x="12046" y="43093"/>
                      <a:pt x="193" y="43199"/>
                    </a:cubicBezTo>
                    <a:lnTo>
                      <a:pt x="0" y="21600"/>
                    </a:lnTo>
                    <a:close/>
                  </a:path>
                </a:pathLst>
              </a:custGeom>
              <a:solidFill>
                <a:srgbClr val="000099"/>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ctr">
                <a:spAutoFit/>
              </a:bodyPr>
              <a:lstStyle/>
              <a:p>
                <a:endParaRPr lang="it-IT"/>
              </a:p>
            </p:txBody>
          </p:sp>
          <p:sp>
            <p:nvSpPr>
              <p:cNvPr id="155663" name="Arc 89"/>
              <p:cNvSpPr>
                <a:spLocks/>
              </p:cNvSpPr>
              <p:nvPr/>
            </p:nvSpPr>
            <p:spPr bwMode="auto">
              <a:xfrm flipH="1">
                <a:off x="1634" y="2205"/>
                <a:ext cx="192" cy="24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 name="T9" fmla="*/ 0 w 21600"/>
                  <a:gd name="T10" fmla="*/ 0 h 43200"/>
                  <a:gd name="T11" fmla="*/ 21600 w 21600"/>
                  <a:gd name="T12" fmla="*/ 43200 h 43200"/>
                </a:gdLst>
                <a:ahLst/>
                <a:cxnLst>
                  <a:cxn ang="T6">
                    <a:pos x="T0" y="T1"/>
                  </a:cxn>
                  <a:cxn ang="T7">
                    <a:pos x="T2" y="T3"/>
                  </a:cxn>
                  <a:cxn ang="T8">
                    <a:pos x="T4" y="T5"/>
                  </a:cxn>
                </a:cxnLst>
                <a:rect l="T9" t="T10" r="T11" b="T12"/>
                <a:pathLst>
                  <a:path w="21600" h="43200" fill="none" extrusionOk="0">
                    <a:moveTo>
                      <a:pt x="-1" y="0"/>
                    </a:moveTo>
                    <a:cubicBezTo>
                      <a:pt x="11929" y="0"/>
                      <a:pt x="21600" y="9670"/>
                      <a:pt x="21600" y="21600"/>
                    </a:cubicBezTo>
                    <a:cubicBezTo>
                      <a:pt x="21600" y="33529"/>
                      <a:pt x="11929" y="43199"/>
                      <a:pt x="0" y="43200"/>
                    </a:cubicBezTo>
                  </a:path>
                  <a:path w="21600" h="43200" stroke="0" extrusionOk="0">
                    <a:moveTo>
                      <a:pt x="-1" y="0"/>
                    </a:moveTo>
                    <a:cubicBezTo>
                      <a:pt x="11929" y="0"/>
                      <a:pt x="21600" y="9670"/>
                      <a:pt x="21600" y="21600"/>
                    </a:cubicBezTo>
                    <a:cubicBezTo>
                      <a:pt x="21600" y="33529"/>
                      <a:pt x="11929" y="43199"/>
                      <a:pt x="0" y="43200"/>
                    </a:cubicBezTo>
                    <a:lnTo>
                      <a:pt x="0" y="21600"/>
                    </a:lnTo>
                    <a:close/>
                  </a:path>
                </a:pathLst>
              </a:custGeom>
              <a:solidFill>
                <a:srgbClr val="000066"/>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ctr">
                <a:spAutoFit/>
              </a:bodyPr>
              <a:lstStyle/>
              <a:p>
                <a:endParaRPr lang="it-IT"/>
              </a:p>
            </p:txBody>
          </p:sp>
          <p:sp>
            <p:nvSpPr>
              <p:cNvPr id="155664" name="Arc 90"/>
              <p:cNvSpPr>
                <a:spLocks/>
              </p:cNvSpPr>
              <p:nvPr/>
            </p:nvSpPr>
            <p:spPr bwMode="auto">
              <a:xfrm>
                <a:off x="1818" y="2205"/>
                <a:ext cx="294" cy="247"/>
              </a:xfrm>
              <a:custGeom>
                <a:avLst/>
                <a:gdLst>
                  <a:gd name="T0" fmla="*/ 0 w 22050"/>
                  <a:gd name="T1" fmla="*/ 0 h 43200"/>
                  <a:gd name="T2" fmla="*/ 0 w 22050"/>
                  <a:gd name="T3" fmla="*/ 0 h 43200"/>
                  <a:gd name="T4" fmla="*/ 0 w 22050"/>
                  <a:gd name="T5" fmla="*/ 0 h 43200"/>
                  <a:gd name="T6" fmla="*/ 0 60000 65536"/>
                  <a:gd name="T7" fmla="*/ 0 60000 65536"/>
                  <a:gd name="T8" fmla="*/ 0 60000 65536"/>
                  <a:gd name="T9" fmla="*/ 0 w 22050"/>
                  <a:gd name="T10" fmla="*/ 0 h 43200"/>
                  <a:gd name="T11" fmla="*/ 22050 w 22050"/>
                  <a:gd name="T12" fmla="*/ 43200 h 43200"/>
                </a:gdLst>
                <a:ahLst/>
                <a:cxnLst>
                  <a:cxn ang="T6">
                    <a:pos x="T0" y="T1"/>
                  </a:cxn>
                  <a:cxn ang="T7">
                    <a:pos x="T2" y="T3"/>
                  </a:cxn>
                  <a:cxn ang="T8">
                    <a:pos x="T4" y="T5"/>
                  </a:cxn>
                </a:cxnLst>
                <a:rect l="T9" t="T10" r="T11" b="T12"/>
                <a:pathLst>
                  <a:path w="22050" h="43200" fill="none" extrusionOk="0">
                    <a:moveTo>
                      <a:pt x="449" y="0"/>
                    </a:moveTo>
                    <a:cubicBezTo>
                      <a:pt x="12379" y="0"/>
                      <a:pt x="22050" y="9670"/>
                      <a:pt x="22050" y="21600"/>
                    </a:cubicBezTo>
                    <a:cubicBezTo>
                      <a:pt x="22050" y="33529"/>
                      <a:pt x="12379" y="43200"/>
                      <a:pt x="450" y="43200"/>
                    </a:cubicBezTo>
                    <a:cubicBezTo>
                      <a:pt x="299" y="43200"/>
                      <a:pt x="149" y="43198"/>
                      <a:pt x="-1" y="43195"/>
                    </a:cubicBezTo>
                  </a:path>
                  <a:path w="22050" h="43200" stroke="0" extrusionOk="0">
                    <a:moveTo>
                      <a:pt x="449" y="0"/>
                    </a:moveTo>
                    <a:cubicBezTo>
                      <a:pt x="12379" y="0"/>
                      <a:pt x="22050" y="9670"/>
                      <a:pt x="22050" y="21600"/>
                    </a:cubicBezTo>
                    <a:cubicBezTo>
                      <a:pt x="22050" y="33529"/>
                      <a:pt x="12379" y="43200"/>
                      <a:pt x="450" y="43200"/>
                    </a:cubicBezTo>
                    <a:cubicBezTo>
                      <a:pt x="299" y="43200"/>
                      <a:pt x="149" y="43198"/>
                      <a:pt x="-1" y="43195"/>
                    </a:cubicBezTo>
                    <a:lnTo>
                      <a:pt x="450" y="21600"/>
                    </a:lnTo>
                    <a:close/>
                  </a:path>
                </a:pathLst>
              </a:custGeom>
              <a:solidFill>
                <a:srgbClr val="000066"/>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ctr">
                <a:spAutoFit/>
              </a:bodyPr>
              <a:lstStyle/>
              <a:p>
                <a:endParaRPr lang="it-IT"/>
              </a:p>
            </p:txBody>
          </p:sp>
          <p:sp>
            <p:nvSpPr>
              <p:cNvPr id="155665" name="Oval 91"/>
              <p:cNvSpPr>
                <a:spLocks noChangeArrowheads="1"/>
              </p:cNvSpPr>
              <p:nvPr/>
            </p:nvSpPr>
            <p:spPr bwMode="auto">
              <a:xfrm>
                <a:off x="1872" y="1961"/>
                <a:ext cx="48" cy="350"/>
              </a:xfrm>
              <a:prstGeom prst="ellipse">
                <a:avLst/>
              </a:prstGeom>
              <a:solidFill>
                <a:schemeClr val="bg1"/>
              </a:solidFill>
              <a:ln>
                <a:noFill/>
              </a:ln>
              <a:extLst>
                <a:ext uri="{91240B29-F687-4F45-9708-019B960494DF}">
                  <a14:hiddenLine xmlns:a14="http://schemas.microsoft.com/office/drawing/2010/main" w="19050">
                    <a:solidFill>
                      <a:srgbClr val="000000"/>
                    </a:solidFill>
                    <a:round/>
                    <a:headEnd/>
                    <a:tailEnd/>
                  </a14:hiddenLine>
                </a:ext>
              </a:extLst>
            </p:spPr>
            <p:txBody>
              <a:bodyPr lIns="0" tIns="0" rIns="0" bIns="0" anchor="ctr">
                <a:spAutoFit/>
              </a:bodyPr>
              <a:lstStyle/>
              <a:p>
                <a:endParaRPr lang="it-IT">
                  <a:ea typeface="MS PGothic" pitchFamily="34" charset="-128"/>
                </a:endParaRPr>
              </a:p>
            </p:txBody>
          </p:sp>
        </p:grpSp>
        <p:sp>
          <p:nvSpPr>
            <p:cNvPr id="182369" name="Text Box 97"/>
            <p:cNvSpPr txBox="1">
              <a:spLocks noChangeArrowheads="1"/>
            </p:cNvSpPr>
            <p:nvPr/>
          </p:nvSpPr>
          <p:spPr bwMode="auto">
            <a:xfrm>
              <a:off x="2864" y="2716"/>
              <a:ext cx="1232" cy="264"/>
            </a:xfrm>
            <a:prstGeom prst="rect">
              <a:avLst/>
            </a:prstGeom>
            <a:solidFill>
              <a:schemeClr val="bg2">
                <a:lumMod val="20000"/>
                <a:lumOff val="80000"/>
              </a:schemeClr>
            </a:solidFill>
            <a:ln w="9525">
              <a:noFill/>
              <a:miter lim="800000"/>
              <a:headEnd/>
              <a:tailEnd/>
            </a:ln>
            <a:effectLst/>
            <a:scene3d>
              <a:camera prst="orthographicFront"/>
              <a:lightRig rig="threePt" dir="t"/>
            </a:scene3d>
            <a:sp3d>
              <a:bevelT/>
            </a:sp3d>
          </p:spPr>
          <p:txBody>
            <a:bodyPr>
              <a:spAutoFit/>
            </a:bodyPr>
            <a:lstStyle/>
            <a:p>
              <a:pPr>
                <a:defRPr/>
              </a:pPr>
              <a:r>
                <a:rPr lang="de-DE" sz="1400" dirty="0">
                  <a:latin typeface="Arial" charset="0"/>
                  <a:ea typeface="+mn-ea"/>
                </a:rPr>
                <a:t>Neutron Skins</a:t>
              </a:r>
            </a:p>
          </p:txBody>
        </p:sp>
      </p:grpSp>
      <p:grpSp>
        <p:nvGrpSpPr>
          <p:cNvPr id="155669" name="Gruppieren 59"/>
          <p:cNvGrpSpPr>
            <a:grpSpLocks/>
          </p:cNvGrpSpPr>
          <p:nvPr/>
        </p:nvGrpSpPr>
        <p:grpSpPr bwMode="auto">
          <a:xfrm>
            <a:off x="6370638" y="1484313"/>
            <a:ext cx="1423987" cy="1533525"/>
            <a:chOff x="7180620" y="4476083"/>
            <a:chExt cx="1741738" cy="1885326"/>
          </a:xfrm>
        </p:grpSpPr>
        <p:pic>
          <p:nvPicPr>
            <p:cNvPr id="1556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748" y="4675325"/>
              <a:ext cx="1719610" cy="168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ectangle 23"/>
            <p:cNvSpPr>
              <a:spLocks noChangeArrowheads="1"/>
            </p:cNvSpPr>
            <p:nvPr/>
          </p:nvSpPr>
          <p:spPr bwMode="auto">
            <a:xfrm>
              <a:off x="7202747" y="4495445"/>
              <a:ext cx="1627959" cy="378587"/>
            </a:xfrm>
            <a:prstGeom prst="rect">
              <a:avLst/>
            </a:prstGeom>
            <a:solidFill>
              <a:schemeClr val="bg2">
                <a:lumMod val="20000"/>
                <a:lumOff val="80000"/>
              </a:schemeClr>
            </a:solidFill>
            <a:ln w="9525">
              <a:noFill/>
              <a:miter lim="800000"/>
              <a:headEnd/>
              <a:tailEnd/>
            </a:ln>
            <a:effectLst/>
            <a:scene3d>
              <a:camera prst="orthographicFront"/>
              <a:lightRig rig="threePt" dir="t"/>
            </a:scene3d>
            <a:sp3d>
              <a:bevelT/>
            </a:sp3d>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de-DE" altLang="zh-CN" sz="1400">
                  <a:latin typeface="Nucleus-Arial" pitchFamily="34" charset="0"/>
                  <a:ea typeface="MS PGothic" pitchFamily="34" charset="-128"/>
                </a:rPr>
                <a:t>Neutron stars</a:t>
              </a:r>
              <a:endParaRPr lang="en-GB" altLang="zh-CN" sz="1400">
                <a:latin typeface="Nucleus-Arial" pitchFamily="34" charset="0"/>
                <a:ea typeface="MS PGothic" pitchFamily="34" charset="-128"/>
              </a:endParaRPr>
            </a:p>
          </p:txBody>
        </p:sp>
      </p:grpSp>
      <p:sp>
        <p:nvSpPr>
          <p:cNvPr id="155674" name="Nach oben gekrümmter Pfeil 82"/>
          <p:cNvSpPr>
            <a:spLocks noChangeArrowheads="1"/>
          </p:cNvSpPr>
          <p:nvPr/>
        </p:nvSpPr>
        <p:spPr bwMode="auto">
          <a:xfrm>
            <a:off x="3290888" y="3122613"/>
            <a:ext cx="1571625" cy="328612"/>
          </a:xfrm>
          <a:prstGeom prst="curvedUpArrow">
            <a:avLst>
              <a:gd name="adj1" fmla="val 25020"/>
              <a:gd name="adj2" fmla="val 49996"/>
              <a:gd name="adj3" fmla="val 25000"/>
            </a:avLst>
          </a:prstGeom>
          <a:solidFill>
            <a:srgbClr val="0000FF"/>
          </a:solidFill>
          <a:ln w="9525">
            <a:solidFill>
              <a:srgbClr val="0000FF"/>
            </a:solidFill>
            <a:round/>
            <a:headEnd/>
            <a:tailEnd/>
          </a:ln>
        </p:spPr>
        <p:txBody>
          <a:bodyPr/>
          <a:lstStyle/>
          <a:p>
            <a:pPr algn="r" eaLnBrk="0" hangingPunct="0"/>
            <a:endParaRPr lang="it-IT">
              <a:latin typeface="Helvetica Neue"/>
              <a:ea typeface="MS PGothic" pitchFamily="34" charset="-128"/>
            </a:endParaRPr>
          </a:p>
        </p:txBody>
      </p:sp>
      <p:grpSp>
        <p:nvGrpSpPr>
          <p:cNvPr id="155675" name="Group 70"/>
          <p:cNvGrpSpPr>
            <a:grpSpLocks/>
          </p:cNvGrpSpPr>
          <p:nvPr/>
        </p:nvGrpSpPr>
        <p:grpSpPr bwMode="auto">
          <a:xfrm>
            <a:off x="4246563" y="1497013"/>
            <a:ext cx="1927225" cy="1538287"/>
            <a:chOff x="4270" y="3350"/>
            <a:chExt cx="1056" cy="863"/>
          </a:xfrm>
        </p:grpSpPr>
        <p:pic>
          <p:nvPicPr>
            <p:cNvPr id="155676" name="Picture 69" descr="povnuc_pd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 y="3447"/>
              <a:ext cx="1056" cy="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5" name="Rectangle 23"/>
            <p:cNvSpPr>
              <a:spLocks noChangeArrowheads="1"/>
            </p:cNvSpPr>
            <p:nvPr/>
          </p:nvSpPr>
          <p:spPr bwMode="auto">
            <a:xfrm>
              <a:off x="4306" y="3361"/>
              <a:ext cx="1006" cy="173"/>
            </a:xfrm>
            <a:prstGeom prst="rect">
              <a:avLst/>
            </a:prstGeom>
            <a:solidFill>
              <a:schemeClr val="bg2">
                <a:lumMod val="20000"/>
                <a:lumOff val="80000"/>
              </a:schemeClr>
            </a:solidFill>
            <a:ln w="9525">
              <a:noFill/>
              <a:miter lim="800000"/>
              <a:headEnd/>
              <a:tailEnd/>
            </a:ln>
            <a:effectLst/>
            <a:scene3d>
              <a:camera prst="orthographicFront"/>
              <a:lightRig rig="threePt" dir="t"/>
            </a:scene3d>
            <a:sp3d>
              <a:bevelT/>
            </a:sp3d>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de-DE" altLang="zh-CN" sz="1400">
                  <a:latin typeface="Nucleus-Arial" pitchFamily="34" charset="0"/>
                  <a:ea typeface="MS PGothic" pitchFamily="34" charset="-128"/>
                </a:rPr>
                <a:t>Pygmy Resonance</a:t>
              </a:r>
              <a:endParaRPr lang="en-GB" altLang="zh-CN" sz="1400">
                <a:latin typeface="Nucleus-Arial" pitchFamily="34" charset="0"/>
                <a:ea typeface="MS PGothic" pitchFamily="34" charset="-128"/>
              </a:endParaRPr>
            </a:p>
          </p:txBody>
        </p:sp>
      </p:grpSp>
      <p:sp>
        <p:nvSpPr>
          <p:cNvPr id="155680" name="Nach oben gekrümmter Pfeil 57"/>
          <p:cNvSpPr>
            <a:spLocks noChangeArrowheads="1"/>
          </p:cNvSpPr>
          <p:nvPr/>
        </p:nvSpPr>
        <p:spPr bwMode="auto">
          <a:xfrm>
            <a:off x="5411788" y="3159125"/>
            <a:ext cx="1571625" cy="328613"/>
          </a:xfrm>
          <a:prstGeom prst="curvedUpArrow">
            <a:avLst>
              <a:gd name="adj1" fmla="val 25020"/>
              <a:gd name="adj2" fmla="val 49996"/>
              <a:gd name="adj3" fmla="val 25000"/>
            </a:avLst>
          </a:prstGeom>
          <a:solidFill>
            <a:srgbClr val="0000FF"/>
          </a:solidFill>
          <a:ln w="9525">
            <a:solidFill>
              <a:srgbClr val="0000FF"/>
            </a:solidFill>
            <a:round/>
            <a:headEnd/>
            <a:tailEnd/>
          </a:ln>
        </p:spPr>
        <p:txBody>
          <a:bodyPr/>
          <a:lstStyle/>
          <a:p>
            <a:pPr algn="r" eaLnBrk="0" hangingPunct="0"/>
            <a:endParaRPr lang="it-IT">
              <a:latin typeface="Helvetica Neue"/>
              <a:ea typeface="MS PGothic" pitchFamily="34" charset="-128"/>
            </a:endParaRPr>
          </a:p>
        </p:txBody>
      </p:sp>
      <p:sp>
        <p:nvSpPr>
          <p:cNvPr id="64" name="Textfeld 63"/>
          <p:cNvSpPr txBox="1"/>
          <p:nvPr/>
        </p:nvSpPr>
        <p:spPr>
          <a:xfrm>
            <a:off x="5846188" y="3092039"/>
            <a:ext cx="671978" cy="369332"/>
          </a:xfrm>
          <a:prstGeom prst="rect">
            <a:avLst/>
          </a:prstGeom>
          <a:solidFill>
            <a:schemeClr val="bg2">
              <a:lumMod val="20000"/>
              <a:lumOff val="80000"/>
            </a:schemeClr>
          </a:solidFill>
          <a:ln>
            <a:noFill/>
          </a:ln>
          <a:scene3d>
            <a:camera prst="orthographicFront"/>
            <a:lightRig rig="threePt" dir="t"/>
          </a:scene3d>
          <a:sp3d>
            <a:bevelT/>
          </a:sp3d>
        </p:spPr>
        <p:txBody>
          <a:bodyPr wrap="none">
            <a:spAutoFit/>
          </a:bodyPr>
          <a:lstStyle/>
          <a:p>
            <a:pPr>
              <a:defRPr/>
            </a:pPr>
            <a:r>
              <a:rPr lang="en-US" dirty="0">
                <a:latin typeface="Arial" charset="0"/>
                <a:ea typeface="+mn-ea"/>
              </a:rPr>
              <a:t>EOS</a:t>
            </a:r>
          </a:p>
        </p:txBody>
      </p:sp>
      <p:pic>
        <p:nvPicPr>
          <p:cNvPr id="155684" name="Picture 36"/>
          <p:cNvPicPr>
            <a:picLocks noChangeAspect="1" noChangeArrowheads="1"/>
          </p:cNvPicPr>
          <p:nvPr/>
        </p:nvPicPr>
        <p:blipFill>
          <a:blip r:embed="rId5">
            <a:extLst>
              <a:ext uri="{28A0092B-C50C-407E-A947-70E740481C1C}">
                <a14:useLocalDpi xmlns:a14="http://schemas.microsoft.com/office/drawing/2010/main" val="0"/>
              </a:ext>
            </a:extLst>
          </a:blip>
          <a:srcRect l="53674" t="18947" r="3894" b="54724"/>
          <a:stretch>
            <a:fillRect/>
          </a:stretch>
        </p:blipFill>
        <p:spPr bwMode="auto">
          <a:xfrm>
            <a:off x="4714875" y="3500438"/>
            <a:ext cx="35290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85"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3" y="3429000"/>
            <a:ext cx="3011487" cy="241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5686" name="Rectangle 38"/>
          <p:cNvSpPr>
            <a:spLocks noChangeArrowheads="1"/>
          </p:cNvSpPr>
          <p:nvPr/>
        </p:nvSpPr>
        <p:spPr bwMode="auto">
          <a:xfrm>
            <a:off x="252413" y="5807075"/>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FF3300"/>
              </a:buClr>
              <a:buFont typeface="Wingdings" pitchFamily="2" charset="2"/>
              <a:buChar char="l"/>
            </a:pPr>
            <a:r>
              <a:rPr lang="en-US" altLang="zh-CN" sz="2000" b="1"/>
              <a:t> </a:t>
            </a:r>
            <a:r>
              <a:rPr lang="en-US" altLang="zh-CN" sz="2000" b="1">
                <a:solidFill>
                  <a:srgbClr val="FF3300"/>
                </a:solidFill>
              </a:rPr>
              <a:t>To identify the effective forces which provide nuclear binding</a:t>
            </a:r>
          </a:p>
          <a:p>
            <a:pPr>
              <a:buClr>
                <a:srgbClr val="FF3300"/>
              </a:buClr>
              <a:buFont typeface="Wingdings" pitchFamily="2" charset="2"/>
              <a:buChar char="l"/>
            </a:pPr>
            <a:r>
              <a:rPr lang="en-US" altLang="zh-CN" sz="2000" b="1">
                <a:solidFill>
                  <a:srgbClr val="FF3300"/>
                </a:solidFill>
              </a:rPr>
              <a:t> To study the exotic matter distribution and the constrain the EOS</a:t>
            </a:r>
          </a:p>
          <a:p>
            <a:pPr>
              <a:buClr>
                <a:srgbClr val="FF3300"/>
              </a:buClr>
              <a:buFont typeface="Wingdings" pitchFamily="2" charset="2"/>
              <a:buChar char="l"/>
            </a:pPr>
            <a:r>
              <a:rPr lang="en-US" altLang="zh-CN" sz="2000" b="1">
                <a:solidFill>
                  <a:srgbClr val="FF3300"/>
                </a:solidFill>
              </a:rPr>
              <a:t> To study the isospin dependence of nuclear interaction</a:t>
            </a:r>
            <a:r>
              <a:rPr lang="en-US" altLang="zh-CN">
                <a:solidFill>
                  <a:srgbClr val="FF3300"/>
                </a:solidFill>
              </a:rPr>
              <a:t> </a:t>
            </a:r>
          </a:p>
        </p:txBody>
      </p:sp>
      <p:sp>
        <p:nvSpPr>
          <p:cNvPr id="155687" name="Text Box 39"/>
          <p:cNvSpPr txBox="1">
            <a:spLocks noChangeArrowheads="1"/>
          </p:cNvSpPr>
          <p:nvPr/>
        </p:nvSpPr>
        <p:spPr bwMode="auto">
          <a:xfrm>
            <a:off x="396875" y="908050"/>
            <a:ext cx="835183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491038" algn="l"/>
              </a:tabLst>
              <a:defRPr>
                <a:solidFill>
                  <a:schemeClr val="tx1"/>
                </a:solidFill>
                <a:latin typeface="Arial" pitchFamily="34" charset="0"/>
                <a:ea typeface="宋体" pitchFamily="2" charset="-122"/>
              </a:defRPr>
            </a:lvl1pPr>
            <a:lvl2pPr>
              <a:tabLst>
                <a:tab pos="4491038" algn="l"/>
              </a:tabLst>
              <a:defRPr>
                <a:solidFill>
                  <a:schemeClr val="tx1"/>
                </a:solidFill>
                <a:latin typeface="Arial" pitchFamily="34" charset="0"/>
                <a:ea typeface="宋体" pitchFamily="2" charset="-122"/>
              </a:defRPr>
            </a:lvl2pPr>
            <a:lvl3pPr>
              <a:tabLst>
                <a:tab pos="4491038" algn="l"/>
              </a:tabLst>
              <a:defRPr>
                <a:solidFill>
                  <a:schemeClr val="tx1"/>
                </a:solidFill>
                <a:latin typeface="Arial" pitchFamily="34" charset="0"/>
                <a:ea typeface="宋体" pitchFamily="2" charset="-122"/>
              </a:defRPr>
            </a:lvl3pPr>
            <a:lvl4pPr>
              <a:tabLst>
                <a:tab pos="4491038" algn="l"/>
              </a:tabLst>
              <a:defRPr>
                <a:solidFill>
                  <a:schemeClr val="tx1"/>
                </a:solidFill>
                <a:latin typeface="Arial" pitchFamily="34" charset="0"/>
                <a:ea typeface="宋体" pitchFamily="2" charset="-122"/>
              </a:defRPr>
            </a:lvl4pPr>
            <a:lvl5pPr>
              <a:tabLst>
                <a:tab pos="4491038" algn="l"/>
              </a:tabLst>
              <a:defRPr>
                <a:solidFill>
                  <a:schemeClr val="tx1"/>
                </a:solidFill>
                <a:latin typeface="Arial" pitchFamily="34" charset="0"/>
                <a:ea typeface="宋体" pitchFamily="2" charset="-122"/>
              </a:defRPr>
            </a:lvl5pPr>
            <a:lvl6pPr fontAlgn="base">
              <a:spcBef>
                <a:spcPct val="0"/>
              </a:spcBef>
              <a:spcAft>
                <a:spcPct val="0"/>
              </a:spcAft>
              <a:tabLst>
                <a:tab pos="4491038" algn="l"/>
              </a:tabLst>
              <a:defRPr>
                <a:solidFill>
                  <a:schemeClr val="tx1"/>
                </a:solidFill>
                <a:latin typeface="Arial" pitchFamily="34" charset="0"/>
                <a:ea typeface="宋体" pitchFamily="2" charset="-122"/>
              </a:defRPr>
            </a:lvl6pPr>
            <a:lvl7pPr fontAlgn="base">
              <a:spcBef>
                <a:spcPct val="0"/>
              </a:spcBef>
              <a:spcAft>
                <a:spcPct val="0"/>
              </a:spcAft>
              <a:tabLst>
                <a:tab pos="4491038" algn="l"/>
              </a:tabLst>
              <a:defRPr>
                <a:solidFill>
                  <a:schemeClr val="tx1"/>
                </a:solidFill>
                <a:latin typeface="Arial" pitchFamily="34" charset="0"/>
                <a:ea typeface="宋体" pitchFamily="2" charset="-122"/>
              </a:defRPr>
            </a:lvl7pPr>
            <a:lvl8pPr fontAlgn="base">
              <a:spcBef>
                <a:spcPct val="0"/>
              </a:spcBef>
              <a:spcAft>
                <a:spcPct val="0"/>
              </a:spcAft>
              <a:tabLst>
                <a:tab pos="4491038" algn="l"/>
              </a:tabLst>
              <a:defRPr>
                <a:solidFill>
                  <a:schemeClr val="tx1"/>
                </a:solidFill>
                <a:latin typeface="Arial" pitchFamily="34" charset="0"/>
                <a:ea typeface="宋体" pitchFamily="2" charset="-122"/>
              </a:defRPr>
            </a:lvl8pPr>
            <a:lvl9pPr fontAlgn="base">
              <a:spcBef>
                <a:spcPct val="0"/>
              </a:spcBef>
              <a:spcAft>
                <a:spcPct val="0"/>
              </a:spcAft>
              <a:tabLst>
                <a:tab pos="4491038" algn="l"/>
              </a:tabLst>
              <a:defRPr>
                <a:solidFill>
                  <a:schemeClr val="tx1"/>
                </a:solidFill>
                <a:latin typeface="Arial" pitchFamily="34" charset="0"/>
                <a:ea typeface="宋体" pitchFamily="2" charset="-122"/>
              </a:defRPr>
            </a:lvl9pPr>
          </a:lstStyle>
          <a:p>
            <a:pPr algn="ctr">
              <a:lnSpc>
                <a:spcPct val="110000"/>
              </a:lnSpc>
            </a:pPr>
            <a:r>
              <a:rPr lang="en-US" altLang="zh-CN" sz="2400" b="1">
                <a:solidFill>
                  <a:schemeClr val="accent2"/>
                </a:solidFill>
                <a:latin typeface="Times New Roman" pitchFamily="18" charset="0"/>
                <a:ea typeface="黑体" pitchFamily="49" charset="-122"/>
              </a:rPr>
              <a:t>Methods: Reaction, In-beam Spec., Decay Spec. et al.,</a:t>
            </a:r>
            <a:r>
              <a:rPr lang="en-US" altLang="zh-CN" sz="2400" b="1">
                <a:solidFill>
                  <a:schemeClr val="accent2"/>
                </a:solidFill>
                <a:latin typeface="黑体" pitchFamily="49" charset="-122"/>
                <a:ea typeface="黑体" pitchFamily="49" charset="-122"/>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31913" y="692150"/>
            <a:ext cx="6985000" cy="4175125"/>
          </a:xfrm>
        </p:spPr>
      </p:pic>
      <p:sp>
        <p:nvSpPr>
          <p:cNvPr id="156675" name="AutoShape 3"/>
          <p:cNvSpPr>
            <a:spLocks noChangeArrowheads="1"/>
          </p:cNvSpPr>
          <p:nvPr/>
        </p:nvSpPr>
        <p:spPr bwMode="auto">
          <a:xfrm rot="19800000">
            <a:off x="-36513" y="4652963"/>
            <a:ext cx="2738438" cy="288925"/>
          </a:xfrm>
          <a:prstGeom prst="leftArrow">
            <a:avLst>
              <a:gd name="adj1" fmla="val 50000"/>
              <a:gd name="adj2" fmla="val 23695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6676" name="Text Box 4"/>
          <p:cNvSpPr txBox="1">
            <a:spLocks noChangeArrowheads="1"/>
          </p:cNvSpPr>
          <p:nvPr/>
        </p:nvSpPr>
        <p:spPr bwMode="auto">
          <a:xfrm>
            <a:off x="179388" y="4508500"/>
            <a:ext cx="2592387"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zh-CN" b="1">
                <a:solidFill>
                  <a:srgbClr val="FF0000"/>
                </a:solidFill>
              </a:rPr>
              <a:t>Isospin asymmetry</a:t>
            </a:r>
            <a:endParaRPr lang="el-GR" altLang="zh-CN" b="1">
              <a:solidFill>
                <a:srgbClr val="FF0000"/>
              </a:solidFill>
              <a:cs typeface="Arial" pitchFamily="34" charset="0"/>
            </a:endParaRPr>
          </a:p>
        </p:txBody>
      </p:sp>
      <p:sp>
        <p:nvSpPr>
          <p:cNvPr id="156677" name="Text Box 5"/>
          <p:cNvSpPr txBox="1">
            <a:spLocks noChangeArrowheads="1"/>
          </p:cNvSpPr>
          <p:nvPr/>
        </p:nvSpPr>
        <p:spPr bwMode="auto">
          <a:xfrm>
            <a:off x="3995738" y="4267200"/>
            <a:ext cx="5148262" cy="2501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itchFamily="34" charset="0"/>
                <a:ea typeface="宋体" pitchFamily="2" charset="-122"/>
              </a:defRPr>
            </a:lvl1pPr>
            <a:lvl2pPr marL="800100" indent="-342900">
              <a:defRPr>
                <a:solidFill>
                  <a:schemeClr val="tx1"/>
                </a:solidFill>
                <a:latin typeface="Arial" pitchFamily="34" charset="0"/>
                <a:ea typeface="宋体" pitchFamily="2" charset="-122"/>
              </a:defRPr>
            </a:lvl2pPr>
            <a:lvl3pPr marL="1257300" indent="-342900">
              <a:defRPr>
                <a:solidFill>
                  <a:schemeClr val="tx1"/>
                </a:solidFill>
                <a:latin typeface="Arial" pitchFamily="34" charset="0"/>
                <a:ea typeface="宋体" pitchFamily="2" charset="-122"/>
              </a:defRPr>
            </a:lvl3pPr>
            <a:lvl4pPr marL="1714500" indent="-342900">
              <a:defRPr>
                <a:solidFill>
                  <a:schemeClr val="tx1"/>
                </a:solidFill>
                <a:latin typeface="Arial" pitchFamily="34" charset="0"/>
                <a:ea typeface="宋体" pitchFamily="2" charset="-122"/>
              </a:defRPr>
            </a:lvl4pPr>
            <a:lvl5pPr marL="2171700" indent="-342900">
              <a:defRPr>
                <a:solidFill>
                  <a:schemeClr val="tx1"/>
                </a:solidFill>
                <a:latin typeface="Arial" pitchFamily="34" charset="0"/>
                <a:ea typeface="宋体" pitchFamily="2" charset="-122"/>
              </a:defRPr>
            </a:lvl5pPr>
            <a:lvl6pPr marL="2628900" indent="-342900" fontAlgn="base">
              <a:spcBef>
                <a:spcPct val="0"/>
              </a:spcBef>
              <a:spcAft>
                <a:spcPct val="0"/>
              </a:spcAft>
              <a:defRPr>
                <a:solidFill>
                  <a:schemeClr val="tx1"/>
                </a:solidFill>
                <a:latin typeface="Arial" pitchFamily="34" charset="0"/>
                <a:ea typeface="宋体" pitchFamily="2" charset="-122"/>
              </a:defRPr>
            </a:lvl6pPr>
            <a:lvl7pPr marL="3086100" indent="-342900" fontAlgn="base">
              <a:spcBef>
                <a:spcPct val="0"/>
              </a:spcBef>
              <a:spcAft>
                <a:spcPct val="0"/>
              </a:spcAft>
              <a:defRPr>
                <a:solidFill>
                  <a:schemeClr val="tx1"/>
                </a:solidFill>
                <a:latin typeface="Arial" pitchFamily="34" charset="0"/>
                <a:ea typeface="宋体" pitchFamily="2" charset="-122"/>
              </a:defRPr>
            </a:lvl7pPr>
            <a:lvl8pPr marL="3543300" indent="-342900" fontAlgn="base">
              <a:spcBef>
                <a:spcPct val="0"/>
              </a:spcBef>
              <a:spcAft>
                <a:spcPct val="0"/>
              </a:spcAft>
              <a:defRPr>
                <a:solidFill>
                  <a:schemeClr val="tx1"/>
                </a:solidFill>
                <a:latin typeface="Arial" pitchFamily="34" charset="0"/>
                <a:ea typeface="宋体" pitchFamily="2" charset="-122"/>
              </a:defRPr>
            </a:lvl8pPr>
            <a:lvl9pPr marL="4000500" indent="-342900" fontAlgn="base">
              <a:spcBef>
                <a:spcPct val="0"/>
              </a:spcBef>
              <a:spcAft>
                <a:spcPct val="0"/>
              </a:spcAft>
              <a:defRPr>
                <a:solidFill>
                  <a:schemeClr val="tx1"/>
                </a:solidFill>
                <a:latin typeface="Arial" pitchFamily="34" charset="0"/>
                <a:ea typeface="宋体" pitchFamily="2" charset="-122"/>
              </a:defRPr>
            </a:lvl9pPr>
          </a:lstStyle>
          <a:p>
            <a:pPr eaLnBrk="0" hangingPunct="0">
              <a:buFont typeface="Wingdings" pitchFamily="2" charset="2"/>
              <a:buChar char="u"/>
            </a:pPr>
            <a:endParaRPr lang="en-US" altLang="zh-CN" sz="800" b="1"/>
          </a:p>
          <a:p>
            <a:pPr eaLnBrk="0" hangingPunct="0">
              <a:buFont typeface="Wingdings" pitchFamily="2" charset="2"/>
              <a:buChar char="u"/>
            </a:pPr>
            <a:r>
              <a:rPr lang="en-US" altLang="zh-CN" b="1">
                <a:solidFill>
                  <a:schemeClr val="accent2"/>
                </a:solidFill>
              </a:rPr>
              <a:t>EOS of Asymmetric nuclear matter at high density and large isospin asymmetry</a:t>
            </a:r>
          </a:p>
          <a:p>
            <a:pPr eaLnBrk="0" hangingPunct="0">
              <a:buFont typeface="Wingdings" pitchFamily="2" charset="2"/>
              <a:buChar char="u"/>
            </a:pPr>
            <a:r>
              <a:rPr lang="en-US" altLang="zh-CN" b="1">
                <a:solidFill>
                  <a:schemeClr val="accent2"/>
                </a:solidFill>
              </a:rPr>
              <a:t>Effective NN interaction in high-density nuclear medium</a:t>
            </a:r>
          </a:p>
          <a:p>
            <a:pPr eaLnBrk="0" hangingPunct="0">
              <a:buFont typeface="Wingdings" pitchFamily="2" charset="2"/>
              <a:buChar char="u"/>
            </a:pPr>
            <a:r>
              <a:rPr lang="en-US" altLang="zh-CN" b="1">
                <a:solidFill>
                  <a:schemeClr val="accent2"/>
                </a:solidFill>
              </a:rPr>
              <a:t>Medium effect on Hadrons and partial restoration of the chiral symmetry</a:t>
            </a:r>
          </a:p>
          <a:p>
            <a:pPr eaLnBrk="0" hangingPunct="0">
              <a:buFont typeface="Wingdings" pitchFamily="2" charset="2"/>
              <a:buChar char="u"/>
            </a:pPr>
            <a:r>
              <a:rPr lang="en-US" altLang="zh-CN" b="1">
                <a:solidFill>
                  <a:schemeClr val="accent2"/>
                </a:solidFill>
              </a:rPr>
              <a:t>Properties of neutron stars</a:t>
            </a:r>
          </a:p>
          <a:p>
            <a:pPr eaLnBrk="0" hangingPunct="0"/>
            <a:r>
              <a:rPr lang="en-US" altLang="zh-CN" sz="2400" b="1">
                <a:solidFill>
                  <a:schemeClr val="accent2"/>
                </a:solidFill>
              </a:rPr>
              <a:t>    ……</a:t>
            </a:r>
            <a:endParaRPr lang="el-GR" altLang="zh-CN" sz="2400" b="1">
              <a:solidFill>
                <a:schemeClr val="accent2"/>
              </a:solidFill>
            </a:endParaRPr>
          </a:p>
        </p:txBody>
      </p:sp>
      <p:sp>
        <p:nvSpPr>
          <p:cNvPr id="156678" name="Text Box 6"/>
          <p:cNvSpPr txBox="1">
            <a:spLocks noChangeArrowheads="1"/>
          </p:cNvSpPr>
          <p:nvPr/>
        </p:nvSpPr>
        <p:spPr bwMode="auto">
          <a:xfrm>
            <a:off x="2843213" y="5229225"/>
            <a:ext cx="1111250" cy="5191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800" b="1"/>
              <a:t>HIAF</a:t>
            </a:r>
          </a:p>
        </p:txBody>
      </p:sp>
      <p:sp>
        <p:nvSpPr>
          <p:cNvPr id="156679" name="Oval 7"/>
          <p:cNvSpPr>
            <a:spLocks noChangeArrowheads="1"/>
          </p:cNvSpPr>
          <p:nvPr/>
        </p:nvSpPr>
        <p:spPr bwMode="auto">
          <a:xfrm rot="19800000">
            <a:off x="1116013" y="3248025"/>
            <a:ext cx="4752975" cy="2543175"/>
          </a:xfrm>
          <a:prstGeom prst="ellipse">
            <a:avLst/>
          </a:prstGeom>
          <a:noFill/>
          <a:ln w="4127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6680" name="Rectangle 2"/>
          <p:cNvSpPr>
            <a:spLocks noGrp="1" noChangeArrowheads="1"/>
          </p:cNvSpPr>
          <p:nvPr>
            <p:ph type="title" idx="4294967295"/>
          </p:nvPr>
        </p:nvSpPr>
        <p:spPr>
          <a:xfrm>
            <a:off x="457200" y="76200"/>
            <a:ext cx="8229600" cy="641350"/>
          </a:xfrm>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r>
              <a:rPr lang="en-US" altLang="zh-CN" sz="3600" b="1">
                <a:solidFill>
                  <a:srgbClr val="003366"/>
                </a:solidFill>
              </a:rPr>
              <a:t>Nuclear Matter at HIAF</a:t>
            </a:r>
          </a:p>
        </p:txBody>
      </p:sp>
      <p:sp>
        <p:nvSpPr>
          <p:cNvPr id="156681" name="Line 9"/>
          <p:cNvSpPr>
            <a:spLocks noChangeShapeType="1"/>
          </p:cNvSpPr>
          <p:nvPr/>
        </p:nvSpPr>
        <p:spPr bwMode="auto">
          <a:xfrm>
            <a:off x="0" y="908050"/>
            <a:ext cx="9144000" cy="0"/>
          </a:xfrm>
          <a:prstGeom prst="line">
            <a:avLst/>
          </a:prstGeom>
          <a:noFill/>
          <a:ln w="9525">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6682" name="Line 10"/>
          <p:cNvSpPr>
            <a:spLocks noChangeShapeType="1"/>
          </p:cNvSpPr>
          <p:nvPr/>
        </p:nvSpPr>
        <p:spPr bwMode="auto">
          <a:xfrm>
            <a:off x="0" y="836613"/>
            <a:ext cx="9144000" cy="0"/>
          </a:xfrm>
          <a:prstGeom prst="line">
            <a:avLst/>
          </a:prstGeom>
          <a:noFill/>
          <a:ln w="38100">
            <a:solidFill>
              <a:srgbClr val="6666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Freeform 3"/>
          <p:cNvSpPr>
            <a:spLocks/>
          </p:cNvSpPr>
          <p:nvPr/>
        </p:nvSpPr>
        <p:spPr bwMode="auto">
          <a:xfrm>
            <a:off x="584200" y="642938"/>
            <a:ext cx="8389938" cy="5545137"/>
          </a:xfrm>
          <a:custGeom>
            <a:avLst/>
            <a:gdLst>
              <a:gd name="T0" fmla="*/ 2147483647 w 5285"/>
              <a:gd name="T1" fmla="*/ 2147483647 h 3493"/>
              <a:gd name="T2" fmla="*/ 2147483647 w 5285"/>
              <a:gd name="T3" fmla="*/ 2147483647 h 3493"/>
              <a:gd name="T4" fmla="*/ 2147483647 w 5285"/>
              <a:gd name="T5" fmla="*/ 2147483647 h 3493"/>
              <a:gd name="T6" fmla="*/ 2147483647 w 5285"/>
              <a:gd name="T7" fmla="*/ 2147483647 h 3493"/>
              <a:gd name="T8" fmla="*/ 2147483647 w 5285"/>
              <a:gd name="T9" fmla="*/ 2147483647 h 3493"/>
              <a:gd name="T10" fmla="*/ 2147483647 w 5285"/>
              <a:gd name="T11" fmla="*/ 2147483647 h 3493"/>
              <a:gd name="T12" fmla="*/ 2147483647 w 5285"/>
              <a:gd name="T13" fmla="*/ 2147483647 h 3493"/>
              <a:gd name="T14" fmla="*/ 2147483647 w 5285"/>
              <a:gd name="T15" fmla="*/ 2147483647 h 3493"/>
              <a:gd name="T16" fmla="*/ 2147483647 w 5285"/>
              <a:gd name="T17" fmla="*/ 2147483647 h 3493"/>
              <a:gd name="T18" fmla="*/ 2147483647 w 5285"/>
              <a:gd name="T19" fmla="*/ 2147483647 h 3493"/>
              <a:gd name="T20" fmla="*/ 2147483647 w 5285"/>
              <a:gd name="T21" fmla="*/ 2147483647 h 3493"/>
              <a:gd name="T22" fmla="*/ 2147483647 w 5285"/>
              <a:gd name="T23" fmla="*/ 2147483647 h 3493"/>
              <a:gd name="T24" fmla="*/ 2147483647 w 5285"/>
              <a:gd name="T25" fmla="*/ 2147483647 h 3493"/>
              <a:gd name="T26" fmla="*/ 2147483647 w 5285"/>
              <a:gd name="T27" fmla="*/ 2147483647 h 3493"/>
              <a:gd name="T28" fmla="*/ 2147483647 w 5285"/>
              <a:gd name="T29" fmla="*/ 2147483647 h 3493"/>
              <a:gd name="T30" fmla="*/ 2147483647 w 5285"/>
              <a:gd name="T31" fmla="*/ 2147483647 h 3493"/>
              <a:gd name="T32" fmla="*/ 2147483647 w 5285"/>
              <a:gd name="T33" fmla="*/ 2147483647 h 3493"/>
              <a:gd name="T34" fmla="*/ 2147483647 w 5285"/>
              <a:gd name="T35" fmla="*/ 2147483647 h 3493"/>
              <a:gd name="T36" fmla="*/ 2147483647 w 5285"/>
              <a:gd name="T37" fmla="*/ 2147483647 h 3493"/>
              <a:gd name="T38" fmla="*/ 2147483647 w 5285"/>
              <a:gd name="T39" fmla="*/ 2147483647 h 3493"/>
              <a:gd name="T40" fmla="*/ 2147483647 w 5285"/>
              <a:gd name="T41" fmla="*/ 2147483647 h 3493"/>
              <a:gd name="T42" fmla="*/ 2147483647 w 5285"/>
              <a:gd name="T43" fmla="*/ 2147483647 h 3493"/>
              <a:gd name="T44" fmla="*/ 2147483647 w 5285"/>
              <a:gd name="T45" fmla="*/ 2147483647 h 3493"/>
              <a:gd name="T46" fmla="*/ 2147483647 w 5285"/>
              <a:gd name="T47" fmla="*/ 2147483647 h 3493"/>
              <a:gd name="T48" fmla="*/ 2147483647 w 5285"/>
              <a:gd name="T49" fmla="*/ 2147483647 h 3493"/>
              <a:gd name="T50" fmla="*/ 2147483647 w 5285"/>
              <a:gd name="T51" fmla="*/ 2147483647 h 3493"/>
              <a:gd name="T52" fmla="*/ 2147483647 w 5285"/>
              <a:gd name="T53" fmla="*/ 2147483647 h 3493"/>
              <a:gd name="T54" fmla="*/ 2147483647 w 5285"/>
              <a:gd name="T55" fmla="*/ 2147483647 h 3493"/>
              <a:gd name="T56" fmla="*/ 2147483647 w 5285"/>
              <a:gd name="T57" fmla="*/ 2147483647 h 3493"/>
              <a:gd name="T58" fmla="*/ 2147483647 w 5285"/>
              <a:gd name="T59" fmla="*/ 2147483647 h 3493"/>
              <a:gd name="T60" fmla="*/ 2147483647 w 5285"/>
              <a:gd name="T61" fmla="*/ 2147483647 h 3493"/>
              <a:gd name="T62" fmla="*/ 2147483647 w 5285"/>
              <a:gd name="T63" fmla="*/ 2147483647 h 3493"/>
              <a:gd name="T64" fmla="*/ 2147483647 w 5285"/>
              <a:gd name="T65" fmla="*/ 2147483647 h 3493"/>
              <a:gd name="T66" fmla="*/ 2147483647 w 5285"/>
              <a:gd name="T67" fmla="*/ 2147483647 h 3493"/>
              <a:gd name="T68" fmla="*/ 2147483647 w 5285"/>
              <a:gd name="T69" fmla="*/ 2147483647 h 3493"/>
              <a:gd name="T70" fmla="*/ 2147483647 w 5285"/>
              <a:gd name="T71" fmla="*/ 2147483647 h 3493"/>
              <a:gd name="T72" fmla="*/ 2147483647 w 5285"/>
              <a:gd name="T73" fmla="*/ 2147483647 h 3493"/>
              <a:gd name="T74" fmla="*/ 2147483647 w 5285"/>
              <a:gd name="T75" fmla="*/ 2147483647 h 3493"/>
              <a:gd name="T76" fmla="*/ 2147483647 w 5285"/>
              <a:gd name="T77" fmla="*/ 2147483647 h 3493"/>
              <a:gd name="T78" fmla="*/ 2147483647 w 5285"/>
              <a:gd name="T79" fmla="*/ 2147483647 h 3493"/>
              <a:gd name="T80" fmla="*/ 2147483647 w 5285"/>
              <a:gd name="T81" fmla="*/ 2147483647 h 3493"/>
              <a:gd name="T82" fmla="*/ 2147483647 w 5285"/>
              <a:gd name="T83" fmla="*/ 2147483647 h 3493"/>
              <a:gd name="T84" fmla="*/ 2147483647 w 5285"/>
              <a:gd name="T85" fmla="*/ 2147483647 h 3493"/>
              <a:gd name="T86" fmla="*/ 2147483647 w 5285"/>
              <a:gd name="T87" fmla="*/ 2147483647 h 3493"/>
              <a:gd name="T88" fmla="*/ 2147483647 w 5285"/>
              <a:gd name="T89" fmla="*/ 2147483647 h 3493"/>
              <a:gd name="T90" fmla="*/ 2147483647 w 5285"/>
              <a:gd name="T91" fmla="*/ 2147483647 h 3493"/>
              <a:gd name="T92" fmla="*/ 2147483647 w 5285"/>
              <a:gd name="T93" fmla="*/ 2147483647 h 3493"/>
              <a:gd name="T94" fmla="*/ 2147483647 w 5285"/>
              <a:gd name="T95" fmla="*/ 2147483647 h 3493"/>
              <a:gd name="T96" fmla="*/ 2147483647 w 5285"/>
              <a:gd name="T97" fmla="*/ 2147483647 h 3493"/>
              <a:gd name="T98" fmla="*/ 2147483647 w 5285"/>
              <a:gd name="T99" fmla="*/ 2147483647 h 3493"/>
              <a:gd name="T100" fmla="*/ 2147483647 w 5285"/>
              <a:gd name="T101" fmla="*/ 2147483647 h 3493"/>
              <a:gd name="T102" fmla="*/ 2147483647 w 5285"/>
              <a:gd name="T103" fmla="*/ 2147483647 h 3493"/>
              <a:gd name="T104" fmla="*/ 2147483647 w 5285"/>
              <a:gd name="T105" fmla="*/ 2147483647 h 3493"/>
              <a:gd name="T106" fmla="*/ 2147483647 w 5285"/>
              <a:gd name="T107" fmla="*/ 2147483647 h 3493"/>
              <a:gd name="T108" fmla="*/ 2147483647 w 5285"/>
              <a:gd name="T109" fmla="*/ 2147483647 h 3493"/>
              <a:gd name="T110" fmla="*/ 2147483647 w 5285"/>
              <a:gd name="T111" fmla="*/ 2147483647 h 3493"/>
              <a:gd name="T112" fmla="*/ 2147483647 w 5285"/>
              <a:gd name="T113" fmla="*/ 2147483647 h 34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85"/>
              <a:gd name="T172" fmla="*/ 0 h 3493"/>
              <a:gd name="T173" fmla="*/ 5285 w 5285"/>
              <a:gd name="T174" fmla="*/ 3493 h 34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85" h="3493">
                <a:moveTo>
                  <a:pt x="0" y="3458"/>
                </a:moveTo>
                <a:lnTo>
                  <a:pt x="0" y="3327"/>
                </a:lnTo>
                <a:lnTo>
                  <a:pt x="68" y="3327"/>
                </a:lnTo>
                <a:lnTo>
                  <a:pt x="68" y="3274"/>
                </a:lnTo>
                <a:lnTo>
                  <a:pt x="155" y="3274"/>
                </a:lnTo>
                <a:lnTo>
                  <a:pt x="155" y="3239"/>
                </a:lnTo>
                <a:lnTo>
                  <a:pt x="129" y="3239"/>
                </a:lnTo>
                <a:lnTo>
                  <a:pt x="129" y="3204"/>
                </a:lnTo>
                <a:lnTo>
                  <a:pt x="155" y="3204"/>
                </a:lnTo>
                <a:lnTo>
                  <a:pt x="155" y="3143"/>
                </a:lnTo>
                <a:lnTo>
                  <a:pt x="189" y="3143"/>
                </a:lnTo>
                <a:lnTo>
                  <a:pt x="189" y="3108"/>
                </a:lnTo>
                <a:lnTo>
                  <a:pt x="155" y="3108"/>
                </a:lnTo>
                <a:lnTo>
                  <a:pt x="155" y="3073"/>
                </a:lnTo>
                <a:lnTo>
                  <a:pt x="258" y="3073"/>
                </a:lnTo>
                <a:lnTo>
                  <a:pt x="258" y="3012"/>
                </a:lnTo>
                <a:lnTo>
                  <a:pt x="353" y="3012"/>
                </a:lnTo>
                <a:lnTo>
                  <a:pt x="353" y="2985"/>
                </a:lnTo>
                <a:lnTo>
                  <a:pt x="318" y="2985"/>
                </a:lnTo>
                <a:lnTo>
                  <a:pt x="318" y="2950"/>
                </a:lnTo>
                <a:lnTo>
                  <a:pt x="413" y="2950"/>
                </a:lnTo>
                <a:lnTo>
                  <a:pt x="413" y="2915"/>
                </a:lnTo>
                <a:lnTo>
                  <a:pt x="378" y="2915"/>
                </a:lnTo>
                <a:lnTo>
                  <a:pt x="378" y="2880"/>
                </a:lnTo>
                <a:lnTo>
                  <a:pt x="508" y="2880"/>
                </a:lnTo>
                <a:lnTo>
                  <a:pt x="508" y="2854"/>
                </a:lnTo>
                <a:lnTo>
                  <a:pt x="439" y="2854"/>
                </a:lnTo>
                <a:lnTo>
                  <a:pt x="439" y="2819"/>
                </a:lnTo>
                <a:lnTo>
                  <a:pt x="568" y="2819"/>
                </a:lnTo>
                <a:lnTo>
                  <a:pt x="568" y="2784"/>
                </a:lnTo>
                <a:lnTo>
                  <a:pt x="508" y="2784"/>
                </a:lnTo>
                <a:lnTo>
                  <a:pt x="508" y="2749"/>
                </a:lnTo>
                <a:lnTo>
                  <a:pt x="568" y="2749"/>
                </a:lnTo>
                <a:lnTo>
                  <a:pt x="568" y="2723"/>
                </a:lnTo>
                <a:lnTo>
                  <a:pt x="533" y="2723"/>
                </a:lnTo>
                <a:lnTo>
                  <a:pt x="533" y="2696"/>
                </a:lnTo>
                <a:lnTo>
                  <a:pt x="637" y="2696"/>
                </a:lnTo>
                <a:lnTo>
                  <a:pt x="637" y="2661"/>
                </a:lnTo>
                <a:lnTo>
                  <a:pt x="602" y="2661"/>
                </a:lnTo>
                <a:lnTo>
                  <a:pt x="602" y="2626"/>
                </a:lnTo>
                <a:lnTo>
                  <a:pt x="757" y="2626"/>
                </a:lnTo>
                <a:lnTo>
                  <a:pt x="757" y="2591"/>
                </a:lnTo>
                <a:lnTo>
                  <a:pt x="723" y="2591"/>
                </a:lnTo>
                <a:lnTo>
                  <a:pt x="723" y="2565"/>
                </a:lnTo>
                <a:lnTo>
                  <a:pt x="817" y="2565"/>
                </a:lnTo>
                <a:lnTo>
                  <a:pt x="817" y="2530"/>
                </a:lnTo>
                <a:lnTo>
                  <a:pt x="792" y="2530"/>
                </a:lnTo>
                <a:lnTo>
                  <a:pt x="792" y="2495"/>
                </a:lnTo>
                <a:lnTo>
                  <a:pt x="947" y="2495"/>
                </a:lnTo>
                <a:lnTo>
                  <a:pt x="947" y="2460"/>
                </a:lnTo>
                <a:lnTo>
                  <a:pt x="886" y="2460"/>
                </a:lnTo>
                <a:lnTo>
                  <a:pt x="886" y="2434"/>
                </a:lnTo>
                <a:lnTo>
                  <a:pt x="1007" y="2434"/>
                </a:lnTo>
                <a:lnTo>
                  <a:pt x="1007" y="2408"/>
                </a:lnTo>
                <a:lnTo>
                  <a:pt x="947" y="2408"/>
                </a:lnTo>
                <a:lnTo>
                  <a:pt x="947" y="2373"/>
                </a:lnTo>
                <a:lnTo>
                  <a:pt x="1076" y="2373"/>
                </a:lnTo>
                <a:lnTo>
                  <a:pt x="1076" y="2338"/>
                </a:lnTo>
                <a:lnTo>
                  <a:pt x="1007" y="2338"/>
                </a:lnTo>
                <a:lnTo>
                  <a:pt x="1007" y="2311"/>
                </a:lnTo>
                <a:lnTo>
                  <a:pt x="1136" y="2311"/>
                </a:lnTo>
                <a:lnTo>
                  <a:pt x="1136" y="2276"/>
                </a:lnTo>
                <a:lnTo>
                  <a:pt x="1076" y="2276"/>
                </a:lnTo>
                <a:lnTo>
                  <a:pt x="1076" y="2241"/>
                </a:lnTo>
                <a:lnTo>
                  <a:pt x="1205" y="2241"/>
                </a:lnTo>
                <a:lnTo>
                  <a:pt x="1205" y="2206"/>
                </a:lnTo>
                <a:lnTo>
                  <a:pt x="1170" y="2206"/>
                </a:lnTo>
                <a:lnTo>
                  <a:pt x="1170" y="2180"/>
                </a:lnTo>
                <a:lnTo>
                  <a:pt x="1256" y="2180"/>
                </a:lnTo>
                <a:lnTo>
                  <a:pt x="1256" y="2119"/>
                </a:lnTo>
                <a:lnTo>
                  <a:pt x="1325" y="2119"/>
                </a:lnTo>
                <a:lnTo>
                  <a:pt x="1325" y="2049"/>
                </a:lnTo>
                <a:lnTo>
                  <a:pt x="1386" y="2049"/>
                </a:lnTo>
                <a:lnTo>
                  <a:pt x="1386" y="1987"/>
                </a:lnTo>
                <a:lnTo>
                  <a:pt x="1454" y="1987"/>
                </a:lnTo>
                <a:lnTo>
                  <a:pt x="1454" y="1952"/>
                </a:lnTo>
                <a:lnTo>
                  <a:pt x="1420" y="1952"/>
                </a:lnTo>
                <a:lnTo>
                  <a:pt x="1420" y="1917"/>
                </a:lnTo>
                <a:lnTo>
                  <a:pt x="1644" y="1917"/>
                </a:lnTo>
                <a:lnTo>
                  <a:pt x="1644" y="1891"/>
                </a:lnTo>
                <a:lnTo>
                  <a:pt x="1575" y="1891"/>
                </a:lnTo>
                <a:lnTo>
                  <a:pt x="1575" y="1865"/>
                </a:lnTo>
                <a:lnTo>
                  <a:pt x="1704" y="1865"/>
                </a:lnTo>
                <a:lnTo>
                  <a:pt x="1704" y="1830"/>
                </a:lnTo>
                <a:lnTo>
                  <a:pt x="1644" y="1830"/>
                </a:lnTo>
                <a:lnTo>
                  <a:pt x="1644" y="1795"/>
                </a:lnTo>
                <a:lnTo>
                  <a:pt x="1764" y="1795"/>
                </a:lnTo>
                <a:lnTo>
                  <a:pt x="1764" y="1760"/>
                </a:lnTo>
                <a:lnTo>
                  <a:pt x="1739" y="1760"/>
                </a:lnTo>
                <a:lnTo>
                  <a:pt x="1739" y="1733"/>
                </a:lnTo>
                <a:lnTo>
                  <a:pt x="1894" y="1733"/>
                </a:lnTo>
                <a:lnTo>
                  <a:pt x="1894" y="1698"/>
                </a:lnTo>
                <a:lnTo>
                  <a:pt x="1790" y="1698"/>
                </a:lnTo>
                <a:lnTo>
                  <a:pt x="1790" y="1663"/>
                </a:lnTo>
                <a:lnTo>
                  <a:pt x="1954" y="1663"/>
                </a:lnTo>
                <a:lnTo>
                  <a:pt x="1954" y="1637"/>
                </a:lnTo>
                <a:lnTo>
                  <a:pt x="1859" y="1637"/>
                </a:lnTo>
                <a:lnTo>
                  <a:pt x="1859" y="1602"/>
                </a:lnTo>
                <a:lnTo>
                  <a:pt x="2074" y="1602"/>
                </a:lnTo>
                <a:lnTo>
                  <a:pt x="2074" y="1576"/>
                </a:lnTo>
                <a:lnTo>
                  <a:pt x="1954" y="1576"/>
                </a:lnTo>
                <a:lnTo>
                  <a:pt x="1954" y="1541"/>
                </a:lnTo>
                <a:lnTo>
                  <a:pt x="2143" y="1541"/>
                </a:lnTo>
                <a:lnTo>
                  <a:pt x="2143" y="1506"/>
                </a:lnTo>
                <a:lnTo>
                  <a:pt x="2048" y="1506"/>
                </a:lnTo>
                <a:lnTo>
                  <a:pt x="2048" y="1479"/>
                </a:lnTo>
                <a:lnTo>
                  <a:pt x="2272" y="1479"/>
                </a:lnTo>
                <a:lnTo>
                  <a:pt x="2272" y="1444"/>
                </a:lnTo>
                <a:lnTo>
                  <a:pt x="2178" y="1444"/>
                </a:lnTo>
                <a:lnTo>
                  <a:pt x="2178" y="1409"/>
                </a:lnTo>
                <a:lnTo>
                  <a:pt x="2358" y="1409"/>
                </a:lnTo>
                <a:lnTo>
                  <a:pt x="2358" y="1374"/>
                </a:lnTo>
                <a:lnTo>
                  <a:pt x="2272" y="1374"/>
                </a:lnTo>
                <a:lnTo>
                  <a:pt x="2272" y="1348"/>
                </a:lnTo>
                <a:lnTo>
                  <a:pt x="2462" y="1348"/>
                </a:lnTo>
                <a:lnTo>
                  <a:pt x="2462" y="1322"/>
                </a:lnTo>
                <a:lnTo>
                  <a:pt x="2333" y="1322"/>
                </a:lnTo>
                <a:lnTo>
                  <a:pt x="2333" y="1287"/>
                </a:lnTo>
                <a:lnTo>
                  <a:pt x="2522" y="1287"/>
                </a:lnTo>
                <a:lnTo>
                  <a:pt x="2522" y="1252"/>
                </a:lnTo>
                <a:lnTo>
                  <a:pt x="2393" y="1252"/>
                </a:lnTo>
                <a:lnTo>
                  <a:pt x="2393" y="1217"/>
                </a:lnTo>
                <a:lnTo>
                  <a:pt x="2591" y="1217"/>
                </a:lnTo>
                <a:lnTo>
                  <a:pt x="2591" y="1191"/>
                </a:lnTo>
                <a:lnTo>
                  <a:pt x="2488" y="1191"/>
                </a:lnTo>
                <a:lnTo>
                  <a:pt x="2488" y="1155"/>
                </a:lnTo>
                <a:lnTo>
                  <a:pt x="2711" y="1155"/>
                </a:lnTo>
                <a:lnTo>
                  <a:pt x="2711" y="1120"/>
                </a:lnTo>
                <a:lnTo>
                  <a:pt x="2591" y="1120"/>
                </a:lnTo>
                <a:lnTo>
                  <a:pt x="2591" y="1085"/>
                </a:lnTo>
                <a:lnTo>
                  <a:pt x="2901" y="1085"/>
                </a:lnTo>
                <a:lnTo>
                  <a:pt x="2901" y="1059"/>
                </a:lnTo>
                <a:lnTo>
                  <a:pt x="2772" y="1059"/>
                </a:lnTo>
                <a:lnTo>
                  <a:pt x="2772" y="1033"/>
                </a:lnTo>
                <a:lnTo>
                  <a:pt x="2961" y="1033"/>
                </a:lnTo>
                <a:lnTo>
                  <a:pt x="2961" y="998"/>
                </a:lnTo>
                <a:lnTo>
                  <a:pt x="2875" y="998"/>
                </a:lnTo>
                <a:lnTo>
                  <a:pt x="2875" y="963"/>
                </a:lnTo>
                <a:lnTo>
                  <a:pt x="3090" y="963"/>
                </a:lnTo>
                <a:lnTo>
                  <a:pt x="3090" y="928"/>
                </a:lnTo>
                <a:lnTo>
                  <a:pt x="3021" y="928"/>
                </a:lnTo>
                <a:lnTo>
                  <a:pt x="3021" y="902"/>
                </a:lnTo>
                <a:lnTo>
                  <a:pt x="3064" y="902"/>
                </a:lnTo>
                <a:lnTo>
                  <a:pt x="3056" y="893"/>
                </a:lnTo>
                <a:lnTo>
                  <a:pt x="3150" y="779"/>
                </a:lnTo>
                <a:lnTo>
                  <a:pt x="3254" y="691"/>
                </a:lnTo>
                <a:lnTo>
                  <a:pt x="3357" y="621"/>
                </a:lnTo>
                <a:lnTo>
                  <a:pt x="3469" y="569"/>
                </a:lnTo>
                <a:lnTo>
                  <a:pt x="3710" y="473"/>
                </a:lnTo>
                <a:lnTo>
                  <a:pt x="3977" y="367"/>
                </a:lnTo>
                <a:lnTo>
                  <a:pt x="4183" y="254"/>
                </a:lnTo>
                <a:lnTo>
                  <a:pt x="4356" y="140"/>
                </a:lnTo>
                <a:lnTo>
                  <a:pt x="4450" y="87"/>
                </a:lnTo>
                <a:lnTo>
                  <a:pt x="4536" y="44"/>
                </a:lnTo>
                <a:lnTo>
                  <a:pt x="4640" y="17"/>
                </a:lnTo>
                <a:lnTo>
                  <a:pt x="4760" y="9"/>
                </a:lnTo>
                <a:lnTo>
                  <a:pt x="4760" y="0"/>
                </a:lnTo>
                <a:lnTo>
                  <a:pt x="5285" y="0"/>
                </a:lnTo>
                <a:lnTo>
                  <a:pt x="5285" y="1322"/>
                </a:lnTo>
                <a:lnTo>
                  <a:pt x="5285" y="1549"/>
                </a:lnTo>
                <a:lnTo>
                  <a:pt x="5156" y="1576"/>
                </a:lnTo>
                <a:lnTo>
                  <a:pt x="5044" y="1593"/>
                </a:lnTo>
                <a:lnTo>
                  <a:pt x="4829" y="1620"/>
                </a:lnTo>
                <a:lnTo>
                  <a:pt x="4605" y="1637"/>
                </a:lnTo>
                <a:lnTo>
                  <a:pt x="4364" y="1681"/>
                </a:lnTo>
                <a:lnTo>
                  <a:pt x="4270" y="1725"/>
                </a:lnTo>
                <a:lnTo>
                  <a:pt x="4201" y="1786"/>
                </a:lnTo>
                <a:lnTo>
                  <a:pt x="4149" y="1873"/>
                </a:lnTo>
                <a:lnTo>
                  <a:pt x="4097" y="1970"/>
                </a:lnTo>
                <a:lnTo>
                  <a:pt x="4063" y="2031"/>
                </a:lnTo>
                <a:lnTo>
                  <a:pt x="4011" y="2075"/>
                </a:lnTo>
                <a:lnTo>
                  <a:pt x="3960" y="2101"/>
                </a:lnTo>
                <a:lnTo>
                  <a:pt x="3899" y="2127"/>
                </a:lnTo>
                <a:lnTo>
                  <a:pt x="3762" y="2145"/>
                </a:lnTo>
                <a:lnTo>
                  <a:pt x="3615" y="2145"/>
                </a:lnTo>
                <a:lnTo>
                  <a:pt x="3546" y="2154"/>
                </a:lnTo>
                <a:lnTo>
                  <a:pt x="3486" y="2180"/>
                </a:lnTo>
                <a:lnTo>
                  <a:pt x="3426" y="2206"/>
                </a:lnTo>
                <a:lnTo>
                  <a:pt x="3366" y="2215"/>
                </a:lnTo>
                <a:lnTo>
                  <a:pt x="3211" y="2232"/>
                </a:lnTo>
                <a:lnTo>
                  <a:pt x="3099" y="2276"/>
                </a:lnTo>
                <a:lnTo>
                  <a:pt x="2875" y="2399"/>
                </a:lnTo>
                <a:lnTo>
                  <a:pt x="2668" y="2504"/>
                </a:lnTo>
                <a:lnTo>
                  <a:pt x="2427" y="2626"/>
                </a:lnTo>
                <a:lnTo>
                  <a:pt x="2178" y="2714"/>
                </a:lnTo>
                <a:lnTo>
                  <a:pt x="1713" y="2915"/>
                </a:lnTo>
                <a:lnTo>
                  <a:pt x="1454" y="3003"/>
                </a:lnTo>
                <a:lnTo>
                  <a:pt x="1239" y="3064"/>
                </a:lnTo>
                <a:lnTo>
                  <a:pt x="1041" y="3117"/>
                </a:lnTo>
                <a:lnTo>
                  <a:pt x="817" y="3196"/>
                </a:lnTo>
                <a:lnTo>
                  <a:pt x="817" y="3204"/>
                </a:lnTo>
                <a:lnTo>
                  <a:pt x="792" y="3204"/>
                </a:lnTo>
                <a:lnTo>
                  <a:pt x="757" y="3222"/>
                </a:lnTo>
                <a:lnTo>
                  <a:pt x="757" y="3239"/>
                </a:lnTo>
                <a:lnTo>
                  <a:pt x="723" y="3239"/>
                </a:lnTo>
                <a:lnTo>
                  <a:pt x="723" y="3231"/>
                </a:lnTo>
                <a:lnTo>
                  <a:pt x="602" y="3292"/>
                </a:lnTo>
                <a:lnTo>
                  <a:pt x="508" y="3292"/>
                </a:lnTo>
                <a:lnTo>
                  <a:pt x="473" y="3292"/>
                </a:lnTo>
                <a:lnTo>
                  <a:pt x="473" y="3274"/>
                </a:lnTo>
                <a:lnTo>
                  <a:pt x="439" y="3274"/>
                </a:lnTo>
                <a:lnTo>
                  <a:pt x="439" y="3362"/>
                </a:lnTo>
                <a:lnTo>
                  <a:pt x="413" y="3362"/>
                </a:lnTo>
                <a:lnTo>
                  <a:pt x="413" y="3327"/>
                </a:lnTo>
                <a:lnTo>
                  <a:pt x="378" y="3327"/>
                </a:lnTo>
                <a:lnTo>
                  <a:pt x="378" y="3397"/>
                </a:lnTo>
                <a:lnTo>
                  <a:pt x="353" y="3397"/>
                </a:lnTo>
                <a:lnTo>
                  <a:pt x="353" y="3362"/>
                </a:lnTo>
                <a:lnTo>
                  <a:pt x="318" y="3362"/>
                </a:lnTo>
                <a:lnTo>
                  <a:pt x="318" y="3397"/>
                </a:lnTo>
                <a:lnTo>
                  <a:pt x="284" y="3397"/>
                </a:lnTo>
                <a:lnTo>
                  <a:pt x="284" y="3362"/>
                </a:lnTo>
                <a:lnTo>
                  <a:pt x="258" y="3362"/>
                </a:lnTo>
                <a:lnTo>
                  <a:pt x="258" y="3423"/>
                </a:lnTo>
                <a:lnTo>
                  <a:pt x="223" y="3423"/>
                </a:lnTo>
                <a:lnTo>
                  <a:pt x="223" y="3397"/>
                </a:lnTo>
                <a:lnTo>
                  <a:pt x="189" y="3397"/>
                </a:lnTo>
                <a:lnTo>
                  <a:pt x="189" y="3458"/>
                </a:lnTo>
                <a:lnTo>
                  <a:pt x="155" y="3458"/>
                </a:lnTo>
                <a:lnTo>
                  <a:pt x="155" y="3423"/>
                </a:lnTo>
                <a:lnTo>
                  <a:pt x="129" y="3423"/>
                </a:lnTo>
                <a:lnTo>
                  <a:pt x="129" y="3493"/>
                </a:lnTo>
                <a:lnTo>
                  <a:pt x="103" y="3493"/>
                </a:lnTo>
                <a:lnTo>
                  <a:pt x="103" y="3458"/>
                </a:lnTo>
                <a:lnTo>
                  <a:pt x="68" y="3458"/>
                </a:lnTo>
                <a:lnTo>
                  <a:pt x="68" y="3493"/>
                </a:lnTo>
                <a:lnTo>
                  <a:pt x="34" y="3493"/>
                </a:lnTo>
                <a:lnTo>
                  <a:pt x="34" y="3458"/>
                </a:lnTo>
                <a:lnTo>
                  <a:pt x="0" y="3458"/>
                </a:lnTo>
                <a:close/>
              </a:path>
            </a:pathLst>
          </a:custGeom>
          <a:solidFill>
            <a:srgbClr val="00FFCC"/>
          </a:solidFill>
          <a:ln w="14288">
            <a:solidFill>
              <a:srgbClr val="F9BDA1"/>
            </a:solidFill>
            <a:round/>
            <a:headEnd/>
            <a:tailEnd/>
          </a:ln>
        </p:spPr>
        <p:txBody>
          <a:bodyPr/>
          <a:lstStyle/>
          <a:p>
            <a:endParaRPr lang="it-IT">
              <a:solidFill>
                <a:srgbClr val="000000"/>
              </a:solidFill>
              <a:latin typeface="Times New Roman" pitchFamily="18" charset="0"/>
            </a:endParaRPr>
          </a:p>
        </p:txBody>
      </p:sp>
      <p:sp>
        <p:nvSpPr>
          <p:cNvPr id="31" name="Freeform 4"/>
          <p:cNvSpPr>
            <a:spLocks/>
          </p:cNvSpPr>
          <p:nvPr/>
        </p:nvSpPr>
        <p:spPr bwMode="auto">
          <a:xfrm>
            <a:off x="349250" y="903288"/>
            <a:ext cx="7915275" cy="5507037"/>
          </a:xfrm>
          <a:custGeom>
            <a:avLst/>
            <a:gdLst/>
            <a:ahLst/>
            <a:cxnLst>
              <a:cxn ang="0">
                <a:pos x="93" y="3285"/>
              </a:cxn>
              <a:cxn ang="0">
                <a:pos x="211" y="3192"/>
              </a:cxn>
              <a:cxn ang="0">
                <a:pos x="305" y="3161"/>
              </a:cxn>
              <a:cxn ang="0">
                <a:pos x="423" y="3161"/>
              </a:cxn>
              <a:cxn ang="0">
                <a:pos x="516" y="3067"/>
              </a:cxn>
              <a:cxn ang="0">
                <a:pos x="665" y="3011"/>
              </a:cxn>
              <a:cxn ang="0">
                <a:pos x="696" y="2887"/>
              </a:cxn>
              <a:cxn ang="0">
                <a:pos x="1001" y="2769"/>
              </a:cxn>
              <a:cxn ang="0">
                <a:pos x="1063" y="2644"/>
              </a:cxn>
              <a:cxn ang="0">
                <a:pos x="1275" y="2526"/>
              </a:cxn>
              <a:cxn ang="0">
                <a:pos x="1455" y="2433"/>
              </a:cxn>
              <a:cxn ang="0">
                <a:pos x="1673" y="2277"/>
              </a:cxn>
              <a:cxn ang="0">
                <a:pos x="1946" y="2190"/>
              </a:cxn>
              <a:cxn ang="0">
                <a:pos x="1971" y="2066"/>
              </a:cxn>
              <a:cxn ang="0">
                <a:pos x="2189" y="1978"/>
              </a:cxn>
              <a:cxn ang="0">
                <a:pos x="2431" y="1854"/>
              </a:cxn>
              <a:cxn ang="0">
                <a:pos x="2642" y="1736"/>
              </a:cxn>
              <a:cxn ang="0">
                <a:pos x="2736" y="1580"/>
              </a:cxn>
              <a:cxn ang="0">
                <a:pos x="2885" y="1487"/>
              </a:cxn>
              <a:cxn ang="0">
                <a:pos x="2978" y="1338"/>
              </a:cxn>
              <a:cxn ang="0">
                <a:pos x="3190" y="1244"/>
              </a:cxn>
              <a:cxn ang="0">
                <a:pos x="3370" y="1095"/>
              </a:cxn>
              <a:cxn ang="0">
                <a:pos x="3612" y="1002"/>
              </a:cxn>
              <a:cxn ang="0">
                <a:pos x="3799" y="883"/>
              </a:cxn>
              <a:cxn ang="0">
                <a:pos x="4128" y="759"/>
              </a:cxn>
              <a:cxn ang="0">
                <a:pos x="4340" y="610"/>
              </a:cxn>
              <a:cxn ang="0">
                <a:pos x="4464" y="516"/>
              </a:cxn>
              <a:cxn ang="0">
                <a:pos x="4613" y="367"/>
              </a:cxn>
              <a:cxn ang="0">
                <a:pos x="4800" y="243"/>
              </a:cxn>
              <a:cxn ang="0">
                <a:pos x="4707" y="93"/>
              </a:cxn>
              <a:cxn ang="0">
                <a:pos x="4589" y="93"/>
              </a:cxn>
              <a:cxn ang="0">
                <a:pos x="4464" y="180"/>
              </a:cxn>
              <a:cxn ang="0">
                <a:pos x="4222" y="305"/>
              </a:cxn>
              <a:cxn ang="0">
                <a:pos x="4160" y="398"/>
              </a:cxn>
              <a:cxn ang="0">
                <a:pos x="3979" y="516"/>
              </a:cxn>
              <a:cxn ang="0">
                <a:pos x="3550" y="610"/>
              </a:cxn>
              <a:cxn ang="0">
                <a:pos x="3308" y="728"/>
              </a:cxn>
              <a:cxn ang="0">
                <a:pos x="2947" y="821"/>
              </a:cxn>
              <a:cxn ang="0">
                <a:pos x="2761" y="946"/>
              </a:cxn>
              <a:cxn ang="0">
                <a:pos x="2518" y="1033"/>
              </a:cxn>
              <a:cxn ang="0">
                <a:pos x="2338" y="1157"/>
              </a:cxn>
              <a:cxn ang="0">
                <a:pos x="2307" y="1275"/>
              </a:cxn>
              <a:cxn ang="0">
                <a:pos x="2064" y="1400"/>
              </a:cxn>
              <a:cxn ang="0">
                <a:pos x="1884" y="1580"/>
              </a:cxn>
              <a:cxn ang="0">
                <a:pos x="1610" y="1674"/>
              </a:cxn>
              <a:cxn ang="0">
                <a:pos x="1399" y="1854"/>
              </a:cxn>
              <a:cxn ang="0">
                <a:pos x="1212" y="2066"/>
              </a:cxn>
              <a:cxn ang="0">
                <a:pos x="1063" y="2159"/>
              </a:cxn>
              <a:cxn ang="0">
                <a:pos x="883" y="2277"/>
              </a:cxn>
              <a:cxn ang="0">
                <a:pos x="727" y="2402"/>
              </a:cxn>
              <a:cxn ang="0">
                <a:pos x="516" y="2551"/>
              </a:cxn>
              <a:cxn ang="0">
                <a:pos x="423" y="2644"/>
              </a:cxn>
              <a:cxn ang="0">
                <a:pos x="392" y="2769"/>
              </a:cxn>
              <a:cxn ang="0">
                <a:pos x="149" y="2887"/>
              </a:cxn>
              <a:cxn ang="0">
                <a:pos x="118" y="3042"/>
              </a:cxn>
              <a:cxn ang="0">
                <a:pos x="0" y="3254"/>
              </a:cxn>
            </a:cxnLst>
            <a:rect l="0" t="0" r="r" b="b"/>
            <a:pathLst>
              <a:path w="4801" h="3286">
                <a:moveTo>
                  <a:pt x="0" y="3254"/>
                </a:moveTo>
                <a:lnTo>
                  <a:pt x="31" y="3254"/>
                </a:lnTo>
                <a:lnTo>
                  <a:pt x="31" y="3285"/>
                </a:lnTo>
                <a:lnTo>
                  <a:pt x="62" y="3285"/>
                </a:lnTo>
                <a:lnTo>
                  <a:pt x="62" y="3254"/>
                </a:lnTo>
                <a:lnTo>
                  <a:pt x="93" y="3254"/>
                </a:lnTo>
                <a:lnTo>
                  <a:pt x="93" y="3285"/>
                </a:lnTo>
                <a:lnTo>
                  <a:pt x="118" y="3285"/>
                </a:lnTo>
                <a:lnTo>
                  <a:pt x="118" y="3223"/>
                </a:lnTo>
                <a:lnTo>
                  <a:pt x="149" y="3223"/>
                </a:lnTo>
                <a:lnTo>
                  <a:pt x="149" y="3254"/>
                </a:lnTo>
                <a:lnTo>
                  <a:pt x="180" y="3254"/>
                </a:lnTo>
                <a:lnTo>
                  <a:pt x="180" y="3192"/>
                </a:lnTo>
                <a:lnTo>
                  <a:pt x="211" y="3192"/>
                </a:lnTo>
                <a:lnTo>
                  <a:pt x="211" y="3223"/>
                </a:lnTo>
                <a:lnTo>
                  <a:pt x="242" y="3223"/>
                </a:lnTo>
                <a:lnTo>
                  <a:pt x="242" y="3161"/>
                </a:lnTo>
                <a:lnTo>
                  <a:pt x="274" y="3161"/>
                </a:lnTo>
                <a:lnTo>
                  <a:pt x="274" y="3192"/>
                </a:lnTo>
                <a:lnTo>
                  <a:pt x="305" y="3192"/>
                </a:lnTo>
                <a:lnTo>
                  <a:pt x="305" y="3161"/>
                </a:lnTo>
                <a:lnTo>
                  <a:pt x="336" y="3161"/>
                </a:lnTo>
                <a:lnTo>
                  <a:pt x="336" y="3192"/>
                </a:lnTo>
                <a:lnTo>
                  <a:pt x="367" y="3192"/>
                </a:lnTo>
                <a:lnTo>
                  <a:pt x="367" y="3129"/>
                </a:lnTo>
                <a:lnTo>
                  <a:pt x="392" y="3129"/>
                </a:lnTo>
                <a:lnTo>
                  <a:pt x="392" y="3161"/>
                </a:lnTo>
                <a:lnTo>
                  <a:pt x="423" y="3161"/>
                </a:lnTo>
                <a:lnTo>
                  <a:pt x="423" y="3067"/>
                </a:lnTo>
                <a:lnTo>
                  <a:pt x="454" y="3067"/>
                </a:lnTo>
                <a:lnTo>
                  <a:pt x="454" y="3098"/>
                </a:lnTo>
                <a:lnTo>
                  <a:pt x="485" y="3098"/>
                </a:lnTo>
                <a:lnTo>
                  <a:pt x="485" y="3042"/>
                </a:lnTo>
                <a:lnTo>
                  <a:pt x="516" y="3042"/>
                </a:lnTo>
                <a:lnTo>
                  <a:pt x="516" y="3067"/>
                </a:lnTo>
                <a:lnTo>
                  <a:pt x="547" y="3067"/>
                </a:lnTo>
                <a:lnTo>
                  <a:pt x="547" y="3011"/>
                </a:lnTo>
                <a:lnTo>
                  <a:pt x="578" y="3011"/>
                </a:lnTo>
                <a:lnTo>
                  <a:pt x="578" y="3042"/>
                </a:lnTo>
                <a:lnTo>
                  <a:pt x="609" y="3042"/>
                </a:lnTo>
                <a:lnTo>
                  <a:pt x="609" y="3011"/>
                </a:lnTo>
                <a:lnTo>
                  <a:pt x="665" y="3011"/>
                </a:lnTo>
                <a:lnTo>
                  <a:pt x="665" y="2980"/>
                </a:lnTo>
                <a:lnTo>
                  <a:pt x="609" y="2980"/>
                </a:lnTo>
                <a:lnTo>
                  <a:pt x="609" y="2949"/>
                </a:lnTo>
                <a:lnTo>
                  <a:pt x="640" y="2949"/>
                </a:lnTo>
                <a:lnTo>
                  <a:pt x="640" y="2918"/>
                </a:lnTo>
                <a:lnTo>
                  <a:pt x="696" y="2918"/>
                </a:lnTo>
                <a:lnTo>
                  <a:pt x="696" y="2887"/>
                </a:lnTo>
                <a:lnTo>
                  <a:pt x="759" y="2887"/>
                </a:lnTo>
                <a:lnTo>
                  <a:pt x="759" y="2856"/>
                </a:lnTo>
                <a:lnTo>
                  <a:pt x="790" y="2856"/>
                </a:lnTo>
                <a:lnTo>
                  <a:pt x="790" y="2800"/>
                </a:lnTo>
                <a:lnTo>
                  <a:pt x="821" y="2800"/>
                </a:lnTo>
                <a:lnTo>
                  <a:pt x="821" y="2769"/>
                </a:lnTo>
                <a:lnTo>
                  <a:pt x="1001" y="2769"/>
                </a:lnTo>
                <a:lnTo>
                  <a:pt x="1001" y="2738"/>
                </a:lnTo>
                <a:lnTo>
                  <a:pt x="939" y="2738"/>
                </a:lnTo>
                <a:lnTo>
                  <a:pt x="939" y="2706"/>
                </a:lnTo>
                <a:lnTo>
                  <a:pt x="939" y="2675"/>
                </a:lnTo>
                <a:lnTo>
                  <a:pt x="1001" y="2675"/>
                </a:lnTo>
                <a:lnTo>
                  <a:pt x="1001" y="2644"/>
                </a:lnTo>
                <a:lnTo>
                  <a:pt x="1063" y="2644"/>
                </a:lnTo>
                <a:lnTo>
                  <a:pt x="1063" y="2613"/>
                </a:lnTo>
                <a:lnTo>
                  <a:pt x="1094" y="2613"/>
                </a:lnTo>
                <a:lnTo>
                  <a:pt x="1094" y="2582"/>
                </a:lnTo>
                <a:lnTo>
                  <a:pt x="1156" y="2582"/>
                </a:lnTo>
                <a:lnTo>
                  <a:pt x="1156" y="2551"/>
                </a:lnTo>
                <a:lnTo>
                  <a:pt x="1275" y="2551"/>
                </a:lnTo>
                <a:lnTo>
                  <a:pt x="1275" y="2526"/>
                </a:lnTo>
                <a:lnTo>
                  <a:pt x="1306" y="2526"/>
                </a:lnTo>
                <a:lnTo>
                  <a:pt x="1306" y="2495"/>
                </a:lnTo>
                <a:lnTo>
                  <a:pt x="1337" y="2495"/>
                </a:lnTo>
                <a:lnTo>
                  <a:pt x="1430" y="2495"/>
                </a:lnTo>
                <a:lnTo>
                  <a:pt x="1430" y="2464"/>
                </a:lnTo>
                <a:lnTo>
                  <a:pt x="1455" y="2464"/>
                </a:lnTo>
                <a:lnTo>
                  <a:pt x="1455" y="2433"/>
                </a:lnTo>
                <a:lnTo>
                  <a:pt x="1455" y="2402"/>
                </a:lnTo>
                <a:lnTo>
                  <a:pt x="1579" y="2402"/>
                </a:lnTo>
                <a:lnTo>
                  <a:pt x="1579" y="2339"/>
                </a:lnTo>
                <a:lnTo>
                  <a:pt x="1641" y="2339"/>
                </a:lnTo>
                <a:lnTo>
                  <a:pt x="1641" y="2308"/>
                </a:lnTo>
                <a:lnTo>
                  <a:pt x="1673" y="2308"/>
                </a:lnTo>
                <a:lnTo>
                  <a:pt x="1673" y="2277"/>
                </a:lnTo>
                <a:lnTo>
                  <a:pt x="1728" y="2277"/>
                </a:lnTo>
                <a:lnTo>
                  <a:pt x="1728" y="2252"/>
                </a:lnTo>
                <a:lnTo>
                  <a:pt x="1791" y="2252"/>
                </a:lnTo>
                <a:lnTo>
                  <a:pt x="1791" y="2221"/>
                </a:lnTo>
                <a:lnTo>
                  <a:pt x="1971" y="2221"/>
                </a:lnTo>
                <a:lnTo>
                  <a:pt x="1971" y="2190"/>
                </a:lnTo>
                <a:lnTo>
                  <a:pt x="1946" y="2190"/>
                </a:lnTo>
                <a:lnTo>
                  <a:pt x="1946" y="2159"/>
                </a:lnTo>
                <a:lnTo>
                  <a:pt x="1915" y="2159"/>
                </a:lnTo>
                <a:lnTo>
                  <a:pt x="1915" y="2128"/>
                </a:lnTo>
                <a:lnTo>
                  <a:pt x="1946" y="2128"/>
                </a:lnTo>
                <a:lnTo>
                  <a:pt x="1946" y="2097"/>
                </a:lnTo>
                <a:lnTo>
                  <a:pt x="1971" y="2097"/>
                </a:lnTo>
                <a:lnTo>
                  <a:pt x="1971" y="2066"/>
                </a:lnTo>
                <a:lnTo>
                  <a:pt x="2033" y="2066"/>
                </a:lnTo>
                <a:lnTo>
                  <a:pt x="2033" y="2034"/>
                </a:lnTo>
                <a:lnTo>
                  <a:pt x="2095" y="2034"/>
                </a:lnTo>
                <a:lnTo>
                  <a:pt x="2095" y="2003"/>
                </a:lnTo>
                <a:lnTo>
                  <a:pt x="2126" y="2003"/>
                </a:lnTo>
                <a:lnTo>
                  <a:pt x="2126" y="1978"/>
                </a:lnTo>
                <a:lnTo>
                  <a:pt x="2189" y="1978"/>
                </a:lnTo>
                <a:lnTo>
                  <a:pt x="2189" y="1947"/>
                </a:lnTo>
                <a:lnTo>
                  <a:pt x="2245" y="1947"/>
                </a:lnTo>
                <a:lnTo>
                  <a:pt x="2245" y="1916"/>
                </a:lnTo>
                <a:lnTo>
                  <a:pt x="2338" y="1916"/>
                </a:lnTo>
                <a:lnTo>
                  <a:pt x="2338" y="1885"/>
                </a:lnTo>
                <a:lnTo>
                  <a:pt x="2431" y="1885"/>
                </a:lnTo>
                <a:lnTo>
                  <a:pt x="2431" y="1854"/>
                </a:lnTo>
                <a:lnTo>
                  <a:pt x="2487" y="1854"/>
                </a:lnTo>
                <a:lnTo>
                  <a:pt x="2487" y="1792"/>
                </a:lnTo>
                <a:lnTo>
                  <a:pt x="2518" y="1792"/>
                </a:lnTo>
                <a:lnTo>
                  <a:pt x="2518" y="1761"/>
                </a:lnTo>
                <a:lnTo>
                  <a:pt x="2549" y="1761"/>
                </a:lnTo>
                <a:lnTo>
                  <a:pt x="2549" y="1736"/>
                </a:lnTo>
                <a:lnTo>
                  <a:pt x="2642" y="1736"/>
                </a:lnTo>
                <a:lnTo>
                  <a:pt x="2642" y="1705"/>
                </a:lnTo>
                <a:lnTo>
                  <a:pt x="2705" y="1705"/>
                </a:lnTo>
                <a:lnTo>
                  <a:pt x="2705" y="1674"/>
                </a:lnTo>
                <a:lnTo>
                  <a:pt x="2761" y="1674"/>
                </a:lnTo>
                <a:lnTo>
                  <a:pt x="2761" y="1611"/>
                </a:lnTo>
                <a:lnTo>
                  <a:pt x="2736" y="1611"/>
                </a:lnTo>
                <a:lnTo>
                  <a:pt x="2736" y="1580"/>
                </a:lnTo>
                <a:lnTo>
                  <a:pt x="2792" y="1580"/>
                </a:lnTo>
                <a:lnTo>
                  <a:pt x="2792" y="1549"/>
                </a:lnTo>
                <a:lnTo>
                  <a:pt x="2823" y="1549"/>
                </a:lnTo>
                <a:lnTo>
                  <a:pt x="2823" y="1518"/>
                </a:lnTo>
                <a:lnTo>
                  <a:pt x="2854" y="1518"/>
                </a:lnTo>
                <a:lnTo>
                  <a:pt x="2854" y="1487"/>
                </a:lnTo>
                <a:lnTo>
                  <a:pt x="2885" y="1487"/>
                </a:lnTo>
                <a:lnTo>
                  <a:pt x="2885" y="1462"/>
                </a:lnTo>
                <a:lnTo>
                  <a:pt x="2916" y="1462"/>
                </a:lnTo>
                <a:lnTo>
                  <a:pt x="2916" y="1431"/>
                </a:lnTo>
                <a:lnTo>
                  <a:pt x="2947" y="1431"/>
                </a:lnTo>
                <a:lnTo>
                  <a:pt x="2947" y="1400"/>
                </a:lnTo>
                <a:lnTo>
                  <a:pt x="2978" y="1400"/>
                </a:lnTo>
                <a:lnTo>
                  <a:pt x="2978" y="1338"/>
                </a:lnTo>
                <a:lnTo>
                  <a:pt x="3034" y="1338"/>
                </a:lnTo>
                <a:lnTo>
                  <a:pt x="3034" y="1307"/>
                </a:lnTo>
                <a:lnTo>
                  <a:pt x="3065" y="1307"/>
                </a:lnTo>
                <a:lnTo>
                  <a:pt x="3065" y="1275"/>
                </a:lnTo>
                <a:lnTo>
                  <a:pt x="3127" y="1275"/>
                </a:lnTo>
                <a:lnTo>
                  <a:pt x="3127" y="1244"/>
                </a:lnTo>
                <a:lnTo>
                  <a:pt x="3190" y="1244"/>
                </a:lnTo>
                <a:lnTo>
                  <a:pt x="3190" y="1213"/>
                </a:lnTo>
                <a:lnTo>
                  <a:pt x="3277" y="1213"/>
                </a:lnTo>
                <a:lnTo>
                  <a:pt x="3277" y="1188"/>
                </a:lnTo>
                <a:lnTo>
                  <a:pt x="3339" y="1188"/>
                </a:lnTo>
                <a:lnTo>
                  <a:pt x="3339" y="1126"/>
                </a:lnTo>
                <a:lnTo>
                  <a:pt x="3370" y="1126"/>
                </a:lnTo>
                <a:lnTo>
                  <a:pt x="3370" y="1095"/>
                </a:lnTo>
                <a:lnTo>
                  <a:pt x="3463" y="1095"/>
                </a:lnTo>
                <a:lnTo>
                  <a:pt x="3463" y="1064"/>
                </a:lnTo>
                <a:lnTo>
                  <a:pt x="3494" y="1064"/>
                </a:lnTo>
                <a:lnTo>
                  <a:pt x="3494" y="1033"/>
                </a:lnTo>
                <a:lnTo>
                  <a:pt x="3581" y="1033"/>
                </a:lnTo>
                <a:lnTo>
                  <a:pt x="3581" y="1002"/>
                </a:lnTo>
                <a:lnTo>
                  <a:pt x="3612" y="1002"/>
                </a:lnTo>
                <a:lnTo>
                  <a:pt x="3612" y="971"/>
                </a:lnTo>
                <a:lnTo>
                  <a:pt x="3675" y="971"/>
                </a:lnTo>
                <a:lnTo>
                  <a:pt x="3675" y="946"/>
                </a:lnTo>
                <a:lnTo>
                  <a:pt x="3737" y="946"/>
                </a:lnTo>
                <a:lnTo>
                  <a:pt x="3737" y="915"/>
                </a:lnTo>
                <a:lnTo>
                  <a:pt x="3799" y="915"/>
                </a:lnTo>
                <a:lnTo>
                  <a:pt x="3799" y="883"/>
                </a:lnTo>
                <a:lnTo>
                  <a:pt x="3855" y="883"/>
                </a:lnTo>
                <a:lnTo>
                  <a:pt x="3855" y="852"/>
                </a:lnTo>
                <a:lnTo>
                  <a:pt x="3948" y="852"/>
                </a:lnTo>
                <a:lnTo>
                  <a:pt x="3948" y="790"/>
                </a:lnTo>
                <a:lnTo>
                  <a:pt x="4010" y="790"/>
                </a:lnTo>
                <a:lnTo>
                  <a:pt x="4010" y="759"/>
                </a:lnTo>
                <a:lnTo>
                  <a:pt x="4128" y="759"/>
                </a:lnTo>
                <a:lnTo>
                  <a:pt x="4128" y="728"/>
                </a:lnTo>
                <a:lnTo>
                  <a:pt x="4253" y="728"/>
                </a:lnTo>
                <a:lnTo>
                  <a:pt x="4253" y="697"/>
                </a:lnTo>
                <a:lnTo>
                  <a:pt x="4315" y="697"/>
                </a:lnTo>
                <a:lnTo>
                  <a:pt x="4315" y="641"/>
                </a:lnTo>
                <a:lnTo>
                  <a:pt x="4340" y="641"/>
                </a:lnTo>
                <a:lnTo>
                  <a:pt x="4340" y="610"/>
                </a:lnTo>
                <a:lnTo>
                  <a:pt x="4371" y="610"/>
                </a:lnTo>
                <a:lnTo>
                  <a:pt x="4371" y="579"/>
                </a:lnTo>
                <a:lnTo>
                  <a:pt x="4402" y="579"/>
                </a:lnTo>
                <a:lnTo>
                  <a:pt x="4402" y="548"/>
                </a:lnTo>
                <a:lnTo>
                  <a:pt x="4495" y="548"/>
                </a:lnTo>
                <a:lnTo>
                  <a:pt x="4495" y="516"/>
                </a:lnTo>
                <a:lnTo>
                  <a:pt x="4464" y="516"/>
                </a:lnTo>
                <a:lnTo>
                  <a:pt x="4464" y="485"/>
                </a:lnTo>
                <a:lnTo>
                  <a:pt x="4558" y="485"/>
                </a:lnTo>
                <a:lnTo>
                  <a:pt x="4558" y="429"/>
                </a:lnTo>
                <a:lnTo>
                  <a:pt x="4645" y="429"/>
                </a:lnTo>
                <a:lnTo>
                  <a:pt x="4645" y="398"/>
                </a:lnTo>
                <a:lnTo>
                  <a:pt x="4613" y="398"/>
                </a:lnTo>
                <a:lnTo>
                  <a:pt x="4613" y="367"/>
                </a:lnTo>
                <a:lnTo>
                  <a:pt x="4738" y="367"/>
                </a:lnTo>
                <a:lnTo>
                  <a:pt x="4738" y="336"/>
                </a:lnTo>
                <a:lnTo>
                  <a:pt x="4707" y="336"/>
                </a:lnTo>
                <a:lnTo>
                  <a:pt x="4707" y="305"/>
                </a:lnTo>
                <a:lnTo>
                  <a:pt x="4769" y="305"/>
                </a:lnTo>
                <a:lnTo>
                  <a:pt x="4769" y="243"/>
                </a:lnTo>
                <a:lnTo>
                  <a:pt x="4800" y="243"/>
                </a:lnTo>
                <a:lnTo>
                  <a:pt x="4800" y="212"/>
                </a:lnTo>
                <a:lnTo>
                  <a:pt x="4769" y="212"/>
                </a:lnTo>
                <a:lnTo>
                  <a:pt x="4769" y="180"/>
                </a:lnTo>
                <a:lnTo>
                  <a:pt x="4738" y="180"/>
                </a:lnTo>
                <a:lnTo>
                  <a:pt x="4738" y="156"/>
                </a:lnTo>
                <a:lnTo>
                  <a:pt x="4707" y="156"/>
                </a:lnTo>
                <a:lnTo>
                  <a:pt x="4707" y="93"/>
                </a:lnTo>
                <a:lnTo>
                  <a:pt x="4707" y="62"/>
                </a:lnTo>
                <a:lnTo>
                  <a:pt x="4707" y="0"/>
                </a:lnTo>
                <a:lnTo>
                  <a:pt x="4676" y="0"/>
                </a:lnTo>
                <a:lnTo>
                  <a:pt x="4676" y="31"/>
                </a:lnTo>
                <a:lnTo>
                  <a:pt x="4676" y="62"/>
                </a:lnTo>
                <a:lnTo>
                  <a:pt x="4589" y="62"/>
                </a:lnTo>
                <a:lnTo>
                  <a:pt x="4589" y="93"/>
                </a:lnTo>
                <a:lnTo>
                  <a:pt x="4558" y="93"/>
                </a:lnTo>
                <a:lnTo>
                  <a:pt x="4558" y="124"/>
                </a:lnTo>
                <a:lnTo>
                  <a:pt x="4464" y="124"/>
                </a:lnTo>
                <a:lnTo>
                  <a:pt x="4464" y="156"/>
                </a:lnTo>
                <a:lnTo>
                  <a:pt x="4433" y="156"/>
                </a:lnTo>
                <a:lnTo>
                  <a:pt x="4433" y="180"/>
                </a:lnTo>
                <a:lnTo>
                  <a:pt x="4464" y="180"/>
                </a:lnTo>
                <a:lnTo>
                  <a:pt x="4464" y="212"/>
                </a:lnTo>
                <a:lnTo>
                  <a:pt x="4402" y="212"/>
                </a:lnTo>
                <a:lnTo>
                  <a:pt x="4402" y="243"/>
                </a:lnTo>
                <a:lnTo>
                  <a:pt x="4340" y="243"/>
                </a:lnTo>
                <a:lnTo>
                  <a:pt x="4340" y="274"/>
                </a:lnTo>
                <a:lnTo>
                  <a:pt x="4222" y="274"/>
                </a:lnTo>
                <a:lnTo>
                  <a:pt x="4222" y="305"/>
                </a:lnTo>
                <a:lnTo>
                  <a:pt x="4284" y="305"/>
                </a:lnTo>
                <a:lnTo>
                  <a:pt x="4284" y="336"/>
                </a:lnTo>
                <a:lnTo>
                  <a:pt x="4191" y="336"/>
                </a:lnTo>
                <a:lnTo>
                  <a:pt x="4191" y="367"/>
                </a:lnTo>
                <a:lnTo>
                  <a:pt x="4222" y="367"/>
                </a:lnTo>
                <a:lnTo>
                  <a:pt x="4222" y="398"/>
                </a:lnTo>
                <a:lnTo>
                  <a:pt x="4160" y="398"/>
                </a:lnTo>
                <a:lnTo>
                  <a:pt x="4160" y="429"/>
                </a:lnTo>
                <a:lnTo>
                  <a:pt x="4066" y="429"/>
                </a:lnTo>
                <a:lnTo>
                  <a:pt x="4066" y="454"/>
                </a:lnTo>
                <a:lnTo>
                  <a:pt x="4097" y="454"/>
                </a:lnTo>
                <a:lnTo>
                  <a:pt x="4097" y="485"/>
                </a:lnTo>
                <a:lnTo>
                  <a:pt x="3979" y="485"/>
                </a:lnTo>
                <a:lnTo>
                  <a:pt x="3979" y="516"/>
                </a:lnTo>
                <a:lnTo>
                  <a:pt x="3855" y="516"/>
                </a:lnTo>
                <a:lnTo>
                  <a:pt x="3855" y="548"/>
                </a:lnTo>
                <a:lnTo>
                  <a:pt x="3675" y="548"/>
                </a:lnTo>
                <a:lnTo>
                  <a:pt x="3675" y="579"/>
                </a:lnTo>
                <a:lnTo>
                  <a:pt x="3612" y="579"/>
                </a:lnTo>
                <a:lnTo>
                  <a:pt x="3612" y="610"/>
                </a:lnTo>
                <a:lnTo>
                  <a:pt x="3550" y="610"/>
                </a:lnTo>
                <a:lnTo>
                  <a:pt x="3550" y="641"/>
                </a:lnTo>
                <a:lnTo>
                  <a:pt x="3494" y="641"/>
                </a:lnTo>
                <a:lnTo>
                  <a:pt x="3494" y="672"/>
                </a:lnTo>
                <a:lnTo>
                  <a:pt x="3370" y="672"/>
                </a:lnTo>
                <a:lnTo>
                  <a:pt x="3370" y="697"/>
                </a:lnTo>
                <a:lnTo>
                  <a:pt x="3308" y="697"/>
                </a:lnTo>
                <a:lnTo>
                  <a:pt x="3308" y="728"/>
                </a:lnTo>
                <a:lnTo>
                  <a:pt x="3277" y="728"/>
                </a:lnTo>
                <a:lnTo>
                  <a:pt x="3277" y="759"/>
                </a:lnTo>
                <a:lnTo>
                  <a:pt x="3190" y="759"/>
                </a:lnTo>
                <a:lnTo>
                  <a:pt x="3190" y="790"/>
                </a:lnTo>
                <a:lnTo>
                  <a:pt x="3065" y="790"/>
                </a:lnTo>
                <a:lnTo>
                  <a:pt x="3065" y="821"/>
                </a:lnTo>
                <a:lnTo>
                  <a:pt x="2947" y="821"/>
                </a:lnTo>
                <a:lnTo>
                  <a:pt x="2947" y="852"/>
                </a:lnTo>
                <a:lnTo>
                  <a:pt x="2885" y="852"/>
                </a:lnTo>
                <a:lnTo>
                  <a:pt x="2885" y="883"/>
                </a:lnTo>
                <a:lnTo>
                  <a:pt x="2792" y="883"/>
                </a:lnTo>
                <a:lnTo>
                  <a:pt x="2792" y="915"/>
                </a:lnTo>
                <a:lnTo>
                  <a:pt x="2761" y="915"/>
                </a:lnTo>
                <a:lnTo>
                  <a:pt x="2761" y="946"/>
                </a:lnTo>
                <a:lnTo>
                  <a:pt x="2642" y="946"/>
                </a:lnTo>
                <a:lnTo>
                  <a:pt x="2642" y="971"/>
                </a:lnTo>
                <a:lnTo>
                  <a:pt x="2611" y="971"/>
                </a:lnTo>
                <a:lnTo>
                  <a:pt x="2611" y="1002"/>
                </a:lnTo>
                <a:lnTo>
                  <a:pt x="2549" y="1002"/>
                </a:lnTo>
                <a:lnTo>
                  <a:pt x="2549" y="1033"/>
                </a:lnTo>
                <a:lnTo>
                  <a:pt x="2518" y="1033"/>
                </a:lnTo>
                <a:lnTo>
                  <a:pt x="2518" y="1064"/>
                </a:lnTo>
                <a:lnTo>
                  <a:pt x="2462" y="1064"/>
                </a:lnTo>
                <a:lnTo>
                  <a:pt x="2462" y="1095"/>
                </a:lnTo>
                <a:lnTo>
                  <a:pt x="2462" y="1126"/>
                </a:lnTo>
                <a:lnTo>
                  <a:pt x="2400" y="1126"/>
                </a:lnTo>
                <a:lnTo>
                  <a:pt x="2400" y="1157"/>
                </a:lnTo>
                <a:lnTo>
                  <a:pt x="2338" y="1157"/>
                </a:lnTo>
                <a:lnTo>
                  <a:pt x="2338" y="1188"/>
                </a:lnTo>
                <a:lnTo>
                  <a:pt x="2369" y="1188"/>
                </a:lnTo>
                <a:lnTo>
                  <a:pt x="2369" y="1213"/>
                </a:lnTo>
                <a:lnTo>
                  <a:pt x="2276" y="1213"/>
                </a:lnTo>
                <a:lnTo>
                  <a:pt x="2276" y="1244"/>
                </a:lnTo>
                <a:lnTo>
                  <a:pt x="2307" y="1244"/>
                </a:lnTo>
                <a:lnTo>
                  <a:pt x="2307" y="1275"/>
                </a:lnTo>
                <a:lnTo>
                  <a:pt x="2245" y="1275"/>
                </a:lnTo>
                <a:lnTo>
                  <a:pt x="2245" y="1307"/>
                </a:lnTo>
                <a:lnTo>
                  <a:pt x="2189" y="1307"/>
                </a:lnTo>
                <a:lnTo>
                  <a:pt x="2189" y="1369"/>
                </a:lnTo>
                <a:lnTo>
                  <a:pt x="2126" y="1369"/>
                </a:lnTo>
                <a:lnTo>
                  <a:pt x="2126" y="1400"/>
                </a:lnTo>
                <a:lnTo>
                  <a:pt x="2064" y="1400"/>
                </a:lnTo>
                <a:lnTo>
                  <a:pt x="2064" y="1431"/>
                </a:lnTo>
                <a:lnTo>
                  <a:pt x="2002" y="1431"/>
                </a:lnTo>
                <a:lnTo>
                  <a:pt x="2002" y="1487"/>
                </a:lnTo>
                <a:lnTo>
                  <a:pt x="1946" y="1487"/>
                </a:lnTo>
                <a:lnTo>
                  <a:pt x="1946" y="1518"/>
                </a:lnTo>
                <a:lnTo>
                  <a:pt x="1884" y="1518"/>
                </a:lnTo>
                <a:lnTo>
                  <a:pt x="1884" y="1580"/>
                </a:lnTo>
                <a:lnTo>
                  <a:pt x="1822" y="1580"/>
                </a:lnTo>
                <a:lnTo>
                  <a:pt x="1822" y="1611"/>
                </a:lnTo>
                <a:lnTo>
                  <a:pt x="1760" y="1611"/>
                </a:lnTo>
                <a:lnTo>
                  <a:pt x="1760" y="1643"/>
                </a:lnTo>
                <a:lnTo>
                  <a:pt x="1673" y="1643"/>
                </a:lnTo>
                <a:lnTo>
                  <a:pt x="1673" y="1674"/>
                </a:lnTo>
                <a:lnTo>
                  <a:pt x="1610" y="1674"/>
                </a:lnTo>
                <a:lnTo>
                  <a:pt x="1610" y="1736"/>
                </a:lnTo>
                <a:lnTo>
                  <a:pt x="1548" y="1736"/>
                </a:lnTo>
                <a:lnTo>
                  <a:pt x="1548" y="1761"/>
                </a:lnTo>
                <a:lnTo>
                  <a:pt x="1486" y="1761"/>
                </a:lnTo>
                <a:lnTo>
                  <a:pt x="1486" y="1792"/>
                </a:lnTo>
                <a:lnTo>
                  <a:pt x="1399" y="1792"/>
                </a:lnTo>
                <a:lnTo>
                  <a:pt x="1399" y="1854"/>
                </a:lnTo>
                <a:lnTo>
                  <a:pt x="1337" y="1854"/>
                </a:lnTo>
                <a:lnTo>
                  <a:pt x="1337" y="1916"/>
                </a:lnTo>
                <a:lnTo>
                  <a:pt x="1275" y="1916"/>
                </a:lnTo>
                <a:lnTo>
                  <a:pt x="1275" y="1978"/>
                </a:lnTo>
                <a:lnTo>
                  <a:pt x="1212" y="1978"/>
                </a:lnTo>
                <a:lnTo>
                  <a:pt x="1212" y="2034"/>
                </a:lnTo>
                <a:lnTo>
                  <a:pt x="1212" y="2066"/>
                </a:lnTo>
                <a:lnTo>
                  <a:pt x="1156" y="2066"/>
                </a:lnTo>
                <a:lnTo>
                  <a:pt x="1156" y="2097"/>
                </a:lnTo>
                <a:lnTo>
                  <a:pt x="1125" y="2097"/>
                </a:lnTo>
                <a:lnTo>
                  <a:pt x="1125" y="2128"/>
                </a:lnTo>
                <a:lnTo>
                  <a:pt x="1094" y="2128"/>
                </a:lnTo>
                <a:lnTo>
                  <a:pt x="1094" y="2159"/>
                </a:lnTo>
                <a:lnTo>
                  <a:pt x="1063" y="2159"/>
                </a:lnTo>
                <a:lnTo>
                  <a:pt x="1063" y="2190"/>
                </a:lnTo>
                <a:lnTo>
                  <a:pt x="1032" y="2190"/>
                </a:lnTo>
                <a:lnTo>
                  <a:pt x="1032" y="2221"/>
                </a:lnTo>
                <a:lnTo>
                  <a:pt x="939" y="2221"/>
                </a:lnTo>
                <a:lnTo>
                  <a:pt x="939" y="2252"/>
                </a:lnTo>
                <a:lnTo>
                  <a:pt x="939" y="2277"/>
                </a:lnTo>
                <a:lnTo>
                  <a:pt x="883" y="2277"/>
                </a:lnTo>
                <a:lnTo>
                  <a:pt x="883" y="2308"/>
                </a:lnTo>
                <a:lnTo>
                  <a:pt x="883" y="2339"/>
                </a:lnTo>
                <a:lnTo>
                  <a:pt x="790" y="2339"/>
                </a:lnTo>
                <a:lnTo>
                  <a:pt x="790" y="2370"/>
                </a:lnTo>
                <a:lnTo>
                  <a:pt x="821" y="2370"/>
                </a:lnTo>
                <a:lnTo>
                  <a:pt x="821" y="2402"/>
                </a:lnTo>
                <a:lnTo>
                  <a:pt x="727" y="2402"/>
                </a:lnTo>
                <a:lnTo>
                  <a:pt x="727" y="2433"/>
                </a:lnTo>
                <a:lnTo>
                  <a:pt x="696" y="2433"/>
                </a:lnTo>
                <a:lnTo>
                  <a:pt x="696" y="2464"/>
                </a:lnTo>
                <a:lnTo>
                  <a:pt x="609" y="2464"/>
                </a:lnTo>
                <a:lnTo>
                  <a:pt x="609" y="2526"/>
                </a:lnTo>
                <a:lnTo>
                  <a:pt x="516" y="2526"/>
                </a:lnTo>
                <a:lnTo>
                  <a:pt x="516" y="2551"/>
                </a:lnTo>
                <a:lnTo>
                  <a:pt x="547" y="2551"/>
                </a:lnTo>
                <a:lnTo>
                  <a:pt x="547" y="2582"/>
                </a:lnTo>
                <a:lnTo>
                  <a:pt x="485" y="2582"/>
                </a:lnTo>
                <a:lnTo>
                  <a:pt x="485" y="2613"/>
                </a:lnTo>
                <a:lnTo>
                  <a:pt x="516" y="2613"/>
                </a:lnTo>
                <a:lnTo>
                  <a:pt x="516" y="2644"/>
                </a:lnTo>
                <a:lnTo>
                  <a:pt x="423" y="2644"/>
                </a:lnTo>
                <a:lnTo>
                  <a:pt x="423" y="2675"/>
                </a:lnTo>
                <a:lnTo>
                  <a:pt x="485" y="2675"/>
                </a:lnTo>
                <a:lnTo>
                  <a:pt x="485" y="2706"/>
                </a:lnTo>
                <a:lnTo>
                  <a:pt x="367" y="2706"/>
                </a:lnTo>
                <a:lnTo>
                  <a:pt x="367" y="2738"/>
                </a:lnTo>
                <a:lnTo>
                  <a:pt x="392" y="2738"/>
                </a:lnTo>
                <a:lnTo>
                  <a:pt x="392" y="2769"/>
                </a:lnTo>
                <a:lnTo>
                  <a:pt x="305" y="2769"/>
                </a:lnTo>
                <a:lnTo>
                  <a:pt x="305" y="2800"/>
                </a:lnTo>
                <a:lnTo>
                  <a:pt x="336" y="2800"/>
                </a:lnTo>
                <a:lnTo>
                  <a:pt x="336" y="2825"/>
                </a:lnTo>
                <a:lnTo>
                  <a:pt x="242" y="2825"/>
                </a:lnTo>
                <a:lnTo>
                  <a:pt x="242" y="2887"/>
                </a:lnTo>
                <a:lnTo>
                  <a:pt x="149" y="2887"/>
                </a:lnTo>
                <a:lnTo>
                  <a:pt x="149" y="2918"/>
                </a:lnTo>
                <a:lnTo>
                  <a:pt x="180" y="2918"/>
                </a:lnTo>
                <a:lnTo>
                  <a:pt x="180" y="2949"/>
                </a:lnTo>
                <a:lnTo>
                  <a:pt x="149" y="2949"/>
                </a:lnTo>
                <a:lnTo>
                  <a:pt x="149" y="3011"/>
                </a:lnTo>
                <a:lnTo>
                  <a:pt x="118" y="3011"/>
                </a:lnTo>
                <a:lnTo>
                  <a:pt x="118" y="3042"/>
                </a:lnTo>
                <a:lnTo>
                  <a:pt x="149" y="3042"/>
                </a:lnTo>
                <a:lnTo>
                  <a:pt x="149" y="3067"/>
                </a:lnTo>
                <a:lnTo>
                  <a:pt x="62" y="3067"/>
                </a:lnTo>
                <a:lnTo>
                  <a:pt x="62" y="3129"/>
                </a:lnTo>
                <a:lnTo>
                  <a:pt x="0" y="3129"/>
                </a:lnTo>
                <a:lnTo>
                  <a:pt x="0" y="3223"/>
                </a:lnTo>
                <a:lnTo>
                  <a:pt x="0" y="3254"/>
                </a:lnTo>
              </a:path>
            </a:pathLst>
          </a:custGeom>
          <a:solidFill>
            <a:srgbClr val="F1F293"/>
          </a:solidFill>
          <a:ln w="12700" cap="rnd" cmpd="sng">
            <a:solidFill>
              <a:schemeClr val="bg1"/>
            </a:solidFill>
            <a:prstDash val="solid"/>
            <a:round/>
            <a:headEnd type="none" w="med" len="med"/>
            <a:tailEnd type="none" w="med" len="med"/>
          </a:ln>
          <a:effectLst>
            <a:prstShdw prst="shdw17" dist="17961" dir="2700000">
              <a:schemeClr val="bg1">
                <a:gamma/>
                <a:shade val="60000"/>
                <a:invGamma/>
              </a:schemeClr>
            </a:prstShdw>
          </a:effectLst>
        </p:spPr>
        <p:txBody>
          <a:bodyPr wrap="none" lIns="161162" tIns="79168" rIns="161162" bIns="79168">
            <a:spAutoFit/>
          </a:bodyPr>
          <a:lstStyle/>
          <a:p>
            <a:endParaRPr lang="it-IT">
              <a:solidFill>
                <a:srgbClr val="000000"/>
              </a:solidFill>
              <a:latin typeface="Times New Roman" pitchFamily="18" charset="0"/>
            </a:endParaRPr>
          </a:p>
        </p:txBody>
      </p:sp>
      <p:pic>
        <p:nvPicPr>
          <p:cNvPr id="2897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5495925"/>
            <a:ext cx="1763713"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7"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1787525"/>
            <a:ext cx="735965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9798" name="Line 10"/>
          <p:cNvSpPr>
            <a:spLocks noChangeShapeType="1"/>
          </p:cNvSpPr>
          <p:nvPr/>
        </p:nvSpPr>
        <p:spPr bwMode="auto">
          <a:xfrm>
            <a:off x="152400" y="6380163"/>
            <a:ext cx="658813"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799" name="Line 11"/>
          <p:cNvSpPr>
            <a:spLocks noChangeShapeType="1"/>
          </p:cNvSpPr>
          <p:nvPr/>
        </p:nvSpPr>
        <p:spPr bwMode="auto">
          <a:xfrm flipV="1">
            <a:off x="1212850" y="4945063"/>
            <a:ext cx="0" cy="1281112"/>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0" name="Line 12"/>
          <p:cNvSpPr>
            <a:spLocks noChangeShapeType="1"/>
          </p:cNvSpPr>
          <p:nvPr/>
        </p:nvSpPr>
        <p:spPr bwMode="auto">
          <a:xfrm>
            <a:off x="823913" y="5454650"/>
            <a:ext cx="1411287"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1" name="Line 13"/>
          <p:cNvSpPr>
            <a:spLocks noChangeShapeType="1"/>
          </p:cNvSpPr>
          <p:nvPr/>
        </p:nvSpPr>
        <p:spPr bwMode="auto">
          <a:xfrm flipV="1">
            <a:off x="1609725" y="4724400"/>
            <a:ext cx="0" cy="1179513"/>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2" name="Line 14"/>
          <p:cNvSpPr>
            <a:spLocks noChangeShapeType="1"/>
          </p:cNvSpPr>
          <p:nvPr/>
        </p:nvSpPr>
        <p:spPr bwMode="auto">
          <a:xfrm flipV="1">
            <a:off x="2717800" y="3738563"/>
            <a:ext cx="0" cy="156210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3" name="Line 15"/>
          <p:cNvSpPr>
            <a:spLocks noChangeShapeType="1"/>
          </p:cNvSpPr>
          <p:nvPr/>
        </p:nvSpPr>
        <p:spPr bwMode="auto">
          <a:xfrm flipV="1">
            <a:off x="4319588" y="2592388"/>
            <a:ext cx="0" cy="1863725"/>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4" name="Line 16"/>
          <p:cNvSpPr>
            <a:spLocks noChangeShapeType="1"/>
          </p:cNvSpPr>
          <p:nvPr/>
        </p:nvSpPr>
        <p:spPr bwMode="auto">
          <a:xfrm flipV="1">
            <a:off x="6496050" y="1487488"/>
            <a:ext cx="0" cy="1379537"/>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5" name="Line 17"/>
          <p:cNvSpPr>
            <a:spLocks noChangeShapeType="1"/>
          </p:cNvSpPr>
          <p:nvPr/>
        </p:nvSpPr>
        <p:spPr bwMode="auto">
          <a:xfrm>
            <a:off x="1101725" y="5092700"/>
            <a:ext cx="1925638"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6" name="Line 18"/>
          <p:cNvSpPr>
            <a:spLocks noChangeShapeType="1"/>
          </p:cNvSpPr>
          <p:nvPr/>
        </p:nvSpPr>
        <p:spPr bwMode="auto">
          <a:xfrm>
            <a:off x="2446338" y="3967163"/>
            <a:ext cx="2439987"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7" name="Line 19"/>
          <p:cNvSpPr>
            <a:spLocks noChangeShapeType="1"/>
          </p:cNvSpPr>
          <p:nvPr/>
        </p:nvSpPr>
        <p:spPr bwMode="auto">
          <a:xfrm>
            <a:off x="4860925" y="2338388"/>
            <a:ext cx="2459038"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8" name="Line 20"/>
          <p:cNvSpPr>
            <a:spLocks noChangeShapeType="1"/>
          </p:cNvSpPr>
          <p:nvPr/>
        </p:nvSpPr>
        <p:spPr bwMode="auto">
          <a:xfrm>
            <a:off x="349250" y="6070600"/>
            <a:ext cx="1055688" cy="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09" name="Line 21"/>
          <p:cNvSpPr>
            <a:spLocks noChangeShapeType="1"/>
          </p:cNvSpPr>
          <p:nvPr/>
        </p:nvSpPr>
        <p:spPr bwMode="auto">
          <a:xfrm flipV="1">
            <a:off x="303213" y="6172200"/>
            <a:ext cx="0" cy="37465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10" name="Line 22"/>
          <p:cNvSpPr>
            <a:spLocks noChangeShapeType="1"/>
          </p:cNvSpPr>
          <p:nvPr/>
        </p:nvSpPr>
        <p:spPr bwMode="auto">
          <a:xfrm flipV="1">
            <a:off x="620713" y="5568950"/>
            <a:ext cx="0" cy="958850"/>
          </a:xfrm>
          <a:prstGeom prst="line">
            <a:avLst/>
          </a:prstGeom>
          <a:noFill/>
          <a:ln w="12700">
            <a:solidFill>
              <a:srgbClr val="FF6600"/>
            </a:solidFill>
            <a:round/>
            <a:headEnd/>
            <a:tailEnd/>
          </a:ln>
          <a:extLst>
            <a:ext uri="{909E8E84-426E-40DD-AFC4-6F175D3DCCD1}">
              <a14:hiddenFill xmlns:a14="http://schemas.microsoft.com/office/drawing/2010/main">
                <a:noFill/>
              </a14:hiddenFill>
            </a:ext>
          </a:extLst>
        </p:spPr>
        <p:txBody>
          <a:bodyPr wrap="none" lIns="161162" tIns="79168" rIns="161162" bIns="79168">
            <a:spAutoFit/>
          </a:bodyPr>
          <a:lstStyle/>
          <a:p>
            <a:endParaRPr lang="it-IT"/>
          </a:p>
        </p:txBody>
      </p:sp>
      <p:sp>
        <p:nvSpPr>
          <p:cNvPr id="289811" name="Rectangle 30"/>
          <p:cNvSpPr>
            <a:spLocks noChangeArrowheads="1"/>
          </p:cNvSpPr>
          <p:nvPr/>
        </p:nvSpPr>
        <p:spPr bwMode="auto">
          <a:xfrm>
            <a:off x="2514600" y="5507038"/>
            <a:ext cx="1905000" cy="1000125"/>
          </a:xfrm>
          <a:prstGeom prst="rect">
            <a:avLst/>
          </a:prstGeom>
          <a:solidFill>
            <a:schemeClr val="bg1"/>
          </a:solidFill>
          <a:ln w="9525">
            <a:solidFill>
              <a:schemeClr val="bg1"/>
            </a:solidFill>
            <a:miter lim="800000"/>
            <a:headEnd/>
            <a:tailEnd/>
          </a:ln>
        </p:spPr>
        <p:txBody>
          <a:bodyPr wrap="none" anchor="ctr"/>
          <a:lstStyle/>
          <a:p>
            <a:endParaRPr lang="it-IT">
              <a:solidFill>
                <a:srgbClr val="000000"/>
              </a:solidFill>
              <a:latin typeface="Times New Roman" pitchFamily="18" charset="0"/>
            </a:endParaRPr>
          </a:p>
        </p:txBody>
      </p:sp>
      <p:pic>
        <p:nvPicPr>
          <p:cNvPr id="28981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438" y="1776413"/>
            <a:ext cx="20256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13" name="Picture 40" descr="Life cycle of massive star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3141663"/>
            <a:ext cx="245903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14" name="Picture 31" descr="11Li"/>
          <p:cNvPicPr>
            <a:picLocks noChangeAspect="1" noChangeArrowheads="1"/>
          </p:cNvPicPr>
          <p:nvPr/>
        </p:nvPicPr>
        <p:blipFill>
          <a:blip r:embed="rId6">
            <a:extLst>
              <a:ext uri="{28A0092B-C50C-407E-A947-70E740481C1C}">
                <a14:useLocalDpi xmlns:a14="http://schemas.microsoft.com/office/drawing/2010/main" val="0"/>
              </a:ext>
            </a:extLst>
          </a:blip>
          <a:srcRect l="40840" t="6216" r="27948" b="56619"/>
          <a:stretch>
            <a:fillRect/>
          </a:stretch>
        </p:blipFill>
        <p:spPr bwMode="auto">
          <a:xfrm>
            <a:off x="1143000" y="5573713"/>
            <a:ext cx="10810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15" name="Picture 41"/>
          <p:cNvPicPr>
            <a:picLocks noChangeAspect="1" noChangeArrowheads="1"/>
          </p:cNvPicPr>
          <p:nvPr/>
        </p:nvPicPr>
        <p:blipFill>
          <a:blip r:embed="rId7">
            <a:extLst>
              <a:ext uri="{28A0092B-C50C-407E-A947-70E740481C1C}">
                <a14:useLocalDpi xmlns:a14="http://schemas.microsoft.com/office/drawing/2010/main" val="0"/>
              </a:ext>
            </a:extLst>
          </a:blip>
          <a:srcRect l="10802" r="50548" b="28548"/>
          <a:stretch>
            <a:fillRect/>
          </a:stretch>
        </p:blipFill>
        <p:spPr bwMode="auto">
          <a:xfrm>
            <a:off x="314325" y="3033713"/>
            <a:ext cx="1328738"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816" name="Picture 33"/>
          <p:cNvPicPr>
            <a:picLocks noChangeAspect="1" noChangeArrowheads="1"/>
          </p:cNvPicPr>
          <p:nvPr/>
        </p:nvPicPr>
        <p:blipFill>
          <a:blip r:embed="rId8">
            <a:extLst>
              <a:ext uri="{28A0092B-C50C-407E-A947-70E740481C1C}">
                <a14:useLocalDpi xmlns:a14="http://schemas.microsoft.com/office/drawing/2010/main" val="0"/>
              </a:ext>
            </a:extLst>
          </a:blip>
          <a:srcRect l="11429" t="48154" r="44078" b="28879"/>
          <a:stretch>
            <a:fillRect/>
          </a:stretch>
        </p:blipFill>
        <p:spPr bwMode="auto">
          <a:xfrm>
            <a:off x="346075" y="1646238"/>
            <a:ext cx="344011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17" name="Rectangle 38"/>
          <p:cNvSpPr>
            <a:spLocks noChangeArrowheads="1"/>
          </p:cNvSpPr>
          <p:nvPr/>
        </p:nvSpPr>
        <p:spPr bwMode="auto">
          <a:xfrm>
            <a:off x="2928938" y="4581525"/>
            <a:ext cx="5638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 typeface="Wingdings" pitchFamily="2" charset="2"/>
              <a:buChar char="l"/>
            </a:pPr>
            <a:r>
              <a:rPr lang="en-US" altLang="zh-CN" b="1">
                <a:latin typeface="Times New Roman" pitchFamily="18" charset="0"/>
                <a:cs typeface="Times New Roman" pitchFamily="18" charset="0"/>
              </a:rPr>
              <a:t> Precise mass measurements for short-lived nuclei</a:t>
            </a:r>
          </a:p>
          <a:p>
            <a:pPr>
              <a:buFont typeface="Wingdings" pitchFamily="2" charset="2"/>
              <a:buChar char="l"/>
            </a:pPr>
            <a:r>
              <a:rPr lang="en-US" altLang="zh-CN" b="1">
                <a:latin typeface="Times New Roman" pitchFamily="18" charset="0"/>
                <a:cs typeface="Times New Roman" pitchFamily="18" charset="0"/>
              </a:rPr>
              <a:t> Synthesis of new isotopes near the proton-drip line</a:t>
            </a:r>
          </a:p>
          <a:p>
            <a:pPr>
              <a:buFont typeface="Wingdings" pitchFamily="2" charset="2"/>
              <a:buChar char="l"/>
            </a:pPr>
            <a:r>
              <a:rPr lang="en-US" altLang="zh-CN" b="1">
                <a:latin typeface="Times New Roman" pitchFamily="18" charset="0"/>
                <a:cs typeface="Times New Roman" pitchFamily="18" charset="0"/>
              </a:rPr>
              <a:t> Structure and reaction mechanism with exotic beams</a:t>
            </a:r>
          </a:p>
          <a:p>
            <a:pPr>
              <a:buFont typeface="Wingdings" pitchFamily="2" charset="2"/>
              <a:buChar char="l"/>
            </a:pPr>
            <a:r>
              <a:rPr lang="en-US" altLang="zh-CN" b="1">
                <a:latin typeface="Times New Roman" pitchFamily="18" charset="0"/>
                <a:cs typeface="Times New Roman" pitchFamily="18" charset="0"/>
              </a:rPr>
              <a:t> Properties of asym. nuclear matter at high density </a:t>
            </a:r>
          </a:p>
          <a:p>
            <a:pPr>
              <a:buFont typeface="Wingdings" pitchFamily="2" charset="2"/>
              <a:buChar char="l"/>
            </a:pPr>
            <a:r>
              <a:rPr lang="en-US" altLang="zh-CN" b="1">
                <a:latin typeface="Times New Roman" pitchFamily="18" charset="0"/>
                <a:cs typeface="Times New Roman" pitchFamily="18" charset="0"/>
              </a:rPr>
              <a:t> Decay and chemical properties of super-heavy nuclei</a:t>
            </a:r>
          </a:p>
          <a:p>
            <a:pPr>
              <a:buFont typeface="Wingdings" pitchFamily="2" charset="2"/>
              <a:buChar char="l"/>
            </a:pPr>
            <a:r>
              <a:rPr lang="en-US" altLang="zh-CN" b="1">
                <a:latin typeface="Times New Roman" pitchFamily="18" charset="0"/>
                <a:cs typeface="Times New Roman" pitchFamily="18" charset="0"/>
              </a:rPr>
              <a:t> Evolution of collective motion in complex nuclei</a:t>
            </a:r>
          </a:p>
          <a:p>
            <a:pPr>
              <a:buFont typeface="Wingdings" pitchFamily="2" charset="2"/>
              <a:buChar char="l"/>
            </a:pPr>
            <a:r>
              <a:rPr lang="en-US" altLang="zh-CN" b="1">
                <a:latin typeface="Times New Roman" pitchFamily="18" charset="0"/>
                <a:cs typeface="Times New Roman" pitchFamily="18" charset="0"/>
              </a:rPr>
              <a:t> Explosive nuclear astro-physical phenomena</a:t>
            </a:r>
          </a:p>
        </p:txBody>
      </p:sp>
      <p:sp>
        <p:nvSpPr>
          <p:cNvPr id="289818" name="Rectangle 37"/>
          <p:cNvSpPr>
            <a:spLocks noChangeArrowheads="1"/>
          </p:cNvSpPr>
          <p:nvPr/>
        </p:nvSpPr>
        <p:spPr bwMode="auto">
          <a:xfrm>
            <a:off x="195263" y="62865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180975" indent="-180975">
              <a:buFontTx/>
              <a:buChar char="•"/>
            </a:pPr>
            <a:r>
              <a:rPr lang="en-US" altLang="zh-CN" sz="2400" b="1">
                <a:solidFill>
                  <a:srgbClr val="003366"/>
                </a:solidFill>
                <a:latin typeface="Times New Roman" pitchFamily="18" charset="0"/>
                <a:cs typeface="Times New Roman" pitchFamily="18" charset="0"/>
              </a:rPr>
              <a:t>Exploring the limits of nuclear stability</a:t>
            </a:r>
          </a:p>
          <a:p>
            <a:pPr marL="180975" indent="-180975">
              <a:buFontTx/>
              <a:buChar char="•"/>
            </a:pPr>
            <a:r>
              <a:rPr lang="en-US" altLang="zh-CN" sz="2400" b="1">
                <a:solidFill>
                  <a:srgbClr val="003366"/>
                </a:solidFill>
                <a:latin typeface="Times New Roman" pitchFamily="18" charset="0"/>
                <a:cs typeface="Times New Roman" pitchFamily="18" charset="0"/>
              </a:rPr>
              <a:t>Nuclear structure and nuclear astro-physics</a:t>
            </a:r>
          </a:p>
        </p:txBody>
      </p:sp>
      <p:sp>
        <p:nvSpPr>
          <p:cNvPr id="289819" name="Rectangle 3"/>
          <p:cNvSpPr>
            <a:spLocks noChangeArrowheads="1"/>
          </p:cNvSpPr>
          <p:nvPr/>
        </p:nvSpPr>
        <p:spPr bwMode="auto">
          <a:xfrm>
            <a:off x="3175" y="142875"/>
            <a:ext cx="6800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altLang="zh-CN" sz="3000" b="1">
                <a:solidFill>
                  <a:srgbClr val="336699"/>
                </a:solidFill>
                <a:latin typeface="Tahoma" pitchFamily="34" charset="0"/>
                <a:cs typeface="Tahoma" pitchFamily="34" charset="0"/>
              </a:rPr>
              <a:t>Nuclear Physics at IMP</a:t>
            </a: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15525</TotalTime>
  <Words>5261</Words>
  <Application>Microsoft Office PowerPoint</Application>
  <PresentationFormat>Presentazione su schermo (4:3)</PresentationFormat>
  <Paragraphs>1284</Paragraphs>
  <Slides>81</Slides>
  <Notes>4</Notes>
  <HiddenSlides>0</HiddenSlides>
  <MMClips>0</MMClips>
  <ScaleCrop>false</ScaleCrop>
  <HeadingPairs>
    <vt:vector size="8" baseType="variant">
      <vt:variant>
        <vt:lpstr>Caratteri utilizzati</vt:lpstr>
      </vt:variant>
      <vt:variant>
        <vt:i4>24</vt:i4>
      </vt:variant>
      <vt:variant>
        <vt:lpstr>Tema</vt:lpstr>
      </vt:variant>
      <vt:variant>
        <vt:i4>1</vt:i4>
      </vt:variant>
      <vt:variant>
        <vt:lpstr>Server OLE incorporati</vt:lpstr>
      </vt:variant>
      <vt:variant>
        <vt:i4>5</vt:i4>
      </vt:variant>
      <vt:variant>
        <vt:lpstr>Titoli diapositive</vt:lpstr>
      </vt:variant>
      <vt:variant>
        <vt:i4>81</vt:i4>
      </vt:variant>
    </vt:vector>
  </HeadingPairs>
  <TitlesOfParts>
    <vt:vector size="111" baseType="lpstr">
      <vt:lpstr>Arial</vt:lpstr>
      <vt:lpstr>宋体</vt:lpstr>
      <vt:lpstr>Times New Roman</vt:lpstr>
      <vt:lpstr>Calibri</vt:lpstr>
      <vt:lpstr>黑体</vt:lpstr>
      <vt:lpstr>Wingdings</vt:lpstr>
      <vt:lpstr>Tahoma</vt:lpstr>
      <vt:lpstr>楷体_GB2312</vt:lpstr>
      <vt:lpstr>Symbol</vt:lpstr>
      <vt:lpstr>Times</vt:lpstr>
      <vt:lpstr>Calibri Bold</vt:lpstr>
      <vt:lpstr>Garamond</vt:lpstr>
      <vt:lpstr>Arial Narrow</vt:lpstr>
      <vt:lpstr>ヒラギノ明朝 ProN W3</vt:lpstr>
      <vt:lpstr>Verdana</vt:lpstr>
      <vt:lpstr>ヒラギノ角ゴ ProN W3</vt:lpstr>
      <vt:lpstr>Comic Sans MS</vt:lpstr>
      <vt:lpstr>Microsoft YaHei</vt:lpstr>
      <vt:lpstr>Microsoft Himalaya</vt:lpstr>
      <vt:lpstr>Arial Unicode MS</vt:lpstr>
      <vt:lpstr>Constantia</vt:lpstr>
      <vt:lpstr>MS PGothic</vt:lpstr>
      <vt:lpstr>Nucleus-Arial</vt:lpstr>
      <vt:lpstr>Helvetica Neue</vt:lpstr>
      <vt:lpstr>默认设计模板</vt:lpstr>
      <vt:lpstr>图表</vt:lpstr>
      <vt:lpstr>Equation</vt:lpstr>
      <vt:lpstr>Microsoft 公式 3.0</vt:lpstr>
      <vt:lpstr>文档</vt:lpstr>
      <vt:lpstr>画笔图片</vt:lpstr>
      <vt:lpstr>The Status of RIB Facilities at IMP and Future-Project HIAF </vt:lpstr>
      <vt:lpstr>Outline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Motivation</vt:lpstr>
      <vt:lpstr>Experimental goal</vt:lpstr>
      <vt:lpstr>Experiment layout of RIBLL1</vt:lpstr>
      <vt:lpstr>Measurement setup</vt:lpstr>
      <vt:lpstr>Identification of RIBs</vt:lpstr>
      <vt:lpstr>Identification of recoiled particles</vt:lpstr>
      <vt:lpstr>R-matrix analysis</vt:lpstr>
      <vt:lpstr>Presentazione standard di PowerPoint</vt:lpstr>
      <vt:lpstr>Identification of the Scattering Events</vt:lpstr>
      <vt:lpstr>Results</vt:lpstr>
      <vt:lpstr>Study of β-delayed neutron decay  </vt:lpstr>
      <vt:lpstr>The decay scheme of 21N</vt:lpstr>
      <vt:lpstr>       2-p emission from the excited states                 of  29S  and  28P</vt:lpstr>
      <vt:lpstr>two-proton correlated emission from 29S excited states</vt:lpstr>
      <vt:lpstr>two-proton emission from excited states of the odd-Z nucleus 28P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CSR LINAC MAIN  PARAMETER</vt:lpstr>
      <vt:lpstr>Presentazione standard di PowerPoint</vt:lpstr>
      <vt:lpstr>DTL parameter – 1st  stage</vt:lpstr>
      <vt:lpstr>DTL parameter – 2nd  stage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Superconducting ECR Source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ABR-35 Superconducting Dipole</vt:lpstr>
      <vt:lpstr>ICR-35 Superconducting Dipole</vt:lpstr>
      <vt:lpstr>Accelerator pre-R&amp;D</vt:lpstr>
      <vt:lpstr>Presentazione standard di PowerPoint</vt:lpstr>
      <vt:lpstr>Presentazione standard di PowerPoint</vt:lpstr>
      <vt:lpstr>Presentazione standard di PowerPoint</vt:lpstr>
      <vt:lpstr>Presentazione standard di PowerPoint</vt:lpstr>
      <vt:lpstr>Presentazione standard di PowerPoint</vt:lpstr>
      <vt:lpstr>Preliminary Design of HISCL for HIAF</vt:lpstr>
      <vt:lpstr>RFQ and HWR Design of HISCL</vt:lpstr>
      <vt:lpstr>Design of Spoke021</vt:lpstr>
      <vt:lpstr>Project schedule of HIAF</vt:lpstr>
      <vt:lpstr>Presentazione standard di PowerPoint</vt:lpstr>
      <vt:lpstr>Presentazione standard di PowerPoint</vt:lpstr>
      <vt:lpstr>Thanks for your attention!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Nuclear Matter at HIAF</vt:lpstr>
    </vt:vector>
  </TitlesOfParts>
  <Company>信念技术论坛</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tecno</cp:lastModifiedBy>
  <cp:revision>789</cp:revision>
  <dcterms:created xsi:type="dcterms:W3CDTF">2011-12-24T04:24:35Z</dcterms:created>
  <dcterms:modified xsi:type="dcterms:W3CDTF">2013-06-04T11:57:03Z</dcterms:modified>
</cp:coreProperties>
</file>