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3"/>
  </p:sldMasterIdLst>
  <p:notesMasterIdLst>
    <p:notesMasterId r:id="rId19"/>
  </p:notesMasterIdLst>
  <p:sldIdLst>
    <p:sldId id="258" r:id="rId4"/>
    <p:sldId id="369" r:id="rId5"/>
    <p:sldId id="357" r:id="rId6"/>
    <p:sldId id="358" r:id="rId7"/>
    <p:sldId id="360" r:id="rId8"/>
    <p:sldId id="361" r:id="rId9"/>
    <p:sldId id="363" r:id="rId10"/>
    <p:sldId id="362" r:id="rId11"/>
    <p:sldId id="364" r:id="rId12"/>
    <p:sldId id="368" r:id="rId13"/>
    <p:sldId id="365" r:id="rId14"/>
    <p:sldId id="359" r:id="rId15"/>
    <p:sldId id="366" r:id="rId16"/>
    <p:sldId id="367" r:id="rId17"/>
    <p:sldId id="3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60274" autoAdjust="0"/>
  </p:normalViewPr>
  <p:slideViewPr>
    <p:cSldViewPr snapToGrid="0">
      <p:cViewPr>
        <p:scale>
          <a:sx n="81" d="100"/>
          <a:sy n="81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58" y="10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397632-6DCD-41AA-89DF-C7CF40BBF95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E3E319-50CD-4798-9CF8-154319D6A48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3934F9-0877-42DB-85B4-DF564036A53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62CC0C-7823-45DD-8769-DD9807DF0313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DB3FDF-03F1-45B3-8128-CBD8115F47AC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26FA83-B451-4A3C-B6F1-F62A91D9E12C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7086DD-C2E9-4E04-BD3F-E172E0B99E64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C9699B-14F4-4DC9-9C05-3302055FCFBC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3ED08A-EA60-4B8F-A3DA-7BFE5FB11A2B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8DDE05-91FD-4931-93A8-17172BA0241B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Click to edit Master title style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pPr lvl="0"/>
            <a:r>
              <a:rPr lang="it-IT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2D3A4388-2326-4F32-A1C8-5042534C1EC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2747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68CD4-25F3-4BF5-9710-87E57FED3B5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57615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74D86-16F5-4106-9EC2-BAC4E06A612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1995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B525F-635F-485A-A0A7-CFE9544573B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31609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2E4C9-66F0-4166-A842-D14B06127BA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497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B19C7-A138-40DC-9AB4-E6357797F81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6226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2F387-D4E9-435D-9938-8A8E0FE5985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7778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9637E-0C68-4436-8ADC-D4128D474D0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9210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F7A0B-0646-419F-B935-5A496315211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749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34195-ADA6-4D8F-AD6C-89A3162F686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0252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6634C-54C5-4795-AB65-AABD9C3846C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934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B6676-DEAE-4ABB-A7BB-DEFAC91FE14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889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CCF8A-651C-4C94-A940-75B70AD649C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8045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55E14170-D908-4D3F-9BD3-AB53C33E90E7}" type="slidenum">
              <a:rPr lang="en-US"/>
              <a:pPr/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med">
    <p:wipe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0.png"/><Relationship Id="rId7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10" Type="http://schemas.openxmlformats.org/officeDocument/2006/relationships/image" Target="../media/image54.emf"/><Relationship Id="rId4" Type="http://schemas.openxmlformats.org/officeDocument/2006/relationships/image" Target="../media/image5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e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2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6.emf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8.emf"/><Relationship Id="rId3" Type="http://schemas.openxmlformats.org/officeDocument/2006/relationships/image" Target="../media/image2.jpeg"/><Relationship Id="rId7" Type="http://schemas.openxmlformats.org/officeDocument/2006/relationships/image" Target="../media/image23.em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emf"/><Relationship Id="rId4" Type="http://schemas.openxmlformats.org/officeDocument/2006/relationships/image" Target="../media/image3.jpeg"/><Relationship Id="rId9" Type="http://schemas.openxmlformats.org/officeDocument/2006/relationships/image" Target="../media/image25.emf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emf"/><Relationship Id="rId7" Type="http://schemas.openxmlformats.org/officeDocument/2006/relationships/image" Target="../media/image4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3.emf"/><Relationship Id="rId3" Type="http://schemas.openxmlformats.org/officeDocument/2006/relationships/image" Target="../media/image36.emf"/><Relationship Id="rId7" Type="http://schemas.openxmlformats.org/officeDocument/2006/relationships/image" Target="../media/image2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emf"/><Relationship Id="rId5" Type="http://schemas.openxmlformats.org/officeDocument/2006/relationships/image" Target="../media/image38.emf"/><Relationship Id="rId10" Type="http://schemas.openxmlformats.org/officeDocument/2006/relationships/image" Target="../media/image41.emf"/><Relationship Id="rId4" Type="http://schemas.openxmlformats.org/officeDocument/2006/relationships/image" Target="../media/image37.emf"/><Relationship Id="rId9" Type="http://schemas.openxmlformats.org/officeDocument/2006/relationships/image" Target="../media/image40.emf"/><Relationship Id="rId14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6350" y="4498975"/>
            <a:ext cx="6919913" cy="14700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3000" smtClean="0">
                <a:cs typeface="Tahoma" pitchFamily="34" charset="0"/>
              </a:rPr>
              <a:t>C. Fanelli </a:t>
            </a:r>
            <a:r>
              <a:rPr lang="en-US" sz="3200" smtClean="0"/>
              <a:t>on behalf of the </a:t>
            </a:r>
            <a:br>
              <a:rPr lang="en-US" sz="3200" smtClean="0"/>
            </a:br>
            <a:r>
              <a:rPr lang="en-US" sz="3200" smtClean="0"/>
              <a:t>E07­002 Collaboration</a:t>
            </a:r>
            <a:endParaRPr lang="en-US" sz="3000" smtClean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2513" y="2676525"/>
            <a:ext cx="7112000" cy="198596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Study of the proton structure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by measurements of polarization transfers in RCS at </a:t>
            </a:r>
            <a:r>
              <a:rPr lang="en-US" b="1" dirty="0" err="1" smtClean="0">
                <a:cs typeface="+mn-cs"/>
              </a:rPr>
              <a:t>JLab</a:t>
            </a:r>
            <a:endParaRPr lang="en-US" b="1" dirty="0" smtClean="0"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gray">
          <a:xfrm>
            <a:off x="2019300" y="584200"/>
            <a:ext cx="510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University of La Sapienza, Roma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INFN/Sanità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JLab, Glasgow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2244725" y="6270625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INPC13-Florence 3 </a:t>
            </a:r>
            <a:r>
              <a:rPr lang="en-US" sz="2400" dirty="0" err="1">
                <a:latin typeface="Tahoma" charset="0"/>
                <a:ea typeface="ＭＳ Ｐゴシック" charset="0"/>
              </a:rPr>
              <a:t>june</a:t>
            </a:r>
            <a:r>
              <a:rPr lang="en-US" sz="2400" dirty="0">
                <a:latin typeface="Tahoma" charset="0"/>
                <a:ea typeface="ＭＳ Ｐゴシック" charset="0"/>
              </a:rPr>
              <a:t> 2013  </a:t>
            </a:r>
          </a:p>
        </p:txBody>
      </p: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16392" name="Picture 14" descr="Jlab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5" descr="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mtClean="0"/>
              <a:t>We presented the preliminary results on polarization transfer in the JLab Real Compton Scattering experiment E07-002 at 7.5&lt;s&lt;8.5 GeV</a:t>
            </a:r>
            <a:r>
              <a:rPr lang="en-US" baseline="30000" smtClean="0"/>
              <a:t>2</a:t>
            </a:r>
            <a:r>
              <a:rPr lang="en-US" smtClean="0"/>
              <a:t>, 2.0&lt;-t&lt;2.5 GeV</a:t>
            </a:r>
            <a:r>
              <a:rPr lang="en-US" baseline="30000" smtClean="0"/>
              <a:t>2</a:t>
            </a:r>
            <a:r>
              <a:rPr lang="en-US" smtClean="0"/>
              <a:t>, 3.5&lt;-u&lt;4.5 GeV</a:t>
            </a:r>
            <a:r>
              <a:rPr lang="en-US" baseline="30000" smtClean="0"/>
              <a:t>2 </a:t>
            </a:r>
            <a:r>
              <a:rPr lang="en-US" smtClean="0"/>
              <a:t>and at θ</a:t>
            </a:r>
            <a:r>
              <a:rPr lang="en-US" baseline="30000" smtClean="0"/>
              <a:t>cm</a:t>
            </a:r>
            <a:r>
              <a:rPr lang="en-US" smtClean="0"/>
              <a:t>~70°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mtClean="0"/>
              <a:t>The 3 Mandelstam variables </a:t>
            </a:r>
            <a:r>
              <a:rPr lang="en-US" b="1" smtClean="0"/>
              <a:t>s,t,u</a:t>
            </a:r>
            <a:r>
              <a:rPr lang="en-US" smtClean="0"/>
              <a:t> are large enough to expect the factorization condition be satisfied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mtClean="0"/>
              <a:t>The very preliminary measurement of K</a:t>
            </a:r>
            <a:r>
              <a:rPr lang="en-US" baseline="-25000" smtClean="0"/>
              <a:t>LL</a:t>
            </a:r>
            <a:r>
              <a:rPr lang="en-US" smtClean="0"/>
              <a:t>=0.46 +/- 0.09 seems inconsistent with current GPD based models (by more than 2σ)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mtClean="0"/>
              <a:t>Nevertheless, as predicted in GPD-models, K</a:t>
            </a:r>
            <a:r>
              <a:rPr lang="en-US" baseline="-25000" smtClean="0"/>
              <a:t>LL</a:t>
            </a:r>
            <a:r>
              <a:rPr lang="en-US" smtClean="0"/>
              <a:t> is positive 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mtClean="0"/>
              <a:t>Optimization of analysis and full study of systematics is underway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33800" name="Picture 5" descr="Jlab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6" descr="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3505200" y="63992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8541D91-E9FE-4834-BD83-A9BD46B590C2}" type="slidenum">
              <a:rPr lang="en-US" sz="1600">
                <a:solidFill>
                  <a:srgbClr val="005AB4"/>
                </a:solidFill>
              </a:rPr>
              <a:pPr algn="r" eaLnBrk="1" hangingPunct="1"/>
              <a:t>10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pic>
        <p:nvPicPr>
          <p:cNvPr id="3379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538288"/>
            <a:ext cx="8431212" cy="3138487"/>
          </a:xfrm>
        </p:spPr>
        <p:txBody>
          <a:bodyPr/>
          <a:lstStyle/>
          <a:p>
            <a:pPr marL="0" indent="0" eaLnBrk="1" hangingPunct="1"/>
            <a:r>
              <a:rPr lang="en-US" sz="4000" smtClean="0"/>
              <a:t>	</a:t>
            </a:r>
          </a:p>
          <a:p>
            <a:pPr marL="0" indent="0" eaLnBrk="1" hangingPunct="1"/>
            <a:endParaRPr lang="en-US" sz="4000" smtClean="0"/>
          </a:p>
          <a:p>
            <a:pPr marL="0" indent="0" eaLnBrk="1" hangingPunct="1"/>
            <a:r>
              <a:rPr lang="en-US" sz="4000" smtClean="0"/>
              <a:t>	  Thanks for your attention…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rbel" charset="0"/>
                <a:cs typeface="+mj-cs"/>
              </a:rPr>
              <a:t>JLab Accelerator Facility</a:t>
            </a:r>
          </a:p>
        </p:txBody>
      </p:sp>
      <p:pic>
        <p:nvPicPr>
          <p:cNvPr id="35842" name="Picture 5" descr="6_GeV_Race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74775"/>
            <a:ext cx="6588125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6072188" y="4203700"/>
            <a:ext cx="2698750" cy="12779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b="1" u="sng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6 </a:t>
            </a:r>
            <a:r>
              <a:rPr lang="en-US" b="1" u="sng" dirty="0" err="1">
                <a:solidFill>
                  <a:srgbClr val="000090"/>
                </a:solidFill>
                <a:latin typeface="Arial" charset="0"/>
                <a:ea typeface="ＭＳ Ｐゴシック" charset="0"/>
              </a:rPr>
              <a:t>GeV</a:t>
            </a:r>
            <a:r>
              <a:rPr lang="en-US" b="1" u="sng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CEBAF (&lt; 2013)</a:t>
            </a: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sz="16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Max Current: 200 </a:t>
            </a:r>
            <a:r>
              <a:rPr lang="en-US" sz="1600" b="1" dirty="0">
                <a:solidFill>
                  <a:srgbClr val="000090"/>
                </a:solidFill>
                <a:latin typeface="Symbol" charset="0"/>
                <a:ea typeface="ＭＳ Ｐゴシック" charset="0"/>
                <a:sym typeface="Symbol" charset="0"/>
              </a:rPr>
              <a:t>m</a:t>
            </a:r>
            <a:r>
              <a:rPr lang="en-US" sz="16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</a:t>
            </a: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sz="16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Max Energy: 0.8 - 5.9 </a:t>
            </a:r>
            <a:r>
              <a:rPr lang="en-US" sz="1600" b="1" dirty="0" err="1">
                <a:solidFill>
                  <a:srgbClr val="000090"/>
                </a:solidFill>
                <a:latin typeface="Arial" charset="0"/>
                <a:ea typeface="ＭＳ Ｐゴシック" charset="0"/>
              </a:rPr>
              <a:t>GeV</a:t>
            </a:r>
            <a:endParaRPr lang="en-US" sz="1600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sz="16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Long. Polarization: 85%</a:t>
            </a:r>
            <a:endParaRPr lang="en-CA" sz="1600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5844" name="Picture 32" descr="jlab_sit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88"/>
            <a:ext cx="292417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grpSp>
        <p:nvGrpSpPr>
          <p:cNvPr id="35847" name="Group 1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17463" y="6344472"/>
            <a:chExt cx="9109075" cy="513528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17463" y="6345238"/>
              <a:ext cx="9109075" cy="512762"/>
              <a:chOff x="0" y="6345205"/>
              <a:chExt cx="9107713" cy="512796"/>
            </a:xfrm>
          </p:grpSpPr>
          <p:pic>
            <p:nvPicPr>
              <p:cNvPr id="35850" name="Picture 7" descr="Jlab_logo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350271"/>
                <a:ext cx="1632857" cy="50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1" name="Picture 8" descr="log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857" y="6345205"/>
                <a:ext cx="1632856" cy="50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49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45" y="6344472"/>
              <a:ext cx="683956" cy="50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rbel" charset="0"/>
                <a:cs typeface="+mj-cs"/>
              </a:rPr>
              <a:t>Handbag model</a:t>
            </a:r>
          </a:p>
        </p:txBody>
      </p:sp>
      <p:pic>
        <p:nvPicPr>
          <p:cNvPr id="368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74925"/>
            <a:ext cx="3725862" cy="246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7675" y="4270375"/>
            <a:ext cx="1549400" cy="642938"/>
          </a:xfrm>
          <a:prstGeom prst="rect">
            <a:avLst/>
          </a:prstGeom>
          <a:solidFill>
            <a:srgbClr val="CBCAD6">
              <a:alpha val="27843"/>
            </a:srgbClr>
          </a:soli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</a:rPr>
              <a:t>Compton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</a:rPr>
              <a:t>form factors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130675"/>
            <a:ext cx="1885950" cy="452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6835775" y="4791075"/>
            <a:ext cx="1562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500" b="1"/>
              <a:t>Huang et al.</a:t>
            </a:r>
          </a:p>
          <a:p>
            <a:r>
              <a:rPr lang="tr-TR" sz="1500" b="1"/>
              <a:t>Eur. Phys. J. C 23, </a:t>
            </a:r>
          </a:p>
          <a:p>
            <a:r>
              <a:rPr lang="tr-TR" sz="1500" b="1"/>
              <a:t>301–310 (2002)</a:t>
            </a:r>
            <a:endParaRPr lang="en-US" sz="1500" b="1"/>
          </a:p>
        </p:txBody>
      </p:sp>
      <p:grpSp>
        <p:nvGrpSpPr>
          <p:cNvPr id="36870" name="Group 1"/>
          <p:cNvGrpSpPr>
            <a:grpSpLocks/>
          </p:cNvGrpSpPr>
          <p:nvPr/>
        </p:nvGrpSpPr>
        <p:grpSpPr bwMode="auto">
          <a:xfrm>
            <a:off x="8010525" y="3760788"/>
            <a:ext cx="750888" cy="936625"/>
            <a:chOff x="8043863" y="4528829"/>
            <a:chExt cx="750887" cy="93693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043863" y="4887722"/>
              <a:ext cx="750887" cy="578041"/>
            </a:xfrm>
            <a:prstGeom prst="ellipse">
              <a:avLst/>
            </a:prstGeom>
            <a:solidFill>
              <a:srgbClr val="CBCAD6">
                <a:alpha val="0"/>
              </a:srgbClr>
            </a:solidFill>
            <a:ln w="9525">
              <a:solidFill>
                <a:srgbClr val="7C7AA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8053388" y="4528829"/>
              <a:ext cx="217488" cy="40018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53275" y="3109913"/>
            <a:ext cx="1549400" cy="642937"/>
          </a:xfrm>
          <a:prstGeom prst="rect">
            <a:avLst/>
          </a:prstGeom>
          <a:solidFill>
            <a:srgbClr val="CBCAD6">
              <a:alpha val="27843"/>
            </a:srgbClr>
          </a:soli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</a:rPr>
              <a:t>Elastic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</a:rPr>
              <a:t>form factors</a:t>
            </a:r>
          </a:p>
        </p:txBody>
      </p:sp>
      <p:sp>
        <p:nvSpPr>
          <p:cNvPr id="36872" name="Rectangle 2"/>
          <p:cNvSpPr>
            <a:spLocks noChangeArrowheads="1"/>
          </p:cNvSpPr>
          <p:nvPr/>
        </p:nvSpPr>
        <p:spPr bwMode="auto">
          <a:xfrm>
            <a:off x="249238" y="1909763"/>
            <a:ext cx="1531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/>
              <a:t>(non polarized</a:t>
            </a:r>
          </a:p>
          <a:p>
            <a:r>
              <a:rPr lang="en-US" sz="1500"/>
              <a:t>cross-section)</a:t>
            </a:r>
          </a:p>
        </p:txBody>
      </p:sp>
      <p:pic>
        <p:nvPicPr>
          <p:cNvPr id="3687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008063"/>
            <a:ext cx="6688137" cy="796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grpSp>
        <p:nvGrpSpPr>
          <p:cNvPr id="36876" name="Group 15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17463" y="6344472"/>
            <a:chExt cx="9109075" cy="513528"/>
          </a:xfrm>
        </p:grpSpPr>
        <p:grpSp>
          <p:nvGrpSpPr>
            <p:cNvPr id="36877" name="Group 6"/>
            <p:cNvGrpSpPr>
              <a:grpSpLocks/>
            </p:cNvGrpSpPr>
            <p:nvPr/>
          </p:nvGrpSpPr>
          <p:grpSpPr bwMode="auto">
            <a:xfrm>
              <a:off x="17463" y="6345238"/>
              <a:ext cx="9109075" cy="512762"/>
              <a:chOff x="0" y="6345205"/>
              <a:chExt cx="9107713" cy="512796"/>
            </a:xfrm>
          </p:grpSpPr>
          <p:pic>
            <p:nvPicPr>
              <p:cNvPr id="36879" name="Picture 7" descr="Jlab_logo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350271"/>
                <a:ext cx="1632857" cy="50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80" name="Picture 8" descr="logo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857" y="6345205"/>
                <a:ext cx="1632856" cy="50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8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45" y="6344472"/>
              <a:ext cx="683956" cy="50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8" y="739775"/>
            <a:ext cx="8869362" cy="421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MCMC: take advantage of likelihood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Bayesian approach: </a:t>
            </a:r>
            <a:endParaRPr lang="en-US" dirty="0"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2611438"/>
            <a:ext cx="23622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4262438" y="4494213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ndara" pitchFamily="34" charset="0"/>
              </a:rPr>
              <a:t>Likelihood ratio</a:t>
            </a:r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47638" y="2606675"/>
            <a:ext cx="5865812" cy="3265488"/>
            <a:chOff x="147638" y="3194050"/>
            <a:chExt cx="5865812" cy="3265488"/>
          </a:xfrm>
        </p:grpSpPr>
        <p:pic>
          <p:nvPicPr>
            <p:cNvPr id="38930" name="Picture 3" descr="newLkdPrio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5681663"/>
              <a:ext cx="2809875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3194050"/>
              <a:ext cx="3565525" cy="235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5549900"/>
              <a:ext cx="2130425" cy="385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557463" y="4286250"/>
              <a:ext cx="423862" cy="511175"/>
            </a:xfrm>
            <a:prstGeom prst="ellipse">
              <a:avLst/>
            </a:prstGeom>
            <a:solidFill>
              <a:srgbClr val="FF6600">
                <a:alpha val="25882"/>
              </a:srgbClr>
            </a:solidFill>
            <a:ln w="9525">
              <a:solidFill>
                <a:srgbClr val="7C7AA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Bent Arrow 12"/>
            <p:cNvSpPr>
              <a:spLocks/>
            </p:cNvSpPr>
            <p:nvPr/>
          </p:nvSpPr>
          <p:spPr bwMode="auto">
            <a:xfrm flipV="1">
              <a:off x="2720975" y="4910138"/>
              <a:ext cx="425450" cy="1025525"/>
            </a:xfrm>
            <a:custGeom>
              <a:avLst/>
              <a:gdLst>
                <a:gd name="T0" fmla="*/ 0 w 425450"/>
                <a:gd name="T1" fmla="*/ 1025525 h 1025525"/>
                <a:gd name="T2" fmla="*/ 0 w 425450"/>
                <a:gd name="T3" fmla="*/ 251518 h 1025525"/>
                <a:gd name="T4" fmla="*/ 198336 w 425450"/>
                <a:gd name="T5" fmla="*/ 53182 h 1025525"/>
                <a:gd name="T6" fmla="*/ 319088 w 425450"/>
                <a:gd name="T7" fmla="*/ 53181 h 1025525"/>
                <a:gd name="T8" fmla="*/ 319088 w 425450"/>
                <a:gd name="T9" fmla="*/ 0 h 1025525"/>
                <a:gd name="T10" fmla="*/ 425450 w 425450"/>
                <a:gd name="T11" fmla="*/ 106363 h 1025525"/>
                <a:gd name="T12" fmla="*/ 319088 w 425450"/>
                <a:gd name="T13" fmla="*/ 212725 h 1025525"/>
                <a:gd name="T14" fmla="*/ 319088 w 425450"/>
                <a:gd name="T15" fmla="*/ 159544 h 1025525"/>
                <a:gd name="T16" fmla="*/ 198336 w 425450"/>
                <a:gd name="T17" fmla="*/ 159544 h 1025525"/>
                <a:gd name="T18" fmla="*/ 106362 w 425450"/>
                <a:gd name="T19" fmla="*/ 251518 h 1025525"/>
                <a:gd name="T20" fmla="*/ 106363 w 425450"/>
                <a:gd name="T21" fmla="*/ 1025525 h 1025525"/>
                <a:gd name="T22" fmla="*/ 0 w 425450"/>
                <a:gd name="T23" fmla="*/ 1025525 h 1025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5450" h="1025525">
                  <a:moveTo>
                    <a:pt x="0" y="1025525"/>
                  </a:moveTo>
                  <a:lnTo>
                    <a:pt x="0" y="251518"/>
                  </a:lnTo>
                  <a:cubicBezTo>
                    <a:pt x="0" y="141980"/>
                    <a:pt x="88798" y="53182"/>
                    <a:pt x="198336" y="53182"/>
                  </a:cubicBezTo>
                  <a:lnTo>
                    <a:pt x="319088" y="53181"/>
                  </a:lnTo>
                  <a:lnTo>
                    <a:pt x="319088" y="0"/>
                  </a:lnTo>
                  <a:lnTo>
                    <a:pt x="425450" y="106363"/>
                  </a:lnTo>
                  <a:lnTo>
                    <a:pt x="319088" y="212725"/>
                  </a:lnTo>
                  <a:lnTo>
                    <a:pt x="319088" y="159544"/>
                  </a:lnTo>
                  <a:lnTo>
                    <a:pt x="198336" y="159544"/>
                  </a:lnTo>
                  <a:cubicBezTo>
                    <a:pt x="147540" y="159544"/>
                    <a:pt x="106362" y="200722"/>
                    <a:pt x="106362" y="251518"/>
                  </a:cubicBezTo>
                  <a:cubicBezTo>
                    <a:pt x="106362" y="509520"/>
                    <a:pt x="106363" y="767523"/>
                    <a:pt x="106363" y="1025525"/>
                  </a:cubicBezTo>
                  <a:lnTo>
                    <a:pt x="0" y="1025525"/>
                  </a:lnTo>
                  <a:close/>
                </a:path>
              </a:pathLst>
            </a:custGeom>
            <a:gradFill rotWithShape="1">
              <a:gsLst>
                <a:gs pos="0">
                  <a:srgbClr val="BAB8F0"/>
                </a:gs>
                <a:gs pos="100000">
                  <a:srgbClr val="7977B7"/>
                </a:gs>
              </a:gsLst>
              <a:lin ang="5400000"/>
            </a:gradFill>
            <a:ln w="9525" cap="flat" cmpd="sng">
              <a:solidFill>
                <a:srgbClr val="7C7AA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303713" y="5578475"/>
              <a:ext cx="973137" cy="881063"/>
            </a:xfrm>
            <a:prstGeom prst="ellipse">
              <a:avLst/>
            </a:prstGeom>
            <a:solidFill>
              <a:srgbClr val="FF6600">
                <a:alpha val="25882"/>
              </a:srgbClr>
            </a:solidFill>
            <a:ln w="9525">
              <a:solidFill>
                <a:srgbClr val="7C7AA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248275" y="5653088"/>
              <a:ext cx="638175" cy="777875"/>
            </a:xfrm>
            <a:prstGeom prst="ellipse">
              <a:avLst/>
            </a:prstGeom>
            <a:solidFill>
              <a:srgbClr val="3366FF">
                <a:alpha val="25882"/>
              </a:srgbClr>
            </a:solidFill>
            <a:ln w="9525">
              <a:solidFill>
                <a:srgbClr val="7C7AA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917" name="TextBox 17"/>
          <p:cNvSpPr txBox="1">
            <a:spLocks noChangeArrowheads="1"/>
          </p:cNvSpPr>
          <p:nvPr/>
        </p:nvSpPr>
        <p:spPr bwMode="auto">
          <a:xfrm>
            <a:off x="6108700" y="5240338"/>
            <a:ext cx="2778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ndara" pitchFamily="34" charset="0"/>
              </a:rPr>
              <a:t>Prior ratio:</a:t>
            </a:r>
          </a:p>
          <a:p>
            <a:pPr eaLnBrk="1" hangingPunct="1"/>
            <a:r>
              <a:rPr lang="en-US" sz="1800">
                <a:latin typeface="Candara" pitchFamily="34" charset="0"/>
              </a:rPr>
              <a:t>all theoretical information encoded here (e.g. Pn=0)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MCMC/1</a:t>
            </a:r>
          </a:p>
        </p:txBody>
      </p:sp>
      <p:pic>
        <p:nvPicPr>
          <p:cNvPr id="38919" name="Picture 18" descr="2Dmcmc_ep_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590800"/>
            <a:ext cx="278606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0" name="Group 15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17463" y="6344472"/>
            <a:chExt cx="9109075" cy="513528"/>
          </a:xfrm>
        </p:grpSpPr>
        <p:grpSp>
          <p:nvGrpSpPr>
            <p:cNvPr id="38926" name="Group 6"/>
            <p:cNvGrpSpPr>
              <a:grpSpLocks/>
            </p:cNvGrpSpPr>
            <p:nvPr/>
          </p:nvGrpSpPr>
          <p:grpSpPr bwMode="auto">
            <a:xfrm>
              <a:off x="17463" y="6345238"/>
              <a:ext cx="9109075" cy="512762"/>
              <a:chOff x="0" y="6345205"/>
              <a:chExt cx="9107713" cy="512796"/>
            </a:xfrm>
          </p:grpSpPr>
          <p:pic>
            <p:nvPicPr>
              <p:cNvPr id="38928" name="Picture 7" descr="Jlab_logo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350271"/>
                <a:ext cx="1632857" cy="50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9" name="Picture 8" descr="logo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857" y="6345205"/>
                <a:ext cx="1632856" cy="50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927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45" y="6344472"/>
              <a:ext cx="683956" cy="50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grpSp>
        <p:nvGrpSpPr>
          <p:cNvPr id="38923" name="Group 4"/>
          <p:cNvGrpSpPr>
            <a:grpSpLocks/>
          </p:cNvGrpSpPr>
          <p:nvPr/>
        </p:nvGrpSpPr>
        <p:grpSpPr bwMode="auto">
          <a:xfrm>
            <a:off x="4492625" y="738188"/>
            <a:ext cx="4592638" cy="1590675"/>
            <a:chOff x="4493075" y="738057"/>
            <a:chExt cx="4592130" cy="1590675"/>
          </a:xfrm>
        </p:grpSpPr>
        <p:pic>
          <p:nvPicPr>
            <p:cNvPr id="38924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075" y="738057"/>
              <a:ext cx="4592130" cy="1590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5" name="TextBox 1"/>
            <p:cNvSpPr txBox="1">
              <a:spLocks noChangeArrowheads="1"/>
            </p:cNvSpPr>
            <p:nvPr/>
          </p:nvSpPr>
          <p:spPr bwMode="auto">
            <a:xfrm>
              <a:off x="8066596" y="1822526"/>
              <a:ext cx="987746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it-IT" sz="1800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MCMC/2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7329488" y="36513"/>
            <a:ext cx="18319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400" smtClean="0"/>
              <a:t>INPC13-Florence   </a:t>
            </a:r>
            <a:endParaRPr lang="en-US" sz="1400" dirty="0"/>
          </a:p>
        </p:txBody>
      </p:sp>
      <p:grpSp>
        <p:nvGrpSpPr>
          <p:cNvPr id="39940" name="Group 15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17463" y="6344472"/>
            <a:chExt cx="9109075" cy="513528"/>
          </a:xfrm>
        </p:grpSpPr>
        <p:grpSp>
          <p:nvGrpSpPr>
            <p:cNvPr id="39952" name="Group 6"/>
            <p:cNvGrpSpPr>
              <a:grpSpLocks/>
            </p:cNvGrpSpPr>
            <p:nvPr/>
          </p:nvGrpSpPr>
          <p:grpSpPr bwMode="auto">
            <a:xfrm>
              <a:off x="17463" y="6345238"/>
              <a:ext cx="9109075" cy="512762"/>
              <a:chOff x="0" y="6345205"/>
              <a:chExt cx="9107713" cy="512796"/>
            </a:xfrm>
          </p:grpSpPr>
          <p:pic>
            <p:nvPicPr>
              <p:cNvPr id="39954" name="Picture 7" descr="Jlab_logo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350271"/>
                <a:ext cx="1632857" cy="50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5" name="Picture 8" descr="logo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857" y="6345205"/>
                <a:ext cx="1632856" cy="50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53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45" y="6344472"/>
              <a:ext cx="683956" cy="50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7388" y="739775"/>
            <a:ext cx="4646612" cy="739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    MCMC using uniform prior function with P</a:t>
            </a:r>
            <a:r>
              <a:rPr lang="en-US" baseline="-25000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=0 (Born approximation)</a:t>
            </a:r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 </a:t>
            </a:r>
            <a:endParaRPr lang="en-US" sz="1600" dirty="0">
              <a:cs typeface="+mn-cs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527550" y="673100"/>
            <a:ext cx="3175" cy="5516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3" name="Group 18"/>
          <p:cNvGrpSpPr>
            <a:grpSpLocks/>
          </p:cNvGrpSpPr>
          <p:nvPr/>
        </p:nvGrpSpPr>
        <p:grpSpPr bwMode="auto">
          <a:xfrm>
            <a:off x="4752975" y="1509713"/>
            <a:ext cx="4176713" cy="3989387"/>
            <a:chOff x="4797451" y="1897529"/>
            <a:chExt cx="4177394" cy="3989294"/>
          </a:xfrm>
        </p:grpSpPr>
        <p:pic>
          <p:nvPicPr>
            <p:cNvPr id="39949" name="Picture 13" descr="MCMC_polarization_2Dprofile_ep_Bor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75" y="1897529"/>
              <a:ext cx="4131770" cy="398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050769" y="1911816"/>
              <a:ext cx="854214" cy="5540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rgbClr val="8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posterior function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8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of PT, PL</a:t>
              </a:r>
            </a:p>
          </p:txBody>
        </p:sp>
        <p:pic>
          <p:nvPicPr>
            <p:cNvPr id="39951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51" y="2386777"/>
              <a:ext cx="1081868" cy="42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4" name="Rectangle 19"/>
          <p:cNvSpPr>
            <a:spLocks noChangeArrowheads="1"/>
          </p:cNvSpPr>
          <p:nvPr/>
        </p:nvSpPr>
        <p:spPr bwMode="auto">
          <a:xfrm>
            <a:off x="4799013" y="5619750"/>
            <a:ext cx="3768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/>
              <a:t>(at momenta &gt;3GeV</a:t>
            </a:r>
            <a:r>
              <a:rPr lang="en-US" sz="1500" baseline="30000"/>
              <a:t>2</a:t>
            </a:r>
            <a:r>
              <a:rPr lang="en-US" sz="1500"/>
              <a:t> one should consider </a:t>
            </a:r>
          </a:p>
          <a:p>
            <a:r>
              <a:rPr lang="en-US" sz="1500"/>
              <a:t>2-photon exchange contribution)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22238" y="787400"/>
            <a:ext cx="42878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n-cs"/>
              </a:rPr>
              <a:t>MCMC using uniform prior function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 all 3 components</a:t>
            </a:r>
          </a:p>
        </p:txBody>
      </p:sp>
      <p:pic>
        <p:nvPicPr>
          <p:cNvPr id="39946" name="Picture 21" descr="2Dmcmc_ep_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09713"/>
            <a:ext cx="40862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362325" y="1527175"/>
            <a:ext cx="854075" cy="55403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posterior function </a:t>
            </a:r>
          </a:p>
          <a:p>
            <a:pPr algn="ctr">
              <a:defRPr/>
            </a:pPr>
            <a:r>
              <a:rPr lang="en-US" sz="10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PT, PL</a:t>
            </a:r>
          </a:p>
        </p:txBody>
      </p:sp>
      <p:pic>
        <p:nvPicPr>
          <p:cNvPr id="39948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046288"/>
            <a:ext cx="10826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Motivations</a:t>
            </a:r>
            <a:endParaRPr lang="en-US" dirty="0"/>
          </a:p>
        </p:txBody>
      </p:sp>
      <p:grpSp>
        <p:nvGrpSpPr>
          <p:cNvPr id="18434" name="Group 37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18454" name="Picture 38" descr="Jlab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9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99213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FCDA5EB-1984-4447-B4D3-E5F94F5BF796}" type="slidenum">
              <a:rPr lang="en-US" sz="1600">
                <a:solidFill>
                  <a:srgbClr val="005AB4"/>
                </a:solidFill>
              </a:rPr>
              <a:pPr eaLnBrk="1" hangingPunct="1"/>
              <a:t>2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90563"/>
            <a:ext cx="91440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/>
              <a:t>We want to understand the proton structure, a very complicated object 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/>
              <a:t>We don</a:t>
            </a:r>
            <a:r>
              <a:rPr lang="en-US" altLang="en-US" sz="2000"/>
              <a:t>’</a:t>
            </a:r>
            <a:r>
              <a:rPr lang="en-US" sz="2000"/>
              <a:t>t know how many constituents (quarks and gluons) and how behave 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/>
              <a:t>A real puzzle at relativistic speeds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/>
              <a:t>The structure of the proton to be understood in terms of pQCD, and we have to take advantage of all technology we have (among this Compton)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/>
              <a:t>How can those components contribute to spin of nucleon?  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en-US" sz="2000"/>
          </a:p>
          <a:p>
            <a:pPr marL="342900" indent="-342900">
              <a:lnSpc>
                <a:spcPct val="120000"/>
              </a:lnSpc>
            </a:pPr>
            <a:r>
              <a:rPr lang="en-US" sz="2000"/>
              <a:t>  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1125" y="4022725"/>
            <a:ext cx="86772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After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Bjorken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many different sum rules have been introduced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1427163" y="3086100"/>
            <a:ext cx="5562600" cy="911225"/>
            <a:chOff x="1426414" y="2279352"/>
            <a:chExt cx="5752348" cy="967771"/>
          </a:xfrm>
        </p:grpSpPr>
        <p:pic>
          <p:nvPicPr>
            <p:cNvPr id="1844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414" y="2279352"/>
              <a:ext cx="5752348" cy="925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9" name="Group 15"/>
            <p:cNvGrpSpPr>
              <a:grpSpLocks/>
            </p:cNvGrpSpPr>
            <p:nvPr/>
          </p:nvGrpSpPr>
          <p:grpSpPr bwMode="auto">
            <a:xfrm>
              <a:off x="3227652" y="2702609"/>
              <a:ext cx="2498725" cy="544514"/>
              <a:chOff x="3259138" y="1254124"/>
              <a:chExt cx="2498725" cy="544514"/>
            </a:xfrm>
          </p:grpSpPr>
          <p:sp>
            <p:nvSpPr>
              <p:cNvPr id="12" name="Text Box 28"/>
              <p:cNvSpPr txBox="1">
                <a:spLocks noChangeArrowheads="1"/>
              </p:cNvSpPr>
              <p:nvPr/>
            </p:nvSpPr>
            <p:spPr bwMode="auto">
              <a:xfrm>
                <a:off x="3258792" y="1453006"/>
                <a:ext cx="830676" cy="345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it-IT" sz="1800">
                    <a:solidFill>
                      <a:srgbClr val="FF9900"/>
                    </a:solidFill>
                    <a:latin typeface="Tahoma" pitchFamily="34" charset="0"/>
                  </a:rPr>
                  <a:t>≈30%</a:t>
                </a:r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flipV="1">
                <a:off x="3634730" y="1286091"/>
                <a:ext cx="0" cy="289994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4792094" y="1441204"/>
                <a:ext cx="965291" cy="345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it-IT" sz="1800">
                    <a:solidFill>
                      <a:srgbClr val="FF9900"/>
                    </a:solidFill>
                    <a:latin typeface="Tahoma" pitchFamily="34" charset="0"/>
                  </a:rPr>
                  <a:t>≈zero ?</a:t>
                </a:r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V="1">
                <a:off x="5218924" y="1254057"/>
                <a:ext cx="0" cy="288307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7146925" y="3354388"/>
            <a:ext cx="1427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spin crisis</a:t>
            </a:r>
          </a:p>
        </p:txBody>
      </p:sp>
      <p:pic>
        <p:nvPicPr>
          <p:cNvPr id="1844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33900"/>
            <a:ext cx="5346700" cy="793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128588" y="5426075"/>
            <a:ext cx="893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Generalized parton distributions (GPDs):</a:t>
            </a:r>
            <a:r>
              <a:rPr lang="en-US"/>
              <a:t> </a:t>
            </a:r>
          </a:p>
          <a:p>
            <a:pPr algn="ctr"/>
            <a:r>
              <a:rPr lang="en-US"/>
              <a:t>only known framework for information on 3D picture of hadrons </a:t>
            </a:r>
          </a:p>
          <a:p>
            <a:pPr algn="ctr"/>
            <a:r>
              <a:rPr lang="en-US"/>
              <a:t> 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47638" y="4783138"/>
            <a:ext cx="15859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[X. </a:t>
            </a:r>
            <a:r>
              <a:rPr lang="en-US" dirty="0" err="1">
                <a:latin typeface="+mn-lt"/>
                <a:ea typeface="+mn-ea"/>
              </a:rPr>
              <a:t>Ji</a:t>
            </a:r>
            <a:r>
              <a:rPr lang="en-US" dirty="0">
                <a:latin typeface="+mn-lt"/>
                <a:ea typeface="+mn-ea"/>
              </a:rPr>
              <a:t>, 1997]</a:t>
            </a:r>
            <a:endParaRPr lang="it-IT" dirty="0"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10013" y="4684713"/>
            <a:ext cx="609600" cy="465137"/>
          </a:xfrm>
          <a:prstGeom prst="ellipse">
            <a:avLst/>
          </a:prstGeom>
          <a:solidFill>
            <a:srgbClr val="CBCAD6">
              <a:alpha val="14902"/>
            </a:srgbClr>
          </a:solidFill>
          <a:ln w="9525">
            <a:solidFill>
              <a:srgbClr val="7C7AA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468938" y="4668838"/>
            <a:ext cx="609600" cy="465137"/>
          </a:xfrm>
          <a:prstGeom prst="ellipse">
            <a:avLst/>
          </a:prstGeom>
          <a:solidFill>
            <a:srgbClr val="CBCAD6">
              <a:alpha val="14902"/>
            </a:srgbClr>
          </a:solidFill>
          <a:ln w="9525">
            <a:solidFill>
              <a:srgbClr val="7C7AA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44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232150"/>
            <a:ext cx="3281362" cy="2057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40088"/>
            <a:ext cx="3722688" cy="2058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563688"/>
            <a:ext cx="2930525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Theory of RCS</a:t>
            </a:r>
            <a:endParaRPr lang="en-US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841" y="2740053"/>
            <a:ext cx="987014" cy="320671"/>
          </a:xfrm>
          <a:prstGeom prst="rect">
            <a:avLst/>
          </a:prstGeom>
          <a:solidFill>
            <a:schemeClr val="tx1"/>
          </a:solidFill>
          <a:ln>
            <a:solidFill>
              <a:srgbClr val="0000FF">
                <a:alpha val="86000"/>
              </a:srgbClr>
            </a:solidFill>
          </a:ln>
          <a:effectLst>
            <a:glow rad="101600">
              <a:srgbClr val="0000FF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err="1">
                <a:solidFill>
                  <a:srgbClr val="0000FF"/>
                </a:solidFill>
                <a:latin typeface="+mn-lt"/>
                <a:ea typeface="+mn-ea"/>
              </a:rPr>
              <a:t>pQCD</a:t>
            </a:r>
            <a:endParaRPr lang="en-US" sz="15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664" y="2753471"/>
            <a:ext cx="1184739" cy="323165"/>
          </a:xfrm>
          <a:prstGeom prst="rect">
            <a:avLst/>
          </a:prstGeom>
          <a:solidFill>
            <a:schemeClr val="tx1"/>
          </a:solidFill>
          <a:ln>
            <a:solidFill>
              <a:srgbClr val="0000FF">
                <a:alpha val="86000"/>
              </a:srgbClr>
            </a:solidFill>
          </a:ln>
          <a:effectLst>
            <a:glow rad="101600">
              <a:srgbClr val="0000FF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+mn-lt"/>
                <a:ea typeface="+mn-ea"/>
              </a:rPr>
              <a:t>Handbag </a:t>
            </a:r>
          </a:p>
        </p:txBody>
      </p:sp>
      <p:sp>
        <p:nvSpPr>
          <p:cNvPr id="20491" name="TextBox 7"/>
          <p:cNvSpPr txBox="1">
            <a:spLocks noChangeArrowheads="1"/>
          </p:cNvSpPr>
          <p:nvPr/>
        </p:nvSpPr>
        <p:spPr bwMode="auto">
          <a:xfrm>
            <a:off x="6562725" y="4351338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Calibri" pitchFamily="34" charset="0"/>
              </a:rPr>
              <a:t>GPD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57850" y="5876925"/>
            <a:ext cx="2517775" cy="373063"/>
          </a:xfrm>
          <a:prstGeom prst="rect">
            <a:avLst/>
          </a:prstGeom>
          <a:solidFill>
            <a:srgbClr val="CBCAD6">
              <a:alpha val="27843"/>
            </a:srgbClr>
          </a:soli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CC00"/>
                </a:solidFill>
                <a:latin typeface="+mn-lt"/>
                <a:ea typeface="+mn-ea"/>
              </a:rPr>
              <a:t>RCS Form Factors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664075" y="2941638"/>
            <a:ext cx="15875" cy="3262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4" name="TextBox 4"/>
          <p:cNvSpPr txBox="1">
            <a:spLocks noChangeArrowheads="1"/>
          </p:cNvSpPr>
          <p:nvPr/>
        </p:nvSpPr>
        <p:spPr bwMode="auto">
          <a:xfrm>
            <a:off x="1457325" y="2740025"/>
            <a:ext cx="287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b="1" u="sng">
                <a:latin typeface="Calibri" pitchFamily="34" charset="0"/>
              </a:rPr>
              <a:t>2 hard gluon exchange</a:t>
            </a:r>
          </a:p>
        </p:txBody>
      </p:sp>
      <p:sp>
        <p:nvSpPr>
          <p:cNvPr id="20495" name="TextBox 4"/>
          <p:cNvSpPr txBox="1">
            <a:spLocks noChangeArrowheads="1"/>
          </p:cNvSpPr>
          <p:nvPr/>
        </p:nvSpPr>
        <p:spPr bwMode="auto">
          <a:xfrm>
            <a:off x="6281738" y="2736850"/>
            <a:ext cx="225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b="1" u="sng">
                <a:solidFill>
                  <a:srgbClr val="FFFFFF"/>
                </a:solidFill>
                <a:latin typeface="Calibri" pitchFamily="34" charset="0"/>
              </a:rPr>
              <a:t>1 active quark</a:t>
            </a:r>
          </a:p>
        </p:txBody>
      </p:sp>
      <p:sp>
        <p:nvSpPr>
          <p:cNvPr id="26" name="Curved Left Arrow 25"/>
          <p:cNvSpPr>
            <a:spLocks noChangeArrowheads="1"/>
          </p:cNvSpPr>
          <p:nvPr/>
        </p:nvSpPr>
        <p:spPr bwMode="auto">
          <a:xfrm flipH="1">
            <a:off x="862013" y="5222875"/>
            <a:ext cx="433387" cy="701675"/>
          </a:xfrm>
          <a:prstGeom prst="curvedLeftArrow">
            <a:avLst>
              <a:gd name="adj1" fmla="val 24998"/>
              <a:gd name="adj2" fmla="val 50003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5171" y="5330202"/>
            <a:ext cx="2974975" cy="659607"/>
            <a:chOff x="5584975" y="5461838"/>
            <a:chExt cx="2974975" cy="659607"/>
          </a:xfrm>
          <a:solidFill>
            <a:schemeClr val="tx1">
              <a:alpha val="70000"/>
            </a:schemeClr>
          </a:solidFill>
        </p:grpSpPr>
        <p:pic>
          <p:nvPicPr>
            <p:cNvPr id="28673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975" y="5461838"/>
              <a:ext cx="2974975" cy="6302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661533" y="5572963"/>
              <a:ext cx="1873559" cy="548482"/>
              <a:chOff x="6085155" y="5572963"/>
              <a:chExt cx="2097615" cy="548482"/>
            </a:xfrm>
            <a:grpFill/>
          </p:grpSpPr>
          <p:sp>
            <p:nvSpPr>
              <p:cNvPr id="12" name="Oval 11"/>
              <p:cNvSpPr/>
              <p:nvPr/>
            </p:nvSpPr>
            <p:spPr bwMode="auto">
              <a:xfrm>
                <a:off x="6230152" y="5572963"/>
                <a:ext cx="394636" cy="423558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7788134" y="5572963"/>
                <a:ext cx="394636" cy="423558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flipV="1">
                <a:off x="6085155" y="5892412"/>
                <a:ext cx="163148" cy="229033"/>
              </a:xfrm>
              <a:prstGeom prst="line">
                <a:avLst/>
              </a:prstGeom>
              <a:grpFill/>
              <a:ln w="2857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V="1">
                <a:off x="7646710" y="5892410"/>
                <a:ext cx="139842" cy="229035"/>
              </a:xfrm>
              <a:prstGeom prst="line">
                <a:avLst/>
              </a:prstGeom>
              <a:grpFill/>
              <a:ln w="2857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2" name="Curved Left Arrow 31"/>
          <p:cNvSpPr>
            <a:spLocks noChangeArrowheads="1"/>
          </p:cNvSpPr>
          <p:nvPr/>
        </p:nvSpPr>
        <p:spPr bwMode="auto">
          <a:xfrm flipH="1">
            <a:off x="4802188" y="5083175"/>
            <a:ext cx="433387" cy="703263"/>
          </a:xfrm>
          <a:prstGeom prst="curvedLeftArrow">
            <a:avLst>
              <a:gd name="adj1" fmla="val 25002"/>
              <a:gd name="adj2" fmla="val 50004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0" y="771525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GPDs can be accessed through exclusive reactions as </a:t>
            </a:r>
            <a:r>
              <a:rPr lang="en-US" sz="2000" b="1" dirty="0">
                <a:latin typeface="Arial" charset="0"/>
                <a:ea typeface="ＭＳ Ｐゴシック" charset="0"/>
              </a:rPr>
              <a:t>Compton scattering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b="1" i="1" dirty="0">
                <a:latin typeface="Arial" charset="0"/>
                <a:ea typeface="ＭＳ Ｐゴシック" charset="0"/>
              </a:rPr>
              <a:t>s</a:t>
            </a:r>
            <a:r>
              <a:rPr lang="en-US" sz="2000" b="1" dirty="0">
                <a:latin typeface="Arial" charset="0"/>
                <a:ea typeface="ＭＳ Ｐゴシック" charset="0"/>
              </a:rPr>
              <a:t>,</a:t>
            </a:r>
            <a:r>
              <a:rPr lang="en-US" sz="2000" b="1" i="1" dirty="0">
                <a:latin typeface="Arial" charset="0"/>
                <a:ea typeface="ＭＳ Ｐゴシック" charset="0"/>
              </a:rPr>
              <a:t> -t</a:t>
            </a:r>
            <a:r>
              <a:rPr lang="en-US" sz="2000" b="1" dirty="0">
                <a:latin typeface="Arial" charset="0"/>
                <a:ea typeface="ＭＳ Ｐゴシック" charset="0"/>
              </a:rPr>
              <a:t>,</a:t>
            </a:r>
            <a:r>
              <a:rPr lang="en-US" sz="2000" b="1" i="1" dirty="0">
                <a:latin typeface="Arial" charset="0"/>
                <a:ea typeface="ＭＳ Ｐゴシック" charset="0"/>
              </a:rPr>
              <a:t> -u </a:t>
            </a:r>
            <a:r>
              <a:rPr lang="en-US" sz="2000" b="1" dirty="0">
                <a:latin typeface="Arial" charset="0"/>
                <a:ea typeface="ＭＳ Ｐゴシック" charset="0"/>
              </a:rPr>
              <a:t>&gt;&gt; m</a:t>
            </a:r>
            <a:r>
              <a:rPr lang="en-US" sz="2000" b="1" baseline="-25000" dirty="0">
                <a:latin typeface="Arial" charset="0"/>
                <a:ea typeface="ＭＳ Ｐゴシック" charset="0"/>
              </a:rPr>
              <a:t>p</a:t>
            </a:r>
            <a:r>
              <a:rPr lang="en-US" sz="2000" b="1" baseline="30000" dirty="0">
                <a:latin typeface="Arial" charset="0"/>
                <a:ea typeface="ＭＳ Ｐゴシック" charset="0"/>
              </a:rPr>
              <a:t>2</a:t>
            </a:r>
            <a:r>
              <a:rPr lang="en-US" sz="2000" dirty="0">
                <a:latin typeface="Arial" charset="0"/>
                <a:ea typeface="ＭＳ Ｐゴシック" charset="0"/>
              </a:rPr>
              <a:t>: </a:t>
            </a:r>
            <a:r>
              <a:rPr lang="en-US" sz="2000" b="1" dirty="0">
                <a:solidFill>
                  <a:srgbClr val="FF9900"/>
                </a:solidFill>
                <a:latin typeface="Arial" charset="0"/>
                <a:ea typeface="ＭＳ Ｐゴシック" charset="0"/>
              </a:rPr>
              <a:t>Factorization of transition amplitude </a:t>
            </a:r>
            <a:r>
              <a:rPr lang="en-US" sz="2000" dirty="0">
                <a:latin typeface="Arial" charset="0"/>
                <a:ea typeface="ＭＳ Ｐゴシック" charset="0"/>
              </a:rPr>
              <a:t>into: 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     - </a:t>
            </a:r>
            <a:r>
              <a:rPr lang="en-US" sz="2000" b="1" i="1" u="sng" dirty="0" err="1">
                <a:latin typeface="Arial" charset="0"/>
                <a:ea typeface="ＭＳ Ｐゴシック" charset="0"/>
              </a:rPr>
              <a:t>perturbative</a:t>
            </a:r>
            <a:r>
              <a:rPr lang="en-US" sz="2000" b="1" i="1" u="sng" dirty="0">
                <a:latin typeface="Arial" charset="0"/>
                <a:ea typeface="ＭＳ Ｐゴシック" charset="0"/>
              </a:rPr>
              <a:t> hard scattering amplitude </a:t>
            </a:r>
            <a:r>
              <a:rPr lang="en-US" sz="2000" u="sng" dirty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     - </a:t>
            </a:r>
            <a:r>
              <a:rPr lang="en-US" sz="2000" b="1" i="1" u="sng" dirty="0">
                <a:latin typeface="Arial" charset="0"/>
                <a:ea typeface="ＭＳ Ｐゴシック" charset="0"/>
              </a:rPr>
              <a:t>soft wave functions</a:t>
            </a:r>
            <a:r>
              <a:rPr lang="en-US" i="1" u="sng" dirty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The 2 most developed frameworks used for Compton analysis are:    </a:t>
            </a:r>
            <a:endParaRPr lang="en-US" sz="2000" b="1" baseline="30000" dirty="0">
              <a:latin typeface="Arial" charset="0"/>
              <a:ea typeface="ＭＳ Ｐゴシック" charset="0"/>
            </a:endParaRPr>
          </a:p>
        </p:txBody>
      </p:sp>
      <p:grpSp>
        <p:nvGrpSpPr>
          <p:cNvPr id="20500" name="Group 33"/>
          <p:cNvGrpSpPr>
            <a:grpSpLocks/>
          </p:cNvGrpSpPr>
          <p:nvPr/>
        </p:nvGrpSpPr>
        <p:grpSpPr bwMode="auto">
          <a:xfrm>
            <a:off x="6958013" y="1204913"/>
            <a:ext cx="2025650" cy="1171575"/>
            <a:chOff x="6326859" y="4307556"/>
            <a:chExt cx="2610766" cy="1170907"/>
          </a:xfrm>
        </p:grpSpPr>
        <p:sp>
          <p:nvSpPr>
            <p:cNvPr id="20509" name="TextBox 23"/>
            <p:cNvSpPr txBox="1">
              <a:spLocks noChangeArrowheads="1"/>
            </p:cNvSpPr>
            <p:nvPr/>
          </p:nvSpPr>
          <p:spPr bwMode="auto">
            <a:xfrm>
              <a:off x="6931274" y="4307556"/>
              <a:ext cx="1057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KERNEL</a:t>
              </a:r>
            </a:p>
          </p:txBody>
        </p:sp>
        <p:sp>
          <p:nvSpPr>
            <p:cNvPr id="20510" name="TextBox 23"/>
            <p:cNvSpPr txBox="1">
              <a:spLocks noChangeArrowheads="1"/>
            </p:cNvSpPr>
            <p:nvPr/>
          </p:nvSpPr>
          <p:spPr bwMode="auto">
            <a:xfrm>
              <a:off x="6464300" y="5202238"/>
              <a:ext cx="24733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SOFT WAVE-FUNCTIONS</a:t>
              </a: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6326859" y="5056429"/>
              <a:ext cx="225066" cy="249095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 flipH="1">
              <a:off x="7800018" y="5032629"/>
              <a:ext cx="247572" cy="24909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20501" name="Group 42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20507" name="Picture 43" descr="Jlab_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44" descr="logo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99213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4931450-5DFF-47F9-BA81-F789A986FDA1}" type="slidenum">
              <a:rPr lang="en-US" sz="1600">
                <a:solidFill>
                  <a:srgbClr val="005AB4"/>
                </a:solidFill>
              </a:rPr>
              <a:pPr eaLnBrk="1" hangingPunct="1"/>
              <a:t>3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48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pic>
        <p:nvPicPr>
          <p:cNvPr id="20505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341938"/>
            <a:ext cx="1489075" cy="598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564063"/>
            <a:ext cx="2163763" cy="143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T</a:t>
            </a:r>
            <a:r>
              <a:rPr lang="en-US" dirty="0" smtClean="0">
                <a:cs typeface="+mj-cs"/>
              </a:rPr>
              <a:t>est RCS mechanism</a:t>
            </a:r>
            <a:endParaRPr lang="en-US" dirty="0">
              <a:cs typeface="+mj-cs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749300"/>
            <a:ext cx="5224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/>
              <a:t>Handbag and pQCD mechanisms give very different predictions for </a:t>
            </a:r>
            <a:r>
              <a:rPr lang="en-US" sz="2000" b="1"/>
              <a:t>polarization transfer asymmetry </a:t>
            </a:r>
            <a:r>
              <a:rPr lang="en-US" sz="2000" b="1" i="1"/>
              <a:t>K</a:t>
            </a:r>
            <a:r>
              <a:rPr lang="en-US" sz="2000" b="1" i="1" baseline="-25000"/>
              <a:t>LL</a:t>
            </a:r>
            <a:r>
              <a:rPr lang="en-US" sz="2000" b="1" i="1"/>
              <a:t>, K</a:t>
            </a:r>
            <a:r>
              <a:rPr lang="en-US" sz="2000" b="1" i="1" baseline="-25000"/>
              <a:t>LT</a:t>
            </a:r>
            <a:r>
              <a:rPr lang="en-US" sz="2000" b="1" i="1"/>
              <a:t> </a:t>
            </a:r>
          </a:p>
        </p:txBody>
      </p:sp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398463" y="2773363"/>
            <a:ext cx="3598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first arrow: incident photon helicity </a:t>
            </a:r>
          </a:p>
          <a:p>
            <a:r>
              <a:rPr lang="en-US" sz="1400"/>
              <a:t>second arrow: recoil proton polarization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42900" y="3454400"/>
            <a:ext cx="246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800" b="1">
                <a:latin typeface="Calibri" pitchFamily="34" charset="0"/>
              </a:rPr>
              <a:t>Compton form factors :</a:t>
            </a: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402513" y="3065463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2" name="Curved Left Arrow 21"/>
          <p:cNvSpPr>
            <a:spLocks noChangeArrowheads="1"/>
          </p:cNvSpPr>
          <p:nvPr/>
        </p:nvSpPr>
        <p:spPr bwMode="auto">
          <a:xfrm flipH="1">
            <a:off x="4835525" y="3381375"/>
            <a:ext cx="438150" cy="922338"/>
          </a:xfrm>
          <a:prstGeom prst="curvedLeftArrow">
            <a:avLst>
              <a:gd name="adj1" fmla="val 25007"/>
              <a:gd name="adj2" fmla="val 49995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22536" name="Group 22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22560" name="Picture 23" descr="Jlab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24" descr="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99213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A763320-81D0-4D8D-B523-4B355404D5FB}" type="slidenum">
              <a:rPr lang="en-US" sz="1600">
                <a:solidFill>
                  <a:srgbClr val="005AB4"/>
                </a:solidFill>
              </a:rPr>
              <a:pPr eaLnBrk="1" hangingPunct="1"/>
              <a:t>4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30" name="Curved Left Arrow 29"/>
          <p:cNvSpPr>
            <a:spLocks noChangeArrowheads="1"/>
          </p:cNvSpPr>
          <p:nvPr/>
        </p:nvSpPr>
        <p:spPr bwMode="auto">
          <a:xfrm flipH="1">
            <a:off x="68263" y="2101850"/>
            <a:ext cx="401637" cy="1614488"/>
          </a:xfrm>
          <a:prstGeom prst="curvedLeftArrow">
            <a:avLst>
              <a:gd name="adj1" fmla="val 24993"/>
              <a:gd name="adj2" fmla="val 50005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2540" name="TextBox 4"/>
          <p:cNvSpPr txBox="1">
            <a:spLocks noChangeArrowheads="1"/>
          </p:cNvSpPr>
          <p:nvPr/>
        </p:nvSpPr>
        <p:spPr bwMode="auto">
          <a:xfrm>
            <a:off x="2720975" y="4078288"/>
            <a:ext cx="884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CC00"/>
                </a:solidFill>
                <a:latin typeface="Calibri" pitchFamily="34" charset="0"/>
              </a:rPr>
              <a:t>GPDs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646488" y="4630738"/>
            <a:ext cx="328612" cy="285750"/>
          </a:xfrm>
          <a:prstGeom prst="ellipse">
            <a:avLst/>
          </a:prstGeom>
          <a:solidFill>
            <a:schemeClr val="tx1">
              <a:alpha val="0"/>
            </a:schemeClr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pic>
        <p:nvPicPr>
          <p:cNvPr id="22543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84350"/>
            <a:ext cx="3057525" cy="1035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792538"/>
            <a:ext cx="1547812" cy="1487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625850" y="5097463"/>
            <a:ext cx="328613" cy="285750"/>
          </a:xfrm>
          <a:prstGeom prst="ellipse">
            <a:avLst/>
          </a:prstGeom>
          <a:solidFill>
            <a:schemeClr val="tx1">
              <a:alpha val="0"/>
            </a:schemeClr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625850" y="5583238"/>
            <a:ext cx="328613" cy="285750"/>
          </a:xfrm>
          <a:prstGeom prst="ellipse">
            <a:avLst/>
          </a:prstGeom>
          <a:solidFill>
            <a:schemeClr val="tx1">
              <a:alpha val="0"/>
            </a:schemeClr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3875" y="3948113"/>
            <a:ext cx="48101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sz="2000" b="1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 result for K</a:t>
            </a:r>
            <a:r>
              <a:rPr lang="en-US" sz="2000" b="1" baseline="-25000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LL</a:t>
            </a:r>
            <a:endParaRPr lang="en-US" sz="2000" baseline="-250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Results are in agreement with leading quark model at energy regime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Additional measurements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are needed to test consistency with GPDs at different angle and where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u,t,s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are large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unambigously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urved Left Arrow 33"/>
          <p:cNvSpPr>
            <a:spLocks noChangeArrowheads="1"/>
          </p:cNvSpPr>
          <p:nvPr/>
        </p:nvSpPr>
        <p:spPr bwMode="auto">
          <a:xfrm>
            <a:off x="2097088" y="3921125"/>
            <a:ext cx="301625" cy="633413"/>
          </a:xfrm>
          <a:prstGeom prst="curvedLeftArrow">
            <a:avLst>
              <a:gd name="adj1" fmla="val 24996"/>
              <a:gd name="adj2" fmla="val 50001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22550" name="Group 4"/>
          <p:cNvGrpSpPr>
            <a:grpSpLocks/>
          </p:cNvGrpSpPr>
          <p:nvPr/>
        </p:nvGrpSpPr>
        <p:grpSpPr bwMode="auto">
          <a:xfrm>
            <a:off x="5245100" y="639763"/>
            <a:ext cx="3900488" cy="3289300"/>
            <a:chOff x="5245100" y="639763"/>
            <a:chExt cx="3900488" cy="3289300"/>
          </a:xfrm>
        </p:grpSpPr>
        <p:grpSp>
          <p:nvGrpSpPr>
            <p:cNvPr id="22552" name="Group 4"/>
            <p:cNvGrpSpPr>
              <a:grpSpLocks/>
            </p:cNvGrpSpPr>
            <p:nvPr/>
          </p:nvGrpSpPr>
          <p:grpSpPr bwMode="auto">
            <a:xfrm>
              <a:off x="5245100" y="639763"/>
              <a:ext cx="3900488" cy="3289300"/>
              <a:chOff x="5202238" y="1266825"/>
              <a:chExt cx="3900487" cy="3289300"/>
            </a:xfrm>
          </p:grpSpPr>
          <p:pic>
            <p:nvPicPr>
              <p:cNvPr id="22554" name="Picture 7" descr="KLL-prop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238" y="1266825"/>
                <a:ext cx="3900487" cy="3289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555" name="Group 4"/>
              <p:cNvGrpSpPr>
                <a:grpSpLocks/>
              </p:cNvGrpSpPr>
              <p:nvPr/>
            </p:nvGrpSpPr>
            <p:grpSpPr bwMode="auto">
              <a:xfrm>
                <a:off x="6136752" y="1445157"/>
                <a:ext cx="2485141" cy="2338914"/>
                <a:chOff x="6906701" y="2256829"/>
                <a:chExt cx="2486158" cy="2340063"/>
              </a:xfrm>
            </p:grpSpPr>
            <p:sp>
              <p:nvSpPr>
                <p:cNvPr id="2255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906701" y="4288917"/>
                  <a:ext cx="808038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800000"/>
                      </a:solidFill>
                      <a:latin typeface="Calibri" pitchFamily="34" charset="0"/>
                    </a:rPr>
                    <a:t>(pQCD)</a:t>
                  </a:r>
                </a:p>
              </p:txBody>
            </p:sp>
            <p:sp>
              <p:nvSpPr>
                <p:cNvPr id="2255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7309925" y="3627438"/>
                  <a:ext cx="808038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800000"/>
                      </a:solidFill>
                      <a:latin typeface="Calibri" pitchFamily="34" charset="0"/>
                    </a:rPr>
                    <a:t>(pQCD)</a:t>
                  </a:r>
                </a:p>
              </p:txBody>
            </p:sp>
            <p:sp>
              <p:nvSpPr>
                <p:cNvPr id="2255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8249859" y="2256829"/>
                  <a:ext cx="1143000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800000"/>
                      </a:solidFill>
                      <a:latin typeface="Calibri" pitchFamily="34" charset="0"/>
                    </a:rPr>
                    <a:t>(HANDBAG)</a:t>
                  </a:r>
                </a:p>
              </p:txBody>
            </p:sp>
            <p:sp>
              <p:nvSpPr>
                <p:cNvPr id="2255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178234" y="2759759"/>
                  <a:ext cx="1181100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500" b="1">
                      <a:solidFill>
                        <a:srgbClr val="800000"/>
                      </a:solidFill>
                      <a:latin typeface="Calibri" pitchFamily="34" charset="0"/>
                    </a:rPr>
                    <a:t>JLab e99114</a:t>
                  </a:r>
                </a:p>
              </p:txBody>
            </p:sp>
          </p:grpSp>
        </p:grpSp>
        <p:pic>
          <p:nvPicPr>
            <p:cNvPr id="2255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521" y="3655693"/>
              <a:ext cx="615253" cy="26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270500" y="246063"/>
            <a:ext cx="2374900" cy="492125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300" b="1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D. J. Hamilton, et al., Phys. Rev. Lett. 94, 242001 (2005)</a:t>
            </a:r>
            <a:endParaRPr lang="en-US" sz="1300" b="1" dirty="0">
              <a:solidFill>
                <a:srgbClr val="8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+mj-cs"/>
              </a:rPr>
              <a:t>WACS with Real </a:t>
            </a:r>
            <a:r>
              <a:rPr lang="en-US" sz="3600" dirty="0">
                <a:cs typeface="+mj-cs"/>
              </a:rPr>
              <a:t>P</a:t>
            </a:r>
            <a:r>
              <a:rPr lang="en-US" sz="3600" dirty="0" smtClean="0">
                <a:cs typeface="+mj-cs"/>
              </a:rPr>
              <a:t>hotons</a:t>
            </a:r>
            <a:endParaRPr lang="en-US" sz="3600" dirty="0">
              <a:cs typeface="+mj-cs"/>
            </a:endParaRPr>
          </a:p>
        </p:txBody>
      </p:sp>
      <p:sp>
        <p:nvSpPr>
          <p:cNvPr id="24578" name="TextBox 19"/>
          <p:cNvSpPr txBox="1">
            <a:spLocks noChangeArrowheads="1"/>
          </p:cNvSpPr>
          <p:nvPr/>
        </p:nvSpPr>
        <p:spPr bwMode="auto">
          <a:xfrm>
            <a:off x="-46038" y="630238"/>
            <a:ext cx="447357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BFE"/>
                </a:solidFill>
                <a:latin typeface="Calibri" pitchFamily="34" charset="0"/>
              </a:rPr>
              <a:t>WACS: Wide Angle (cm frame) Compton Scattering</a:t>
            </a:r>
          </a:p>
        </p:txBody>
      </p: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24614" name="Picture 24" descr="Jlab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26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99213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F9DF4E-8D97-47F6-8DFA-38D8DF8902B4}" type="slidenum">
              <a:rPr lang="en-US" sz="1600">
                <a:solidFill>
                  <a:srgbClr val="005AB4"/>
                </a:solidFill>
              </a:rPr>
              <a:pPr eaLnBrk="1" hangingPunct="1"/>
              <a:t>5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29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18" name="Process 17"/>
          <p:cNvSpPr>
            <a:spLocks noChangeArrowheads="1"/>
          </p:cNvSpPr>
          <p:nvPr/>
        </p:nvSpPr>
        <p:spPr bwMode="auto">
          <a:xfrm>
            <a:off x="1820863" y="4237038"/>
            <a:ext cx="1763712" cy="582612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Compton scattering </a:t>
            </a:r>
          </a:p>
        </p:txBody>
      </p:sp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98425" y="4816475"/>
            <a:ext cx="172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/>
              <a:t>2 experiments same setup</a:t>
            </a:r>
          </a:p>
        </p:txBody>
      </p:sp>
      <p:sp>
        <p:nvSpPr>
          <p:cNvPr id="59" name="Process 58"/>
          <p:cNvSpPr>
            <a:spLocks noChangeArrowheads="1"/>
          </p:cNvSpPr>
          <p:nvPr/>
        </p:nvSpPr>
        <p:spPr bwMode="auto">
          <a:xfrm>
            <a:off x="1876425" y="5337175"/>
            <a:ext cx="1679575" cy="58261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ep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scattering </a:t>
            </a:r>
          </a:p>
        </p:txBody>
      </p:sp>
      <p:cxnSp>
        <p:nvCxnSpPr>
          <p:cNvPr id="35867" name="Straight Connector 35866"/>
          <p:cNvCxnSpPr>
            <a:cxnSpLocks noChangeShapeType="1"/>
            <a:stCxn id="18" idx="3"/>
            <a:endCxn id="71" idx="1"/>
          </p:cNvCxnSpPr>
          <p:nvPr/>
        </p:nvCxnSpPr>
        <p:spPr bwMode="auto">
          <a:xfrm>
            <a:off x="3584575" y="4529138"/>
            <a:ext cx="155575" cy="20161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Process 70"/>
          <p:cNvSpPr>
            <a:spLocks noChangeArrowheads="1"/>
          </p:cNvSpPr>
          <p:nvPr/>
        </p:nvSpPr>
        <p:spPr bwMode="auto">
          <a:xfrm>
            <a:off x="3740150" y="4440238"/>
            <a:ext cx="1524000" cy="582612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K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LL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K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LT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(R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R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V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R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  <a:endParaRPr lang="en-US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Process 74"/>
          <p:cNvSpPr>
            <a:spLocks noChangeArrowheads="1"/>
          </p:cNvSpPr>
          <p:nvPr/>
        </p:nvSpPr>
        <p:spPr bwMode="auto">
          <a:xfrm>
            <a:off x="3711575" y="5156200"/>
            <a:ext cx="1563688" cy="58261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L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P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,P</a:t>
            </a:r>
            <a:r>
              <a:rPr lang="en-US" baseline="-25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=0</a:t>
            </a:r>
            <a:endParaRPr lang="en-US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6" name="Straight Connector 75"/>
          <p:cNvCxnSpPr>
            <a:cxnSpLocks noChangeShapeType="1"/>
            <a:stCxn id="59" idx="3"/>
            <a:endCxn id="75" idx="1"/>
          </p:cNvCxnSpPr>
          <p:nvPr/>
        </p:nvCxnSpPr>
        <p:spPr bwMode="auto">
          <a:xfrm flipV="1">
            <a:off x="3556000" y="5448300"/>
            <a:ext cx="155575" cy="1809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Process 77"/>
          <p:cNvSpPr>
            <a:spLocks noChangeArrowheads="1"/>
          </p:cNvSpPr>
          <p:nvPr/>
        </p:nvSpPr>
        <p:spPr bwMode="auto">
          <a:xfrm>
            <a:off x="6284913" y="4616450"/>
            <a:ext cx="2127250" cy="70326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Analyzing Power Ay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proton </a:t>
            </a:r>
            <a:r>
              <a:rPr lang="en-US" sz="1600" dirty="0" err="1">
                <a:solidFill>
                  <a:schemeClr val="lt1"/>
                </a:solidFill>
                <a:latin typeface="+mn-lt"/>
                <a:ea typeface="+mn-ea"/>
              </a:rPr>
              <a:t>polarimeter</a:t>
            </a:r>
            <a:endParaRPr lang="en-US" sz="1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6" name="Process 85"/>
          <p:cNvSpPr>
            <a:spLocks noChangeArrowheads="1"/>
          </p:cNvSpPr>
          <p:nvPr/>
        </p:nvSpPr>
        <p:spPr bwMode="auto">
          <a:xfrm>
            <a:off x="6629400" y="5486400"/>
            <a:ext cx="1376363" cy="58261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  <a:r>
              <a:rPr lang="en-US" sz="1600" baseline="-250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/G</a:t>
            </a:r>
            <a:r>
              <a:rPr lang="en-US" sz="1600" baseline="-25000" dirty="0">
                <a:solidFill>
                  <a:schemeClr val="lt1"/>
                </a:solidFill>
                <a:latin typeface="+mn-lt"/>
                <a:ea typeface="+mn-ea"/>
              </a:rPr>
              <a:t>M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 proton </a:t>
            </a:r>
            <a:endParaRPr lang="en-US" sz="1600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6" name="Straight Arrow Connector 45"/>
          <p:cNvCxnSpPr>
            <a:cxnSpLocks noChangeShapeType="1"/>
            <a:stCxn id="78" idx="1"/>
            <a:endCxn id="71" idx="3"/>
          </p:cNvCxnSpPr>
          <p:nvPr/>
        </p:nvCxnSpPr>
        <p:spPr bwMode="auto">
          <a:xfrm flipH="1" flipV="1">
            <a:off x="5264150" y="4730750"/>
            <a:ext cx="1020763" cy="238125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93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4" name="Group 7"/>
          <p:cNvGrpSpPr>
            <a:grpSpLocks/>
          </p:cNvGrpSpPr>
          <p:nvPr/>
        </p:nvGrpSpPr>
        <p:grpSpPr bwMode="auto">
          <a:xfrm>
            <a:off x="141288" y="1339850"/>
            <a:ext cx="2355850" cy="1538288"/>
            <a:chOff x="509399" y="1109026"/>
            <a:chExt cx="2694518" cy="1968676"/>
          </a:xfrm>
        </p:grpSpPr>
        <p:grpSp>
          <p:nvGrpSpPr>
            <p:cNvPr id="24609" name="Group 5"/>
            <p:cNvGrpSpPr>
              <a:grpSpLocks/>
            </p:cNvGrpSpPr>
            <p:nvPr/>
          </p:nvGrpSpPr>
          <p:grpSpPr bwMode="auto">
            <a:xfrm>
              <a:off x="509399" y="1109026"/>
              <a:ext cx="2694518" cy="1968676"/>
              <a:chOff x="174688" y="1089650"/>
              <a:chExt cx="3414713" cy="2520950"/>
            </a:xfrm>
          </p:grpSpPr>
          <p:pic>
            <p:nvPicPr>
              <p:cNvPr id="24612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88" y="1089650"/>
                <a:ext cx="3414713" cy="2520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9" name="Rectangle 4"/>
              <p:cNvSpPr>
                <a:spLocks noChangeArrowheads="1"/>
              </p:cNvSpPr>
              <p:nvPr/>
            </p:nvSpPr>
            <p:spPr bwMode="auto">
              <a:xfrm>
                <a:off x="1032968" y="1547531"/>
                <a:ext cx="1695852" cy="346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accent3">
                        <a:lumMod val="10000"/>
                      </a:schemeClr>
                    </a:solidFill>
                    <a:latin typeface="Arial" charset="0"/>
                    <a:ea typeface="ＭＳ Ｐゴシック" charset="0"/>
                    <a:cs typeface="Calibri" charset="0"/>
                  </a:rPr>
                  <a:t>mixed e-</a:t>
                </a:r>
                <a:r>
                  <a:rPr lang="en-US" sz="1200" dirty="0">
                    <a:solidFill>
                      <a:schemeClr val="accent3">
                        <a:lumMod val="10000"/>
                      </a:schemeClr>
                    </a:solidFill>
                    <a:latin typeface="Arial" charset="0"/>
                    <a:ea typeface="ＭＳ Ｐゴシック" charset="0"/>
                    <a:cs typeface="Calibri" charset="0"/>
                    <a:sym typeface="Symbol" charset="0"/>
                  </a:rPr>
                  <a:t> beam</a:t>
                </a:r>
              </a:p>
            </p:txBody>
          </p:sp>
        </p:grp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2285166" y="2210184"/>
              <a:ext cx="0" cy="65013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>
              <a:off x="2508498" y="2206121"/>
              <a:ext cx="0" cy="6521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95" name="Group 8"/>
          <p:cNvGrpSpPr>
            <a:grpSpLocks/>
          </p:cNvGrpSpPr>
          <p:nvPr/>
        </p:nvGrpSpPr>
        <p:grpSpPr bwMode="auto">
          <a:xfrm>
            <a:off x="4557713" y="692150"/>
            <a:ext cx="4092575" cy="3117850"/>
            <a:chOff x="5043311" y="692855"/>
            <a:chExt cx="3592689" cy="3165651"/>
          </a:xfrm>
        </p:grpSpPr>
        <p:pic>
          <p:nvPicPr>
            <p:cNvPr id="24606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311" y="692855"/>
              <a:ext cx="3592689" cy="316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061427" y="2422358"/>
              <a:ext cx="1414500" cy="554472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accent3">
                      <a:lumMod val="10000"/>
                    </a:schemeClr>
                  </a:solidFill>
                  <a:latin typeface="Arial" charset="0"/>
                  <a:ea typeface="ＭＳ Ｐゴシック" charset="0"/>
                </a:rPr>
                <a:t>polarized incident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chemeClr val="accent3">
                      <a:lumMod val="10000"/>
                    </a:schemeClr>
                  </a:solidFill>
                  <a:latin typeface="Arial" charset="0"/>
                  <a:ea typeface="ＭＳ Ｐゴシック" charset="0"/>
                </a:rPr>
                <a:t>bremsstrahlung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chemeClr val="accent3">
                      <a:lumMod val="10000"/>
                    </a:schemeClr>
                  </a:solidFill>
                  <a:latin typeface="Arial" charset="0"/>
                  <a:ea typeface="ＭＳ Ｐゴシック" charset="0"/>
                </a:rPr>
                <a:t>photon beam </a:t>
              </a:r>
              <a:endParaRPr lang="en-US" sz="1000" dirty="0">
                <a:solidFill>
                  <a:schemeClr val="accent3">
                    <a:lumMod val="10000"/>
                  </a:schemeClr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8" name="TextBox 6"/>
            <p:cNvSpPr txBox="1">
              <a:spLocks noChangeArrowheads="1"/>
            </p:cNvSpPr>
            <p:nvPr/>
          </p:nvSpPr>
          <p:spPr bwMode="auto">
            <a:xfrm>
              <a:off x="5051777" y="1961444"/>
              <a:ext cx="620889" cy="2398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it-IT" sz="1000"/>
            </a:p>
          </p:txBody>
        </p:sp>
      </p:grpSp>
      <p:sp>
        <p:nvSpPr>
          <p:cNvPr id="24596" name="Rectangle 5"/>
          <p:cNvSpPr>
            <a:spLocks noChangeArrowheads="1"/>
          </p:cNvSpPr>
          <p:nvPr/>
        </p:nvSpPr>
        <p:spPr bwMode="auto">
          <a:xfrm>
            <a:off x="0" y="1017588"/>
            <a:ext cx="52244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1500"/>
              <a:t>Intensity of γ/e in terms of energy</a:t>
            </a:r>
            <a:endParaRPr lang="en-US" sz="1500" b="1" i="1"/>
          </a:p>
        </p:txBody>
      </p:sp>
      <p:sp>
        <p:nvSpPr>
          <p:cNvPr id="24597" name="Rectangle 5"/>
          <p:cNvSpPr>
            <a:spLocks noChangeArrowheads="1"/>
          </p:cNvSpPr>
          <p:nvPr/>
        </p:nvSpPr>
        <p:spPr bwMode="auto">
          <a:xfrm>
            <a:off x="0" y="3003550"/>
            <a:ext cx="4416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1500"/>
              <a:t>High energy photon polarized as electrons</a:t>
            </a:r>
            <a:endParaRPr lang="en-US" sz="1500" b="1" i="1"/>
          </a:p>
        </p:txBody>
      </p:sp>
      <p:cxnSp>
        <p:nvCxnSpPr>
          <p:cNvPr id="74" name="Straight Arrow Connector 73"/>
          <p:cNvCxnSpPr>
            <a:cxnSpLocks noChangeShapeType="1"/>
            <a:stCxn id="75" idx="3"/>
            <a:endCxn id="78" idx="1"/>
          </p:cNvCxnSpPr>
          <p:nvPr/>
        </p:nvCxnSpPr>
        <p:spPr bwMode="auto">
          <a:xfrm flipV="1">
            <a:off x="5275263" y="4968875"/>
            <a:ext cx="1009650" cy="479425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75" idx="3"/>
            <a:endCxn id="86" idx="1"/>
          </p:cNvCxnSpPr>
          <p:nvPr/>
        </p:nvCxnSpPr>
        <p:spPr bwMode="auto">
          <a:xfrm>
            <a:off x="5275263" y="5448300"/>
            <a:ext cx="1354137" cy="328613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endCxn id="18" idx="1"/>
          </p:cNvCxnSpPr>
          <p:nvPr/>
        </p:nvCxnSpPr>
        <p:spPr bwMode="auto">
          <a:xfrm flipV="1">
            <a:off x="1335088" y="4529138"/>
            <a:ext cx="485775" cy="407987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endCxn id="59" idx="1"/>
          </p:cNvCxnSpPr>
          <p:nvPr/>
        </p:nvCxnSpPr>
        <p:spPr bwMode="auto">
          <a:xfrm>
            <a:off x="1250950" y="5403850"/>
            <a:ext cx="625475" cy="225425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2" name="TextBox 3"/>
          <p:cNvSpPr txBox="1">
            <a:spLocks noChangeArrowheads="1"/>
          </p:cNvSpPr>
          <p:nvPr/>
        </p:nvSpPr>
        <p:spPr bwMode="auto">
          <a:xfrm>
            <a:off x="6281738" y="1298575"/>
            <a:ext cx="790575" cy="323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rgbClr val="FF0000"/>
                </a:solidFill>
              </a:rPr>
              <a:t>Dipole</a:t>
            </a:r>
          </a:p>
        </p:txBody>
      </p:sp>
      <p:sp>
        <p:nvSpPr>
          <p:cNvPr id="24603" name="TextBox 40"/>
          <p:cNvSpPr txBox="1">
            <a:spLocks noChangeArrowheads="1"/>
          </p:cNvSpPr>
          <p:nvPr/>
        </p:nvSpPr>
        <p:spPr bwMode="auto">
          <a:xfrm>
            <a:off x="7186613" y="963613"/>
            <a:ext cx="1068387" cy="292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>
                <a:solidFill>
                  <a:srgbClr val="19194D"/>
                </a:solidFill>
              </a:rPr>
              <a:t>Calorimeter</a:t>
            </a:r>
          </a:p>
        </p:txBody>
      </p:sp>
      <p:pic>
        <p:nvPicPr>
          <p:cNvPr id="2460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330575"/>
            <a:ext cx="2384425" cy="606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951163"/>
            <a:ext cx="15033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rbel" charset="0"/>
                <a:cs typeface="+mj-cs"/>
              </a:rPr>
              <a:t>Proton precession and spin-orbit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E8E6DD5-D7BD-42E6-B792-0DFE84F9DA76}" type="slidenum">
              <a:rPr lang="en-US" sz="1600">
                <a:solidFill>
                  <a:srgbClr val="005AB4"/>
                </a:solidFill>
              </a:rPr>
              <a:pPr eaLnBrk="1" hangingPunct="1"/>
              <a:t>6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5088" y="6280150"/>
            <a:ext cx="864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N.B. spin and momentum precessions of proton in the magnet around </a:t>
            </a:r>
          </a:p>
        </p:txBody>
      </p:sp>
      <p:grpSp>
        <p:nvGrpSpPr>
          <p:cNvPr id="26628" name="Group 68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26696" name="Picture 69" descr="Jlab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7" name="Picture 70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Slide Number Placeholder 3"/>
          <p:cNvSpPr txBox="1">
            <a:spLocks/>
          </p:cNvSpPr>
          <p:nvPr/>
        </p:nvSpPr>
        <p:spPr bwMode="auto">
          <a:xfrm>
            <a:off x="3505200" y="63992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E77D043-26D9-405A-B304-DC09A05964C0}" type="slidenum">
              <a:rPr lang="en-US" sz="1600">
                <a:solidFill>
                  <a:srgbClr val="005AB4"/>
                </a:solidFill>
              </a:rPr>
              <a:pPr algn="r" eaLnBrk="1" hangingPunct="1"/>
              <a:t>6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74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76" name="Process 75"/>
          <p:cNvSpPr>
            <a:spLocks noChangeArrowheads="1"/>
          </p:cNvSpPr>
          <p:nvPr/>
        </p:nvSpPr>
        <p:spPr bwMode="auto">
          <a:xfrm>
            <a:off x="1571625" y="727075"/>
            <a:ext cx="1384300" cy="33496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precession</a:t>
            </a:r>
          </a:p>
        </p:txBody>
      </p:sp>
      <p:grpSp>
        <p:nvGrpSpPr>
          <p:cNvPr id="26633" name="Group 41017"/>
          <p:cNvGrpSpPr>
            <a:grpSpLocks/>
          </p:cNvGrpSpPr>
          <p:nvPr/>
        </p:nvGrpSpPr>
        <p:grpSpPr bwMode="auto">
          <a:xfrm>
            <a:off x="6599238" y="1062038"/>
            <a:ext cx="2106612" cy="2463800"/>
            <a:chOff x="6750684" y="3221762"/>
            <a:chExt cx="2328636" cy="2892536"/>
          </a:xfrm>
        </p:grpSpPr>
        <p:pic>
          <p:nvPicPr>
            <p:cNvPr id="26693" name="Picture 4100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684" y="3221762"/>
              <a:ext cx="2328636" cy="289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8" name="TextBox 41007"/>
            <p:cNvSpPr txBox="1"/>
            <p:nvPr/>
          </p:nvSpPr>
          <p:spPr>
            <a:xfrm>
              <a:off x="6852463" y="5484351"/>
              <a:ext cx="1191517" cy="2478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000" dirty="0" err="1">
                  <a:solidFill>
                    <a:schemeClr val="accent2">
                      <a:lumMod val="50000"/>
                    </a:schemeClr>
                  </a:solidFill>
                  <a:latin typeface="Arial" charset="0"/>
                  <a:ea typeface="ＭＳ Ｐゴシック" charset="0"/>
                </a:rPr>
                <a:t>ep</a:t>
              </a: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ea typeface="ＭＳ Ｐゴシック" charset="0"/>
                </a:rPr>
                <a:t> scattering</a:t>
              </a:r>
            </a:p>
          </p:txBody>
        </p:sp>
        <p:pic>
          <p:nvPicPr>
            <p:cNvPr id="26695" name="Picture 4100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702" y="3662893"/>
              <a:ext cx="1075253" cy="23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4" name="Group 41015"/>
          <p:cNvGrpSpPr>
            <a:grpSpLocks/>
          </p:cNvGrpSpPr>
          <p:nvPr/>
        </p:nvGrpSpPr>
        <p:grpSpPr bwMode="auto">
          <a:xfrm>
            <a:off x="176213" y="1057275"/>
            <a:ext cx="5962650" cy="2970213"/>
            <a:chOff x="176725" y="892619"/>
            <a:chExt cx="6402774" cy="3325945"/>
          </a:xfrm>
        </p:grpSpPr>
        <p:grpSp>
          <p:nvGrpSpPr>
            <p:cNvPr id="26661" name="Group 41014"/>
            <p:cNvGrpSpPr>
              <a:grpSpLocks/>
            </p:cNvGrpSpPr>
            <p:nvPr/>
          </p:nvGrpSpPr>
          <p:grpSpPr bwMode="auto">
            <a:xfrm>
              <a:off x="301736" y="1757419"/>
              <a:ext cx="756425" cy="669390"/>
              <a:chOff x="-4434" y="1757419"/>
              <a:chExt cx="756425" cy="669390"/>
            </a:xfrm>
          </p:grpSpPr>
          <p:grpSp>
            <p:nvGrpSpPr>
              <p:cNvPr id="26685" name="Group 41002"/>
              <p:cNvGrpSpPr>
                <a:grpSpLocks/>
              </p:cNvGrpSpPr>
              <p:nvPr/>
            </p:nvGrpSpPr>
            <p:grpSpPr bwMode="auto">
              <a:xfrm>
                <a:off x="-4434" y="1757419"/>
                <a:ext cx="605435" cy="669390"/>
                <a:chOff x="20638" y="4832350"/>
                <a:chExt cx="658812" cy="790575"/>
              </a:xfrm>
            </p:grpSpPr>
            <p:cxnSp>
              <p:nvCxnSpPr>
                <p:cNvPr id="13" name="Straight Arrow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135026" y="5089553"/>
                  <a:ext cx="383979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Straight Arrow Connector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0591" y="5089553"/>
                  <a:ext cx="5564" cy="34850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68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31800" y="4927600"/>
                  <a:ext cx="247650" cy="277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Calibri" pitchFamily="34" charset="0"/>
                    </a:rPr>
                    <a:t>z</a:t>
                  </a:r>
                </a:p>
              </p:txBody>
            </p:sp>
            <p:sp>
              <p:nvSpPr>
                <p:cNvPr id="2669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20638" y="5346700"/>
                  <a:ext cx="265112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Calibri" pitchFamily="34" charset="0"/>
                    </a:rPr>
                    <a:t>x</a:t>
                  </a:r>
                </a:p>
              </p:txBody>
            </p:sp>
            <p:sp>
              <p:nvSpPr>
                <p:cNvPr id="26691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30163" y="4832350"/>
                  <a:ext cx="261937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Calibri" pitchFamily="34" charset="0"/>
                    </a:rPr>
                    <a:t>y</a:t>
                  </a:r>
                </a:p>
              </p:txBody>
            </p:sp>
            <p:sp>
              <p:nvSpPr>
                <p:cNvPr id="25" name="Multiply 24"/>
                <p:cNvSpPr/>
                <p:nvPr/>
              </p:nvSpPr>
              <p:spPr>
                <a:xfrm>
                  <a:off x="58972" y="5016071"/>
                  <a:ext cx="183641" cy="157459"/>
                </a:xfrm>
                <a:prstGeom prst="mathMultiply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pic>
            <p:nvPicPr>
              <p:cNvPr id="26686" name="Picture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313" y="2105980"/>
                <a:ext cx="501678" cy="250839"/>
              </a:xfrm>
              <a:prstGeom prst="rect">
                <a:avLst/>
              </a:prstGeom>
              <a:solidFill>
                <a:schemeClr val="tx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62" name="Group 41013"/>
            <p:cNvGrpSpPr>
              <a:grpSpLocks/>
            </p:cNvGrpSpPr>
            <p:nvPr/>
          </p:nvGrpSpPr>
          <p:grpSpPr bwMode="auto">
            <a:xfrm>
              <a:off x="176725" y="892619"/>
              <a:ext cx="6402774" cy="3325945"/>
              <a:chOff x="-843843" y="1347219"/>
              <a:chExt cx="6685558" cy="3483716"/>
            </a:xfrm>
          </p:grpSpPr>
          <p:grpSp>
            <p:nvGrpSpPr>
              <p:cNvPr id="26663" name="Group 41012"/>
              <p:cNvGrpSpPr>
                <a:grpSpLocks/>
              </p:cNvGrpSpPr>
              <p:nvPr/>
            </p:nvGrpSpPr>
            <p:grpSpPr bwMode="auto">
              <a:xfrm>
                <a:off x="-843843" y="1347219"/>
                <a:ext cx="6685558" cy="3483716"/>
                <a:chOff x="-855183" y="712167"/>
                <a:chExt cx="6685558" cy="3483716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786383" y="1608373"/>
                  <a:ext cx="163718" cy="242156"/>
                </a:xfrm>
                <a:prstGeom prst="arc">
                  <a:avLst>
                    <a:gd name="adj1" fmla="val 16875890"/>
                    <a:gd name="adj2" fmla="val 652243"/>
                  </a:avLst>
                </a:prstGeom>
                <a:noFill/>
                <a:ln w="38100">
                  <a:gradFill flip="none" rotWithShape="1">
                    <a:gsLst>
                      <a:gs pos="0">
                        <a:srgbClr val="FFFF00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</a:ln>
                <a:effectLst>
                  <a:glow rad="101600">
                    <a:srgbClr val="1D1DFF">
                      <a:alpha val="75000"/>
                    </a:srgbClr>
                  </a:glo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26669" name="Group 41011"/>
                <p:cNvGrpSpPr>
                  <a:grpSpLocks/>
                </p:cNvGrpSpPr>
                <p:nvPr/>
              </p:nvGrpSpPr>
              <p:grpSpPr bwMode="auto">
                <a:xfrm>
                  <a:off x="-855183" y="712167"/>
                  <a:ext cx="6685558" cy="3483716"/>
                  <a:chOff x="29307" y="713088"/>
                  <a:chExt cx="6909423" cy="3630218"/>
                </a:xfrm>
              </p:grpSpPr>
              <p:grpSp>
                <p:nvGrpSpPr>
                  <p:cNvPr id="26670" name="Group 41010"/>
                  <p:cNvGrpSpPr>
                    <a:grpSpLocks/>
                  </p:cNvGrpSpPr>
                  <p:nvPr/>
                </p:nvGrpSpPr>
                <p:grpSpPr bwMode="auto">
                  <a:xfrm>
                    <a:off x="29307" y="713088"/>
                    <a:ext cx="6909423" cy="3630218"/>
                    <a:chOff x="29307" y="714896"/>
                    <a:chExt cx="7483483" cy="3918006"/>
                  </a:xfrm>
                </p:grpSpPr>
                <p:pic>
                  <p:nvPicPr>
                    <p:cNvPr id="26674" name="Picture 7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11485" y="714896"/>
                      <a:ext cx="3001305" cy="25136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26675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307" y="1646792"/>
                      <a:ext cx="6670875" cy="2986110"/>
                      <a:chOff x="-1006950" y="1031405"/>
                      <a:chExt cx="8127670" cy="3273483"/>
                    </a:xfrm>
                  </p:grpSpPr>
                  <p:pic>
                    <p:nvPicPr>
                      <p:cNvPr id="26678" name="Picture 4"/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6950" y="1881302"/>
                        <a:ext cx="5246458" cy="2423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cxnSp>
                    <p:nvCxnSpPr>
                      <p:cNvPr id="34" name="Straight Connector 33"/>
                      <p:cNvCxnSpPr/>
                      <p:nvPr/>
                    </p:nvCxnSpPr>
                    <p:spPr>
                      <a:xfrm>
                        <a:off x="6322530" y="1383455"/>
                        <a:ext cx="798190" cy="5012"/>
                      </a:xfrm>
                      <a:prstGeom prst="line">
                        <a:avLst/>
                      </a:prstGeom>
                      <a:ln w="38100">
                        <a:solidFill>
                          <a:srgbClr val="FFFF00"/>
                        </a:solidFill>
                        <a:prstDash val="sysDash"/>
                      </a:ln>
                      <a:effectLst>
                        <a:glow rad="101600">
                          <a:srgbClr val="0000FF">
                            <a:alpha val="75000"/>
                          </a:srgbClr>
                        </a:glow>
                      </a:effec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flipV="1">
                        <a:off x="4732983" y="1031405"/>
                        <a:ext cx="2333794" cy="1025066"/>
                      </a:xfrm>
                      <a:prstGeom prst="line">
                        <a:avLst/>
                      </a:prstGeom>
                      <a:ln w="38100">
                        <a:solidFill>
                          <a:srgbClr val="FFFF00">
                            <a:alpha val="46000"/>
                          </a:srgbClr>
                        </a:solidFill>
                        <a:prstDash val="sysDash"/>
                      </a:ln>
                      <a:effectLst>
                        <a:glow rad="101600">
                          <a:srgbClr val="1D1DFF">
                            <a:alpha val="75000"/>
                          </a:srgbClr>
                        </a:glow>
                      </a:effec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" name="Freeform 30"/>
                      <p:cNvSpPr/>
                      <p:nvPr/>
                    </p:nvSpPr>
                    <p:spPr>
                      <a:xfrm>
                        <a:off x="2014921" y="2234686"/>
                        <a:ext cx="1905919" cy="907300"/>
                      </a:xfrm>
                      <a:custGeom>
                        <a:avLst/>
                        <a:gdLst>
                          <a:gd name="connsiteX0" fmla="*/ 0 w 3580584"/>
                          <a:gd name="connsiteY0" fmla="*/ 1850867 h 1852374"/>
                          <a:gd name="connsiteX1" fmla="*/ 1067419 w 3580584"/>
                          <a:gd name="connsiteY1" fmla="*/ 1553647 h 1852374"/>
                          <a:gd name="connsiteX2" fmla="*/ 3580584 w 3580584"/>
                          <a:gd name="connsiteY2" fmla="*/ 0 h 18523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580584" h="1852374">
                            <a:moveTo>
                              <a:pt x="0" y="1850867"/>
                            </a:moveTo>
                            <a:cubicBezTo>
                              <a:pt x="235327" y="1856496"/>
                              <a:pt x="470655" y="1862125"/>
                              <a:pt x="1067419" y="1553647"/>
                            </a:cubicBezTo>
                            <a:cubicBezTo>
                              <a:pt x="1664183" y="1245169"/>
                              <a:pt x="3172983" y="254438"/>
                              <a:pt x="3580584" y="0"/>
                            </a:cubicBezTo>
                          </a:path>
                        </a:pathLst>
                      </a:custGeom>
                      <a:ln w="38100">
                        <a:solidFill>
                          <a:srgbClr val="FFFF00">
                            <a:alpha val="33000"/>
                          </a:srgbClr>
                        </a:solidFill>
                        <a:prstDash val="sysDash"/>
                      </a:ln>
                      <a:effectLst>
                        <a:glow rad="101600">
                          <a:srgbClr val="1D1DFF">
                            <a:alpha val="75000"/>
                          </a:srgbClr>
                        </a:glow>
                      </a:effec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10" name="Straight Connector 9"/>
                      <p:cNvCxnSpPr/>
                      <p:nvPr/>
                    </p:nvCxnSpPr>
                    <p:spPr>
                      <a:xfrm flipV="1">
                        <a:off x="-551850" y="3141985"/>
                        <a:ext cx="2876240" cy="294823"/>
                      </a:xfrm>
                      <a:prstGeom prst="line">
                        <a:avLst/>
                      </a:prstGeom>
                      <a:ln w="38100">
                        <a:solidFill>
                          <a:srgbClr val="FFFF00"/>
                        </a:solidFill>
                        <a:prstDash val="sysDash"/>
                      </a:ln>
                      <a:effectLst>
                        <a:glow rad="101600">
                          <a:srgbClr val="1D1DFF">
                            <a:alpha val="75000"/>
                          </a:srgbClr>
                        </a:glow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26676" name="Picture 7"/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29318" y="3226827"/>
                      <a:ext cx="377825" cy="3317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77" name="Picture 8"/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5162" y="3564963"/>
                      <a:ext cx="414337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8" name="Arc 17"/>
                  <p:cNvSpPr/>
                  <p:nvPr/>
                </p:nvSpPr>
                <p:spPr>
                  <a:xfrm>
                    <a:off x="3126941" y="2985966"/>
                    <a:ext cx="354325" cy="495481"/>
                  </a:xfrm>
                  <a:prstGeom prst="arc">
                    <a:avLst>
                      <a:gd name="adj1" fmla="val 16676014"/>
                      <a:gd name="adj2" fmla="val 2371691"/>
                    </a:avLst>
                  </a:prstGeom>
                  <a:noFill/>
                  <a:ln w="38100"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ln>
                  <a:effectLst>
                    <a:glow rad="101600">
                      <a:srgbClr val="1D1DFF">
                        <a:alpha val="75000"/>
                      </a:srgbClr>
                    </a:glo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6664" name="TextBox 30728"/>
              <p:cNvSpPr txBox="1">
                <a:spLocks noChangeArrowheads="1"/>
              </p:cNvSpPr>
              <p:nvPr/>
            </p:nvSpPr>
            <p:spPr bwMode="auto">
              <a:xfrm>
                <a:off x="3291435" y="1499583"/>
                <a:ext cx="1046981" cy="685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b="1">
                    <a:solidFill>
                      <a:srgbClr val="000090"/>
                    </a:solidFill>
                    <a:latin typeface="Calibri" pitchFamily="34" charset="0"/>
                  </a:rPr>
                  <a:t>detector </a:t>
                </a:r>
              </a:p>
              <a:p>
                <a:pPr algn="ctr" eaLnBrk="1" hangingPunct="1"/>
                <a:r>
                  <a:rPr lang="en-US" sz="1600" b="1">
                    <a:solidFill>
                      <a:srgbClr val="000090"/>
                    </a:solidFill>
                    <a:latin typeface="Calibri" pitchFamily="34" charset="0"/>
                  </a:rPr>
                  <a:t>hut</a:t>
                </a:r>
              </a:p>
            </p:txBody>
          </p:sp>
          <p:sp>
            <p:nvSpPr>
              <p:cNvPr id="26665" name="TextBox 30728"/>
              <p:cNvSpPr txBox="1">
                <a:spLocks noChangeArrowheads="1"/>
              </p:cNvSpPr>
              <p:nvPr/>
            </p:nvSpPr>
            <p:spPr bwMode="auto">
              <a:xfrm>
                <a:off x="663884" y="3059811"/>
                <a:ext cx="9203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90"/>
                    </a:solidFill>
                    <a:latin typeface="Calibri" pitchFamily="34" charset="0"/>
                  </a:rPr>
                  <a:t>HMS</a:t>
                </a:r>
              </a:p>
            </p:txBody>
          </p:sp>
        </p:grpSp>
      </p:grpSp>
      <p:sp>
        <p:nvSpPr>
          <p:cNvPr id="110" name="Process 109"/>
          <p:cNvSpPr>
            <a:spLocks noChangeArrowheads="1"/>
          </p:cNvSpPr>
          <p:nvPr/>
        </p:nvSpPr>
        <p:spPr bwMode="auto">
          <a:xfrm>
            <a:off x="3997325" y="661988"/>
            <a:ext cx="1382713" cy="334962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spin-orbit</a:t>
            </a:r>
          </a:p>
        </p:txBody>
      </p:sp>
      <p:grpSp>
        <p:nvGrpSpPr>
          <p:cNvPr id="26636" name="Group 65"/>
          <p:cNvGrpSpPr>
            <a:grpSpLocks/>
          </p:cNvGrpSpPr>
          <p:nvPr/>
        </p:nvGrpSpPr>
        <p:grpSpPr bwMode="auto">
          <a:xfrm>
            <a:off x="274638" y="3836988"/>
            <a:ext cx="5619750" cy="2052637"/>
            <a:chOff x="3231465" y="2616676"/>
            <a:chExt cx="5619822" cy="2053111"/>
          </a:xfrm>
        </p:grpSpPr>
        <p:sp>
          <p:nvSpPr>
            <p:cNvPr id="118" name="Process 117"/>
            <p:cNvSpPr>
              <a:spLocks noChangeArrowheads="1"/>
            </p:cNvSpPr>
            <p:nvPr/>
          </p:nvSpPr>
          <p:spPr bwMode="auto">
            <a:xfrm>
              <a:off x="7147877" y="4117209"/>
              <a:ext cx="1660546" cy="552578"/>
            </a:xfrm>
            <a:prstGeom prst="flowChartProcess">
              <a:avLst/>
            </a:prstGeom>
            <a:gradFill rotWithShape="1">
              <a:gsLst>
                <a:gs pos="0">
                  <a:srgbClr val="BAB8F0"/>
                </a:gs>
                <a:gs pos="100000">
                  <a:srgbClr val="7977B7"/>
                </a:gs>
              </a:gsLst>
              <a:lin ang="5400000"/>
            </a:gradFill>
            <a:ln w="9525">
              <a:solidFill>
                <a:srgbClr val="7C7AA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information on false asymmetry terms</a:t>
              </a:r>
            </a:p>
          </p:txBody>
        </p:sp>
        <p:grpSp>
          <p:nvGrpSpPr>
            <p:cNvPr id="26649" name="Group 64"/>
            <p:cNvGrpSpPr>
              <a:grpSpLocks/>
            </p:cNvGrpSpPr>
            <p:nvPr/>
          </p:nvGrpSpPr>
          <p:grpSpPr bwMode="auto">
            <a:xfrm>
              <a:off x="3231465" y="2616676"/>
              <a:ext cx="5619822" cy="1922920"/>
              <a:chOff x="3231465" y="2616676"/>
              <a:chExt cx="5619822" cy="1922920"/>
            </a:xfrm>
          </p:grpSpPr>
          <p:sp>
            <p:nvSpPr>
              <p:cNvPr id="117" name="Process 116"/>
              <p:cNvSpPr>
                <a:spLocks noChangeArrowheads="1"/>
              </p:cNvSpPr>
              <p:nvPr/>
            </p:nvSpPr>
            <p:spPr bwMode="auto">
              <a:xfrm>
                <a:off x="4955512" y="3923490"/>
                <a:ext cx="1678008" cy="616092"/>
              </a:xfrm>
              <a:prstGeom prst="flowChartProcess">
                <a:avLst/>
              </a:prstGeom>
              <a:gradFill rotWithShape="1">
                <a:gsLst>
                  <a:gs pos="0">
                    <a:srgbClr val="BAB8F0"/>
                  </a:gs>
                  <a:gs pos="100000">
                    <a:srgbClr val="7977B7"/>
                  </a:gs>
                </a:gsLst>
                <a:lin ang="5400000"/>
              </a:gradFill>
              <a:ln w="9525">
                <a:solidFill>
                  <a:srgbClr val="7C7AA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chemeClr val="lt1"/>
                    </a:solidFill>
                    <a:latin typeface="+mn-lt"/>
                    <a:ea typeface="+mn-ea"/>
                  </a:rPr>
                  <a:t>Helicity</a:t>
                </a:r>
                <a:r>
                  <a:rPr lang="en-US" sz="1400" dirty="0">
                    <a:solidFill>
                      <a:schemeClr val="lt1"/>
                    </a:solidFill>
                    <a:latin typeface="+mn-lt"/>
                    <a:ea typeface="+mn-ea"/>
                  </a:rPr>
                  <a:t>-sum distribution</a:t>
                </a:r>
              </a:p>
            </p:txBody>
          </p:sp>
          <p:cxnSp>
            <p:nvCxnSpPr>
              <p:cNvPr id="119" name="Straight Connector 118"/>
              <p:cNvCxnSpPr>
                <a:cxnSpLocks noChangeShapeType="1"/>
                <a:stCxn id="77" idx="3"/>
                <a:endCxn id="117" idx="1"/>
              </p:cNvCxnSpPr>
              <p:nvPr/>
            </p:nvCxnSpPr>
            <p:spPr bwMode="auto">
              <a:xfrm>
                <a:off x="4561807" y="3574159"/>
                <a:ext cx="393705" cy="657377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653" name="Group 62"/>
              <p:cNvGrpSpPr>
                <a:grpSpLocks/>
              </p:cNvGrpSpPr>
              <p:nvPr/>
            </p:nvGrpSpPr>
            <p:grpSpPr bwMode="auto">
              <a:xfrm>
                <a:off x="3231465" y="2616676"/>
                <a:ext cx="5619822" cy="1203064"/>
                <a:chOff x="3231465" y="2616676"/>
                <a:chExt cx="5619822" cy="1203064"/>
              </a:xfrm>
            </p:grpSpPr>
            <p:sp>
              <p:nvSpPr>
                <p:cNvPr id="108" name="Process 107"/>
                <p:cNvSpPr>
                  <a:spLocks noChangeArrowheads="1"/>
                </p:cNvSpPr>
                <p:nvPr/>
              </p:nvSpPr>
              <p:spPr bwMode="auto">
                <a:xfrm>
                  <a:off x="7173278" y="2616676"/>
                  <a:ext cx="1678009" cy="616092"/>
                </a:xfrm>
                <a:prstGeom prst="flowChartProcess">
                  <a:avLst/>
                </a:prstGeom>
                <a:gradFill rotWithShape="1">
                  <a:gsLst>
                    <a:gs pos="0">
                      <a:srgbClr val="BAB8F0"/>
                    </a:gs>
                    <a:gs pos="100000">
                      <a:srgbClr val="7977B7"/>
                    </a:gs>
                  </a:gsLst>
                  <a:lin ang="5400000"/>
                </a:gradFill>
                <a:ln w="9525">
                  <a:solidFill>
                    <a:srgbClr val="7C7AAD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lt1"/>
                      </a:solidFill>
                      <a:latin typeface="+mn-lt"/>
                      <a:ea typeface="+mn-ea"/>
                    </a:rPr>
                    <a:t>information on polarization at FP and on Ay</a:t>
                  </a:r>
                </a:p>
              </p:txBody>
            </p:sp>
            <p:grpSp>
              <p:nvGrpSpPr>
                <p:cNvPr id="26655" name="Group 61"/>
                <p:cNvGrpSpPr>
                  <a:grpSpLocks/>
                </p:cNvGrpSpPr>
                <p:nvPr/>
              </p:nvGrpSpPr>
              <p:grpSpPr bwMode="auto">
                <a:xfrm>
                  <a:off x="3231465" y="2924689"/>
                  <a:ext cx="3941758" cy="895051"/>
                  <a:chOff x="3231465" y="2924689"/>
                  <a:chExt cx="3941758" cy="895051"/>
                </a:xfrm>
              </p:grpSpPr>
              <p:grpSp>
                <p:nvGrpSpPr>
                  <p:cNvPr id="266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231465" y="2952191"/>
                    <a:ext cx="3433548" cy="867549"/>
                    <a:chOff x="6055286" y="328478"/>
                    <a:chExt cx="3433548" cy="867549"/>
                  </a:xfrm>
                </p:grpSpPr>
                <p:sp>
                  <p:nvSpPr>
                    <p:cNvPr id="77" name="Process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55286" y="705914"/>
                      <a:ext cx="1330342" cy="490652"/>
                    </a:xfrm>
                    <a:prstGeom prst="flowChartProcess">
                      <a:avLst/>
                    </a:prstGeom>
                    <a:gradFill rotWithShape="1">
                      <a:gsLst>
                        <a:gs pos="0">
                          <a:srgbClr val="BAB8F0"/>
                        </a:gs>
                        <a:gs pos="100000">
                          <a:srgbClr val="7977B7"/>
                        </a:gs>
                      </a:gsLst>
                      <a:lin ang="5400000"/>
                    </a:gradFill>
                    <a:ln w="9525">
                      <a:solidFill>
                        <a:srgbClr val="7C7AAD"/>
                      </a:solidFill>
                      <a:miter lim="800000"/>
                      <a:headEnd/>
                      <a:tailEnd/>
                    </a:ln>
                    <a:effectLst>
                      <a:outerShdw blurRad="40000" dist="23000" dir="5400000" rotWithShape="0">
                        <a:srgbClr val="80808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</a:rPr>
                        <a:t>Focal Plane</a:t>
                      </a:r>
                    </a:p>
                  </p:txBody>
                </p:sp>
                <p:sp>
                  <p:nvSpPr>
                    <p:cNvPr id="80" name="Process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11084" y="328002"/>
                      <a:ext cx="1678009" cy="617681"/>
                    </a:xfrm>
                    <a:prstGeom prst="flowChartProcess">
                      <a:avLst/>
                    </a:prstGeom>
                    <a:gradFill rotWithShape="1">
                      <a:gsLst>
                        <a:gs pos="0">
                          <a:srgbClr val="BAB8F0"/>
                        </a:gs>
                        <a:gs pos="100000">
                          <a:srgbClr val="7977B7"/>
                        </a:gs>
                      </a:gsLst>
                      <a:lin ang="5400000"/>
                    </a:gradFill>
                    <a:ln w="9525">
                      <a:solidFill>
                        <a:srgbClr val="7C7AAD"/>
                      </a:solidFill>
                      <a:miter lim="800000"/>
                      <a:headEnd/>
                      <a:tailEnd/>
                    </a:ln>
                    <a:effectLst>
                      <a:outerShdw blurRad="40000" dist="23000" dir="5400000" rotWithShape="0">
                        <a:srgbClr val="80808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</a:rPr>
                        <a:t>Helicity</a:t>
                      </a:r>
                      <a:r>
                        <a:rPr lang="en-US" sz="14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</a:rPr>
                        <a:t>-difference asymmetry at FP</a:t>
                      </a:r>
                    </a:p>
                  </p:txBody>
                </p:sp>
                <p:cxnSp>
                  <p:nvCxnSpPr>
                    <p:cNvPr id="103" name="Straight Connector 102"/>
                    <p:cNvCxnSpPr>
                      <a:cxnSpLocks noChangeShapeType="1"/>
                      <a:stCxn id="77" idx="3"/>
                      <a:endCxn id="80" idx="1"/>
                    </p:cNvCxnSpPr>
                    <p:nvPr/>
                  </p:nvCxnSpPr>
                  <p:spPr bwMode="auto">
                    <a:xfrm flipV="1">
                      <a:off x="7385628" y="636048"/>
                      <a:ext cx="425455" cy="31598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>
                      <a:outerShdw blurRad="40000" dist="20000" dir="5400000" rotWithShape="0">
                        <a:srgbClr val="808080">
                          <a:alpha val="37999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26" name="Straight Connector 125"/>
                  <p:cNvCxnSpPr>
                    <a:cxnSpLocks noChangeShapeType="1"/>
                    <a:stCxn id="108" idx="1"/>
                    <a:endCxn id="80" idx="3"/>
                  </p:cNvCxnSpPr>
                  <p:nvPr/>
                </p:nvCxnSpPr>
                <p:spPr bwMode="auto">
                  <a:xfrm flipH="1">
                    <a:off x="6665271" y="2924722"/>
                    <a:ext cx="508007" cy="336628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cxnSp>
          <p:nvCxnSpPr>
            <p:cNvPr id="129" name="Straight Connector 128"/>
            <p:cNvCxnSpPr>
              <a:cxnSpLocks noChangeShapeType="1"/>
              <a:stCxn id="118" idx="1"/>
              <a:endCxn id="117" idx="3"/>
            </p:cNvCxnSpPr>
            <p:nvPr/>
          </p:nvCxnSpPr>
          <p:spPr bwMode="auto">
            <a:xfrm flipH="1" flipV="1">
              <a:off x="6633521" y="4231536"/>
              <a:ext cx="514357" cy="16196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637" name="Picture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8" name="Group 77"/>
          <p:cNvGrpSpPr>
            <a:grpSpLocks/>
          </p:cNvGrpSpPr>
          <p:nvPr/>
        </p:nvGrpSpPr>
        <p:grpSpPr bwMode="auto">
          <a:xfrm>
            <a:off x="1104900" y="1117600"/>
            <a:ext cx="2262188" cy="1062038"/>
            <a:chOff x="3346451" y="2125533"/>
            <a:chExt cx="2262187" cy="1062038"/>
          </a:xfrm>
        </p:grpSpPr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3346451" y="2125533"/>
              <a:ext cx="2262187" cy="10620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sz="15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6646" name="Picture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713" y="2209800"/>
              <a:ext cx="14430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2687638"/>
              <a:ext cx="22098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9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625850"/>
            <a:ext cx="21224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6846888" y="5497513"/>
            <a:ext cx="10572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rcs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 scattering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2527300"/>
            <a:ext cx="704850" cy="646113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  <a:effectLst>
            <a:outerShdw blurRad="50800" dist="38100" dir="2700000" algn="tl" rotWithShape="0">
              <a:srgbClr val="FF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  <a:stCxn id="8" idx="0"/>
          </p:cNvCxnSpPr>
          <p:nvPr/>
        </p:nvCxnSpPr>
        <p:spPr bwMode="auto">
          <a:xfrm flipV="1">
            <a:off x="2867025" y="1949450"/>
            <a:ext cx="1020763" cy="5778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TextBox 15"/>
          <p:cNvSpPr txBox="1">
            <a:spLocks noChangeArrowheads="1"/>
          </p:cNvSpPr>
          <p:nvPr/>
        </p:nvSpPr>
        <p:spPr bwMode="auto">
          <a:xfrm>
            <a:off x="3848100" y="1090613"/>
            <a:ext cx="2193925" cy="1816100"/>
          </a:xfrm>
          <a:prstGeom prst="rect">
            <a:avLst/>
          </a:prstGeom>
          <a:solidFill>
            <a:srgbClr val="FFFF00">
              <a:alpha val="2196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</p:txBody>
      </p:sp>
      <p:pic>
        <p:nvPicPr>
          <p:cNvPr id="26644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024188"/>
            <a:ext cx="2640013" cy="642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cess 16"/>
          <p:cNvSpPr>
            <a:spLocks noChangeArrowheads="1"/>
          </p:cNvSpPr>
          <p:nvPr/>
        </p:nvSpPr>
        <p:spPr bwMode="auto">
          <a:xfrm>
            <a:off x="1806575" y="4117975"/>
            <a:ext cx="2065338" cy="706438"/>
          </a:xfrm>
          <a:prstGeom prst="flowChartProcess">
            <a:avLst/>
          </a:prstGeom>
          <a:solidFill>
            <a:srgbClr val="FFCC00">
              <a:alpha val="70195"/>
            </a:srgbClr>
          </a:soli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P</a:t>
            </a:r>
            <a:r>
              <a:rPr lang="en-US" sz="1400" b="1" baseline="-250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T</a:t>
            </a: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= -0.0190 +/- 0.0059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P</a:t>
            </a:r>
            <a:r>
              <a:rPr lang="en-US" sz="1400" b="1" baseline="-250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= 0.0725 +/- 0.0057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01625" y="2289175"/>
            <a:ext cx="5389563" cy="1311275"/>
            <a:chOff x="239130" y="2087173"/>
            <a:chExt cx="4997450" cy="1200150"/>
          </a:xfrm>
        </p:grpSpPr>
        <p:sp>
          <p:nvSpPr>
            <p:cNvPr id="28696" name="TextBox 2"/>
            <p:cNvSpPr txBox="1">
              <a:spLocks noChangeArrowheads="1"/>
            </p:cNvSpPr>
            <p:nvPr/>
          </p:nvSpPr>
          <p:spPr bwMode="auto">
            <a:xfrm>
              <a:off x="239130" y="2087173"/>
              <a:ext cx="4997450" cy="1200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sz="1800"/>
            </a:p>
            <a:p>
              <a:pPr eaLnBrk="1" hangingPunct="1"/>
              <a:endParaRPr lang="en-US" sz="1800"/>
            </a:p>
            <a:p>
              <a:pPr eaLnBrk="1" hangingPunct="1"/>
              <a:endParaRPr lang="en-US" sz="1800"/>
            </a:p>
            <a:p>
              <a:pPr eaLnBrk="1" hangingPunct="1"/>
              <a:endParaRPr lang="en-US" sz="1800"/>
            </a:p>
          </p:txBody>
        </p:sp>
        <p:grpSp>
          <p:nvGrpSpPr>
            <p:cNvPr id="15368" name="Group 15"/>
            <p:cNvGrpSpPr>
              <a:grpSpLocks/>
            </p:cNvGrpSpPr>
            <p:nvPr/>
          </p:nvGrpSpPr>
          <p:grpSpPr bwMode="auto">
            <a:xfrm>
              <a:off x="460152" y="2212505"/>
              <a:ext cx="4761286" cy="1062413"/>
              <a:chOff x="3501131" y="2097666"/>
              <a:chExt cx="5400292" cy="1070845"/>
            </a:xfrm>
            <a:solidFill>
              <a:schemeClr val="tx1"/>
            </a:solidFill>
          </p:grpSpPr>
          <p:pic>
            <p:nvPicPr>
              <p:cNvPr id="15375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1131" y="2097666"/>
                <a:ext cx="4623619" cy="10316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1561" y="2633652"/>
                <a:ext cx="1909862" cy="5348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ep</a:t>
            </a:r>
            <a:r>
              <a:rPr lang="en-US" dirty="0" smtClean="0">
                <a:cs typeface="+mj-cs"/>
              </a:rPr>
              <a:t>-scattering results and checks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3505200" y="63992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ACDDA91-0F81-42D7-A5CD-54285ACD3AA4}" type="slidenum">
              <a:rPr lang="en-US" sz="1600">
                <a:solidFill>
                  <a:srgbClr val="005AB4"/>
                </a:solidFill>
              </a:rPr>
              <a:pPr algn="r" eaLnBrk="1" hangingPunct="1"/>
              <a:t>7</a:t>
            </a:fld>
            <a:endParaRPr lang="en-US" sz="1600">
              <a:solidFill>
                <a:srgbClr val="005AB4"/>
              </a:solidFill>
            </a:endParaRP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28694" name="Picture 7" descr="Jlab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8" descr="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Picture 9" descr="AnalyzingPow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459288"/>
            <a:ext cx="2693988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cess 10"/>
          <p:cNvSpPr>
            <a:spLocks noChangeArrowheads="1"/>
          </p:cNvSpPr>
          <p:nvPr/>
        </p:nvSpPr>
        <p:spPr bwMode="auto">
          <a:xfrm>
            <a:off x="717550" y="871538"/>
            <a:ext cx="3989388" cy="1268412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Back-propagation of polarization on FP 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to </a:t>
            </a:r>
            <a:r>
              <a:rPr lang="en-US" sz="1600" dirty="0" err="1">
                <a:solidFill>
                  <a:schemeClr val="lt1"/>
                </a:solidFill>
                <a:latin typeface="+mn-lt"/>
                <a:ea typeface="+mn-ea"/>
              </a:rPr>
              <a:t>Breit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 frame event by event, 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taking advantage of 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Maximum Likelihood method</a:t>
            </a: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2727325" y="3644900"/>
            <a:ext cx="284163" cy="43497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9900">
              <a:alpha val="7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Process 17"/>
          <p:cNvSpPr>
            <a:spLocks noChangeArrowheads="1"/>
          </p:cNvSpPr>
          <p:nvPr/>
        </p:nvSpPr>
        <p:spPr bwMode="auto">
          <a:xfrm>
            <a:off x="1160463" y="4921250"/>
            <a:ext cx="2852737" cy="1225550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Consistent with independent extraction by preliminary Markov chain Monte Carlo using prior function</a:t>
            </a:r>
            <a:endParaRPr lang="en-US" sz="1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4433888" y="4672013"/>
            <a:ext cx="661987" cy="37623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9900">
              <a:alpha val="7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pic>
        <p:nvPicPr>
          <p:cNvPr id="28685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2"/>
          <p:cNvSpPr txBox="1">
            <a:spLocks noChangeArrowheads="1"/>
          </p:cNvSpPr>
          <p:nvPr/>
        </p:nvSpPr>
        <p:spPr bwMode="auto">
          <a:xfrm>
            <a:off x="5657850" y="641350"/>
            <a:ext cx="3335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500"/>
              <a:t>Independent analysis </a:t>
            </a:r>
          </a:p>
          <a:p>
            <a:pPr algn="ctr" eaLnBrk="1" hangingPunct="1"/>
            <a:r>
              <a:rPr lang="en-US" sz="1500"/>
              <a:t>to check consistency with E07002</a:t>
            </a:r>
          </a:p>
        </p:txBody>
      </p:sp>
      <p:pic>
        <p:nvPicPr>
          <p:cNvPr id="28687" name="Picture 3" descr="gep_comp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189038"/>
            <a:ext cx="3152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rocess 24"/>
          <p:cNvSpPr>
            <a:spLocks noChangeArrowheads="1"/>
          </p:cNvSpPr>
          <p:nvPr/>
        </p:nvSpPr>
        <p:spPr bwMode="auto">
          <a:xfrm>
            <a:off x="6580188" y="3346450"/>
            <a:ext cx="2065337" cy="704850"/>
          </a:xfrm>
          <a:prstGeom prst="flowChartProcess">
            <a:avLst/>
          </a:prstGeom>
          <a:solidFill>
            <a:srgbClr val="FFCC00">
              <a:alpha val="70195"/>
            </a:srgbClr>
          </a:soli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P</a:t>
            </a:r>
            <a:r>
              <a:rPr lang="en-US" sz="1400" b="1" baseline="-250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T</a:t>
            </a: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= -0.140 +/- 0.038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P</a:t>
            </a:r>
            <a:r>
              <a:rPr lang="en-US" sz="1400" b="1" baseline="-250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=  0.474 +/- 0.037</a:t>
            </a:r>
          </a:p>
        </p:txBody>
      </p:sp>
      <p:sp>
        <p:nvSpPr>
          <p:cNvPr id="26" name="Curved Left Arrow 25"/>
          <p:cNvSpPr>
            <a:spLocks noChangeArrowheads="1"/>
          </p:cNvSpPr>
          <p:nvPr/>
        </p:nvSpPr>
        <p:spPr bwMode="auto">
          <a:xfrm flipH="1">
            <a:off x="671513" y="4375150"/>
            <a:ext cx="433387" cy="862013"/>
          </a:xfrm>
          <a:prstGeom prst="curvedLeftArrow">
            <a:avLst>
              <a:gd name="adj1" fmla="val 24992"/>
              <a:gd name="adj2" fmla="val 50002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 flipV="1">
            <a:off x="7485063" y="4043363"/>
            <a:ext cx="301625" cy="411162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9900">
              <a:alpha val="7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Process 29"/>
          <p:cNvSpPr>
            <a:spLocks noChangeArrowheads="1"/>
          </p:cNvSpPr>
          <p:nvPr/>
        </p:nvSpPr>
        <p:spPr bwMode="auto">
          <a:xfrm>
            <a:off x="4303713" y="4105275"/>
            <a:ext cx="852487" cy="54451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Extract Ay</a:t>
            </a:r>
          </a:p>
        </p:txBody>
      </p:sp>
      <p:sp>
        <p:nvSpPr>
          <p:cNvPr id="28692" name="TextBox 30"/>
          <p:cNvSpPr txBox="1">
            <a:spLocks noChangeArrowheads="1"/>
          </p:cNvSpPr>
          <p:nvPr/>
        </p:nvSpPr>
        <p:spPr bwMode="auto">
          <a:xfrm>
            <a:off x="1323975" y="3678238"/>
            <a:ext cx="1474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/>
              <a:t>raw polarization</a:t>
            </a: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527675" y="4121150"/>
            <a:ext cx="2014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/>
              <a:t>polarization including Ay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491163" y="1755775"/>
            <a:ext cx="3614737" cy="3692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16399" name="Group 45"/>
          <p:cNvGrpSpPr>
            <a:grpSpLocks/>
          </p:cNvGrpSpPr>
          <p:nvPr/>
        </p:nvGrpSpPr>
        <p:grpSpPr bwMode="auto">
          <a:xfrm>
            <a:off x="6826250" y="1789113"/>
            <a:ext cx="2012950" cy="3508375"/>
            <a:chOff x="6073856" y="2874638"/>
            <a:chExt cx="2071607" cy="3632525"/>
          </a:xfrm>
          <a:solidFill>
            <a:schemeClr val="tx1"/>
          </a:solidFill>
        </p:grpSpPr>
        <p:pic>
          <p:nvPicPr>
            <p:cNvPr id="16402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4129088"/>
              <a:ext cx="1770062" cy="1231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900" y="5292725"/>
              <a:ext cx="1960563" cy="1214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48" descr="pion_photoprod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56" y="2874638"/>
              <a:ext cx="2071607" cy="12864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rbel" charset="0"/>
                <a:cs typeface="+mj-cs"/>
              </a:rPr>
              <a:t>Selection of RCS events</a:t>
            </a: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3563938" y="752475"/>
            <a:ext cx="519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45000"/>
            </a:pPr>
            <a:r>
              <a:rPr lang="en-GB" b="1">
                <a:cs typeface="Calibri" pitchFamily="34" charset="0"/>
              </a:rPr>
              <a:t>2 body kinematics: proton 4 momentum HMS      	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71513"/>
            <a:ext cx="30527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2" name="TextBox 21"/>
          <p:cNvSpPr txBox="1">
            <a:spLocks noChangeArrowheads="1"/>
          </p:cNvSpPr>
          <p:nvPr/>
        </p:nvSpPr>
        <p:spPr bwMode="auto">
          <a:xfrm>
            <a:off x="573088" y="5435600"/>
            <a:ext cx="2000250" cy="738188"/>
          </a:xfrm>
          <a:prstGeom prst="rect">
            <a:avLst/>
          </a:prstGeom>
          <a:solidFill>
            <a:schemeClr val="bg1">
              <a:alpha val="9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expected and measured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coordinate difference in calorimeter  </a:t>
            </a: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3627438" y="1255713"/>
            <a:ext cx="432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cs typeface="Calibri" pitchFamily="34" charset="0"/>
              </a:rPr>
              <a:t>expected photon 4 momentum BigCal </a:t>
            </a:r>
            <a:endParaRPr lang="en-US"/>
          </a:p>
        </p:txBody>
      </p:sp>
      <p:sp>
        <p:nvSpPr>
          <p:cNvPr id="24" name="Curved Left Arrow 23"/>
          <p:cNvSpPr>
            <a:spLocks noChangeArrowheads="1"/>
          </p:cNvSpPr>
          <p:nvPr/>
        </p:nvSpPr>
        <p:spPr bwMode="auto">
          <a:xfrm flipH="1">
            <a:off x="3168650" y="923925"/>
            <a:ext cx="433388" cy="703263"/>
          </a:xfrm>
          <a:prstGeom prst="curvedLeftArrow">
            <a:avLst>
              <a:gd name="adj1" fmla="val 25002"/>
              <a:gd name="adj2" fmla="val 50004"/>
              <a:gd name="adj3" fmla="val 19218"/>
            </a:avLst>
          </a:prstGeom>
          <a:solidFill>
            <a:srgbClr val="FF9900">
              <a:alpha val="9215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29719" name="Picture 25" descr="Jlab_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26" descr="logo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Slide Number Placeholder 3"/>
          <p:cNvSpPr txBox="1">
            <a:spLocks/>
          </p:cNvSpPr>
          <p:nvPr/>
        </p:nvSpPr>
        <p:spPr bwMode="auto">
          <a:xfrm>
            <a:off x="3505200" y="63992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22C0575-6BCA-4346-B047-5EBA25ED0A8E}" type="slidenum">
              <a:rPr lang="en-US" sz="1600">
                <a:solidFill>
                  <a:srgbClr val="005AB4"/>
                </a:solidFill>
              </a:rPr>
              <a:pPr algn="r" eaLnBrk="1" hangingPunct="1"/>
              <a:t>8</a:t>
            </a:fld>
            <a:endParaRPr lang="en-US" sz="1600">
              <a:solidFill>
                <a:srgbClr val="005AB4"/>
              </a:solidFill>
            </a:endParaRPr>
          </a:p>
        </p:txBody>
      </p:sp>
      <p:sp>
        <p:nvSpPr>
          <p:cNvPr id="29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sp>
        <p:nvSpPr>
          <p:cNvPr id="42" name="Process 41"/>
          <p:cNvSpPr>
            <a:spLocks noChangeArrowheads="1"/>
          </p:cNvSpPr>
          <p:nvPr/>
        </p:nvSpPr>
        <p:spPr bwMode="auto">
          <a:xfrm>
            <a:off x="3279775" y="2624138"/>
            <a:ext cx="2162175" cy="1838325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19194D"/>
                </a:solidFill>
                <a:latin typeface="+mn-lt"/>
                <a:ea typeface="+mn-ea"/>
              </a:rPr>
              <a:t>Main </a:t>
            </a:r>
            <a:r>
              <a:rPr lang="en-US" b="1" dirty="0" err="1">
                <a:solidFill>
                  <a:srgbClr val="19194D"/>
                </a:solidFill>
                <a:latin typeface="+mn-lt"/>
                <a:ea typeface="+mn-ea"/>
              </a:rPr>
              <a:t>bkg</a:t>
            </a:r>
            <a:r>
              <a:rPr lang="en-US" b="1" dirty="0">
                <a:solidFill>
                  <a:srgbClr val="19194D"/>
                </a:solidFill>
                <a:latin typeface="+mn-lt"/>
                <a:ea typeface="+mn-ea"/>
              </a:rPr>
              <a:t> sources</a:t>
            </a:r>
          </a:p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pion decay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elastic electron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Bethe-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Heitler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7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758950"/>
            <a:ext cx="234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916238"/>
            <a:ext cx="11350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297363"/>
            <a:ext cx="11858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812925" y="1974850"/>
            <a:ext cx="0" cy="652463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H="1">
            <a:off x="2032000" y="1963738"/>
            <a:ext cx="6350" cy="66357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1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5111750"/>
            <a:ext cx="646112" cy="268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3316288"/>
            <a:ext cx="571500" cy="298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733675"/>
            <a:ext cx="571500" cy="298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>
            <a:grpSpLocks/>
          </p:cNvGrpSpPr>
          <p:nvPr/>
        </p:nvGrpSpPr>
        <p:grpSpPr bwMode="auto">
          <a:xfrm>
            <a:off x="3481388" y="723900"/>
            <a:ext cx="3398837" cy="2863850"/>
            <a:chOff x="3481388" y="723900"/>
            <a:chExt cx="3398837" cy="2863850"/>
          </a:xfrm>
        </p:grpSpPr>
        <p:pic>
          <p:nvPicPr>
            <p:cNvPr id="31770" name="Picture 7" descr="KLL-pro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723900"/>
              <a:ext cx="3398837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1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571" y="3354294"/>
              <a:ext cx="524935" cy="230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RCS preliminary results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3505200" y="63992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53EC33C-004E-43F5-A605-F1B3C68EA5C2}" type="slidenum">
              <a:rPr lang="en-US" sz="1600">
                <a:solidFill>
                  <a:srgbClr val="005AB4"/>
                </a:solidFill>
              </a:rPr>
              <a:pPr algn="r" eaLnBrk="1" hangingPunct="1"/>
              <a:t>9</a:t>
            </a:fld>
            <a:endParaRPr lang="en-US" sz="1600">
              <a:solidFill>
                <a:srgbClr val="005AB4"/>
              </a:solidFill>
            </a:endParaRPr>
          </a:p>
        </p:txBody>
      </p: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17463" y="6345238"/>
            <a:ext cx="9109075" cy="512762"/>
            <a:chOff x="0" y="6345205"/>
            <a:chExt cx="9107713" cy="512796"/>
          </a:xfrm>
        </p:grpSpPr>
        <p:pic>
          <p:nvPicPr>
            <p:cNvPr id="31768" name="Picture 7" descr="Jlab_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271"/>
              <a:ext cx="1632857" cy="5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Picture 8" descr="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57" y="6345205"/>
              <a:ext cx="1632856" cy="50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Process 17"/>
          <p:cNvSpPr>
            <a:spLocks noChangeArrowheads="1"/>
          </p:cNvSpPr>
          <p:nvPr/>
        </p:nvSpPr>
        <p:spPr bwMode="auto">
          <a:xfrm>
            <a:off x="219075" y="2890838"/>
            <a:ext cx="2479675" cy="1139825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Considering Ay from dedicated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ep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scattering experiments</a:t>
            </a:r>
          </a:p>
        </p:txBody>
      </p:sp>
      <p:sp>
        <p:nvSpPr>
          <p:cNvPr id="26" name="Process 25"/>
          <p:cNvSpPr>
            <a:spLocks noChangeArrowheads="1"/>
          </p:cNvSpPr>
          <p:nvPr/>
        </p:nvSpPr>
        <p:spPr bwMode="auto">
          <a:xfrm>
            <a:off x="115888" y="850900"/>
            <a:ext cx="2713037" cy="163671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Applying cut to select RCS events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and taking into account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bkg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contamination 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(mostly from pion)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Process 38"/>
          <p:cNvSpPr>
            <a:spLocks noChangeArrowheads="1"/>
          </p:cNvSpPr>
          <p:nvPr/>
        </p:nvSpPr>
        <p:spPr bwMode="auto">
          <a:xfrm>
            <a:off x="395288" y="4654550"/>
            <a:ext cx="2116137" cy="1308100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Assuming pion polarization constant in region of interest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8" name="Straight Arrow Connector 57"/>
          <p:cNvCxnSpPr>
            <a:cxnSpLocks noChangeShapeType="1"/>
            <a:stCxn id="26" idx="2"/>
            <a:endCxn id="18" idx="0"/>
          </p:cNvCxnSpPr>
          <p:nvPr/>
        </p:nvCxnSpPr>
        <p:spPr bwMode="auto">
          <a:xfrm flipH="1">
            <a:off x="1458913" y="2487613"/>
            <a:ext cx="14287" cy="403225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18" idx="2"/>
            <a:endCxn id="39" idx="0"/>
          </p:cNvCxnSpPr>
          <p:nvPr/>
        </p:nvCxnSpPr>
        <p:spPr bwMode="auto">
          <a:xfrm flipH="1">
            <a:off x="1452563" y="4030663"/>
            <a:ext cx="6350" cy="623887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Process 77"/>
          <p:cNvSpPr>
            <a:spLocks noChangeArrowheads="1"/>
          </p:cNvSpPr>
          <p:nvPr/>
        </p:nvSpPr>
        <p:spPr bwMode="auto">
          <a:xfrm>
            <a:off x="3792538" y="4806950"/>
            <a:ext cx="1622425" cy="1014413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Back propagating to Lab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5" name="Process 84"/>
          <p:cNvSpPr>
            <a:spLocks noChangeArrowheads="1"/>
          </p:cNvSpPr>
          <p:nvPr/>
        </p:nvSpPr>
        <p:spPr bwMode="auto">
          <a:xfrm>
            <a:off x="6432550" y="4554538"/>
            <a:ext cx="2205038" cy="1525587"/>
          </a:xfrm>
          <a:prstGeom prst="flowChartProcess">
            <a:avLst/>
          </a:prstGeom>
          <a:gradFill rotWithShape="1">
            <a:gsLst>
              <a:gs pos="0">
                <a:srgbClr val="BAB8F0"/>
              </a:gs>
              <a:gs pos="100000">
                <a:srgbClr val="7977B7"/>
              </a:gs>
            </a:gsLst>
            <a:lin ang="5400000"/>
          </a:gra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Back propagating to proton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helicity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rest frame from CM at proton scattering angle direction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6" name="Rectangle 83"/>
          <p:cNvSpPr>
            <a:spLocks noChangeArrowheads="1"/>
          </p:cNvSpPr>
          <p:nvPr/>
        </p:nvSpPr>
        <p:spPr bwMode="auto">
          <a:xfrm>
            <a:off x="5284788" y="4797425"/>
            <a:ext cx="122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9900"/>
                </a:solidFill>
              </a:rPr>
              <a:t>Wigner</a:t>
            </a:r>
          </a:p>
          <a:p>
            <a:pPr algn="ctr"/>
            <a:r>
              <a:rPr lang="en-US" sz="1400" b="1">
                <a:solidFill>
                  <a:srgbClr val="FF9900"/>
                </a:solidFill>
              </a:rPr>
              <a:t> rotation</a:t>
            </a:r>
          </a:p>
        </p:txBody>
      </p:sp>
      <p:sp>
        <p:nvSpPr>
          <p:cNvPr id="31757" name="Rectangle 100"/>
          <p:cNvSpPr>
            <a:spLocks noChangeArrowheads="1"/>
          </p:cNvSpPr>
          <p:nvPr/>
        </p:nvSpPr>
        <p:spPr bwMode="auto">
          <a:xfrm>
            <a:off x="2227263" y="4967288"/>
            <a:ext cx="183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9900"/>
                </a:solidFill>
              </a:rPr>
              <a:t>Precession</a:t>
            </a:r>
          </a:p>
        </p:txBody>
      </p:sp>
      <p:cxnSp>
        <p:nvCxnSpPr>
          <p:cNvPr id="137" name="Straight Arrow Connector 136"/>
          <p:cNvCxnSpPr>
            <a:cxnSpLocks noChangeShapeType="1"/>
            <a:stCxn id="39" idx="3"/>
            <a:endCxn id="78" idx="1"/>
          </p:cNvCxnSpPr>
          <p:nvPr/>
        </p:nvCxnSpPr>
        <p:spPr bwMode="auto">
          <a:xfrm>
            <a:off x="2511425" y="5308600"/>
            <a:ext cx="1281113" cy="6350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40"/>
          <p:cNvCxnSpPr>
            <a:cxnSpLocks noChangeShapeType="1"/>
            <a:stCxn id="78" idx="3"/>
            <a:endCxn id="85" idx="1"/>
          </p:cNvCxnSpPr>
          <p:nvPr/>
        </p:nvCxnSpPr>
        <p:spPr bwMode="auto">
          <a:xfrm>
            <a:off x="5414963" y="5314950"/>
            <a:ext cx="1017587" cy="1588"/>
          </a:xfrm>
          <a:prstGeom prst="straightConnector1">
            <a:avLst/>
          </a:prstGeom>
          <a:noFill/>
          <a:ln w="25400">
            <a:solidFill>
              <a:srgbClr val="FF99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60" name="Group 2"/>
          <p:cNvGrpSpPr>
            <a:grpSpLocks/>
          </p:cNvGrpSpPr>
          <p:nvPr/>
        </p:nvGrpSpPr>
        <p:grpSpPr bwMode="auto">
          <a:xfrm>
            <a:off x="4910138" y="1368425"/>
            <a:ext cx="190500" cy="2381250"/>
            <a:chOff x="4909883" y="1341737"/>
            <a:chExt cx="190500" cy="2380465"/>
          </a:xfrm>
        </p:grpSpPr>
        <p:cxnSp>
          <p:nvCxnSpPr>
            <p:cNvPr id="168" name="Straight Arrow Connector 167"/>
            <p:cNvCxnSpPr>
              <a:cxnSpLocks noChangeShapeType="1"/>
              <a:stCxn id="27" idx="0"/>
              <a:endCxn id="169" idx="4"/>
            </p:cNvCxnSpPr>
            <p:nvPr/>
          </p:nvCxnSpPr>
          <p:spPr bwMode="auto">
            <a:xfrm flipV="1">
              <a:off x="4992433" y="1548044"/>
              <a:ext cx="12700" cy="217415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>
              <a:off x="4909883" y="1341737"/>
              <a:ext cx="190500" cy="206307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9525">
              <a:solidFill>
                <a:srgbClr val="FFCC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3" name="Footer Placeholder 4"/>
          <p:cNvSpPr txBox="1">
            <a:spLocks/>
          </p:cNvSpPr>
          <p:nvPr/>
        </p:nvSpPr>
        <p:spPr bwMode="auto">
          <a:xfrm>
            <a:off x="7904163" y="258763"/>
            <a:ext cx="123983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 anchorCtr="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5AB4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r>
              <a:rPr lang="en-US" sz="1400" i="1" dirty="0" smtClean="0"/>
              <a:t>Fanelli</a:t>
            </a:r>
          </a:p>
        </p:txBody>
      </p:sp>
      <p:sp>
        <p:nvSpPr>
          <p:cNvPr id="1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29488" y="36513"/>
            <a:ext cx="1831975" cy="2349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>
              <a:defRPr/>
            </a:pPr>
            <a:r>
              <a:rPr lang="en-US" sz="1400" dirty="0"/>
              <a:t>INPC13-Florence   </a:t>
            </a:r>
          </a:p>
        </p:txBody>
      </p:sp>
      <p:pic>
        <p:nvPicPr>
          <p:cNvPr id="31763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345238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rocess 26"/>
          <p:cNvSpPr>
            <a:spLocks noChangeArrowheads="1"/>
          </p:cNvSpPr>
          <p:nvPr/>
        </p:nvSpPr>
        <p:spPr bwMode="auto">
          <a:xfrm>
            <a:off x="3905250" y="3749675"/>
            <a:ext cx="2176463" cy="777875"/>
          </a:xfrm>
          <a:prstGeom prst="flowChartProcess">
            <a:avLst/>
          </a:prstGeom>
          <a:solidFill>
            <a:srgbClr val="FFCC00">
              <a:alpha val="70195"/>
            </a:srgbClr>
          </a:solidFill>
          <a:ln w="9525">
            <a:solidFill>
              <a:srgbClr val="7C7AA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K</a:t>
            </a:r>
            <a:r>
              <a:rPr lang="en-US" sz="1600" b="1" baseline="-250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LL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= 0.46 +/- 0.09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K</a:t>
            </a:r>
            <a:r>
              <a:rPr lang="en-US" sz="1600" b="1" baseline="-250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LT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</a:rPr>
              <a:t>=-0.04 +/- 0.08</a:t>
            </a:r>
          </a:p>
        </p:txBody>
      </p:sp>
      <p:sp>
        <p:nvSpPr>
          <p:cNvPr id="31765" name="TextBox 4"/>
          <p:cNvSpPr txBox="1">
            <a:spLocks noChangeArrowheads="1"/>
          </p:cNvSpPr>
          <p:nvPr/>
        </p:nvSpPr>
        <p:spPr bwMode="auto">
          <a:xfrm>
            <a:off x="6143625" y="3794125"/>
            <a:ext cx="234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200" b="1">
                <a:latin typeface="Calibri" pitchFamily="34" charset="0"/>
              </a:rPr>
              <a:t>Very preliminary!!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2114129990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3D44A7-583A-45EE-8F73-73E0B523273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A5A7968-4B89-4B95-A61F-C8FE509E6C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TC102114129990</Template>
  <TotalTime>1870</TotalTime>
  <Words>870</Words>
  <Application>Microsoft Office PowerPoint</Application>
  <PresentationFormat>Presentazione su schermo (4:3)</PresentationFormat>
  <Paragraphs>234</Paragraphs>
  <Slides>15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TC102114129990</vt:lpstr>
      <vt:lpstr>C. Fanelli on behalf of the  E07­002 Collaboration</vt:lpstr>
      <vt:lpstr>Motivations</vt:lpstr>
      <vt:lpstr>Theory of RCS</vt:lpstr>
      <vt:lpstr>Test RCS mechanism</vt:lpstr>
      <vt:lpstr>WACS with Real Photons</vt:lpstr>
      <vt:lpstr>Proton precession and spin-orbit effect</vt:lpstr>
      <vt:lpstr>ep-scattering results and checks</vt:lpstr>
      <vt:lpstr>Selection of RCS events</vt:lpstr>
      <vt:lpstr>RCS preliminary results</vt:lpstr>
      <vt:lpstr>Conclusions</vt:lpstr>
      <vt:lpstr>Presentazione standard di PowerPoint</vt:lpstr>
      <vt:lpstr>JLab Accelerator Facility</vt:lpstr>
      <vt:lpstr>Handbag model</vt:lpstr>
      <vt:lpstr>MCMC/1</vt:lpstr>
      <vt:lpstr>MCMC/2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Microsoft® Office  Access 2007 Training</dc:title>
  <dc:subject/>
  <dc:creator/>
  <cp:keywords/>
  <dc:description/>
  <cp:lastModifiedBy>tecno</cp:lastModifiedBy>
  <cp:revision>266</cp:revision>
  <dcterms:created xsi:type="dcterms:W3CDTF">2006-08-25T00:01:34Z</dcterms:created>
  <dcterms:modified xsi:type="dcterms:W3CDTF">2013-06-07T10:15:34Z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TC102114129990</vt:lpwstr>
  </property>
</Properties>
</file>